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567357"/>
              </p:ext>
            </p:extLst>
          </p:nvPr>
        </p:nvGraphicFramePr>
        <p:xfrm>
          <a:off x="196508" y="34396"/>
          <a:ext cx="8729773" cy="70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01"/>
                <a:gridCol w="3396348"/>
                <a:gridCol w="2133595"/>
                <a:gridCol w="203562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/>
                        <a:t>INDICATORS</a:t>
                      </a:r>
                      <a:r>
                        <a:rPr lang="en-GB" sz="1600" baseline="0" noProof="0" dirty="0" smtClean="0"/>
                        <a:t> </a:t>
                      </a:r>
                      <a:r>
                        <a:rPr lang="en-GB" sz="1600" baseline="0" noProof="0" dirty="0" smtClean="0"/>
                        <a:t>OF </a:t>
                      </a:r>
                      <a:r>
                        <a:rPr lang="en-GB" sz="1600" baseline="0" noProof="0" dirty="0" smtClean="0"/>
                        <a:t>SITUATIONS OF VULNERABILITY OR RISK</a:t>
                      </a: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rowSpan="14">
                  <a:txBody>
                    <a:bodyPr/>
                    <a:lstStyle/>
                    <a:p>
                      <a:pPr algn="ctr"/>
                      <a:endParaRPr lang="en-GB" sz="1600" noProof="0" dirty="0" smtClean="0"/>
                    </a:p>
                    <a:p>
                      <a:pPr algn="ctr"/>
                      <a:endParaRPr lang="en-GB" sz="16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endParaRPr lang="en-GB" sz="1400" noProof="0" dirty="0" smtClean="0"/>
                    </a:p>
                    <a:p>
                      <a:pPr algn="ctr"/>
                      <a:r>
                        <a:rPr lang="en-GB" sz="1400" noProof="0" dirty="0" smtClean="0"/>
                        <a:t>Migrants </a:t>
                      </a:r>
                      <a:r>
                        <a:rPr lang="en-GB" sz="1400" u="sng" noProof="0" dirty="0" smtClean="0"/>
                        <a:t>at risk</a:t>
                      </a:r>
                      <a:r>
                        <a:rPr lang="en-GB" sz="1400" u="sng" baseline="0" noProof="0" dirty="0" smtClean="0"/>
                        <a:t> </a:t>
                      </a:r>
                      <a:r>
                        <a:rPr lang="en-GB" sz="1400" u="sng" noProof="0" dirty="0" smtClean="0"/>
                        <a:t>or</a:t>
                      </a:r>
                      <a:r>
                        <a:rPr lang="en-GB" sz="1400" u="none" baseline="0" noProof="0" dirty="0" smtClean="0"/>
                        <a:t> victims of assault, theft, abuse, abduction and extortion.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INDICATORS</a:t>
                      </a:r>
                      <a:endParaRPr lang="en-GB" sz="12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SPECIFIC ASSISTANCE AND PROTECTION NEEDS</a:t>
                      </a:r>
                      <a:endParaRPr lang="en-GB" sz="12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URGENT NEEDS</a:t>
                      </a:r>
                      <a:endParaRPr lang="en-GB" sz="1200" b="1" noProof="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Travelling with a guide or coyote</a:t>
                      </a:r>
                      <a:endParaRPr lang="en-GB" sz="1200" noProof="0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endParaRPr lang="en-GB" sz="1200" noProof="0" dirty="0" smtClean="0"/>
                    </a:p>
                    <a:p>
                      <a:r>
                        <a:rPr lang="en-GB" sz="1200" noProof="0" dirty="0" smtClean="0"/>
                        <a:t>Regardless if they</a:t>
                      </a:r>
                      <a:r>
                        <a:rPr lang="en-GB" sz="1200" baseline="0" noProof="0" dirty="0" smtClean="0"/>
                        <a:t> are victims or not, meeting urgent health needs and other essential needs </a:t>
                      </a:r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Safeguarding the physical integrity and safety of the person, providing immediate protection in coordination with relevant authorities </a:t>
                      </a:r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Confidentiality</a:t>
                      </a:r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Non-revictimization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Informing them about the risks associated to this profile and other vulnerable situations that they could be exposed to (trafficking in persons, etc.) </a:t>
                      </a:r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Providing support for voluntary return 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endParaRPr lang="en-GB" sz="1200" noProof="0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endParaRPr lang="en-GB" sz="1200" noProof="0" dirty="0" smtClean="0"/>
                    </a:p>
                    <a:p>
                      <a:endParaRPr lang="en-GB" sz="1200" noProof="0" dirty="0" smtClean="0"/>
                    </a:p>
                    <a:p>
                      <a:r>
                        <a:rPr lang="en-GB" sz="1200" noProof="0" dirty="0" smtClean="0"/>
                        <a:t>Medical</a:t>
                      </a:r>
                      <a:r>
                        <a:rPr lang="en-GB" sz="1200" baseline="0" noProof="0" dirty="0" smtClean="0"/>
                        <a:t> and/or psychosocial care for victims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Facilitating safe shelter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Facilitating contact with family members and consular representatives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A reliable interlocutor in the language of origin, as necessary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Being</a:t>
                      </a:r>
                      <a:r>
                        <a:rPr lang="en-GB" sz="1200" baseline="0" noProof="0" dirty="0" smtClean="0"/>
                        <a:t> accompanied by persons that know the way </a:t>
                      </a:r>
                      <a:r>
                        <a:rPr lang="en-GB" sz="1200" i="1" noProof="0" dirty="0" smtClean="0"/>
                        <a:t>(“women who understand them</a:t>
                      </a:r>
                      <a:r>
                        <a:rPr lang="en-GB" sz="1200" i="1" baseline="0" noProof="0" dirty="0" smtClean="0"/>
                        <a:t>”</a:t>
                      </a:r>
                      <a:r>
                        <a:rPr lang="en-GB" sz="1200" i="1" baseline="0" noProof="0" dirty="0" smtClean="0"/>
                        <a:t>, </a:t>
                      </a:r>
                      <a:r>
                        <a:rPr lang="en-GB" sz="1200" i="1" baseline="0" noProof="0" dirty="0" smtClean="0"/>
                        <a:t>“men who know the routes”  “persons who know how to avoid checkpoints”</a:t>
                      </a:r>
                      <a:r>
                        <a:rPr lang="en-GB" sz="1200" i="1" baseline="0" noProof="0" dirty="0" smtClean="0"/>
                        <a:t>) </a:t>
                      </a:r>
                      <a:endParaRPr lang="en-GB" sz="1200" i="1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Travelling unaccompanied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Showing signs of an altered emotional state: insecurity, fear, anxiety, crying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Bad physical condition and obvious physical deterioration (tired, dehydrated)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Showing that</a:t>
                      </a:r>
                      <a:r>
                        <a:rPr lang="en-GB" sz="1200" baseline="0" noProof="0" dirty="0" smtClean="0"/>
                        <a:t> they carry money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Talking about personal issues with strangers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May not know</a:t>
                      </a:r>
                      <a:r>
                        <a:rPr lang="en-GB" sz="1200" baseline="0" noProof="0" dirty="0" smtClean="0"/>
                        <a:t> through which places they have travelled or know in what place or country they are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noProof="0" dirty="0" smtClean="0"/>
                        <a:t>Bruises, injuries from blows or signs of physical abuse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Walking</a:t>
                      </a:r>
                      <a:r>
                        <a:rPr lang="en-GB" sz="1200" baseline="0" noProof="0" dirty="0" smtClean="0"/>
                        <a:t> in uninhabited places and at night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Asking</a:t>
                      </a:r>
                      <a:r>
                        <a:rPr lang="en-GB" sz="1200" baseline="0" noProof="0" dirty="0" smtClean="0"/>
                        <a:t> for information in the wrong places or not asking the right people</a:t>
                      </a:r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29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08193"/>
              </p:ext>
            </p:extLst>
          </p:nvPr>
        </p:nvGraphicFramePr>
        <p:xfrm>
          <a:off x="272708" y="1155625"/>
          <a:ext cx="8729773" cy="366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01"/>
                <a:gridCol w="3396348"/>
                <a:gridCol w="2133595"/>
                <a:gridCol w="203562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/>
                        <a:t>INDICATORS</a:t>
                      </a:r>
                      <a:r>
                        <a:rPr lang="en-GB" sz="1600" baseline="0" noProof="0" dirty="0" smtClean="0"/>
                        <a:t> </a:t>
                      </a:r>
                      <a:r>
                        <a:rPr lang="en-GB" sz="1600" baseline="0" noProof="0" dirty="0" smtClean="0"/>
                        <a:t>OF </a:t>
                      </a:r>
                      <a:r>
                        <a:rPr lang="en-GB" sz="1600" baseline="0" noProof="0" dirty="0" smtClean="0"/>
                        <a:t>SITUATIONS OF VULNERABILITY OR RISK</a:t>
                      </a: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600" noProof="0" dirty="0" smtClean="0"/>
                    </a:p>
                    <a:p>
                      <a:pPr algn="ctr"/>
                      <a:endParaRPr lang="en-GB" sz="1600" noProof="0" dirty="0" smtClean="0"/>
                    </a:p>
                    <a:p>
                      <a:pPr algn="ctr"/>
                      <a:r>
                        <a:rPr lang="en-GB" sz="1400" noProof="0" dirty="0" smtClean="0"/>
                        <a:t>Migrants </a:t>
                      </a:r>
                      <a:r>
                        <a:rPr lang="en-GB" sz="1400" u="sng" noProof="0" dirty="0" smtClean="0"/>
                        <a:t>at risk</a:t>
                      </a:r>
                      <a:r>
                        <a:rPr lang="en-GB" sz="1400" u="sng" baseline="0" noProof="0" dirty="0" smtClean="0"/>
                        <a:t> </a:t>
                      </a:r>
                      <a:r>
                        <a:rPr lang="en-GB" sz="1400" u="sng" noProof="0" dirty="0" smtClean="0"/>
                        <a:t>or</a:t>
                      </a:r>
                      <a:r>
                        <a:rPr lang="en-GB" sz="1400" u="none" baseline="0" noProof="0" dirty="0" smtClean="0"/>
                        <a:t> victims of assault, theft, abuse, abduction and extortion.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INDICATORS</a:t>
                      </a:r>
                      <a:endParaRPr lang="en-GB" sz="12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SPECIFIC ASSISTANCE AND PROTECTION NEEDS</a:t>
                      </a:r>
                      <a:endParaRPr lang="en-GB" sz="12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URGENT NEEDS</a:t>
                      </a:r>
                      <a:endParaRPr lang="en-GB" sz="1200" b="1" noProof="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noProof="0" dirty="0" smtClean="0"/>
                        <a:t>Using unsafe or altered means of transportation or vehicles with tinted windows</a:t>
                      </a:r>
                      <a:endParaRPr lang="en-GB" sz="12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-------------------------------------</a:t>
                      </a:r>
                    </a:p>
                    <a:p>
                      <a:r>
                        <a:rPr lang="en-GB" sz="1200" baseline="0" noProof="0" dirty="0" smtClean="0"/>
                        <a:t>Training government institutions, civil society and consular representatives on identification of these profiles and </a:t>
                      </a:r>
                      <a:r>
                        <a:rPr lang="en-GB" sz="1200" baseline="0" noProof="0" smtClean="0"/>
                        <a:t>their indicators </a:t>
                      </a:r>
                      <a:r>
                        <a:rPr lang="en-GB" sz="1200" baseline="0" noProof="0" dirty="0" smtClean="0"/>
                        <a:t>(migration routes and border checkpoints)</a:t>
                      </a:r>
                      <a:endParaRPr lang="en-GB" sz="1200" baseline="0" noProof="0" dirty="0" smtClean="0"/>
                    </a:p>
                    <a:p>
                      <a:endParaRPr lang="en-GB" sz="1200" baseline="0" noProof="0" dirty="0" smtClean="0"/>
                    </a:p>
                    <a:p>
                      <a:endParaRPr lang="en-GB" sz="1200" noProof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--------------------------------</a:t>
                      </a:r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Informing them about the risks and hazards in communities of origin and along the migration routes</a:t>
                      </a:r>
                    </a:p>
                    <a:p>
                      <a:endParaRPr lang="en-GB" sz="1200" baseline="0" noProof="0" dirty="0" smtClean="0"/>
                    </a:p>
                    <a:p>
                      <a:r>
                        <a:rPr lang="en-GB" sz="1200" baseline="0" noProof="0" dirty="0" smtClean="0"/>
                        <a:t>Guiding victims on how to file a complaint</a:t>
                      </a:r>
                      <a:endParaRPr lang="en-GB" sz="1200" noProof="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Accepting employment offers or help</a:t>
                      </a:r>
                      <a:r>
                        <a:rPr lang="en-GB" sz="1200" baseline="0" noProof="0" dirty="0" smtClean="0"/>
                        <a:t> from strangers</a:t>
                      </a:r>
                      <a:endParaRPr lang="en-GB" sz="1200" noProof="0" dirty="0" smtClean="0"/>
                    </a:p>
                    <a:p>
                      <a:endParaRPr lang="en-GB" sz="1200" noProof="0" dirty="0" smtClean="0"/>
                    </a:p>
                    <a:p>
                      <a:r>
                        <a:rPr lang="en-GB" sz="1200" noProof="0" dirty="0" smtClean="0"/>
                        <a:t>-------------------------------------------</a:t>
                      </a:r>
                    </a:p>
                    <a:p>
                      <a:r>
                        <a:rPr lang="en-GB" sz="1200" noProof="0" dirty="0" smtClean="0"/>
                        <a:t>With or without identity</a:t>
                      </a:r>
                      <a:r>
                        <a:rPr lang="en-GB" sz="1200" baseline="0" noProof="0" dirty="0" smtClean="0"/>
                        <a:t> documents</a:t>
                      </a:r>
                      <a:endParaRPr lang="en-GB" sz="1200" noProof="0" dirty="0" smtClean="0"/>
                    </a:p>
                    <a:p>
                      <a:endParaRPr lang="en-GB" sz="1200" noProof="0" dirty="0" smtClean="0"/>
                    </a:p>
                    <a:p>
                      <a:endParaRPr lang="en-GB" sz="1200" noProof="0" dirty="0" smtClean="0"/>
                    </a:p>
                    <a:p>
                      <a:endParaRPr lang="en-GB" sz="12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94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191</TotalTime>
  <Words>473</Words>
  <Application>Microsoft Macintosh PowerPoint</Application>
  <PresentationFormat>Presentación en pantalla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Brisa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Arreaga</dc:creator>
  <cp:lastModifiedBy>Christiane Lehnhoff</cp:lastModifiedBy>
  <cp:revision>28</cp:revision>
  <dcterms:created xsi:type="dcterms:W3CDTF">2015-05-12T12:27:40Z</dcterms:created>
  <dcterms:modified xsi:type="dcterms:W3CDTF">2015-05-13T13:11:26Z</dcterms:modified>
</cp:coreProperties>
</file>