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22"/>
  </p:notesMasterIdLst>
  <p:handoutMasterIdLst>
    <p:handoutMasterId r:id="rId23"/>
  </p:handoutMasterIdLst>
  <p:sldIdLst>
    <p:sldId id="322" r:id="rId5"/>
    <p:sldId id="303" r:id="rId6"/>
    <p:sldId id="323" r:id="rId7"/>
    <p:sldId id="331" r:id="rId8"/>
    <p:sldId id="321" r:id="rId9"/>
    <p:sldId id="288" r:id="rId10"/>
    <p:sldId id="330" r:id="rId11"/>
    <p:sldId id="307" r:id="rId12"/>
    <p:sldId id="326" r:id="rId13"/>
    <p:sldId id="327" r:id="rId14"/>
    <p:sldId id="328" r:id="rId15"/>
    <p:sldId id="309" r:id="rId16"/>
    <p:sldId id="329" r:id="rId17"/>
    <p:sldId id="315" r:id="rId18"/>
    <p:sldId id="314" r:id="rId19"/>
    <p:sldId id="298" r:id="rId20"/>
    <p:sldId id="320"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61A"/>
    <a:srgbClr val="548AB0"/>
    <a:srgbClr val="264A64"/>
    <a:srgbClr val="4B6581"/>
    <a:srgbClr val="53748E"/>
    <a:srgbClr val="4B5A69"/>
    <a:srgbClr val="1B4164"/>
    <a:srgbClr val="BCD8F2"/>
    <a:srgbClr val="5E88A2"/>
    <a:srgbClr val="5E88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8" autoAdjust="0"/>
    <p:restoredTop sz="79182" autoAdjust="0"/>
  </p:normalViewPr>
  <p:slideViewPr>
    <p:cSldViewPr snapToGrid="0" snapToObjects="1">
      <p:cViewPr>
        <p:scale>
          <a:sx n="66" d="100"/>
          <a:sy n="66" d="100"/>
        </p:scale>
        <p:origin x="-130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81441D-904B-4C62-B594-1D7E82B8B979}"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F7639C09-41EE-4869-837E-EDA59A0068A9}">
      <dgm:prSet phldrT="[Text]" custT="1"/>
      <dgm:spPr/>
      <dgm:t>
        <a:bodyPr/>
        <a:lstStyle/>
        <a:p>
          <a:r>
            <a:rPr lang="en-US" sz="2400" dirty="0" smtClean="0"/>
            <a:t>1980</a:t>
          </a:r>
          <a:endParaRPr lang="en-US" sz="2400" dirty="0"/>
        </a:p>
      </dgm:t>
    </dgm:pt>
    <dgm:pt modelId="{5A25E28D-94B6-4AAF-8EE6-A0671FCC179D}" type="parTrans" cxnId="{1B2FFAC3-731B-439C-9F3D-DF681CBEE46B}">
      <dgm:prSet/>
      <dgm:spPr/>
      <dgm:t>
        <a:bodyPr/>
        <a:lstStyle/>
        <a:p>
          <a:endParaRPr lang="en-US"/>
        </a:p>
      </dgm:t>
    </dgm:pt>
    <dgm:pt modelId="{507EC0D8-208E-4735-8969-314098D4842E}" type="sibTrans" cxnId="{1B2FFAC3-731B-439C-9F3D-DF681CBEE46B}">
      <dgm:prSet/>
      <dgm:spPr/>
      <dgm:t>
        <a:bodyPr/>
        <a:lstStyle/>
        <a:p>
          <a:endParaRPr lang="en-US"/>
        </a:p>
      </dgm:t>
    </dgm:pt>
    <dgm:pt modelId="{F74B57E6-D4AF-4AE3-B84D-3CAF274FD60A}">
      <dgm:prSet phldrT="[Text]" custT="1"/>
      <dgm:spPr/>
      <dgm:t>
        <a:bodyPr/>
        <a:lstStyle/>
        <a:p>
          <a:r>
            <a:rPr lang="en-US" sz="1800" dirty="0" smtClean="0"/>
            <a:t>The federal Office of Refugee Resettlement (ORR)  established through the 1980 Refugee Act </a:t>
          </a:r>
          <a:endParaRPr lang="en-US" sz="1800" dirty="0"/>
        </a:p>
      </dgm:t>
    </dgm:pt>
    <dgm:pt modelId="{BAE33623-1D1B-438B-B12A-A28174BDE2B2}" type="parTrans" cxnId="{83A0175B-B2C7-4B57-A8CB-0A04DB7B49CA}">
      <dgm:prSet/>
      <dgm:spPr/>
      <dgm:t>
        <a:bodyPr/>
        <a:lstStyle/>
        <a:p>
          <a:endParaRPr lang="en-US"/>
        </a:p>
      </dgm:t>
    </dgm:pt>
    <dgm:pt modelId="{5ED53827-8FDF-4F43-99D8-FDD41D323041}" type="sibTrans" cxnId="{83A0175B-B2C7-4B57-A8CB-0A04DB7B49CA}">
      <dgm:prSet/>
      <dgm:spPr/>
      <dgm:t>
        <a:bodyPr/>
        <a:lstStyle/>
        <a:p>
          <a:endParaRPr lang="en-US"/>
        </a:p>
      </dgm:t>
    </dgm:pt>
    <dgm:pt modelId="{E110BB92-0D13-4413-BEEF-96E4BCA225AA}">
      <dgm:prSet phldrT="[Text]" custT="1"/>
      <dgm:spPr/>
      <dgm:t>
        <a:bodyPr/>
        <a:lstStyle/>
        <a:p>
          <a:r>
            <a:rPr lang="en-US" sz="2400" dirty="0" smtClean="0"/>
            <a:t>2008</a:t>
          </a:r>
          <a:endParaRPr lang="en-US" sz="2400" dirty="0"/>
        </a:p>
      </dgm:t>
    </dgm:pt>
    <dgm:pt modelId="{9C9B0D28-BE66-4E89-B06B-17B5246F892A}" type="parTrans" cxnId="{047AD018-1AA3-4472-A3BF-6148A3C634CE}">
      <dgm:prSet/>
      <dgm:spPr/>
      <dgm:t>
        <a:bodyPr/>
        <a:lstStyle/>
        <a:p>
          <a:endParaRPr lang="en-US"/>
        </a:p>
      </dgm:t>
    </dgm:pt>
    <dgm:pt modelId="{ED7E3C85-EFCC-498C-B956-7F7AFDA9B141}" type="sibTrans" cxnId="{047AD018-1AA3-4472-A3BF-6148A3C634CE}">
      <dgm:prSet/>
      <dgm:spPr/>
      <dgm:t>
        <a:bodyPr/>
        <a:lstStyle/>
        <a:p>
          <a:endParaRPr lang="en-US"/>
        </a:p>
      </dgm:t>
    </dgm:pt>
    <dgm:pt modelId="{F7171AC2-A18D-4323-BD23-E8F312848489}">
      <dgm:prSet phldrT="[Text]" custT="1"/>
      <dgm:spPr/>
      <dgm:t>
        <a:bodyPr/>
        <a:lstStyle/>
        <a:p>
          <a:r>
            <a:rPr lang="en-US" sz="2400" dirty="0" smtClean="0"/>
            <a:t>2000</a:t>
          </a:r>
          <a:endParaRPr lang="en-US" sz="2400" dirty="0"/>
        </a:p>
      </dgm:t>
    </dgm:pt>
    <dgm:pt modelId="{D81FBF0E-D072-4180-84CD-2FD0DF1B2EF4}" type="parTrans" cxnId="{CB7005C8-BA7F-4E14-A604-272A2B42B008}">
      <dgm:prSet/>
      <dgm:spPr/>
      <dgm:t>
        <a:bodyPr/>
        <a:lstStyle/>
        <a:p>
          <a:endParaRPr lang="en-US"/>
        </a:p>
      </dgm:t>
    </dgm:pt>
    <dgm:pt modelId="{9D6FB7D7-8767-4289-BEE5-E6E7529366FC}" type="sibTrans" cxnId="{CB7005C8-BA7F-4E14-A604-272A2B42B008}">
      <dgm:prSet/>
      <dgm:spPr/>
      <dgm:t>
        <a:bodyPr/>
        <a:lstStyle/>
        <a:p>
          <a:endParaRPr lang="en-US"/>
        </a:p>
      </dgm:t>
    </dgm:pt>
    <dgm:pt modelId="{9A33C85A-DE64-4042-B64E-C0A53110FE31}">
      <dgm:prSet phldrT="[Text]" custT="1"/>
      <dgm:spPr/>
      <dgm:t>
        <a:bodyPr/>
        <a:lstStyle/>
        <a:p>
          <a:r>
            <a:rPr lang="en-US" sz="1800" dirty="0" smtClean="0"/>
            <a:t>ORR expands its service provision to cover three new categories: persons granted asylum, survivors of torture, and certified adult victims of human trafficking</a:t>
          </a:r>
          <a:endParaRPr lang="en-US" sz="1800" dirty="0"/>
        </a:p>
      </dgm:t>
    </dgm:pt>
    <dgm:pt modelId="{CBEC05E3-CE10-4F99-AED0-B402D7D41819}" type="parTrans" cxnId="{168518AE-1C61-4CBA-AF29-49F3C95C21FE}">
      <dgm:prSet/>
      <dgm:spPr/>
      <dgm:t>
        <a:bodyPr/>
        <a:lstStyle/>
        <a:p>
          <a:endParaRPr lang="en-US"/>
        </a:p>
      </dgm:t>
    </dgm:pt>
    <dgm:pt modelId="{65D48A5C-FFF2-494C-B382-148ED8E464E7}" type="sibTrans" cxnId="{168518AE-1C61-4CBA-AF29-49F3C95C21FE}">
      <dgm:prSet/>
      <dgm:spPr/>
      <dgm:t>
        <a:bodyPr/>
        <a:lstStyle/>
        <a:p>
          <a:endParaRPr lang="en-US"/>
        </a:p>
      </dgm:t>
    </dgm:pt>
    <dgm:pt modelId="{793389AC-C688-4630-98E6-FF033CBCBAAE}">
      <dgm:prSet phldrT="[Text]" custT="1"/>
      <dgm:spPr/>
      <dgm:t>
        <a:bodyPr/>
        <a:lstStyle/>
        <a:p>
          <a:r>
            <a:rPr lang="en-US" sz="1800" dirty="0" smtClean="0"/>
            <a:t>The Trafficking Victims Protection Reauthorization Act (TVPRA) of 2008 extends ORR’s mandate to confer eligibility and services to trafficked children</a:t>
          </a:r>
          <a:endParaRPr lang="en-US" sz="1800" dirty="0"/>
        </a:p>
      </dgm:t>
    </dgm:pt>
    <dgm:pt modelId="{F683A3C7-809C-4576-ADEA-73D488D6D0F6}" type="parTrans" cxnId="{11545473-76D9-4E72-8356-9A3C5E52D0C8}">
      <dgm:prSet/>
      <dgm:spPr/>
      <dgm:t>
        <a:bodyPr/>
        <a:lstStyle/>
        <a:p>
          <a:endParaRPr lang="en-US"/>
        </a:p>
      </dgm:t>
    </dgm:pt>
    <dgm:pt modelId="{670E9DCD-A9D7-45E7-AB7B-2C453505761C}" type="sibTrans" cxnId="{11545473-76D9-4E72-8356-9A3C5E52D0C8}">
      <dgm:prSet/>
      <dgm:spPr/>
      <dgm:t>
        <a:bodyPr/>
        <a:lstStyle/>
        <a:p>
          <a:endParaRPr lang="en-US"/>
        </a:p>
      </dgm:t>
    </dgm:pt>
    <dgm:pt modelId="{69FA5418-7A38-49F6-96AC-33FDEFB0E736}">
      <dgm:prSet phldrT="[Text]" custT="1"/>
      <dgm:spPr/>
      <dgm:t>
        <a:bodyPr/>
        <a:lstStyle/>
        <a:p>
          <a:r>
            <a:rPr lang="en-US" sz="2400" dirty="0" smtClean="0"/>
            <a:t>2003</a:t>
          </a:r>
          <a:endParaRPr lang="en-US" sz="2400" dirty="0"/>
        </a:p>
      </dgm:t>
    </dgm:pt>
    <dgm:pt modelId="{C019BE62-3BB9-4AC8-BC37-6313D38109ED}" type="parTrans" cxnId="{4B21B75C-BD52-4446-AF52-0554C6137EFE}">
      <dgm:prSet/>
      <dgm:spPr/>
      <dgm:t>
        <a:bodyPr/>
        <a:lstStyle/>
        <a:p>
          <a:endParaRPr lang="en-US"/>
        </a:p>
      </dgm:t>
    </dgm:pt>
    <dgm:pt modelId="{7D123499-BEA8-414E-A9F7-DD46C9383EAB}" type="sibTrans" cxnId="{4B21B75C-BD52-4446-AF52-0554C6137EFE}">
      <dgm:prSet/>
      <dgm:spPr/>
      <dgm:t>
        <a:bodyPr/>
        <a:lstStyle/>
        <a:p>
          <a:endParaRPr lang="en-US"/>
        </a:p>
      </dgm:t>
    </dgm:pt>
    <dgm:pt modelId="{2989E9F8-6AE4-49EE-9956-2CD3A508BABC}">
      <dgm:prSet phldrT="[Text]" custT="1"/>
      <dgm:spPr/>
      <dgm:t>
        <a:bodyPr/>
        <a:lstStyle/>
        <a:p>
          <a:r>
            <a:rPr lang="en-US" sz="1800" dirty="0" smtClean="0"/>
            <a:t>Oversight of services to </a:t>
          </a:r>
          <a:r>
            <a:rPr lang="en-US" sz="1800" b="0" dirty="0" smtClean="0"/>
            <a:t>Unaccompanied Children (UC)</a:t>
          </a:r>
          <a:r>
            <a:rPr lang="en-US" sz="1800" dirty="0" smtClean="0"/>
            <a:t> is transferred to ORR through the Homeland Security Act of 2002</a:t>
          </a:r>
          <a:endParaRPr lang="en-US" sz="1800" dirty="0"/>
        </a:p>
      </dgm:t>
    </dgm:pt>
    <dgm:pt modelId="{FDF03A1A-4FE5-4B35-8775-6A9A82E39A65}" type="parTrans" cxnId="{292CF4A7-ED69-4954-A765-0703ECAD01FB}">
      <dgm:prSet/>
      <dgm:spPr/>
      <dgm:t>
        <a:bodyPr/>
        <a:lstStyle/>
        <a:p>
          <a:endParaRPr lang="en-US"/>
        </a:p>
      </dgm:t>
    </dgm:pt>
    <dgm:pt modelId="{764D794F-F333-47CA-8C88-CD1D1DE46F58}" type="sibTrans" cxnId="{292CF4A7-ED69-4954-A765-0703ECAD01FB}">
      <dgm:prSet/>
      <dgm:spPr/>
      <dgm:t>
        <a:bodyPr/>
        <a:lstStyle/>
        <a:p>
          <a:endParaRPr lang="en-US"/>
        </a:p>
      </dgm:t>
    </dgm:pt>
    <dgm:pt modelId="{FE73B7E3-1FD9-41AD-8A58-062E5443726C}" type="pres">
      <dgm:prSet presAssocID="{8D81441D-904B-4C62-B594-1D7E82B8B979}" presName="linearFlow" presStyleCnt="0">
        <dgm:presLayoutVars>
          <dgm:dir/>
          <dgm:animLvl val="lvl"/>
          <dgm:resizeHandles val="exact"/>
        </dgm:presLayoutVars>
      </dgm:prSet>
      <dgm:spPr/>
      <dgm:t>
        <a:bodyPr/>
        <a:lstStyle/>
        <a:p>
          <a:endParaRPr lang="en-US"/>
        </a:p>
      </dgm:t>
    </dgm:pt>
    <dgm:pt modelId="{679A8F78-5017-471D-AD17-3546CD3A93D6}" type="pres">
      <dgm:prSet presAssocID="{F7639C09-41EE-4869-837E-EDA59A0068A9}" presName="composite" presStyleCnt="0"/>
      <dgm:spPr/>
      <dgm:t>
        <a:bodyPr/>
        <a:lstStyle/>
        <a:p>
          <a:endParaRPr lang="en-US"/>
        </a:p>
      </dgm:t>
    </dgm:pt>
    <dgm:pt modelId="{C592A71F-E482-42E0-8FB9-6086D81318BB}" type="pres">
      <dgm:prSet presAssocID="{F7639C09-41EE-4869-837E-EDA59A0068A9}" presName="parentText" presStyleLbl="alignNode1" presStyleIdx="0" presStyleCnt="4">
        <dgm:presLayoutVars>
          <dgm:chMax val="1"/>
          <dgm:bulletEnabled val="1"/>
        </dgm:presLayoutVars>
      </dgm:prSet>
      <dgm:spPr/>
      <dgm:t>
        <a:bodyPr/>
        <a:lstStyle/>
        <a:p>
          <a:endParaRPr lang="en-US"/>
        </a:p>
      </dgm:t>
    </dgm:pt>
    <dgm:pt modelId="{DD9898CC-1F27-429B-A491-3DF50CE473C5}" type="pres">
      <dgm:prSet presAssocID="{F7639C09-41EE-4869-837E-EDA59A0068A9}" presName="descendantText" presStyleLbl="alignAcc1" presStyleIdx="0" presStyleCnt="4">
        <dgm:presLayoutVars>
          <dgm:bulletEnabled val="1"/>
        </dgm:presLayoutVars>
      </dgm:prSet>
      <dgm:spPr/>
      <dgm:t>
        <a:bodyPr/>
        <a:lstStyle/>
        <a:p>
          <a:endParaRPr lang="en-US"/>
        </a:p>
      </dgm:t>
    </dgm:pt>
    <dgm:pt modelId="{CDDD43AF-C6F5-401D-99BF-038340FD5679}" type="pres">
      <dgm:prSet presAssocID="{507EC0D8-208E-4735-8969-314098D4842E}" presName="sp" presStyleCnt="0"/>
      <dgm:spPr/>
      <dgm:t>
        <a:bodyPr/>
        <a:lstStyle/>
        <a:p>
          <a:endParaRPr lang="en-US"/>
        </a:p>
      </dgm:t>
    </dgm:pt>
    <dgm:pt modelId="{59DAC64E-DA8C-4171-A7E6-B26C53C4E726}" type="pres">
      <dgm:prSet presAssocID="{F7171AC2-A18D-4323-BD23-E8F312848489}" presName="composite" presStyleCnt="0"/>
      <dgm:spPr/>
      <dgm:t>
        <a:bodyPr/>
        <a:lstStyle/>
        <a:p>
          <a:endParaRPr lang="en-US"/>
        </a:p>
      </dgm:t>
    </dgm:pt>
    <dgm:pt modelId="{ECEF342A-2119-40F2-A3C8-76058D7BDCE8}" type="pres">
      <dgm:prSet presAssocID="{F7171AC2-A18D-4323-BD23-E8F312848489}" presName="parentText" presStyleLbl="alignNode1" presStyleIdx="1" presStyleCnt="4">
        <dgm:presLayoutVars>
          <dgm:chMax val="1"/>
          <dgm:bulletEnabled val="1"/>
        </dgm:presLayoutVars>
      </dgm:prSet>
      <dgm:spPr/>
      <dgm:t>
        <a:bodyPr/>
        <a:lstStyle/>
        <a:p>
          <a:endParaRPr lang="en-US"/>
        </a:p>
      </dgm:t>
    </dgm:pt>
    <dgm:pt modelId="{23B91DF6-91F7-4CD6-B677-8C83E898BF22}" type="pres">
      <dgm:prSet presAssocID="{F7171AC2-A18D-4323-BD23-E8F312848489}" presName="descendantText" presStyleLbl="alignAcc1" presStyleIdx="1" presStyleCnt="4">
        <dgm:presLayoutVars>
          <dgm:bulletEnabled val="1"/>
        </dgm:presLayoutVars>
      </dgm:prSet>
      <dgm:spPr/>
      <dgm:t>
        <a:bodyPr/>
        <a:lstStyle/>
        <a:p>
          <a:endParaRPr lang="en-US"/>
        </a:p>
      </dgm:t>
    </dgm:pt>
    <dgm:pt modelId="{801F5250-9027-4011-BDD7-8BA6797AB012}" type="pres">
      <dgm:prSet presAssocID="{9D6FB7D7-8767-4289-BEE5-E6E7529366FC}" presName="sp" presStyleCnt="0"/>
      <dgm:spPr/>
      <dgm:t>
        <a:bodyPr/>
        <a:lstStyle/>
        <a:p>
          <a:endParaRPr lang="en-US"/>
        </a:p>
      </dgm:t>
    </dgm:pt>
    <dgm:pt modelId="{C0B8C438-2FA3-4178-A626-5817D299DB72}" type="pres">
      <dgm:prSet presAssocID="{69FA5418-7A38-49F6-96AC-33FDEFB0E736}" presName="composite" presStyleCnt="0"/>
      <dgm:spPr/>
      <dgm:t>
        <a:bodyPr/>
        <a:lstStyle/>
        <a:p>
          <a:endParaRPr lang="en-US"/>
        </a:p>
      </dgm:t>
    </dgm:pt>
    <dgm:pt modelId="{1F229FDE-2240-4C72-BC0D-27EB466876E4}" type="pres">
      <dgm:prSet presAssocID="{69FA5418-7A38-49F6-96AC-33FDEFB0E736}" presName="parentText" presStyleLbl="alignNode1" presStyleIdx="2" presStyleCnt="4">
        <dgm:presLayoutVars>
          <dgm:chMax val="1"/>
          <dgm:bulletEnabled val="1"/>
        </dgm:presLayoutVars>
      </dgm:prSet>
      <dgm:spPr/>
      <dgm:t>
        <a:bodyPr/>
        <a:lstStyle/>
        <a:p>
          <a:endParaRPr lang="en-US"/>
        </a:p>
      </dgm:t>
    </dgm:pt>
    <dgm:pt modelId="{500E87F8-E837-4151-8F27-9BD72AD9A6CF}" type="pres">
      <dgm:prSet presAssocID="{69FA5418-7A38-49F6-96AC-33FDEFB0E736}" presName="descendantText" presStyleLbl="alignAcc1" presStyleIdx="2" presStyleCnt="4" custScaleY="99910">
        <dgm:presLayoutVars>
          <dgm:bulletEnabled val="1"/>
        </dgm:presLayoutVars>
      </dgm:prSet>
      <dgm:spPr/>
      <dgm:t>
        <a:bodyPr/>
        <a:lstStyle/>
        <a:p>
          <a:endParaRPr lang="en-US"/>
        </a:p>
      </dgm:t>
    </dgm:pt>
    <dgm:pt modelId="{53FE0C41-5B77-48C2-B546-00D8CBF4588D}" type="pres">
      <dgm:prSet presAssocID="{7D123499-BEA8-414E-A9F7-DD46C9383EAB}" presName="sp" presStyleCnt="0"/>
      <dgm:spPr/>
      <dgm:t>
        <a:bodyPr/>
        <a:lstStyle/>
        <a:p>
          <a:endParaRPr lang="en-US"/>
        </a:p>
      </dgm:t>
    </dgm:pt>
    <dgm:pt modelId="{6E08B111-CBEF-4519-B18D-DD28215A1119}" type="pres">
      <dgm:prSet presAssocID="{E110BB92-0D13-4413-BEEF-96E4BCA225AA}" presName="composite" presStyleCnt="0"/>
      <dgm:spPr/>
      <dgm:t>
        <a:bodyPr/>
        <a:lstStyle/>
        <a:p>
          <a:endParaRPr lang="en-US"/>
        </a:p>
      </dgm:t>
    </dgm:pt>
    <dgm:pt modelId="{C1F57340-4988-4A11-ACC0-4B725B210D58}" type="pres">
      <dgm:prSet presAssocID="{E110BB92-0D13-4413-BEEF-96E4BCA225AA}" presName="parentText" presStyleLbl="alignNode1" presStyleIdx="3" presStyleCnt="4">
        <dgm:presLayoutVars>
          <dgm:chMax val="1"/>
          <dgm:bulletEnabled val="1"/>
        </dgm:presLayoutVars>
      </dgm:prSet>
      <dgm:spPr/>
      <dgm:t>
        <a:bodyPr/>
        <a:lstStyle/>
        <a:p>
          <a:endParaRPr lang="en-US"/>
        </a:p>
      </dgm:t>
    </dgm:pt>
    <dgm:pt modelId="{5A3C1852-49C4-4B00-B786-B599A6299522}" type="pres">
      <dgm:prSet presAssocID="{E110BB92-0D13-4413-BEEF-96E4BCA225AA}" presName="descendantText" presStyleLbl="alignAcc1" presStyleIdx="3" presStyleCnt="4">
        <dgm:presLayoutVars>
          <dgm:bulletEnabled val="1"/>
        </dgm:presLayoutVars>
      </dgm:prSet>
      <dgm:spPr/>
      <dgm:t>
        <a:bodyPr/>
        <a:lstStyle/>
        <a:p>
          <a:endParaRPr lang="en-US"/>
        </a:p>
      </dgm:t>
    </dgm:pt>
  </dgm:ptLst>
  <dgm:cxnLst>
    <dgm:cxn modelId="{620120C7-6163-434B-B4D9-BDEA2448BDA3}" type="presOf" srcId="{F74B57E6-D4AF-4AE3-B84D-3CAF274FD60A}" destId="{DD9898CC-1F27-429B-A491-3DF50CE473C5}" srcOrd="0" destOrd="0" presId="urn:microsoft.com/office/officeart/2005/8/layout/chevron2"/>
    <dgm:cxn modelId="{292CF4A7-ED69-4954-A765-0703ECAD01FB}" srcId="{69FA5418-7A38-49F6-96AC-33FDEFB0E736}" destId="{2989E9F8-6AE4-49EE-9956-2CD3A508BABC}" srcOrd="0" destOrd="0" parTransId="{FDF03A1A-4FE5-4B35-8775-6A9A82E39A65}" sibTransId="{764D794F-F333-47CA-8C88-CD1D1DE46F58}"/>
    <dgm:cxn modelId="{CB7005C8-BA7F-4E14-A604-272A2B42B008}" srcId="{8D81441D-904B-4C62-B594-1D7E82B8B979}" destId="{F7171AC2-A18D-4323-BD23-E8F312848489}" srcOrd="1" destOrd="0" parTransId="{D81FBF0E-D072-4180-84CD-2FD0DF1B2EF4}" sibTransId="{9D6FB7D7-8767-4289-BEE5-E6E7529366FC}"/>
    <dgm:cxn modelId="{168518AE-1C61-4CBA-AF29-49F3C95C21FE}" srcId="{F7171AC2-A18D-4323-BD23-E8F312848489}" destId="{9A33C85A-DE64-4042-B64E-C0A53110FE31}" srcOrd="0" destOrd="0" parTransId="{CBEC05E3-CE10-4F99-AED0-B402D7D41819}" sibTransId="{65D48A5C-FFF2-494C-B382-148ED8E464E7}"/>
    <dgm:cxn modelId="{1B2FFAC3-731B-439C-9F3D-DF681CBEE46B}" srcId="{8D81441D-904B-4C62-B594-1D7E82B8B979}" destId="{F7639C09-41EE-4869-837E-EDA59A0068A9}" srcOrd="0" destOrd="0" parTransId="{5A25E28D-94B6-4AAF-8EE6-A0671FCC179D}" sibTransId="{507EC0D8-208E-4735-8969-314098D4842E}"/>
    <dgm:cxn modelId="{79D8628F-580A-4FAB-A141-FC3E86A6E351}" type="presOf" srcId="{793389AC-C688-4630-98E6-FF033CBCBAAE}" destId="{5A3C1852-49C4-4B00-B786-B599A6299522}" srcOrd="0" destOrd="0" presId="urn:microsoft.com/office/officeart/2005/8/layout/chevron2"/>
    <dgm:cxn modelId="{11545473-76D9-4E72-8356-9A3C5E52D0C8}" srcId="{E110BB92-0D13-4413-BEEF-96E4BCA225AA}" destId="{793389AC-C688-4630-98E6-FF033CBCBAAE}" srcOrd="0" destOrd="0" parTransId="{F683A3C7-809C-4576-ADEA-73D488D6D0F6}" sibTransId="{670E9DCD-A9D7-45E7-AB7B-2C453505761C}"/>
    <dgm:cxn modelId="{047AD018-1AA3-4472-A3BF-6148A3C634CE}" srcId="{8D81441D-904B-4C62-B594-1D7E82B8B979}" destId="{E110BB92-0D13-4413-BEEF-96E4BCA225AA}" srcOrd="3" destOrd="0" parTransId="{9C9B0D28-BE66-4E89-B06B-17B5246F892A}" sibTransId="{ED7E3C85-EFCC-498C-B956-7F7AFDA9B141}"/>
    <dgm:cxn modelId="{DBAC3144-EF49-4155-920C-2F4A096577BF}" type="presOf" srcId="{F7171AC2-A18D-4323-BD23-E8F312848489}" destId="{ECEF342A-2119-40F2-A3C8-76058D7BDCE8}" srcOrd="0" destOrd="0" presId="urn:microsoft.com/office/officeart/2005/8/layout/chevron2"/>
    <dgm:cxn modelId="{83A0175B-B2C7-4B57-A8CB-0A04DB7B49CA}" srcId="{F7639C09-41EE-4869-837E-EDA59A0068A9}" destId="{F74B57E6-D4AF-4AE3-B84D-3CAF274FD60A}" srcOrd="0" destOrd="0" parTransId="{BAE33623-1D1B-438B-B12A-A28174BDE2B2}" sibTransId="{5ED53827-8FDF-4F43-99D8-FDD41D323041}"/>
    <dgm:cxn modelId="{CB06E2E6-896F-4BCE-B043-6D807D7D03AD}" type="presOf" srcId="{8D81441D-904B-4C62-B594-1D7E82B8B979}" destId="{FE73B7E3-1FD9-41AD-8A58-062E5443726C}" srcOrd="0" destOrd="0" presId="urn:microsoft.com/office/officeart/2005/8/layout/chevron2"/>
    <dgm:cxn modelId="{3A68BC41-7C2C-4C63-8F44-3E9D5D23F286}" type="presOf" srcId="{69FA5418-7A38-49F6-96AC-33FDEFB0E736}" destId="{1F229FDE-2240-4C72-BC0D-27EB466876E4}" srcOrd="0" destOrd="0" presId="urn:microsoft.com/office/officeart/2005/8/layout/chevron2"/>
    <dgm:cxn modelId="{911661B3-AFC6-442F-817F-47A05971C0BB}" type="presOf" srcId="{2989E9F8-6AE4-49EE-9956-2CD3A508BABC}" destId="{500E87F8-E837-4151-8F27-9BD72AD9A6CF}" srcOrd="0" destOrd="0" presId="urn:microsoft.com/office/officeart/2005/8/layout/chevron2"/>
    <dgm:cxn modelId="{4B21B75C-BD52-4446-AF52-0554C6137EFE}" srcId="{8D81441D-904B-4C62-B594-1D7E82B8B979}" destId="{69FA5418-7A38-49F6-96AC-33FDEFB0E736}" srcOrd="2" destOrd="0" parTransId="{C019BE62-3BB9-4AC8-BC37-6313D38109ED}" sibTransId="{7D123499-BEA8-414E-A9F7-DD46C9383EAB}"/>
    <dgm:cxn modelId="{4D022673-8398-4CAD-A470-05310296FAC4}" type="presOf" srcId="{E110BB92-0D13-4413-BEEF-96E4BCA225AA}" destId="{C1F57340-4988-4A11-ACC0-4B725B210D58}" srcOrd="0" destOrd="0" presId="urn:microsoft.com/office/officeart/2005/8/layout/chevron2"/>
    <dgm:cxn modelId="{7037A93E-3E4D-4386-A737-3658AEB9CD9B}" type="presOf" srcId="{9A33C85A-DE64-4042-B64E-C0A53110FE31}" destId="{23B91DF6-91F7-4CD6-B677-8C83E898BF22}" srcOrd="0" destOrd="0" presId="urn:microsoft.com/office/officeart/2005/8/layout/chevron2"/>
    <dgm:cxn modelId="{C24D5CDA-E705-493D-BE46-EF14A7154C71}" type="presOf" srcId="{F7639C09-41EE-4869-837E-EDA59A0068A9}" destId="{C592A71F-E482-42E0-8FB9-6086D81318BB}" srcOrd="0" destOrd="0" presId="urn:microsoft.com/office/officeart/2005/8/layout/chevron2"/>
    <dgm:cxn modelId="{E4DC9E5B-1B46-43E6-B70E-5C8439F2B77D}" type="presParOf" srcId="{FE73B7E3-1FD9-41AD-8A58-062E5443726C}" destId="{679A8F78-5017-471D-AD17-3546CD3A93D6}" srcOrd="0" destOrd="0" presId="urn:microsoft.com/office/officeart/2005/8/layout/chevron2"/>
    <dgm:cxn modelId="{2A815745-817E-493F-A986-B6FE79F3A580}" type="presParOf" srcId="{679A8F78-5017-471D-AD17-3546CD3A93D6}" destId="{C592A71F-E482-42E0-8FB9-6086D81318BB}" srcOrd="0" destOrd="0" presId="urn:microsoft.com/office/officeart/2005/8/layout/chevron2"/>
    <dgm:cxn modelId="{4BD1DCBD-BFED-49A4-AFA3-15BB908B2D8F}" type="presParOf" srcId="{679A8F78-5017-471D-AD17-3546CD3A93D6}" destId="{DD9898CC-1F27-429B-A491-3DF50CE473C5}" srcOrd="1" destOrd="0" presId="urn:microsoft.com/office/officeart/2005/8/layout/chevron2"/>
    <dgm:cxn modelId="{80C31039-4946-4821-8C20-7B0FC93A5182}" type="presParOf" srcId="{FE73B7E3-1FD9-41AD-8A58-062E5443726C}" destId="{CDDD43AF-C6F5-401D-99BF-038340FD5679}" srcOrd="1" destOrd="0" presId="urn:microsoft.com/office/officeart/2005/8/layout/chevron2"/>
    <dgm:cxn modelId="{8B85E9E2-392A-4A36-801F-9FF00DA01AB9}" type="presParOf" srcId="{FE73B7E3-1FD9-41AD-8A58-062E5443726C}" destId="{59DAC64E-DA8C-4171-A7E6-B26C53C4E726}" srcOrd="2" destOrd="0" presId="urn:microsoft.com/office/officeart/2005/8/layout/chevron2"/>
    <dgm:cxn modelId="{26744D0D-3763-4B10-8938-126DA5E6AA39}" type="presParOf" srcId="{59DAC64E-DA8C-4171-A7E6-B26C53C4E726}" destId="{ECEF342A-2119-40F2-A3C8-76058D7BDCE8}" srcOrd="0" destOrd="0" presId="urn:microsoft.com/office/officeart/2005/8/layout/chevron2"/>
    <dgm:cxn modelId="{339B7454-50A7-453E-961E-52A72F2BEA64}" type="presParOf" srcId="{59DAC64E-DA8C-4171-A7E6-B26C53C4E726}" destId="{23B91DF6-91F7-4CD6-B677-8C83E898BF22}" srcOrd="1" destOrd="0" presId="urn:microsoft.com/office/officeart/2005/8/layout/chevron2"/>
    <dgm:cxn modelId="{CB52BF51-38DF-417B-A642-7ACC46D3E022}" type="presParOf" srcId="{FE73B7E3-1FD9-41AD-8A58-062E5443726C}" destId="{801F5250-9027-4011-BDD7-8BA6797AB012}" srcOrd="3" destOrd="0" presId="urn:microsoft.com/office/officeart/2005/8/layout/chevron2"/>
    <dgm:cxn modelId="{247191E7-19DF-4C94-976B-67A2062E2D1E}" type="presParOf" srcId="{FE73B7E3-1FD9-41AD-8A58-062E5443726C}" destId="{C0B8C438-2FA3-4178-A626-5817D299DB72}" srcOrd="4" destOrd="0" presId="urn:microsoft.com/office/officeart/2005/8/layout/chevron2"/>
    <dgm:cxn modelId="{B2449110-3F73-4B4C-80E0-C2788680700C}" type="presParOf" srcId="{C0B8C438-2FA3-4178-A626-5817D299DB72}" destId="{1F229FDE-2240-4C72-BC0D-27EB466876E4}" srcOrd="0" destOrd="0" presId="urn:microsoft.com/office/officeart/2005/8/layout/chevron2"/>
    <dgm:cxn modelId="{D5185921-E366-42AF-A9E4-AFB48534C6C3}" type="presParOf" srcId="{C0B8C438-2FA3-4178-A626-5817D299DB72}" destId="{500E87F8-E837-4151-8F27-9BD72AD9A6CF}" srcOrd="1" destOrd="0" presId="urn:microsoft.com/office/officeart/2005/8/layout/chevron2"/>
    <dgm:cxn modelId="{E8BF663D-2BE4-415B-9DBB-A6DCAE176338}" type="presParOf" srcId="{FE73B7E3-1FD9-41AD-8A58-062E5443726C}" destId="{53FE0C41-5B77-48C2-B546-00D8CBF4588D}" srcOrd="5" destOrd="0" presId="urn:microsoft.com/office/officeart/2005/8/layout/chevron2"/>
    <dgm:cxn modelId="{DD1512B4-4D63-41FC-A199-ECC42E9E4A6D}" type="presParOf" srcId="{FE73B7E3-1FD9-41AD-8A58-062E5443726C}" destId="{6E08B111-CBEF-4519-B18D-DD28215A1119}" srcOrd="6" destOrd="0" presId="urn:microsoft.com/office/officeart/2005/8/layout/chevron2"/>
    <dgm:cxn modelId="{14F0F1E9-806B-4B97-980A-11F7FF59973B}" type="presParOf" srcId="{6E08B111-CBEF-4519-B18D-DD28215A1119}" destId="{C1F57340-4988-4A11-ACC0-4B725B210D58}" srcOrd="0" destOrd="0" presId="urn:microsoft.com/office/officeart/2005/8/layout/chevron2"/>
    <dgm:cxn modelId="{B3A7E235-676C-4D54-B384-DBCC9619D497}" type="presParOf" srcId="{6E08B111-CBEF-4519-B18D-DD28215A1119}" destId="{5A3C1852-49C4-4B00-B786-B599A629952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4A4070-650D-458D-845A-6C2EC5427C8F}"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B4611D85-36F6-465E-A5BA-A07F9CA8E286}">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b="0" dirty="0" smtClean="0">
              <a:solidFill>
                <a:srgbClr val="2D261A"/>
              </a:solidFill>
              <a:latin typeface="+mn-lt"/>
              <a:cs typeface="+mn-cs"/>
            </a:rPr>
            <a:t>Intercepted in U.S., under 18 years old, with no lawful immigration status in the U.S., no parent or legal guardian in the U.S., OR, with no parent or legal guardian in the U.S. available to provide care or legal custody.</a:t>
          </a:r>
          <a:endParaRPr lang="en-US" sz="2000" b="0" dirty="0">
            <a:solidFill>
              <a:srgbClr val="2D261A"/>
            </a:solidFill>
          </a:endParaRPr>
        </a:p>
      </dgm:t>
    </dgm:pt>
    <dgm:pt modelId="{363C5849-C518-46EA-95C8-3FEEC3F49C71}" type="parTrans" cxnId="{14A1E5E4-8C4F-46F2-98F0-E70C9727A4D8}">
      <dgm:prSet/>
      <dgm:spPr/>
      <dgm:t>
        <a:bodyPr/>
        <a:lstStyle/>
        <a:p>
          <a:endParaRPr lang="en-US"/>
        </a:p>
      </dgm:t>
    </dgm:pt>
    <dgm:pt modelId="{A09775B0-8E2B-4631-B1A8-59F975C9CFE4}" type="sibTrans" cxnId="{14A1E5E4-8C4F-46F2-98F0-E70C9727A4D8}">
      <dgm:prSet/>
      <dgm:spPr/>
      <dgm:t>
        <a:bodyPr/>
        <a:lstStyle/>
        <a:p>
          <a:endParaRPr lang="en-US"/>
        </a:p>
      </dgm:t>
    </dgm:pt>
    <dgm:pt modelId="{51165090-F203-440C-975D-F93E1598EE38}">
      <dgm:prSet custT="1"/>
      <dgm:spPr/>
      <dgm:t>
        <a:bodyPr/>
        <a:lstStyle/>
        <a:p>
          <a:r>
            <a:rPr lang="en-US" altLang="en-US" sz="2000" b="0" dirty="0" smtClean="0">
              <a:solidFill>
                <a:srgbClr val="2D261A"/>
              </a:solidFill>
            </a:rPr>
            <a:t>Unaccompanied children (UC)  are referred to ORR for placement by another Federal agency, usually the Department of Homeland Security (DHS).  </a:t>
          </a:r>
          <a:endParaRPr lang="en-US" sz="2000" b="0" dirty="0">
            <a:solidFill>
              <a:srgbClr val="2D261A"/>
            </a:solidFill>
            <a:latin typeface="+mn-lt"/>
            <a:cs typeface="+mn-cs"/>
          </a:endParaRPr>
        </a:p>
      </dgm:t>
    </dgm:pt>
    <dgm:pt modelId="{7E47489F-44F5-4A8B-80F4-95C80D9BCF24}" type="parTrans" cxnId="{0EF0DD2C-47F2-4F55-B4FC-5CA2D30AD5F0}">
      <dgm:prSet/>
      <dgm:spPr/>
      <dgm:t>
        <a:bodyPr/>
        <a:lstStyle/>
        <a:p>
          <a:endParaRPr lang="en-US"/>
        </a:p>
      </dgm:t>
    </dgm:pt>
    <dgm:pt modelId="{11AF80AA-B315-44FE-9967-1E011ACB1C9F}" type="sibTrans" cxnId="{0EF0DD2C-47F2-4F55-B4FC-5CA2D30AD5F0}">
      <dgm:prSet/>
      <dgm:spPr/>
      <dgm:t>
        <a:bodyPr/>
        <a:lstStyle/>
        <a:p>
          <a:endParaRPr lang="en-US"/>
        </a:p>
      </dgm:t>
    </dgm:pt>
    <dgm:pt modelId="{E4E819F0-5245-4CCD-89BE-C03308E7C7F0}">
      <dgm:prSet custT="1"/>
      <dgm:spPr/>
      <dgm:t>
        <a:bodyPr/>
        <a:lstStyle/>
        <a:p>
          <a:r>
            <a:rPr lang="en-US" altLang="en-US" sz="2000" b="0" dirty="0" smtClean="0">
              <a:solidFill>
                <a:srgbClr val="2D261A"/>
              </a:solidFill>
            </a:rPr>
            <a:t>By law, other Federal agencies have to transfer the custody of a UC to ORR within 72 hours.</a:t>
          </a:r>
        </a:p>
      </dgm:t>
    </dgm:pt>
    <dgm:pt modelId="{0F7C2D43-C636-4131-A2FE-17E9CF9C1F95}" type="parTrans" cxnId="{C0B94B76-4D38-4381-905D-26DCBE372695}">
      <dgm:prSet/>
      <dgm:spPr/>
      <dgm:t>
        <a:bodyPr/>
        <a:lstStyle/>
        <a:p>
          <a:endParaRPr lang="en-US"/>
        </a:p>
      </dgm:t>
    </dgm:pt>
    <dgm:pt modelId="{67CAFEAA-DE3F-4B18-B413-4AFC816398AF}" type="sibTrans" cxnId="{C0B94B76-4D38-4381-905D-26DCBE372695}">
      <dgm:prSet/>
      <dgm:spPr/>
      <dgm:t>
        <a:bodyPr/>
        <a:lstStyle/>
        <a:p>
          <a:endParaRPr lang="en-US"/>
        </a:p>
      </dgm:t>
    </dgm:pt>
    <dgm:pt modelId="{01C3D4D5-5049-4122-AB25-FA8CD109C11C}">
      <dgm:prSet custT="1"/>
      <dgm:spPr/>
      <dgm:t>
        <a:bodyPr/>
        <a:lstStyle/>
        <a:p>
          <a:r>
            <a:rPr lang="en-US" altLang="en-US" sz="2000" b="0" dirty="0" smtClean="0">
              <a:solidFill>
                <a:srgbClr val="2D261A"/>
              </a:solidFill>
            </a:rPr>
            <a:t>The majority of UC come into ORR care because they were apprehended by DHS while trying to cross the border.  </a:t>
          </a:r>
        </a:p>
      </dgm:t>
    </dgm:pt>
    <dgm:pt modelId="{D28AC812-AC0B-4D06-9547-FC9ECECC94B5}" type="parTrans" cxnId="{FCE001B9-C0B5-4BA0-B4E7-213342B19D5F}">
      <dgm:prSet/>
      <dgm:spPr/>
      <dgm:t>
        <a:bodyPr/>
        <a:lstStyle/>
        <a:p>
          <a:endParaRPr lang="en-US"/>
        </a:p>
      </dgm:t>
    </dgm:pt>
    <dgm:pt modelId="{101D15D5-390E-4D78-93A4-B0AD071DE3F0}" type="sibTrans" cxnId="{FCE001B9-C0B5-4BA0-B4E7-213342B19D5F}">
      <dgm:prSet/>
      <dgm:spPr/>
      <dgm:t>
        <a:bodyPr/>
        <a:lstStyle/>
        <a:p>
          <a:endParaRPr lang="en-US"/>
        </a:p>
      </dgm:t>
    </dgm:pt>
    <dgm:pt modelId="{05DB51D4-90E0-4CEC-8DC7-D8BCA0BAFEB4}">
      <dgm:prSet custT="1"/>
      <dgm:spPr/>
      <dgm:t>
        <a:bodyPr/>
        <a:lstStyle/>
        <a:p>
          <a:r>
            <a:rPr lang="en-US" altLang="en-US" sz="2000" b="0" dirty="0" smtClean="0">
              <a:solidFill>
                <a:srgbClr val="2D261A"/>
              </a:solidFill>
            </a:rPr>
            <a:t>Others are referred as a result of interior apprehensions after involvement with local law enforcement or internal immigration raids.</a:t>
          </a:r>
        </a:p>
      </dgm:t>
    </dgm:pt>
    <dgm:pt modelId="{F2D84F64-E11E-4CB0-A28E-262B5FAEB591}" type="parTrans" cxnId="{904346B6-0926-49DF-A5BD-1B4C57C67905}">
      <dgm:prSet/>
      <dgm:spPr/>
      <dgm:t>
        <a:bodyPr/>
        <a:lstStyle/>
        <a:p>
          <a:endParaRPr lang="en-US"/>
        </a:p>
      </dgm:t>
    </dgm:pt>
    <dgm:pt modelId="{D73A61AE-89D5-4A43-B805-FF532DDEB213}" type="sibTrans" cxnId="{904346B6-0926-49DF-A5BD-1B4C57C67905}">
      <dgm:prSet/>
      <dgm:spPr/>
      <dgm:t>
        <a:bodyPr/>
        <a:lstStyle/>
        <a:p>
          <a:endParaRPr lang="en-US"/>
        </a:p>
      </dgm:t>
    </dgm:pt>
    <dgm:pt modelId="{15E1DFB8-F21B-4460-836F-4083E9DE1E85}" type="pres">
      <dgm:prSet presAssocID="{434A4070-650D-458D-845A-6C2EC5427C8F}" presName="linear" presStyleCnt="0">
        <dgm:presLayoutVars>
          <dgm:animLvl val="lvl"/>
          <dgm:resizeHandles val="exact"/>
        </dgm:presLayoutVars>
      </dgm:prSet>
      <dgm:spPr/>
      <dgm:t>
        <a:bodyPr/>
        <a:lstStyle/>
        <a:p>
          <a:endParaRPr lang="en-US"/>
        </a:p>
      </dgm:t>
    </dgm:pt>
    <dgm:pt modelId="{B7865BF7-6E2E-4E3F-854F-5C845DF29EDB}" type="pres">
      <dgm:prSet presAssocID="{B4611D85-36F6-465E-A5BA-A07F9CA8E286}" presName="parentText" presStyleLbl="node1" presStyleIdx="0" presStyleCnt="5">
        <dgm:presLayoutVars>
          <dgm:chMax val="0"/>
          <dgm:bulletEnabled val="1"/>
        </dgm:presLayoutVars>
      </dgm:prSet>
      <dgm:spPr/>
      <dgm:t>
        <a:bodyPr/>
        <a:lstStyle/>
        <a:p>
          <a:endParaRPr lang="en-US"/>
        </a:p>
      </dgm:t>
    </dgm:pt>
    <dgm:pt modelId="{55B873DA-887B-4D0B-A126-A37661AC33AD}" type="pres">
      <dgm:prSet presAssocID="{A09775B0-8E2B-4631-B1A8-59F975C9CFE4}" presName="spacer" presStyleCnt="0"/>
      <dgm:spPr/>
    </dgm:pt>
    <dgm:pt modelId="{51C57196-8B3A-4658-BFE7-B2F1A490BD52}" type="pres">
      <dgm:prSet presAssocID="{51165090-F203-440C-975D-F93E1598EE38}" presName="parentText" presStyleLbl="node1" presStyleIdx="1" presStyleCnt="5">
        <dgm:presLayoutVars>
          <dgm:chMax val="0"/>
          <dgm:bulletEnabled val="1"/>
        </dgm:presLayoutVars>
      </dgm:prSet>
      <dgm:spPr/>
      <dgm:t>
        <a:bodyPr/>
        <a:lstStyle/>
        <a:p>
          <a:endParaRPr lang="en-US"/>
        </a:p>
      </dgm:t>
    </dgm:pt>
    <dgm:pt modelId="{C3E4490A-CA77-4F34-8381-B1B982D1C482}" type="pres">
      <dgm:prSet presAssocID="{11AF80AA-B315-44FE-9967-1E011ACB1C9F}" presName="spacer" presStyleCnt="0"/>
      <dgm:spPr/>
    </dgm:pt>
    <dgm:pt modelId="{C06EA594-4934-4A7E-BC4A-7BB8F06FA283}" type="pres">
      <dgm:prSet presAssocID="{E4E819F0-5245-4CCD-89BE-C03308E7C7F0}" presName="parentText" presStyleLbl="node1" presStyleIdx="2" presStyleCnt="5">
        <dgm:presLayoutVars>
          <dgm:chMax val="0"/>
          <dgm:bulletEnabled val="1"/>
        </dgm:presLayoutVars>
      </dgm:prSet>
      <dgm:spPr/>
      <dgm:t>
        <a:bodyPr/>
        <a:lstStyle/>
        <a:p>
          <a:endParaRPr lang="en-US"/>
        </a:p>
      </dgm:t>
    </dgm:pt>
    <dgm:pt modelId="{8C3A5684-2A35-46DD-B383-3EF21B7718B8}" type="pres">
      <dgm:prSet presAssocID="{67CAFEAA-DE3F-4B18-B413-4AFC816398AF}" presName="spacer" presStyleCnt="0"/>
      <dgm:spPr/>
    </dgm:pt>
    <dgm:pt modelId="{0361A913-0FD0-4DD5-BF46-536E81419849}" type="pres">
      <dgm:prSet presAssocID="{01C3D4D5-5049-4122-AB25-FA8CD109C11C}" presName="parentText" presStyleLbl="node1" presStyleIdx="3" presStyleCnt="5">
        <dgm:presLayoutVars>
          <dgm:chMax val="0"/>
          <dgm:bulletEnabled val="1"/>
        </dgm:presLayoutVars>
      </dgm:prSet>
      <dgm:spPr/>
      <dgm:t>
        <a:bodyPr/>
        <a:lstStyle/>
        <a:p>
          <a:endParaRPr lang="en-US"/>
        </a:p>
      </dgm:t>
    </dgm:pt>
    <dgm:pt modelId="{22285A79-B5A5-4750-8B00-54999D9C1FE0}" type="pres">
      <dgm:prSet presAssocID="{101D15D5-390E-4D78-93A4-B0AD071DE3F0}" presName="spacer" presStyleCnt="0"/>
      <dgm:spPr/>
    </dgm:pt>
    <dgm:pt modelId="{AF9E621D-C238-49A5-BE80-4C4D85527F6B}" type="pres">
      <dgm:prSet presAssocID="{05DB51D4-90E0-4CEC-8DC7-D8BCA0BAFEB4}" presName="parentText" presStyleLbl="node1" presStyleIdx="4" presStyleCnt="5">
        <dgm:presLayoutVars>
          <dgm:chMax val="0"/>
          <dgm:bulletEnabled val="1"/>
        </dgm:presLayoutVars>
      </dgm:prSet>
      <dgm:spPr/>
      <dgm:t>
        <a:bodyPr/>
        <a:lstStyle/>
        <a:p>
          <a:endParaRPr lang="en-US"/>
        </a:p>
      </dgm:t>
    </dgm:pt>
  </dgm:ptLst>
  <dgm:cxnLst>
    <dgm:cxn modelId="{ED8031C6-C68A-45CF-980B-3BD8F66604A3}" type="presOf" srcId="{434A4070-650D-458D-845A-6C2EC5427C8F}" destId="{15E1DFB8-F21B-4460-836F-4083E9DE1E85}" srcOrd="0" destOrd="0" presId="urn:microsoft.com/office/officeart/2005/8/layout/vList2"/>
    <dgm:cxn modelId="{FCE001B9-C0B5-4BA0-B4E7-213342B19D5F}" srcId="{434A4070-650D-458D-845A-6C2EC5427C8F}" destId="{01C3D4D5-5049-4122-AB25-FA8CD109C11C}" srcOrd="3" destOrd="0" parTransId="{D28AC812-AC0B-4D06-9547-FC9ECECC94B5}" sibTransId="{101D15D5-390E-4D78-93A4-B0AD071DE3F0}"/>
    <dgm:cxn modelId="{A6A77F19-7193-4CFE-8B02-6822DD84E95D}" type="presOf" srcId="{01C3D4D5-5049-4122-AB25-FA8CD109C11C}" destId="{0361A913-0FD0-4DD5-BF46-536E81419849}" srcOrd="0" destOrd="0" presId="urn:microsoft.com/office/officeart/2005/8/layout/vList2"/>
    <dgm:cxn modelId="{904346B6-0926-49DF-A5BD-1B4C57C67905}" srcId="{434A4070-650D-458D-845A-6C2EC5427C8F}" destId="{05DB51D4-90E0-4CEC-8DC7-D8BCA0BAFEB4}" srcOrd="4" destOrd="0" parTransId="{F2D84F64-E11E-4CB0-A28E-262B5FAEB591}" sibTransId="{D73A61AE-89D5-4A43-B805-FF532DDEB213}"/>
    <dgm:cxn modelId="{2FC9589B-F7D8-42C2-A5DD-22AF7BA9308F}" type="presOf" srcId="{51165090-F203-440C-975D-F93E1598EE38}" destId="{51C57196-8B3A-4658-BFE7-B2F1A490BD52}" srcOrd="0" destOrd="0" presId="urn:microsoft.com/office/officeart/2005/8/layout/vList2"/>
    <dgm:cxn modelId="{0EF0DD2C-47F2-4F55-B4FC-5CA2D30AD5F0}" srcId="{434A4070-650D-458D-845A-6C2EC5427C8F}" destId="{51165090-F203-440C-975D-F93E1598EE38}" srcOrd="1" destOrd="0" parTransId="{7E47489F-44F5-4A8B-80F4-95C80D9BCF24}" sibTransId="{11AF80AA-B315-44FE-9967-1E011ACB1C9F}"/>
    <dgm:cxn modelId="{D6FFB07D-552D-4D3F-B2F0-549A9EE0E29D}" type="presOf" srcId="{E4E819F0-5245-4CCD-89BE-C03308E7C7F0}" destId="{C06EA594-4934-4A7E-BC4A-7BB8F06FA283}" srcOrd="0" destOrd="0" presId="urn:microsoft.com/office/officeart/2005/8/layout/vList2"/>
    <dgm:cxn modelId="{B743CD58-227E-4730-823F-64FA159BEB8C}" type="presOf" srcId="{B4611D85-36F6-465E-A5BA-A07F9CA8E286}" destId="{B7865BF7-6E2E-4E3F-854F-5C845DF29EDB}" srcOrd="0" destOrd="0" presId="urn:microsoft.com/office/officeart/2005/8/layout/vList2"/>
    <dgm:cxn modelId="{C0B94B76-4D38-4381-905D-26DCBE372695}" srcId="{434A4070-650D-458D-845A-6C2EC5427C8F}" destId="{E4E819F0-5245-4CCD-89BE-C03308E7C7F0}" srcOrd="2" destOrd="0" parTransId="{0F7C2D43-C636-4131-A2FE-17E9CF9C1F95}" sibTransId="{67CAFEAA-DE3F-4B18-B413-4AFC816398AF}"/>
    <dgm:cxn modelId="{D0D67403-AC7E-4F61-B6BE-53722C5C8524}" type="presOf" srcId="{05DB51D4-90E0-4CEC-8DC7-D8BCA0BAFEB4}" destId="{AF9E621D-C238-49A5-BE80-4C4D85527F6B}" srcOrd="0" destOrd="0" presId="urn:microsoft.com/office/officeart/2005/8/layout/vList2"/>
    <dgm:cxn modelId="{14A1E5E4-8C4F-46F2-98F0-E70C9727A4D8}" srcId="{434A4070-650D-458D-845A-6C2EC5427C8F}" destId="{B4611D85-36F6-465E-A5BA-A07F9CA8E286}" srcOrd="0" destOrd="0" parTransId="{363C5849-C518-46EA-95C8-3FEEC3F49C71}" sibTransId="{A09775B0-8E2B-4631-B1A8-59F975C9CFE4}"/>
    <dgm:cxn modelId="{56DE7071-9049-4372-94B5-90BE0D44D58F}" type="presParOf" srcId="{15E1DFB8-F21B-4460-836F-4083E9DE1E85}" destId="{B7865BF7-6E2E-4E3F-854F-5C845DF29EDB}" srcOrd="0" destOrd="0" presId="urn:microsoft.com/office/officeart/2005/8/layout/vList2"/>
    <dgm:cxn modelId="{992599AA-0EA3-4702-907B-EC6975A26009}" type="presParOf" srcId="{15E1DFB8-F21B-4460-836F-4083E9DE1E85}" destId="{55B873DA-887B-4D0B-A126-A37661AC33AD}" srcOrd="1" destOrd="0" presId="urn:microsoft.com/office/officeart/2005/8/layout/vList2"/>
    <dgm:cxn modelId="{E8F6C65A-DE30-4A6C-BDEA-87BB29932FAA}" type="presParOf" srcId="{15E1DFB8-F21B-4460-836F-4083E9DE1E85}" destId="{51C57196-8B3A-4658-BFE7-B2F1A490BD52}" srcOrd="2" destOrd="0" presId="urn:microsoft.com/office/officeart/2005/8/layout/vList2"/>
    <dgm:cxn modelId="{D328FD21-7902-4D85-BF3D-AB6F1CAD37D8}" type="presParOf" srcId="{15E1DFB8-F21B-4460-836F-4083E9DE1E85}" destId="{C3E4490A-CA77-4F34-8381-B1B982D1C482}" srcOrd="3" destOrd="0" presId="urn:microsoft.com/office/officeart/2005/8/layout/vList2"/>
    <dgm:cxn modelId="{AC415840-3B29-4C61-BE9C-205161F3685D}" type="presParOf" srcId="{15E1DFB8-F21B-4460-836F-4083E9DE1E85}" destId="{C06EA594-4934-4A7E-BC4A-7BB8F06FA283}" srcOrd="4" destOrd="0" presId="urn:microsoft.com/office/officeart/2005/8/layout/vList2"/>
    <dgm:cxn modelId="{786F04C8-2E16-4B3D-A12A-80F7BDFCD5B0}" type="presParOf" srcId="{15E1DFB8-F21B-4460-836F-4083E9DE1E85}" destId="{8C3A5684-2A35-46DD-B383-3EF21B7718B8}" srcOrd="5" destOrd="0" presId="urn:microsoft.com/office/officeart/2005/8/layout/vList2"/>
    <dgm:cxn modelId="{34E4EF43-CC77-4F37-9949-121BC4FC39E7}" type="presParOf" srcId="{15E1DFB8-F21B-4460-836F-4083E9DE1E85}" destId="{0361A913-0FD0-4DD5-BF46-536E81419849}" srcOrd="6" destOrd="0" presId="urn:microsoft.com/office/officeart/2005/8/layout/vList2"/>
    <dgm:cxn modelId="{1C4BE39E-A298-4272-9BB1-82D7DEEDD7D1}" type="presParOf" srcId="{15E1DFB8-F21B-4460-836F-4083E9DE1E85}" destId="{22285A79-B5A5-4750-8B00-54999D9C1FE0}" srcOrd="7" destOrd="0" presId="urn:microsoft.com/office/officeart/2005/8/layout/vList2"/>
    <dgm:cxn modelId="{EB1F63F5-B242-4C32-A46F-FEA51923765B}" type="presParOf" srcId="{15E1DFB8-F21B-4460-836F-4083E9DE1E85}" destId="{AF9E621D-C238-49A5-BE80-4C4D85527F6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29C496-658D-4BB1-AE41-E687727D0B0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BD265A3-BE00-4D90-B388-4EB82BB6F106}">
      <dgm:prSet phldrT="[Text]" custT="1"/>
      <dgm:spPr/>
      <dgm:t>
        <a:bodyPr/>
        <a:lstStyle/>
        <a:p>
          <a:r>
            <a:rPr lang="en-US" altLang="en-US" sz="2000" b="1" dirty="0" smtClean="0"/>
            <a:t>Care and custody of UC (provide shelter, food, clothing, and services)</a:t>
          </a:r>
          <a:endParaRPr lang="en-US" sz="2000" b="1" dirty="0"/>
        </a:p>
      </dgm:t>
    </dgm:pt>
    <dgm:pt modelId="{D0BB7F99-893E-4684-A42C-84AEDDD22D22}" type="parTrans" cxnId="{E36AC317-4821-4A71-9C97-BE7CF0D25D29}">
      <dgm:prSet/>
      <dgm:spPr/>
      <dgm:t>
        <a:bodyPr/>
        <a:lstStyle/>
        <a:p>
          <a:endParaRPr lang="en-US"/>
        </a:p>
      </dgm:t>
    </dgm:pt>
    <dgm:pt modelId="{B45F7E6E-30C9-450A-95CD-52574C517BD7}" type="sibTrans" cxnId="{E36AC317-4821-4A71-9C97-BE7CF0D25D29}">
      <dgm:prSet/>
      <dgm:spPr/>
      <dgm:t>
        <a:bodyPr/>
        <a:lstStyle/>
        <a:p>
          <a:endParaRPr lang="en-US"/>
        </a:p>
      </dgm:t>
    </dgm:pt>
    <dgm:pt modelId="{06084FD3-3A0F-405F-95B0-0775D01E385A}">
      <dgm:prSet custT="1"/>
      <dgm:spPr/>
      <dgm:t>
        <a:bodyPr/>
        <a:lstStyle/>
        <a:p>
          <a:r>
            <a:rPr lang="en-US" altLang="en-US" sz="2000" b="1" dirty="0" smtClean="0"/>
            <a:t>Make and implement placement and transfer decisions</a:t>
          </a:r>
        </a:p>
      </dgm:t>
    </dgm:pt>
    <dgm:pt modelId="{D60001AE-3E25-416B-A98B-E3DE96600443}" type="parTrans" cxnId="{C550C138-0035-4CC3-94F9-8385B0315358}">
      <dgm:prSet/>
      <dgm:spPr/>
      <dgm:t>
        <a:bodyPr/>
        <a:lstStyle/>
        <a:p>
          <a:endParaRPr lang="en-US"/>
        </a:p>
      </dgm:t>
    </dgm:pt>
    <dgm:pt modelId="{DAB4586F-4999-4E3A-A4C6-B2BE64C1671D}" type="sibTrans" cxnId="{C550C138-0035-4CC3-94F9-8385B0315358}">
      <dgm:prSet/>
      <dgm:spPr/>
      <dgm:t>
        <a:bodyPr/>
        <a:lstStyle/>
        <a:p>
          <a:endParaRPr lang="en-US"/>
        </a:p>
      </dgm:t>
    </dgm:pt>
    <dgm:pt modelId="{E01C05C9-B580-4359-B057-7DDD493C86E6}">
      <dgm:prSet custT="1"/>
      <dgm:spPr/>
      <dgm:t>
        <a:bodyPr/>
        <a:lstStyle/>
        <a:p>
          <a:r>
            <a:rPr lang="en-US" altLang="en-US" sz="2000" b="1" dirty="0" smtClean="0"/>
            <a:t>Reunify UC with qualified sponsors</a:t>
          </a:r>
        </a:p>
      </dgm:t>
    </dgm:pt>
    <dgm:pt modelId="{B58EAC61-FDC0-458B-9A50-898FB7F7509E}" type="parTrans" cxnId="{A1E4DC27-565C-4568-B2A3-03AE7C752016}">
      <dgm:prSet/>
      <dgm:spPr/>
      <dgm:t>
        <a:bodyPr/>
        <a:lstStyle/>
        <a:p>
          <a:endParaRPr lang="en-US"/>
        </a:p>
      </dgm:t>
    </dgm:pt>
    <dgm:pt modelId="{B6FD4A09-8509-4E77-8D7C-10D252D951F3}" type="sibTrans" cxnId="{A1E4DC27-565C-4568-B2A3-03AE7C752016}">
      <dgm:prSet/>
      <dgm:spPr/>
      <dgm:t>
        <a:bodyPr/>
        <a:lstStyle/>
        <a:p>
          <a:endParaRPr lang="en-US"/>
        </a:p>
      </dgm:t>
    </dgm:pt>
    <dgm:pt modelId="{B88D9A13-83E1-40F0-8621-89B8A28E1F09}">
      <dgm:prSet custT="1"/>
      <dgm:spPr/>
      <dgm:t>
        <a:bodyPr/>
        <a:lstStyle/>
        <a:p>
          <a:r>
            <a:rPr lang="en-US" altLang="en-US" sz="2000" b="1" dirty="0" smtClean="0"/>
            <a:t>Oversee a network of ORR-funded care provider facilities</a:t>
          </a:r>
        </a:p>
      </dgm:t>
    </dgm:pt>
    <dgm:pt modelId="{AD3EFC7F-0A51-412E-9E88-CE793B6F7967}" type="parTrans" cxnId="{EF042977-2EAB-4E7D-840F-B376D39D7ACB}">
      <dgm:prSet/>
      <dgm:spPr/>
      <dgm:t>
        <a:bodyPr/>
        <a:lstStyle/>
        <a:p>
          <a:endParaRPr lang="en-US"/>
        </a:p>
      </dgm:t>
    </dgm:pt>
    <dgm:pt modelId="{A4E27ADC-3575-4B68-A745-E45B75BBCBBB}" type="sibTrans" cxnId="{EF042977-2EAB-4E7D-840F-B376D39D7ACB}">
      <dgm:prSet/>
      <dgm:spPr/>
      <dgm:t>
        <a:bodyPr/>
        <a:lstStyle/>
        <a:p>
          <a:endParaRPr lang="en-US"/>
        </a:p>
      </dgm:t>
    </dgm:pt>
    <dgm:pt modelId="{C3787AB9-CDEB-4B8C-828C-AE6BC9D857C2}">
      <dgm:prSet custT="1"/>
      <dgm:spPr/>
      <dgm:t>
        <a:bodyPr/>
        <a:lstStyle/>
        <a:p>
          <a:r>
            <a:rPr lang="en-US" altLang="en-US" sz="2000" b="1" dirty="0" smtClean="0"/>
            <a:t>Monitor care providers and ensure compliance with national care standards</a:t>
          </a:r>
        </a:p>
      </dgm:t>
    </dgm:pt>
    <dgm:pt modelId="{46D4FBC7-03B0-4497-BEEB-EB5FA923E163}" type="parTrans" cxnId="{3D867504-C643-492B-8732-A19BFBB00323}">
      <dgm:prSet/>
      <dgm:spPr/>
      <dgm:t>
        <a:bodyPr/>
        <a:lstStyle/>
        <a:p>
          <a:endParaRPr lang="en-US"/>
        </a:p>
      </dgm:t>
    </dgm:pt>
    <dgm:pt modelId="{85AF3CD9-DC50-4C75-8F2D-6FB073B1DE67}" type="sibTrans" cxnId="{3D867504-C643-492B-8732-A19BFBB00323}">
      <dgm:prSet/>
      <dgm:spPr/>
      <dgm:t>
        <a:bodyPr/>
        <a:lstStyle/>
        <a:p>
          <a:endParaRPr lang="en-US"/>
        </a:p>
      </dgm:t>
    </dgm:pt>
    <dgm:pt modelId="{D88079D9-A046-42D2-AE9E-096EB31C5930}" type="pres">
      <dgm:prSet presAssocID="{B629C496-658D-4BB1-AE41-E687727D0B07}" presName="vert0" presStyleCnt="0">
        <dgm:presLayoutVars>
          <dgm:dir/>
          <dgm:animOne val="branch"/>
          <dgm:animLvl val="lvl"/>
        </dgm:presLayoutVars>
      </dgm:prSet>
      <dgm:spPr/>
      <dgm:t>
        <a:bodyPr/>
        <a:lstStyle/>
        <a:p>
          <a:endParaRPr lang="en-US"/>
        </a:p>
      </dgm:t>
    </dgm:pt>
    <dgm:pt modelId="{C8929871-7922-4C3B-A5A5-26B9F3A50A39}" type="pres">
      <dgm:prSet presAssocID="{EBD265A3-BE00-4D90-B388-4EB82BB6F106}" presName="thickLine" presStyleLbl="alignNode1" presStyleIdx="0" presStyleCnt="5"/>
      <dgm:spPr/>
    </dgm:pt>
    <dgm:pt modelId="{B344CE63-7DF2-4633-88D1-E7FD03546750}" type="pres">
      <dgm:prSet presAssocID="{EBD265A3-BE00-4D90-B388-4EB82BB6F106}" presName="horz1" presStyleCnt="0"/>
      <dgm:spPr/>
    </dgm:pt>
    <dgm:pt modelId="{F4FCBAA3-76D9-40DB-93C3-4EBAF6FAFE81}" type="pres">
      <dgm:prSet presAssocID="{EBD265A3-BE00-4D90-B388-4EB82BB6F106}" presName="tx1" presStyleLbl="revTx" presStyleIdx="0" presStyleCnt="5"/>
      <dgm:spPr/>
      <dgm:t>
        <a:bodyPr/>
        <a:lstStyle/>
        <a:p>
          <a:endParaRPr lang="en-US"/>
        </a:p>
      </dgm:t>
    </dgm:pt>
    <dgm:pt modelId="{4B52FBD4-8F39-4B3B-9DFD-F28E3924B46F}" type="pres">
      <dgm:prSet presAssocID="{EBD265A3-BE00-4D90-B388-4EB82BB6F106}" presName="vert1" presStyleCnt="0"/>
      <dgm:spPr/>
    </dgm:pt>
    <dgm:pt modelId="{B6C41235-E9B8-4F9C-8255-7B10A8CF576F}" type="pres">
      <dgm:prSet presAssocID="{06084FD3-3A0F-405F-95B0-0775D01E385A}" presName="thickLine" presStyleLbl="alignNode1" presStyleIdx="1" presStyleCnt="5"/>
      <dgm:spPr/>
    </dgm:pt>
    <dgm:pt modelId="{0FB379A6-C322-486A-B5A8-0172818690F7}" type="pres">
      <dgm:prSet presAssocID="{06084FD3-3A0F-405F-95B0-0775D01E385A}" presName="horz1" presStyleCnt="0"/>
      <dgm:spPr/>
    </dgm:pt>
    <dgm:pt modelId="{444B056B-77CD-4053-B895-0322D01E6162}" type="pres">
      <dgm:prSet presAssocID="{06084FD3-3A0F-405F-95B0-0775D01E385A}" presName="tx1" presStyleLbl="revTx" presStyleIdx="1" presStyleCnt="5"/>
      <dgm:spPr/>
      <dgm:t>
        <a:bodyPr/>
        <a:lstStyle/>
        <a:p>
          <a:endParaRPr lang="en-US"/>
        </a:p>
      </dgm:t>
    </dgm:pt>
    <dgm:pt modelId="{02A6FE2E-E9D6-478B-ABC7-AAD01628A1A9}" type="pres">
      <dgm:prSet presAssocID="{06084FD3-3A0F-405F-95B0-0775D01E385A}" presName="vert1" presStyleCnt="0"/>
      <dgm:spPr/>
    </dgm:pt>
    <dgm:pt modelId="{FB017367-2D3F-407D-9003-AD5D1650197B}" type="pres">
      <dgm:prSet presAssocID="{E01C05C9-B580-4359-B057-7DDD493C86E6}" presName="thickLine" presStyleLbl="alignNode1" presStyleIdx="2" presStyleCnt="5"/>
      <dgm:spPr/>
    </dgm:pt>
    <dgm:pt modelId="{7825398C-E6ED-48B2-9246-20CFE209EA2B}" type="pres">
      <dgm:prSet presAssocID="{E01C05C9-B580-4359-B057-7DDD493C86E6}" presName="horz1" presStyleCnt="0"/>
      <dgm:spPr/>
    </dgm:pt>
    <dgm:pt modelId="{B77B745B-CA3B-475C-9590-CE9334B28E18}" type="pres">
      <dgm:prSet presAssocID="{E01C05C9-B580-4359-B057-7DDD493C86E6}" presName="tx1" presStyleLbl="revTx" presStyleIdx="2" presStyleCnt="5" custScaleY="86750"/>
      <dgm:spPr/>
      <dgm:t>
        <a:bodyPr/>
        <a:lstStyle/>
        <a:p>
          <a:endParaRPr lang="en-US"/>
        </a:p>
      </dgm:t>
    </dgm:pt>
    <dgm:pt modelId="{FF7B2A4C-03C3-4D3A-8A3C-171D0E822C29}" type="pres">
      <dgm:prSet presAssocID="{E01C05C9-B580-4359-B057-7DDD493C86E6}" presName="vert1" presStyleCnt="0"/>
      <dgm:spPr/>
    </dgm:pt>
    <dgm:pt modelId="{8322BF0F-F7F8-46A0-8CF4-241E5C103225}" type="pres">
      <dgm:prSet presAssocID="{B88D9A13-83E1-40F0-8621-89B8A28E1F09}" presName="thickLine" presStyleLbl="alignNode1" presStyleIdx="3" presStyleCnt="5" custLinFactNeighborY="-9962"/>
      <dgm:spPr/>
    </dgm:pt>
    <dgm:pt modelId="{A55A673A-0AE0-4028-B5A2-78DEBEF3EE93}" type="pres">
      <dgm:prSet presAssocID="{B88D9A13-83E1-40F0-8621-89B8A28E1F09}" presName="horz1" presStyleCnt="0"/>
      <dgm:spPr/>
    </dgm:pt>
    <dgm:pt modelId="{FC0F0FF2-23ED-45FF-8B0A-2ED396A74365}" type="pres">
      <dgm:prSet presAssocID="{B88D9A13-83E1-40F0-8621-89B8A28E1F09}" presName="tx1" presStyleLbl="revTx" presStyleIdx="3" presStyleCnt="5"/>
      <dgm:spPr/>
      <dgm:t>
        <a:bodyPr/>
        <a:lstStyle/>
        <a:p>
          <a:endParaRPr lang="en-US"/>
        </a:p>
      </dgm:t>
    </dgm:pt>
    <dgm:pt modelId="{932CE8FA-4551-47A6-A4BC-44F8B948D705}" type="pres">
      <dgm:prSet presAssocID="{B88D9A13-83E1-40F0-8621-89B8A28E1F09}" presName="vert1" presStyleCnt="0"/>
      <dgm:spPr/>
    </dgm:pt>
    <dgm:pt modelId="{33333F25-CC95-4F54-8B8D-0C1025C8754B}" type="pres">
      <dgm:prSet presAssocID="{C3787AB9-CDEB-4B8C-828C-AE6BC9D857C2}" presName="thickLine" presStyleLbl="alignNode1" presStyleIdx="4" presStyleCnt="5"/>
      <dgm:spPr/>
    </dgm:pt>
    <dgm:pt modelId="{3BAEFC76-46B3-4E7B-9D83-575E36212B7F}" type="pres">
      <dgm:prSet presAssocID="{C3787AB9-CDEB-4B8C-828C-AE6BC9D857C2}" presName="horz1" presStyleCnt="0"/>
      <dgm:spPr/>
    </dgm:pt>
    <dgm:pt modelId="{2CB9190F-8E2E-4A4F-8EA6-291A3AA197ED}" type="pres">
      <dgm:prSet presAssocID="{C3787AB9-CDEB-4B8C-828C-AE6BC9D857C2}" presName="tx1" presStyleLbl="revTx" presStyleIdx="4" presStyleCnt="5" custScaleY="138298"/>
      <dgm:spPr/>
      <dgm:t>
        <a:bodyPr/>
        <a:lstStyle/>
        <a:p>
          <a:endParaRPr lang="en-US"/>
        </a:p>
      </dgm:t>
    </dgm:pt>
    <dgm:pt modelId="{0BAF4DA8-DB24-4EE3-9866-995B4D365A5D}" type="pres">
      <dgm:prSet presAssocID="{C3787AB9-CDEB-4B8C-828C-AE6BC9D857C2}" presName="vert1" presStyleCnt="0"/>
      <dgm:spPr/>
    </dgm:pt>
  </dgm:ptLst>
  <dgm:cxnLst>
    <dgm:cxn modelId="{E36AC317-4821-4A71-9C97-BE7CF0D25D29}" srcId="{B629C496-658D-4BB1-AE41-E687727D0B07}" destId="{EBD265A3-BE00-4D90-B388-4EB82BB6F106}" srcOrd="0" destOrd="0" parTransId="{D0BB7F99-893E-4684-A42C-84AEDDD22D22}" sibTransId="{B45F7E6E-30C9-450A-95CD-52574C517BD7}"/>
    <dgm:cxn modelId="{EF042977-2EAB-4E7D-840F-B376D39D7ACB}" srcId="{B629C496-658D-4BB1-AE41-E687727D0B07}" destId="{B88D9A13-83E1-40F0-8621-89B8A28E1F09}" srcOrd="3" destOrd="0" parTransId="{AD3EFC7F-0A51-412E-9E88-CE793B6F7967}" sibTransId="{A4E27ADC-3575-4B68-A745-E45B75BBCBBB}"/>
    <dgm:cxn modelId="{CB1524E3-DB41-48DF-8A12-CE6EDF92BDDD}" type="presOf" srcId="{E01C05C9-B580-4359-B057-7DDD493C86E6}" destId="{B77B745B-CA3B-475C-9590-CE9334B28E18}" srcOrd="0" destOrd="0" presId="urn:microsoft.com/office/officeart/2008/layout/LinedList"/>
    <dgm:cxn modelId="{AB4D527F-B8C0-495C-B999-224BAD510910}" type="presOf" srcId="{06084FD3-3A0F-405F-95B0-0775D01E385A}" destId="{444B056B-77CD-4053-B895-0322D01E6162}" srcOrd="0" destOrd="0" presId="urn:microsoft.com/office/officeart/2008/layout/LinedList"/>
    <dgm:cxn modelId="{F9FD4FFD-B30D-4DC9-A8F0-06DEAE57E673}" type="presOf" srcId="{B629C496-658D-4BB1-AE41-E687727D0B07}" destId="{D88079D9-A046-42D2-AE9E-096EB31C5930}" srcOrd="0" destOrd="0" presId="urn:microsoft.com/office/officeart/2008/layout/LinedList"/>
    <dgm:cxn modelId="{A1E4DC27-565C-4568-B2A3-03AE7C752016}" srcId="{B629C496-658D-4BB1-AE41-E687727D0B07}" destId="{E01C05C9-B580-4359-B057-7DDD493C86E6}" srcOrd="2" destOrd="0" parTransId="{B58EAC61-FDC0-458B-9A50-898FB7F7509E}" sibTransId="{B6FD4A09-8509-4E77-8D7C-10D252D951F3}"/>
    <dgm:cxn modelId="{748DEF3E-AE3B-4A35-98E4-391B3BD92FED}" type="presOf" srcId="{B88D9A13-83E1-40F0-8621-89B8A28E1F09}" destId="{FC0F0FF2-23ED-45FF-8B0A-2ED396A74365}" srcOrd="0" destOrd="0" presId="urn:microsoft.com/office/officeart/2008/layout/LinedList"/>
    <dgm:cxn modelId="{C5C95624-3D9D-42D1-878C-C32B5809AF40}" type="presOf" srcId="{EBD265A3-BE00-4D90-B388-4EB82BB6F106}" destId="{F4FCBAA3-76D9-40DB-93C3-4EBAF6FAFE81}" srcOrd="0" destOrd="0" presId="urn:microsoft.com/office/officeart/2008/layout/LinedList"/>
    <dgm:cxn modelId="{F54B78B2-1303-4C4B-B051-D6107BC97698}" type="presOf" srcId="{C3787AB9-CDEB-4B8C-828C-AE6BC9D857C2}" destId="{2CB9190F-8E2E-4A4F-8EA6-291A3AA197ED}" srcOrd="0" destOrd="0" presId="urn:microsoft.com/office/officeart/2008/layout/LinedList"/>
    <dgm:cxn modelId="{C550C138-0035-4CC3-94F9-8385B0315358}" srcId="{B629C496-658D-4BB1-AE41-E687727D0B07}" destId="{06084FD3-3A0F-405F-95B0-0775D01E385A}" srcOrd="1" destOrd="0" parTransId="{D60001AE-3E25-416B-A98B-E3DE96600443}" sibTransId="{DAB4586F-4999-4E3A-A4C6-B2BE64C1671D}"/>
    <dgm:cxn modelId="{3D867504-C643-492B-8732-A19BFBB00323}" srcId="{B629C496-658D-4BB1-AE41-E687727D0B07}" destId="{C3787AB9-CDEB-4B8C-828C-AE6BC9D857C2}" srcOrd="4" destOrd="0" parTransId="{46D4FBC7-03B0-4497-BEEB-EB5FA923E163}" sibTransId="{85AF3CD9-DC50-4C75-8F2D-6FB073B1DE67}"/>
    <dgm:cxn modelId="{001D1A5B-FB89-4F75-88FD-603C29D219C3}" type="presParOf" srcId="{D88079D9-A046-42D2-AE9E-096EB31C5930}" destId="{C8929871-7922-4C3B-A5A5-26B9F3A50A39}" srcOrd="0" destOrd="0" presId="urn:microsoft.com/office/officeart/2008/layout/LinedList"/>
    <dgm:cxn modelId="{FCB651B2-C51A-46C7-B751-11895FDB64F8}" type="presParOf" srcId="{D88079D9-A046-42D2-AE9E-096EB31C5930}" destId="{B344CE63-7DF2-4633-88D1-E7FD03546750}" srcOrd="1" destOrd="0" presId="urn:microsoft.com/office/officeart/2008/layout/LinedList"/>
    <dgm:cxn modelId="{0C3C412B-DBDB-475C-960D-EAC97A06A592}" type="presParOf" srcId="{B344CE63-7DF2-4633-88D1-E7FD03546750}" destId="{F4FCBAA3-76D9-40DB-93C3-4EBAF6FAFE81}" srcOrd="0" destOrd="0" presId="urn:microsoft.com/office/officeart/2008/layout/LinedList"/>
    <dgm:cxn modelId="{CB7CFE74-7BD9-46EE-870F-432D3A524859}" type="presParOf" srcId="{B344CE63-7DF2-4633-88D1-E7FD03546750}" destId="{4B52FBD4-8F39-4B3B-9DFD-F28E3924B46F}" srcOrd="1" destOrd="0" presId="urn:microsoft.com/office/officeart/2008/layout/LinedList"/>
    <dgm:cxn modelId="{24E047CD-93B3-4F66-B7F7-99386D60D55E}" type="presParOf" srcId="{D88079D9-A046-42D2-AE9E-096EB31C5930}" destId="{B6C41235-E9B8-4F9C-8255-7B10A8CF576F}" srcOrd="2" destOrd="0" presId="urn:microsoft.com/office/officeart/2008/layout/LinedList"/>
    <dgm:cxn modelId="{67E65B31-9345-49AD-ACA0-D713A4CF1A20}" type="presParOf" srcId="{D88079D9-A046-42D2-AE9E-096EB31C5930}" destId="{0FB379A6-C322-486A-B5A8-0172818690F7}" srcOrd="3" destOrd="0" presId="urn:microsoft.com/office/officeart/2008/layout/LinedList"/>
    <dgm:cxn modelId="{FE5758BD-5C9F-4D93-B47C-1D3D92D2625A}" type="presParOf" srcId="{0FB379A6-C322-486A-B5A8-0172818690F7}" destId="{444B056B-77CD-4053-B895-0322D01E6162}" srcOrd="0" destOrd="0" presId="urn:microsoft.com/office/officeart/2008/layout/LinedList"/>
    <dgm:cxn modelId="{5E63C4AC-C19F-4E07-A13A-4C5E0BCC0CC8}" type="presParOf" srcId="{0FB379A6-C322-486A-B5A8-0172818690F7}" destId="{02A6FE2E-E9D6-478B-ABC7-AAD01628A1A9}" srcOrd="1" destOrd="0" presId="urn:microsoft.com/office/officeart/2008/layout/LinedList"/>
    <dgm:cxn modelId="{EE16C432-83D9-434B-9306-E8B07213F28E}" type="presParOf" srcId="{D88079D9-A046-42D2-AE9E-096EB31C5930}" destId="{FB017367-2D3F-407D-9003-AD5D1650197B}" srcOrd="4" destOrd="0" presId="urn:microsoft.com/office/officeart/2008/layout/LinedList"/>
    <dgm:cxn modelId="{ADDA6700-727E-492A-96F8-009261127297}" type="presParOf" srcId="{D88079D9-A046-42D2-AE9E-096EB31C5930}" destId="{7825398C-E6ED-48B2-9246-20CFE209EA2B}" srcOrd="5" destOrd="0" presId="urn:microsoft.com/office/officeart/2008/layout/LinedList"/>
    <dgm:cxn modelId="{2D66E289-48E3-41F6-82ED-AE0BBB7ED5FD}" type="presParOf" srcId="{7825398C-E6ED-48B2-9246-20CFE209EA2B}" destId="{B77B745B-CA3B-475C-9590-CE9334B28E18}" srcOrd="0" destOrd="0" presId="urn:microsoft.com/office/officeart/2008/layout/LinedList"/>
    <dgm:cxn modelId="{C7960896-2859-47B6-BB32-7D24CF14CE46}" type="presParOf" srcId="{7825398C-E6ED-48B2-9246-20CFE209EA2B}" destId="{FF7B2A4C-03C3-4D3A-8A3C-171D0E822C29}" srcOrd="1" destOrd="0" presId="urn:microsoft.com/office/officeart/2008/layout/LinedList"/>
    <dgm:cxn modelId="{AFEEBC56-FC20-459D-914C-24C1AB786748}" type="presParOf" srcId="{D88079D9-A046-42D2-AE9E-096EB31C5930}" destId="{8322BF0F-F7F8-46A0-8CF4-241E5C103225}" srcOrd="6" destOrd="0" presId="urn:microsoft.com/office/officeart/2008/layout/LinedList"/>
    <dgm:cxn modelId="{A4363A19-DFD1-4F72-9371-D289C8E9E89D}" type="presParOf" srcId="{D88079D9-A046-42D2-AE9E-096EB31C5930}" destId="{A55A673A-0AE0-4028-B5A2-78DEBEF3EE93}" srcOrd="7" destOrd="0" presId="urn:microsoft.com/office/officeart/2008/layout/LinedList"/>
    <dgm:cxn modelId="{022900E6-E0BF-4AD7-8862-72F54EF9BB8E}" type="presParOf" srcId="{A55A673A-0AE0-4028-B5A2-78DEBEF3EE93}" destId="{FC0F0FF2-23ED-45FF-8B0A-2ED396A74365}" srcOrd="0" destOrd="0" presId="urn:microsoft.com/office/officeart/2008/layout/LinedList"/>
    <dgm:cxn modelId="{51033DDC-3EEA-451D-B0C2-A01396DB027A}" type="presParOf" srcId="{A55A673A-0AE0-4028-B5A2-78DEBEF3EE93}" destId="{932CE8FA-4551-47A6-A4BC-44F8B948D705}" srcOrd="1" destOrd="0" presId="urn:microsoft.com/office/officeart/2008/layout/LinedList"/>
    <dgm:cxn modelId="{91290120-CFD5-4BB4-91B8-4A0040D72533}" type="presParOf" srcId="{D88079D9-A046-42D2-AE9E-096EB31C5930}" destId="{33333F25-CC95-4F54-8B8D-0C1025C8754B}" srcOrd="8" destOrd="0" presId="urn:microsoft.com/office/officeart/2008/layout/LinedList"/>
    <dgm:cxn modelId="{0BDE224C-8083-4335-9630-0941AC6DA05E}" type="presParOf" srcId="{D88079D9-A046-42D2-AE9E-096EB31C5930}" destId="{3BAEFC76-46B3-4E7B-9D83-575E36212B7F}" srcOrd="9" destOrd="0" presId="urn:microsoft.com/office/officeart/2008/layout/LinedList"/>
    <dgm:cxn modelId="{1E1B37BD-39BE-4BB6-9846-4BA7B4B84E51}" type="presParOf" srcId="{3BAEFC76-46B3-4E7B-9D83-575E36212B7F}" destId="{2CB9190F-8E2E-4A4F-8EA6-291A3AA197ED}" srcOrd="0" destOrd="0" presId="urn:microsoft.com/office/officeart/2008/layout/LinedList"/>
    <dgm:cxn modelId="{353B1967-FD73-4F27-A81C-E92CD1B6D5D7}" type="presParOf" srcId="{3BAEFC76-46B3-4E7B-9D83-575E36212B7F}" destId="{0BAF4DA8-DB24-4EE3-9866-995B4D365A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2A71F-E482-42E0-8FB9-6086D81318BB}">
      <dsp:nvSpPr>
        <dsp:cNvPr id="0" name=""/>
        <dsp:cNvSpPr/>
      </dsp:nvSpPr>
      <dsp:spPr>
        <a:xfrm rot="5400000">
          <a:off x="-217724" y="219459"/>
          <a:ext cx="1451494" cy="1016045"/>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1980</a:t>
          </a:r>
          <a:endParaRPr lang="en-US" sz="2400" kern="1200" dirty="0"/>
        </a:p>
      </dsp:txBody>
      <dsp:txXfrm rot="-5400000">
        <a:off x="1" y="509758"/>
        <a:ext cx="1016045" cy="435449"/>
      </dsp:txXfrm>
    </dsp:sp>
    <dsp:sp modelId="{DD9898CC-1F27-429B-A491-3DF50CE473C5}">
      <dsp:nvSpPr>
        <dsp:cNvPr id="0" name=""/>
        <dsp:cNvSpPr/>
      </dsp:nvSpPr>
      <dsp:spPr>
        <a:xfrm rot="5400000">
          <a:off x="4410394" y="-3392613"/>
          <a:ext cx="943471" cy="7732169"/>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federal Office of Refugee Resettlement (ORR)  established through the 1980 Refugee Act </a:t>
          </a:r>
          <a:endParaRPr lang="en-US" sz="1800" kern="1200" dirty="0"/>
        </a:p>
      </dsp:txBody>
      <dsp:txXfrm rot="-5400000">
        <a:off x="1016045" y="47792"/>
        <a:ext cx="7686113" cy="851359"/>
      </dsp:txXfrm>
    </dsp:sp>
    <dsp:sp modelId="{ECEF342A-2119-40F2-A3C8-76058D7BDCE8}">
      <dsp:nvSpPr>
        <dsp:cNvPr id="0" name=""/>
        <dsp:cNvSpPr/>
      </dsp:nvSpPr>
      <dsp:spPr>
        <a:xfrm rot="5400000">
          <a:off x="-217724" y="1526309"/>
          <a:ext cx="1451494" cy="1016045"/>
        </a:xfrm>
        <a:prstGeom prst="chevron">
          <a:avLst/>
        </a:prstGeom>
        <a:solidFill>
          <a:schemeClr val="accent4">
            <a:hueOff val="217224"/>
            <a:satOff val="-1286"/>
            <a:lumOff val="4510"/>
            <a:alphaOff val="0"/>
          </a:schemeClr>
        </a:solidFill>
        <a:ln w="25400" cap="flat" cmpd="sng" algn="ctr">
          <a:solidFill>
            <a:schemeClr val="accent4">
              <a:hueOff val="217224"/>
              <a:satOff val="-1286"/>
              <a:lumOff val="451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2000</a:t>
          </a:r>
          <a:endParaRPr lang="en-US" sz="2400" kern="1200" dirty="0"/>
        </a:p>
      </dsp:txBody>
      <dsp:txXfrm rot="-5400000">
        <a:off x="1" y="1816608"/>
        <a:ext cx="1016045" cy="435449"/>
      </dsp:txXfrm>
    </dsp:sp>
    <dsp:sp modelId="{23B91DF6-91F7-4CD6-B677-8C83E898BF22}">
      <dsp:nvSpPr>
        <dsp:cNvPr id="0" name=""/>
        <dsp:cNvSpPr/>
      </dsp:nvSpPr>
      <dsp:spPr>
        <a:xfrm rot="5400000">
          <a:off x="4410394" y="-2085763"/>
          <a:ext cx="943471" cy="7732169"/>
        </a:xfrm>
        <a:prstGeom prst="round2SameRect">
          <a:avLst/>
        </a:prstGeom>
        <a:solidFill>
          <a:schemeClr val="lt1">
            <a:alpha val="90000"/>
            <a:hueOff val="0"/>
            <a:satOff val="0"/>
            <a:lumOff val="0"/>
            <a:alphaOff val="0"/>
          </a:schemeClr>
        </a:solidFill>
        <a:ln w="25400" cap="flat" cmpd="sng" algn="ctr">
          <a:solidFill>
            <a:schemeClr val="accent4">
              <a:hueOff val="217224"/>
              <a:satOff val="-1286"/>
              <a:lumOff val="451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ORR expands its service provision to cover three new categories: persons granted asylum, survivors of torture, and certified adult victims of human trafficking</a:t>
          </a:r>
          <a:endParaRPr lang="en-US" sz="1800" kern="1200" dirty="0"/>
        </a:p>
      </dsp:txBody>
      <dsp:txXfrm rot="-5400000">
        <a:off x="1016045" y="1354642"/>
        <a:ext cx="7686113" cy="851359"/>
      </dsp:txXfrm>
    </dsp:sp>
    <dsp:sp modelId="{1F229FDE-2240-4C72-BC0D-27EB466876E4}">
      <dsp:nvSpPr>
        <dsp:cNvPr id="0" name=""/>
        <dsp:cNvSpPr/>
      </dsp:nvSpPr>
      <dsp:spPr>
        <a:xfrm rot="5400000">
          <a:off x="-217724" y="2833159"/>
          <a:ext cx="1451494" cy="1016045"/>
        </a:xfrm>
        <a:prstGeom prst="chevron">
          <a:avLst/>
        </a:prstGeom>
        <a:solidFill>
          <a:schemeClr val="accent4">
            <a:hueOff val="434449"/>
            <a:satOff val="-2573"/>
            <a:lumOff val="9020"/>
            <a:alphaOff val="0"/>
          </a:schemeClr>
        </a:solidFill>
        <a:ln w="25400" cap="flat" cmpd="sng" algn="ctr">
          <a:solidFill>
            <a:schemeClr val="accent4">
              <a:hueOff val="434449"/>
              <a:satOff val="-2573"/>
              <a:lumOff val="902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2003</a:t>
          </a:r>
          <a:endParaRPr lang="en-US" sz="2400" kern="1200" dirty="0"/>
        </a:p>
      </dsp:txBody>
      <dsp:txXfrm rot="-5400000">
        <a:off x="1" y="3123458"/>
        <a:ext cx="1016045" cy="435449"/>
      </dsp:txXfrm>
    </dsp:sp>
    <dsp:sp modelId="{500E87F8-E837-4151-8F27-9BD72AD9A6CF}">
      <dsp:nvSpPr>
        <dsp:cNvPr id="0" name=""/>
        <dsp:cNvSpPr/>
      </dsp:nvSpPr>
      <dsp:spPr>
        <a:xfrm rot="5400000">
          <a:off x="4410819" y="-778913"/>
          <a:ext cx="942622" cy="7732169"/>
        </a:xfrm>
        <a:prstGeom prst="round2SameRect">
          <a:avLst/>
        </a:prstGeom>
        <a:solidFill>
          <a:schemeClr val="lt1">
            <a:alpha val="90000"/>
            <a:hueOff val="0"/>
            <a:satOff val="0"/>
            <a:lumOff val="0"/>
            <a:alphaOff val="0"/>
          </a:schemeClr>
        </a:solidFill>
        <a:ln w="25400" cap="flat" cmpd="sng" algn="ctr">
          <a:solidFill>
            <a:schemeClr val="accent4">
              <a:hueOff val="434449"/>
              <a:satOff val="-2573"/>
              <a:lumOff val="902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Oversight of services to </a:t>
          </a:r>
          <a:r>
            <a:rPr lang="en-US" sz="1800" b="0" kern="1200" dirty="0" smtClean="0"/>
            <a:t>Unaccompanied Children (UC)</a:t>
          </a:r>
          <a:r>
            <a:rPr lang="en-US" sz="1800" kern="1200" dirty="0" smtClean="0"/>
            <a:t> is transferred to ORR through the Homeland Security Act of 2002</a:t>
          </a:r>
          <a:endParaRPr lang="en-US" sz="1800" kern="1200" dirty="0"/>
        </a:p>
      </dsp:txBody>
      <dsp:txXfrm rot="-5400000">
        <a:off x="1016046" y="2661875"/>
        <a:ext cx="7686154" cy="850592"/>
      </dsp:txXfrm>
    </dsp:sp>
    <dsp:sp modelId="{C1F57340-4988-4A11-ACC0-4B725B210D58}">
      <dsp:nvSpPr>
        <dsp:cNvPr id="0" name=""/>
        <dsp:cNvSpPr/>
      </dsp:nvSpPr>
      <dsp:spPr>
        <a:xfrm rot="5400000">
          <a:off x="-217724" y="4140009"/>
          <a:ext cx="1451494" cy="1016045"/>
        </a:xfrm>
        <a:prstGeom prst="chevron">
          <a:avLst/>
        </a:prstGeom>
        <a:solidFill>
          <a:schemeClr val="accent4">
            <a:hueOff val="651673"/>
            <a:satOff val="-3859"/>
            <a:lumOff val="13530"/>
            <a:alphaOff val="0"/>
          </a:schemeClr>
        </a:solidFill>
        <a:ln w="25400" cap="flat" cmpd="sng" algn="ctr">
          <a:solidFill>
            <a:schemeClr val="accent4">
              <a:hueOff val="651673"/>
              <a:satOff val="-3859"/>
              <a:lumOff val="1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2008</a:t>
          </a:r>
          <a:endParaRPr lang="en-US" sz="2400" kern="1200" dirty="0"/>
        </a:p>
      </dsp:txBody>
      <dsp:txXfrm rot="-5400000">
        <a:off x="1" y="4430308"/>
        <a:ext cx="1016045" cy="435449"/>
      </dsp:txXfrm>
    </dsp:sp>
    <dsp:sp modelId="{5A3C1852-49C4-4B00-B786-B599A6299522}">
      <dsp:nvSpPr>
        <dsp:cNvPr id="0" name=""/>
        <dsp:cNvSpPr/>
      </dsp:nvSpPr>
      <dsp:spPr>
        <a:xfrm rot="5400000">
          <a:off x="4410394" y="527936"/>
          <a:ext cx="943471" cy="7732169"/>
        </a:xfrm>
        <a:prstGeom prst="round2SameRect">
          <a:avLst/>
        </a:prstGeom>
        <a:solidFill>
          <a:schemeClr val="lt1">
            <a:alpha val="90000"/>
            <a:hueOff val="0"/>
            <a:satOff val="0"/>
            <a:lumOff val="0"/>
            <a:alphaOff val="0"/>
          </a:schemeClr>
        </a:solidFill>
        <a:ln w="25400" cap="flat" cmpd="sng" algn="ctr">
          <a:solidFill>
            <a:schemeClr val="accent4">
              <a:hueOff val="651673"/>
              <a:satOff val="-3859"/>
              <a:lumOff val="135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The Trafficking Victims Protection Reauthorization Act (TVPRA) of 2008 extends ORR’s mandate to confer eligibility and services to trafficked children</a:t>
          </a:r>
          <a:endParaRPr lang="en-US" sz="1800" kern="1200" dirty="0"/>
        </a:p>
      </dsp:txBody>
      <dsp:txXfrm rot="-5400000">
        <a:off x="1016045" y="3968341"/>
        <a:ext cx="7686113" cy="851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3305295-25C8-4607-9F4F-AC57EEE9E0D2}" type="datetimeFigureOut">
              <a:rPr lang="en-US" smtClean="0"/>
              <a:t>9/29/2016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34AF80E-949D-4D63-B59E-8FEF2170D46A}" type="slidenum">
              <a:rPr lang="en-US" smtClean="0"/>
              <a:t>‹#›</a:t>
            </a:fld>
            <a:endParaRPr lang="en-US"/>
          </a:p>
        </p:txBody>
      </p:sp>
    </p:spTree>
    <p:extLst>
      <p:ext uri="{BB962C8B-B14F-4D97-AF65-F5344CB8AC3E}">
        <p14:creationId xmlns:p14="http://schemas.microsoft.com/office/powerpoint/2010/main" val="27669517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200"/>
            </a:lvl1pPr>
          </a:lstStyle>
          <a:p>
            <a:fld id="{1EF67473-C343-654C-867C-7F54CDF55484}"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9584EEC8-6F55-4D4F-A043-A68BA3763D9D}" type="slidenum">
              <a:rPr lang="en-US" smtClean="0"/>
              <a:pPr/>
              <a:t>‹#›</a:t>
            </a:fld>
            <a:endParaRPr lang="en-US" dirty="0"/>
          </a:p>
        </p:txBody>
      </p:sp>
    </p:spTree>
    <p:extLst>
      <p:ext uri="{BB962C8B-B14F-4D97-AF65-F5344CB8AC3E}">
        <p14:creationId xmlns:p14="http://schemas.microsoft.com/office/powerpoint/2010/main" val="6339255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81100" y="696913"/>
            <a:ext cx="4648200"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09B083B2-129A-4C16-A0F7-93D4080A27C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5AEA8DD-98E3-4EE1-9A49-C78882C86086}"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baseline="0" dirty="0" smtClean="0">
              <a:latin typeface="Arial" pitchFamily="34"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03473E7F-DB07-43FA-B001-5FB8B82DB2F0}"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4EEC8-6F55-4D4F-A043-A68BA3763D9D}" type="slidenum">
              <a:rPr lang="en-US" smtClean="0"/>
              <a:pPr/>
              <a:t>12</a:t>
            </a:fld>
            <a:endParaRPr lang="en-US" dirty="0"/>
          </a:p>
        </p:txBody>
      </p:sp>
    </p:spTree>
    <p:extLst>
      <p:ext uri="{BB962C8B-B14F-4D97-AF65-F5344CB8AC3E}">
        <p14:creationId xmlns:p14="http://schemas.microsoft.com/office/powerpoint/2010/main" val="374232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4EEC8-6F55-4D4F-A043-A68BA3763D9D}" type="slidenum">
              <a:rPr lang="en-US" smtClean="0"/>
              <a:pPr/>
              <a:t>13</a:t>
            </a:fld>
            <a:endParaRPr lang="en-US" dirty="0"/>
          </a:p>
        </p:txBody>
      </p:sp>
    </p:spTree>
    <p:extLst>
      <p:ext uri="{BB962C8B-B14F-4D97-AF65-F5344CB8AC3E}">
        <p14:creationId xmlns:p14="http://schemas.microsoft.com/office/powerpoint/2010/main" val="674107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1100" y="696913"/>
            <a:ext cx="4648200" cy="3486150"/>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DB95FDC8-A81D-4F01-BF0B-46CAF62C6A3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81100" y="696913"/>
            <a:ext cx="4648200" cy="3486150"/>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7F0B438D-C20C-4F05-AD6C-094E8B95144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1181100" y="696913"/>
            <a:ext cx="4648200" cy="3486150"/>
          </a:xfrm>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 </a:t>
            </a:r>
          </a:p>
          <a:p>
            <a:endParaRPr lang="en-US" altLang="en-US" dirty="0" smtClean="0"/>
          </a:p>
        </p:txBody>
      </p:sp>
      <p:sp>
        <p:nvSpPr>
          <p:cNvPr id="4" name="Slide Number Placeholder 3"/>
          <p:cNvSpPr>
            <a:spLocks noGrp="1"/>
          </p:cNvSpPr>
          <p:nvPr>
            <p:ph type="sldNum" sz="quarter" idx="5"/>
          </p:nvPr>
        </p:nvSpPr>
        <p:spPr/>
        <p:txBody>
          <a:bodyPr/>
          <a:lstStyle/>
          <a:p>
            <a:pPr>
              <a:defRPr/>
            </a:pPr>
            <a:fld id="{36A9EC97-D2D5-43A9-BFF7-9654E5BA95EC}"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4EEC8-6F55-4D4F-A043-A68BA3763D9D}" type="slidenum">
              <a:rPr lang="en-US" smtClean="0"/>
              <a:pPr/>
              <a:t>17</a:t>
            </a:fld>
            <a:endParaRPr lang="en-US" dirty="0"/>
          </a:p>
        </p:txBody>
      </p:sp>
    </p:spTree>
    <p:extLst>
      <p:ext uri="{BB962C8B-B14F-4D97-AF65-F5344CB8AC3E}">
        <p14:creationId xmlns:p14="http://schemas.microsoft.com/office/powerpoint/2010/main" val="138480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84EEC8-6F55-4D4F-A043-A68BA3763D9D}" type="slidenum">
              <a:rPr lang="en-US" smtClean="0"/>
              <a:pPr/>
              <a:t>2</a:t>
            </a:fld>
            <a:endParaRPr lang="en-US" dirty="0"/>
          </a:p>
        </p:txBody>
      </p:sp>
    </p:spTree>
    <p:extLst>
      <p:ext uri="{BB962C8B-B14F-4D97-AF65-F5344CB8AC3E}">
        <p14:creationId xmlns:p14="http://schemas.microsoft.com/office/powerpoint/2010/main" val="2140553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BF0DF27-BD51-4D3F-8396-2C8D717CB0F2}"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21023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0C370CA-E987-4A18-B435-195DF9ACC446}" type="slidenum">
              <a:rPr lang="en-US" smtClean="0"/>
              <a:pPr/>
              <a:t>5</a:t>
            </a:fld>
            <a:endParaRPr lang="en-US" dirty="0" smtClean="0"/>
          </a:p>
        </p:txBody>
      </p:sp>
      <p:sp>
        <p:nvSpPr>
          <p:cNvPr id="29699" name="Rectangle 2"/>
          <p:cNvSpPr>
            <a:spLocks noGrp="1" noRot="1" noChangeAspect="1" noChangeArrowheads="1" noTextEdit="1"/>
          </p:cNvSpPr>
          <p:nvPr>
            <p:ph type="sldImg"/>
          </p:nvPr>
        </p:nvSpPr>
        <p:spPr>
          <a:xfrm>
            <a:off x="1182688" y="696913"/>
            <a:ext cx="4645025" cy="3484562"/>
          </a:xfrm>
          <a:ln/>
        </p:spPr>
      </p:sp>
      <p:sp>
        <p:nvSpPr>
          <p:cNvPr id="29700" name="Rectangle 3"/>
          <p:cNvSpPr>
            <a:spLocks noGrp="1" noChangeArrowheads="1"/>
          </p:cNvSpPr>
          <p:nvPr>
            <p:ph type="body" idx="1"/>
          </p:nvPr>
        </p:nvSpPr>
        <p:spPr>
          <a:xfrm>
            <a:off x="702664" y="4416427"/>
            <a:ext cx="5605074" cy="4183063"/>
          </a:xfrm>
          <a:noFill/>
          <a:ln/>
        </p:spPr>
        <p:txBody>
          <a:bodyPr/>
          <a:lstStyle/>
          <a:p>
            <a:endParaRPr lang="en-US" sz="2000" dirty="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extLst/>
        </p:spPr>
        <p:txBody>
          <a:bodyPr/>
          <a:lstStyle>
            <a:lvl1pPr eaLnBrk="0" hangingPunct="0">
              <a:defRPr>
                <a:solidFill>
                  <a:schemeClr val="tx1"/>
                </a:solidFill>
                <a:latin typeface="Verdana" pitchFamily="34" charset="0"/>
              </a:defRPr>
            </a:lvl1pPr>
            <a:lvl2pPr marL="747563" indent="-287525" eaLnBrk="0" hangingPunct="0">
              <a:defRPr>
                <a:solidFill>
                  <a:schemeClr val="tx1"/>
                </a:solidFill>
                <a:latin typeface="Verdana" pitchFamily="34" charset="0"/>
              </a:defRPr>
            </a:lvl2pPr>
            <a:lvl3pPr marL="1150097" indent="-230020" eaLnBrk="0" hangingPunct="0">
              <a:defRPr>
                <a:solidFill>
                  <a:schemeClr val="tx1"/>
                </a:solidFill>
                <a:latin typeface="Verdana" pitchFamily="34" charset="0"/>
              </a:defRPr>
            </a:lvl3pPr>
            <a:lvl4pPr marL="1610137" indent="-230020" eaLnBrk="0" hangingPunct="0">
              <a:defRPr>
                <a:solidFill>
                  <a:schemeClr val="tx1"/>
                </a:solidFill>
                <a:latin typeface="Verdana" pitchFamily="34" charset="0"/>
              </a:defRPr>
            </a:lvl4pPr>
            <a:lvl5pPr marL="2070176" indent="-230020" eaLnBrk="0" hangingPunct="0">
              <a:defRPr>
                <a:solidFill>
                  <a:schemeClr val="tx1"/>
                </a:solidFill>
                <a:latin typeface="Verdana" pitchFamily="34" charset="0"/>
              </a:defRPr>
            </a:lvl5pPr>
            <a:lvl6pPr marL="2530214" indent="-230020" eaLnBrk="0" fontAlgn="base" hangingPunct="0">
              <a:spcBef>
                <a:spcPct val="0"/>
              </a:spcBef>
              <a:spcAft>
                <a:spcPct val="0"/>
              </a:spcAft>
              <a:defRPr>
                <a:solidFill>
                  <a:schemeClr val="tx1"/>
                </a:solidFill>
                <a:latin typeface="Verdana" pitchFamily="34" charset="0"/>
              </a:defRPr>
            </a:lvl6pPr>
            <a:lvl7pPr marL="2990254" indent="-230020" eaLnBrk="0" fontAlgn="base" hangingPunct="0">
              <a:spcBef>
                <a:spcPct val="0"/>
              </a:spcBef>
              <a:spcAft>
                <a:spcPct val="0"/>
              </a:spcAft>
              <a:defRPr>
                <a:solidFill>
                  <a:schemeClr val="tx1"/>
                </a:solidFill>
                <a:latin typeface="Verdana" pitchFamily="34" charset="0"/>
              </a:defRPr>
            </a:lvl7pPr>
            <a:lvl8pPr marL="3450293" indent="-230020" eaLnBrk="0" fontAlgn="base" hangingPunct="0">
              <a:spcBef>
                <a:spcPct val="0"/>
              </a:spcBef>
              <a:spcAft>
                <a:spcPct val="0"/>
              </a:spcAft>
              <a:defRPr>
                <a:solidFill>
                  <a:schemeClr val="tx1"/>
                </a:solidFill>
                <a:latin typeface="Verdana" pitchFamily="34" charset="0"/>
              </a:defRPr>
            </a:lvl8pPr>
            <a:lvl9pPr marL="3910332" indent="-230020" eaLnBrk="0" fontAlgn="base" hangingPunct="0">
              <a:spcBef>
                <a:spcPct val="0"/>
              </a:spcBef>
              <a:spcAft>
                <a:spcPct val="0"/>
              </a:spcAft>
              <a:defRPr>
                <a:solidFill>
                  <a:schemeClr val="tx1"/>
                </a:solidFill>
                <a:latin typeface="Verdana" pitchFamily="34" charset="0"/>
              </a:defRPr>
            </a:lvl9pPr>
          </a:lstStyle>
          <a:p>
            <a:pPr>
              <a:defRPr/>
            </a:pPr>
            <a:fld id="{F4276BA9-9FE3-4739-A47C-B2615E5A5601}" type="slidenum">
              <a:rPr lang="en-US" smtClean="0">
                <a:latin typeface="Times New Roman" pitchFamily="18" charset="0"/>
              </a:rPr>
              <a:pPr>
                <a:defRPr/>
              </a:pPr>
              <a:t>6</a:t>
            </a:fld>
            <a:endParaRPr lang="en-US" dirty="0" smtClean="0">
              <a:latin typeface="Times New Roman" pitchFamily="18" charset="0"/>
            </a:endParaRPr>
          </a:p>
        </p:txBody>
      </p:sp>
      <p:sp>
        <p:nvSpPr>
          <p:cNvPr id="28675" name="Rectangle 2"/>
          <p:cNvSpPr>
            <a:spLocks noGrp="1" noRot="1" noChangeAspect="1" noChangeArrowheads="1" noTextEdit="1"/>
          </p:cNvSpPr>
          <p:nvPr>
            <p:ph type="sldImg"/>
          </p:nvPr>
        </p:nvSpPr>
        <p:spPr>
          <a:xfrm>
            <a:off x="1182688" y="696913"/>
            <a:ext cx="4645025" cy="3484562"/>
          </a:xfrm>
          <a:ln/>
        </p:spPr>
      </p:sp>
      <p:sp>
        <p:nvSpPr>
          <p:cNvPr id="28676" name="Rectangle 3"/>
          <p:cNvSpPr>
            <a:spLocks noGrp="1" noChangeArrowheads="1"/>
          </p:cNvSpPr>
          <p:nvPr>
            <p:ph type="body" idx="1"/>
          </p:nvPr>
        </p:nvSpPr>
        <p:spPr>
          <a:xfrm>
            <a:off x="702635" y="4415790"/>
            <a:ext cx="5605133"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kern="1200" dirty="0" smtClean="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56CD604A-CA27-4D70-B998-39D030C8D6D7}" type="slidenum">
              <a:rPr lang="en-US" altLang="en-US" smtClean="0"/>
              <a:pPr eaLnBrk="1" hangingPunct="1">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9584EEC8-6F55-4D4F-A043-A68BA3763D9D}" type="slidenum">
              <a:rPr lang="en-US" smtClean="0"/>
              <a:pPr/>
              <a:t>8</a:t>
            </a:fld>
            <a:endParaRPr lang="en-US" dirty="0"/>
          </a:p>
        </p:txBody>
      </p:sp>
    </p:spTree>
    <p:extLst>
      <p:ext uri="{BB962C8B-B14F-4D97-AF65-F5344CB8AC3E}">
        <p14:creationId xmlns:p14="http://schemas.microsoft.com/office/powerpoint/2010/main" val="220236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itchFamily="34" charset="0"/>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spcBef>
                <a:spcPct val="30000"/>
              </a:spcBef>
              <a:defRPr sz="1200">
                <a:solidFill>
                  <a:schemeClr val="tx1"/>
                </a:solidFill>
                <a:latin typeface="Arial" pitchFamily="34" charset="0"/>
              </a:defRPr>
            </a:lvl1pPr>
            <a:lvl2pPr marL="742950" indent="-285750" defTabSz="922338" eaLnBrk="0" hangingPunct="0">
              <a:spcBef>
                <a:spcPct val="30000"/>
              </a:spcBef>
              <a:defRPr sz="1200">
                <a:solidFill>
                  <a:schemeClr val="tx1"/>
                </a:solidFill>
                <a:latin typeface="Arial" pitchFamily="34" charset="0"/>
              </a:defRPr>
            </a:lvl2pPr>
            <a:lvl3pPr marL="1143000" indent="-228600" defTabSz="922338" eaLnBrk="0" hangingPunct="0">
              <a:spcBef>
                <a:spcPct val="30000"/>
              </a:spcBef>
              <a:defRPr sz="1200">
                <a:solidFill>
                  <a:schemeClr val="tx1"/>
                </a:solidFill>
                <a:latin typeface="Arial" pitchFamily="34" charset="0"/>
              </a:defRPr>
            </a:lvl3pPr>
            <a:lvl4pPr marL="1600200" indent="-228600" defTabSz="922338" eaLnBrk="0" hangingPunct="0">
              <a:spcBef>
                <a:spcPct val="30000"/>
              </a:spcBef>
              <a:defRPr sz="1200">
                <a:solidFill>
                  <a:schemeClr val="tx1"/>
                </a:solidFill>
                <a:latin typeface="Arial" pitchFamily="34" charset="0"/>
              </a:defRPr>
            </a:lvl4pPr>
            <a:lvl5pPr marL="2057400" indent="-228600" defTabSz="922338" eaLnBrk="0" hangingPunct="0">
              <a:spcBef>
                <a:spcPct val="30000"/>
              </a:spcBef>
              <a:defRPr sz="1200">
                <a:solidFill>
                  <a:schemeClr val="tx1"/>
                </a:solidFill>
                <a:latin typeface="Arial" pitchFamily="34" charset="0"/>
              </a:defRPr>
            </a:lvl5pPr>
            <a:lvl6pPr marL="2514600" indent="-228600" defTabSz="922338" eaLnBrk="0" fontAlgn="base" hangingPunct="0">
              <a:spcBef>
                <a:spcPct val="30000"/>
              </a:spcBef>
              <a:spcAft>
                <a:spcPct val="0"/>
              </a:spcAft>
              <a:defRPr sz="1200">
                <a:solidFill>
                  <a:schemeClr val="tx1"/>
                </a:solidFill>
                <a:latin typeface="Arial" pitchFamily="34" charset="0"/>
              </a:defRPr>
            </a:lvl6pPr>
            <a:lvl7pPr marL="2971800" indent="-228600" defTabSz="922338" eaLnBrk="0" fontAlgn="base" hangingPunct="0">
              <a:spcBef>
                <a:spcPct val="30000"/>
              </a:spcBef>
              <a:spcAft>
                <a:spcPct val="0"/>
              </a:spcAft>
              <a:defRPr sz="1200">
                <a:solidFill>
                  <a:schemeClr val="tx1"/>
                </a:solidFill>
                <a:latin typeface="Arial" pitchFamily="34" charset="0"/>
              </a:defRPr>
            </a:lvl7pPr>
            <a:lvl8pPr marL="3429000" indent="-228600" defTabSz="922338" eaLnBrk="0" fontAlgn="base" hangingPunct="0">
              <a:spcBef>
                <a:spcPct val="30000"/>
              </a:spcBef>
              <a:spcAft>
                <a:spcPct val="0"/>
              </a:spcAft>
              <a:defRPr sz="1200">
                <a:solidFill>
                  <a:schemeClr val="tx1"/>
                </a:solidFill>
                <a:latin typeface="Arial" pitchFamily="34" charset="0"/>
              </a:defRPr>
            </a:lvl8pPr>
            <a:lvl9pPr marL="3886200" indent="-228600" defTabSz="9223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80E2D702-E2FD-467F-B29F-B3805DD4D864}" type="slidenum">
              <a:rPr lang="en-US" altLang="en-US" smtClean="0"/>
              <a:pPr eaLnBrk="1" hangingPunct="1">
                <a:spcBef>
                  <a:spcPct val="0"/>
                </a:spcBef>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5124" y="2108890"/>
            <a:ext cx="6271578" cy="1265965"/>
          </a:xfrm>
        </p:spPr>
        <p:txBody>
          <a:bodyPr anchor="t">
            <a:normAutofit/>
          </a:bodyPr>
          <a:lstStyle>
            <a:lvl1pPr algn="ctr">
              <a:defRPr sz="3600" b="1">
                <a:solidFill>
                  <a:srgbClr val="264A64"/>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85124" y="3374853"/>
            <a:ext cx="6271578" cy="1118595"/>
          </a:xfrm>
        </p:spPr>
        <p:txBody>
          <a:bodyPr>
            <a:normAutofit/>
          </a:bodyPr>
          <a:lstStyle>
            <a:lvl1pPr marL="0" indent="0" algn="ctr">
              <a:buNone/>
              <a:defRPr sz="2400">
                <a:solidFill>
                  <a:srgbClr val="548AB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28351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2696" y="274639"/>
            <a:ext cx="7039527" cy="1143000"/>
          </a:xfrm>
        </p:spPr>
        <p:txBody>
          <a:bodyPr>
            <a:normAutofit/>
          </a:bodyPr>
          <a:lstStyle>
            <a:lvl1pPr algn="l">
              <a:defRPr sz="3600" b="1">
                <a:solidFill>
                  <a:srgbClr val="264A6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102696" y="1600200"/>
            <a:ext cx="7039527" cy="4188429"/>
          </a:xfrm>
        </p:spPr>
        <p:txBody>
          <a:bodyPr/>
          <a:lstStyle>
            <a:lvl1pPr algn="l">
              <a:defRPr sz="2400">
                <a:solidFill>
                  <a:srgbClr val="2D261A"/>
                </a:solidFill>
              </a:defRPr>
            </a:lvl1pPr>
            <a:lvl2pPr>
              <a:defRPr sz="2000">
                <a:solidFill>
                  <a:srgbClr val="2D261A"/>
                </a:solidFill>
              </a:defRPr>
            </a:lvl2pPr>
            <a:lvl3pPr>
              <a:defRPr sz="2000">
                <a:solidFill>
                  <a:srgbClr val="2D261A"/>
                </a:solidFill>
              </a:defRPr>
            </a:lvl3pPr>
            <a:lvl4pPr>
              <a:defRPr sz="1800">
                <a:solidFill>
                  <a:srgbClr val="2D261A"/>
                </a:solidFill>
              </a:defRPr>
            </a:lvl4pPr>
            <a:lvl5pPr>
              <a:defRPr sz="1600">
                <a:solidFill>
                  <a:srgbClr val="2D261A"/>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280060" y="6297284"/>
            <a:ext cx="863941" cy="365125"/>
          </a:xfrm>
        </p:spPr>
        <p:txBody>
          <a:bodyPr anchor="ctr"/>
          <a:lstStyle>
            <a:lvl1pPr algn="ctr">
              <a:defRPr sz="1200" b="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280060" y="6297284"/>
            <a:ext cx="863941" cy="365125"/>
          </a:xfrm>
        </p:spPr>
        <p:txBody>
          <a:bodyPr anchor="ctr"/>
          <a:lstStyle>
            <a:lvl1pPr algn="ctr">
              <a:defRPr sz="1200" b="0">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1249224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654CCE8E-0663-40C1-87A2-F71E78D3890D}" type="slidenum">
              <a:rPr lang="en-US" smtClean="0"/>
              <a:pPr>
                <a:defRPr/>
              </a:pPr>
              <a:t>‹#›</a:t>
            </a:fld>
            <a:endParaRPr lang="en-US" dirty="0"/>
          </a:p>
        </p:txBody>
      </p:sp>
    </p:spTree>
    <p:extLst>
      <p:ext uri="{BB962C8B-B14F-4D97-AF65-F5344CB8AC3E}">
        <p14:creationId xmlns:p14="http://schemas.microsoft.com/office/powerpoint/2010/main" val="196067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CE3C3C0-C95F-4AAF-950A-79C5C71FA39D}" type="datetimeFigureOut">
              <a:rPr lang="en-US"/>
              <a:pPr>
                <a:defRPr/>
              </a:pPr>
              <a:t>9/29/2016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2B1A3DA-112D-48B8-BF62-5F6BC150E25E}" type="slidenum">
              <a:rPr lang="en-US"/>
              <a:pPr>
                <a:defRPr/>
              </a:pPr>
              <a:t>‹#›</a:t>
            </a:fld>
            <a:endParaRPr lang="en-US" dirty="0"/>
          </a:p>
        </p:txBody>
      </p:sp>
    </p:spTree>
    <p:extLst>
      <p:ext uri="{BB962C8B-B14F-4D97-AF65-F5344CB8AC3E}">
        <p14:creationId xmlns:p14="http://schemas.microsoft.com/office/powerpoint/2010/main" val="183382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pPr/>
              <a:t>9/29/2016</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62" r:id="rId3"/>
    <p:sldLayoutId id="2147493463" r:id="rId4"/>
    <p:sldLayoutId id="2147493464"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4.wmf"/><Relationship Id="rId5" Type="http://schemas.openxmlformats.org/officeDocument/2006/relationships/image" Target="../media/image13.wmf"/><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healtorture.org/content/domestic-healing-center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7238" y="990601"/>
            <a:ext cx="7624762" cy="1881188"/>
          </a:xfrm>
          <a:ln>
            <a:miter lim="800000"/>
            <a:headEnd/>
            <a:tailEnd/>
          </a:ln>
          <a:extLst/>
        </p:spPr>
        <p:txBody>
          <a:bodyPr>
            <a:normAutofit fontScale="90000"/>
          </a:bodyPr>
          <a:lstStyle/>
          <a:p>
            <a:pPr eaLnBrk="1" fontAlgn="auto" hangingPunct="1">
              <a:lnSpc>
                <a:spcPct val="90000"/>
              </a:lnSpc>
              <a:spcAft>
                <a:spcPts val="0"/>
              </a:spcAft>
              <a:defRPr/>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z="4000" smtClean="0"/>
              <a:t/>
            </a:r>
            <a:br>
              <a:rPr lang="en-US" sz="4000" smtClean="0"/>
            </a:br>
            <a:r>
              <a:rPr lang="en-US" sz="4000" smtClean="0"/>
              <a:t/>
            </a:r>
            <a:br>
              <a:rPr lang="en-US" sz="4000" smtClean="0"/>
            </a:br>
            <a:r>
              <a:rPr lang="en-US" smtClean="0"/>
              <a:t> </a:t>
            </a:r>
            <a:br>
              <a:rPr lang="en-US" smtClean="0"/>
            </a:br>
            <a:endParaRPr lang="en-US" sz="3200" dirty="0" smtClean="0"/>
          </a:p>
        </p:txBody>
      </p:sp>
      <p:sp>
        <p:nvSpPr>
          <p:cNvPr id="13315" name="Rectangle 3"/>
          <p:cNvSpPr>
            <a:spLocks noGrp="1" noChangeArrowheads="1"/>
          </p:cNvSpPr>
          <p:nvPr>
            <p:ph type="subTitle" idx="1"/>
          </p:nvPr>
        </p:nvSpPr>
        <p:spPr>
          <a:xfrm>
            <a:off x="0" y="1"/>
            <a:ext cx="9144000" cy="6018662"/>
          </a:xfrm>
        </p:spPr>
        <p:txBody>
          <a:bodyPr>
            <a:normAutofit fontScale="47500" lnSpcReduction="20000"/>
          </a:bodyPr>
          <a:lstStyle/>
          <a:p>
            <a:pPr marR="0" eaLnBrk="1" hangingPunct="1">
              <a:lnSpc>
                <a:spcPct val="70000"/>
              </a:lnSpc>
            </a:pPr>
            <a:endParaRPr lang="en-US" altLang="en-US" sz="1900" b="1" dirty="0" smtClean="0">
              <a:solidFill>
                <a:schemeClr val="bg2">
                  <a:lumMod val="50000"/>
                </a:schemeClr>
              </a:solidFill>
              <a:latin typeface="Times New Roman" panose="02020603050405020304" pitchFamily="18" charset="0"/>
              <a:cs typeface="Times New Roman" panose="02020603050405020304" pitchFamily="18" charset="0"/>
            </a:endParaRPr>
          </a:p>
          <a:p>
            <a:pPr>
              <a:lnSpc>
                <a:spcPct val="110000"/>
              </a:lnSpc>
              <a:spcBef>
                <a:spcPts val="0"/>
              </a:spcBef>
            </a:pPr>
            <a:endParaRPr lang="en-US" sz="7300" b="1" dirty="0" smtClean="0">
              <a:solidFill>
                <a:schemeClr val="tx1"/>
              </a:solidFill>
            </a:endParaRPr>
          </a:p>
          <a:p>
            <a:pPr>
              <a:lnSpc>
                <a:spcPct val="110000"/>
              </a:lnSpc>
              <a:spcBef>
                <a:spcPts val="0"/>
              </a:spcBef>
            </a:pPr>
            <a:r>
              <a:rPr lang="en-US" sz="10100" b="1" dirty="0" smtClean="0">
                <a:solidFill>
                  <a:schemeClr val="tx1"/>
                </a:solidFill>
              </a:rPr>
              <a:t>Refugee </a:t>
            </a:r>
            <a:r>
              <a:rPr lang="en-US" sz="10100" b="1" dirty="0">
                <a:solidFill>
                  <a:schemeClr val="tx1"/>
                </a:solidFill>
              </a:rPr>
              <a:t>and Migrant Health </a:t>
            </a:r>
            <a:endParaRPr lang="en-US" sz="10100" b="1" dirty="0" smtClean="0">
              <a:solidFill>
                <a:schemeClr val="tx1"/>
              </a:solidFill>
            </a:endParaRPr>
          </a:p>
          <a:p>
            <a:pPr>
              <a:lnSpc>
                <a:spcPct val="110000"/>
              </a:lnSpc>
              <a:spcBef>
                <a:spcPts val="0"/>
              </a:spcBef>
            </a:pPr>
            <a:r>
              <a:rPr lang="en-US" sz="10100" b="1" dirty="0" smtClean="0">
                <a:solidFill>
                  <a:schemeClr val="tx1"/>
                </a:solidFill>
              </a:rPr>
              <a:t>in </a:t>
            </a:r>
            <a:r>
              <a:rPr lang="en-US" sz="10100" b="1" dirty="0">
                <a:solidFill>
                  <a:schemeClr val="tx1"/>
                </a:solidFill>
              </a:rPr>
              <a:t>the United </a:t>
            </a:r>
            <a:r>
              <a:rPr lang="en-US" sz="10100" b="1" dirty="0" smtClean="0">
                <a:solidFill>
                  <a:schemeClr val="tx1"/>
                </a:solidFill>
              </a:rPr>
              <a:t>States</a:t>
            </a:r>
          </a:p>
          <a:p>
            <a:pPr>
              <a:lnSpc>
                <a:spcPct val="110000"/>
              </a:lnSpc>
              <a:spcBef>
                <a:spcPts val="0"/>
              </a:spcBef>
            </a:pPr>
            <a:endParaRPr lang="en-US" sz="4500" b="1" dirty="0" smtClean="0"/>
          </a:p>
          <a:p>
            <a:pPr>
              <a:lnSpc>
                <a:spcPct val="110000"/>
              </a:lnSpc>
              <a:spcBef>
                <a:spcPts val="0"/>
              </a:spcBef>
            </a:pPr>
            <a:r>
              <a:rPr lang="en-US" altLang="en-US" sz="5900" b="1" dirty="0" smtClean="0">
                <a:solidFill>
                  <a:schemeClr val="accent3"/>
                </a:solidFill>
                <a:latin typeface="Arial" panose="020B0604020202020204" pitchFamily="34" charset="0"/>
                <a:cs typeface="Arial" panose="020B0604020202020204" pitchFamily="34" charset="0"/>
              </a:rPr>
              <a:t>Regional Conference on Migration: </a:t>
            </a:r>
          </a:p>
          <a:p>
            <a:pPr>
              <a:lnSpc>
                <a:spcPct val="110000"/>
              </a:lnSpc>
              <a:spcBef>
                <a:spcPts val="0"/>
              </a:spcBef>
            </a:pPr>
            <a:r>
              <a:rPr lang="en-US" altLang="en-US" sz="5900" b="1" dirty="0" smtClean="0">
                <a:solidFill>
                  <a:schemeClr val="accent3"/>
                </a:solidFill>
                <a:latin typeface="Arial" panose="020B0604020202020204" pitchFamily="34" charset="0"/>
                <a:cs typeface="Arial" panose="020B0604020202020204" pitchFamily="34" charset="0"/>
              </a:rPr>
              <a:t>Migration Health Workshop</a:t>
            </a:r>
          </a:p>
          <a:p>
            <a:pPr>
              <a:lnSpc>
                <a:spcPct val="110000"/>
              </a:lnSpc>
              <a:spcBef>
                <a:spcPts val="0"/>
              </a:spcBef>
            </a:pPr>
            <a:r>
              <a:rPr lang="en-US" altLang="en-US" sz="5100" b="1" dirty="0" smtClean="0">
                <a:solidFill>
                  <a:schemeClr val="accent3"/>
                </a:solidFill>
                <a:latin typeface="Arial" panose="020B0604020202020204" pitchFamily="34" charset="0"/>
                <a:cs typeface="Arial" panose="020B0604020202020204" pitchFamily="34" charset="0"/>
              </a:rPr>
              <a:t>September 29, 2016</a:t>
            </a:r>
            <a:r>
              <a:rPr lang="en-US" altLang="en-US" sz="5900" b="1" dirty="0" smtClean="0">
                <a:solidFill>
                  <a:schemeClr val="accent3"/>
                </a:solidFill>
                <a:latin typeface="Arial" panose="020B0604020202020204" pitchFamily="34" charset="0"/>
                <a:cs typeface="Arial" panose="020B0604020202020204" pitchFamily="34" charset="0"/>
              </a:rPr>
              <a:t> </a:t>
            </a:r>
          </a:p>
          <a:p>
            <a:pPr>
              <a:lnSpc>
                <a:spcPct val="110000"/>
              </a:lnSpc>
              <a:spcBef>
                <a:spcPts val="0"/>
              </a:spcBef>
            </a:pPr>
            <a:endParaRPr lang="en-US" altLang="en-US" sz="5900" b="1" dirty="0" smtClean="0">
              <a:solidFill>
                <a:schemeClr val="accent3"/>
              </a:solidFill>
              <a:latin typeface="Arial" panose="020B0604020202020204" pitchFamily="34" charset="0"/>
              <a:cs typeface="Arial" panose="020B0604020202020204" pitchFamily="34" charset="0"/>
            </a:endParaRPr>
          </a:p>
          <a:p>
            <a:pPr marR="0" algn="ctr" eaLnBrk="1" hangingPunct="1">
              <a:lnSpc>
                <a:spcPct val="120000"/>
              </a:lnSpc>
              <a:spcBef>
                <a:spcPts val="0"/>
              </a:spcBef>
              <a:spcAft>
                <a:spcPts val="600"/>
              </a:spcAft>
            </a:pPr>
            <a:r>
              <a:rPr lang="en-US" altLang="en-US" sz="5100" b="1" dirty="0" smtClean="0">
                <a:solidFill>
                  <a:schemeClr val="accent3"/>
                </a:solidFill>
                <a:latin typeface="Arial" panose="020B0604020202020204" pitchFamily="34" charset="0"/>
                <a:cs typeface="Arial" panose="020B0604020202020204" pitchFamily="34" charset="0"/>
              </a:rPr>
              <a:t>Curi Kim, MD, MPH</a:t>
            </a:r>
          </a:p>
          <a:p>
            <a:pPr marR="0" algn="ctr" eaLnBrk="1" hangingPunct="1">
              <a:lnSpc>
                <a:spcPct val="120000"/>
              </a:lnSpc>
              <a:spcBef>
                <a:spcPts val="0"/>
              </a:spcBef>
            </a:pPr>
            <a:r>
              <a:rPr lang="en-US" altLang="en-US" sz="4200" dirty="0" smtClean="0">
                <a:solidFill>
                  <a:schemeClr val="accent3"/>
                </a:solidFill>
                <a:latin typeface="Arial" panose="020B0604020202020204" pitchFamily="34" charset="0"/>
                <a:cs typeface="Arial" panose="020B0604020202020204" pitchFamily="34" charset="0"/>
              </a:rPr>
              <a:t>Director, Division of Refugee Health</a:t>
            </a:r>
          </a:p>
          <a:p>
            <a:pPr marR="0" algn="ctr" eaLnBrk="1" hangingPunct="1">
              <a:lnSpc>
                <a:spcPct val="120000"/>
              </a:lnSpc>
              <a:spcBef>
                <a:spcPts val="0"/>
              </a:spcBef>
            </a:pPr>
            <a:r>
              <a:rPr lang="en-US" altLang="en-US" sz="4200" dirty="0" smtClean="0">
                <a:solidFill>
                  <a:schemeClr val="accent3"/>
                </a:solidFill>
                <a:latin typeface="Arial" panose="020B0604020202020204" pitchFamily="34" charset="0"/>
                <a:cs typeface="Arial" panose="020B0604020202020204" pitchFamily="34" charset="0"/>
              </a:rPr>
              <a:t>Office of Refugee Resettlement</a:t>
            </a:r>
          </a:p>
          <a:p>
            <a:pPr marR="0" algn="ctr" eaLnBrk="1" hangingPunct="1">
              <a:lnSpc>
                <a:spcPct val="120000"/>
              </a:lnSpc>
              <a:spcBef>
                <a:spcPts val="0"/>
              </a:spcBef>
            </a:pPr>
            <a:r>
              <a:rPr lang="en-US" altLang="en-US" sz="4200" dirty="0" smtClean="0">
                <a:solidFill>
                  <a:schemeClr val="accent3"/>
                </a:solidFill>
                <a:latin typeface="Arial" panose="020B0604020202020204" pitchFamily="34" charset="0"/>
                <a:cs typeface="Arial" panose="020B0604020202020204" pitchFamily="34" charset="0"/>
              </a:rPr>
              <a:t>Administration for Children and Families</a:t>
            </a:r>
          </a:p>
          <a:p>
            <a:pPr marR="0" algn="ctr" eaLnBrk="1" hangingPunct="1">
              <a:lnSpc>
                <a:spcPct val="120000"/>
              </a:lnSpc>
              <a:spcBef>
                <a:spcPts val="0"/>
              </a:spcBef>
            </a:pPr>
            <a:r>
              <a:rPr lang="en-US" altLang="en-US" sz="4200" dirty="0" smtClean="0">
                <a:solidFill>
                  <a:schemeClr val="accent3"/>
                </a:solidFill>
                <a:latin typeface="Arial" panose="020B0604020202020204" pitchFamily="34" charset="0"/>
                <a:cs typeface="Arial" panose="020B0604020202020204" pitchFamily="34" charset="0"/>
              </a:rPr>
              <a:t>U.S. Department of Health and Human Services</a:t>
            </a:r>
          </a:p>
        </p:txBody>
      </p:sp>
    </p:spTree>
    <p:extLst>
      <p:ext uri="{BB962C8B-B14F-4D97-AF65-F5344CB8AC3E}">
        <p14:creationId xmlns:p14="http://schemas.microsoft.com/office/powerpoint/2010/main" val="18384813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4038" y="127000"/>
            <a:ext cx="8229600" cy="1143000"/>
          </a:xfrm>
        </p:spPr>
        <p:txBody>
          <a:bodyPr>
            <a:normAutofit/>
          </a:bodyPr>
          <a:lstStyle/>
          <a:p>
            <a:r>
              <a:rPr lang="en-US" altLang="en-US" sz="4000" b="1" dirty="0" smtClean="0"/>
              <a:t>UC Program Responsibilities</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4225020826"/>
              </p:ext>
            </p:extLst>
          </p:nvPr>
        </p:nvGraphicFramePr>
        <p:xfrm>
          <a:off x="554038" y="13716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p:cNvPicPr>
            <a:picLocks noGrp="1" noChangeAspect="1" noChangeArrowheads="1"/>
          </p:cNvPicPr>
          <p:nvPr>
            <p:ph sz="half" idx="2"/>
          </p:nvPr>
        </p:nvPicPr>
        <p:blipFill>
          <a:blip r:embed="rId8" cstate="email">
            <a:extLst>
              <a:ext uri="{28A0092B-C50C-407E-A947-70E740481C1C}">
                <a14:useLocalDpi xmlns:a14="http://schemas.microsoft.com/office/drawing/2010/main"/>
              </a:ext>
            </a:extLst>
          </a:blip>
          <a:srcRect/>
          <a:stretch>
            <a:fillRect/>
          </a:stretch>
        </p:blipFill>
        <p:spPr>
          <a:xfrm>
            <a:off x="4724400" y="1371600"/>
            <a:ext cx="3454400" cy="2590800"/>
          </a:xfrm>
          <a:effectLst>
            <a:outerShdw blurRad="292100" dist="139700" dir="2700000" algn="tl" rotWithShape="0">
              <a:srgbClr val="333333">
                <a:alpha val="65000"/>
              </a:srgbClr>
            </a:outerShdw>
          </a:effectLst>
        </p:spPr>
      </p:pic>
      <p:pic>
        <p:nvPicPr>
          <p:cNvPr id="7" name="Picture 5"/>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486400" y="3810000"/>
            <a:ext cx="3319463" cy="248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69576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ext uri="{D42A27DB-BD31-4B8C-83A1-F6EECF244321}">
                <p14:modId xmlns:p14="http://schemas.microsoft.com/office/powerpoint/2010/main" val="2780439961"/>
              </p:ext>
            </p:extLst>
          </p:nvPr>
        </p:nvGraphicFramePr>
        <p:xfrm>
          <a:off x="1901371" y="1436915"/>
          <a:ext cx="5341257" cy="3773715"/>
        </p:xfrm>
        <a:graphic>
          <a:graphicData uri="http://schemas.openxmlformats.org/drawingml/2006/table">
            <a:tbl>
              <a:tblPr firstRow="1" bandRow="1">
                <a:tableStyleId>{D27102A9-8310-4765-A935-A1911B00CA55}</a:tableStyleId>
              </a:tblPr>
              <a:tblGrid>
                <a:gridCol w="1796991"/>
                <a:gridCol w="3544266"/>
              </a:tblGrid>
              <a:tr h="866864">
                <a:tc>
                  <a:txBody>
                    <a:bodyPr/>
                    <a:lstStyle/>
                    <a:p>
                      <a:endParaRPr lang="en-US" sz="1800"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Honduras (17%)</a:t>
                      </a:r>
                      <a:endParaRPr lang="en-US" sz="2000" b="1" dirty="0" smtClean="0">
                        <a:latin typeface="+mn-lt"/>
                      </a:endParaRPr>
                    </a:p>
                  </a:txBody>
                  <a:tcPr marT="45736" marB="45736"/>
                </a:tc>
              </a:tr>
              <a:tr h="817910">
                <a:tc>
                  <a:txBody>
                    <a:bodyPr/>
                    <a:lstStyle/>
                    <a:p>
                      <a:endParaRPr lang="en-US" sz="1800"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rPr>
                        <a:t>Guatemala (45%)</a:t>
                      </a:r>
                    </a:p>
                    <a:p>
                      <a:pPr algn="ctr"/>
                      <a:endParaRPr lang="en-US" sz="2000" b="1" dirty="0">
                        <a:latin typeface="+mn-lt"/>
                      </a:endParaRPr>
                    </a:p>
                  </a:txBody>
                  <a:tcPr marT="45736" marB="45736"/>
                </a:tc>
              </a:tr>
              <a:tr h="817910">
                <a:tc>
                  <a:txBody>
                    <a:bodyPr/>
                    <a:lstStyle/>
                    <a:p>
                      <a:endParaRPr lang="en-US" sz="1800" dirty="0"/>
                    </a:p>
                  </a:txBody>
                  <a:tcPr marT="45728" marB="457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El Salvador (29%)</a:t>
                      </a:r>
                      <a:endParaRPr lang="en-US" sz="2000" b="1" dirty="0" smtClean="0">
                        <a:latin typeface="+mn-lt"/>
                      </a:endParaRPr>
                    </a:p>
                    <a:p>
                      <a:pPr algn="ctr"/>
                      <a:endParaRPr lang="en-US" sz="2000" b="1" dirty="0">
                        <a:latin typeface="+mn-lt"/>
                      </a:endParaRPr>
                    </a:p>
                  </a:txBody>
                  <a:tcPr marT="45736" marB="45736"/>
                </a:tc>
              </a:tr>
              <a:tr h="1271031">
                <a:tc>
                  <a:txBody>
                    <a:bodyPr/>
                    <a:lstStyle/>
                    <a:p>
                      <a:endParaRPr lang="en-US" sz="1800" dirty="0"/>
                    </a:p>
                  </a:txBody>
                  <a:tcPr marT="45728" marB="45728"/>
                </a:tc>
                <a:tc>
                  <a:txBody>
                    <a:bodyPr/>
                    <a:lstStyle/>
                    <a:p>
                      <a:pPr algn="ctr"/>
                      <a:r>
                        <a:rPr lang="en-US" sz="2000" b="1" dirty="0" smtClean="0">
                          <a:latin typeface="+mn-lt"/>
                        </a:rPr>
                        <a:t>All Other </a:t>
                      </a:r>
                      <a:br>
                        <a:rPr lang="en-US" sz="2000" b="1" dirty="0" smtClean="0">
                          <a:latin typeface="+mn-lt"/>
                        </a:rPr>
                      </a:br>
                      <a:r>
                        <a:rPr lang="en-US" sz="2000" b="1" dirty="0" smtClean="0">
                          <a:latin typeface="+mn-lt"/>
                        </a:rPr>
                        <a:t>Countries</a:t>
                      </a:r>
                      <a:r>
                        <a:rPr lang="en-US" sz="2000" b="1" baseline="0" dirty="0" smtClean="0">
                          <a:latin typeface="+mn-lt"/>
                        </a:rPr>
                        <a:t> Combined: </a:t>
                      </a:r>
                    </a:p>
                    <a:p>
                      <a:pPr algn="ctr"/>
                      <a:r>
                        <a:rPr lang="en-US" sz="2000" b="1" baseline="0" dirty="0" smtClean="0">
                          <a:latin typeface="+mn-lt"/>
                        </a:rPr>
                        <a:t>(9%)</a:t>
                      </a:r>
                      <a:endParaRPr lang="en-US" sz="2000" b="1" dirty="0">
                        <a:latin typeface="+mn-lt"/>
                      </a:endParaRPr>
                    </a:p>
                  </a:txBody>
                  <a:tcPr marT="45736" marB="45736"/>
                </a:tc>
              </a:tr>
            </a:tbl>
          </a:graphicData>
        </a:graphic>
      </p:graphicFrame>
      <p:pic>
        <p:nvPicPr>
          <p:cNvPr id="194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2010" y="4288971"/>
            <a:ext cx="53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3" name="Picture 6" descr="MC900001212.WMF"/>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6123" y="1672317"/>
            <a:ext cx="762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4" name="Picture 4" descr="MC900001205.WMF"/>
          <p:cNvPicPr>
            <a:picLocks/>
          </p:cNvPicPr>
          <p:nvPr/>
        </p:nvPicPr>
        <p:blipFill>
          <a:blip r:embed="rId5" cstate="email">
            <a:extLst>
              <a:ext uri="{28A0092B-C50C-407E-A947-70E740481C1C}">
                <a14:useLocalDpi xmlns:a14="http://schemas.microsoft.com/office/drawing/2010/main"/>
              </a:ext>
            </a:extLst>
          </a:blip>
          <a:srcRect/>
          <a:stretch>
            <a:fillRect/>
          </a:stretch>
        </p:blipFill>
        <p:spPr bwMode="auto">
          <a:xfrm>
            <a:off x="2549298" y="3243036"/>
            <a:ext cx="7588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5" descr="MC900001211.WMF"/>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546123" y="2470377"/>
            <a:ext cx="76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6" name="TextBox 3"/>
          <p:cNvSpPr txBox="1">
            <a:spLocks noChangeArrowheads="1"/>
          </p:cNvSpPr>
          <p:nvPr/>
        </p:nvSpPr>
        <p:spPr bwMode="auto">
          <a:xfrm>
            <a:off x="0" y="3429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4000" b="1" dirty="0" smtClean="0">
                <a:latin typeface="Arial" pitchFamily="34" charset="0"/>
              </a:rPr>
              <a:t>UC Countries </a:t>
            </a:r>
            <a:r>
              <a:rPr lang="en-US" altLang="en-US" sz="4000" b="1" dirty="0">
                <a:latin typeface="Arial" pitchFamily="34" charset="0"/>
              </a:rPr>
              <a:t>of </a:t>
            </a:r>
            <a:r>
              <a:rPr lang="en-US" altLang="en-US" sz="4000" b="1" dirty="0" smtClean="0">
                <a:latin typeface="Arial" pitchFamily="34" charset="0"/>
              </a:rPr>
              <a:t>Origin, FY 15 </a:t>
            </a:r>
            <a:endParaRPr lang="en-US" altLang="en-US" sz="4000" b="1" dirty="0">
              <a:latin typeface="Arial" pitchFamily="34" charset="0"/>
            </a:endParaRPr>
          </a:p>
        </p:txBody>
      </p:sp>
    </p:spTree>
    <p:extLst>
      <p:ext uri="{BB962C8B-B14F-4D97-AF65-F5344CB8AC3E}">
        <p14:creationId xmlns:p14="http://schemas.microsoft.com/office/powerpoint/2010/main" val="23473842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p:nvPr/>
        </p:nvPicPr>
        <p:blipFill rotWithShape="1">
          <a:blip r:embed="rId3" cstate="email">
            <a:extLst>
              <a:ext uri="{28A0092B-C50C-407E-A947-70E740481C1C}">
                <a14:useLocalDpi xmlns:a14="http://schemas.microsoft.com/office/drawing/2010/main"/>
              </a:ext>
            </a:extLst>
          </a:blip>
          <a:srcRect/>
          <a:stretch/>
        </p:blipFill>
        <p:spPr bwMode="auto">
          <a:xfrm>
            <a:off x="2088107" y="2"/>
            <a:ext cx="4831308"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5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75" y="1"/>
            <a:ext cx="912812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Box 4"/>
          <p:cNvSpPr txBox="1">
            <a:spLocks noChangeArrowheads="1"/>
          </p:cNvSpPr>
          <p:nvPr/>
        </p:nvSpPr>
        <p:spPr bwMode="auto">
          <a:xfrm>
            <a:off x="0" y="63960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en-US" altLang="en-US" sz="1200" dirty="0">
              <a:latin typeface="Arial" pitchFamily="34" charset="0"/>
            </a:endParaRPr>
          </a:p>
          <a:p>
            <a:pPr eaLnBrk="1" hangingPunct="1">
              <a:spcBef>
                <a:spcPct val="0"/>
              </a:spcBef>
              <a:buFontTx/>
              <a:buNone/>
            </a:pPr>
            <a:r>
              <a:rPr lang="en-US" altLang="en-US" sz="1200" dirty="0">
                <a:latin typeface="Arial" pitchFamily="34" charset="0"/>
              </a:rPr>
              <a:t>Photo credit: HHS Administration for Children and Families </a:t>
            </a:r>
          </a:p>
        </p:txBody>
      </p:sp>
    </p:spTree>
    <p:extLst>
      <p:ext uri="{BB962C8B-B14F-4D97-AF65-F5344CB8AC3E}">
        <p14:creationId xmlns:p14="http://schemas.microsoft.com/office/powerpoint/2010/main" val="1215408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32012" y="274639"/>
            <a:ext cx="8543499" cy="1143000"/>
          </a:xfrm>
        </p:spPr>
        <p:txBody>
          <a:bodyPr>
            <a:noAutofit/>
          </a:bodyPr>
          <a:lstStyle/>
          <a:p>
            <a:pPr algn="ctr"/>
            <a:r>
              <a:rPr lang="en-US" altLang="en-US" sz="3200" b="1" dirty="0" smtClean="0">
                <a:solidFill>
                  <a:schemeClr val="tx1"/>
                </a:solidFill>
                <a:latin typeface="Arial" panose="020B0604020202020204" pitchFamily="34" charset="0"/>
                <a:cs typeface="Arial" panose="020B0604020202020204" pitchFamily="34" charset="0"/>
              </a:rPr>
              <a:t>Services for Survivors of Torture, FY 2015</a:t>
            </a:r>
          </a:p>
        </p:txBody>
      </p:sp>
      <p:sp>
        <p:nvSpPr>
          <p:cNvPr id="3" name="Content Placeholder 2"/>
          <p:cNvSpPr>
            <a:spLocks noGrp="1"/>
          </p:cNvSpPr>
          <p:nvPr>
            <p:ph idx="1"/>
          </p:nvPr>
        </p:nvSpPr>
        <p:spPr>
          <a:xfrm>
            <a:off x="395786" y="1606324"/>
            <a:ext cx="8379725" cy="4478195"/>
          </a:xfrm>
        </p:spPr>
        <p:txBody>
          <a:bodyPr>
            <a:noAutofit/>
          </a:bodyPr>
          <a:lstStyle/>
          <a:p>
            <a:pPr>
              <a:spcBef>
                <a:spcPts val="0"/>
              </a:spcBef>
              <a:spcAft>
                <a:spcPts val="1200"/>
              </a:spcAft>
              <a:defRPr/>
            </a:pPr>
            <a:r>
              <a:rPr lang="en-US" sz="2200" dirty="0">
                <a:solidFill>
                  <a:schemeClr val="accent3"/>
                </a:solidFill>
                <a:latin typeface="Arial" panose="020B0604020202020204" pitchFamily="34" charset="0"/>
                <a:cs typeface="Arial" panose="020B0604020202020204" pitchFamily="34" charset="0"/>
              </a:rPr>
              <a:t>&gt;</a:t>
            </a:r>
            <a:r>
              <a:rPr lang="en-US" sz="2200" dirty="0" smtClean="0">
                <a:solidFill>
                  <a:schemeClr val="accent3"/>
                </a:solidFill>
                <a:latin typeface="Arial" panose="020B0604020202020204" pitchFamily="34" charset="0"/>
                <a:cs typeface="Arial" panose="020B0604020202020204" pitchFamily="34" charset="0"/>
              </a:rPr>
              <a:t> 9,000 survivors served by 30 grantees offering medical, mental health, social, and legal assistance</a:t>
            </a:r>
          </a:p>
          <a:p>
            <a:pPr>
              <a:spcBef>
                <a:spcPts val="0"/>
              </a:spcBef>
              <a:spcAft>
                <a:spcPts val="1200"/>
              </a:spcAft>
              <a:defRPr/>
            </a:pPr>
            <a:r>
              <a:rPr lang="en-US" sz="2200" dirty="0">
                <a:solidFill>
                  <a:schemeClr val="accent3"/>
                </a:solidFill>
                <a:latin typeface="Arial" panose="020B0604020202020204" pitchFamily="34" charset="0"/>
                <a:cs typeface="Arial" panose="020B0604020202020204" pitchFamily="34" charset="0"/>
              </a:rPr>
              <a:t>Most common primary need was mental health (37%)</a:t>
            </a:r>
          </a:p>
          <a:p>
            <a:pPr>
              <a:spcBef>
                <a:spcPts val="0"/>
              </a:spcBef>
              <a:spcAft>
                <a:spcPts val="1200"/>
              </a:spcAft>
              <a:defRPr/>
            </a:pPr>
            <a:r>
              <a:rPr lang="en-US" sz="2200" dirty="0" smtClean="0">
                <a:solidFill>
                  <a:schemeClr val="accent3"/>
                </a:solidFill>
                <a:latin typeface="Arial" panose="020B0604020202020204" pitchFamily="34" charset="0"/>
                <a:cs typeface="Arial" panose="020B0604020202020204" pitchFamily="34" charset="0"/>
              </a:rPr>
              <a:t>36% of clients were from Africa, 22% from Latin America, and 20% from the Middle East</a:t>
            </a:r>
          </a:p>
          <a:p>
            <a:pPr>
              <a:spcBef>
                <a:spcPts val="0"/>
              </a:spcBef>
              <a:spcAft>
                <a:spcPts val="1200"/>
              </a:spcAft>
              <a:defRPr/>
            </a:pPr>
            <a:r>
              <a:rPr lang="en-US" sz="2200" dirty="0" smtClean="0">
                <a:solidFill>
                  <a:schemeClr val="accent3"/>
                </a:solidFill>
                <a:latin typeface="Arial" panose="020B0604020202020204" pitchFamily="34" charset="0"/>
                <a:cs typeface="Arial" panose="020B0604020202020204" pitchFamily="34" charset="0"/>
              </a:rPr>
              <a:t>46% of clients were asylum-seekers and 27% were refugees</a:t>
            </a:r>
            <a:endParaRPr lang="en-US" sz="2200" dirty="0">
              <a:solidFill>
                <a:schemeClr val="accent3"/>
              </a:solidFill>
              <a:latin typeface="Arial" panose="020B0604020202020204" pitchFamily="34" charset="0"/>
              <a:cs typeface="Arial" panose="020B0604020202020204" pitchFamily="34" charset="0"/>
            </a:endParaRPr>
          </a:p>
          <a:p>
            <a:pPr>
              <a:spcBef>
                <a:spcPts val="0"/>
              </a:spcBef>
              <a:spcAft>
                <a:spcPts val="1200"/>
              </a:spcAft>
              <a:defRPr/>
            </a:pPr>
            <a:r>
              <a:rPr lang="en-US" sz="2200" dirty="0" smtClean="0">
                <a:solidFill>
                  <a:schemeClr val="accent3"/>
                </a:solidFill>
                <a:latin typeface="Arial" panose="020B0604020202020204" pitchFamily="34" charset="0"/>
                <a:cs typeface="Arial" panose="020B0604020202020204" pitchFamily="34" charset="0"/>
              </a:rPr>
              <a:t>Most common form of torture was beatings (49%), followed by threats (43%)</a:t>
            </a:r>
          </a:p>
        </p:txBody>
      </p:sp>
    </p:spTree>
    <p:extLst>
      <p:ext uri="{BB962C8B-B14F-4D97-AF65-F5344CB8AC3E}">
        <p14:creationId xmlns:p14="http://schemas.microsoft.com/office/powerpoint/2010/main" val="561112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9458" name="Title 1"/>
          <p:cNvSpPr>
            <a:spLocks noGrp="1"/>
          </p:cNvSpPr>
          <p:nvPr>
            <p:ph type="title"/>
          </p:nvPr>
        </p:nvSpPr>
        <p:spPr>
          <a:xfrm>
            <a:off x="108187" y="512313"/>
            <a:ext cx="8461138" cy="704851"/>
          </a:xfrm>
        </p:spPr>
        <p:txBody>
          <a:bodyPr>
            <a:noAutofit/>
          </a:bodyPr>
          <a:lstStyle/>
          <a:p>
            <a:pPr algn="ctr"/>
            <a:r>
              <a:rPr lang="en-US" altLang="en-US" sz="3200" b="1" dirty="0" smtClean="0">
                <a:latin typeface="Arial" panose="020B0604020202020204" pitchFamily="34" charset="0"/>
                <a:cs typeface="Arial" panose="020B0604020202020204" pitchFamily="34" charset="0"/>
              </a:rPr>
              <a:t>Services for Survivors of Torture: </a:t>
            </a:r>
            <a:br>
              <a:rPr lang="en-US" altLang="en-US" sz="3200" b="1" dirty="0" smtClean="0">
                <a:latin typeface="Arial" panose="020B0604020202020204" pitchFamily="34" charset="0"/>
                <a:cs typeface="Arial" panose="020B0604020202020204" pitchFamily="34" charset="0"/>
              </a:rPr>
            </a:br>
            <a:r>
              <a:rPr lang="en-US" altLang="en-US" sz="3200" b="1" dirty="0" smtClean="0">
                <a:latin typeface="Arial" panose="020B0604020202020204" pitchFamily="34" charset="0"/>
                <a:cs typeface="Arial" panose="020B0604020202020204" pitchFamily="34" charset="0"/>
              </a:rPr>
              <a:t>Healing Centers</a:t>
            </a:r>
          </a:p>
        </p:txBody>
      </p:sp>
      <p:pic>
        <p:nvPicPr>
          <p:cNvPr id="5017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214651" y="1833845"/>
            <a:ext cx="6837528"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8187" y="6236033"/>
            <a:ext cx="7232650" cy="461665"/>
          </a:xfrm>
          <a:prstGeom prst="rect">
            <a:avLst/>
          </a:prstGeom>
          <a:noFill/>
        </p:spPr>
        <p:txBody>
          <a:bodyPr>
            <a:spAutoFit/>
          </a:bodyPr>
          <a:lstStyle/>
          <a:p>
            <a:pPr>
              <a:defRPr/>
            </a:pPr>
            <a:r>
              <a:rPr lang="en-US" sz="1200" dirty="0">
                <a:latin typeface="+mj-lt"/>
                <a:hlinkClick r:id="rId4"/>
              </a:rPr>
              <a:t>http://www.healtorture.org/content/domestic-healing-centers</a:t>
            </a:r>
            <a:endParaRPr lang="en-US" sz="1200" dirty="0">
              <a:latin typeface="+mj-lt"/>
            </a:endParaRPr>
          </a:p>
          <a:p>
            <a:pPr>
              <a:defRPr/>
            </a:pPr>
            <a:r>
              <a:rPr lang="en-US" sz="1200" dirty="0">
                <a:latin typeface="+mj-lt"/>
              </a:rPr>
              <a:t>Red pin indicates full members of National Consortium of Torture Treatment Centers (NCTTP)</a:t>
            </a:r>
          </a:p>
        </p:txBody>
      </p:sp>
    </p:spTree>
    <p:extLst>
      <p:ext uri="{BB962C8B-B14F-4D97-AF65-F5344CB8AC3E}">
        <p14:creationId xmlns:p14="http://schemas.microsoft.com/office/powerpoint/2010/main" val="1572932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28600" y="1420884"/>
            <a:ext cx="8763000" cy="1066800"/>
          </a:xfrm>
          <a:prstGeom prst="rect">
            <a:avLst/>
          </a:prstGeom>
          <a:noFill/>
          <a:ln w="9525" algn="ctr">
            <a:noFill/>
            <a:miter lim="800000"/>
            <a:headEnd type="none" w="sm" len="sm"/>
            <a:tailEnd type="none" w="sm" len="sm"/>
          </a:ln>
          <a:effectLst/>
        </p:spPr>
        <p:txBody>
          <a:bodyPr/>
          <a:lstStyle/>
          <a:p>
            <a:pPr algn="ctr">
              <a:lnSpc>
                <a:spcPct val="70000"/>
              </a:lnSpc>
              <a:spcBef>
                <a:spcPct val="20000"/>
              </a:spcBef>
              <a:buClr>
                <a:schemeClr val="hlink"/>
              </a:buClr>
              <a:buSzPct val="60000"/>
              <a:buFont typeface="Wingdings" pitchFamily="2" charset="2"/>
              <a:buNone/>
              <a:defRPr/>
            </a:pPr>
            <a:r>
              <a:rPr lang="en-US" sz="4800" b="1" dirty="0" smtClean="0">
                <a:solidFill>
                  <a:schemeClr val="accent3"/>
                </a:solidFill>
                <a:latin typeface="Arial" panose="020B0604020202020204" pitchFamily="34" charset="0"/>
                <a:cs typeface="Arial" panose="020B0604020202020204" pitchFamily="34" charset="0"/>
              </a:rPr>
              <a:t>Thank you!</a:t>
            </a:r>
            <a:endParaRPr lang="en-US" sz="4800" b="1" dirty="0">
              <a:solidFill>
                <a:schemeClr val="accent3"/>
              </a:solidFill>
              <a:latin typeface="Arial" panose="020B0604020202020204" pitchFamily="34" charset="0"/>
              <a:cs typeface="Arial" panose="020B0604020202020204" pitchFamily="34" charset="0"/>
            </a:endParaRPr>
          </a:p>
        </p:txBody>
      </p:sp>
      <p:sp>
        <p:nvSpPr>
          <p:cNvPr id="29699" name="Text Box 3"/>
          <p:cNvSpPr txBox="1">
            <a:spLocks noChangeArrowheads="1"/>
          </p:cNvSpPr>
          <p:nvPr/>
        </p:nvSpPr>
        <p:spPr bwMode="auto">
          <a:xfrm>
            <a:off x="533400" y="3067335"/>
            <a:ext cx="8077200" cy="1752600"/>
          </a:xfrm>
          <a:prstGeom prst="rect">
            <a:avLst/>
          </a:prstGeom>
          <a:noFill/>
          <a:ln w="9525" algn="ctr">
            <a:noFill/>
            <a:miter lim="800000"/>
            <a:headEnd type="none" w="sm" len="sm"/>
            <a:tailEnd type="none" w="sm" len="sm"/>
          </a:ln>
          <a:effectLst/>
        </p:spPr>
        <p:txBody>
          <a:bodyPr/>
          <a:lstStyle/>
          <a:p>
            <a:pPr algn="ctr">
              <a:lnSpc>
                <a:spcPct val="70000"/>
              </a:lnSpc>
              <a:spcBef>
                <a:spcPct val="20000"/>
              </a:spcBef>
              <a:buClr>
                <a:schemeClr val="hlink"/>
              </a:buClr>
              <a:buSzPct val="60000"/>
              <a:buFont typeface="Wingdings" pitchFamily="2" charset="2"/>
              <a:buNone/>
              <a:defRPr/>
            </a:pPr>
            <a:r>
              <a:rPr lang="en-US" sz="2800" b="1" dirty="0">
                <a:solidFill>
                  <a:schemeClr val="accent3"/>
                </a:solidFill>
                <a:latin typeface="Arial" panose="020B0604020202020204" pitchFamily="34" charset="0"/>
                <a:cs typeface="Arial" panose="020B0604020202020204" pitchFamily="34" charset="0"/>
              </a:rPr>
              <a:t>For more information about ORR programs, </a:t>
            </a:r>
          </a:p>
          <a:p>
            <a:pPr algn="ctr">
              <a:lnSpc>
                <a:spcPct val="70000"/>
              </a:lnSpc>
              <a:spcBef>
                <a:spcPct val="20000"/>
              </a:spcBef>
              <a:buClr>
                <a:schemeClr val="hlink"/>
              </a:buClr>
              <a:buSzPct val="60000"/>
              <a:buFont typeface="Wingdings" pitchFamily="2" charset="2"/>
              <a:buNone/>
              <a:defRPr/>
            </a:pPr>
            <a:r>
              <a:rPr lang="en-US" sz="2800" b="1" dirty="0">
                <a:solidFill>
                  <a:schemeClr val="accent3"/>
                </a:solidFill>
                <a:latin typeface="Arial" panose="020B0604020202020204" pitchFamily="34" charset="0"/>
                <a:cs typeface="Arial" panose="020B0604020202020204" pitchFamily="34" charset="0"/>
              </a:rPr>
              <a:t>please visit our website at:</a:t>
            </a:r>
          </a:p>
          <a:p>
            <a:pPr algn="ctr">
              <a:lnSpc>
                <a:spcPct val="70000"/>
              </a:lnSpc>
              <a:spcBef>
                <a:spcPct val="20000"/>
              </a:spcBef>
              <a:buClr>
                <a:schemeClr val="hlink"/>
              </a:buClr>
              <a:buSzPct val="60000"/>
              <a:buFont typeface="Wingdings" pitchFamily="2" charset="2"/>
              <a:buNone/>
              <a:defRPr/>
            </a:pPr>
            <a:endParaRPr lang="en-US" sz="2800" b="1" dirty="0">
              <a:solidFill>
                <a:schemeClr val="accent3"/>
              </a:solidFill>
              <a:latin typeface="Arial" panose="020B0604020202020204" pitchFamily="34" charset="0"/>
              <a:cs typeface="Arial" panose="020B0604020202020204" pitchFamily="34" charset="0"/>
            </a:endParaRPr>
          </a:p>
          <a:p>
            <a:pPr algn="ctr">
              <a:lnSpc>
                <a:spcPct val="70000"/>
              </a:lnSpc>
              <a:spcBef>
                <a:spcPct val="20000"/>
              </a:spcBef>
              <a:buClr>
                <a:schemeClr val="hlink"/>
              </a:buClr>
              <a:buSzPct val="60000"/>
              <a:buFont typeface="Wingdings" pitchFamily="2" charset="2"/>
              <a:buNone/>
              <a:defRPr/>
            </a:pPr>
            <a:r>
              <a:rPr lang="en-US" sz="3600" b="1" dirty="0">
                <a:solidFill>
                  <a:schemeClr val="accent3"/>
                </a:solidFill>
                <a:latin typeface="Arial" panose="020B0604020202020204" pitchFamily="34" charset="0"/>
                <a:cs typeface="Arial" panose="020B0604020202020204" pitchFamily="34" charset="0"/>
              </a:rPr>
              <a:t>www.acf.hhs.gov/programs/orr </a:t>
            </a:r>
          </a:p>
        </p:txBody>
      </p:sp>
      <p:sp>
        <p:nvSpPr>
          <p:cNvPr id="25604" name="Text Box 4"/>
          <p:cNvSpPr txBox="1">
            <a:spLocks noChangeArrowheads="1"/>
          </p:cNvSpPr>
          <p:nvPr/>
        </p:nvSpPr>
        <p:spPr bwMode="auto">
          <a:xfrm>
            <a:off x="228601" y="22860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spcBef>
                <a:spcPct val="0"/>
              </a:spcBef>
              <a:buClrTx/>
              <a:buSzTx/>
              <a:buFontTx/>
              <a:buNone/>
            </a:pPr>
            <a:endParaRPr lang="en-US" altLang="en-US" sz="1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208851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p:nvPr/>
        </p:nvPicPr>
        <p:blipFill rotWithShape="1">
          <a:blip r:embed="rId3" cstate="email">
            <a:extLst>
              <a:ext uri="{28A0092B-C50C-407E-A947-70E740481C1C}">
                <a14:useLocalDpi xmlns:a14="http://schemas.microsoft.com/office/drawing/2010/main"/>
              </a:ext>
            </a:extLst>
          </a:blip>
          <a:srcRect/>
          <a:stretch/>
        </p:blipFill>
        <p:spPr bwMode="auto">
          <a:xfrm>
            <a:off x="304942" y="380289"/>
            <a:ext cx="4244454" cy="3269563"/>
          </a:xfrm>
          <a:prstGeom prst="rect">
            <a:avLst/>
          </a:prstGeom>
          <a:ln>
            <a:noFill/>
          </a:ln>
          <a:effectLst>
            <a:softEdge rad="63500"/>
          </a:effectLst>
          <a:extLst>
            <a:ext uri="{53640926-AAD7-44D8-BBD7-CCE9431645EC}">
              <a14:shadowObscured xmlns:a14="http://schemas.microsoft.com/office/drawing/2010/main"/>
            </a:ext>
          </a:extLst>
        </p:spPr>
      </p:pic>
      <p:pic>
        <p:nvPicPr>
          <p:cNvPr id="3" name="Picture 2"/>
          <p:cNvPicPr/>
          <p:nvPr/>
        </p:nvPicPr>
        <p:blipFill rotWithShape="1">
          <a:blip r:embed="rId4" cstate="email">
            <a:extLst>
              <a:ext uri="{28A0092B-C50C-407E-A947-70E740481C1C}">
                <a14:useLocalDpi xmlns:a14="http://schemas.microsoft.com/office/drawing/2010/main"/>
              </a:ext>
            </a:extLst>
          </a:blip>
          <a:srcRect/>
          <a:stretch/>
        </p:blipFill>
        <p:spPr bwMode="auto">
          <a:xfrm>
            <a:off x="4804012" y="582055"/>
            <a:ext cx="3889612" cy="2620371"/>
          </a:xfrm>
          <a:prstGeom prst="rect">
            <a:avLst/>
          </a:prstGeom>
          <a:ln>
            <a:noFill/>
          </a:ln>
          <a:effectLst>
            <a:softEdge rad="63500"/>
          </a:effectLst>
          <a:extLst>
            <a:ext uri="{53640926-AAD7-44D8-BBD7-CCE9431645EC}">
              <a14:shadowObscured xmlns:a14="http://schemas.microsoft.com/office/drawing/2010/main"/>
            </a:ext>
          </a:extLst>
        </p:spPr>
      </p:pic>
      <p:pic>
        <p:nvPicPr>
          <p:cNvPr id="4" name="Picture 3"/>
          <p:cNvPicPr/>
          <p:nvPr/>
        </p:nvPicPr>
        <p:blipFill rotWithShape="1">
          <a:blip r:embed="rId5" cstate="email">
            <a:extLst>
              <a:ext uri="{28A0092B-C50C-407E-A947-70E740481C1C}">
                <a14:useLocalDpi xmlns:a14="http://schemas.microsoft.com/office/drawing/2010/main"/>
              </a:ext>
            </a:extLst>
          </a:blip>
          <a:srcRect/>
          <a:stretch/>
        </p:blipFill>
        <p:spPr bwMode="auto">
          <a:xfrm>
            <a:off x="4804014" y="3430600"/>
            <a:ext cx="4053385" cy="3054043"/>
          </a:xfrm>
          <a:prstGeom prst="rect">
            <a:avLst/>
          </a:prstGeom>
          <a:ln>
            <a:noFill/>
          </a:ln>
          <a:effectLst>
            <a:softEdge rad="63500"/>
          </a:effectLst>
          <a:extLst>
            <a:ext uri="{53640926-AAD7-44D8-BBD7-CCE9431645EC}">
              <a14:shadowObscured xmlns:a14="http://schemas.microsoft.com/office/drawing/2010/main"/>
            </a:ext>
          </a:extLst>
        </p:spPr>
      </p:pic>
      <p:pic>
        <p:nvPicPr>
          <p:cNvPr id="5" name="Picture 4"/>
          <p:cNvPicPr/>
          <p:nvPr/>
        </p:nvPicPr>
        <p:blipFill rotWithShape="1">
          <a:blip r:embed="rId6" cstate="email">
            <a:extLst>
              <a:ext uri="{28A0092B-C50C-407E-A947-70E740481C1C}">
                <a14:useLocalDpi xmlns:a14="http://schemas.microsoft.com/office/drawing/2010/main"/>
              </a:ext>
            </a:extLst>
          </a:blip>
          <a:srcRect/>
          <a:stretch/>
        </p:blipFill>
        <p:spPr bwMode="auto">
          <a:xfrm>
            <a:off x="796263" y="4039739"/>
            <a:ext cx="3261815" cy="2444904"/>
          </a:xfrm>
          <a:prstGeom prst="rect">
            <a:avLst/>
          </a:prstGeom>
          <a:ln>
            <a:noFill/>
          </a:ln>
          <a:effectLst>
            <a:softEdge rad="63500"/>
          </a:effectLst>
          <a:extLst>
            <a:ext uri="{53640926-AAD7-44D8-BBD7-CCE9431645EC}">
              <a14:shadowObscured xmlns:a14="http://schemas.microsoft.com/office/drawing/2010/main"/>
            </a:ext>
          </a:extLst>
        </p:spPr>
      </p:pic>
      <p:sp>
        <p:nvSpPr>
          <p:cNvPr id="6" name="TextBox 5"/>
          <p:cNvSpPr txBox="1"/>
          <p:nvPr/>
        </p:nvSpPr>
        <p:spPr>
          <a:xfrm>
            <a:off x="2" y="6581002"/>
            <a:ext cx="1983617" cy="276999"/>
          </a:xfrm>
          <a:prstGeom prst="rect">
            <a:avLst/>
          </a:prstGeom>
          <a:noFill/>
        </p:spPr>
        <p:txBody>
          <a:bodyPr wrap="square" rtlCol="0">
            <a:spAutoFit/>
          </a:bodyPr>
          <a:lstStyle/>
          <a:p>
            <a:r>
              <a:rPr lang="en-US" sz="1200" i="1" dirty="0" smtClean="0"/>
              <a:t>Photos courtesy of UNHCR</a:t>
            </a:r>
            <a:endParaRPr lang="en-US" sz="1200" i="1" dirty="0"/>
          </a:p>
        </p:txBody>
      </p:sp>
    </p:spTree>
    <p:extLst>
      <p:ext uri="{BB962C8B-B14F-4D97-AF65-F5344CB8AC3E}">
        <p14:creationId xmlns:p14="http://schemas.microsoft.com/office/powerpoint/2010/main" val="341096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818306495"/>
              </p:ext>
            </p:extLst>
          </p:nvPr>
        </p:nvGraphicFramePr>
        <p:xfrm>
          <a:off x="146714" y="1346578"/>
          <a:ext cx="8748215" cy="53755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txBox="1">
            <a:spLocks noChangeArrowheads="1"/>
          </p:cNvSpPr>
          <p:nvPr/>
        </p:nvSpPr>
        <p:spPr>
          <a:xfrm>
            <a:off x="406021" y="178562"/>
            <a:ext cx="8229600" cy="868337"/>
          </a:xfrm>
          <a:prstGeom prst="rect">
            <a:avLst/>
          </a:prstGeom>
        </p:spPr>
        <p:txBody>
          <a:bodyPr rtlCol="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smtClean="0">
                <a:solidFill>
                  <a:schemeClr val="accent3"/>
                </a:solidFill>
                <a:latin typeface="Arial" panose="020B0604020202020204" pitchFamily="34" charset="0"/>
                <a:cs typeface="Arial" panose="020B0604020202020204" pitchFamily="34" charset="0"/>
              </a:rPr>
              <a:t>History of ORR</a:t>
            </a:r>
            <a:endParaRPr lang="en-US" sz="4000" dirty="0" smtClean="0">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5352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274638"/>
            <a:ext cx="8610600" cy="1143000"/>
          </a:xfrm>
        </p:spPr>
        <p:txBody>
          <a:bodyPr>
            <a:normAutofit fontScale="90000"/>
          </a:bodyPr>
          <a:lstStyle/>
          <a:p>
            <a:r>
              <a:rPr lang="en-US" altLang="en-US" b="1" dirty="0" smtClean="0"/>
              <a:t>U.S. Refugee Admissions by Region</a:t>
            </a:r>
            <a:br>
              <a:rPr lang="en-US" altLang="en-US" b="1" dirty="0" smtClean="0"/>
            </a:br>
            <a:r>
              <a:rPr lang="en-US" altLang="en-US" sz="2800" dirty="0" smtClean="0"/>
              <a:t>Fiscal Year 1975 through Jan 31, 2016</a:t>
            </a:r>
          </a:p>
        </p:txBody>
      </p:sp>
      <p:pic>
        <p:nvPicPr>
          <p:cNvPr id="5123" name="Picture 2" descr="9iT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 y="1752600"/>
            <a:ext cx="9048750" cy="393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Box 3"/>
          <p:cNvSpPr txBox="1">
            <a:spLocks noChangeArrowheads="1"/>
          </p:cNvSpPr>
          <p:nvPr/>
        </p:nvSpPr>
        <p:spPr bwMode="auto">
          <a:xfrm>
            <a:off x="0" y="6477000"/>
            <a:ext cx="845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pitchFamily="34" charset="0"/>
              </a:rPr>
              <a:t>http://www.wrapsnet.org/Reports/AdmissionsArrivals/tabid/211/Default.aspx</a:t>
            </a:r>
          </a:p>
        </p:txBody>
      </p:sp>
    </p:spTree>
    <p:extLst>
      <p:ext uri="{BB962C8B-B14F-4D97-AF65-F5344CB8AC3E}">
        <p14:creationId xmlns:p14="http://schemas.microsoft.com/office/powerpoint/2010/main" val="261871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992"/>
            <a:ext cx="8553450" cy="710208"/>
          </a:xfrm>
        </p:spPr>
        <p:txBody>
          <a:bodyPr>
            <a:normAutofit fontScale="90000"/>
          </a:bodyPr>
          <a:lstStyle/>
          <a:p>
            <a:pPr algn="ctr"/>
            <a:r>
              <a:rPr lang="en-US" dirty="0" smtClean="0"/>
              <a:t>Refugee Arrivals by State, Oct 2015 – July 2016</a:t>
            </a:r>
            <a:endParaRPr lang="en-US" dirty="0"/>
          </a:p>
        </p:txBody>
      </p:sp>
      <p:pic>
        <p:nvPicPr>
          <p:cNvPr id="409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943429" y="1140115"/>
            <a:ext cx="7503886" cy="493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6646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1" y="486203"/>
            <a:ext cx="9143999" cy="1037799"/>
          </a:xfrm>
        </p:spPr>
        <p:txBody>
          <a:bodyPr rtlCol="0">
            <a:noAutofit/>
          </a:bodyPr>
          <a:lstStyle/>
          <a:p>
            <a:pPr>
              <a:defRPr/>
            </a:pP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r>
              <a:rPr lang="en-US" sz="2800" b="1" dirty="0">
                <a:latin typeface="Arial" panose="020B0604020202020204" pitchFamily="34" charset="0"/>
                <a:cs typeface="Arial" panose="020B0604020202020204" pitchFamily="34" charset="0"/>
              </a:rPr>
              <a:t>U.S. Refugee Resettlement </a:t>
            </a:r>
            <a:r>
              <a:rPr lang="en-US" sz="2800" b="1" dirty="0" smtClean="0">
                <a:latin typeface="Arial" panose="020B0604020202020204" pitchFamily="34" charset="0"/>
                <a:cs typeface="Arial" panose="020B0604020202020204" pitchFamily="34" charset="0"/>
              </a:rPr>
              <a:t>Program, FY15 </a:t>
            </a:r>
            <a:r>
              <a:rPr lang="en-US" sz="2800" b="1" dirty="0">
                <a:latin typeface="Arial" panose="020B0604020202020204" pitchFamily="34" charset="0"/>
                <a:cs typeface="Arial" panose="020B0604020202020204" pitchFamily="34" charset="0"/>
              </a:rPr>
              <a:t>Arrivals</a:t>
            </a:r>
            <a:r>
              <a:rPr lang="en-US" sz="2800" dirty="0">
                <a:latin typeface="Times New Roman" panose="02020603050405020304" pitchFamily="18" charset="0"/>
                <a:cs typeface="Times New Roman" panose="02020603050405020304" pitchFamily="18" charset="0"/>
              </a:rPr>
              <a:t/>
            </a:r>
            <a:br>
              <a:rPr lang="en-US" sz="2800"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
            </a:r>
            <a:br>
              <a:rPr lang="en-US" sz="2800" b="1" dirty="0">
                <a:latin typeface="Times New Roman" panose="02020603050405020304" pitchFamily="18" charset="0"/>
                <a:cs typeface="Times New Roman" panose="02020603050405020304" pitchFamily="18" charset="0"/>
              </a:rPr>
            </a:br>
            <a:r>
              <a:rPr lang="en-US" sz="2800" b="1" dirty="0" smtClean="0">
                <a:latin typeface="Times New Roman" panose="02020603050405020304" pitchFamily="18" charset="0"/>
                <a:cs typeface="Times New Roman" panose="02020603050405020304" pitchFamily="18" charset="0"/>
              </a:rPr>
              <a:t/>
            </a:r>
            <a:br>
              <a:rPr lang="en-US" sz="2800" b="1" dirty="0" smtClean="0">
                <a:latin typeface="Times New Roman" panose="02020603050405020304" pitchFamily="18" charset="0"/>
                <a:cs typeface="Times New Roman" panose="02020603050405020304" pitchFamily="18" charset="0"/>
              </a:rPr>
            </a:br>
            <a:endParaRPr lang="en-US" sz="2800" dirty="0" smtClean="0">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95783398"/>
              </p:ext>
            </p:extLst>
          </p:nvPr>
        </p:nvGraphicFramePr>
        <p:xfrm>
          <a:off x="2088108" y="1323834"/>
          <a:ext cx="4735773" cy="4315117"/>
        </p:xfrm>
        <a:graphic>
          <a:graphicData uri="http://schemas.openxmlformats.org/drawingml/2006/table">
            <a:tbl>
              <a:tblPr firstRow="1" bandRow="1">
                <a:tableStyleId>{21E4AEA4-8DFA-4A89-87EB-49C32662AFE0}</a:tableStyleId>
              </a:tblPr>
              <a:tblGrid>
                <a:gridCol w="2345336"/>
                <a:gridCol w="2390437"/>
              </a:tblGrid>
              <a:tr h="726529">
                <a:tc gridSpan="2">
                  <a:txBody>
                    <a:bodyPr/>
                    <a:lstStyle/>
                    <a:p>
                      <a:pPr algn="ctr"/>
                      <a:r>
                        <a:rPr lang="en-US" sz="1900" b="1" dirty="0" smtClean="0">
                          <a:solidFill>
                            <a:schemeClr val="accent3"/>
                          </a:solidFill>
                          <a:latin typeface="Arial" panose="020B0604020202020204" pitchFamily="34" charset="0"/>
                          <a:cs typeface="Arial" panose="020B0604020202020204" pitchFamily="34" charset="0"/>
                        </a:rPr>
                        <a:t>Top Refugee</a:t>
                      </a:r>
                      <a:r>
                        <a:rPr lang="en-US" sz="1900" b="1" baseline="0" dirty="0" smtClean="0">
                          <a:solidFill>
                            <a:schemeClr val="accent3"/>
                          </a:solidFill>
                          <a:latin typeface="Arial" panose="020B0604020202020204" pitchFamily="34" charset="0"/>
                          <a:cs typeface="Arial" panose="020B0604020202020204" pitchFamily="34" charset="0"/>
                        </a:rPr>
                        <a:t> Numbers </a:t>
                      </a:r>
                      <a:r>
                        <a:rPr lang="en-US" sz="1900" b="1" dirty="0" smtClean="0">
                          <a:solidFill>
                            <a:schemeClr val="accent3"/>
                          </a:solidFill>
                          <a:latin typeface="Arial" panose="020B0604020202020204" pitchFamily="34" charset="0"/>
                          <a:cs typeface="Arial" panose="020B0604020202020204" pitchFamily="34" charset="0"/>
                        </a:rPr>
                        <a:t>by Country of Origin, FY2015</a:t>
                      </a:r>
                      <a:endParaRPr lang="en-US" sz="1900" b="1" dirty="0">
                        <a:solidFill>
                          <a:schemeClr val="accent3"/>
                        </a:solidFill>
                        <a:latin typeface="Arial" panose="020B0604020202020204" pitchFamily="34" charset="0"/>
                        <a:cs typeface="Arial" panose="020B0604020202020204" pitchFamily="34" charset="0"/>
                      </a:endParaRPr>
                    </a:p>
                  </a:txBody>
                  <a:tcPr/>
                </a:tc>
                <a:tc hMerge="1">
                  <a:txBody>
                    <a:bodyPr/>
                    <a:lstStyle/>
                    <a:p>
                      <a:pPr algn="r"/>
                      <a:endParaRPr lang="en-US" dirty="0"/>
                    </a:p>
                  </a:txBody>
                  <a:tcPr/>
                </a:tc>
              </a:tr>
              <a:tr h="536603">
                <a:tc>
                  <a:txBody>
                    <a:bodyPr/>
                    <a:lstStyle/>
                    <a:p>
                      <a:pPr algn="ctr"/>
                      <a:r>
                        <a:rPr lang="en-US" sz="1900" b="0" dirty="0" smtClean="0">
                          <a:latin typeface="Arial" panose="020B0604020202020204" pitchFamily="34" charset="0"/>
                          <a:cs typeface="Arial" panose="020B0604020202020204" pitchFamily="34" charset="0"/>
                        </a:rPr>
                        <a:t>Burma</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18,000</a:t>
                      </a:r>
                    </a:p>
                  </a:txBody>
                  <a:tcPr/>
                </a:tc>
              </a:tr>
              <a:tr h="515373">
                <a:tc>
                  <a:txBody>
                    <a:bodyPr/>
                    <a:lstStyle/>
                    <a:p>
                      <a:pPr algn="ctr"/>
                      <a:r>
                        <a:rPr lang="en-US" sz="1900" b="0" dirty="0" smtClean="0">
                          <a:latin typeface="Arial" panose="020B0604020202020204" pitchFamily="34" charset="0"/>
                          <a:cs typeface="Arial" panose="020B0604020202020204" pitchFamily="34" charset="0"/>
                        </a:rPr>
                        <a:t>Iraq</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13,000</a:t>
                      </a:r>
                    </a:p>
                  </a:txBody>
                  <a:tcPr/>
                </a:tc>
              </a:tr>
              <a:tr h="525275">
                <a:tc>
                  <a:txBody>
                    <a:bodyPr/>
                    <a:lstStyle/>
                    <a:p>
                      <a:pPr algn="ctr"/>
                      <a:r>
                        <a:rPr lang="en-US" sz="1900" b="0" dirty="0" smtClean="0">
                          <a:latin typeface="Arial" panose="020B0604020202020204" pitchFamily="34" charset="0"/>
                          <a:cs typeface="Arial" panose="020B0604020202020204" pitchFamily="34" charset="0"/>
                        </a:rPr>
                        <a:t>Somalia</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9,000</a:t>
                      </a:r>
                    </a:p>
                  </a:txBody>
                  <a:tcPr/>
                </a:tc>
              </a:tr>
              <a:tr h="854673">
                <a:tc>
                  <a:txBody>
                    <a:bodyPr/>
                    <a:lstStyle/>
                    <a:p>
                      <a:pPr algn="ctr"/>
                      <a:r>
                        <a:rPr lang="en-US" sz="1900" b="0" dirty="0" smtClean="0">
                          <a:latin typeface="Arial" panose="020B0604020202020204" pitchFamily="34" charset="0"/>
                          <a:cs typeface="Arial" panose="020B0604020202020204" pitchFamily="34" charset="0"/>
                        </a:rPr>
                        <a:t>Democratic Republic of Congo</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8,000</a:t>
                      </a:r>
                    </a:p>
                  </a:txBody>
                  <a:tcPr/>
                </a:tc>
              </a:tr>
              <a:tr h="601653">
                <a:tc>
                  <a:txBody>
                    <a:bodyPr/>
                    <a:lstStyle/>
                    <a:p>
                      <a:pPr algn="ctr"/>
                      <a:r>
                        <a:rPr lang="en-US" sz="1900" b="0" dirty="0" smtClean="0">
                          <a:latin typeface="Arial" panose="020B0604020202020204" pitchFamily="34" charset="0"/>
                          <a:cs typeface="Arial" panose="020B0604020202020204" pitchFamily="34" charset="0"/>
                        </a:rPr>
                        <a:t>Bhutan</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6,000</a:t>
                      </a:r>
                    </a:p>
                  </a:txBody>
                  <a:tcPr/>
                </a:tc>
              </a:tr>
              <a:tr h="555011">
                <a:tc>
                  <a:txBody>
                    <a:bodyPr/>
                    <a:lstStyle/>
                    <a:p>
                      <a:pPr algn="ctr"/>
                      <a:r>
                        <a:rPr lang="en-US" sz="1900" b="0" dirty="0" smtClean="0">
                          <a:latin typeface="Arial" panose="020B0604020202020204" pitchFamily="34" charset="0"/>
                          <a:cs typeface="Arial" panose="020B0604020202020204" pitchFamily="34" charset="0"/>
                        </a:rPr>
                        <a:t>Syria</a:t>
                      </a:r>
                      <a:r>
                        <a:rPr lang="en-US" sz="1900" b="0" baseline="0" dirty="0" smtClean="0">
                          <a:latin typeface="Arial" panose="020B0604020202020204" pitchFamily="34" charset="0"/>
                          <a:cs typeface="Arial" panose="020B0604020202020204" pitchFamily="34" charset="0"/>
                        </a:rPr>
                        <a:t> </a:t>
                      </a:r>
                      <a:endParaRPr lang="en-US" sz="1900" b="0" dirty="0">
                        <a:latin typeface="Arial" panose="020B0604020202020204" pitchFamily="34" charset="0"/>
                        <a:cs typeface="Arial"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b="0" dirty="0" smtClean="0">
                          <a:latin typeface="Arial" panose="020B0604020202020204" pitchFamily="34" charset="0"/>
                          <a:cs typeface="Arial" panose="020B0604020202020204" pitchFamily="34" charset="0"/>
                        </a:rPr>
                        <a:t>2,685</a:t>
                      </a:r>
                    </a:p>
                  </a:txBody>
                  <a:tcPr/>
                </a:tc>
              </a:tr>
            </a:tbl>
          </a:graphicData>
        </a:graphic>
      </p:graphicFrame>
    </p:spTree>
    <p:extLst>
      <p:ext uri="{BB962C8B-B14F-4D97-AF65-F5344CB8AC3E}">
        <p14:creationId xmlns:p14="http://schemas.microsoft.com/office/powerpoint/2010/main" val="2005362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228600" y="469143"/>
            <a:ext cx="8229600" cy="1154943"/>
          </a:xfrm>
        </p:spPr>
        <p:txBody>
          <a:bodyPr rtlCol="0">
            <a:noAutofit/>
          </a:bodyPr>
          <a:lstStyle/>
          <a:p>
            <a:pPr algn="ctr" fontAlgn="auto">
              <a:spcAft>
                <a:spcPts val="0"/>
              </a:spcAft>
              <a:defRPr/>
            </a:pPr>
            <a:r>
              <a:rPr lang="en-US" sz="3200" b="1" dirty="0" smtClean="0">
                <a:solidFill>
                  <a:schemeClr val="accent3"/>
                </a:solidFill>
                <a:latin typeface="Arial" panose="020B0604020202020204" pitchFamily="34" charset="0"/>
                <a:cs typeface="Arial" panose="020B0604020202020204" pitchFamily="34" charset="0"/>
              </a:rPr>
              <a:t>ORR </a:t>
            </a:r>
            <a:r>
              <a:rPr lang="en-US" sz="3200" b="1" dirty="0">
                <a:solidFill>
                  <a:schemeClr val="accent3"/>
                </a:solidFill>
                <a:latin typeface="Arial" panose="020B0604020202020204" pitchFamily="34" charset="0"/>
                <a:cs typeface="Arial" panose="020B0604020202020204" pitchFamily="34" charset="0"/>
              </a:rPr>
              <a:t>Caseload Projection </a:t>
            </a:r>
            <a:r>
              <a:rPr lang="en-US" sz="3200" dirty="0" smtClean="0">
                <a:solidFill>
                  <a:schemeClr val="accent3"/>
                </a:solidFill>
                <a:latin typeface="Arial" panose="020B0604020202020204" pitchFamily="34" charset="0"/>
                <a:cs typeface="Arial" panose="020B0604020202020204" pitchFamily="34" charset="0"/>
              </a:rPr>
              <a:t>for </a:t>
            </a:r>
            <a:r>
              <a:rPr lang="en-US" sz="3200" b="1" dirty="0" smtClean="0">
                <a:solidFill>
                  <a:schemeClr val="accent3"/>
                </a:solidFill>
                <a:latin typeface="Arial" panose="020B0604020202020204" pitchFamily="34" charset="0"/>
                <a:cs typeface="Arial" panose="020B0604020202020204" pitchFamily="34" charset="0"/>
              </a:rPr>
              <a:t>FY16</a:t>
            </a:r>
            <a:endParaRPr lang="en-US" sz="3200" dirty="0" smtClean="0">
              <a:solidFill>
                <a:schemeClr val="accent3"/>
              </a:solidFill>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9655692"/>
              </p:ext>
            </p:extLst>
          </p:nvPr>
        </p:nvGraphicFramePr>
        <p:xfrm>
          <a:off x="715088" y="1731715"/>
          <a:ext cx="7456511" cy="3986530"/>
        </p:xfrm>
        <a:graphic>
          <a:graphicData uri="http://schemas.openxmlformats.org/drawingml/2006/table">
            <a:tbl>
              <a:tblPr firstRow="1" bandRow="1">
                <a:tableStyleId>{21E4AEA4-8DFA-4A89-87EB-49C32662AFE0}</a:tableStyleId>
              </a:tblPr>
              <a:tblGrid>
                <a:gridCol w="5557211"/>
                <a:gridCol w="1899300"/>
              </a:tblGrid>
              <a:tr h="396199">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Entry</a:t>
                      </a:r>
                      <a:r>
                        <a:rPr lang="en-US" sz="1900" baseline="0" dirty="0" smtClean="0">
                          <a:solidFill>
                            <a:schemeClr val="accent1">
                              <a:lumMod val="75000"/>
                            </a:schemeClr>
                          </a:solidFill>
                          <a:latin typeface="Arial" panose="020B0604020202020204" pitchFamily="34" charset="0"/>
                          <a:cs typeface="Arial" panose="020B0604020202020204" pitchFamily="34" charset="0"/>
                        </a:rPr>
                        <a:t> Status</a:t>
                      </a:r>
                      <a:endParaRPr lang="en-US" sz="1900"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Total Projected</a:t>
                      </a:r>
                      <a:endParaRPr lang="en-US" sz="1900"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475199">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Refugees</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85,000</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475199">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Asylees</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29,200</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475199">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Cuban/Haitian Entrants/Parolees </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64,000</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548643">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Foreign Victims of Human Trafficking </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600</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475199">
                <a:tc>
                  <a:txBody>
                    <a:bodyPr/>
                    <a:lstStyle/>
                    <a:p>
                      <a:r>
                        <a:rPr lang="en-US" sz="1900" dirty="0" smtClean="0">
                          <a:solidFill>
                            <a:schemeClr val="accent1">
                              <a:lumMod val="75000"/>
                            </a:schemeClr>
                          </a:solidFill>
                          <a:latin typeface="Arial" panose="020B0604020202020204" pitchFamily="34" charset="0"/>
                          <a:cs typeface="Arial" panose="020B0604020202020204" pitchFamily="34" charset="0"/>
                        </a:rPr>
                        <a:t>Special Immigrant Visa holders (SIV) </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dirty="0" smtClean="0">
                          <a:solidFill>
                            <a:schemeClr val="accent1">
                              <a:lumMod val="75000"/>
                            </a:schemeClr>
                          </a:solidFill>
                          <a:latin typeface="Arial" panose="020B0604020202020204" pitchFamily="34" charset="0"/>
                          <a:cs typeface="Arial" panose="020B0604020202020204" pitchFamily="34" charset="0"/>
                        </a:rPr>
                        <a:t>13,000 </a:t>
                      </a:r>
                      <a:endParaRPr lang="en-US" sz="1900" b="1" dirty="0">
                        <a:solidFill>
                          <a:schemeClr val="accent1">
                            <a:lumMod val="75000"/>
                          </a:schemeClr>
                        </a:solidFill>
                        <a:latin typeface="Arial" panose="020B0604020202020204" pitchFamily="34" charset="0"/>
                        <a:cs typeface="Arial" panose="020B0604020202020204" pitchFamily="34" charset="0"/>
                      </a:endParaRPr>
                    </a:p>
                  </a:txBody>
                  <a:tcPr marT="45708" marB="45708"/>
                </a:tc>
              </a:tr>
              <a:tr h="866555">
                <a:tc>
                  <a:txBody>
                    <a:bodyPr/>
                    <a:lstStyle/>
                    <a:p>
                      <a:r>
                        <a:rPr lang="en-US" sz="1900" b="0" dirty="0" smtClean="0">
                          <a:solidFill>
                            <a:schemeClr val="accent1">
                              <a:lumMod val="75000"/>
                            </a:schemeClr>
                          </a:solidFill>
                          <a:latin typeface="Arial" panose="020B0604020202020204" pitchFamily="34" charset="0"/>
                          <a:cs typeface="Arial" panose="020B0604020202020204" pitchFamily="34" charset="0"/>
                        </a:rPr>
                        <a:t>Total projected ORR caseload </a:t>
                      </a:r>
                      <a:br>
                        <a:rPr lang="en-US" sz="1900" b="0" dirty="0" smtClean="0">
                          <a:solidFill>
                            <a:schemeClr val="accent1">
                              <a:lumMod val="75000"/>
                            </a:schemeClr>
                          </a:solidFill>
                          <a:latin typeface="Arial" panose="020B0604020202020204" pitchFamily="34" charset="0"/>
                          <a:cs typeface="Arial" panose="020B0604020202020204" pitchFamily="34" charset="0"/>
                        </a:rPr>
                      </a:br>
                      <a:r>
                        <a:rPr lang="en-US" sz="1900" b="0" dirty="0" smtClean="0">
                          <a:solidFill>
                            <a:schemeClr val="accent1">
                              <a:lumMod val="75000"/>
                            </a:schemeClr>
                          </a:solidFill>
                          <a:latin typeface="Arial" panose="020B0604020202020204" pitchFamily="34" charset="0"/>
                          <a:cs typeface="Arial" panose="020B0604020202020204" pitchFamily="34" charset="0"/>
                        </a:rPr>
                        <a:t>for FY2016*</a:t>
                      </a:r>
                      <a:endParaRPr lang="en-US" sz="1900" b="0" dirty="0">
                        <a:solidFill>
                          <a:schemeClr val="accent1">
                            <a:lumMod val="75000"/>
                          </a:schemeClr>
                        </a:solidFill>
                        <a:latin typeface="Arial" panose="020B0604020202020204" pitchFamily="34" charset="0"/>
                        <a:cs typeface="Arial" panose="020B0604020202020204" pitchFamily="34" charset="0"/>
                      </a:endParaRPr>
                    </a:p>
                  </a:txBody>
                  <a:tcPr marT="45708" marB="45708"/>
                </a:tc>
                <a:tc>
                  <a:txBody>
                    <a:bodyPr/>
                    <a:lstStyle/>
                    <a:p>
                      <a:pPr algn="r"/>
                      <a:r>
                        <a:rPr lang="en-US" sz="1900" b="0" dirty="0" smtClean="0">
                          <a:solidFill>
                            <a:schemeClr val="accent1">
                              <a:lumMod val="75000"/>
                            </a:schemeClr>
                          </a:solidFill>
                          <a:latin typeface="Arial" panose="020B0604020202020204" pitchFamily="34" charset="0"/>
                          <a:cs typeface="Arial" panose="020B0604020202020204" pitchFamily="34" charset="0"/>
                        </a:rPr>
                        <a:t>191,800</a:t>
                      </a:r>
                      <a:endParaRPr lang="en-US" sz="1900" b="0" dirty="0">
                        <a:solidFill>
                          <a:schemeClr val="accent1">
                            <a:lumMod val="75000"/>
                          </a:schemeClr>
                        </a:solidFill>
                        <a:latin typeface="Arial" panose="020B0604020202020204" pitchFamily="34" charset="0"/>
                        <a:cs typeface="Arial" panose="020B0604020202020204" pitchFamily="34" charset="0"/>
                      </a:endParaRPr>
                    </a:p>
                  </a:txBody>
                  <a:tcPr marT="45708" marB="45708"/>
                </a:tc>
              </a:tr>
            </a:tbl>
          </a:graphicData>
        </a:graphic>
      </p:graphicFrame>
      <p:sp>
        <p:nvSpPr>
          <p:cNvPr id="15389" name="TextBox 1"/>
          <p:cNvSpPr txBox="1">
            <a:spLocks noChangeArrowheads="1"/>
          </p:cNvSpPr>
          <p:nvPr/>
        </p:nvSpPr>
        <p:spPr bwMode="auto">
          <a:xfrm>
            <a:off x="5467350" y="6397626"/>
            <a:ext cx="3276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ambr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ambr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ambr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ambr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ambr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ambria" pitchFamily="18" charset="0"/>
              </a:defRPr>
            </a:lvl9pPr>
          </a:lstStyle>
          <a:p>
            <a:pPr algn="r" eaLnBrk="1" hangingPunct="1">
              <a:spcBef>
                <a:spcPct val="0"/>
              </a:spcBef>
              <a:buClrTx/>
              <a:buSzTx/>
              <a:buFontTx/>
              <a:buNone/>
              <a:defRPr/>
            </a:pPr>
            <a:r>
              <a:rPr lang="en-US" altLang="en-US" sz="1200" b="1" dirty="0" smtClean="0">
                <a:latin typeface="+mj-lt"/>
              </a:rPr>
              <a:t>*does not include UAC</a:t>
            </a:r>
          </a:p>
        </p:txBody>
      </p:sp>
      <p:sp>
        <p:nvSpPr>
          <p:cNvPr id="2" name="TextBox 1"/>
          <p:cNvSpPr txBox="1"/>
          <p:nvPr/>
        </p:nvSpPr>
        <p:spPr>
          <a:xfrm>
            <a:off x="715088" y="5876608"/>
            <a:ext cx="5544457" cy="246221"/>
          </a:xfrm>
          <a:prstGeom prst="rect">
            <a:avLst/>
          </a:prstGeom>
          <a:noFill/>
        </p:spPr>
        <p:txBody>
          <a:bodyPr wrap="square" rtlCol="0">
            <a:spAutoFit/>
          </a:bodyPr>
          <a:lstStyle/>
          <a:p>
            <a:r>
              <a:rPr lang="en-US" sz="1000" dirty="0" smtClean="0"/>
              <a:t>*does not include Unaccompanied Children</a:t>
            </a:r>
            <a:endParaRPr lang="en-US" sz="1000" dirty="0"/>
          </a:p>
        </p:txBody>
      </p:sp>
    </p:spTree>
    <p:extLst>
      <p:ext uri="{BB962C8B-B14F-4D97-AF65-F5344CB8AC3E}">
        <p14:creationId xmlns:p14="http://schemas.microsoft.com/office/powerpoint/2010/main" val="549984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9657"/>
            <a:ext cx="8229600" cy="1143000"/>
          </a:xfrm>
        </p:spPr>
        <p:txBody>
          <a:bodyPr>
            <a:normAutofit/>
          </a:bodyPr>
          <a:lstStyle/>
          <a:p>
            <a:pPr algn="ctr"/>
            <a:r>
              <a:rPr lang="en-US" altLang="en-US" sz="4000" b="1" dirty="0" smtClean="0"/>
              <a:t>Refugee Health</a:t>
            </a:r>
          </a:p>
        </p:txBody>
      </p:sp>
      <p:sp>
        <p:nvSpPr>
          <p:cNvPr id="3" name="Content Placeholder 2"/>
          <p:cNvSpPr>
            <a:spLocks noGrp="1"/>
          </p:cNvSpPr>
          <p:nvPr>
            <p:ph idx="1"/>
          </p:nvPr>
        </p:nvSpPr>
        <p:spPr>
          <a:xfrm>
            <a:off x="457200" y="1455057"/>
            <a:ext cx="8229600" cy="4669972"/>
          </a:xfrm>
        </p:spPr>
        <p:txBody>
          <a:bodyPr>
            <a:noAutofit/>
          </a:bodyPr>
          <a:lstStyle/>
          <a:p>
            <a:pPr>
              <a:buFont typeface="Arial" charset="0"/>
              <a:buChar char="•"/>
              <a:defRPr/>
            </a:pPr>
            <a:r>
              <a:rPr lang="en-US" sz="2800" dirty="0" smtClean="0">
                <a:solidFill>
                  <a:schemeClr val="tx1"/>
                </a:solidFill>
                <a:latin typeface="+mj-lt"/>
              </a:rPr>
              <a:t>Medical screening </a:t>
            </a:r>
          </a:p>
          <a:p>
            <a:pPr lvl="1">
              <a:buFont typeface="Arial" charset="0"/>
              <a:buChar char="•"/>
              <a:defRPr/>
            </a:pPr>
            <a:r>
              <a:rPr lang="en-US" sz="2400" dirty="0" smtClean="0">
                <a:solidFill>
                  <a:schemeClr val="tx1"/>
                </a:solidFill>
                <a:latin typeface="+mj-lt"/>
              </a:rPr>
              <a:t>Overseas</a:t>
            </a:r>
          </a:p>
          <a:p>
            <a:pPr lvl="1">
              <a:buFont typeface="Arial" charset="0"/>
              <a:buChar char="•"/>
              <a:defRPr/>
            </a:pPr>
            <a:r>
              <a:rPr lang="en-US" sz="2400" dirty="0" smtClean="0">
                <a:solidFill>
                  <a:schemeClr val="tx1"/>
                </a:solidFill>
                <a:latin typeface="+mj-lt"/>
              </a:rPr>
              <a:t>Domestic</a:t>
            </a:r>
            <a:endParaRPr lang="en-US" sz="2400" dirty="0">
              <a:solidFill>
                <a:schemeClr val="tx1"/>
              </a:solidFill>
              <a:latin typeface="+mj-lt"/>
            </a:endParaRPr>
          </a:p>
          <a:p>
            <a:pPr>
              <a:buFont typeface="Arial" charset="0"/>
              <a:buChar char="•"/>
              <a:defRPr/>
            </a:pPr>
            <a:r>
              <a:rPr lang="en-US" sz="2800" dirty="0" smtClean="0">
                <a:solidFill>
                  <a:schemeClr val="tx1"/>
                </a:solidFill>
                <a:latin typeface="+mj-lt"/>
              </a:rPr>
              <a:t>Access to health care is needed for economic security</a:t>
            </a:r>
          </a:p>
          <a:p>
            <a:pPr lvl="1">
              <a:buFont typeface="Arial" charset="0"/>
              <a:buChar char="•"/>
              <a:defRPr/>
            </a:pPr>
            <a:r>
              <a:rPr lang="en-US" sz="2400" dirty="0" smtClean="0">
                <a:solidFill>
                  <a:schemeClr val="tx1"/>
                </a:solidFill>
                <a:latin typeface="+mj-lt"/>
              </a:rPr>
              <a:t>Medicaid</a:t>
            </a:r>
          </a:p>
          <a:p>
            <a:pPr lvl="1">
              <a:buFont typeface="Arial" charset="0"/>
              <a:buChar char="•"/>
              <a:defRPr/>
            </a:pPr>
            <a:r>
              <a:rPr lang="en-US" sz="2400" dirty="0" smtClean="0">
                <a:solidFill>
                  <a:schemeClr val="tx1"/>
                </a:solidFill>
                <a:latin typeface="+mj-lt"/>
              </a:rPr>
              <a:t>Refugee Medical Assistance</a:t>
            </a:r>
          </a:p>
          <a:p>
            <a:pPr marL="457200" lvl="1" indent="0">
              <a:buNone/>
              <a:defRPr/>
            </a:pPr>
            <a:endParaRPr lang="en-US" dirty="0">
              <a:solidFill>
                <a:schemeClr val="tx1"/>
              </a:solidFill>
              <a:latin typeface="+mj-lt"/>
            </a:endParaRPr>
          </a:p>
        </p:txBody>
      </p:sp>
    </p:spTree>
    <p:extLst>
      <p:ext uri="{BB962C8B-B14F-4D97-AF65-F5344CB8AC3E}">
        <p14:creationId xmlns:p14="http://schemas.microsoft.com/office/powerpoint/2010/main" val="22264993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2" descr="E:\congolese_refugee_women_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8300" y="800668"/>
            <a:ext cx="6701051" cy="4142901"/>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hutanese Video Serie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 y="5334000"/>
            <a:ext cx="27289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20975" y="5334000"/>
            <a:ext cx="22669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4987927" y="5334000"/>
            <a:ext cx="20558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43738" y="5334000"/>
            <a:ext cx="210026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9662" y="146417"/>
            <a:ext cx="4572000" cy="276999"/>
          </a:xfrm>
          <a:prstGeom prst="rect">
            <a:avLst/>
          </a:prstGeom>
        </p:spPr>
        <p:txBody>
          <a:bodyPr>
            <a:spAutoFit/>
          </a:bodyPr>
          <a:lstStyle/>
          <a:p>
            <a:r>
              <a:rPr lang="en-US" sz="1200" dirty="0"/>
              <a:t>http://www.acf.hhs.gov/programs/orr/programs/refugee-health</a:t>
            </a:r>
          </a:p>
        </p:txBody>
      </p:sp>
    </p:spTree>
    <p:extLst>
      <p:ext uri="{BB962C8B-B14F-4D97-AF65-F5344CB8AC3E}">
        <p14:creationId xmlns:p14="http://schemas.microsoft.com/office/powerpoint/2010/main" val="2039149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274638"/>
            <a:ext cx="8763000" cy="715962"/>
          </a:xfrm>
        </p:spPr>
        <p:txBody>
          <a:bodyPr>
            <a:normAutofit/>
          </a:bodyPr>
          <a:lstStyle/>
          <a:p>
            <a:pPr algn="ctr"/>
            <a:r>
              <a:rPr lang="en-US" altLang="en-US" sz="4000" b="1" dirty="0" smtClean="0"/>
              <a:t>Who are Unaccompanied Children?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7485480"/>
              </p:ext>
            </p:extLst>
          </p:nvPr>
        </p:nvGraphicFramePr>
        <p:xfrm>
          <a:off x="457200" y="11430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82542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rgbClr val="1B4164"/>
      </a:dk1>
      <a:lt1>
        <a:sysClr val="window" lastClr="FFFFFF"/>
      </a:lt1>
      <a:dk2>
        <a:srgbClr val="5E88A2"/>
      </a:dk2>
      <a:lt2>
        <a:srgbClr val="BCD8F2"/>
      </a:lt2>
      <a:accent1>
        <a:srgbClr val="5E88A2"/>
      </a:accent1>
      <a:accent2>
        <a:srgbClr val="BCD8F2"/>
      </a:accent2>
      <a:accent3>
        <a:srgbClr val="1B4164"/>
      </a:accent3>
      <a:accent4>
        <a:srgbClr val="C3A781"/>
      </a:accent4>
      <a:accent5>
        <a:srgbClr val="D7CEB2"/>
      </a:accent5>
      <a:accent6>
        <a:srgbClr val="F7EAD7"/>
      </a:accent6>
      <a:hlink>
        <a:srgbClr val="1B4164"/>
      </a:hlink>
      <a:folHlink>
        <a:srgbClr val="BCD8F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eaa45b17-fd56-44b4-85b7-73d344da685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5B02C72F154DB4BA66D8E527638FDEE" ma:contentTypeVersion="1" ma:contentTypeDescription="Create a new document." ma:contentTypeScope="" ma:versionID="ec9e7d6f0c995c2dde41cc2777eff191">
  <xsd:schema xmlns:xsd="http://www.w3.org/2001/XMLSchema" xmlns:xs="http://www.w3.org/2001/XMLSchema" xmlns:p="http://schemas.microsoft.com/office/2006/metadata/properties" xmlns:ns2="eaa45b17-fd56-44b4-85b7-73d344da6853" targetNamespace="http://schemas.microsoft.com/office/2006/metadata/properties" ma:root="true" ma:fieldsID="ea58d3ab72b0083b1336aa6227d52825" ns2:_="">
    <xsd:import namespace="eaa45b17-fd56-44b4-85b7-73d344da6853"/>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a45b17-fd56-44b4-85b7-73d344da6853"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elements/1.1/"/>
    <ds:schemaRef ds:uri="http://www.w3.org/XML/1998/namespace"/>
    <ds:schemaRef ds:uri="http://purl.org/dc/terms/"/>
    <ds:schemaRef ds:uri="http://schemas.microsoft.com/office/2006/documentManagement/types"/>
    <ds:schemaRef ds:uri="http://purl.org/dc/dcmitype/"/>
    <ds:schemaRef ds:uri="http://schemas.microsoft.com/office/2006/metadata/properties"/>
    <ds:schemaRef ds:uri="eaa45b17-fd56-44b4-85b7-73d344da6853"/>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99243804-13EF-46AC-BCAC-A674AAC9CA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a45b17-fd56-44b4-85b7-73d344da68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4181</TotalTime>
  <Words>614</Words>
  <Application>Microsoft Office PowerPoint</Application>
  <PresentationFormat>On-screen Show (4:3)</PresentationFormat>
  <Paragraphs>119</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          </vt:lpstr>
      <vt:lpstr>PowerPoint Presentation</vt:lpstr>
      <vt:lpstr>U.S. Refugee Admissions by Region Fiscal Year 1975 through Jan 31, 2016</vt:lpstr>
      <vt:lpstr>Refugee Arrivals by State, Oct 2015 – July 2016</vt:lpstr>
      <vt:lpstr>  U.S. Refugee Resettlement Program, FY15 Arrivals   </vt:lpstr>
      <vt:lpstr>ORR Caseload Projection for FY16</vt:lpstr>
      <vt:lpstr>Refugee Health</vt:lpstr>
      <vt:lpstr>PowerPoint Presentation</vt:lpstr>
      <vt:lpstr>Who are Unaccompanied Children? </vt:lpstr>
      <vt:lpstr>UC Program Responsibilities</vt:lpstr>
      <vt:lpstr>PowerPoint Presentation</vt:lpstr>
      <vt:lpstr>PowerPoint Presentation</vt:lpstr>
      <vt:lpstr>PowerPoint Presentation</vt:lpstr>
      <vt:lpstr>Services for Survivors of Torture, FY 2015</vt:lpstr>
      <vt:lpstr>Services for Survivors of Torture:  Healing Centers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Administrator</cp:lastModifiedBy>
  <cp:revision>220</cp:revision>
  <cp:lastPrinted>2016-09-26T21:13:32Z</cp:lastPrinted>
  <dcterms:created xsi:type="dcterms:W3CDTF">2012-04-05T17:52:02Z</dcterms:created>
  <dcterms:modified xsi:type="dcterms:W3CDTF">2016-09-29T18:53:54Z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0x010100E5B02C72F154DB4BA66D8E527638FDEE</vt:lpwstr>
  </property>
</Properties>
</file>