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43" r:id="rId3"/>
    <p:sldId id="357" r:id="rId4"/>
    <p:sldId id="282" r:id="rId5"/>
    <p:sldId id="344" r:id="rId6"/>
    <p:sldId id="346" r:id="rId7"/>
    <p:sldId id="347" r:id="rId8"/>
    <p:sldId id="358" r:id="rId9"/>
    <p:sldId id="350" r:id="rId10"/>
    <p:sldId id="351" r:id="rId11"/>
    <p:sldId id="352" r:id="rId12"/>
    <p:sldId id="353" r:id="rId13"/>
    <p:sldId id="359" r:id="rId14"/>
    <p:sldId id="354" r:id="rId15"/>
    <p:sldId id="355" r:id="rId16"/>
    <p:sldId id="35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Castillo" initials="A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4B9"/>
    <a:srgbClr val="A250BC"/>
    <a:srgbClr val="AF67C5"/>
    <a:srgbClr val="B272CC"/>
    <a:srgbClr val="DFD8E8"/>
    <a:srgbClr val="FADAF1"/>
    <a:srgbClr val="B8A9CB"/>
    <a:srgbClr val="906FA6"/>
    <a:srgbClr val="AB6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66" d="100"/>
          <a:sy n="66" d="100"/>
        </p:scale>
        <p:origin x="-169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38AEE-6EF0-4A1E-A95A-D3B9A3792985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9CC6-9A53-4719-888D-CDB48B55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A250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101" y="5877273"/>
            <a:ext cx="9144000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86406"/>
            <a:ext cx="8229600" cy="4264025"/>
          </a:xfrm>
        </p:spPr>
        <p:txBody>
          <a:bodyPr/>
          <a:lstStyle>
            <a:lvl1pPr>
              <a:buClr>
                <a:srgbClr val="A250BC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A250BC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A250BC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A250BC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A250BC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250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250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A250BC"/>
              </a:buClr>
              <a:defRPr sz="2800"/>
            </a:lvl1pPr>
            <a:lvl2pPr>
              <a:buClr>
                <a:srgbClr val="A250BC"/>
              </a:buClr>
              <a:defRPr sz="2400"/>
            </a:lvl2pPr>
            <a:lvl3pPr>
              <a:buClr>
                <a:srgbClr val="A250BC"/>
              </a:buClr>
              <a:defRPr sz="2000"/>
            </a:lvl3pPr>
            <a:lvl4pPr>
              <a:buClr>
                <a:srgbClr val="A250BC"/>
              </a:buClr>
              <a:defRPr sz="1800"/>
            </a:lvl4pPr>
            <a:lvl5pPr>
              <a:buClr>
                <a:srgbClr val="A250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A250BC"/>
              </a:buClr>
              <a:defRPr sz="2800"/>
            </a:lvl1pPr>
            <a:lvl2pPr>
              <a:buClr>
                <a:srgbClr val="A250BC"/>
              </a:buClr>
              <a:defRPr sz="2400"/>
            </a:lvl2pPr>
            <a:lvl3pPr>
              <a:buClr>
                <a:srgbClr val="A250BC"/>
              </a:buClr>
              <a:defRPr sz="2000"/>
            </a:lvl3pPr>
            <a:lvl4pPr>
              <a:buClr>
                <a:srgbClr val="A250BC"/>
              </a:buClr>
              <a:defRPr sz="1800"/>
            </a:lvl4pPr>
            <a:lvl5pPr>
              <a:buClr>
                <a:srgbClr val="A250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50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9350"/>
          </a:xfrm>
        </p:spPr>
        <p:txBody>
          <a:bodyPr/>
          <a:lstStyle>
            <a:lvl1pPr>
              <a:buClr>
                <a:srgbClr val="A250BC"/>
              </a:buClr>
              <a:defRPr sz="2400"/>
            </a:lvl1pPr>
            <a:lvl2pPr>
              <a:buClr>
                <a:srgbClr val="A250BC"/>
              </a:buClr>
              <a:defRPr sz="2000"/>
            </a:lvl2pPr>
            <a:lvl3pPr>
              <a:buClr>
                <a:srgbClr val="A250BC"/>
              </a:buClr>
              <a:defRPr sz="1800"/>
            </a:lvl3pPr>
            <a:lvl4pPr>
              <a:buClr>
                <a:srgbClr val="A250BC"/>
              </a:buClr>
              <a:defRPr sz="1600"/>
            </a:lvl4pPr>
            <a:lvl5pPr>
              <a:buClr>
                <a:srgbClr val="A250B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9350"/>
          </a:xfrm>
        </p:spPr>
        <p:txBody>
          <a:bodyPr/>
          <a:lstStyle>
            <a:lvl1pPr>
              <a:buClr>
                <a:srgbClr val="A250BC"/>
              </a:buClr>
              <a:defRPr sz="2400"/>
            </a:lvl1pPr>
            <a:lvl2pPr>
              <a:buClr>
                <a:srgbClr val="A250BC"/>
              </a:buClr>
              <a:defRPr sz="2000"/>
            </a:lvl2pPr>
            <a:lvl3pPr>
              <a:buClr>
                <a:srgbClr val="A250BC"/>
              </a:buClr>
              <a:defRPr sz="1800"/>
            </a:lvl3pPr>
            <a:lvl4pPr>
              <a:buClr>
                <a:srgbClr val="A250BC"/>
              </a:buClr>
              <a:defRPr sz="1600"/>
            </a:lvl4pPr>
            <a:lvl5pPr>
              <a:buClr>
                <a:srgbClr val="A250B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250B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4102" y="5877273"/>
            <a:ext cx="9148101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teandlogo_SP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628800"/>
            <a:ext cx="3787920" cy="3787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3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4101" y="5877273"/>
            <a:ext cx="9144000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Uniteandlogo_SP_White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2774289" y="5856270"/>
            <a:ext cx="3062997" cy="10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A250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50BC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250BC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50BC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250BC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250BC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126" y="-150399"/>
            <a:ext cx="9601068" cy="72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1704" y="5805264"/>
            <a:ext cx="9476646" cy="988522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5" y="6125816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88961" y="5647608"/>
            <a:ext cx="18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©UNICEF México/Mauricio Ramos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88106" y="-128998"/>
            <a:ext cx="2884275" cy="3314705"/>
            <a:chOff x="8071649" y="1842862"/>
            <a:chExt cx="2876801" cy="3936847"/>
          </a:xfrm>
        </p:grpSpPr>
        <p:grpSp>
          <p:nvGrpSpPr>
            <p:cNvPr id="6" name="Group 5"/>
            <p:cNvGrpSpPr/>
            <p:nvPr/>
          </p:nvGrpSpPr>
          <p:grpSpPr>
            <a:xfrm>
              <a:off x="8071649" y="1842862"/>
              <a:ext cx="2876801" cy="3696364"/>
              <a:chOff x="6302803" y="-54387"/>
              <a:chExt cx="2876801" cy="419731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302803" y="-54387"/>
                <a:ext cx="2844503" cy="1447227"/>
              </a:xfrm>
              <a:prstGeom prst="rect">
                <a:avLst/>
              </a:prstGeom>
              <a:solidFill>
                <a:srgbClr val="A250BC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335101" y="1313710"/>
                <a:ext cx="2844503" cy="1447227"/>
              </a:xfrm>
              <a:prstGeom prst="rect">
                <a:avLst/>
              </a:prstGeom>
              <a:solidFill>
                <a:srgbClr val="B272CC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349014" y="2695701"/>
                <a:ext cx="2830590" cy="1447227"/>
              </a:xfrm>
              <a:prstGeom prst="rect">
                <a:avLst/>
              </a:prstGeom>
              <a:solidFill>
                <a:srgbClr val="B8A9CB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099686" y="2087719"/>
              <a:ext cx="2825792" cy="369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 smtClean="0">
                  <a:solidFill>
                    <a:schemeClr val="bg1"/>
                  </a:solidFill>
                </a:rPr>
                <a:t>Niñas, niños y  adolescentes migrantes retornados. </a:t>
              </a:r>
            </a:p>
            <a:p>
              <a:endParaRPr lang="es-MX" sz="2800" b="1" dirty="0" smtClean="0">
                <a:solidFill>
                  <a:schemeClr val="bg1"/>
                </a:solidFill>
              </a:endParaRPr>
            </a:p>
            <a:p>
              <a:endParaRPr lang="es-MX" sz="2800" b="1" dirty="0">
                <a:solidFill>
                  <a:schemeClr val="bg1"/>
                </a:solidFill>
              </a:endParaRPr>
            </a:p>
            <a:p>
              <a:endParaRPr lang="es-MX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AutoShape 2" descr="Resultado de imagen para save the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1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5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7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7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7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Creación o fortalecimiento de un </a:t>
            </a:r>
            <a:r>
              <a:rPr lang="es-MX" sz="27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Sistema de Protección Integral de Derechos </a:t>
            </a:r>
            <a:r>
              <a:rPr lang="es-MX" sz="27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Niñas, Niños y Adolescentes.</a:t>
            </a: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“Siempre debe prevalecer la aplicación del sistema de protección de la infancia con sus servicios asociados por sobre las instituciones que ejercen el control migratorio”</a:t>
            </a:r>
            <a:r>
              <a:rPr lang="es-MX" sz="13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13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3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13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3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Opinión Consultiva 21/14 Corte Interamericana de Derechos </a:t>
            </a:r>
            <a:r>
              <a:rPr lang="es-MX" sz="13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Humanos, </a:t>
            </a:r>
            <a:r>
              <a:rPr lang="es-MX" sz="13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13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3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Derechos y garantías de niñas y niños en el contexto de la migración y/o en necesidad de protección internacional</a:t>
            </a: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8" y="602128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Recomendación central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0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5" y="2564904"/>
            <a:ext cx="8229600" cy="1143000"/>
          </a:xfrm>
        </p:spPr>
        <p:txBody>
          <a:bodyPr>
            <a:normAutofit fontScale="90000"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21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Fortalecer </a:t>
            </a:r>
            <a:r>
              <a:rPr lang="es-ES" sz="2100" dirty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la comunicación  y coordinación </a:t>
            </a: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las dependencias y entidades de diversos sectores que cumplen un rol en la garantía de derechos de la niñez y adolescencia a nivel local, nacional y regional a fin de que desarrollen programas y servicios uniformes que tengan un mayor alcance. </a:t>
            </a:r>
            <a:r>
              <a:rPr lang="es-ES" sz="21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1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2100" dirty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Ampl</a:t>
            </a:r>
            <a:r>
              <a:rPr lang="es-ES" sz="21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iar </a:t>
            </a:r>
            <a:r>
              <a:rPr lang="es-ES" sz="2100" dirty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la cobertura de los programas y servicios</a:t>
            </a: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 existentes, para lo cual será necesario </a:t>
            </a:r>
            <a:r>
              <a:rPr lang="es-ES" sz="21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aumentar la inversión </a:t>
            </a:r>
            <a:r>
              <a:rPr lang="es-ES" sz="21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infancia buscando mayor </a:t>
            </a: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financiamiento. </a:t>
            </a:r>
            <a:r>
              <a:rPr lang="es-MX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2100" dirty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D</a:t>
            </a:r>
            <a:r>
              <a:rPr lang="es-ES" sz="21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efinir </a:t>
            </a:r>
            <a:r>
              <a:rPr lang="es-ES" sz="2100" dirty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la rectoría</a:t>
            </a: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1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una institución u organismo que cumpla con un rol articulador de las distintas funciones de las instituciones que lo integran a nivel local </a:t>
            </a: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nacional. </a:t>
            </a:r>
            <a:r>
              <a:rPr lang="es-MX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Promover </a:t>
            </a:r>
            <a:r>
              <a:rPr lang="es-ES" sz="2100" dirty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procesos de descentralización </a:t>
            </a:r>
            <a:r>
              <a:rPr lang="es-ES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programas y servicios a fin de ampliar la cobertura y alcanzar a las regiones más alejadas de cada país. </a:t>
            </a:r>
            <a:r>
              <a:rPr lang="es-ES" sz="21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1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1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ES" sz="2000" dirty="0">
                <a:latin typeface="+mn-lt"/>
              </a:rPr>
              <a:t> </a:t>
            </a:r>
            <a:r>
              <a:rPr lang="es-MX" sz="2000" dirty="0">
                <a:latin typeface="+mn-lt"/>
              </a:rPr>
              <a:t/>
            </a:r>
            <a:br>
              <a:rPr lang="es-MX" sz="2000" dirty="0">
                <a:latin typeface="+mn-lt"/>
              </a:rPr>
            </a:b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8" y="602128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Recomendaciones para el fortalecimiento del Sistema de Protección Integral de Derechos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43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5" y="25649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ES" sz="2000" dirty="0"/>
              <a:t> 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8" y="602128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Recomendaciones</a:t>
            </a:r>
            <a:endParaRPr lang="en-US" sz="3200" dirty="0"/>
          </a:p>
        </p:txBody>
      </p:sp>
      <p:sp>
        <p:nvSpPr>
          <p:cNvPr id="2" name="Rectángulo 1"/>
          <p:cNvSpPr/>
          <p:nvPr/>
        </p:nvSpPr>
        <p:spPr>
          <a:xfrm>
            <a:off x="508339" y="1522048"/>
            <a:ext cx="80241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Diseñar y ejecutar </a:t>
            </a:r>
            <a:r>
              <a:rPr lang="es-ES" sz="2000" b="1" dirty="0">
                <a:solidFill>
                  <a:srgbClr val="D834B9"/>
                </a:solidFill>
              </a:rPr>
              <a:t>respuestas especializadas </a:t>
            </a:r>
            <a:r>
              <a:rPr lang="es-ES" sz="2000" dirty="0"/>
              <a:t>que </a:t>
            </a:r>
            <a:r>
              <a:rPr lang="es-ES" sz="2000" dirty="0" smtClean="0"/>
              <a:t>respondan </a:t>
            </a:r>
            <a:r>
              <a:rPr lang="es-ES" sz="2000" dirty="0"/>
              <a:t>a las diversas causas de la migración: reintegración familiar, necesidades básicas insatisfechas, huida de situaciones de violencia, etc. 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ES" sz="2000" dirty="0"/>
              <a:t>Establecer </a:t>
            </a:r>
            <a:r>
              <a:rPr lang="es-ES" sz="2000" b="1" dirty="0">
                <a:solidFill>
                  <a:srgbClr val="D834B9"/>
                </a:solidFill>
              </a:rPr>
              <a:t>mecanismos de exigibilidad </a:t>
            </a:r>
            <a:r>
              <a:rPr lang="es-ES" sz="2000" dirty="0"/>
              <a:t>a nivel estatal que contemplen la participación de los niños, niñas y adolescentes en las demandas por el cumplimiento de sus derechos. </a:t>
            </a:r>
            <a:endParaRPr lang="es-ES" sz="2000" dirty="0" smtClean="0"/>
          </a:p>
          <a:p>
            <a:r>
              <a:rPr lang="es-MX" sz="2000" dirty="0" smtClean="0"/>
              <a:t>Participación de la </a:t>
            </a:r>
            <a:r>
              <a:rPr lang="es-MX" sz="2000" b="1" dirty="0" smtClean="0">
                <a:solidFill>
                  <a:srgbClr val="D834B9"/>
                </a:solidFill>
              </a:rPr>
              <a:t>sociedad civil </a:t>
            </a:r>
            <a:r>
              <a:rPr lang="es-MX" sz="2000" dirty="0" smtClean="0"/>
              <a:t>y de los </a:t>
            </a:r>
            <a:r>
              <a:rPr lang="es-MX" sz="2000" b="1" dirty="0" smtClean="0">
                <a:solidFill>
                  <a:srgbClr val="D834B9"/>
                </a:solidFill>
              </a:rPr>
              <a:t>organismos públicos de derechos humanos. 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ES" sz="2000" dirty="0"/>
              <a:t>Establecer </a:t>
            </a:r>
            <a:r>
              <a:rPr lang="es-ES" sz="2000" b="1" dirty="0">
                <a:solidFill>
                  <a:srgbClr val="D834B9"/>
                </a:solidFill>
              </a:rPr>
              <a:t>mecanismos de monitoreo y seguimiento </a:t>
            </a:r>
            <a:r>
              <a:rPr lang="es-ES" sz="2000" dirty="0"/>
              <a:t>de la situación de los niños, niñas y adolescentes una vez que son reintegrados a sus familias y comunidades.    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ES" sz="2000" dirty="0" smtClean="0"/>
              <a:t>Formular y aplicar </a:t>
            </a:r>
            <a:r>
              <a:rPr lang="es-ES" sz="2000" b="1" dirty="0">
                <a:solidFill>
                  <a:srgbClr val="D834B9"/>
                </a:solidFill>
              </a:rPr>
              <a:t>protocolos o estándares de actuación </a:t>
            </a:r>
            <a:r>
              <a:rPr lang="es-ES" sz="2000" dirty="0"/>
              <a:t>para </a:t>
            </a:r>
            <a:r>
              <a:rPr lang="es-ES" sz="2000" dirty="0" smtClean="0"/>
              <a:t>la protección </a:t>
            </a:r>
            <a:r>
              <a:rPr lang="es-ES" sz="2000" dirty="0"/>
              <a:t>de los derechos de niños, niñas y adolescentes </a:t>
            </a:r>
            <a:r>
              <a:rPr lang="es-ES" sz="2000" dirty="0" smtClean="0"/>
              <a:t>migrantes.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2385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916" y="270892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2400" b="0" dirty="0">
                <a:solidFill>
                  <a:schemeClr val="tx1"/>
                </a:solidFill>
              </a:rPr>
              <a:t/>
            </a:r>
            <a:br>
              <a:rPr lang="es-MX" sz="2400" b="0" dirty="0">
                <a:solidFill>
                  <a:schemeClr val="tx1"/>
                </a:solidFill>
              </a:rPr>
            </a:br>
            <a:r>
              <a:rPr lang="es-MX" sz="2400" b="0" dirty="0">
                <a:solidFill>
                  <a:schemeClr val="tx1"/>
                </a:solidFill>
              </a:rPr>
              <a:t>Dentro del Sistema de Protección Integral deben </a:t>
            </a:r>
            <a:r>
              <a:rPr lang="es-MX" sz="2400" b="0" dirty="0" smtClean="0">
                <a:solidFill>
                  <a:schemeClr val="tx1"/>
                </a:solidFill>
              </a:rPr>
              <a:t>estar presentes los siguientes principios traducidos en </a:t>
            </a:r>
            <a:r>
              <a:rPr lang="es-MX" sz="2400" b="0" dirty="0">
                <a:solidFill>
                  <a:schemeClr val="tx1"/>
                </a:solidFill>
              </a:rPr>
              <a:t>políticas públicas </a:t>
            </a:r>
            <a:r>
              <a:rPr lang="es-MX" sz="2400" b="0" dirty="0" smtClean="0">
                <a:solidFill>
                  <a:schemeClr val="tx1"/>
                </a:solidFill>
              </a:rPr>
              <a:t>dirigidas </a:t>
            </a:r>
            <a:r>
              <a:rPr lang="es-MX" sz="2400" b="0" dirty="0">
                <a:solidFill>
                  <a:schemeClr val="tx1"/>
                </a:solidFill>
              </a:rPr>
              <a:t>a la protección de derechos </a:t>
            </a:r>
            <a:r>
              <a:rPr lang="es-MX" sz="2400" b="0" dirty="0" smtClean="0">
                <a:solidFill>
                  <a:schemeClr val="tx1"/>
                </a:solidFill>
              </a:rPr>
              <a:t>de NNA:</a:t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b="0" dirty="0" smtClean="0">
                <a:solidFill>
                  <a:schemeClr val="tx1"/>
                </a:solidFill>
              </a:rPr>
              <a:t/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rgbClr val="D834B9"/>
                </a:solidFill>
              </a:rPr>
              <a:t>Interés superior del niño (DIS)</a:t>
            </a:r>
            <a:r>
              <a:rPr lang="es-MX" sz="2400" b="0" dirty="0" smtClean="0">
                <a:solidFill>
                  <a:schemeClr val="tx1"/>
                </a:solidFill>
              </a:rPr>
              <a:t/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b="0" dirty="0" smtClean="0">
                <a:solidFill>
                  <a:schemeClr val="tx1"/>
                </a:solidFill>
              </a:rPr>
              <a:t>La prohibición de discriminación por cualquier razón, ya sea contra los niños como de sus familiares. </a:t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b="0" dirty="0" smtClean="0">
                <a:solidFill>
                  <a:schemeClr val="tx1"/>
                </a:solidFill>
              </a:rPr>
              <a:t>Principio de no detención</a:t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b="0" dirty="0" smtClean="0">
                <a:solidFill>
                  <a:schemeClr val="tx1"/>
                </a:solidFill>
              </a:rPr>
              <a:t>Derecho a la vida familiar de los niños (incluido el derecho a la reunificación familiar)</a:t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b="0" dirty="0" smtClean="0">
                <a:solidFill>
                  <a:schemeClr val="tx1"/>
                </a:solidFill>
              </a:rPr>
              <a:t>Las garantías judiciales y el debido proceso. </a:t>
            </a:r>
            <a:br>
              <a:rPr lang="es-MX" sz="2400" b="0" dirty="0" smtClean="0">
                <a:solidFill>
                  <a:schemeClr val="tx1"/>
                </a:solidFill>
              </a:rPr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8" y="602128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5611" y="-213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Recomendaciones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19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5" y="25649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16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ES" sz="2000" dirty="0"/>
              <a:t> 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8" y="602128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Recomendaciones</a:t>
            </a:r>
            <a:endParaRPr lang="en-US" sz="3200" dirty="0"/>
          </a:p>
        </p:txBody>
      </p:sp>
      <p:sp>
        <p:nvSpPr>
          <p:cNvPr id="2" name="Rectángulo 1"/>
          <p:cNvSpPr/>
          <p:nvPr/>
        </p:nvSpPr>
        <p:spPr>
          <a:xfrm>
            <a:off x="750433" y="1772816"/>
            <a:ext cx="8024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200" dirty="0"/>
          </a:p>
          <a:p>
            <a:r>
              <a:rPr lang="es-ES" sz="2200" dirty="0" smtClean="0"/>
              <a:t>De </a:t>
            </a:r>
            <a:r>
              <a:rPr lang="es-ES" sz="2200" dirty="0"/>
              <a:t>manera más amplia, es necesario que las</a:t>
            </a:r>
            <a:r>
              <a:rPr lang="es-ES" sz="2200" b="1" dirty="0">
                <a:solidFill>
                  <a:srgbClr val="D834B9"/>
                </a:solidFill>
              </a:rPr>
              <a:t> respuestas </a:t>
            </a:r>
            <a:r>
              <a:rPr lang="es-ES" sz="2200" dirty="0"/>
              <a:t>para garantizar el cumplimiento de los derechos de los </a:t>
            </a:r>
            <a:r>
              <a:rPr lang="es-ES" sz="2200" dirty="0" smtClean="0"/>
              <a:t>niños, niñas y adolescentes </a:t>
            </a:r>
            <a:r>
              <a:rPr lang="es-ES" sz="2200" dirty="0"/>
              <a:t>resulten de un </a:t>
            </a:r>
            <a:r>
              <a:rPr lang="es-ES" sz="2200" b="1" dirty="0">
                <a:solidFill>
                  <a:srgbClr val="D834B9"/>
                </a:solidFill>
              </a:rPr>
              <a:t>diálogo entre todos los países de la región</a:t>
            </a:r>
            <a:r>
              <a:rPr lang="es-ES" sz="2200" dirty="0"/>
              <a:t>, para crear </a:t>
            </a:r>
            <a:r>
              <a:rPr lang="es-ES" sz="2200" b="1" dirty="0">
                <a:solidFill>
                  <a:srgbClr val="D834B9"/>
                </a:solidFill>
              </a:rPr>
              <a:t>políticas regionales </a:t>
            </a:r>
            <a:r>
              <a:rPr lang="es-ES" sz="2200" dirty="0"/>
              <a:t>que permitan mejorar </a:t>
            </a:r>
            <a:r>
              <a:rPr lang="es-ES" sz="2200" dirty="0" smtClean="0"/>
              <a:t>las condiciones </a:t>
            </a:r>
            <a:r>
              <a:rPr lang="es-ES" sz="2200" dirty="0"/>
              <a:t>de vida en sus sociedades de </a:t>
            </a:r>
            <a:r>
              <a:rPr lang="es-ES" sz="2200" dirty="0" smtClean="0"/>
              <a:t>origen una vez retornados. 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2594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366" y="-268090"/>
            <a:ext cx="9434366" cy="712609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71600" y="11663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Estados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dar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prioridad a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Derechos Humanos de niños y niñas por sobre cualquier consideración de la nacionalidad o status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migratorio. OC21/14 </a:t>
            </a:r>
            <a:r>
              <a:rPr lang="es-MX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CorteIDH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5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101" y="0"/>
            <a:ext cx="9144000" cy="6858001"/>
          </a:xfrm>
          <a:prstGeom prst="rect">
            <a:avLst/>
          </a:prstGeom>
          <a:solidFill>
            <a:srgbClr val="A250BC"/>
          </a:solidFill>
          <a:ln>
            <a:solidFill>
              <a:srgbClr val="906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2708920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Gracias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72816"/>
            <a:ext cx="2512876" cy="20940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</a:br>
            <a:endParaRPr lang="en-US" sz="2400" b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dirty="0" smtClean="0">
              <a:solidFill>
                <a:srgbClr val="D834B9"/>
              </a:solidFill>
            </a:endParaRPr>
          </a:p>
          <a:p>
            <a:endParaRPr lang="es-MX" sz="2800" dirty="0">
              <a:solidFill>
                <a:srgbClr val="D834B9"/>
              </a:solidFill>
            </a:endParaRPr>
          </a:p>
          <a:p>
            <a:r>
              <a:rPr lang="es-MX" sz="2400" dirty="0"/>
              <a:t>Niñas, niños y  adolescentes migrantes </a:t>
            </a:r>
            <a:r>
              <a:rPr lang="es-MX" sz="2400" dirty="0" smtClean="0"/>
              <a:t>retornados. Análisis </a:t>
            </a:r>
            <a:r>
              <a:rPr lang="es-MX" sz="2400" dirty="0"/>
              <a:t>de los contextos y las respuestas de los servicios y políticas de protección en El Salvador, Guatemala, Honduras y México.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409600"/>
            <a:ext cx="3096344" cy="8033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584553"/>
            <a:ext cx="2712810" cy="11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>Se centra en </a:t>
            </a: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niños, niñas y adolescentes retornados</a:t>
            </a: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>, es decir, migrantes o nacidos en el país de destino de los padres migrantes, que regresan solos o con algún familiar a su país de origen de forma voluntaria o como consecuencia de un procedimiento de deportación o repatriación. </a:t>
            </a:r>
            <a:b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</a:br>
            <a:endParaRPr lang="en-US" sz="2400" b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Enfoque en niños, niñas y adolescentes </a:t>
            </a:r>
            <a:r>
              <a:rPr lang="es-MX" sz="3200" dirty="0"/>
              <a:t>retornados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1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575" y="25649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0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000" b="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Este </a:t>
            </a:r>
            <a:r>
              <a:rPr lang="es-MX" sz="2000" b="0" dirty="0">
                <a:solidFill>
                  <a:schemeClr val="tx1"/>
                </a:solidFill>
                <a:ea typeface="+mn-ea"/>
                <a:cs typeface="+mn-cs"/>
              </a:rPr>
              <a:t>estudio busca ser una </a:t>
            </a:r>
            <a:r>
              <a:rPr lang="es-MX" sz="2000" dirty="0">
                <a:solidFill>
                  <a:srgbClr val="D834B9"/>
                </a:solidFill>
                <a:ea typeface="+mn-ea"/>
                <a:cs typeface="+mn-cs"/>
              </a:rPr>
              <a:t>herramienta</a:t>
            </a:r>
            <a:r>
              <a:rPr lang="es-MX" sz="2000" b="0" dirty="0">
                <a:solidFill>
                  <a:schemeClr val="tx1"/>
                </a:solidFill>
                <a:ea typeface="+mn-ea"/>
                <a:cs typeface="+mn-cs"/>
              </a:rPr>
              <a:t> para los operadores técnicos y los profesionales responsables de la protección de derechos de NNA en situación de migración</a:t>
            </a: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b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b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000" dirty="0" smtClean="0">
                <a:solidFill>
                  <a:srgbClr val="D834B9"/>
                </a:solidFill>
                <a:ea typeface="+mn-ea"/>
                <a:cs typeface="+mn-cs"/>
              </a:rPr>
              <a:t>Identificar </a:t>
            </a: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las acciones, proyectos y programas de acción que han contribuido en la garantía de derechos de NNA migrantes para que puedan ser compartidos  en la región.</a:t>
            </a:r>
            <a:b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b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000" dirty="0" smtClean="0">
                <a:solidFill>
                  <a:srgbClr val="D834B9"/>
                </a:solidFill>
                <a:ea typeface="+mn-ea"/>
                <a:cs typeface="+mn-cs"/>
              </a:rPr>
              <a:t>Identificar y analizar desafíos </a:t>
            </a: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a los que se enfrentan las entidades gubernamentales y no gubernamentales al momento de desarrollar políticas públicas y programas para la protección de derechos de niños, niñas y adolescentes retornados.</a:t>
            </a:r>
            <a:r>
              <a:rPr lang="es-MX" sz="2000" dirty="0" smtClean="0">
                <a:solidFill>
                  <a:srgbClr val="D834B9"/>
                </a:solidFill>
                <a:ea typeface="+mn-ea"/>
                <a:cs typeface="+mn-cs"/>
              </a:rPr>
              <a:t/>
            </a:r>
            <a:br>
              <a:rPr lang="es-MX" sz="2000" dirty="0" smtClean="0">
                <a:solidFill>
                  <a:srgbClr val="D834B9"/>
                </a:solidFill>
                <a:ea typeface="+mn-ea"/>
                <a:cs typeface="+mn-cs"/>
              </a:rPr>
            </a:br>
            <a:r>
              <a:rPr lang="es-MX" sz="2000" dirty="0">
                <a:solidFill>
                  <a:srgbClr val="D834B9"/>
                </a:solidFill>
                <a:ea typeface="+mn-ea"/>
                <a:cs typeface="+mn-cs"/>
              </a:rPr>
              <a:t/>
            </a:r>
            <a:br>
              <a:rPr lang="es-MX" sz="2000" dirty="0">
                <a:solidFill>
                  <a:srgbClr val="D834B9"/>
                </a:solidFill>
                <a:ea typeface="+mn-ea"/>
                <a:cs typeface="+mn-cs"/>
              </a:rPr>
            </a:br>
            <a:r>
              <a:rPr lang="es-MX" sz="2000" dirty="0">
                <a:solidFill>
                  <a:srgbClr val="D834B9"/>
                </a:solidFill>
                <a:ea typeface="+mn-ea"/>
                <a:cs typeface="+mn-cs"/>
              </a:rPr>
              <a:t>Proponer cursos de acción </a:t>
            </a:r>
            <a:r>
              <a:rPr lang="es-MX" sz="2000" b="0" dirty="0">
                <a:solidFill>
                  <a:schemeClr val="tx1"/>
                </a:solidFill>
                <a:ea typeface="+mn-ea"/>
                <a:cs typeface="+mn-cs"/>
              </a:rPr>
              <a:t>para contribuir en la garantía de derechos de NNA retornados y </a:t>
            </a: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para prevenir la </a:t>
            </a:r>
            <a:r>
              <a:rPr lang="es-MX" sz="2000" b="0" dirty="0">
                <a:solidFill>
                  <a:schemeClr val="tx1"/>
                </a:solidFill>
                <a:ea typeface="+mn-ea"/>
                <a:cs typeface="+mn-cs"/>
              </a:rPr>
              <a:t>necesidad de los niños y niñas de salir de sus países de </a:t>
            </a:r>
            <a:r>
              <a:rPr lang="es-MX" sz="2000" b="0" dirty="0" smtClean="0">
                <a:solidFill>
                  <a:schemeClr val="tx1"/>
                </a:solidFill>
                <a:ea typeface="+mn-ea"/>
                <a:cs typeface="+mn-cs"/>
              </a:rPr>
              <a:t>origen avanzando </a:t>
            </a:r>
            <a:r>
              <a:rPr lang="es-MX" sz="2000" b="0" dirty="0" smtClean="0">
                <a:solidFill>
                  <a:schemeClr val="tx1"/>
                </a:solidFill>
              </a:rPr>
              <a:t>en </a:t>
            </a:r>
            <a:r>
              <a:rPr lang="es-MX" sz="2000" b="0" dirty="0">
                <a:solidFill>
                  <a:schemeClr val="tx1"/>
                </a:solidFill>
              </a:rPr>
              <a:t>la construcción o fortalecimiento de un </a:t>
            </a:r>
            <a:r>
              <a:rPr lang="es-MX" sz="2000" dirty="0">
                <a:solidFill>
                  <a:srgbClr val="D834B9"/>
                </a:solidFill>
              </a:rPr>
              <a:t>Sistema de Protección Integral. </a:t>
            </a:r>
            <a:endParaRPr lang="en-US" sz="2000" b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Qué busca el estudio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29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575" y="18130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MX" sz="2700" b="0" dirty="0" smtClean="0">
                <a:solidFill>
                  <a:schemeClr val="tx1"/>
                </a:solidFill>
                <a:ea typeface="+mn-ea"/>
                <a:cs typeface="+mn-cs"/>
              </a:rPr>
              <a:t>El estudio pone especial atención en acciones para </a:t>
            </a:r>
            <a:r>
              <a:rPr lang="es-MX" sz="2700" dirty="0" smtClean="0">
                <a:solidFill>
                  <a:srgbClr val="D834B9"/>
                </a:solidFill>
                <a:ea typeface="+mn-ea"/>
                <a:cs typeface="+mn-cs"/>
              </a:rPr>
              <a:t>restituir el derecho </a:t>
            </a:r>
            <a:r>
              <a:rPr lang="es-MX" sz="2700" b="0" dirty="0" smtClean="0">
                <a:solidFill>
                  <a:schemeClr val="tx1"/>
                </a:solidFill>
                <a:ea typeface="+mn-ea"/>
                <a:cs typeface="+mn-cs"/>
              </a:rPr>
              <a:t>a la vida familiar y para la </a:t>
            </a:r>
            <a:r>
              <a:rPr lang="es-MX" sz="2700" dirty="0" smtClean="0">
                <a:solidFill>
                  <a:srgbClr val="D834B9"/>
                </a:solidFill>
                <a:ea typeface="+mn-ea"/>
                <a:cs typeface="+mn-cs"/>
              </a:rPr>
              <a:t>integración comunitaria. </a:t>
            </a:r>
            <a:endParaRPr lang="en-US" sz="2700" dirty="0">
              <a:solidFill>
                <a:srgbClr val="D834B9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Qué busca el estudio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71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3575" y="24928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Se reconoce que </a:t>
            </a:r>
            <a:r>
              <a:rPr lang="en-US" sz="2200" dirty="0">
                <a:solidFill>
                  <a:srgbClr val="D834B9"/>
                </a:solidFill>
                <a:ea typeface="+mn-ea"/>
                <a:cs typeface="+mn-cs"/>
              </a:rPr>
              <a:t>la </a:t>
            </a:r>
            <a:r>
              <a:rPr lang="en-US" sz="2200" dirty="0" err="1" smtClean="0">
                <a:solidFill>
                  <a:srgbClr val="D834B9"/>
                </a:solidFill>
                <a:ea typeface="+mn-ea"/>
                <a:cs typeface="+mn-cs"/>
              </a:rPr>
              <a:t>región</a:t>
            </a:r>
            <a:r>
              <a:rPr lang="en-US" sz="2200" dirty="0" smtClean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D834B9"/>
                </a:solidFill>
                <a:ea typeface="+mn-ea"/>
                <a:cs typeface="+mn-cs"/>
              </a:rPr>
              <a:t>está</a:t>
            </a:r>
            <a:r>
              <a:rPr lang="en-US" sz="2200" dirty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D834B9"/>
                </a:solidFill>
                <a:ea typeface="+mn-ea"/>
                <a:cs typeface="+mn-cs"/>
              </a:rPr>
              <a:t>en</a:t>
            </a:r>
            <a:r>
              <a:rPr lang="en-US" sz="2200" dirty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D834B9"/>
                </a:solidFill>
                <a:ea typeface="+mn-ea"/>
                <a:cs typeface="+mn-cs"/>
              </a:rPr>
              <a:t>una</a:t>
            </a:r>
            <a:r>
              <a:rPr lang="en-US" sz="2200" dirty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D834B9"/>
                </a:solidFill>
                <a:ea typeface="+mn-ea"/>
                <a:cs typeface="+mn-cs"/>
              </a:rPr>
              <a:t>transformación</a:t>
            </a:r>
            <a:r>
              <a:rPr lang="en-US" sz="2200" dirty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rgbClr val="D834B9"/>
                </a:solidFill>
                <a:ea typeface="+mn-ea"/>
                <a:cs typeface="+mn-cs"/>
              </a:rPr>
              <a:t>positiva</a:t>
            </a:r>
            <a:r>
              <a:rPr lang="en-US" sz="2200" dirty="0" smtClean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de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sus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legislaciones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y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políticas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migratorias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hacia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un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abordaje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más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integral y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centrado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en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los derechos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humanos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b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Esto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se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evidencia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en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los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distintos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foros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regionales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a typeface="+mn-ea"/>
                <a:cs typeface="+mn-cs"/>
              </a:rPr>
              <a:t>en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la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materia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y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en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proyectos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y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acciones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que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buscan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la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coordinación</a:t>
            </a:r>
            <a:r>
              <a:rPr lang="en-US" sz="2200" b="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entre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las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instituciones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del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gobierno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y con la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sociedad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civil para la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protección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y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restitución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 de derechos de NNA </a:t>
            </a:r>
            <a:r>
              <a:rPr lang="en-US" sz="2200" b="0" dirty="0" err="1" smtClean="0">
                <a:solidFill>
                  <a:schemeClr val="tx1"/>
                </a:solidFill>
                <a:ea typeface="+mn-ea"/>
                <a:cs typeface="+mn-cs"/>
              </a:rPr>
              <a:t>migrantes</a:t>
            </a:r>
            <a: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  <a:t>, particularmente no acompañados. </a:t>
            </a:r>
            <a:br>
              <a:rPr lang="en-US" sz="22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endParaRPr lang="en-US" sz="2200" b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Algunos resultados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5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requiere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generar mayor conocimiento </a:t>
            </a: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sobre las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problemáticas </a:t>
            </a: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 se dan en los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lugares de donde los NNA migran </a:t>
            </a: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 a los cuales retornan luego de ser deportados.</a:t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 requiere generar conocimiento sobre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las políticas públicas </a:t>
            </a: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servicios de protección </a:t>
            </a: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que existen para atenderlos en esas localidades. </a:t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Este conocimiento servirá como base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para crear políticas y servicios </a:t>
            </a: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 una adecuada protección de derechos y una efectiva </a:t>
            </a:r>
            <a:r>
              <a:rPr lang="es-MX" sz="2200" dirty="0" smtClean="0">
                <a:solidFill>
                  <a:srgbClr val="D834B9"/>
                </a:solidFill>
                <a:latin typeface="Arial" charset="0"/>
                <a:ea typeface="+mn-ea"/>
                <a:cs typeface="+mn-cs"/>
              </a:rPr>
              <a:t>reintegración a largo plazo. </a:t>
            </a: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Algunos resultados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7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807" y="31409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0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Avances</a:t>
            </a: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> en procedimientos de </a:t>
            </a: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recepción y diseño de protocolos de atención.</a:t>
            </a:r>
            <a:b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</a:b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  <a:t>Existencia de estrategias enfocadas en niños, niñas y adolescentes </a:t>
            </a:r>
            <a:r>
              <a:rPr lang="es-MX" sz="2400" dirty="0">
                <a:solidFill>
                  <a:srgbClr val="D834B9"/>
                </a:solidFill>
                <a:ea typeface="+mn-ea"/>
                <a:cs typeface="+mn-cs"/>
              </a:rPr>
              <a:t>migrantes no acompañados. </a:t>
            </a: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/>
            </a:r>
            <a:b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</a:b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Escasas </a:t>
            </a: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>estrategias y programas destinados a la </a:t>
            </a: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reinserción comunitaria, educativa y familiar.</a:t>
            </a:r>
            <a:r>
              <a:rPr lang="es-MX" sz="2400" dirty="0" smtClean="0">
                <a:ea typeface="+mn-ea"/>
                <a:cs typeface="+mn-cs"/>
              </a:rPr>
              <a:t/>
            </a:r>
            <a:br>
              <a:rPr lang="es-MX" sz="2400" dirty="0" smtClean="0">
                <a:ea typeface="+mn-ea"/>
                <a:cs typeface="+mn-cs"/>
              </a:rPr>
            </a:b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Ausencia de estrategias </a:t>
            </a: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>integradas de</a:t>
            </a:r>
            <a:r>
              <a:rPr lang="es-MX" sz="2400" b="0" dirty="0" smtClean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s-MX" sz="2400" dirty="0" smtClean="0">
                <a:solidFill>
                  <a:srgbClr val="D834B9"/>
                </a:solidFill>
                <a:ea typeface="+mn-ea"/>
                <a:cs typeface="+mn-cs"/>
              </a:rPr>
              <a:t>seguimiento</a:t>
            </a:r>
            <a:r>
              <a:rPr lang="es-MX" sz="2400" b="0" dirty="0" smtClean="0">
                <a:solidFill>
                  <a:srgbClr val="D834B9"/>
                </a:solidFill>
                <a:ea typeface="+mn-ea"/>
                <a:cs typeface="+mn-cs"/>
              </a:rPr>
              <a:t> </a:t>
            </a:r>
            <a: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  <a:t>de niños, niñas y adolescentes retornados.</a:t>
            </a:r>
            <a:br>
              <a:rPr lang="es-MX" sz="2400" b="0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s-MX" sz="2400" b="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400" dirty="0">
              <a:solidFill>
                <a:srgbClr val="D834B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48375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Algunos resultados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8845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5" y="29560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este momento es crucial que los </a:t>
            </a:r>
            <a:r>
              <a:rPr lang="es-MX" sz="24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avances legislativos y operativos </a:t>
            </a:r>
            <a:r>
              <a:rPr lang="es-MX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se han realizado a nivel nacional y regional se </a:t>
            </a:r>
            <a:r>
              <a:rPr lang="es-MX" sz="2400" dirty="0" smtClean="0">
                <a:solidFill>
                  <a:srgbClr val="D834B9"/>
                </a:solidFill>
                <a:latin typeface="+mn-lt"/>
                <a:ea typeface="+mn-ea"/>
                <a:cs typeface="+mn-cs"/>
              </a:rPr>
              <a:t>traduzcan en políticas y servicios </a:t>
            </a:r>
            <a:r>
              <a:rPr lang="es-MX" sz="2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aseguren la adecuada protección de derechos a través de la activación -en las localidades de origen-, de sistemas de protección integral para la efectiva reintegración de los NNA a largo plazo. </a:t>
            </a:r>
            <a: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2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MX" sz="2200" b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US" sz="2000" dirty="0">
              <a:solidFill>
                <a:srgbClr val="D834B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02" y="5877273"/>
            <a:ext cx="9156203" cy="980728"/>
          </a:xfrm>
          <a:prstGeom prst="rect">
            <a:avLst/>
          </a:prstGeom>
          <a:solidFill>
            <a:srgbClr val="A25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teandlogo_SP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8" y="602128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289" y="347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A250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Algunos resultados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247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   </vt:lpstr>
      <vt:lpstr>  Se centra en niños, niñas y adolescentes retornados, es decir, migrantes o nacidos en el país de destino de los padres migrantes, que regresan solos o con algún familiar a su país de origen de forma voluntaria o como consecuencia de un procedimiento de deportación o repatriación.   </vt:lpstr>
      <vt:lpstr>  Este estudio busca ser una herramienta para los operadores técnicos y los profesionales responsables de la protección de derechos de NNA en situación de migración.   Identificar las acciones, proyectos y programas de acción que han contribuido en la garantía de derechos de NNA migrantes para que puedan ser compartidos  en la región.   Identificar y analizar desafíos a los que se enfrentan las entidades gubernamentales y no gubernamentales al momento de desarrollar políticas públicas y programas para la protección de derechos de niños, niñas y adolescentes retornados.  Proponer cursos de acción para contribuir en la garantía de derechos de NNA retornados y para prevenir la necesidad de los niños y niñas de salir de sus países de origen avanzando en la construcción o fortalecimiento de un Sistema de Protección Integral. </vt:lpstr>
      <vt:lpstr>El estudio pone especial atención en acciones para restituir el derecho a la vida familiar y para la integración comunitaria. </vt:lpstr>
      <vt:lpstr>Se reconoce que la región está en una transformación positiva de sus legislaciones y políticas migratorias hacia un abordaje más integral y centrado en los derechos humanos.  Esto se evidencia en los distintos foros regionales en la materia y en proyectos y acciones que buscan la coordinación entre las instituciones del gobierno y con la sociedad civil para la protección y restitución de derechos de NNA migrantes, particularmente no acompañados.  </vt:lpstr>
      <vt:lpstr>  Se requiere generar mayor conocimiento sobre las problemáticas que se dan en los lugares de donde los NNA migran y a los cuales retornan luego de ser deportados.  Se requiere generar conocimiento sobre las políticas públicas y servicios de protección que existen para atenderlos en esas localidades.   Este conocimiento servirá como base para crear políticas y servicios para una adecuada protección de derechos y una efectiva reintegración a largo plazo. </vt:lpstr>
      <vt:lpstr>  Avances en procedimientos de recepción y diseño de protocolos de atención.  Existencia de estrategias enfocadas en niños, niñas y adolescentes migrantes no acompañados.   Escasas estrategias y programas destinados a la reinserción comunitaria, educativa y familiar.  Ausencia de estrategias integradas de seguimiento de niños, niñas y adolescentes retornados.     </vt:lpstr>
      <vt:lpstr>  En este momento es crucial que los avances legislativos y operativos que se han realizado a nivel nacional y regional se traduzcan en políticas y servicios que aseguren la adecuada protección de derechos a través de la activación -en las localidades de origen-, de sistemas de protección integral para la efectiva reintegración de los NNA a largo plazo.     </vt:lpstr>
      <vt:lpstr>        Creación o fortalecimiento de un Sistema de Protección Integral de Derechos de Niñas, Niños y Adolescentes.    “Siempre debe prevalecer la aplicación del sistema de protección de la infancia con sus servicios asociados por sobre las instituciones que ejercen el control migratorio”  Opinión Consultiva 21/14 Corte Interamericana de Derechos Humanos,  Derechos y garantías de niñas y niños en el contexto de la migración y/o en necesidad de protección internacional      </vt:lpstr>
      <vt:lpstr>            Fortalecer la comunicación  y coordinación entre las dependencias y entidades de diversos sectores que cumplen un rol en la garantía de derechos de la niñez y adolescencia a nivel local, nacional y regional a fin de que desarrollen programas y servicios uniformes que tengan un mayor alcance.  Ampliar la cobertura de los programas y servicios ya existentes, para lo cual será necesario aumentar la inversión en la infancia buscando mayor financiamiento.  Definir la rectoría en una institución u organismo que cumpla con un rol articulador de las distintas funciones de las instituciones que lo integran a nivel local y nacional.  Promover procesos de descentralización de programas y servicios a fin de ampliar la cobertura y alcanzar a las regiones más alejadas de cada país.            </vt:lpstr>
      <vt:lpstr>                </vt:lpstr>
      <vt:lpstr>         Dentro del Sistema de Protección Integral deben estar presentes los siguientes principios traducidos en políticas públicas dirigidas a la protección de derechos de NNA:  Interés superior del niño (DIS) La prohibición de discriminación por cualquier razón, ya sea contra los niños como de sus familiares.  Principio de no detención Derecho a la vida familiar de los niños (incluido el derecho a la reunificación familiar) Las garantías judiciales y el debido proceso.         </vt:lpstr>
      <vt:lpstr>                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Prado</dc:creator>
  <cp:lastModifiedBy>RODAS Renán</cp:lastModifiedBy>
  <cp:revision>177</cp:revision>
  <cp:lastPrinted>2015-01-22T01:08:51Z</cp:lastPrinted>
  <dcterms:created xsi:type="dcterms:W3CDTF">2015-01-21T15:23:16Z</dcterms:created>
  <dcterms:modified xsi:type="dcterms:W3CDTF">2015-04-15T22:37:31Z</dcterms:modified>
</cp:coreProperties>
</file>