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43" r:id="rId3"/>
    <p:sldId id="357" r:id="rId4"/>
    <p:sldId id="282" r:id="rId5"/>
    <p:sldId id="344" r:id="rId6"/>
    <p:sldId id="346" r:id="rId7"/>
    <p:sldId id="347" r:id="rId8"/>
    <p:sldId id="358" r:id="rId9"/>
    <p:sldId id="350" r:id="rId10"/>
    <p:sldId id="351" r:id="rId11"/>
    <p:sldId id="352" r:id="rId12"/>
    <p:sldId id="353" r:id="rId13"/>
    <p:sldId id="359" r:id="rId14"/>
    <p:sldId id="354" r:id="rId15"/>
    <p:sldId id="355" r:id="rId16"/>
    <p:sldId id="35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a Castillo" initials="A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34B9"/>
    <a:srgbClr val="A250BC"/>
    <a:srgbClr val="AF67C5"/>
    <a:srgbClr val="B272CC"/>
    <a:srgbClr val="DFD8E8"/>
    <a:srgbClr val="FADAF1"/>
    <a:srgbClr val="B8A9CB"/>
    <a:srgbClr val="906FA6"/>
    <a:srgbClr val="AB6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660"/>
  </p:normalViewPr>
  <p:slideViewPr>
    <p:cSldViewPr>
      <p:cViewPr>
        <p:scale>
          <a:sx n="134" d="100"/>
          <a:sy n="134" d="100"/>
        </p:scale>
        <p:origin x="-528"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9238AEE-6EF0-4A1E-A95A-D3B9A3792985}" type="datetimeFigureOut">
              <a:rPr lang="en-US" smtClean="0"/>
              <a:t>4/16/15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A2A9CC6-9A53-4719-888D-CDB48B55278F}" type="slidenum">
              <a:rPr lang="en-US" smtClean="0"/>
              <a:t>‹Nr.›</a:t>
            </a:fld>
            <a:endParaRPr lang="en-US" dirty="0"/>
          </a:p>
        </p:txBody>
      </p:sp>
    </p:spTree>
    <p:extLst>
      <p:ext uri="{BB962C8B-B14F-4D97-AF65-F5344CB8AC3E}">
        <p14:creationId xmlns:p14="http://schemas.microsoft.com/office/powerpoint/2010/main" val="300523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A250BC"/>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0E7B928-FF05-4680-B9E6-9CBF46CCBEEC}" type="datetimeFigureOut">
              <a:rPr lang="en-US" smtClean="0"/>
              <a:t>4/16/15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‹Nr.›</a:t>
            </a:fld>
            <a:endParaRPr lang="en-US" dirty="0"/>
          </a:p>
        </p:txBody>
      </p:sp>
      <p:sp>
        <p:nvSpPr>
          <p:cNvPr id="7" name="Rectangle 6"/>
          <p:cNvSpPr/>
          <p:nvPr userDrawn="1"/>
        </p:nvSpPr>
        <p:spPr>
          <a:xfrm>
            <a:off x="-4101" y="5877273"/>
            <a:ext cx="9144000"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niteandlogo_SP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r="-460"/>
          <a:stretch/>
        </p:blipFill>
        <p:spPr>
          <a:xfrm>
            <a:off x="2774289" y="5856270"/>
            <a:ext cx="3062997" cy="1001731"/>
          </a:xfrm>
          <a:prstGeom prst="rect">
            <a:avLst/>
          </a:prstGeom>
        </p:spPr>
      </p:pic>
    </p:spTree>
    <p:extLst>
      <p:ext uri="{BB962C8B-B14F-4D97-AF65-F5344CB8AC3E}">
        <p14:creationId xmlns:p14="http://schemas.microsoft.com/office/powerpoint/2010/main" val="11422851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86406"/>
            <a:ext cx="8229600" cy="4264025"/>
          </a:xfrm>
        </p:spPr>
        <p:txBody>
          <a:bodyPr/>
          <a:lstStyle>
            <a:lvl1pPr>
              <a:buClr>
                <a:srgbClr val="A250BC"/>
              </a:buClr>
              <a:defRPr>
                <a:solidFill>
                  <a:schemeClr val="tx1">
                    <a:lumMod val="85000"/>
                    <a:lumOff val="15000"/>
                  </a:schemeClr>
                </a:solidFill>
              </a:defRPr>
            </a:lvl1pPr>
            <a:lvl2pPr>
              <a:buClr>
                <a:srgbClr val="A250BC"/>
              </a:buClr>
              <a:defRPr>
                <a:solidFill>
                  <a:schemeClr val="tx1">
                    <a:lumMod val="85000"/>
                    <a:lumOff val="15000"/>
                  </a:schemeClr>
                </a:solidFill>
              </a:defRPr>
            </a:lvl2pPr>
            <a:lvl3pPr>
              <a:buClr>
                <a:srgbClr val="A250BC"/>
              </a:buClr>
              <a:defRPr>
                <a:solidFill>
                  <a:schemeClr val="tx1">
                    <a:lumMod val="85000"/>
                    <a:lumOff val="15000"/>
                  </a:schemeClr>
                </a:solidFill>
              </a:defRPr>
            </a:lvl3pPr>
            <a:lvl4pPr>
              <a:buClr>
                <a:srgbClr val="A250BC"/>
              </a:buClr>
              <a:defRPr>
                <a:solidFill>
                  <a:schemeClr val="tx1">
                    <a:lumMod val="85000"/>
                    <a:lumOff val="15000"/>
                  </a:schemeClr>
                </a:solidFill>
              </a:defRPr>
            </a:lvl4pPr>
            <a:lvl5pPr>
              <a:buClr>
                <a:srgbClr val="A250BC"/>
              </a:buCl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b="1">
                <a:solidFill>
                  <a:srgbClr val="A250BC"/>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0E7B928-FF05-4680-B9E6-9CBF46CCBEEC}" type="datetimeFigureOut">
              <a:rPr lang="en-US" smtClean="0"/>
              <a:t>4/16/15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‹Nr.›</a:t>
            </a:fld>
            <a:endParaRPr lang="en-US" dirty="0"/>
          </a:p>
        </p:txBody>
      </p:sp>
      <p:sp>
        <p:nvSpPr>
          <p:cNvPr id="7" name="Rectangle 6"/>
          <p:cNvSpPr/>
          <p:nvPr userDrawn="1"/>
        </p:nvSpPr>
        <p:spPr>
          <a:xfrm>
            <a:off x="-4102" y="5877273"/>
            <a:ext cx="9148101"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niteandlogo_SP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r="-460"/>
          <a:stretch/>
        </p:blipFill>
        <p:spPr>
          <a:xfrm>
            <a:off x="2774289" y="5856270"/>
            <a:ext cx="3062997" cy="1001731"/>
          </a:xfrm>
          <a:prstGeom prst="rect">
            <a:avLst/>
          </a:prstGeom>
        </p:spPr>
      </p:pic>
    </p:spTree>
    <p:extLst>
      <p:ext uri="{BB962C8B-B14F-4D97-AF65-F5344CB8AC3E}">
        <p14:creationId xmlns:p14="http://schemas.microsoft.com/office/powerpoint/2010/main" val="320247429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A250BC"/>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A250BC"/>
              </a:buClr>
              <a:defRPr sz="2800"/>
            </a:lvl1pPr>
            <a:lvl2pPr>
              <a:buClr>
                <a:srgbClr val="A250BC"/>
              </a:buClr>
              <a:defRPr sz="2400"/>
            </a:lvl2pPr>
            <a:lvl3pPr>
              <a:buClr>
                <a:srgbClr val="A250BC"/>
              </a:buClr>
              <a:defRPr sz="2000"/>
            </a:lvl3pPr>
            <a:lvl4pPr>
              <a:buClr>
                <a:srgbClr val="A250BC"/>
              </a:buClr>
              <a:defRPr sz="1800"/>
            </a:lvl4pPr>
            <a:lvl5pPr>
              <a:buClr>
                <a:srgbClr val="A250BC"/>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A250BC"/>
              </a:buClr>
              <a:defRPr sz="2800"/>
            </a:lvl1pPr>
            <a:lvl2pPr>
              <a:buClr>
                <a:srgbClr val="A250BC"/>
              </a:buClr>
              <a:defRPr sz="2400"/>
            </a:lvl2pPr>
            <a:lvl3pPr>
              <a:buClr>
                <a:srgbClr val="A250BC"/>
              </a:buClr>
              <a:defRPr sz="2000"/>
            </a:lvl3pPr>
            <a:lvl4pPr>
              <a:buClr>
                <a:srgbClr val="A250BC"/>
              </a:buClr>
              <a:defRPr sz="1800"/>
            </a:lvl4pPr>
            <a:lvl5pPr>
              <a:buClr>
                <a:srgbClr val="A250BC"/>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0E7B928-FF05-4680-B9E6-9CBF46CCBEEC}" type="datetimeFigureOut">
              <a:rPr lang="en-US" smtClean="0"/>
              <a:t>4/16/15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‹Nr.›</a:t>
            </a:fld>
            <a:endParaRPr lang="en-US" dirty="0"/>
          </a:p>
        </p:txBody>
      </p:sp>
      <p:sp>
        <p:nvSpPr>
          <p:cNvPr id="8" name="Rectangle 7"/>
          <p:cNvSpPr/>
          <p:nvPr userDrawn="1"/>
        </p:nvSpPr>
        <p:spPr>
          <a:xfrm>
            <a:off x="-4102" y="5877273"/>
            <a:ext cx="9148101"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niteandlogo_SP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r="-460"/>
          <a:stretch/>
        </p:blipFill>
        <p:spPr>
          <a:xfrm>
            <a:off x="2774289" y="5856270"/>
            <a:ext cx="3062997" cy="1001731"/>
          </a:xfrm>
          <a:prstGeom prst="rect">
            <a:avLst/>
          </a:prstGeom>
        </p:spPr>
      </p:pic>
    </p:spTree>
    <p:extLst>
      <p:ext uri="{BB962C8B-B14F-4D97-AF65-F5344CB8AC3E}">
        <p14:creationId xmlns:p14="http://schemas.microsoft.com/office/powerpoint/2010/main" val="33190752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250B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689350"/>
          </a:xfrm>
        </p:spPr>
        <p:txBody>
          <a:bodyPr/>
          <a:lstStyle>
            <a:lvl1pPr>
              <a:buClr>
                <a:srgbClr val="A250BC"/>
              </a:buClr>
              <a:defRPr sz="2400"/>
            </a:lvl1pPr>
            <a:lvl2pPr>
              <a:buClr>
                <a:srgbClr val="A250BC"/>
              </a:buClr>
              <a:defRPr sz="2000"/>
            </a:lvl2pPr>
            <a:lvl3pPr>
              <a:buClr>
                <a:srgbClr val="A250BC"/>
              </a:buClr>
              <a:defRPr sz="1800"/>
            </a:lvl3pPr>
            <a:lvl4pPr>
              <a:buClr>
                <a:srgbClr val="A250BC"/>
              </a:buClr>
              <a:defRPr sz="1600"/>
            </a:lvl4pPr>
            <a:lvl5pPr>
              <a:buClr>
                <a:srgbClr val="A250BC"/>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89350"/>
          </a:xfrm>
        </p:spPr>
        <p:txBody>
          <a:bodyPr/>
          <a:lstStyle>
            <a:lvl1pPr>
              <a:buClr>
                <a:srgbClr val="A250BC"/>
              </a:buClr>
              <a:defRPr sz="2400"/>
            </a:lvl1pPr>
            <a:lvl2pPr>
              <a:buClr>
                <a:srgbClr val="A250BC"/>
              </a:buClr>
              <a:defRPr sz="2000"/>
            </a:lvl2pPr>
            <a:lvl3pPr>
              <a:buClr>
                <a:srgbClr val="A250BC"/>
              </a:buClr>
              <a:defRPr sz="1800"/>
            </a:lvl3pPr>
            <a:lvl4pPr>
              <a:buClr>
                <a:srgbClr val="A250BC"/>
              </a:buClr>
              <a:defRPr sz="1600"/>
            </a:lvl4pPr>
            <a:lvl5pPr>
              <a:buClr>
                <a:srgbClr val="A250BC"/>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0E7B928-FF05-4680-B9E6-9CBF46CCBEEC}" type="datetimeFigureOut">
              <a:rPr lang="en-US" smtClean="0"/>
              <a:t>4/16/15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1EA07C-EE9C-40C2-ADB5-5ED734F62BC1}" type="slidenum">
              <a:rPr lang="en-US" smtClean="0"/>
              <a:t>‹Nr.›</a:t>
            </a:fld>
            <a:endParaRPr lang="en-US" dirty="0"/>
          </a:p>
        </p:txBody>
      </p:sp>
      <p:sp>
        <p:nvSpPr>
          <p:cNvPr id="10" name="Rectangle 9"/>
          <p:cNvSpPr/>
          <p:nvPr userDrawn="1"/>
        </p:nvSpPr>
        <p:spPr>
          <a:xfrm>
            <a:off x="-4102" y="5877273"/>
            <a:ext cx="9148101"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niteandlogo_SP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r="-460"/>
          <a:stretch/>
        </p:blipFill>
        <p:spPr>
          <a:xfrm>
            <a:off x="2774289" y="5856270"/>
            <a:ext cx="3062997" cy="1001731"/>
          </a:xfrm>
          <a:prstGeom prst="rect">
            <a:avLst/>
          </a:prstGeom>
        </p:spPr>
      </p:pic>
    </p:spTree>
    <p:extLst>
      <p:ext uri="{BB962C8B-B14F-4D97-AF65-F5344CB8AC3E}">
        <p14:creationId xmlns:p14="http://schemas.microsoft.com/office/powerpoint/2010/main" val="92339426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A250BC"/>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0E7B928-FF05-4680-B9E6-9CBF46CCBEEC}" type="datetimeFigureOut">
              <a:rPr lang="en-US" smtClean="0"/>
              <a:t>4/16/15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1EA07C-EE9C-40C2-ADB5-5ED734F62BC1}" type="slidenum">
              <a:rPr lang="en-US" smtClean="0"/>
              <a:t>‹Nr.›</a:t>
            </a:fld>
            <a:endParaRPr lang="en-US" dirty="0"/>
          </a:p>
        </p:txBody>
      </p:sp>
      <p:sp>
        <p:nvSpPr>
          <p:cNvPr id="6" name="Rectangle 5"/>
          <p:cNvSpPr/>
          <p:nvPr userDrawn="1"/>
        </p:nvSpPr>
        <p:spPr>
          <a:xfrm>
            <a:off x="-4102" y="5877273"/>
            <a:ext cx="9148101"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niteandlogo_SP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r="-460"/>
          <a:stretch/>
        </p:blipFill>
        <p:spPr>
          <a:xfrm>
            <a:off x="2774289" y="5856270"/>
            <a:ext cx="3062997" cy="1001731"/>
          </a:xfrm>
          <a:prstGeom prst="rect">
            <a:avLst/>
          </a:prstGeom>
        </p:spPr>
      </p:pic>
    </p:spTree>
    <p:extLst>
      <p:ext uri="{BB962C8B-B14F-4D97-AF65-F5344CB8AC3E}">
        <p14:creationId xmlns:p14="http://schemas.microsoft.com/office/powerpoint/2010/main" val="282366657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4/16/15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1EA07C-EE9C-40C2-ADB5-5ED734F62BC1}" type="slidenum">
              <a:rPr lang="en-US" smtClean="0"/>
              <a:t>‹Nr.›</a:t>
            </a:fld>
            <a:endParaRPr lang="en-US" dirty="0"/>
          </a:p>
        </p:txBody>
      </p:sp>
      <p:sp>
        <p:nvSpPr>
          <p:cNvPr id="5" name="Rectangle 4"/>
          <p:cNvSpPr/>
          <p:nvPr userDrawn="1"/>
        </p:nvSpPr>
        <p:spPr>
          <a:xfrm>
            <a:off x="-4102" y="5877273"/>
            <a:ext cx="9148101"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niteandlogo_SP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r="-460"/>
          <a:stretch/>
        </p:blipFill>
        <p:spPr>
          <a:xfrm>
            <a:off x="2774289" y="5856270"/>
            <a:ext cx="3062997" cy="1001731"/>
          </a:xfrm>
          <a:prstGeom prst="rect">
            <a:avLst/>
          </a:prstGeom>
        </p:spPr>
      </p:pic>
    </p:spTree>
    <p:extLst>
      <p:ext uri="{BB962C8B-B14F-4D97-AF65-F5344CB8AC3E}">
        <p14:creationId xmlns:p14="http://schemas.microsoft.com/office/powerpoint/2010/main" val="323618767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4/16/15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‹Nr.›</a:t>
            </a:fld>
            <a:endParaRPr lang="en-US" dirty="0"/>
          </a:p>
        </p:txBody>
      </p:sp>
      <p:sp>
        <p:nvSpPr>
          <p:cNvPr id="8" name="Rectangle 7"/>
          <p:cNvSpPr/>
          <p:nvPr userDrawn="1"/>
        </p:nvSpPr>
        <p:spPr>
          <a:xfrm>
            <a:off x="-4102" y="5877273"/>
            <a:ext cx="9148101"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niteandlogo_SP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r="-460"/>
          <a:stretch/>
        </p:blipFill>
        <p:spPr>
          <a:xfrm>
            <a:off x="2774289" y="5856270"/>
            <a:ext cx="3062997" cy="1001731"/>
          </a:xfrm>
          <a:prstGeom prst="rect">
            <a:avLst/>
          </a:prstGeom>
        </p:spPr>
      </p:pic>
    </p:spTree>
    <p:extLst>
      <p:ext uri="{BB962C8B-B14F-4D97-AF65-F5344CB8AC3E}">
        <p14:creationId xmlns:p14="http://schemas.microsoft.com/office/powerpoint/2010/main" val="265573858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4/16/15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‹Nr.›</a:t>
            </a:fld>
            <a:endParaRPr lang="en-US" dirty="0"/>
          </a:p>
        </p:txBody>
      </p:sp>
      <p:sp>
        <p:nvSpPr>
          <p:cNvPr id="8" name="Rectangle 7"/>
          <p:cNvSpPr/>
          <p:nvPr userDrawn="1"/>
        </p:nvSpPr>
        <p:spPr>
          <a:xfrm>
            <a:off x="-4102" y="5877273"/>
            <a:ext cx="9148101"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niteandlogo_SP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r="-460"/>
          <a:stretch/>
        </p:blipFill>
        <p:spPr>
          <a:xfrm>
            <a:off x="2774289" y="5856270"/>
            <a:ext cx="3062997" cy="1001731"/>
          </a:xfrm>
          <a:prstGeom prst="rect">
            <a:avLst/>
          </a:prstGeom>
        </p:spPr>
      </p:pic>
    </p:spTree>
    <p:extLst>
      <p:ext uri="{BB962C8B-B14F-4D97-AF65-F5344CB8AC3E}">
        <p14:creationId xmlns:p14="http://schemas.microsoft.com/office/powerpoint/2010/main" val="4595468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2.png"/><Relationship Id="rId13"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a:ext>
            </a:extLst>
          </a:blip>
          <a:stretch>
            <a:fillRect/>
          </a:stretch>
        </p:blipFill>
        <p:spPr>
          <a:xfrm>
            <a:off x="2590800" y="1628800"/>
            <a:ext cx="3787920" cy="378792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1734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4/16/15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‹Nr.›</a:t>
            </a:fld>
            <a:endParaRPr lang="en-US" dirty="0"/>
          </a:p>
        </p:txBody>
      </p:sp>
      <p:sp>
        <p:nvSpPr>
          <p:cNvPr id="9" name="Rectangle 8"/>
          <p:cNvSpPr/>
          <p:nvPr userDrawn="1"/>
        </p:nvSpPr>
        <p:spPr>
          <a:xfrm>
            <a:off x="-4101" y="5877273"/>
            <a:ext cx="9144000"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niteandlogo_SP_White"/>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11" name="Picture 10"/>
          <p:cNvPicPr>
            <a:picLocks noChangeAspect="1"/>
          </p:cNvPicPr>
          <p:nvPr userDrawn="1"/>
        </p:nvPicPr>
        <p:blipFill rotWithShape="1">
          <a:blip r:embed="rId13" cstate="email">
            <a:extLst>
              <a:ext uri="{28A0092B-C50C-407E-A947-70E740481C1C}">
                <a14:useLocalDpi xmlns:a14="http://schemas.microsoft.com/office/drawing/2010/main"/>
              </a:ext>
            </a:extLst>
          </a:blip>
          <a:srcRect r="-460"/>
          <a:stretch/>
        </p:blipFill>
        <p:spPr>
          <a:xfrm>
            <a:off x="2774289" y="5856270"/>
            <a:ext cx="3062997" cy="1001731"/>
          </a:xfrm>
          <a:prstGeom prst="rect">
            <a:avLst/>
          </a:prstGeom>
        </p:spPr>
      </p:pic>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rgbClr val="A250BC"/>
          </a:solidFill>
          <a:latin typeface="+mj-lt"/>
          <a:ea typeface="+mj-ea"/>
          <a:cs typeface="+mj-cs"/>
        </a:defRPr>
      </a:lvl1pPr>
    </p:titleStyle>
    <p:bodyStyle>
      <a:lvl1pPr marL="342900" indent="-342900" algn="l" defTabSz="914400" rtl="0" eaLnBrk="1" latinLnBrk="0" hangingPunct="1">
        <a:spcBef>
          <a:spcPct val="20000"/>
        </a:spcBef>
        <a:buClr>
          <a:srgbClr val="A250BC"/>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250B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A250BC"/>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250BC"/>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A250BC"/>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196126" y="-150399"/>
            <a:ext cx="9601068" cy="7200800"/>
          </a:xfrm>
          <a:prstGeom prst="rect">
            <a:avLst/>
          </a:prstGeom>
        </p:spPr>
      </p:pic>
      <p:sp>
        <p:nvSpPr>
          <p:cNvPr id="4" name="Rectangle 3"/>
          <p:cNvSpPr/>
          <p:nvPr/>
        </p:nvSpPr>
        <p:spPr>
          <a:xfrm>
            <a:off x="-71704" y="5805264"/>
            <a:ext cx="9476646" cy="988522"/>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725" y="6125816"/>
            <a:ext cx="8713787" cy="488950"/>
          </a:xfrm>
          <a:prstGeom prst="rect">
            <a:avLst/>
          </a:prstGeom>
          <a:noFill/>
          <a:ln w="9525">
            <a:noFill/>
            <a:miter lim="800000"/>
            <a:headEnd/>
            <a:tailEnd/>
          </a:ln>
        </p:spPr>
      </p:pic>
      <p:sp>
        <p:nvSpPr>
          <p:cNvPr id="12" name="TextBox 11"/>
          <p:cNvSpPr txBox="1"/>
          <p:nvPr/>
        </p:nvSpPr>
        <p:spPr>
          <a:xfrm>
            <a:off x="7688961" y="5647608"/>
            <a:ext cx="1800200" cy="200055"/>
          </a:xfrm>
          <a:prstGeom prst="rect">
            <a:avLst/>
          </a:prstGeom>
          <a:noFill/>
        </p:spPr>
        <p:txBody>
          <a:bodyPr wrap="square" rtlCol="0">
            <a:spAutoFit/>
          </a:bodyPr>
          <a:lstStyle/>
          <a:p>
            <a:r>
              <a:rPr lang="en-GB" sz="700" dirty="0" smtClean="0">
                <a:solidFill>
                  <a:schemeClr val="tx1">
                    <a:lumMod val="50000"/>
                    <a:lumOff val="50000"/>
                  </a:schemeClr>
                </a:solidFill>
              </a:rPr>
              <a:t>©UNICEF México/Mauricio Ramos</a:t>
            </a:r>
            <a:endParaRPr lang="en-GB" sz="700" dirty="0">
              <a:solidFill>
                <a:schemeClr val="tx1">
                  <a:lumMod val="50000"/>
                  <a:lumOff val="50000"/>
                </a:schemeClr>
              </a:solidFill>
            </a:endParaRPr>
          </a:p>
        </p:txBody>
      </p:sp>
      <p:grpSp>
        <p:nvGrpSpPr>
          <p:cNvPr id="8" name="Group 7"/>
          <p:cNvGrpSpPr/>
          <p:nvPr/>
        </p:nvGrpSpPr>
        <p:grpSpPr>
          <a:xfrm>
            <a:off x="6488106" y="-128998"/>
            <a:ext cx="2884275" cy="3112226"/>
            <a:chOff x="8071649" y="1842862"/>
            <a:chExt cx="2876801" cy="3696364"/>
          </a:xfrm>
        </p:grpSpPr>
        <p:grpSp>
          <p:nvGrpSpPr>
            <p:cNvPr id="6" name="Group 5"/>
            <p:cNvGrpSpPr/>
            <p:nvPr/>
          </p:nvGrpSpPr>
          <p:grpSpPr>
            <a:xfrm>
              <a:off x="8071649" y="1842862"/>
              <a:ext cx="2876801" cy="3696364"/>
              <a:chOff x="6302803" y="-54387"/>
              <a:chExt cx="2876801" cy="4197315"/>
            </a:xfrm>
          </p:grpSpPr>
          <p:sp>
            <p:nvSpPr>
              <p:cNvPr id="3" name="Rectangle 2"/>
              <p:cNvSpPr/>
              <p:nvPr/>
            </p:nvSpPr>
            <p:spPr>
              <a:xfrm>
                <a:off x="6302803" y="-54387"/>
                <a:ext cx="2844503" cy="1447227"/>
              </a:xfrm>
              <a:prstGeom prst="rect">
                <a:avLst/>
              </a:prstGeom>
              <a:solidFill>
                <a:srgbClr val="A250B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Rectangle 8"/>
              <p:cNvSpPr/>
              <p:nvPr/>
            </p:nvSpPr>
            <p:spPr>
              <a:xfrm>
                <a:off x="6335101" y="1313710"/>
                <a:ext cx="2844503" cy="1447227"/>
              </a:xfrm>
              <a:prstGeom prst="rect">
                <a:avLst/>
              </a:prstGeom>
              <a:solidFill>
                <a:srgbClr val="B272C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0" name="Rectangle 9"/>
              <p:cNvSpPr/>
              <p:nvPr/>
            </p:nvSpPr>
            <p:spPr>
              <a:xfrm>
                <a:off x="6349014" y="2695701"/>
                <a:ext cx="2830590" cy="1447227"/>
              </a:xfrm>
              <a:prstGeom prst="rect">
                <a:avLst/>
              </a:prstGeom>
              <a:solidFill>
                <a:srgbClr val="B8A9CB"/>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grpSp>
        <p:sp>
          <p:nvSpPr>
            <p:cNvPr id="7" name="TextBox 6"/>
            <p:cNvSpPr txBox="1"/>
            <p:nvPr/>
          </p:nvSpPr>
          <p:spPr>
            <a:xfrm>
              <a:off x="8099686" y="2087719"/>
              <a:ext cx="2825792" cy="3180229"/>
            </a:xfrm>
            <a:prstGeom prst="rect">
              <a:avLst/>
            </a:prstGeom>
            <a:noFill/>
          </p:spPr>
          <p:txBody>
            <a:bodyPr wrap="square" rtlCol="0">
              <a:spAutoFit/>
            </a:bodyPr>
            <a:lstStyle/>
            <a:p>
              <a:r>
                <a:rPr lang="en-GB" sz="2800" b="1" dirty="0" smtClean="0">
                  <a:solidFill>
                    <a:schemeClr val="bg1"/>
                  </a:solidFill>
                </a:rPr>
                <a:t>Returned Migrant Boys, Girls and Adolescents</a:t>
              </a:r>
            </a:p>
            <a:p>
              <a:endParaRPr lang="en-GB" sz="2800" b="1" dirty="0" smtClean="0">
                <a:solidFill>
                  <a:schemeClr val="bg1"/>
                </a:solidFill>
              </a:endParaRPr>
            </a:p>
            <a:p>
              <a:endParaRPr lang="en-GB" sz="2800" b="1" dirty="0" smtClean="0">
                <a:solidFill>
                  <a:schemeClr val="bg1"/>
                </a:solidFill>
              </a:endParaRPr>
            </a:p>
            <a:p>
              <a:endParaRPr lang="en-GB" sz="2800" b="1" dirty="0" smtClean="0">
                <a:solidFill>
                  <a:schemeClr val="bg1"/>
                </a:solidFill>
              </a:endParaRPr>
            </a:p>
          </p:txBody>
        </p:sp>
      </p:grpSp>
      <p:sp>
        <p:nvSpPr>
          <p:cNvPr id="11" name="AutoShape 2" descr="Resultado de imagen para save the child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TextBox 6"/>
          <p:cNvSpPr txBox="1"/>
          <p:nvPr/>
        </p:nvSpPr>
        <p:spPr>
          <a:xfrm>
            <a:off x="251520"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34281672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5" y="2564904"/>
            <a:ext cx="8229600" cy="1143000"/>
          </a:xfrm>
        </p:spPr>
        <p:txBody>
          <a:bodyPr>
            <a:normAutofit fontScale="90000"/>
          </a:bodyPr>
          <a:lstStyle/>
          <a:p>
            <a:r>
              <a:rPr lang="en-GB" sz="2000" b="0" dirty="0" smtClean="0">
                <a:solidFill>
                  <a:schemeClr val="tx1"/>
                </a:solidFill>
                <a:latin typeface="Arial" charset="0"/>
                <a:ea typeface="+mn-ea"/>
                <a:cs typeface="+mn-cs"/>
              </a:rPr>
              <a:t/>
            </a:r>
            <a:br>
              <a:rPr lang="en-GB" sz="20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700" b="0" dirty="0" smtClean="0">
                <a:solidFill>
                  <a:schemeClr val="tx1"/>
                </a:solidFill>
                <a:latin typeface="+mn-lt"/>
                <a:ea typeface="+mn-ea"/>
                <a:cs typeface="+mn-cs"/>
              </a:rPr>
              <a:t/>
            </a:r>
            <a:br>
              <a:rPr lang="en-GB" sz="2700" b="0" dirty="0" smtClean="0">
                <a:solidFill>
                  <a:schemeClr val="tx1"/>
                </a:solidFill>
                <a:latin typeface="+mn-lt"/>
                <a:ea typeface="+mn-ea"/>
                <a:cs typeface="+mn-cs"/>
              </a:rPr>
            </a:br>
            <a:r>
              <a:rPr lang="en-GB" sz="2700" b="0" dirty="0" smtClean="0">
                <a:solidFill>
                  <a:schemeClr val="tx1"/>
                </a:solidFill>
                <a:latin typeface="+mn-lt"/>
                <a:ea typeface="+mn-ea"/>
                <a:cs typeface="+mn-cs"/>
              </a:rPr>
              <a:t>To develop or strengthen a </a:t>
            </a:r>
            <a:r>
              <a:rPr lang="en-GB" sz="2700" dirty="0" smtClean="0">
                <a:solidFill>
                  <a:srgbClr val="D834B9"/>
                </a:solidFill>
                <a:latin typeface="+mn-lt"/>
                <a:ea typeface="+mn-ea"/>
                <a:cs typeface="+mn-cs"/>
              </a:rPr>
              <a:t>System for the Comprehensive Protection of the Rights </a:t>
            </a:r>
            <a:r>
              <a:rPr lang="en-GB" sz="2700" b="0" dirty="0" smtClean="0">
                <a:solidFill>
                  <a:schemeClr val="tx1"/>
                </a:solidFill>
                <a:latin typeface="+mn-lt"/>
                <a:ea typeface="+mn-ea"/>
                <a:cs typeface="+mn-cs"/>
              </a:rPr>
              <a:t>of Boys, Girls and Adolescents.</a:t>
            </a: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000" b="0" dirty="0">
                <a:solidFill>
                  <a:schemeClr val="tx1"/>
                </a:solidFill>
                <a:latin typeface="+mn-lt"/>
                <a:ea typeface="+mn-ea"/>
                <a:cs typeface="+mn-cs"/>
              </a:rPr>
              <a:t/>
            </a:r>
            <a:br>
              <a:rPr lang="en-GB" sz="2000" b="0" dirty="0">
                <a:solidFill>
                  <a:schemeClr val="tx1"/>
                </a:solidFill>
                <a:latin typeface="+mn-lt"/>
                <a:ea typeface="+mn-ea"/>
                <a:cs typeface="+mn-cs"/>
              </a:rPr>
            </a:br>
            <a:r>
              <a:rPr lang="en-GB" sz="2000" b="0" dirty="0" smtClean="0">
                <a:solidFill>
                  <a:schemeClr val="tx1"/>
                </a:solidFill>
                <a:latin typeface="+mn-lt"/>
                <a:ea typeface="+mn-ea"/>
                <a:cs typeface="+mn-cs"/>
              </a:rPr>
              <a:t>“The </a:t>
            </a:r>
            <a:r>
              <a:rPr lang="en-GB" sz="2000" b="0" dirty="0">
                <a:solidFill>
                  <a:schemeClr val="tx1"/>
                </a:solidFill>
                <a:latin typeface="+mn-lt"/>
                <a:ea typeface="+mn-ea"/>
                <a:cs typeface="+mn-cs"/>
              </a:rPr>
              <a:t>use of the child protection system with its associated services should prevail over that of institutions exercising control of </a:t>
            </a:r>
            <a:r>
              <a:rPr lang="en-GB" sz="2000" b="0" dirty="0" smtClean="0">
                <a:solidFill>
                  <a:schemeClr val="tx1"/>
                </a:solidFill>
                <a:latin typeface="+mn-lt"/>
                <a:ea typeface="+mn-ea"/>
                <a:cs typeface="+mn-cs"/>
              </a:rPr>
              <a:t>immigration.”</a:t>
            </a:r>
            <a:r>
              <a:rPr lang="en-GB" sz="1300" b="0" dirty="0" smtClean="0">
                <a:solidFill>
                  <a:schemeClr val="tx1"/>
                </a:solidFill>
                <a:latin typeface="+mn-lt"/>
                <a:ea typeface="+mn-ea"/>
                <a:cs typeface="+mn-cs"/>
              </a:rPr>
              <a:t/>
            </a:r>
            <a:br>
              <a:rPr lang="en-GB" sz="1300" b="0" dirty="0" smtClean="0">
                <a:solidFill>
                  <a:schemeClr val="tx1"/>
                </a:solidFill>
                <a:latin typeface="+mn-lt"/>
                <a:ea typeface="+mn-ea"/>
                <a:cs typeface="+mn-cs"/>
              </a:rPr>
            </a:br>
            <a:r>
              <a:rPr lang="en-GB" sz="1300" b="0" dirty="0" smtClean="0">
                <a:solidFill>
                  <a:schemeClr val="tx1"/>
                </a:solidFill>
                <a:latin typeface="+mn-lt"/>
                <a:ea typeface="+mn-ea"/>
                <a:cs typeface="+mn-cs"/>
              </a:rPr>
              <a:t/>
            </a:r>
            <a:br>
              <a:rPr lang="en-GB" sz="1300" b="0" dirty="0" smtClean="0">
                <a:solidFill>
                  <a:schemeClr val="tx1"/>
                </a:solidFill>
                <a:latin typeface="+mn-lt"/>
                <a:ea typeface="+mn-ea"/>
                <a:cs typeface="+mn-cs"/>
              </a:rPr>
            </a:br>
            <a:r>
              <a:rPr lang="en-GB" sz="1300" b="0" i="1" dirty="0">
                <a:solidFill>
                  <a:schemeClr val="tx1"/>
                </a:solidFill>
                <a:latin typeface="+mn-lt"/>
                <a:ea typeface="+mn-ea"/>
                <a:cs typeface="+mn-cs"/>
              </a:rPr>
              <a:t>Advisory Opinion 21/</a:t>
            </a:r>
            <a:r>
              <a:rPr lang="en-GB" sz="1300" b="0" i="1" dirty="0" smtClean="0">
                <a:solidFill>
                  <a:schemeClr val="tx1"/>
                </a:solidFill>
                <a:latin typeface="+mn-lt"/>
                <a:ea typeface="+mn-ea"/>
                <a:cs typeface="+mn-cs"/>
              </a:rPr>
              <a:t>14, </a:t>
            </a:r>
            <a:r>
              <a:rPr lang="en-GB" sz="1300" b="0" i="1" dirty="0">
                <a:solidFill>
                  <a:schemeClr val="tx1"/>
                </a:solidFill>
                <a:latin typeface="+mn-lt"/>
                <a:ea typeface="+mn-ea"/>
                <a:cs typeface="+mn-cs"/>
              </a:rPr>
              <a:t>International Court of Human </a:t>
            </a:r>
            <a:r>
              <a:rPr lang="en-GB" sz="1300" b="0" i="1" dirty="0" smtClean="0">
                <a:solidFill>
                  <a:schemeClr val="tx1"/>
                </a:solidFill>
                <a:latin typeface="+mn-lt"/>
                <a:ea typeface="+mn-ea"/>
                <a:cs typeface="+mn-cs"/>
              </a:rPr>
              <a:t>Rights,                                              </a:t>
            </a:r>
            <a:br>
              <a:rPr lang="en-GB" sz="1300" b="0" i="1" dirty="0" smtClean="0">
                <a:solidFill>
                  <a:schemeClr val="tx1"/>
                </a:solidFill>
                <a:latin typeface="+mn-lt"/>
                <a:ea typeface="+mn-ea"/>
                <a:cs typeface="+mn-cs"/>
              </a:rPr>
            </a:br>
            <a:r>
              <a:rPr lang="en-GB" sz="1300" b="0" i="1" dirty="0" smtClean="0">
                <a:solidFill>
                  <a:schemeClr val="tx1"/>
                </a:solidFill>
                <a:latin typeface="+mn-lt"/>
                <a:ea typeface="+mn-ea"/>
                <a:cs typeface="+mn-cs"/>
              </a:rPr>
              <a:t>Rights and Guarantees </a:t>
            </a:r>
            <a:r>
              <a:rPr lang="en-GB" sz="1300" b="0" i="1" dirty="0" smtClean="0">
                <a:solidFill>
                  <a:schemeClr val="tx1"/>
                </a:solidFill>
                <a:latin typeface="+mn-lt"/>
                <a:ea typeface="+mn-ea"/>
                <a:cs typeface="+mn-cs"/>
              </a:rPr>
              <a:t>of Children in the Context of Migration and/or in Need of International Protection</a:t>
            </a: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endParaRPr lang="en-GB" sz="2000" dirty="0">
              <a:solidFill>
                <a:srgbClr val="D834B9"/>
              </a:solidFill>
              <a:latin typeface="Arial" charset="0"/>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8" y="6021288"/>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Key Recommendation</a:t>
            </a:r>
            <a:endParaRPr lang="en-GB" sz="3200" dirty="0"/>
          </a:p>
        </p:txBody>
      </p:sp>
      <p:sp>
        <p:nvSpPr>
          <p:cNvPr id="7" name="TextBox 6"/>
          <p:cNvSpPr txBox="1"/>
          <p:nvPr/>
        </p:nvSpPr>
        <p:spPr>
          <a:xfrm>
            <a:off x="107504"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35110515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5" y="2564904"/>
            <a:ext cx="8229600" cy="1143000"/>
          </a:xfrm>
        </p:spPr>
        <p:txBody>
          <a:bodyPr>
            <a:normAutofit fontScale="90000"/>
          </a:bodyPr>
          <a:lstStyle/>
          <a:p>
            <a:pPr marL="285750" lvl="0" indent="-285750" algn="l">
              <a:buFont typeface="Arial" panose="020B0604020202020204" pitchFamily="34" charset="0"/>
              <a:buChar char="•"/>
            </a:pP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100" dirty="0" smtClean="0">
                <a:solidFill>
                  <a:srgbClr val="D834B9"/>
                </a:solidFill>
                <a:latin typeface="+mn-lt"/>
                <a:ea typeface="+mn-ea"/>
                <a:cs typeface="+mn-cs"/>
              </a:rPr>
              <a:t>To s</a:t>
            </a:r>
            <a:r>
              <a:rPr lang="en-GB" sz="2100" dirty="0" smtClean="0">
                <a:solidFill>
                  <a:srgbClr val="D834B9"/>
                </a:solidFill>
                <a:latin typeface="+mn-lt"/>
                <a:ea typeface="+mn-ea"/>
                <a:cs typeface="+mn-cs"/>
              </a:rPr>
              <a:t>trengthen communication and coordination </a:t>
            </a:r>
            <a:r>
              <a:rPr lang="en-GB" sz="2100" b="0" dirty="0" smtClean="0">
                <a:solidFill>
                  <a:schemeClr val="tx1"/>
                </a:solidFill>
                <a:latin typeface="+mn-lt"/>
                <a:ea typeface="+mn-ea"/>
                <a:cs typeface="+mn-cs"/>
              </a:rPr>
              <a:t>between</a:t>
            </a:r>
            <a:r>
              <a:rPr lang="en-GB" sz="2100" b="0" dirty="0" smtClean="0">
                <a:solidFill>
                  <a:schemeClr val="tx1"/>
                </a:solidFill>
                <a:latin typeface="+mn-lt"/>
                <a:ea typeface="+mn-ea"/>
                <a:cs typeface="+mn-cs"/>
              </a:rPr>
              <a:t> divisions and entities from various sectors that are involved in ensuring respect for the rights of boys, girls and adolescents at a local, national and regional level, with the aim of developing uniform programmes and services with a broader scope</a:t>
            </a:r>
            <a:r>
              <a:rPr lang="en-GB" sz="2100" b="0" dirty="0">
                <a:solidFill>
                  <a:schemeClr val="tx1"/>
                </a:solidFill>
                <a:latin typeface="+mn-lt"/>
                <a:ea typeface="+mn-ea"/>
                <a:cs typeface="+mn-cs"/>
              </a:rPr>
              <a:t>;</a:t>
            </a:r>
            <a:r>
              <a:rPr lang="en-GB" sz="2100" b="0" dirty="0" smtClean="0">
                <a:solidFill>
                  <a:schemeClr val="tx1"/>
                </a:solidFill>
                <a:latin typeface="+mn-lt"/>
                <a:ea typeface="+mn-ea"/>
                <a:cs typeface="+mn-cs"/>
              </a:rPr>
              <a:t> </a:t>
            </a:r>
            <a:br>
              <a:rPr lang="en-GB" sz="2100" b="0" dirty="0" smtClean="0">
                <a:solidFill>
                  <a:schemeClr val="tx1"/>
                </a:solidFill>
                <a:latin typeface="+mn-lt"/>
                <a:ea typeface="+mn-ea"/>
                <a:cs typeface="+mn-cs"/>
              </a:rPr>
            </a:br>
            <a:r>
              <a:rPr lang="en-GB" sz="2100" dirty="0" smtClean="0">
                <a:solidFill>
                  <a:srgbClr val="D834B9"/>
                </a:solidFill>
                <a:latin typeface="+mn-lt"/>
                <a:ea typeface="+mn-ea"/>
                <a:cs typeface="+mn-cs"/>
              </a:rPr>
              <a:t>To e</a:t>
            </a:r>
            <a:r>
              <a:rPr lang="en-GB" sz="2100" dirty="0" smtClean="0">
                <a:solidFill>
                  <a:srgbClr val="D834B9"/>
                </a:solidFill>
                <a:latin typeface="+mn-lt"/>
                <a:ea typeface="+mn-ea"/>
                <a:cs typeface="+mn-cs"/>
              </a:rPr>
              <a:t>xpand the coverage of existing programmes and services</a:t>
            </a:r>
            <a:r>
              <a:rPr lang="en-GB" sz="2100" b="0" dirty="0" smtClean="0">
                <a:solidFill>
                  <a:schemeClr val="tx1"/>
                </a:solidFill>
                <a:latin typeface="+mn-lt"/>
                <a:ea typeface="+mn-ea"/>
                <a:cs typeface="+mn-cs"/>
              </a:rPr>
              <a:t>; this will require </a:t>
            </a:r>
            <a:r>
              <a:rPr lang="en-GB" sz="2100" dirty="0" smtClean="0">
                <a:solidFill>
                  <a:srgbClr val="D834B9"/>
                </a:solidFill>
                <a:latin typeface="+mn-lt"/>
                <a:ea typeface="+mn-ea"/>
                <a:cs typeface="+mn-cs"/>
              </a:rPr>
              <a:t>increasing investment </a:t>
            </a:r>
            <a:r>
              <a:rPr lang="en-GB" sz="2100" b="0" dirty="0" smtClean="0">
                <a:solidFill>
                  <a:schemeClr val="tx1"/>
                </a:solidFill>
                <a:latin typeface="+mn-lt"/>
                <a:ea typeface="+mn-ea"/>
                <a:cs typeface="+mn-cs"/>
              </a:rPr>
              <a:t>in children, seeking more financing; </a:t>
            </a:r>
            <a:br>
              <a:rPr lang="en-GB" sz="2100" b="0" dirty="0" smtClean="0">
                <a:solidFill>
                  <a:schemeClr val="tx1"/>
                </a:solidFill>
                <a:latin typeface="+mn-lt"/>
                <a:ea typeface="+mn-ea"/>
                <a:cs typeface="+mn-cs"/>
              </a:rPr>
            </a:br>
            <a:r>
              <a:rPr lang="en-GB" sz="2100" dirty="0" smtClean="0">
                <a:solidFill>
                  <a:srgbClr val="D834B9"/>
                </a:solidFill>
                <a:latin typeface="+mn-lt"/>
                <a:ea typeface="+mn-ea"/>
                <a:cs typeface="+mn-cs"/>
              </a:rPr>
              <a:t>To establish stewardship </a:t>
            </a:r>
            <a:r>
              <a:rPr lang="en-GB" sz="2100" b="0" dirty="0" smtClean="0">
                <a:solidFill>
                  <a:schemeClr val="tx1"/>
                </a:solidFill>
                <a:latin typeface="+mn-lt"/>
                <a:ea typeface="+mn-ea"/>
                <a:cs typeface="+mn-cs"/>
              </a:rPr>
              <a:t>by an institution or organization that takes on the role of coordinating the various functions of the involved institutions at a local and national level</a:t>
            </a:r>
            <a:r>
              <a:rPr lang="en-GB" sz="2100" b="0" dirty="0">
                <a:solidFill>
                  <a:schemeClr val="tx1"/>
                </a:solidFill>
                <a:latin typeface="+mn-lt"/>
                <a:ea typeface="+mn-ea"/>
                <a:cs typeface="+mn-cs"/>
              </a:rPr>
              <a:t>;</a:t>
            </a:r>
            <a:r>
              <a:rPr lang="en-GB" sz="2100" b="0" dirty="0" smtClean="0">
                <a:solidFill>
                  <a:schemeClr val="tx1"/>
                </a:solidFill>
                <a:latin typeface="+mn-lt"/>
                <a:ea typeface="+mn-ea"/>
                <a:cs typeface="+mn-cs"/>
              </a:rPr>
              <a:t> </a:t>
            </a:r>
            <a:br>
              <a:rPr lang="en-GB" sz="2100" b="0" dirty="0" smtClean="0">
                <a:solidFill>
                  <a:schemeClr val="tx1"/>
                </a:solidFill>
                <a:latin typeface="+mn-lt"/>
                <a:ea typeface="+mn-ea"/>
                <a:cs typeface="+mn-cs"/>
              </a:rPr>
            </a:br>
            <a:r>
              <a:rPr lang="en-GB" sz="2100" b="0" dirty="0" smtClean="0">
                <a:solidFill>
                  <a:schemeClr val="tx1"/>
                </a:solidFill>
                <a:latin typeface="+mn-lt"/>
                <a:ea typeface="+mn-ea"/>
                <a:cs typeface="+mn-cs"/>
              </a:rPr>
              <a:t>To promote programme and service </a:t>
            </a:r>
            <a:r>
              <a:rPr lang="en-GB" sz="2100" dirty="0" smtClean="0">
                <a:solidFill>
                  <a:srgbClr val="D834B9"/>
                </a:solidFill>
                <a:latin typeface="+mn-lt"/>
                <a:ea typeface="+mn-ea"/>
                <a:cs typeface="+mn-cs"/>
              </a:rPr>
              <a:t>decentralization processes </a:t>
            </a:r>
            <a:r>
              <a:rPr lang="en-GB" sz="2100" b="0" dirty="0" smtClean="0">
                <a:solidFill>
                  <a:schemeClr val="tx1"/>
                </a:solidFill>
                <a:latin typeface="+mn-lt"/>
                <a:ea typeface="+mn-ea"/>
                <a:cs typeface="+mn-cs"/>
              </a:rPr>
              <a:t>with the aim of expanding coverage and reaching the most remote regions in each country. </a:t>
            </a:r>
            <a:br>
              <a:rPr lang="en-GB" sz="2100" b="0" dirty="0" smtClean="0">
                <a:solidFill>
                  <a:schemeClr val="tx1"/>
                </a:solidFill>
                <a:latin typeface="+mn-lt"/>
                <a:ea typeface="+mn-ea"/>
                <a:cs typeface="+mn-cs"/>
              </a:rPr>
            </a:br>
            <a:r>
              <a:rPr lang="en-GB" sz="2100" b="0" dirty="0" smtClean="0">
                <a:solidFill>
                  <a:schemeClr val="tx1"/>
                </a:solidFill>
                <a:latin typeface="+mn-lt"/>
                <a:ea typeface="+mn-ea"/>
                <a:cs typeface="+mn-cs"/>
              </a:rPr>
              <a:t/>
            </a:r>
            <a:br>
              <a:rPr lang="en-GB" sz="2100" b="0" dirty="0" smtClean="0">
                <a:solidFill>
                  <a:schemeClr val="tx1"/>
                </a:solidFill>
                <a:latin typeface="+mn-lt"/>
                <a:ea typeface="+mn-ea"/>
                <a:cs typeface="+mn-cs"/>
              </a:rPr>
            </a:b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000" dirty="0" smtClean="0">
                <a:latin typeface="+mn-lt"/>
              </a:rPr>
              <a:t> </a:t>
            </a:r>
            <a:br>
              <a:rPr lang="en-GB" sz="2000" dirty="0" smtClean="0">
                <a:latin typeface="+mn-lt"/>
              </a:rPr>
            </a:b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endParaRPr lang="en-GB" sz="2000" dirty="0">
              <a:solidFill>
                <a:srgbClr val="D834B9"/>
              </a:solidFill>
              <a:latin typeface="Arial" charset="0"/>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8" y="6021288"/>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Recommendations for Strengthening the System for the Comprehensive Protection of Rights</a:t>
            </a:r>
            <a:endParaRPr lang="en-GB" sz="3200" dirty="0"/>
          </a:p>
        </p:txBody>
      </p:sp>
      <p:sp>
        <p:nvSpPr>
          <p:cNvPr id="7" name="TextBox 6"/>
          <p:cNvSpPr txBox="1"/>
          <p:nvPr/>
        </p:nvSpPr>
        <p:spPr>
          <a:xfrm>
            <a:off x="107504"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924307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5" y="2564904"/>
            <a:ext cx="8229600" cy="1143000"/>
          </a:xfrm>
        </p:spPr>
        <p:txBody>
          <a:bodyPr>
            <a:normAutofit fontScale="90000"/>
          </a:bodyPr>
          <a:lstStyle/>
          <a:p>
            <a:pPr lvl="0"/>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dirty="0" smtClean="0">
                <a:solidFill>
                  <a:schemeClr val="tx1"/>
                </a:solidFill>
              </a:rPr>
              <a:t/>
            </a:r>
            <a:br>
              <a:rPr lang="en-GB" sz="1600" dirty="0" smtClean="0">
                <a:solidFill>
                  <a:schemeClr val="tx1"/>
                </a:solidFill>
              </a:rPr>
            </a:br>
            <a:r>
              <a:rPr lang="en-GB" sz="1600" dirty="0" smtClean="0">
                <a:solidFill>
                  <a:schemeClr val="tx1"/>
                </a:solidFill>
              </a:rPr>
              <a:t/>
            </a:r>
            <a:br>
              <a:rPr lang="en-GB" sz="1600" dirty="0" smtClean="0">
                <a:solidFill>
                  <a:schemeClr val="tx1"/>
                </a:solidFill>
              </a:rPr>
            </a:br>
            <a:r>
              <a:rPr lang="en-GB" sz="2000" dirty="0" smtClean="0"/>
              <a:t> </a:t>
            </a:r>
            <a:br>
              <a:rPr lang="en-GB" sz="2000" dirty="0" smtClean="0"/>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endParaRPr lang="en-GB" sz="2000" dirty="0">
              <a:solidFill>
                <a:srgbClr val="D834B9"/>
              </a:solidFill>
              <a:latin typeface="Arial" charset="0"/>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8" y="6021288"/>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Recommendations</a:t>
            </a:r>
            <a:endParaRPr lang="en-GB" sz="3200" dirty="0"/>
          </a:p>
        </p:txBody>
      </p:sp>
      <p:sp>
        <p:nvSpPr>
          <p:cNvPr id="2" name="Rectángulo 1"/>
          <p:cNvSpPr/>
          <p:nvPr/>
        </p:nvSpPr>
        <p:spPr>
          <a:xfrm>
            <a:off x="508339" y="1522048"/>
            <a:ext cx="8024143" cy="3785652"/>
          </a:xfrm>
          <a:prstGeom prst="rect">
            <a:avLst/>
          </a:prstGeom>
        </p:spPr>
        <p:txBody>
          <a:bodyPr wrap="square">
            <a:spAutoFit/>
          </a:bodyPr>
          <a:lstStyle/>
          <a:p>
            <a:r>
              <a:rPr lang="en-GB" sz="2000" dirty="0" smtClean="0"/>
              <a:t>To design and implement </a:t>
            </a:r>
            <a:r>
              <a:rPr lang="en-GB" sz="2000" b="1" dirty="0" smtClean="0">
                <a:solidFill>
                  <a:srgbClr val="D834B9"/>
                </a:solidFill>
              </a:rPr>
              <a:t>specialized responses </a:t>
            </a:r>
            <a:r>
              <a:rPr lang="en-GB" sz="2000" dirty="0" smtClean="0"/>
              <a:t>to address the various causes of migration: family reintegration, unmet basic needs, fleeing from situations of violence, etc.; </a:t>
            </a:r>
            <a:br>
              <a:rPr lang="en-GB" sz="2000" dirty="0" smtClean="0"/>
            </a:br>
            <a:r>
              <a:rPr lang="en-GB" sz="2000" dirty="0" smtClean="0"/>
              <a:t>To establish </a:t>
            </a:r>
            <a:r>
              <a:rPr lang="en-GB" sz="2000" b="1" dirty="0" smtClean="0">
                <a:solidFill>
                  <a:srgbClr val="D834B9"/>
                </a:solidFill>
              </a:rPr>
              <a:t>accountability mechanisms </a:t>
            </a:r>
            <a:r>
              <a:rPr lang="en-GB" sz="2000" dirty="0" smtClean="0"/>
              <a:t>at a state level, </a:t>
            </a:r>
            <a:r>
              <a:rPr lang="en-GB" sz="2000" dirty="0" smtClean="0"/>
              <a:t>considering the participation of boys, girls and adolescents in demands for respect for their rights</a:t>
            </a:r>
            <a:r>
              <a:rPr lang="en-GB" sz="2000" dirty="0"/>
              <a:t>;</a:t>
            </a:r>
            <a:r>
              <a:rPr lang="en-GB" sz="2000" dirty="0" smtClean="0"/>
              <a:t> </a:t>
            </a:r>
          </a:p>
          <a:p>
            <a:r>
              <a:rPr lang="en-GB" sz="2000" dirty="0" smtClean="0"/>
              <a:t>Participation of </a:t>
            </a:r>
            <a:r>
              <a:rPr lang="en-GB" sz="2000" b="1" dirty="0" smtClean="0">
                <a:solidFill>
                  <a:srgbClr val="D834B9"/>
                </a:solidFill>
              </a:rPr>
              <a:t>civil society </a:t>
            </a:r>
            <a:r>
              <a:rPr lang="en-GB" sz="2000" dirty="0" smtClean="0"/>
              <a:t>and </a:t>
            </a:r>
            <a:r>
              <a:rPr lang="en-GB" sz="2000" b="1" dirty="0" smtClean="0">
                <a:solidFill>
                  <a:srgbClr val="D834B9"/>
                </a:solidFill>
              </a:rPr>
              <a:t>public human rights institutions; </a:t>
            </a:r>
            <a:r>
              <a:rPr lang="en-GB" sz="2000" dirty="0" smtClean="0"/>
              <a:t/>
            </a:r>
            <a:br>
              <a:rPr lang="en-GB" sz="2000" dirty="0" smtClean="0"/>
            </a:br>
            <a:r>
              <a:rPr lang="en-GB" sz="2000" dirty="0" smtClean="0"/>
              <a:t>To e</a:t>
            </a:r>
            <a:r>
              <a:rPr lang="en-GB" sz="2000" dirty="0" smtClean="0"/>
              <a:t>stablish </a:t>
            </a:r>
            <a:r>
              <a:rPr lang="en-GB" sz="2000" b="1" dirty="0" smtClean="0">
                <a:solidFill>
                  <a:srgbClr val="D834B9"/>
                </a:solidFill>
              </a:rPr>
              <a:t>mechanisms to monitor and follow up on </a:t>
            </a:r>
            <a:r>
              <a:rPr lang="en-GB" sz="2000" dirty="0" smtClean="0"/>
              <a:t>the situation of boys, girls and adolescents once they have reintegrated into their families and communities;    </a:t>
            </a:r>
            <a:br>
              <a:rPr lang="en-GB" sz="2000" dirty="0" smtClean="0"/>
            </a:br>
            <a:r>
              <a:rPr lang="en-GB" sz="2000" dirty="0" smtClean="0"/>
              <a:t>To develop and implement </a:t>
            </a:r>
            <a:r>
              <a:rPr lang="en-GB" sz="2000" b="1" dirty="0" smtClean="0">
                <a:solidFill>
                  <a:srgbClr val="D834B9"/>
                </a:solidFill>
              </a:rPr>
              <a:t>standards or p</a:t>
            </a:r>
            <a:r>
              <a:rPr lang="en-GB" sz="2000" b="1" dirty="0" smtClean="0">
                <a:solidFill>
                  <a:srgbClr val="D834B9"/>
                </a:solidFill>
              </a:rPr>
              <a:t>rotocols </a:t>
            </a:r>
            <a:r>
              <a:rPr lang="en-GB" sz="2000" b="1" dirty="0" smtClean="0">
                <a:solidFill>
                  <a:srgbClr val="D834B9"/>
                </a:solidFill>
              </a:rPr>
              <a:t>for </a:t>
            </a:r>
            <a:r>
              <a:rPr lang="en-GB" sz="2000" b="1" dirty="0" smtClean="0">
                <a:solidFill>
                  <a:srgbClr val="D834B9"/>
                </a:solidFill>
              </a:rPr>
              <a:t>action </a:t>
            </a:r>
            <a:r>
              <a:rPr lang="en-GB" sz="2000" dirty="0" smtClean="0"/>
              <a:t>oriented toward the protection of the rights of migrant boys, girls and adolescents. </a:t>
            </a:r>
            <a:endParaRPr lang="en-GB" sz="2000" dirty="0"/>
          </a:p>
        </p:txBody>
      </p:sp>
      <p:sp>
        <p:nvSpPr>
          <p:cNvPr id="7" name="TextBox 6"/>
          <p:cNvSpPr txBox="1"/>
          <p:nvPr/>
        </p:nvSpPr>
        <p:spPr>
          <a:xfrm>
            <a:off x="107504"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42385720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6916" y="2708920"/>
            <a:ext cx="8229600" cy="1143000"/>
          </a:xfrm>
        </p:spPr>
        <p:txBody>
          <a:bodyPr>
            <a:normAutofit fontScale="90000"/>
          </a:bodyPr>
          <a:lstStyle/>
          <a:p>
            <a:pPr lvl="0" algn="l"/>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dirty="0" smtClean="0">
                <a:solidFill>
                  <a:schemeClr val="tx1"/>
                </a:solidFill>
              </a:rPr>
              <a:t/>
            </a:r>
            <a:br>
              <a:rPr lang="en-GB" sz="1600" dirty="0" smtClean="0">
                <a:solidFill>
                  <a:schemeClr val="tx1"/>
                </a:solidFill>
              </a:rPr>
            </a:br>
            <a:r>
              <a:rPr lang="en-GB" sz="1600" dirty="0" smtClean="0">
                <a:solidFill>
                  <a:schemeClr val="tx1"/>
                </a:solidFill>
              </a:rPr>
              <a:t/>
            </a:r>
            <a:br>
              <a:rPr lang="en-GB" sz="1600" dirty="0" smtClean="0">
                <a:solidFill>
                  <a:schemeClr val="tx1"/>
                </a:solidFill>
              </a:rPr>
            </a:br>
            <a:r>
              <a:rPr lang="en-GB" sz="2400" b="0" dirty="0" smtClean="0">
                <a:solidFill>
                  <a:schemeClr val="tx1"/>
                </a:solidFill>
              </a:rPr>
              <a:t/>
            </a:r>
            <a:br>
              <a:rPr lang="en-GB" sz="2400" b="0" dirty="0" smtClean="0">
                <a:solidFill>
                  <a:schemeClr val="tx1"/>
                </a:solidFill>
              </a:rPr>
            </a:br>
            <a:r>
              <a:rPr lang="en-GB" sz="2400" b="0" dirty="0" smtClean="0">
                <a:solidFill>
                  <a:schemeClr val="tx1"/>
                </a:solidFill>
              </a:rPr>
              <a:t>The following principles should be incorporated into the Comprehensive Protection System and translated into public policies for the protection of the rights of boys, girls and adolescents</a:t>
            </a:r>
            <a:r>
              <a:rPr lang="en-GB" sz="2400" b="0" dirty="0" smtClean="0">
                <a:solidFill>
                  <a:schemeClr val="tx1"/>
                </a:solidFill>
              </a:rPr>
              <a:t>:</a:t>
            </a:r>
            <a:br>
              <a:rPr lang="en-GB" sz="2400" b="0" dirty="0" smtClean="0">
                <a:solidFill>
                  <a:schemeClr val="tx1"/>
                </a:solidFill>
              </a:rPr>
            </a:br>
            <a:r>
              <a:rPr lang="en-GB" sz="2400" b="0" dirty="0" smtClean="0">
                <a:solidFill>
                  <a:schemeClr val="tx1"/>
                </a:solidFill>
              </a:rPr>
              <a:t/>
            </a:r>
            <a:br>
              <a:rPr lang="en-GB" sz="2400" b="0" dirty="0" smtClean="0">
                <a:solidFill>
                  <a:schemeClr val="tx1"/>
                </a:solidFill>
              </a:rPr>
            </a:br>
            <a:r>
              <a:rPr lang="en-GB" sz="2400" dirty="0" smtClean="0">
                <a:solidFill>
                  <a:srgbClr val="D834B9"/>
                </a:solidFill>
              </a:rPr>
              <a:t>The Best </a:t>
            </a:r>
            <a:r>
              <a:rPr lang="en-GB" sz="2400" dirty="0">
                <a:solidFill>
                  <a:srgbClr val="D834B9"/>
                </a:solidFill>
              </a:rPr>
              <a:t>I</a:t>
            </a:r>
            <a:r>
              <a:rPr lang="en-GB" sz="2400" dirty="0" smtClean="0">
                <a:solidFill>
                  <a:srgbClr val="D834B9"/>
                </a:solidFill>
              </a:rPr>
              <a:t>nterests of the Child (BID)</a:t>
            </a:r>
            <a:r>
              <a:rPr lang="en-GB" sz="2400" b="0" dirty="0" smtClean="0">
                <a:solidFill>
                  <a:schemeClr val="tx1"/>
                </a:solidFill>
              </a:rPr>
              <a:t/>
            </a:r>
            <a:br>
              <a:rPr lang="en-GB" sz="2400" b="0" dirty="0" smtClean="0">
                <a:solidFill>
                  <a:schemeClr val="tx1"/>
                </a:solidFill>
              </a:rPr>
            </a:br>
            <a:r>
              <a:rPr lang="en-GB" sz="2400" b="0" dirty="0" smtClean="0">
                <a:solidFill>
                  <a:schemeClr val="tx1"/>
                </a:solidFill>
              </a:rPr>
              <a:t>The prohibition of discrimination, for whatever reason, of boys, girls and adolescents or members of their families; </a:t>
            </a:r>
            <a:br>
              <a:rPr lang="en-GB" sz="2400" b="0" dirty="0" smtClean="0">
                <a:solidFill>
                  <a:schemeClr val="tx1"/>
                </a:solidFill>
              </a:rPr>
            </a:br>
            <a:r>
              <a:rPr lang="en-GB" sz="2400" b="0" dirty="0" smtClean="0">
                <a:solidFill>
                  <a:schemeClr val="tx1"/>
                </a:solidFill>
              </a:rPr>
              <a:t>The principle of non-</a:t>
            </a:r>
            <a:r>
              <a:rPr lang="en-GB" sz="2400" b="0" dirty="0" smtClean="0">
                <a:solidFill>
                  <a:schemeClr val="tx1"/>
                </a:solidFill>
              </a:rPr>
              <a:t>refoulement</a:t>
            </a:r>
            <a:r>
              <a:rPr lang="en-GB" sz="2400" b="0" dirty="0" smtClean="0">
                <a:solidFill>
                  <a:schemeClr val="tx1"/>
                </a:solidFill>
              </a:rPr>
              <a:t>;</a:t>
            </a:r>
            <a:br>
              <a:rPr lang="en-GB" sz="2400" b="0" dirty="0" smtClean="0">
                <a:solidFill>
                  <a:schemeClr val="tx1"/>
                </a:solidFill>
              </a:rPr>
            </a:br>
            <a:r>
              <a:rPr lang="en-GB" sz="2400" b="0" dirty="0" smtClean="0">
                <a:solidFill>
                  <a:schemeClr val="tx1"/>
                </a:solidFill>
              </a:rPr>
              <a:t>The right to family life of boys, girls and adolescents (including family reunification);</a:t>
            </a:r>
            <a:br>
              <a:rPr lang="en-GB" sz="2400" b="0" dirty="0" smtClean="0">
                <a:solidFill>
                  <a:schemeClr val="tx1"/>
                </a:solidFill>
              </a:rPr>
            </a:br>
            <a:r>
              <a:rPr lang="en-GB" sz="2400" b="0" dirty="0" smtClean="0">
                <a:solidFill>
                  <a:schemeClr val="tx1"/>
                </a:solidFill>
              </a:rPr>
              <a:t>Judicial guarantees and due process.</a:t>
            </a:r>
            <a:r>
              <a:rPr lang="en-GB" sz="2400" b="0" dirty="0" smtClean="0">
                <a:solidFill>
                  <a:schemeClr val="tx1"/>
                </a:solidFill>
              </a:rPr>
              <a:t/>
            </a:r>
            <a:br>
              <a:rPr lang="en-GB" sz="2400" b="0" dirty="0" smtClean="0">
                <a:solidFill>
                  <a:schemeClr val="tx1"/>
                </a:solidFill>
              </a:rPr>
            </a:br>
            <a:r>
              <a:rPr lang="en-GB" sz="2400" dirty="0" smtClean="0"/>
              <a:t/>
            </a:r>
            <a:br>
              <a:rPr lang="en-GB" sz="2400" dirty="0" smtClean="0"/>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endParaRPr lang="en-GB" sz="2000" dirty="0">
              <a:solidFill>
                <a:srgbClr val="D834B9"/>
              </a:solidFill>
              <a:latin typeface="Arial" charset="0"/>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8" y="6021288"/>
            <a:ext cx="8713787" cy="488950"/>
          </a:xfrm>
          <a:prstGeom prst="rect">
            <a:avLst/>
          </a:prstGeom>
          <a:noFill/>
          <a:ln w="9525">
            <a:noFill/>
            <a:miter lim="800000"/>
            <a:headEnd/>
            <a:tailEnd/>
          </a:ln>
        </p:spPr>
      </p:pic>
      <p:sp>
        <p:nvSpPr>
          <p:cNvPr id="6" name="Title 1"/>
          <p:cNvSpPr txBox="1">
            <a:spLocks/>
          </p:cNvSpPr>
          <p:nvPr/>
        </p:nvSpPr>
        <p:spPr>
          <a:xfrm>
            <a:off x="405611" y="-2132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a:t>Recommendations</a:t>
            </a:r>
            <a:endParaRPr lang="en-GB" sz="3200" dirty="0"/>
          </a:p>
        </p:txBody>
      </p:sp>
      <p:sp>
        <p:nvSpPr>
          <p:cNvPr id="7" name="TextBox 6"/>
          <p:cNvSpPr txBox="1"/>
          <p:nvPr/>
        </p:nvSpPr>
        <p:spPr>
          <a:xfrm>
            <a:off x="107504"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11619940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5" y="2564904"/>
            <a:ext cx="8229600" cy="1143000"/>
          </a:xfrm>
        </p:spPr>
        <p:txBody>
          <a:bodyPr>
            <a:normAutofit fontScale="90000"/>
          </a:bodyPr>
          <a:lstStyle/>
          <a:p>
            <a:pPr lvl="0"/>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b="0" dirty="0" smtClean="0">
                <a:solidFill>
                  <a:schemeClr val="tx1"/>
                </a:solidFill>
                <a:latin typeface="Arial" charset="0"/>
                <a:ea typeface="+mn-ea"/>
                <a:cs typeface="+mn-cs"/>
              </a:rPr>
              <a:t/>
            </a:r>
            <a:br>
              <a:rPr lang="en-GB" sz="1600" b="0" dirty="0" smtClean="0">
                <a:solidFill>
                  <a:schemeClr val="tx1"/>
                </a:solidFill>
                <a:latin typeface="Arial" charset="0"/>
                <a:ea typeface="+mn-ea"/>
                <a:cs typeface="+mn-cs"/>
              </a:rPr>
            </a:br>
            <a:r>
              <a:rPr lang="en-GB" sz="1600" dirty="0" smtClean="0">
                <a:solidFill>
                  <a:schemeClr val="tx1"/>
                </a:solidFill>
              </a:rPr>
              <a:t/>
            </a:r>
            <a:br>
              <a:rPr lang="en-GB" sz="1600" dirty="0" smtClean="0">
                <a:solidFill>
                  <a:schemeClr val="tx1"/>
                </a:solidFill>
              </a:rPr>
            </a:br>
            <a:r>
              <a:rPr lang="en-GB" sz="1600" dirty="0" smtClean="0">
                <a:solidFill>
                  <a:schemeClr val="tx1"/>
                </a:solidFill>
              </a:rPr>
              <a:t/>
            </a:r>
            <a:br>
              <a:rPr lang="en-GB" sz="1600" dirty="0" smtClean="0">
                <a:solidFill>
                  <a:schemeClr val="tx1"/>
                </a:solidFill>
              </a:rPr>
            </a:br>
            <a:r>
              <a:rPr lang="en-GB" sz="2000" dirty="0" smtClean="0"/>
              <a:t> </a:t>
            </a:r>
            <a:br>
              <a:rPr lang="en-GB" sz="2000" dirty="0" smtClean="0"/>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endParaRPr lang="en-GB" sz="2000" dirty="0">
              <a:solidFill>
                <a:srgbClr val="D834B9"/>
              </a:solidFill>
              <a:latin typeface="Arial" charset="0"/>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8" y="6021288"/>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a:t>Recommendations</a:t>
            </a:r>
            <a:endParaRPr lang="en-GB" sz="3200" dirty="0"/>
          </a:p>
        </p:txBody>
      </p:sp>
      <p:sp>
        <p:nvSpPr>
          <p:cNvPr id="2" name="Rectángulo 1"/>
          <p:cNvSpPr/>
          <p:nvPr/>
        </p:nvSpPr>
        <p:spPr>
          <a:xfrm>
            <a:off x="750433" y="1772816"/>
            <a:ext cx="8024143" cy="2123658"/>
          </a:xfrm>
          <a:prstGeom prst="rect">
            <a:avLst/>
          </a:prstGeom>
        </p:spPr>
        <p:txBody>
          <a:bodyPr wrap="square">
            <a:spAutoFit/>
          </a:bodyPr>
          <a:lstStyle/>
          <a:p>
            <a:endParaRPr lang="en-GB" sz="2200" dirty="0" smtClean="0"/>
          </a:p>
          <a:p>
            <a:r>
              <a:rPr lang="en-GB" sz="2200" dirty="0" smtClean="0"/>
              <a:t>In a more general manner, </a:t>
            </a:r>
            <a:r>
              <a:rPr lang="en-GB" sz="2200" b="1" dirty="0" smtClean="0">
                <a:solidFill>
                  <a:srgbClr val="D834B9"/>
                </a:solidFill>
              </a:rPr>
              <a:t>the response</a:t>
            </a:r>
            <a:r>
              <a:rPr lang="en-GB" sz="2200" b="1" dirty="0" smtClean="0">
                <a:solidFill>
                  <a:srgbClr val="D834B9"/>
                </a:solidFill>
              </a:rPr>
              <a:t>s </a:t>
            </a:r>
            <a:r>
              <a:rPr lang="en-GB" sz="2200" dirty="0" smtClean="0"/>
              <a:t>to ensure </a:t>
            </a:r>
            <a:r>
              <a:rPr lang="en-GB" sz="2200" dirty="0" smtClean="0"/>
              <a:t>respect for the rights of boys, girls and adolescents should be the result of </a:t>
            </a:r>
            <a:r>
              <a:rPr lang="en-GB" sz="2200" b="1" dirty="0" smtClean="0">
                <a:solidFill>
                  <a:srgbClr val="D834B9"/>
                </a:solidFill>
              </a:rPr>
              <a:t>dialogue between all countries in the region</a:t>
            </a:r>
            <a:r>
              <a:rPr lang="en-GB" sz="2200" dirty="0" smtClean="0"/>
              <a:t>, in order to develop </a:t>
            </a:r>
            <a:r>
              <a:rPr lang="en-GB" sz="2200" b="1" dirty="0" smtClean="0">
                <a:solidFill>
                  <a:srgbClr val="D834B9"/>
                </a:solidFill>
              </a:rPr>
              <a:t>regional policies </a:t>
            </a:r>
            <a:r>
              <a:rPr lang="en-GB" sz="2200" dirty="0" smtClean="0"/>
              <a:t>that enable improving the living conditions of boys, girls and adolescents in their societies of origin once they have returned. </a:t>
            </a:r>
            <a:endParaRPr lang="en-GB" sz="2200" dirty="0"/>
          </a:p>
        </p:txBody>
      </p:sp>
      <p:sp>
        <p:nvSpPr>
          <p:cNvPr id="7" name="TextBox 6"/>
          <p:cNvSpPr txBox="1"/>
          <p:nvPr/>
        </p:nvSpPr>
        <p:spPr>
          <a:xfrm>
            <a:off x="107505"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3259475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366" y="-268090"/>
            <a:ext cx="9434366" cy="7126091"/>
          </a:xfrm>
          <a:prstGeom prst="rect">
            <a:avLst/>
          </a:prstGeom>
        </p:spPr>
      </p:pic>
      <p:sp>
        <p:nvSpPr>
          <p:cNvPr id="6" name="Rectángulo 5"/>
          <p:cNvSpPr/>
          <p:nvPr/>
        </p:nvSpPr>
        <p:spPr>
          <a:xfrm>
            <a:off x="971600" y="116632"/>
            <a:ext cx="6120680" cy="1477328"/>
          </a:xfrm>
          <a:prstGeom prst="rect">
            <a:avLst/>
          </a:prstGeom>
        </p:spPr>
        <p:txBody>
          <a:bodyPr wrap="square">
            <a:spAutoFit/>
          </a:bodyPr>
          <a:lstStyle/>
          <a:p>
            <a:r>
              <a:rPr lang="en-GB"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States should </a:t>
            </a:r>
            <a:r>
              <a:rPr lang="en-GB"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accord priority to the human rights of boys, girls and adolescents. This should prevail over any consideration of nationality or migratory status</a:t>
            </a:r>
            <a:r>
              <a:rPr lang="en-GB"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endParaRPr lang="en-GB"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GB"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Advisory Opinion 21/14 International Court of Human Rights.</a:t>
            </a:r>
            <a:endParaRPr lang="en-GB"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952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01" y="0"/>
            <a:ext cx="9144000" cy="6858001"/>
          </a:xfrm>
          <a:prstGeom prst="rect">
            <a:avLst/>
          </a:prstGeom>
          <a:solidFill>
            <a:srgbClr val="A250BC"/>
          </a:solidFill>
          <a:ln>
            <a:solidFill>
              <a:srgbClr val="906F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sp>
        <p:nvSpPr>
          <p:cNvPr id="7" name="TextBox 6"/>
          <p:cNvSpPr txBox="1"/>
          <p:nvPr/>
        </p:nvSpPr>
        <p:spPr>
          <a:xfrm>
            <a:off x="2339752" y="2708920"/>
            <a:ext cx="4608512" cy="1015663"/>
          </a:xfrm>
          <a:prstGeom prst="rect">
            <a:avLst/>
          </a:prstGeom>
          <a:noFill/>
        </p:spPr>
        <p:txBody>
          <a:bodyPr wrap="square" rtlCol="0">
            <a:spAutoFit/>
          </a:bodyPr>
          <a:lstStyle/>
          <a:p>
            <a:pPr algn="ctr"/>
            <a:r>
              <a:rPr lang="en-GB" sz="6000" b="1" dirty="0" smtClean="0">
                <a:solidFill>
                  <a:schemeClr val="bg1"/>
                </a:solidFill>
              </a:rPr>
              <a:t>Thank you</a:t>
            </a:r>
            <a:endParaRPr lang="en-GB" sz="6000" b="1" dirty="0">
              <a:solidFill>
                <a:schemeClr val="bg1"/>
              </a:solidFill>
            </a:endParaRPr>
          </a:p>
        </p:txBody>
      </p:sp>
      <p:sp>
        <p:nvSpPr>
          <p:cNvPr id="5" name="TextBox 6"/>
          <p:cNvSpPr txBox="1"/>
          <p:nvPr/>
        </p:nvSpPr>
        <p:spPr>
          <a:xfrm>
            <a:off x="107504"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37820081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292080" y="1772816"/>
            <a:ext cx="2512876" cy="2094063"/>
          </a:xfrm>
          <a:prstGeom prst="rect">
            <a:avLst/>
          </a:prstGeom>
        </p:spPr>
      </p:pic>
      <p:sp>
        <p:nvSpPr>
          <p:cNvPr id="3" name="Title 2"/>
          <p:cNvSpPr>
            <a:spLocks noGrp="1"/>
          </p:cNvSpPr>
          <p:nvPr>
            <p:ph type="title"/>
          </p:nvPr>
        </p:nvSpPr>
        <p:spPr>
          <a:xfrm>
            <a:off x="539552" y="2564904"/>
            <a:ext cx="8229600" cy="1143000"/>
          </a:xfrm>
        </p:spPr>
        <p:txBody>
          <a:bodyPr>
            <a:normAutofit fontScale="90000"/>
          </a:bodyPr>
          <a:lstStyle/>
          <a:p>
            <a:pPr algn="l"/>
            <a:r>
              <a:rPr lang="en-GB" sz="2000" b="0" dirty="0" smtClean="0">
                <a:solidFill>
                  <a:schemeClr val="tx1"/>
                </a:solidFill>
                <a:latin typeface="Arial" charset="0"/>
                <a:ea typeface="+mn-ea"/>
                <a:cs typeface="+mn-cs"/>
              </a:rPr>
              <a:t/>
            </a:r>
            <a:br>
              <a:rPr lang="en-GB" sz="2000" b="0" dirty="0" smtClean="0">
                <a:solidFill>
                  <a:schemeClr val="tx1"/>
                </a:solidFill>
                <a:latin typeface="Arial" charset="0"/>
                <a:ea typeface="+mn-ea"/>
                <a:cs typeface="+mn-cs"/>
              </a:rPr>
            </a:br>
            <a:r>
              <a:rPr lang="en-GB" sz="2400" b="0" dirty="0" smtClean="0">
                <a:solidFill>
                  <a:schemeClr val="tx1"/>
                </a:solidFill>
                <a:ea typeface="+mn-ea"/>
                <a:cs typeface="+mn-cs"/>
              </a:rPr>
              <a:t/>
            </a:r>
            <a:br>
              <a:rPr lang="en-GB" sz="2400" b="0" dirty="0" smtClean="0">
                <a:solidFill>
                  <a:schemeClr val="tx1"/>
                </a:solidFill>
                <a:ea typeface="+mn-ea"/>
                <a:cs typeface="+mn-cs"/>
              </a:rPr>
            </a:br>
            <a:r>
              <a:rPr lang="en-GB" sz="2400" b="0" dirty="0" smtClean="0">
                <a:solidFill>
                  <a:schemeClr val="tx1"/>
                </a:solidFill>
                <a:ea typeface="+mn-ea"/>
                <a:cs typeface="+mn-cs"/>
              </a:rPr>
              <a:t/>
            </a:r>
            <a:br>
              <a:rPr lang="en-GB" sz="2400" b="0" dirty="0" smtClean="0">
                <a:solidFill>
                  <a:schemeClr val="tx1"/>
                </a:solidFill>
                <a:ea typeface="+mn-ea"/>
                <a:cs typeface="+mn-cs"/>
              </a:rPr>
            </a:br>
            <a:r>
              <a:rPr lang="en-GB" sz="2400" b="0" dirty="0" smtClean="0">
                <a:solidFill>
                  <a:schemeClr val="tx1"/>
                </a:solidFill>
                <a:ea typeface="+mn-ea"/>
                <a:cs typeface="+mn-cs"/>
              </a:rPr>
              <a:t/>
            </a:r>
            <a:br>
              <a:rPr lang="en-GB" sz="2400" b="0" dirty="0" smtClean="0">
                <a:solidFill>
                  <a:schemeClr val="tx1"/>
                </a:solidFill>
                <a:ea typeface="+mn-ea"/>
                <a:cs typeface="+mn-cs"/>
              </a:rPr>
            </a:br>
            <a:endParaRPr lang="en-GB" sz="2400" b="0" dirty="0">
              <a:solidFill>
                <a:schemeClr val="tx1"/>
              </a:solidFill>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endParaRPr lang="en-GB" sz="2800" dirty="0" smtClean="0">
              <a:solidFill>
                <a:srgbClr val="D834B9"/>
              </a:solidFill>
            </a:endParaRPr>
          </a:p>
          <a:p>
            <a:endParaRPr lang="en-GB" sz="2800" dirty="0" smtClean="0">
              <a:solidFill>
                <a:srgbClr val="D834B9"/>
              </a:solidFill>
            </a:endParaRPr>
          </a:p>
          <a:p>
            <a:r>
              <a:rPr lang="en-GB" sz="2400" dirty="0" smtClean="0"/>
              <a:t>Returned migrant boys, girls and adolescents. An analysis of the contexts and responses by protection services and policies in El Salvador, Guatemala, Honduras and Mexico.</a:t>
            </a:r>
            <a:endParaRPr lang="en-GB" sz="2400" dirty="0"/>
          </a:p>
        </p:txBody>
      </p:sp>
      <p:pic>
        <p:nvPicPr>
          <p:cNvPr id="7" name="Imagen 6"/>
          <p:cNvPicPr>
            <a:picLocks noChangeAspect="1"/>
          </p:cNvPicPr>
          <p:nvPr/>
        </p:nvPicPr>
        <p:blipFill>
          <a:blip r:embed="rId4"/>
          <a:stretch>
            <a:fillRect/>
          </a:stretch>
        </p:blipFill>
        <p:spPr>
          <a:xfrm>
            <a:off x="827584" y="2409600"/>
            <a:ext cx="3096344" cy="803376"/>
          </a:xfrm>
          <a:prstGeom prst="rect">
            <a:avLst/>
          </a:prstGeom>
        </p:spPr>
      </p:pic>
      <p:pic>
        <p:nvPicPr>
          <p:cNvPr id="2" name="Imagen 1"/>
          <p:cNvPicPr>
            <a:picLocks noChangeAspect="1"/>
          </p:cNvPicPr>
          <p:nvPr/>
        </p:nvPicPr>
        <p:blipFill>
          <a:blip r:embed="rId5"/>
          <a:stretch>
            <a:fillRect/>
          </a:stretch>
        </p:blipFill>
        <p:spPr>
          <a:xfrm>
            <a:off x="3059832" y="3584553"/>
            <a:ext cx="2712810" cy="1151234"/>
          </a:xfrm>
          <a:prstGeom prst="rect">
            <a:avLst/>
          </a:prstGeom>
        </p:spPr>
      </p:pic>
      <p:sp>
        <p:nvSpPr>
          <p:cNvPr id="9" name="TextBox 6"/>
          <p:cNvSpPr txBox="1"/>
          <p:nvPr/>
        </p:nvSpPr>
        <p:spPr>
          <a:xfrm>
            <a:off x="179512"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898384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564904"/>
            <a:ext cx="8229600" cy="1143000"/>
          </a:xfrm>
        </p:spPr>
        <p:txBody>
          <a:bodyPr>
            <a:normAutofit fontScale="90000"/>
          </a:bodyPr>
          <a:lstStyle/>
          <a:p>
            <a:pPr algn="l"/>
            <a:r>
              <a:rPr lang="en-GB" sz="2000" b="0" dirty="0" smtClean="0">
                <a:solidFill>
                  <a:schemeClr val="tx1"/>
                </a:solidFill>
                <a:latin typeface="Arial" charset="0"/>
                <a:ea typeface="+mn-ea"/>
                <a:cs typeface="+mn-cs"/>
              </a:rPr>
              <a:t/>
            </a:r>
            <a:br>
              <a:rPr lang="en-GB" sz="2000" b="0" dirty="0" smtClean="0">
                <a:solidFill>
                  <a:schemeClr val="tx1"/>
                </a:solidFill>
                <a:latin typeface="Arial" charset="0"/>
                <a:ea typeface="+mn-ea"/>
                <a:cs typeface="+mn-cs"/>
              </a:rPr>
            </a:br>
            <a:r>
              <a:rPr lang="en-GB" sz="2400" b="0" dirty="0" smtClean="0">
                <a:solidFill>
                  <a:schemeClr val="tx1"/>
                </a:solidFill>
                <a:ea typeface="+mn-ea"/>
                <a:cs typeface="+mn-cs"/>
              </a:rPr>
              <a:t/>
            </a:r>
            <a:br>
              <a:rPr lang="en-GB" sz="2400" b="0" dirty="0" smtClean="0">
                <a:solidFill>
                  <a:schemeClr val="tx1"/>
                </a:solidFill>
                <a:ea typeface="+mn-ea"/>
                <a:cs typeface="+mn-cs"/>
              </a:rPr>
            </a:br>
            <a:r>
              <a:rPr lang="en-GB" sz="2400" b="0" dirty="0" smtClean="0">
                <a:solidFill>
                  <a:schemeClr val="tx1"/>
                </a:solidFill>
                <a:ea typeface="+mn-ea"/>
                <a:cs typeface="+mn-cs"/>
              </a:rPr>
              <a:t>The study focuses on </a:t>
            </a:r>
            <a:r>
              <a:rPr lang="en-GB" sz="2400" dirty="0" smtClean="0">
                <a:solidFill>
                  <a:srgbClr val="D834B9"/>
                </a:solidFill>
                <a:ea typeface="+mn-ea"/>
                <a:cs typeface="+mn-cs"/>
              </a:rPr>
              <a:t>returned boys, girls and adolescents</a:t>
            </a:r>
            <a:r>
              <a:rPr lang="en-GB" sz="2400" b="0" dirty="0" smtClean="0">
                <a:solidFill>
                  <a:schemeClr val="tx1"/>
                </a:solidFill>
                <a:ea typeface="+mn-ea"/>
                <a:cs typeface="+mn-cs"/>
              </a:rPr>
              <a:t>, that is, migrants or children born in the country of destination of migrant parents that return to the country of origin, unaccompanied or with a family member, voluntarily or as the result of a deportation or repatriation procedure. </a:t>
            </a:r>
            <a:br>
              <a:rPr lang="en-GB" sz="2400" b="0" dirty="0" smtClean="0">
                <a:solidFill>
                  <a:schemeClr val="tx1"/>
                </a:solidFill>
                <a:ea typeface="+mn-ea"/>
                <a:cs typeface="+mn-cs"/>
              </a:rPr>
            </a:br>
            <a:r>
              <a:rPr lang="en-GB" sz="2400" b="0" dirty="0" smtClean="0">
                <a:solidFill>
                  <a:schemeClr val="tx1"/>
                </a:solidFill>
                <a:ea typeface="+mn-ea"/>
                <a:cs typeface="+mn-cs"/>
              </a:rPr>
              <a:t/>
            </a:r>
            <a:br>
              <a:rPr lang="en-GB" sz="2400" b="0" dirty="0" smtClean="0">
                <a:solidFill>
                  <a:schemeClr val="tx1"/>
                </a:solidFill>
                <a:ea typeface="+mn-ea"/>
                <a:cs typeface="+mn-cs"/>
              </a:rPr>
            </a:br>
            <a:endParaRPr lang="en-GB" sz="2400" b="0" dirty="0">
              <a:solidFill>
                <a:schemeClr val="tx1"/>
              </a:solidFill>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A </a:t>
            </a:r>
            <a:r>
              <a:rPr lang="en-GB" sz="3200" dirty="0"/>
              <a:t>F</a:t>
            </a:r>
            <a:r>
              <a:rPr lang="en-GB" sz="3200" dirty="0" smtClean="0"/>
              <a:t>ocus on Returned </a:t>
            </a:r>
            <a:r>
              <a:rPr lang="en-GB" sz="3200" dirty="0"/>
              <a:t>B</a:t>
            </a:r>
            <a:r>
              <a:rPr lang="en-GB" sz="3200" dirty="0" smtClean="0"/>
              <a:t>oys, Girls and Adolescents</a:t>
            </a:r>
            <a:endParaRPr lang="en-GB" sz="3200" dirty="0"/>
          </a:p>
        </p:txBody>
      </p:sp>
      <p:sp>
        <p:nvSpPr>
          <p:cNvPr id="7" name="TextBox 6"/>
          <p:cNvSpPr txBox="1"/>
          <p:nvPr/>
        </p:nvSpPr>
        <p:spPr>
          <a:xfrm>
            <a:off x="179512"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30491823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3575" y="764704"/>
            <a:ext cx="8229600" cy="4752528"/>
          </a:xfrm>
        </p:spPr>
        <p:txBody>
          <a:bodyPr>
            <a:normAutofit fontScale="90000"/>
          </a:bodyPr>
          <a:lstStyle/>
          <a:p>
            <a:pPr algn="l"/>
            <a:r>
              <a:rPr lang="en-GB" sz="2000" b="0" dirty="0" smtClean="0">
                <a:solidFill>
                  <a:schemeClr val="tx1"/>
                </a:solidFill>
                <a:latin typeface="Arial" charset="0"/>
                <a:ea typeface="+mn-ea"/>
                <a:cs typeface="+mn-cs"/>
              </a:rPr>
              <a:t/>
            </a:r>
            <a:br>
              <a:rPr lang="en-GB" sz="2000" b="0" dirty="0" smtClean="0">
                <a:solidFill>
                  <a:schemeClr val="tx1"/>
                </a:solidFill>
                <a:latin typeface="Arial" charset="0"/>
                <a:ea typeface="+mn-ea"/>
                <a:cs typeface="+mn-cs"/>
              </a:rPr>
            </a:br>
            <a:r>
              <a:rPr lang="en-GB" sz="2000" b="0" dirty="0" smtClean="0">
                <a:solidFill>
                  <a:schemeClr val="tx1"/>
                </a:solidFill>
                <a:ea typeface="+mn-ea"/>
                <a:cs typeface="+mn-cs"/>
              </a:rPr>
              <a:t/>
            </a:r>
            <a:br>
              <a:rPr lang="en-GB" sz="2000" b="0" dirty="0" smtClean="0">
                <a:solidFill>
                  <a:schemeClr val="tx1"/>
                </a:solidFill>
                <a:ea typeface="+mn-ea"/>
                <a:cs typeface="+mn-cs"/>
              </a:rPr>
            </a:br>
            <a:r>
              <a:rPr lang="en-GB" sz="2000" b="0" dirty="0" smtClean="0">
                <a:solidFill>
                  <a:schemeClr val="tx1"/>
                </a:solidFill>
                <a:ea typeface="+mn-ea"/>
                <a:cs typeface="+mn-cs"/>
              </a:rPr>
              <a:t>The study was designed as a </a:t>
            </a:r>
            <a:r>
              <a:rPr lang="en-GB" sz="2000" dirty="0" smtClean="0">
                <a:solidFill>
                  <a:srgbClr val="D834B9"/>
                </a:solidFill>
                <a:ea typeface="+mn-ea"/>
                <a:cs typeface="+mn-cs"/>
              </a:rPr>
              <a:t>tool</a:t>
            </a:r>
            <a:r>
              <a:rPr lang="en-GB" sz="2000" b="0" dirty="0" smtClean="0">
                <a:solidFill>
                  <a:schemeClr val="tx1"/>
                </a:solidFill>
                <a:ea typeface="+mn-ea"/>
                <a:cs typeface="+mn-cs"/>
              </a:rPr>
              <a:t> for technical </a:t>
            </a:r>
            <a:r>
              <a:rPr lang="en-GB" sz="2000" b="0" dirty="0" smtClean="0">
                <a:solidFill>
                  <a:schemeClr val="tx1"/>
                </a:solidFill>
                <a:ea typeface="+mn-ea"/>
                <a:cs typeface="+mn-cs"/>
              </a:rPr>
              <a:t>actors and professionals that are responsible for the protection of boys, girls and adolescents in situations of migration</a:t>
            </a:r>
            <a:r>
              <a:rPr lang="en-GB" sz="2000" b="0" dirty="0" smtClean="0">
                <a:solidFill>
                  <a:schemeClr val="tx1"/>
                </a:solidFill>
                <a:ea typeface="+mn-ea"/>
                <a:cs typeface="+mn-cs"/>
              </a:rPr>
              <a:t>.</a:t>
            </a:r>
            <a:br>
              <a:rPr lang="en-GB" sz="2000" b="0" dirty="0" smtClean="0">
                <a:solidFill>
                  <a:schemeClr val="tx1"/>
                </a:solidFill>
                <a:ea typeface="+mn-ea"/>
                <a:cs typeface="+mn-cs"/>
              </a:rPr>
            </a:br>
            <a:r>
              <a:rPr lang="en-GB" sz="2000" b="0" dirty="0" smtClean="0">
                <a:solidFill>
                  <a:schemeClr val="tx1"/>
                </a:solidFill>
                <a:ea typeface="+mn-ea"/>
                <a:cs typeface="+mn-cs"/>
              </a:rPr>
              <a:t> </a:t>
            </a:r>
            <a:br>
              <a:rPr lang="en-GB" sz="2000" b="0" dirty="0" smtClean="0">
                <a:solidFill>
                  <a:schemeClr val="tx1"/>
                </a:solidFill>
                <a:ea typeface="+mn-ea"/>
                <a:cs typeface="+mn-cs"/>
              </a:rPr>
            </a:br>
            <a:r>
              <a:rPr lang="en-GB" sz="2000" dirty="0" smtClean="0">
                <a:solidFill>
                  <a:srgbClr val="D834B9"/>
                </a:solidFill>
                <a:ea typeface="+mn-ea"/>
                <a:cs typeface="+mn-cs"/>
              </a:rPr>
              <a:t>To identify </a:t>
            </a:r>
            <a:r>
              <a:rPr lang="en-GB" sz="2000" b="0" dirty="0" smtClean="0">
                <a:solidFill>
                  <a:schemeClr val="tx1"/>
                </a:solidFill>
                <a:ea typeface="+mn-ea"/>
                <a:cs typeface="+mn-cs"/>
              </a:rPr>
              <a:t>actions, projects and programmes of action that have helped ensure respect for the rights of migrant boys, girls and adolescents, </a:t>
            </a:r>
            <a:r>
              <a:rPr lang="en-GB" sz="2000" b="0" dirty="0" smtClean="0">
                <a:solidFill>
                  <a:schemeClr val="tx1"/>
                </a:solidFill>
                <a:ea typeface="+mn-ea"/>
                <a:cs typeface="+mn-cs"/>
              </a:rPr>
              <a:t>with the aim of sharing</a:t>
            </a:r>
            <a:r>
              <a:rPr lang="en-GB" sz="2000" b="0" dirty="0" smtClean="0">
                <a:solidFill>
                  <a:schemeClr val="tx1"/>
                </a:solidFill>
                <a:ea typeface="+mn-ea"/>
                <a:cs typeface="+mn-cs"/>
              </a:rPr>
              <a:t> them throughout the region.</a:t>
            </a:r>
            <a:br>
              <a:rPr lang="en-GB" sz="2000" b="0" dirty="0" smtClean="0">
                <a:solidFill>
                  <a:schemeClr val="tx1"/>
                </a:solidFill>
                <a:ea typeface="+mn-ea"/>
                <a:cs typeface="+mn-cs"/>
              </a:rPr>
            </a:br>
            <a:r>
              <a:rPr lang="en-GB" sz="2000" b="0" dirty="0" smtClean="0">
                <a:solidFill>
                  <a:schemeClr val="tx1"/>
                </a:solidFill>
                <a:ea typeface="+mn-ea"/>
                <a:cs typeface="+mn-cs"/>
              </a:rPr>
              <a:t> </a:t>
            </a:r>
            <a:br>
              <a:rPr lang="en-GB" sz="2000" b="0" dirty="0" smtClean="0">
                <a:solidFill>
                  <a:schemeClr val="tx1"/>
                </a:solidFill>
                <a:ea typeface="+mn-ea"/>
                <a:cs typeface="+mn-cs"/>
              </a:rPr>
            </a:br>
            <a:r>
              <a:rPr lang="en-GB" sz="2000" dirty="0" smtClean="0">
                <a:solidFill>
                  <a:srgbClr val="D834B9"/>
                </a:solidFill>
                <a:ea typeface="+mn-ea"/>
                <a:cs typeface="+mn-cs"/>
              </a:rPr>
              <a:t>To identify and address challenges </a:t>
            </a:r>
            <a:r>
              <a:rPr lang="en-GB" sz="2000" b="0" dirty="0" smtClean="0">
                <a:solidFill>
                  <a:schemeClr val="tx1"/>
                </a:solidFill>
                <a:ea typeface="+mn-ea"/>
                <a:cs typeface="+mn-cs"/>
              </a:rPr>
              <a:t>faced by government institutions and non-governmental organizations in developing public policy and programmes for the protection of the rights of returned boys, girls and adolescents.</a:t>
            </a:r>
            <a:r>
              <a:rPr lang="en-GB" sz="2000" dirty="0" smtClean="0">
                <a:solidFill>
                  <a:srgbClr val="D834B9"/>
                </a:solidFill>
                <a:ea typeface="+mn-ea"/>
                <a:cs typeface="+mn-cs"/>
              </a:rPr>
              <a:t/>
            </a:r>
            <a:br>
              <a:rPr lang="en-GB" sz="2000" dirty="0" smtClean="0">
                <a:solidFill>
                  <a:srgbClr val="D834B9"/>
                </a:solidFill>
                <a:ea typeface="+mn-ea"/>
                <a:cs typeface="+mn-cs"/>
              </a:rPr>
            </a:br>
            <a:r>
              <a:rPr lang="en-GB" sz="2000" dirty="0" smtClean="0">
                <a:solidFill>
                  <a:srgbClr val="D834B9"/>
                </a:solidFill>
                <a:ea typeface="+mn-ea"/>
                <a:cs typeface="+mn-cs"/>
              </a:rPr>
              <a:t/>
            </a:r>
            <a:br>
              <a:rPr lang="en-GB" sz="2000" dirty="0" smtClean="0">
                <a:solidFill>
                  <a:srgbClr val="D834B9"/>
                </a:solidFill>
                <a:ea typeface="+mn-ea"/>
                <a:cs typeface="+mn-cs"/>
              </a:rPr>
            </a:br>
            <a:r>
              <a:rPr lang="en-GB" sz="2000" dirty="0" smtClean="0">
                <a:solidFill>
                  <a:srgbClr val="D834B9"/>
                </a:solidFill>
                <a:ea typeface="+mn-ea"/>
                <a:cs typeface="+mn-cs"/>
              </a:rPr>
              <a:t>To propose courses of action </a:t>
            </a:r>
            <a:r>
              <a:rPr lang="en-GB" sz="2000" b="0" dirty="0" smtClean="0">
                <a:solidFill>
                  <a:schemeClr val="tx1"/>
                </a:solidFill>
                <a:ea typeface="+mn-ea"/>
                <a:cs typeface="+mn-cs"/>
              </a:rPr>
              <a:t>to help ensure respect for the rights of returned boys, girls and adolescents and prevent the need for boys, girls and adolescents to leave their countries of origin, advancing in the development or strengthening of a </a:t>
            </a:r>
            <a:r>
              <a:rPr lang="en-GB" sz="2000" dirty="0" smtClean="0">
                <a:solidFill>
                  <a:srgbClr val="D834B9"/>
                </a:solidFill>
              </a:rPr>
              <a:t>Comprehensive Protection System. </a:t>
            </a:r>
            <a:endParaRPr lang="en-GB" sz="2000" b="0" dirty="0">
              <a:solidFill>
                <a:schemeClr val="tx1"/>
              </a:solidFill>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Purpose of the Study</a:t>
            </a:r>
            <a:endParaRPr lang="en-GB" sz="3200" dirty="0"/>
          </a:p>
        </p:txBody>
      </p:sp>
      <p:sp>
        <p:nvSpPr>
          <p:cNvPr id="7" name="TextBox 6"/>
          <p:cNvSpPr txBox="1"/>
          <p:nvPr/>
        </p:nvSpPr>
        <p:spPr>
          <a:xfrm>
            <a:off x="179512"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5329962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3575" y="1813012"/>
            <a:ext cx="8229600" cy="1143000"/>
          </a:xfrm>
        </p:spPr>
        <p:txBody>
          <a:bodyPr>
            <a:noAutofit/>
          </a:bodyPr>
          <a:lstStyle/>
          <a:p>
            <a:pPr algn="l"/>
            <a:r>
              <a:rPr lang="en-GB" sz="2700" b="0" dirty="0" smtClean="0">
                <a:solidFill>
                  <a:schemeClr val="tx1"/>
                </a:solidFill>
                <a:ea typeface="+mn-ea"/>
                <a:cs typeface="+mn-cs"/>
              </a:rPr>
              <a:t>The study places special emphasis on actions to </a:t>
            </a:r>
            <a:r>
              <a:rPr lang="en-GB" sz="2700" dirty="0" smtClean="0">
                <a:solidFill>
                  <a:srgbClr val="D834B9"/>
                </a:solidFill>
                <a:ea typeface="+mn-ea"/>
                <a:cs typeface="+mn-cs"/>
              </a:rPr>
              <a:t>restore the right  </a:t>
            </a:r>
            <a:r>
              <a:rPr lang="en-GB" sz="2700" b="0" dirty="0" smtClean="0">
                <a:solidFill>
                  <a:schemeClr val="tx1"/>
                </a:solidFill>
                <a:ea typeface="+mn-ea"/>
                <a:cs typeface="+mn-cs"/>
              </a:rPr>
              <a:t>to family life and </a:t>
            </a:r>
            <a:r>
              <a:rPr lang="en-GB" sz="2700" dirty="0" smtClean="0">
                <a:solidFill>
                  <a:srgbClr val="D834B9"/>
                </a:solidFill>
                <a:ea typeface="+mn-ea"/>
                <a:cs typeface="+mn-cs"/>
              </a:rPr>
              <a:t>integration into the community. </a:t>
            </a:r>
            <a:endParaRPr lang="en-GB" sz="2700" dirty="0">
              <a:solidFill>
                <a:srgbClr val="D834B9"/>
              </a:solidFill>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Purpose of the Study</a:t>
            </a:r>
            <a:endParaRPr lang="en-GB" sz="3200" dirty="0"/>
          </a:p>
        </p:txBody>
      </p:sp>
      <p:sp>
        <p:nvSpPr>
          <p:cNvPr id="7" name="TextBox 6"/>
          <p:cNvSpPr txBox="1"/>
          <p:nvPr/>
        </p:nvSpPr>
        <p:spPr>
          <a:xfrm>
            <a:off x="179512"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1937160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3575" y="2492896"/>
            <a:ext cx="8229600" cy="1143000"/>
          </a:xfrm>
        </p:spPr>
        <p:txBody>
          <a:bodyPr>
            <a:noAutofit/>
          </a:bodyPr>
          <a:lstStyle/>
          <a:p>
            <a:pPr algn="l"/>
            <a:r>
              <a:rPr lang="en-GB" sz="2200" b="0" dirty="0" smtClean="0">
                <a:solidFill>
                  <a:schemeClr val="tx1"/>
                </a:solidFill>
                <a:ea typeface="+mn-ea"/>
                <a:cs typeface="+mn-cs"/>
              </a:rPr>
              <a:t>We acknowledge that </a:t>
            </a:r>
            <a:r>
              <a:rPr lang="en-GB" sz="2200" dirty="0" smtClean="0">
                <a:solidFill>
                  <a:srgbClr val="D834B9"/>
                </a:solidFill>
                <a:ea typeface="+mn-ea"/>
                <a:cs typeface="+mn-cs"/>
              </a:rPr>
              <a:t>the region is transforming in a positive manner </a:t>
            </a:r>
            <a:r>
              <a:rPr lang="en-GB" sz="2200" b="0" dirty="0" smtClean="0">
                <a:solidFill>
                  <a:schemeClr val="tx1"/>
                </a:solidFill>
                <a:ea typeface="+mn-ea"/>
                <a:cs typeface="+mn-cs"/>
              </a:rPr>
              <a:t>in terms of migration legislation and policy, with a more comprehensive and human rights-based approach.</a:t>
            </a:r>
            <a:br>
              <a:rPr lang="en-GB" sz="2200" b="0" dirty="0" smtClean="0">
                <a:solidFill>
                  <a:schemeClr val="tx1"/>
                </a:solidFill>
                <a:ea typeface="+mn-ea"/>
                <a:cs typeface="+mn-cs"/>
              </a:rPr>
            </a:br>
            <a:r>
              <a:rPr lang="en-GB" sz="2200" b="0" dirty="0" smtClean="0">
                <a:solidFill>
                  <a:schemeClr val="tx1"/>
                </a:solidFill>
                <a:ea typeface="+mn-ea"/>
                <a:cs typeface="+mn-cs"/>
              </a:rPr>
              <a:t/>
            </a:r>
            <a:br>
              <a:rPr lang="en-GB" sz="2200" b="0" dirty="0" smtClean="0">
                <a:solidFill>
                  <a:schemeClr val="tx1"/>
                </a:solidFill>
                <a:ea typeface="+mn-ea"/>
                <a:cs typeface="+mn-cs"/>
              </a:rPr>
            </a:br>
            <a:r>
              <a:rPr lang="en-GB" sz="2200" b="0" dirty="0" smtClean="0">
                <a:solidFill>
                  <a:schemeClr val="tx1"/>
                </a:solidFill>
                <a:ea typeface="+mn-ea"/>
                <a:cs typeface="+mn-cs"/>
              </a:rPr>
              <a:t>This is </a:t>
            </a:r>
            <a:r>
              <a:rPr lang="en-GB" sz="2200" b="0" dirty="0" smtClean="0">
                <a:solidFill>
                  <a:schemeClr val="tx1"/>
                </a:solidFill>
                <a:ea typeface="+mn-ea"/>
                <a:cs typeface="+mn-cs"/>
              </a:rPr>
              <a:t>reflected in various regional forums on this matter, as well as projects and actions </a:t>
            </a:r>
            <a:r>
              <a:rPr lang="en-GB" sz="2200" b="0" dirty="0" smtClean="0">
                <a:solidFill>
                  <a:schemeClr val="tx1"/>
                </a:solidFill>
                <a:ea typeface="+mn-ea"/>
                <a:cs typeface="+mn-cs"/>
              </a:rPr>
              <a:t>seeking coordination between government institutions and civil society organizations </a:t>
            </a:r>
            <a:r>
              <a:rPr lang="en-GB" sz="2200" b="0" dirty="0" smtClean="0">
                <a:solidFill>
                  <a:schemeClr val="tx1"/>
                </a:solidFill>
                <a:ea typeface="+mn-ea"/>
                <a:cs typeface="+mn-cs"/>
              </a:rPr>
              <a:t>involved in the protection and restoration of rights of migrant boys, girls and adolescents, particularly those that are unaccompanied</a:t>
            </a:r>
            <a:r>
              <a:rPr lang="en-GB" sz="2200" b="0" dirty="0" smtClean="0">
                <a:solidFill>
                  <a:schemeClr val="tx1"/>
                </a:solidFill>
                <a:ea typeface="+mn-ea"/>
                <a:cs typeface="+mn-cs"/>
              </a:rPr>
              <a:t>. </a:t>
            </a:r>
            <a:br>
              <a:rPr lang="en-GB" sz="2200" b="0" dirty="0" smtClean="0">
                <a:solidFill>
                  <a:schemeClr val="tx1"/>
                </a:solidFill>
                <a:ea typeface="+mn-ea"/>
                <a:cs typeface="+mn-cs"/>
              </a:rPr>
            </a:br>
            <a:endParaRPr lang="en-GB" sz="2200" b="0" dirty="0">
              <a:solidFill>
                <a:schemeClr val="tx1"/>
              </a:solidFill>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Results</a:t>
            </a:r>
            <a:endParaRPr lang="en-GB" sz="3200" dirty="0"/>
          </a:p>
        </p:txBody>
      </p:sp>
      <p:sp>
        <p:nvSpPr>
          <p:cNvPr id="7" name="TextBox 6"/>
          <p:cNvSpPr txBox="1"/>
          <p:nvPr/>
        </p:nvSpPr>
        <p:spPr>
          <a:xfrm>
            <a:off x="179512"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34955991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564904"/>
            <a:ext cx="8229600" cy="1143000"/>
          </a:xfrm>
        </p:spPr>
        <p:txBody>
          <a:bodyPr>
            <a:normAutofit fontScale="90000"/>
          </a:bodyPr>
          <a:lstStyle/>
          <a:p>
            <a:pPr algn="l"/>
            <a:r>
              <a:rPr lang="en-GB" sz="2000" b="0" dirty="0" smtClean="0">
                <a:solidFill>
                  <a:schemeClr val="tx1"/>
                </a:solidFill>
                <a:latin typeface="Arial" charset="0"/>
                <a:ea typeface="+mn-ea"/>
                <a:cs typeface="+mn-cs"/>
              </a:rPr>
              <a:t/>
            </a:r>
            <a:br>
              <a:rPr lang="en-GB" sz="20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It is necessary to </a:t>
            </a:r>
            <a:r>
              <a:rPr lang="en-GB" sz="2200" dirty="0" smtClean="0">
                <a:solidFill>
                  <a:srgbClr val="D834B9"/>
                </a:solidFill>
                <a:latin typeface="Arial" charset="0"/>
                <a:ea typeface="+mn-ea"/>
                <a:cs typeface="+mn-cs"/>
              </a:rPr>
              <a:t>generate a better understanding </a:t>
            </a:r>
            <a:r>
              <a:rPr lang="en-GB" sz="2200" b="0" dirty="0" smtClean="0">
                <a:solidFill>
                  <a:schemeClr val="tx1"/>
                </a:solidFill>
                <a:latin typeface="Arial" charset="0"/>
                <a:ea typeface="+mn-ea"/>
                <a:cs typeface="+mn-cs"/>
              </a:rPr>
              <a:t>of the </a:t>
            </a:r>
            <a:r>
              <a:rPr lang="en-GB" sz="2200" dirty="0" smtClean="0">
                <a:solidFill>
                  <a:srgbClr val="D834B9"/>
                </a:solidFill>
                <a:latin typeface="Arial" charset="0"/>
                <a:ea typeface="+mn-ea"/>
                <a:cs typeface="+mn-cs"/>
              </a:rPr>
              <a:t>problems </a:t>
            </a:r>
            <a:r>
              <a:rPr lang="en-GB" sz="2200" b="0" dirty="0" smtClean="0">
                <a:solidFill>
                  <a:schemeClr val="tx1"/>
                </a:solidFill>
                <a:latin typeface="Arial" charset="0"/>
                <a:ea typeface="+mn-ea"/>
                <a:cs typeface="+mn-cs"/>
              </a:rPr>
              <a:t>that occur in </a:t>
            </a:r>
            <a:r>
              <a:rPr lang="en-GB" sz="2200" dirty="0" smtClean="0">
                <a:solidFill>
                  <a:srgbClr val="D834B9"/>
                </a:solidFill>
                <a:latin typeface="Arial" charset="0"/>
                <a:ea typeface="+mn-ea"/>
                <a:cs typeface="+mn-cs"/>
              </a:rPr>
              <a:t>the places of migration of boys, girls and adolescents, </a:t>
            </a:r>
            <a:r>
              <a:rPr lang="en-GB" sz="2200" b="0" dirty="0" smtClean="0">
                <a:solidFill>
                  <a:schemeClr val="tx1"/>
                </a:solidFill>
                <a:latin typeface="Arial" charset="0"/>
                <a:ea typeface="+mn-ea"/>
                <a:cs typeface="+mn-cs"/>
              </a:rPr>
              <a:t>where they return after being deported.</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It is necessary to gain a </a:t>
            </a:r>
            <a:r>
              <a:rPr lang="en-GB" sz="2200" b="0" dirty="0" smtClean="0">
                <a:solidFill>
                  <a:schemeClr val="tx1"/>
                </a:solidFill>
                <a:latin typeface="Arial" charset="0"/>
                <a:ea typeface="+mn-ea"/>
                <a:cs typeface="+mn-cs"/>
              </a:rPr>
              <a:t>better understanding of the </a:t>
            </a:r>
            <a:r>
              <a:rPr lang="en-GB" sz="2200" dirty="0" smtClean="0">
                <a:solidFill>
                  <a:srgbClr val="D834B9"/>
                </a:solidFill>
                <a:latin typeface="Arial" charset="0"/>
                <a:ea typeface="+mn-ea"/>
                <a:cs typeface="+mn-cs"/>
              </a:rPr>
              <a:t>public policy </a:t>
            </a:r>
            <a:r>
              <a:rPr lang="en-GB" sz="2200" b="0" dirty="0" smtClean="0">
                <a:solidFill>
                  <a:schemeClr val="tx1"/>
                </a:solidFill>
                <a:latin typeface="Arial" charset="0"/>
                <a:ea typeface="+mn-ea"/>
                <a:cs typeface="+mn-cs"/>
              </a:rPr>
              <a:t>and</a:t>
            </a:r>
            <a:r>
              <a:rPr lang="en-GB" sz="2200" b="0" dirty="0" smtClean="0">
                <a:solidFill>
                  <a:schemeClr val="tx1"/>
                </a:solidFill>
                <a:latin typeface="Arial" charset="0"/>
                <a:ea typeface="+mn-ea"/>
                <a:cs typeface="+mn-cs"/>
              </a:rPr>
              <a:t> </a:t>
            </a:r>
            <a:r>
              <a:rPr lang="en-GB" sz="2200" dirty="0" smtClean="0">
                <a:solidFill>
                  <a:srgbClr val="D834B9"/>
                </a:solidFill>
                <a:latin typeface="Arial" charset="0"/>
                <a:ea typeface="+mn-ea"/>
                <a:cs typeface="+mn-cs"/>
              </a:rPr>
              <a:t>protection services </a:t>
            </a:r>
            <a:r>
              <a:rPr lang="en-GB" sz="2200" b="0" dirty="0" smtClean="0">
                <a:solidFill>
                  <a:schemeClr val="tx1"/>
                </a:solidFill>
                <a:latin typeface="Arial" charset="0"/>
                <a:ea typeface="+mn-ea"/>
                <a:cs typeface="+mn-cs"/>
              </a:rPr>
              <a:t>that are available to assist boys, girls and adolescents in these locations.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This understanding will inform </a:t>
            </a:r>
            <a:r>
              <a:rPr lang="en-GB" sz="2200" dirty="0" smtClean="0">
                <a:solidFill>
                  <a:srgbClr val="D834B9"/>
                </a:solidFill>
                <a:latin typeface="Arial" charset="0"/>
                <a:ea typeface="+mn-ea"/>
                <a:cs typeface="+mn-cs"/>
              </a:rPr>
              <a:t>the development of policies and services </a:t>
            </a:r>
            <a:r>
              <a:rPr lang="en-GB" sz="2200" b="0" dirty="0" smtClean="0">
                <a:solidFill>
                  <a:schemeClr val="tx1"/>
                </a:solidFill>
                <a:latin typeface="Arial" charset="0"/>
                <a:ea typeface="+mn-ea"/>
                <a:cs typeface="+mn-cs"/>
              </a:rPr>
              <a:t>to ensure appropriate protection of the rights of the returned boys, girls and adolescents and their effective </a:t>
            </a:r>
            <a:r>
              <a:rPr lang="en-GB" sz="2200" dirty="0" smtClean="0">
                <a:solidFill>
                  <a:srgbClr val="D834B9"/>
                </a:solidFill>
                <a:latin typeface="Arial" charset="0"/>
                <a:ea typeface="+mn-ea"/>
                <a:cs typeface="+mn-cs"/>
              </a:rPr>
              <a:t>long-term reintegration</a:t>
            </a:r>
            <a:r>
              <a:rPr lang="en-GB" sz="2200" dirty="0" smtClean="0">
                <a:solidFill>
                  <a:srgbClr val="D834B9"/>
                </a:solidFill>
                <a:latin typeface="Arial" charset="0"/>
                <a:ea typeface="+mn-ea"/>
                <a:cs typeface="+mn-cs"/>
              </a:rPr>
              <a:t>. </a:t>
            </a:r>
            <a:endParaRPr lang="en-GB" sz="2000" dirty="0">
              <a:solidFill>
                <a:srgbClr val="D834B9"/>
              </a:solidFill>
              <a:latin typeface="Arial" charset="0"/>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Results</a:t>
            </a:r>
            <a:endParaRPr lang="en-GB" sz="3200" dirty="0"/>
          </a:p>
        </p:txBody>
      </p:sp>
      <p:sp>
        <p:nvSpPr>
          <p:cNvPr id="7" name="TextBox 6"/>
          <p:cNvSpPr txBox="1"/>
          <p:nvPr/>
        </p:nvSpPr>
        <p:spPr>
          <a:xfrm>
            <a:off x="179512"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1777032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533807" y="3140968"/>
            <a:ext cx="8229600" cy="1143000"/>
          </a:xfrm>
        </p:spPr>
        <p:txBody>
          <a:bodyPr>
            <a:normAutofit fontScale="90000"/>
          </a:bodyPr>
          <a:lstStyle/>
          <a:p>
            <a:pPr algn="l"/>
            <a:r>
              <a:rPr lang="en-GB" sz="2000" b="0" dirty="0" smtClean="0">
                <a:solidFill>
                  <a:schemeClr val="tx1"/>
                </a:solidFill>
                <a:latin typeface="Arial" charset="0"/>
                <a:ea typeface="+mn-ea"/>
                <a:cs typeface="+mn-cs"/>
              </a:rPr>
              <a:t/>
            </a:r>
            <a:br>
              <a:rPr lang="en-GB" sz="20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400" dirty="0" smtClean="0">
                <a:solidFill>
                  <a:srgbClr val="D834B9"/>
                </a:solidFill>
                <a:ea typeface="+mn-ea"/>
                <a:cs typeface="+mn-cs"/>
              </a:rPr>
              <a:t>Advances</a:t>
            </a:r>
            <a:r>
              <a:rPr lang="en-GB" sz="2400" b="0" dirty="0" smtClean="0">
                <a:solidFill>
                  <a:schemeClr val="tx1"/>
                </a:solidFill>
                <a:ea typeface="+mn-ea"/>
                <a:cs typeface="+mn-cs"/>
              </a:rPr>
              <a:t> concerning </a:t>
            </a:r>
            <a:r>
              <a:rPr lang="en-GB" sz="2400" dirty="0" smtClean="0">
                <a:solidFill>
                  <a:srgbClr val="D834B9"/>
                </a:solidFill>
                <a:ea typeface="+mn-ea"/>
                <a:cs typeface="+mn-cs"/>
              </a:rPr>
              <a:t>reception procedures and designing protocols for assistance.</a:t>
            </a:r>
            <a:br>
              <a:rPr lang="en-GB" sz="2400" dirty="0" smtClean="0">
                <a:solidFill>
                  <a:srgbClr val="D834B9"/>
                </a:solidFill>
                <a:ea typeface="+mn-ea"/>
                <a:cs typeface="+mn-cs"/>
              </a:rPr>
            </a:br>
            <a:r>
              <a:rPr lang="en-GB" sz="2400" b="0" dirty="0" smtClean="0">
                <a:solidFill>
                  <a:schemeClr val="tx1"/>
                </a:solidFill>
                <a:ea typeface="+mn-ea"/>
                <a:cs typeface="+mn-cs"/>
              </a:rPr>
              <a:t/>
            </a:r>
            <a:br>
              <a:rPr lang="en-GB" sz="2400" b="0" dirty="0" smtClean="0">
                <a:solidFill>
                  <a:schemeClr val="tx1"/>
                </a:solidFill>
                <a:ea typeface="+mn-ea"/>
                <a:cs typeface="+mn-cs"/>
              </a:rPr>
            </a:br>
            <a:r>
              <a:rPr lang="en-GB" sz="2400" b="0" dirty="0" smtClean="0">
                <a:solidFill>
                  <a:schemeClr val="tx1"/>
                </a:solidFill>
                <a:ea typeface="+mn-ea"/>
                <a:cs typeface="+mn-cs"/>
              </a:rPr>
              <a:t>Strategies focused on </a:t>
            </a:r>
            <a:r>
              <a:rPr lang="en-GB" sz="2400" dirty="0" smtClean="0">
                <a:solidFill>
                  <a:srgbClr val="D834B9"/>
                </a:solidFill>
              </a:rPr>
              <a:t>unaccompanied migrant </a:t>
            </a:r>
            <a:r>
              <a:rPr lang="en-GB" sz="2400" b="0" dirty="0" smtClean="0">
                <a:solidFill>
                  <a:schemeClr val="tx1"/>
                </a:solidFill>
                <a:ea typeface="+mn-ea"/>
                <a:cs typeface="+mn-cs"/>
              </a:rPr>
              <a:t>boys, girls and adolescents are in place.</a:t>
            </a:r>
            <a:r>
              <a:rPr lang="en-GB" sz="2400" dirty="0" smtClean="0">
                <a:solidFill>
                  <a:srgbClr val="D834B9"/>
                </a:solidFill>
                <a:ea typeface="+mn-ea"/>
                <a:cs typeface="+mn-cs"/>
              </a:rPr>
              <a:t> </a:t>
            </a:r>
            <a:br>
              <a:rPr lang="en-GB" sz="2400" dirty="0" smtClean="0">
                <a:solidFill>
                  <a:srgbClr val="D834B9"/>
                </a:solidFill>
                <a:ea typeface="+mn-ea"/>
                <a:cs typeface="+mn-cs"/>
              </a:rPr>
            </a:br>
            <a:r>
              <a:rPr lang="en-GB" sz="2400" b="0" dirty="0" smtClean="0">
                <a:solidFill>
                  <a:schemeClr val="tx1"/>
                </a:solidFill>
                <a:ea typeface="+mn-ea"/>
                <a:cs typeface="+mn-cs"/>
              </a:rPr>
              <a:t/>
            </a:r>
            <a:br>
              <a:rPr lang="en-GB" sz="2400" b="0" dirty="0" smtClean="0">
                <a:solidFill>
                  <a:schemeClr val="tx1"/>
                </a:solidFill>
                <a:ea typeface="+mn-ea"/>
                <a:cs typeface="+mn-cs"/>
              </a:rPr>
            </a:br>
            <a:r>
              <a:rPr lang="en-GB" sz="2400" dirty="0" smtClean="0">
                <a:solidFill>
                  <a:srgbClr val="D834B9"/>
                </a:solidFill>
                <a:ea typeface="+mn-ea"/>
                <a:cs typeface="+mn-cs"/>
              </a:rPr>
              <a:t>Limited </a:t>
            </a:r>
            <a:r>
              <a:rPr lang="en-GB" sz="2400" b="0" dirty="0" smtClean="0">
                <a:solidFill>
                  <a:schemeClr val="tx1"/>
                </a:solidFill>
                <a:ea typeface="+mn-ea"/>
                <a:cs typeface="+mn-cs"/>
              </a:rPr>
              <a:t>strategies and programmes focused on </a:t>
            </a:r>
            <a:r>
              <a:rPr lang="en-GB" sz="2400" dirty="0" smtClean="0">
                <a:solidFill>
                  <a:srgbClr val="D834B9"/>
                </a:solidFill>
                <a:ea typeface="+mn-ea"/>
                <a:cs typeface="+mn-cs"/>
              </a:rPr>
              <a:t>community, education and family reintegration.</a:t>
            </a:r>
            <a:r>
              <a:rPr lang="en-GB" sz="2400" dirty="0" smtClean="0">
                <a:ea typeface="+mn-ea"/>
                <a:cs typeface="+mn-cs"/>
              </a:rPr>
              <a:t/>
            </a:r>
            <a:br>
              <a:rPr lang="en-GB" sz="2400" dirty="0" smtClean="0">
                <a:ea typeface="+mn-ea"/>
                <a:cs typeface="+mn-cs"/>
              </a:rPr>
            </a:br>
            <a:r>
              <a:rPr lang="en-GB" sz="2400" b="0" dirty="0" smtClean="0">
                <a:solidFill>
                  <a:schemeClr val="tx1"/>
                </a:solidFill>
                <a:ea typeface="+mn-ea"/>
                <a:cs typeface="+mn-cs"/>
              </a:rPr>
              <a:t/>
            </a:r>
            <a:br>
              <a:rPr lang="en-GB" sz="2400" b="0" dirty="0" smtClean="0">
                <a:solidFill>
                  <a:schemeClr val="tx1"/>
                </a:solidFill>
                <a:ea typeface="+mn-ea"/>
                <a:cs typeface="+mn-cs"/>
              </a:rPr>
            </a:br>
            <a:r>
              <a:rPr lang="en-GB" sz="2400" dirty="0" smtClean="0">
                <a:solidFill>
                  <a:srgbClr val="D834B9"/>
                </a:solidFill>
                <a:ea typeface="+mn-ea"/>
                <a:cs typeface="+mn-cs"/>
              </a:rPr>
              <a:t>Absence of integrated strategies </a:t>
            </a:r>
            <a:r>
              <a:rPr lang="en-GB" sz="2400" b="0" dirty="0" smtClean="0">
                <a:solidFill>
                  <a:schemeClr val="tx1"/>
                </a:solidFill>
                <a:ea typeface="+mn-ea"/>
                <a:cs typeface="+mn-cs"/>
              </a:rPr>
              <a:t>to </a:t>
            </a:r>
            <a:r>
              <a:rPr lang="en-GB" sz="2400" dirty="0" smtClean="0">
                <a:solidFill>
                  <a:srgbClr val="D834B9"/>
                </a:solidFill>
                <a:ea typeface="+mn-ea"/>
                <a:cs typeface="+mn-cs"/>
              </a:rPr>
              <a:t>follow up</a:t>
            </a:r>
            <a:r>
              <a:rPr lang="en-GB" sz="2400" b="0" dirty="0" smtClean="0">
                <a:solidFill>
                  <a:srgbClr val="D834B9"/>
                </a:solidFill>
                <a:ea typeface="+mn-ea"/>
                <a:cs typeface="+mn-cs"/>
              </a:rPr>
              <a:t> </a:t>
            </a:r>
            <a:r>
              <a:rPr lang="en-GB" sz="2400" b="0" dirty="0" smtClean="0">
                <a:solidFill>
                  <a:schemeClr val="tx1"/>
                </a:solidFill>
                <a:ea typeface="+mn-ea"/>
                <a:cs typeface="+mn-cs"/>
              </a:rPr>
              <a:t>on </a:t>
            </a:r>
            <a:r>
              <a:rPr lang="en-GB" sz="2400" b="0" dirty="0" smtClean="0">
                <a:solidFill>
                  <a:schemeClr val="tx1"/>
                </a:solidFill>
                <a:ea typeface="+mn-ea"/>
                <a:cs typeface="+mn-cs"/>
              </a:rPr>
              <a:t>returned boys, girls and adolescents. </a:t>
            </a:r>
            <a:r>
              <a:rPr lang="en-GB" sz="2400" b="0" dirty="0" smtClean="0">
                <a:solidFill>
                  <a:schemeClr val="tx1"/>
                </a:solidFill>
                <a:ea typeface="+mn-ea"/>
                <a:cs typeface="+mn-cs"/>
              </a:rPr>
              <a:t/>
            </a:r>
            <a:br>
              <a:rPr lang="en-GB" sz="2400" b="0" dirty="0" smtClean="0">
                <a:solidFill>
                  <a:schemeClr val="tx1"/>
                </a:solidFill>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endParaRPr lang="en-GB" sz="2400" dirty="0">
              <a:solidFill>
                <a:srgbClr val="D834B9"/>
              </a:solidFill>
              <a:latin typeface="+mn-lt"/>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6048375"/>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Results</a:t>
            </a:r>
            <a:endParaRPr lang="en-GB" sz="3200" dirty="0"/>
          </a:p>
        </p:txBody>
      </p:sp>
      <p:sp>
        <p:nvSpPr>
          <p:cNvPr id="7" name="TextBox 6"/>
          <p:cNvSpPr txBox="1"/>
          <p:nvPr/>
        </p:nvSpPr>
        <p:spPr>
          <a:xfrm>
            <a:off x="179512"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380884577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5" y="2956012"/>
            <a:ext cx="8229600" cy="1143000"/>
          </a:xfrm>
        </p:spPr>
        <p:txBody>
          <a:bodyPr>
            <a:normAutofit fontScale="90000"/>
          </a:bodyPr>
          <a:lstStyle/>
          <a:p>
            <a:pPr algn="l"/>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400" b="0" dirty="0" smtClean="0">
                <a:solidFill>
                  <a:schemeClr val="tx1"/>
                </a:solidFill>
                <a:latin typeface="+mn-lt"/>
                <a:ea typeface="+mn-ea"/>
                <a:cs typeface="+mn-cs"/>
              </a:rPr>
              <a:t>At this point in time, it is crucial to </a:t>
            </a:r>
            <a:r>
              <a:rPr lang="en-GB" sz="2400" dirty="0" smtClean="0">
                <a:solidFill>
                  <a:srgbClr val="D834B9"/>
                </a:solidFill>
              </a:rPr>
              <a:t>translate</a:t>
            </a:r>
            <a:r>
              <a:rPr lang="en-GB" sz="2400" b="0" dirty="0" smtClean="0">
                <a:solidFill>
                  <a:schemeClr val="tx1"/>
                </a:solidFill>
                <a:latin typeface="+mn-lt"/>
                <a:ea typeface="+mn-ea"/>
                <a:cs typeface="+mn-cs"/>
              </a:rPr>
              <a:t> the </a:t>
            </a:r>
            <a:r>
              <a:rPr lang="en-GB" sz="2400" dirty="0" smtClean="0">
                <a:solidFill>
                  <a:srgbClr val="D834B9"/>
                </a:solidFill>
                <a:latin typeface="+mn-lt"/>
                <a:ea typeface="+mn-ea"/>
                <a:cs typeface="+mn-cs"/>
              </a:rPr>
              <a:t>legislative and operational advances </a:t>
            </a:r>
            <a:r>
              <a:rPr lang="en-GB" sz="2400" b="0" dirty="0" smtClean="0">
                <a:solidFill>
                  <a:schemeClr val="tx1"/>
                </a:solidFill>
                <a:latin typeface="+mn-lt"/>
                <a:ea typeface="+mn-ea"/>
                <a:cs typeface="+mn-cs"/>
              </a:rPr>
              <a:t>that have been achieved at a national and regional level </a:t>
            </a:r>
            <a:r>
              <a:rPr lang="en-GB" sz="2400" dirty="0" smtClean="0">
                <a:solidFill>
                  <a:srgbClr val="D834B9"/>
                </a:solidFill>
                <a:latin typeface="+mn-lt"/>
                <a:ea typeface="+mn-ea"/>
                <a:cs typeface="+mn-cs"/>
              </a:rPr>
              <a:t>into policies and services </a:t>
            </a:r>
            <a:r>
              <a:rPr lang="en-GB" sz="2400" b="0" dirty="0" smtClean="0">
                <a:solidFill>
                  <a:schemeClr val="tx1"/>
                </a:solidFill>
                <a:latin typeface="+mn-lt"/>
                <a:ea typeface="+mn-ea"/>
                <a:cs typeface="+mn-cs"/>
              </a:rPr>
              <a:t>to ensure the appropriate protection of rights, through the establishment – in communities of origin – of comprehensive protection systems for the </a:t>
            </a:r>
            <a:r>
              <a:rPr lang="en-GB" sz="2400" b="0" dirty="0" smtClean="0">
                <a:solidFill>
                  <a:schemeClr val="tx1"/>
                </a:solidFill>
                <a:latin typeface="+mn-lt"/>
                <a:ea typeface="+mn-ea"/>
                <a:cs typeface="+mn-cs"/>
              </a:rPr>
              <a:t>effective long-term reintegration </a:t>
            </a:r>
            <a:r>
              <a:rPr lang="en-GB" sz="2400" b="0" dirty="0" smtClean="0">
                <a:solidFill>
                  <a:schemeClr val="tx1"/>
                </a:solidFill>
                <a:latin typeface="+mn-lt"/>
                <a:ea typeface="+mn-ea"/>
                <a:cs typeface="+mn-cs"/>
              </a:rPr>
              <a:t>of the returned boys, girls and adolescents. </a:t>
            </a: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200" b="0" dirty="0" smtClean="0">
                <a:solidFill>
                  <a:schemeClr val="tx1"/>
                </a:solidFill>
                <a:latin typeface="+mn-lt"/>
                <a:ea typeface="+mn-ea"/>
                <a:cs typeface="+mn-cs"/>
              </a:rPr>
              <a:t/>
            </a:r>
            <a:br>
              <a:rPr lang="en-GB" sz="2200" b="0" dirty="0" smtClean="0">
                <a:solidFill>
                  <a:schemeClr val="tx1"/>
                </a:solidFill>
                <a:latin typeface="+mn-lt"/>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r>
              <a:rPr lang="en-GB" sz="2200" b="0" dirty="0" smtClean="0">
                <a:solidFill>
                  <a:schemeClr val="tx1"/>
                </a:solidFill>
                <a:latin typeface="Arial" charset="0"/>
                <a:ea typeface="+mn-ea"/>
                <a:cs typeface="+mn-cs"/>
              </a:rPr>
              <a:t/>
            </a:r>
            <a:br>
              <a:rPr lang="en-GB" sz="2200" b="0" dirty="0" smtClean="0">
                <a:solidFill>
                  <a:schemeClr val="tx1"/>
                </a:solidFill>
                <a:latin typeface="Arial" charset="0"/>
                <a:ea typeface="+mn-ea"/>
                <a:cs typeface="+mn-cs"/>
              </a:rPr>
            </a:br>
            <a:endParaRPr lang="en-GB" sz="2000" dirty="0">
              <a:solidFill>
                <a:srgbClr val="D834B9"/>
              </a:solidFill>
              <a:latin typeface="Arial" charset="0"/>
              <a:ea typeface="+mn-ea"/>
              <a:cs typeface="+mn-cs"/>
            </a:endParaRPr>
          </a:p>
        </p:txBody>
      </p:sp>
      <p:sp>
        <p:nvSpPr>
          <p:cNvPr id="4" name="Rectangle 3"/>
          <p:cNvSpPr/>
          <p:nvPr/>
        </p:nvSpPr>
        <p:spPr>
          <a:xfrm>
            <a:off x="-4102" y="5877273"/>
            <a:ext cx="9156203" cy="980728"/>
          </a:xfrm>
          <a:prstGeom prst="rect">
            <a:avLst/>
          </a:prstGeom>
          <a:solidFill>
            <a:srgbClr val="A25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Uniteandlogo_SP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8" y="6021288"/>
            <a:ext cx="8713787" cy="488950"/>
          </a:xfrm>
          <a:prstGeom prst="rect">
            <a:avLst/>
          </a:prstGeom>
          <a:noFill/>
          <a:ln w="9525">
            <a:noFill/>
            <a:miter lim="800000"/>
            <a:headEnd/>
            <a:tailEnd/>
          </a:ln>
        </p:spPr>
      </p:pic>
      <p:sp>
        <p:nvSpPr>
          <p:cNvPr id="6" name="Title 1"/>
          <p:cNvSpPr txBox="1">
            <a:spLocks/>
          </p:cNvSpPr>
          <p:nvPr/>
        </p:nvSpPr>
        <p:spPr>
          <a:xfrm>
            <a:off x="436289" y="34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A250BC"/>
                </a:solidFill>
                <a:latin typeface="+mj-lt"/>
                <a:ea typeface="+mj-ea"/>
                <a:cs typeface="+mj-cs"/>
              </a:defRPr>
            </a:lvl1pPr>
          </a:lstStyle>
          <a:p>
            <a:r>
              <a:rPr lang="en-GB" sz="3200" dirty="0" smtClean="0"/>
              <a:t>Results</a:t>
            </a:r>
            <a:endParaRPr lang="en-GB" sz="3200" dirty="0"/>
          </a:p>
        </p:txBody>
      </p:sp>
      <p:sp>
        <p:nvSpPr>
          <p:cNvPr id="7" name="TextBox 6"/>
          <p:cNvSpPr txBox="1"/>
          <p:nvPr/>
        </p:nvSpPr>
        <p:spPr>
          <a:xfrm>
            <a:off x="107504" y="6021288"/>
            <a:ext cx="1152127" cy="646331"/>
          </a:xfrm>
          <a:prstGeom prst="rect">
            <a:avLst/>
          </a:prstGeom>
          <a:solidFill>
            <a:srgbClr val="AB65C7"/>
          </a:solidFill>
        </p:spPr>
        <p:txBody>
          <a:bodyPr wrap="square" rtlCol="0">
            <a:spAutoFit/>
          </a:bodyPr>
          <a:lstStyle/>
          <a:p>
            <a:r>
              <a:rPr lang="en-GB" dirty="0" smtClean="0">
                <a:solidFill>
                  <a:schemeClr val="bg1"/>
                </a:solidFill>
                <a:latin typeface="Century Gothic"/>
                <a:cs typeface="Century Gothic"/>
              </a:rPr>
              <a:t>unite for </a:t>
            </a:r>
          </a:p>
          <a:p>
            <a:r>
              <a:rPr lang="en-GB" dirty="0">
                <a:solidFill>
                  <a:schemeClr val="bg1"/>
                </a:solidFill>
                <a:latin typeface="Century Gothic"/>
                <a:cs typeface="Century Gothic"/>
              </a:rPr>
              <a:t>c</a:t>
            </a:r>
            <a:r>
              <a:rPr lang="en-GB" dirty="0" smtClean="0">
                <a:solidFill>
                  <a:schemeClr val="bg1"/>
                </a:solidFill>
                <a:latin typeface="Century Gothic"/>
                <a:cs typeface="Century Gothic"/>
              </a:rPr>
              <a:t>hildren</a:t>
            </a:r>
            <a:endParaRPr lang="en-GB" dirty="0" smtClean="0">
              <a:solidFill>
                <a:schemeClr val="bg1"/>
              </a:solidFill>
              <a:latin typeface="Century Gothic"/>
              <a:cs typeface="Century Gothic"/>
            </a:endParaRPr>
          </a:p>
        </p:txBody>
      </p:sp>
    </p:spTree>
    <p:extLst>
      <p:ext uri="{BB962C8B-B14F-4D97-AF65-F5344CB8AC3E}">
        <p14:creationId xmlns:p14="http://schemas.microsoft.com/office/powerpoint/2010/main" val="9824305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1926</TotalTime>
  <Words>306</Words>
  <Application>Microsoft Macintosh PowerPoint</Application>
  <PresentationFormat>Presentación en pantalla (4:3)</PresentationFormat>
  <Paragraphs>69</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Office Theme</vt:lpstr>
      <vt:lpstr>Presentación de PowerPoint</vt:lpstr>
      <vt:lpstr>    </vt:lpstr>
      <vt:lpstr>  The study focuses on returned boys, girls and adolescents, that is, migrants or children born in the country of destination of migrant parents that return to the country of origin, unaccompanied or with a family member, voluntarily or as the result of a deportation or repatriation procedure.   </vt:lpstr>
      <vt:lpstr>  The study was designed as a tool for technical actors and professionals that are responsible for the protection of boys, girls and adolescents in situations of migration.   To identify actions, projects and programmes of action that have helped ensure respect for the rights of migrant boys, girls and adolescents, with the aim of sharing them throughout the region.   To identify and address challenges faced by government institutions and non-governmental organizations in developing public policy and programmes for the protection of the rights of returned boys, girls and adolescents.  To propose courses of action to help ensure respect for the rights of returned boys, girls and adolescents and prevent the need for boys, girls and adolescents to leave their countries of origin, advancing in the development or strengthening of a Comprehensive Protection System. </vt:lpstr>
      <vt:lpstr>The study places special emphasis on actions to restore the right  to family life and integration into the community. </vt:lpstr>
      <vt:lpstr>We acknowledge that the region is transforming in a positive manner in terms of migration legislation and policy, with a more comprehensive and human rights-based approach.  This is reflected in various regional forums on this matter, as well as projects and actions seeking coordination between government institutions and civil society organizations involved in the protection and restoration of rights of migrant boys, girls and adolescents, particularly those that are unaccompanied.  </vt:lpstr>
      <vt:lpstr>  It is necessary to generate a better understanding of the problems that occur in the places of migration of boys, girls and adolescents, where they return after being deported.  It is necessary to gain a better understanding of the public policy and protection services that are available to assist boys, girls and adolescents in these locations.   This understanding will inform the development of policies and services to ensure appropriate protection of the rights of the returned boys, girls and adolescents and their effective long-term reintegration. </vt:lpstr>
      <vt:lpstr>  Advances concerning reception procedures and designing protocols for assistance.  Strategies focused on unaccompanied migrant boys, girls and adolescents are in place.   Limited strategies and programmes focused on community, education and family reintegration.  Absence of integrated strategies to follow up on returned boys, girls and adolescents.     </vt:lpstr>
      <vt:lpstr>  At this point in time, it is crucial to translate the legislative and operational advances that have been achieved at a national and regional level into policies and services to ensure the appropriate protection of rights, through the establishment – in communities of origin – of comprehensive protection systems for the effective long-term reintegration of the returned boys, girls and adolescents.     </vt:lpstr>
      <vt:lpstr>        To develop or strengthen a System for the Comprehensive Protection of the Rights of Boys, Girls and Adolescents.    “The use of the child protection system with its associated services should prevail over that of institutions exercising control of immigration.”  Advisory Opinion 21/14, International Court of Human Rights,                                               Rights and Guarantees of Children in the Context of Migration and/or in Need of International Protection    </vt:lpstr>
      <vt:lpstr>            To strengthen communication and coordination between divisions and entities from various sectors that are involved in ensuring respect for the rights of boys, girls and adolescents at a local, national and regional level, with the aim of developing uniform programmes and services with a broader scope;  To expand the coverage of existing programmes and services; this will require increasing investment in children, seeking more financing;  To establish stewardship by an institution or organization that takes on the role of coordinating the various functions of the involved institutions at a local and national level;  To promote programme and service decentralization processes with the aim of expanding coverage and reaching the most remote regions in each country.            </vt:lpstr>
      <vt:lpstr>                </vt:lpstr>
      <vt:lpstr>         The following principles should be incorporated into the Comprehensive Protection System and translated into public policies for the protection of the rights of boys, girls and adolescents:  The Best Interests of the Child (BID) The prohibition of discrimination, for whatever reason, of boys, girls and adolescents or members of their families;  The principle of non-refoulement; The right to family life of boys, girls and adolescents (including family reunification); Judicial guarantees and due process.        </vt:lpstr>
      <vt:lpstr>                </vt:lpstr>
      <vt:lpstr>Presentación de PowerPoint</vt:lpstr>
      <vt:lpstr>Presentación de PowerPoint</vt:lpstr>
    </vt:vector>
  </TitlesOfParts>
  <Company>UNICEF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Prado</dc:creator>
  <cp:lastModifiedBy>Christiane Lehnhoff</cp:lastModifiedBy>
  <cp:revision>216</cp:revision>
  <cp:lastPrinted>2015-01-22T01:08:51Z</cp:lastPrinted>
  <dcterms:created xsi:type="dcterms:W3CDTF">2015-01-21T15:23:16Z</dcterms:created>
  <dcterms:modified xsi:type="dcterms:W3CDTF">2015-04-16T16:00:14Z</dcterms:modified>
</cp:coreProperties>
</file>