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9" r:id="rId3"/>
    <p:sldId id="313" r:id="rId4"/>
    <p:sldId id="312" r:id="rId5"/>
    <p:sldId id="301" r:id="rId6"/>
    <p:sldId id="308" r:id="rId7"/>
    <p:sldId id="310" r:id="rId8"/>
    <p:sldId id="304" r:id="rId9"/>
    <p:sldId id="305" r:id="rId10"/>
    <p:sldId id="306" r:id="rId11"/>
    <p:sldId id="307" r:id="rId12"/>
    <p:sldId id="314" r:id="rId13"/>
    <p:sldId id="311" r:id="rId14"/>
    <p:sldId id="316" r:id="rId15"/>
    <p:sldId id="317" r:id="rId16"/>
    <p:sldId id="315" r:id="rId17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55" autoAdjust="0"/>
    <p:restoredTop sz="95246" autoAdjust="0"/>
  </p:normalViewPr>
  <p:slideViewPr>
    <p:cSldViewPr>
      <p:cViewPr varScale="1">
        <p:scale>
          <a:sx n="114" d="100"/>
          <a:sy n="114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63DA0-6E44-4045-BE98-8BF4411DEE19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DC17B-51AF-4BF4-9211-00B74A798D0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658458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A025CB-822A-4CCC-993C-E3C846318254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578676-EDA0-4CA9-850C-BD1CF95ECCA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5767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ea typeface="ＭＳ Ｐゴシック" panose="020B0600070205080204" pitchFamily="34" charset="-128"/>
            </a:endParaRPr>
          </a:p>
          <a:p>
            <a:endParaRPr lang="es-MX" altLang="es-MX" smtClean="0"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540FD5-BB90-4E4C-B946-FDE2617E9AC1}" type="slidenum">
              <a:rPr lang="en-US" altLang="es-MX" smtClean="0"/>
              <a:pPr/>
              <a:t>3</a:t>
            </a:fld>
            <a:endParaRPr lang="en-US" altLang="es-MX" smtClean="0"/>
          </a:p>
        </p:txBody>
      </p:sp>
    </p:spTree>
    <p:extLst>
      <p:ext uri="{BB962C8B-B14F-4D97-AF65-F5344CB8AC3E}">
        <p14:creationId xmlns:p14="http://schemas.microsoft.com/office/powerpoint/2010/main" xmlns="" val="65189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8676-EDA0-4CA9-850C-BD1CF95ECCAF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3657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uiza.carvalho@unwomen.org" TargetMode="External"/><Relationship Id="rId2" Type="http://schemas.openxmlformats.org/officeDocument/2006/relationships/hyperlink" Target="mailto:Juliette.bonnafe@unwomen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944724"/>
            <a:ext cx="6984776" cy="1080120"/>
          </a:xfrm>
        </p:spPr>
        <p:txBody>
          <a:bodyPr>
            <a:noAutofit/>
          </a:bodyPr>
          <a:lstStyle/>
          <a:p>
            <a:r>
              <a:rPr lang="es-MX" sz="1400" b="1" dirty="0" smtClean="0"/>
              <a:t>REGIONAL CONFERENCE ON MIGRATION (RCM</a:t>
            </a:r>
            <a:r>
              <a:rPr lang="es-MX" sz="1400" b="1" dirty="0"/>
              <a:t>)</a:t>
            </a:r>
            <a:r>
              <a:rPr lang="es-MX" sz="1400" b="1" i="1" dirty="0"/>
              <a:t/>
            </a:r>
            <a:br>
              <a:rPr lang="es-MX" sz="1400" b="1" i="1" dirty="0"/>
            </a:br>
            <a:r>
              <a:rPr lang="en-US" sz="1400" b="1" dirty="0"/>
              <a:t>The Regional Consultation Group on Migration (</a:t>
            </a:r>
            <a:r>
              <a:rPr lang="en-US" sz="1400" b="1" dirty="0" smtClean="0"/>
              <a:t>RCGM)</a:t>
            </a:r>
            <a:r>
              <a:rPr lang="es-MX" sz="1400" b="1" i="1" dirty="0"/>
              <a:t/>
            </a:r>
            <a:br>
              <a:rPr lang="es-MX" sz="1400" b="1" i="1" dirty="0"/>
            </a:br>
            <a:r>
              <a:rPr lang="es-MX" sz="1400" b="1" dirty="0"/>
              <a:t> </a:t>
            </a:r>
            <a:r>
              <a:rPr lang="es-MX" sz="1400" b="1" i="1" dirty="0"/>
              <a:t/>
            </a:r>
            <a:br>
              <a:rPr lang="es-MX" sz="1400" b="1" i="1" dirty="0"/>
            </a:br>
            <a:r>
              <a:rPr lang="es-MX" sz="1400" b="1" dirty="0" err="1" smtClean="0"/>
              <a:t>Migration</a:t>
            </a:r>
            <a:r>
              <a:rPr lang="es-MX" sz="1400" b="1" dirty="0" smtClean="0"/>
              <a:t>: a </a:t>
            </a:r>
            <a:r>
              <a:rPr lang="es-MX" sz="1400" b="1" dirty="0" err="1" smtClean="0"/>
              <a:t>shared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responsibility</a:t>
            </a:r>
            <a:r>
              <a:rPr lang="es-MX" sz="1400" b="1" i="1" dirty="0"/>
              <a:t/>
            </a:r>
            <a:br>
              <a:rPr lang="es-MX" sz="1400" b="1" i="1" dirty="0"/>
            </a:br>
            <a:r>
              <a:rPr lang="es-MX" sz="1400" b="1" dirty="0"/>
              <a:t> </a:t>
            </a:r>
            <a:r>
              <a:rPr lang="es-MX" sz="1400" b="1" i="1" dirty="0"/>
              <a:t/>
            </a:r>
            <a:br>
              <a:rPr lang="es-MX" sz="1400" b="1" i="1" dirty="0"/>
            </a:br>
            <a:endParaRPr lang="es-MX" sz="1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1540" y="2378714"/>
            <a:ext cx="7920880" cy="936104"/>
          </a:xfrm>
        </p:spPr>
        <p:txBody>
          <a:bodyPr>
            <a:normAutofit fontScale="55000" lnSpcReduction="20000"/>
          </a:bodyPr>
          <a:lstStyle/>
          <a:p>
            <a:r>
              <a:rPr lang="es-MX" sz="3200" dirty="0"/>
              <a:t/>
            </a:r>
            <a:br>
              <a:rPr lang="es-MX" sz="3200" dirty="0"/>
            </a:br>
            <a:r>
              <a:rPr lang="es-MX" sz="3200" b="1" dirty="0" smtClean="0"/>
              <a:t>Regional </a:t>
            </a:r>
            <a:r>
              <a:rPr lang="es-MX" sz="3200" b="1" dirty="0" err="1" smtClean="0"/>
              <a:t>migration</a:t>
            </a:r>
            <a:r>
              <a:rPr lang="es-MX" sz="3200" b="1" dirty="0" smtClean="0"/>
              <a:t>, </a:t>
            </a:r>
            <a:r>
              <a:rPr lang="es-MX" sz="3200" b="1" dirty="0" err="1" smtClean="0"/>
              <a:t>gender</a:t>
            </a:r>
            <a:r>
              <a:rPr lang="es-MX" sz="3200" b="1" dirty="0" smtClean="0"/>
              <a:t> and </a:t>
            </a:r>
            <a:r>
              <a:rPr lang="es-MX" sz="3200" b="1" dirty="0" err="1" smtClean="0"/>
              <a:t>the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importance</a:t>
            </a:r>
            <a:r>
              <a:rPr lang="es-MX" sz="3200" b="1" dirty="0" smtClean="0"/>
              <a:t> of CEDAW and </a:t>
            </a:r>
            <a:r>
              <a:rPr lang="es-MX" sz="3200" b="1" dirty="0" err="1" smtClean="0"/>
              <a:t>its</a:t>
            </a:r>
            <a:r>
              <a:rPr lang="es-MX" sz="3200" b="1" dirty="0" smtClean="0"/>
              <a:t> General  </a:t>
            </a:r>
            <a:r>
              <a:rPr lang="es-MX" sz="3200" b="1" dirty="0" err="1" smtClean="0"/>
              <a:t>Recommendation</a:t>
            </a:r>
            <a:r>
              <a:rPr lang="es-MX" sz="3200" b="1" dirty="0" smtClean="0"/>
              <a:t> 26 as </a:t>
            </a:r>
            <a:r>
              <a:rPr lang="es-MX" sz="3200" b="1" dirty="0" err="1" smtClean="0"/>
              <a:t>tools</a:t>
            </a:r>
            <a:r>
              <a:rPr lang="es-MX" sz="3200" b="1" dirty="0" smtClean="0"/>
              <a:t> of </a:t>
            </a:r>
            <a:r>
              <a:rPr lang="es-MX" sz="3200" b="1" dirty="0" err="1" smtClean="0"/>
              <a:t>protection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for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migrant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women</a:t>
            </a:r>
            <a:endParaRPr lang="es-MX" sz="3200" dirty="0">
              <a:latin typeface="Calibri" panose="020F050202020403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5517232"/>
            <a:ext cx="2888429" cy="1155372"/>
          </a:xfrm>
          <a:prstGeom prst="rect">
            <a:avLst/>
          </a:prstGeom>
          <a:effectLst/>
        </p:spPr>
      </p:pic>
      <p:pic>
        <p:nvPicPr>
          <p:cNvPr id="1026" name="Picture 2" descr="C:\Users\Maud Ritz\Documents\WMW\Publicaciones\Fotos Moysés\TRABAJADORAS-DOMESTICAS-MZS-20140504MZS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9949" y="3284984"/>
            <a:ext cx="2944219" cy="19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727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388" y="1219200"/>
            <a:ext cx="8785225" cy="5276850"/>
          </a:xfrm>
          <a:solidFill>
            <a:srgbClr val="CCFFFF"/>
          </a:solidFill>
        </p:spPr>
        <p:txBody>
          <a:bodyPr>
            <a:normAutofit/>
          </a:bodyPr>
          <a:lstStyle/>
          <a:p>
            <a:pPr marL="457200" indent="-457200">
              <a:buFont typeface="Symbol" panose="05050102010706020507" pitchFamily="18" charset="2"/>
              <a:buAutoNum type="arabicPeriod"/>
            </a:pPr>
            <a:r>
              <a:rPr lang="en-US" altLang="es-MX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It recognizes the </a:t>
            </a:r>
            <a:r>
              <a:rPr lang="en-US" altLang="es-MX" sz="20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complexity of migration </a:t>
            </a:r>
            <a:r>
              <a:rPr lang="en-US" altLang="es-MX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in the context of </a:t>
            </a:r>
            <a:r>
              <a:rPr lang="en-US" altLang="es-MX" sz="20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globalization</a:t>
            </a:r>
            <a:r>
              <a:rPr lang="en-US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.</a:t>
            </a:r>
          </a:p>
          <a:p>
            <a:pPr marL="457200" indent="-457200">
              <a:buFont typeface="Symbol" panose="05050102010706020507" pitchFamily="18" charset="2"/>
              <a:buAutoNum type="arabicPeriod"/>
            </a:pPr>
            <a:endParaRPr lang="es-MX" altLang="es-MX" sz="20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s-MX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2. </a:t>
            </a:r>
            <a:r>
              <a:rPr lang="es-MX" altLang="es-MX" sz="2000" dirty="0" err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It</a:t>
            </a:r>
            <a:r>
              <a:rPr lang="es-MX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 e</a:t>
            </a:r>
            <a:r>
              <a:rPr lang="en-US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stablishes </a:t>
            </a:r>
            <a:r>
              <a:rPr lang="en-US" altLang="es-MX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condition to </a:t>
            </a:r>
            <a:r>
              <a:rPr lang="en-US" altLang="es-MX" sz="20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respect, protect and facilitate </a:t>
            </a:r>
            <a:r>
              <a:rPr lang="en-US" altLang="es-MX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exercise of the rights of women in any stage of the migration cycle</a:t>
            </a:r>
            <a:r>
              <a:rPr lang="en-US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buNone/>
            </a:pPr>
            <a:endParaRPr lang="es-MX" altLang="es-MX" sz="20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s-MX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3. </a:t>
            </a:r>
            <a:r>
              <a:rPr lang="en-US" altLang="es-MX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It recognizes the </a:t>
            </a:r>
            <a:r>
              <a:rPr lang="en-US" altLang="es-MX" sz="20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social and economic contributions </a:t>
            </a:r>
            <a:r>
              <a:rPr lang="en-US" altLang="es-MX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of </a:t>
            </a:r>
            <a:r>
              <a:rPr lang="en-US" altLang="es-MX" sz="20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women migrant workers</a:t>
            </a:r>
            <a:r>
              <a:rPr lang="en-US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buNone/>
            </a:pPr>
            <a:endParaRPr lang="es-MX" altLang="es-MX" sz="2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s-MX" altLang="es-MX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4</a:t>
            </a:r>
            <a:r>
              <a:rPr lang="es-MX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. </a:t>
            </a:r>
            <a:r>
              <a:rPr lang="es-MX" altLang="es-MX" sz="2000" dirty="0" err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It</a:t>
            </a:r>
            <a:r>
              <a:rPr lang="es-MX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s-MX" altLang="es-MX" sz="2000" dirty="0" err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makes</a:t>
            </a:r>
            <a:r>
              <a:rPr lang="es-MX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s-MX" altLang="es-MX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visible </a:t>
            </a:r>
            <a:r>
              <a:rPr lang="en-US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the </a:t>
            </a:r>
            <a:r>
              <a:rPr lang="en-US" altLang="es-MX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role of </a:t>
            </a:r>
            <a:r>
              <a:rPr lang="en-US" altLang="es-MX" sz="20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women as workers, </a:t>
            </a:r>
            <a:r>
              <a:rPr lang="en-US" altLang="es-MX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often unrecognized by the lack of social recognition of </a:t>
            </a:r>
            <a:r>
              <a:rPr lang="en-US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the type </a:t>
            </a:r>
            <a:r>
              <a:rPr lang="en-US" altLang="es-MX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of work </a:t>
            </a:r>
            <a:r>
              <a:rPr lang="en-US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performed</a:t>
            </a:r>
          </a:p>
          <a:p>
            <a:pPr marL="0" indent="0">
              <a:buNone/>
            </a:pPr>
            <a:endParaRPr lang="es-MX" altLang="es-MX" sz="20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s-MX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5. </a:t>
            </a:r>
            <a:r>
              <a:rPr lang="en-US" altLang="es-MX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It states that </a:t>
            </a:r>
            <a:r>
              <a:rPr lang="en-US" altLang="es-MX" sz="20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migration is not independent </a:t>
            </a:r>
            <a:r>
              <a:rPr lang="en-US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from </a:t>
            </a:r>
            <a:r>
              <a:rPr lang="en-US" altLang="es-MX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gender and women are affected differently than men in the migration process.</a:t>
            </a:r>
            <a:endParaRPr lang="es-MX" altLang="es-MX" sz="20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885825"/>
          </a:xfrm>
        </p:spPr>
        <p:txBody>
          <a:bodyPr>
            <a:normAutofit/>
          </a:bodyPr>
          <a:lstStyle/>
          <a:p>
            <a:r>
              <a:rPr lang="en-US" altLang="es-MX" sz="2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Areas of </a:t>
            </a:r>
            <a:r>
              <a:rPr lang="en-US" altLang="es-MX" sz="26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analysis of the</a:t>
            </a:r>
            <a:r>
              <a:rPr lang="en-US" altLang="es-MX" sz="2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s-MX" sz="2600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s-MX" sz="2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General Recommendation 26 of CEDAW. (1/2)</a:t>
            </a:r>
            <a:endParaRPr lang="es-MX" altLang="es-MX" sz="26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0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388" y="1219200"/>
            <a:ext cx="8785225" cy="5276850"/>
          </a:xfrm>
          <a:solidFill>
            <a:srgbClr val="CCFFFF"/>
          </a:solidFill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  <a:buFont typeface="Candara" panose="020E0502030303020204" pitchFamily="34" charset="0"/>
              <a:buAutoNum type="arabicPeriod" startAt="6"/>
            </a:pPr>
            <a:r>
              <a:rPr lang="es-MX" altLang="es-MX" sz="20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Considera el </a:t>
            </a:r>
            <a:r>
              <a:rPr lang="es-MX" altLang="es-MX" sz="2000" b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enfoque de derechos y de género</a:t>
            </a:r>
            <a:r>
              <a:rPr lang="es-MX" altLang="es-MX" sz="20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, y las formas interrelacionadas de discriminación. </a:t>
            </a:r>
          </a:p>
          <a:p>
            <a:pPr marL="457200" indent="-457200" eaLnBrk="1" hangingPunct="1">
              <a:lnSpc>
                <a:spcPct val="90000"/>
              </a:lnSpc>
              <a:buFont typeface="Candara" panose="020E0502030303020204" pitchFamily="34" charset="0"/>
              <a:buAutoNum type="arabicPeriod" startAt="6"/>
            </a:pPr>
            <a:endParaRPr lang="es-MX" altLang="es-MX" sz="200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Candara" panose="020E0502030303020204" pitchFamily="34" charset="0"/>
              <a:buAutoNum type="arabicPeriod" startAt="6"/>
            </a:pPr>
            <a:r>
              <a:rPr lang="es-MX" altLang="es-MX" sz="20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Señala que la </a:t>
            </a:r>
            <a:r>
              <a:rPr lang="es-MX" altLang="es-MX" sz="2000" b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discriminación y la violación de derechos </a:t>
            </a:r>
            <a:r>
              <a:rPr lang="es-MX" altLang="es-MX" sz="20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se presentan en el interior de la familia, en el trabajo, en las interacciones sociales. </a:t>
            </a:r>
          </a:p>
          <a:p>
            <a:pPr marL="457200" indent="-457200" eaLnBrk="1" hangingPunct="1">
              <a:lnSpc>
                <a:spcPct val="90000"/>
              </a:lnSpc>
              <a:buFont typeface="Candara" panose="020E0502030303020204" pitchFamily="34" charset="0"/>
              <a:buAutoNum type="arabicPeriod" startAt="6"/>
            </a:pPr>
            <a:endParaRPr lang="es-MX" altLang="es-MX" sz="200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Candara" panose="020E0502030303020204" pitchFamily="34" charset="0"/>
              <a:buAutoNum type="arabicPeriod" startAt="6"/>
            </a:pPr>
            <a:r>
              <a:rPr lang="es-MX" altLang="es-MX" sz="20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Discriminación y </a:t>
            </a:r>
            <a:r>
              <a:rPr lang="es-MX" altLang="es-MX" sz="2000" b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violación de derechos se producen tanto en países de destino como en los de origen y de tránsito</a:t>
            </a:r>
            <a:r>
              <a:rPr lang="es-MX" altLang="es-MX" sz="20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, por lo que distingue las responsabilidades de los países para la atención de cada caso.</a:t>
            </a:r>
          </a:p>
          <a:p>
            <a:pPr marL="457200" indent="-457200" eaLnBrk="1" hangingPunct="1">
              <a:lnSpc>
                <a:spcPct val="90000"/>
              </a:lnSpc>
              <a:buFont typeface="Candara" panose="020E0502030303020204" pitchFamily="34" charset="0"/>
              <a:buAutoNum type="arabicPeriod" startAt="6"/>
            </a:pPr>
            <a:endParaRPr lang="es-MX" altLang="es-MX" sz="200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Candara" panose="020E0502030303020204" pitchFamily="34" charset="0"/>
              <a:buAutoNum type="arabicPeriod" startAt="6"/>
            </a:pPr>
            <a:r>
              <a:rPr lang="es-MX" altLang="es-MX" sz="20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No sólo </a:t>
            </a:r>
            <a:r>
              <a:rPr lang="es-MX" altLang="es-MX" sz="2000" b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promueve los derechos humanos de las trabajadoras migrantes</a:t>
            </a:r>
            <a:r>
              <a:rPr lang="es-MX" altLang="es-MX" sz="20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, sino que busca garantizar su pleno ejercicio y disfrute de facto. </a:t>
            </a:r>
          </a:p>
          <a:p>
            <a:pPr marL="457200" indent="-457200" eaLnBrk="1" hangingPunct="1">
              <a:lnSpc>
                <a:spcPct val="90000"/>
              </a:lnSpc>
              <a:buFont typeface="Candara" panose="020E0502030303020204" pitchFamily="34" charset="0"/>
              <a:buAutoNum type="arabicPeriod" startAt="6"/>
            </a:pPr>
            <a:endParaRPr lang="es-MX" altLang="es-MX" sz="200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Candara" panose="020E0502030303020204" pitchFamily="34" charset="0"/>
              <a:buAutoNum type="arabicPeriod" startAt="6"/>
            </a:pPr>
            <a:r>
              <a:rPr lang="es-MX" altLang="es-MX" sz="20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Los principios de la CEDAW de no discriminación y obligación del Estado llaman a </a:t>
            </a:r>
            <a:r>
              <a:rPr lang="es-MX" altLang="es-MX" sz="2000" b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acción punitiva contra quienes violen los derechos </a:t>
            </a:r>
            <a:r>
              <a:rPr lang="es-MX" altLang="es-MX" sz="20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de las trabajadoras migrantes.  </a:t>
            </a:r>
            <a:endParaRPr lang="es-MX" altLang="es-MX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885825"/>
          </a:xfrm>
        </p:spPr>
        <p:txBody>
          <a:bodyPr>
            <a:normAutofit/>
          </a:bodyPr>
          <a:lstStyle/>
          <a:p>
            <a:pPr eaLnBrk="1" hangingPunct="1"/>
            <a:r>
              <a:rPr lang="es-MX" altLang="es-MX" sz="26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Ejes de análisis de la Recomendación General 26 de la CEDAW . (2/2)  </a:t>
            </a:r>
          </a:p>
        </p:txBody>
      </p:sp>
    </p:spTree>
    <p:extLst>
      <p:ext uri="{BB962C8B-B14F-4D97-AF65-F5344CB8AC3E}">
        <p14:creationId xmlns:p14="http://schemas.microsoft.com/office/powerpoint/2010/main" xmlns="" val="36105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 Women´s contribution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348880"/>
            <a:ext cx="8712968" cy="43924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Joint research between Central American Court of Justice UNFPA-UN Women on violence against women and girls in </a:t>
            </a:r>
            <a:r>
              <a:rPr lang="en-US" b="1" dirty="0" smtClean="0"/>
              <a:t>migration route in the </a:t>
            </a:r>
            <a:r>
              <a:rPr lang="en-US" b="1" dirty="0"/>
              <a:t>Northern </a:t>
            </a:r>
            <a:r>
              <a:rPr lang="en-US" b="1" dirty="0" smtClean="0"/>
              <a:t>Triangle.</a:t>
            </a:r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n-US" sz="2100" b="1" dirty="0"/>
              <a:t>Design of a new protocol to prevent and address violence against women in Mexico consulates abroad.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UN Women project funded by EU </a:t>
            </a:r>
            <a:r>
              <a:rPr lang="en-US" b="1" dirty="0" smtClean="0"/>
              <a:t>on migrant </a:t>
            </a:r>
            <a:r>
              <a:rPr lang="en-US" b="1" dirty="0"/>
              <a:t>workers:</a:t>
            </a:r>
            <a:endParaRPr lang="en-US" dirty="0" smtClean="0"/>
          </a:p>
          <a:p>
            <a:r>
              <a:rPr lang="en-US" dirty="0" smtClean="0"/>
              <a:t>Project in M</a:t>
            </a:r>
            <a:r>
              <a:rPr lang="es-ES" dirty="0" err="1"/>
              <a:t>e</a:t>
            </a:r>
            <a:r>
              <a:rPr lang="es-ES" dirty="0" err="1" smtClean="0"/>
              <a:t>xico</a:t>
            </a:r>
            <a:r>
              <a:rPr lang="es-ES" dirty="0" smtClean="0"/>
              <a:t>, </a:t>
            </a:r>
            <a:r>
              <a:rPr lang="es-ES" dirty="0" err="1"/>
              <a:t>Philippines</a:t>
            </a:r>
            <a:r>
              <a:rPr lang="es-ES" dirty="0"/>
              <a:t> and </a:t>
            </a:r>
            <a:r>
              <a:rPr lang="es-ES" dirty="0" err="1"/>
              <a:t>Moldova</a:t>
            </a:r>
            <a:endParaRPr lang="es-ES" dirty="0" smtClean="0"/>
          </a:p>
          <a:p>
            <a:endParaRPr lang="es-ES" dirty="0" smtClean="0"/>
          </a:p>
          <a:p>
            <a:r>
              <a:rPr lang="en-US" dirty="0"/>
              <a:t>Data Analysis and laws in light of the R26 </a:t>
            </a:r>
            <a:r>
              <a:rPr lang="en-US" dirty="0" smtClean="0"/>
              <a:t>CEDAW</a:t>
            </a:r>
          </a:p>
          <a:p>
            <a:endParaRPr lang="es-ES" dirty="0" smtClean="0"/>
          </a:p>
          <a:p>
            <a:r>
              <a:rPr lang="en-US" dirty="0" smtClean="0"/>
              <a:t>Methodologies applicable in </a:t>
            </a:r>
            <a:r>
              <a:rPr lang="en-US" dirty="0"/>
              <a:t>national frameworks, </a:t>
            </a:r>
            <a:r>
              <a:rPr lang="en-US" sz="2100" dirty="0"/>
              <a:t>and with potentiality to define a transformative regional approach </a:t>
            </a:r>
            <a:endParaRPr lang="es-ES" sz="2100" dirty="0"/>
          </a:p>
        </p:txBody>
      </p:sp>
    </p:spTree>
    <p:extLst>
      <p:ext uri="{BB962C8B-B14F-4D97-AF65-F5344CB8AC3E}">
        <p14:creationId xmlns:p14="http://schemas.microsoft.com/office/powerpoint/2010/main" xmlns="" val="189086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contenido 1"/>
          <p:cNvSpPr>
            <a:spLocks noGrp="1"/>
          </p:cNvSpPr>
          <p:nvPr>
            <p:ph idx="1"/>
          </p:nvPr>
        </p:nvSpPr>
        <p:spPr>
          <a:xfrm>
            <a:off x="4800600" y="381000"/>
            <a:ext cx="4114800" cy="5745163"/>
          </a:xfrm>
        </p:spPr>
        <p:txBody>
          <a:bodyPr/>
          <a:lstStyle/>
          <a:p>
            <a:pPr>
              <a:buFont typeface="Symbol" panose="05050102010706020507" pitchFamily="18" charset="2"/>
              <a:buNone/>
            </a:pPr>
            <a:endParaRPr lang="es-ES_tradnl" altLang="es-MX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0483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070" y="91603"/>
            <a:ext cx="4569443" cy="632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49373" y="136100"/>
            <a:ext cx="4603853" cy="62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848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3603" y="0"/>
            <a:ext cx="4713463" cy="6126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09106" y="0"/>
            <a:ext cx="4434894" cy="628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769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16632"/>
            <a:ext cx="4780321" cy="6336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619" y="104274"/>
            <a:ext cx="4875799" cy="63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147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Juliette </a:t>
            </a:r>
            <a:r>
              <a:rPr lang="en-US" dirty="0" err="1"/>
              <a:t>Bonnaf</a:t>
            </a:r>
            <a:r>
              <a:rPr lang="es-ES" dirty="0"/>
              <a:t>é, </a:t>
            </a:r>
            <a:r>
              <a:rPr lang="es-ES" dirty="0" err="1"/>
              <a:t>Programm</a:t>
            </a:r>
            <a:r>
              <a:rPr lang="es-ES" dirty="0"/>
              <a:t> </a:t>
            </a:r>
            <a:r>
              <a:rPr lang="es-ES" dirty="0" err="1"/>
              <a:t>Specialist</a:t>
            </a:r>
            <a:r>
              <a:rPr lang="es-ES" dirty="0"/>
              <a:t> in UN </a:t>
            </a:r>
            <a:r>
              <a:rPr lang="es-ES" dirty="0" err="1"/>
              <a:t>Women</a:t>
            </a:r>
            <a:r>
              <a:rPr lang="es-ES" dirty="0"/>
              <a:t> </a:t>
            </a:r>
            <a:r>
              <a:rPr lang="es-ES" dirty="0" err="1"/>
              <a:t>Mexico</a:t>
            </a:r>
            <a:endParaRPr lang="es-E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Juliette.bonnafe@unwomen.org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/>
              <a:t>Luiza Carvalho, UN Women´s Regional Director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Luiza.carvalho@unwomen.org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628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 txBox="1">
            <a:spLocks/>
          </p:cNvSpPr>
          <p:nvPr/>
        </p:nvSpPr>
        <p:spPr bwMode="auto">
          <a:xfrm>
            <a:off x="395288" y="1484313"/>
            <a:ext cx="83534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es-ES_tradnl" altLang="es-MX" sz="1600">
              <a:latin typeface="Calibri" panose="020F0502020204030204" pitchFamily="34" charset="0"/>
            </a:endParaRPr>
          </a:p>
        </p:txBody>
      </p:sp>
      <p:sp>
        <p:nvSpPr>
          <p:cNvPr id="11267" name="1 Título"/>
          <p:cNvSpPr txBox="1">
            <a:spLocks/>
          </p:cNvSpPr>
          <p:nvPr/>
        </p:nvSpPr>
        <p:spPr bwMode="auto">
          <a:xfrm>
            <a:off x="2987675" y="238125"/>
            <a:ext cx="66976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3600">
                <a:solidFill>
                  <a:srgbClr val="FFFFFF"/>
                </a:solidFill>
                <a:latin typeface="Calibri" panose="020F0502020204030204" pitchFamily="34" charset="0"/>
              </a:rPr>
              <a:t>Agenda post-2015</a:t>
            </a:r>
          </a:p>
        </p:txBody>
      </p:sp>
      <p:sp>
        <p:nvSpPr>
          <p:cNvPr id="11268" name="2 Marcador de contenido"/>
          <p:cNvSpPr txBox="1">
            <a:spLocks/>
          </p:cNvSpPr>
          <p:nvPr/>
        </p:nvSpPr>
        <p:spPr bwMode="auto">
          <a:xfrm>
            <a:off x="619125" y="1557338"/>
            <a:ext cx="7993063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s-MX" sz="3200" dirty="0" smtClean="0">
                <a:latin typeface="Calibri" panose="020F0502020204030204" pitchFamily="34" charset="0"/>
              </a:rPr>
              <a:t>From the </a:t>
            </a:r>
            <a:r>
              <a:rPr lang="en-US" altLang="es-MX" sz="3200" dirty="0">
                <a:latin typeface="Calibri" panose="020F0502020204030204" pitchFamily="34" charset="0"/>
              </a:rPr>
              <a:t>Millennium Development Goals (MDGs) to the Sustainable Development Goals (ODS):</a:t>
            </a:r>
            <a:r>
              <a:rPr lang="es-MX" altLang="es-MX" sz="3200" dirty="0" smtClean="0">
                <a:latin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s-MX" altLang="es-MX" sz="3200" dirty="0">
              <a:latin typeface="Calibri" panose="020F0502020204030204" pitchFamily="34" charset="0"/>
            </a:endParaRPr>
          </a:p>
          <a:p>
            <a:pPr>
              <a:buFont typeface="Calibri" panose="020F0502020204030204" pitchFamily="34" charset="0"/>
              <a:buChar char="‒"/>
            </a:pPr>
            <a:r>
              <a:rPr lang="en-US" altLang="es-MX" sz="3200" dirty="0">
                <a:latin typeface="Calibri" panose="020F0502020204030204" pitchFamily="34" charset="0"/>
              </a:rPr>
              <a:t>For the first time in the debate, </a:t>
            </a:r>
            <a:r>
              <a:rPr lang="en-US" altLang="es-MX" sz="3200" dirty="0" smtClean="0">
                <a:latin typeface="Calibri" panose="020F0502020204030204" pitchFamily="34" charset="0"/>
              </a:rPr>
              <a:t>migration </a:t>
            </a:r>
            <a:r>
              <a:rPr lang="en-US" altLang="es-MX" sz="3200" dirty="0">
                <a:latin typeface="Calibri" panose="020F0502020204030204" pitchFamily="34" charset="0"/>
              </a:rPr>
              <a:t>was formally recognized as an important factor </a:t>
            </a:r>
            <a:r>
              <a:rPr lang="en-US" altLang="es-MX" sz="3200" dirty="0" smtClean="0">
                <a:latin typeface="Calibri" panose="020F0502020204030204" pitchFamily="34" charset="0"/>
              </a:rPr>
              <a:t>in </a:t>
            </a:r>
            <a:r>
              <a:rPr lang="en-US" altLang="es-MX" sz="3200" dirty="0">
                <a:latin typeface="Calibri" panose="020F0502020204030204" pitchFamily="34" charset="0"/>
              </a:rPr>
              <a:t>development</a:t>
            </a:r>
            <a:endParaRPr lang="es-MX" altLang="es-MX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6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07950" y="765175"/>
            <a:ext cx="7135813" cy="744538"/>
          </a:xfrm>
        </p:spPr>
        <p:txBody>
          <a:bodyPr>
            <a:normAutofit fontScale="90000"/>
          </a:bodyPr>
          <a:lstStyle/>
          <a:p>
            <a:r>
              <a:rPr lang="es-MX" altLang="es-MX" sz="2800" b="1" dirty="0" smtClean="0">
                <a:ea typeface="ＭＳ Ｐゴシック" panose="020B0600070205080204" pitchFamily="34" charset="-128"/>
              </a:rPr>
              <a:t/>
            </a:r>
            <a:br>
              <a:rPr lang="es-MX" altLang="es-MX" sz="2800" b="1" dirty="0" smtClean="0">
                <a:ea typeface="ＭＳ Ｐゴシック" panose="020B0600070205080204" pitchFamily="34" charset="-128"/>
              </a:rPr>
            </a:br>
            <a:r>
              <a:rPr lang="es-MX" altLang="es-MX" sz="24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SDG8: </a:t>
            </a:r>
            <a:r>
              <a:rPr lang="en-US" sz="2000" b="1" dirty="0"/>
              <a:t>Promote inclusive and sustainable economic growth, employment and decent work for all</a:t>
            </a:r>
            <a:br>
              <a:rPr lang="en-US" sz="2000" b="1" dirty="0"/>
            </a:br>
            <a:r>
              <a:rPr lang="es-MX" altLang="es-MX" sz="24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  <a:br>
              <a:rPr lang="es-MX" altLang="es-MX" sz="24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endParaRPr lang="es-MX" altLang="es-MX" sz="2400" b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133600"/>
            <a:ext cx="8991600" cy="42148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s-MX" altLang="es-MX" b="1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s-MX" altLang="es-MX" b="1" dirty="0" smtClean="0">
                <a:ea typeface="ＭＳ Ｐゴシック" panose="020B0600070205080204" pitchFamily="34" charset="-128"/>
              </a:rPr>
              <a:t>Targets </a:t>
            </a:r>
            <a:r>
              <a:rPr lang="es-MX" altLang="es-MX" b="1" dirty="0" err="1" smtClean="0">
                <a:ea typeface="ＭＳ Ｐゴシック" panose="020B0600070205080204" pitchFamily="34" charset="-128"/>
              </a:rPr>
              <a:t>with</a:t>
            </a:r>
            <a:r>
              <a:rPr lang="es-MX" altLang="es-MX" b="1" dirty="0" smtClean="0">
                <a:ea typeface="ＭＳ Ｐゴシック" panose="020B0600070205080204" pitchFamily="34" charset="-128"/>
              </a:rPr>
              <a:t> </a:t>
            </a:r>
            <a:r>
              <a:rPr lang="es-MX" altLang="es-MX" b="1" dirty="0" err="1" smtClean="0">
                <a:ea typeface="ＭＳ Ｐゴシック" panose="020B0600070205080204" pitchFamily="34" charset="-128"/>
              </a:rPr>
              <a:t>gender</a:t>
            </a:r>
            <a:r>
              <a:rPr lang="es-MX" altLang="es-MX" b="1" dirty="0" smtClean="0">
                <a:ea typeface="ＭＳ Ｐゴシック" panose="020B0600070205080204" pitchFamily="34" charset="-128"/>
              </a:rPr>
              <a:t> </a:t>
            </a:r>
            <a:r>
              <a:rPr lang="es-MX" altLang="es-MX" b="1" dirty="0" err="1" smtClean="0">
                <a:ea typeface="ＭＳ Ｐゴシック" panose="020B0600070205080204" pitchFamily="34" charset="-128"/>
              </a:rPr>
              <a:t>perspective</a:t>
            </a:r>
            <a:endParaRPr lang="es-MX" altLang="es-MX" b="1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s-MX" altLang="es-MX" b="1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s-MX" dirty="0">
                <a:ea typeface="ＭＳ Ｐゴシック" panose="020B0600070205080204" pitchFamily="34" charset="-128"/>
              </a:rPr>
              <a:t>Achieve full and productive employment and ensure decent work for all men and women and equal </a:t>
            </a:r>
            <a:r>
              <a:rPr lang="en-US" altLang="es-MX" dirty="0" smtClean="0">
                <a:ea typeface="ＭＳ Ｐゴシック" panose="020B0600070205080204" pitchFamily="34" charset="-128"/>
              </a:rPr>
              <a:t>pay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altLang="es-MX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s-MX" dirty="0">
                <a:ea typeface="ＭＳ Ｐゴシック" panose="020B0600070205080204" pitchFamily="34" charset="-128"/>
              </a:rPr>
              <a:t>Adopt immediate and effective measures to eradicate forced labor, end modern forms of slavery and human trafficking.</a:t>
            </a:r>
            <a:endParaRPr lang="es-MX" altLang="es-MX" b="1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s-MX" altLang="es-MX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404664"/>
            <a:ext cx="151891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498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2067" y="2675466"/>
            <a:ext cx="7876397" cy="3921886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10.7</a:t>
            </a:r>
            <a:r>
              <a:rPr lang="es-ES_tradnl" dirty="0"/>
              <a:t>	</a:t>
            </a:r>
            <a:r>
              <a:rPr lang="en-US" dirty="0"/>
              <a:t> Facilitate orderly, safe, regular and responsible migration and mobility of people, including through the implementation of planned and well-managed migration policies</a:t>
            </a:r>
          </a:p>
          <a:p>
            <a:pPr>
              <a:buFont typeface="Wingdings" charset="2"/>
              <a:buChar char="Ø"/>
            </a:pPr>
            <a:endParaRPr lang="es-PA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s-ES_tradnl" dirty="0"/>
          </a:p>
          <a:p>
            <a:pPr>
              <a:buFont typeface="Wingdings" charset="2"/>
              <a:buChar char="Ø"/>
            </a:pPr>
            <a:r>
              <a:rPr lang="es-ES_tradnl" dirty="0"/>
              <a:t>10.c	</a:t>
            </a:r>
            <a:r>
              <a:rPr lang="en-US" dirty="0"/>
              <a:t> By 2030, reduce to less than 3 per cent the transaction costs of migrant remittances and eliminate remittance corridors with costs higher than 5 per cent</a:t>
            </a:r>
          </a:p>
          <a:p>
            <a:pPr marL="0" indent="0">
              <a:buNone/>
            </a:pPr>
            <a:r>
              <a:rPr lang="es-ES_tradnl" dirty="0"/>
              <a:t>	</a:t>
            </a:r>
            <a:endParaRPr lang="es-MX" dirty="0"/>
          </a:p>
          <a:p>
            <a:pPr marL="109728" indent="0">
              <a:buNone/>
            </a:pPr>
            <a:endParaRPr lang="es-MX" dirty="0"/>
          </a:p>
          <a:p>
            <a:pPr marL="109728" indent="0">
              <a:buNone/>
            </a:pPr>
            <a:r>
              <a:rPr lang="es-ES_tradnl" dirty="0"/>
              <a:t> </a:t>
            </a:r>
            <a:endParaRPr lang="es-MX" dirty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7860" y="260648"/>
            <a:ext cx="6912768" cy="1143000"/>
          </a:xfrm>
        </p:spPr>
        <p:txBody>
          <a:bodyPr>
            <a:normAutofit/>
          </a:bodyPr>
          <a:lstStyle/>
          <a:p>
            <a:pPr fontAlgn="base"/>
            <a:r>
              <a:rPr lang="en-US" sz="2800" b="1" dirty="0"/>
              <a:t>SDG10: Reduce inequality within and among countries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0628" y="476672"/>
            <a:ext cx="1423448" cy="140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69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>
            <a:noAutofit/>
          </a:bodyPr>
          <a:lstStyle/>
          <a:p>
            <a:r>
              <a:rPr lang="en-US" altLang="es-MX" sz="3600" dirty="0">
                <a:ea typeface="ＭＳ Ｐゴシック" panose="020B0600070205080204" pitchFamily="34" charset="-128"/>
              </a:rPr>
              <a:t>Integrating migrant women in the framework of regional shared responsibility</a:t>
            </a:r>
            <a:endParaRPr lang="es-ES_tradnl" altLang="es-MX" sz="3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81000" y="5334000"/>
            <a:ext cx="8001000" cy="990600"/>
          </a:xfrm>
        </p:spPr>
        <p:txBody>
          <a:bodyPr anchor="t">
            <a:normAutofit/>
          </a:bodyPr>
          <a:lstStyle/>
          <a:p>
            <a:pPr algn="just"/>
            <a:r>
              <a:rPr lang="en-US" altLang="es-MX" sz="2000" b="1" dirty="0">
                <a:solidFill>
                  <a:srgbClr val="2D83F4"/>
                </a:solidFill>
                <a:ea typeface="ＭＳ Ｐゴシック" panose="020B0600070205080204" pitchFamily="34" charset="-128"/>
              </a:rPr>
              <a:t>The inequalities in migration, labor and life experiences between men and women is the result of relationships and gender roles.</a:t>
            </a:r>
            <a:endParaRPr lang="es-ES_tradnl" altLang="es-MX" sz="2000" b="1" dirty="0" smtClean="0">
              <a:solidFill>
                <a:srgbClr val="2D83F4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723900" y="2060848"/>
            <a:ext cx="7696200" cy="3048000"/>
          </a:xfrm>
        </p:spPr>
        <p:txBody>
          <a:bodyPr>
            <a:normAutofit lnSpcReduction="10000"/>
          </a:bodyPr>
          <a:lstStyle/>
          <a:p>
            <a:endParaRPr lang="es-ES_tradnl" altLang="es-MX" sz="2200" dirty="0" smtClean="0">
              <a:ea typeface="ＭＳ Ｐゴシック" panose="020B0600070205080204" pitchFamily="34" charset="-128"/>
            </a:endParaRPr>
          </a:p>
          <a:p>
            <a:r>
              <a:rPr lang="en-US" altLang="es-MX" sz="2200" dirty="0">
                <a:ea typeface="ＭＳ Ｐゴシック" panose="020B0600070205080204" pitchFamily="34" charset="-128"/>
              </a:rPr>
              <a:t>More women and </a:t>
            </a:r>
            <a:r>
              <a:rPr lang="en-US" altLang="es-MX" sz="2200" dirty="0" smtClean="0">
                <a:ea typeface="ＭＳ Ｐゴシック" panose="020B0600070205080204" pitchFamily="34" charset="-128"/>
              </a:rPr>
              <a:t>children </a:t>
            </a:r>
            <a:r>
              <a:rPr lang="en-US" altLang="es-MX" sz="2200" dirty="0">
                <a:ea typeface="ＭＳ Ｐゴシック" panose="020B0600070205080204" pitchFamily="34" charset="-128"/>
              </a:rPr>
              <a:t>in recent </a:t>
            </a:r>
            <a:r>
              <a:rPr lang="en-US" altLang="es-MX" sz="2200" dirty="0" smtClean="0">
                <a:ea typeface="ＭＳ Ｐゴシック" panose="020B0600070205080204" pitchFamily="34" charset="-128"/>
              </a:rPr>
              <a:t>decades</a:t>
            </a:r>
          </a:p>
          <a:p>
            <a:endParaRPr lang="en-US" altLang="es-MX" sz="2200" dirty="0">
              <a:ea typeface="ＭＳ Ｐゴシック" panose="020B0600070205080204" pitchFamily="34" charset="-128"/>
            </a:endParaRPr>
          </a:p>
          <a:p>
            <a:r>
              <a:rPr lang="en-US" altLang="es-MX" sz="2200" dirty="0">
                <a:ea typeface="ＭＳ Ｐゴシック" panose="020B0600070205080204" pitchFamily="34" charset="-128"/>
              </a:rPr>
              <a:t>They migrate as dependent or independently</a:t>
            </a:r>
          </a:p>
          <a:p>
            <a:endParaRPr lang="es-ES_tradnl" altLang="es-MX" sz="2200" dirty="0" smtClean="0">
              <a:ea typeface="ＭＳ Ｐゴシック" panose="020B0600070205080204" pitchFamily="34" charset="-128"/>
            </a:endParaRPr>
          </a:p>
          <a:p>
            <a:r>
              <a:rPr lang="es-ES_tradnl" altLang="es-MX" sz="2200" dirty="0" err="1">
                <a:ea typeface="ＭＳ Ｐゴシック" panose="020B0600070205080204" pitchFamily="34" charset="-128"/>
              </a:rPr>
              <a:t>Contribution</a:t>
            </a:r>
            <a:r>
              <a:rPr lang="es-ES_tradnl" altLang="es-MX" sz="2200" dirty="0">
                <a:ea typeface="ＭＳ Ｐゴシック" panose="020B0600070205080204" pitchFamily="34" charset="-128"/>
              </a:rPr>
              <a:t> to </a:t>
            </a:r>
            <a:r>
              <a:rPr lang="es-ES_tradnl" altLang="es-MX" sz="2200" dirty="0" err="1" smtClean="0">
                <a:ea typeface="ＭＳ Ｐゴシック" panose="020B0600070205080204" pitchFamily="34" charset="-128"/>
              </a:rPr>
              <a:t>development</a:t>
            </a:r>
            <a:endParaRPr lang="es-ES_tradnl" altLang="es-MX" sz="2200" dirty="0" smtClean="0">
              <a:ea typeface="ＭＳ Ｐゴシック" panose="020B0600070205080204" pitchFamily="34" charset="-128"/>
            </a:endParaRPr>
          </a:p>
          <a:p>
            <a:endParaRPr lang="es-ES_tradnl" altLang="es-MX" sz="2200" dirty="0" smtClean="0">
              <a:ea typeface="ＭＳ Ｐゴシック" panose="020B0600070205080204" pitchFamily="34" charset="-128"/>
            </a:endParaRPr>
          </a:p>
          <a:p>
            <a:r>
              <a:rPr lang="en-US" altLang="es-MX" sz="2200" dirty="0">
                <a:ea typeface="ＭＳ Ｐゴシック" panose="020B0600070205080204" pitchFamily="34" charset="-128"/>
              </a:rPr>
              <a:t>Specificity of women in migration</a:t>
            </a:r>
            <a:endParaRPr lang="es-ES_tradnl" altLang="es-MX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47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 txBox="1">
            <a:spLocks/>
          </p:cNvSpPr>
          <p:nvPr/>
        </p:nvSpPr>
        <p:spPr bwMode="auto">
          <a:xfrm>
            <a:off x="1350963" y="333375"/>
            <a:ext cx="67691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s-MX" sz="4000" dirty="0">
                <a:solidFill>
                  <a:srgbClr val="FFFFFF"/>
                </a:solidFill>
                <a:latin typeface="Calibri" panose="020F0502020204030204" pitchFamily="34" charset="0"/>
              </a:rPr>
              <a:t>UN Women </a:t>
            </a:r>
            <a:r>
              <a:rPr lang="en-US" altLang="es-MX" sz="4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study in the </a:t>
            </a:r>
            <a:r>
              <a:rPr lang="en-US" altLang="es-MX" sz="4000" dirty="0">
                <a:solidFill>
                  <a:srgbClr val="FFFFFF"/>
                </a:solidFill>
                <a:latin typeface="Calibri" panose="020F0502020204030204" pitchFamily="34" charset="0"/>
              </a:rPr>
              <a:t>southern border of Mexico</a:t>
            </a:r>
            <a:endParaRPr lang="es-MX" altLang="es-MX" sz="4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395536" y="2564904"/>
            <a:ext cx="8367464" cy="3673127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3366FF"/>
              </a:buClr>
              <a:buSzPct val="100000"/>
            </a:pPr>
            <a:r>
              <a:rPr lang="es-ES_tradnl" altLang="es-MX" sz="2200" dirty="0">
                <a:solidFill>
                  <a:schemeClr val="tx2"/>
                </a:solidFill>
                <a:latin typeface="Candara" panose="020E0502030303020204" pitchFamily="34" charset="0"/>
              </a:rPr>
              <a:t>Status of </a:t>
            </a:r>
            <a:r>
              <a:rPr lang="es-ES_tradnl" altLang="es-MX" sz="22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women</a:t>
            </a:r>
            <a:r>
              <a:rPr lang="es-ES_tradnl" altLang="es-MX" sz="2200" dirty="0" smtClean="0">
                <a:solidFill>
                  <a:schemeClr val="tx2"/>
                </a:solidFill>
                <a:latin typeface="Candara" panose="020E0502030303020204" pitchFamily="34" charset="0"/>
              </a:rPr>
              <a:t>: </a:t>
            </a:r>
            <a:endParaRPr lang="es-ES_tradnl" altLang="es-MX" sz="22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66FF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_tradnl" altLang="es-MX" sz="2200" dirty="0" err="1">
                <a:solidFill>
                  <a:schemeClr val="tx2"/>
                </a:solidFill>
                <a:latin typeface="Candara" panose="020E0502030303020204" pitchFamily="34" charset="0"/>
              </a:rPr>
              <a:t>greater</a:t>
            </a:r>
            <a:r>
              <a:rPr lang="es-ES_tradnl" altLang="es-MX" sz="22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s-ES_tradnl" altLang="es-MX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adversity</a:t>
            </a:r>
            <a:r>
              <a:rPr lang="es-ES_tradnl" altLang="es-MX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and </a:t>
            </a:r>
            <a:r>
              <a:rPr lang="es-ES_tradnl" altLang="es-MX" sz="2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vulnerability</a:t>
            </a:r>
            <a:r>
              <a:rPr lang="es-ES_tradnl" altLang="es-MX" sz="2200" dirty="0" smtClean="0">
                <a:solidFill>
                  <a:schemeClr val="tx2"/>
                </a:solidFill>
                <a:latin typeface="Candara" panose="020E0502030303020204" pitchFamily="34" charset="0"/>
              </a:rPr>
              <a:t>, </a:t>
            </a:r>
            <a:endParaRPr lang="es-ES_tradnl" altLang="es-MX" sz="22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66FF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es-MX" sz="2200" dirty="0">
                <a:solidFill>
                  <a:schemeClr val="tx2"/>
                </a:solidFill>
                <a:latin typeface="Candara" panose="020E0502030303020204" pitchFamily="34" charset="0"/>
              </a:rPr>
              <a:t>a large majority in irregular condition (without </a:t>
            </a:r>
            <a:r>
              <a:rPr lang="en-US" altLang="es-MX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legal residence documents or work permits</a:t>
            </a:r>
            <a:r>
              <a:rPr lang="en-US" altLang="es-MX" sz="2200" dirty="0" smtClean="0">
                <a:solidFill>
                  <a:schemeClr val="tx2"/>
                </a:solidFill>
                <a:latin typeface="Candara" panose="020E0502030303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66FF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es-MX" sz="2200" dirty="0">
                <a:solidFill>
                  <a:schemeClr val="tx2"/>
                </a:solidFill>
                <a:latin typeface="Candara" panose="020E0502030303020204" pitchFamily="34" charset="0"/>
              </a:rPr>
              <a:t>employed in the </a:t>
            </a:r>
            <a:r>
              <a:rPr lang="en-US" altLang="es-MX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informal economy, </a:t>
            </a:r>
            <a:r>
              <a:rPr lang="en-US" altLang="es-MX" sz="2200" dirty="0">
                <a:solidFill>
                  <a:schemeClr val="tx2"/>
                </a:solidFill>
                <a:latin typeface="Candara" panose="020E0502030303020204" pitchFamily="34" charset="0"/>
              </a:rPr>
              <a:t>precarious jobs, very </a:t>
            </a:r>
            <a:r>
              <a:rPr lang="en-US" altLang="es-MX" sz="2200" dirty="0" smtClean="0">
                <a:solidFill>
                  <a:schemeClr val="tx2"/>
                </a:solidFill>
                <a:latin typeface="Candara" panose="020E0502030303020204" pitchFamily="34" charset="0"/>
              </a:rPr>
              <a:t>low wages </a:t>
            </a:r>
            <a:r>
              <a:rPr lang="en-US" altLang="es-MX" sz="2200" dirty="0">
                <a:solidFill>
                  <a:schemeClr val="tx2"/>
                </a:solidFill>
                <a:latin typeface="Candara" panose="020E0502030303020204" pitchFamily="34" charset="0"/>
              </a:rPr>
              <a:t>and </a:t>
            </a:r>
            <a:r>
              <a:rPr lang="en-US" altLang="es-MX" sz="2200" dirty="0" smtClean="0">
                <a:solidFill>
                  <a:schemeClr val="tx2"/>
                </a:solidFill>
                <a:latin typeface="Candara" panose="020E0502030303020204" pitchFamily="34" charset="0"/>
              </a:rPr>
              <a:t>low-skilled</a:t>
            </a:r>
            <a:r>
              <a:rPr lang="es-ES_tradnl" altLang="es-MX" sz="2200" dirty="0" smtClean="0">
                <a:solidFill>
                  <a:schemeClr val="tx2"/>
                </a:solidFill>
                <a:latin typeface="Candara" panose="020E0502030303020204" pitchFamily="34" charset="0"/>
              </a:rPr>
              <a:t>, </a:t>
            </a:r>
            <a:endParaRPr lang="es-ES_tradnl" altLang="es-MX" sz="22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66FF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es-MX" sz="2200" dirty="0" smtClean="0">
                <a:solidFill>
                  <a:schemeClr val="tx2"/>
                </a:solidFill>
                <a:latin typeface="Candara" panose="020E0502030303020204" pitchFamily="34" charset="0"/>
              </a:rPr>
              <a:t>in </a:t>
            </a:r>
            <a:r>
              <a:rPr lang="en-US" altLang="es-MX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invisible sectors </a:t>
            </a:r>
            <a:r>
              <a:rPr lang="en-US" altLang="es-MX" sz="2200" dirty="0" smtClean="0">
                <a:solidFill>
                  <a:schemeClr val="tx2"/>
                </a:solidFill>
                <a:latin typeface="Candara" panose="020E0502030303020204" pitchFamily="34" charset="0"/>
              </a:rPr>
              <a:t>or socially considered "</a:t>
            </a:r>
            <a:r>
              <a:rPr lang="en-US" altLang="es-MX" sz="2200" dirty="0">
                <a:solidFill>
                  <a:schemeClr val="tx2"/>
                </a:solidFill>
                <a:latin typeface="Candara" panose="020E0502030303020204" pitchFamily="34" charset="0"/>
              </a:rPr>
              <a:t>female" (household </a:t>
            </a:r>
            <a:r>
              <a:rPr lang="en-US" altLang="es-MX" sz="2200" dirty="0" smtClean="0">
                <a:solidFill>
                  <a:schemeClr val="tx2"/>
                </a:solidFill>
                <a:latin typeface="Candara" panose="020E0502030303020204" pitchFamily="34" charset="0"/>
              </a:rPr>
              <a:t>employment, care of persons, </a:t>
            </a:r>
            <a:r>
              <a:rPr lang="en-US" altLang="es-MX" sz="2200" dirty="0">
                <a:solidFill>
                  <a:schemeClr val="tx2"/>
                </a:solidFill>
                <a:latin typeface="Candara" panose="020E0502030303020204" pitchFamily="34" charset="0"/>
              </a:rPr>
              <a:t>peddling, agricultural work, work in the sex industry.</a:t>
            </a:r>
            <a:r>
              <a:rPr lang="es-ES_tradnl" altLang="es-MX" sz="2200" dirty="0" smtClean="0">
                <a:solidFill>
                  <a:schemeClr val="tx2"/>
                </a:solidFill>
                <a:latin typeface="Candara" panose="020E0502030303020204" pitchFamily="34" charset="0"/>
              </a:rPr>
              <a:t>. )</a:t>
            </a:r>
            <a:endParaRPr lang="es-MX" altLang="es-MX" sz="11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1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Marcador de contenido"/>
          <p:cNvSpPr txBox="1">
            <a:spLocks/>
          </p:cNvSpPr>
          <p:nvPr/>
        </p:nvSpPr>
        <p:spPr bwMode="auto">
          <a:xfrm>
            <a:off x="395288" y="1484313"/>
            <a:ext cx="83534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es-ES_tradnl" altLang="es-MX" sz="1600">
              <a:latin typeface="Calibri" panose="020F0502020204030204" pitchFamily="34" charset="0"/>
            </a:endParaRPr>
          </a:p>
        </p:txBody>
      </p:sp>
      <p:sp>
        <p:nvSpPr>
          <p:cNvPr id="13315" name="2 Marcador de contenido"/>
          <p:cNvSpPr txBox="1">
            <a:spLocks/>
          </p:cNvSpPr>
          <p:nvPr/>
        </p:nvSpPr>
        <p:spPr bwMode="auto">
          <a:xfrm>
            <a:off x="611188" y="1700213"/>
            <a:ext cx="7993062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es-ES_tradnl" altLang="es-MX" sz="2000">
              <a:latin typeface="Calibri" panose="020F0502020204030204" pitchFamily="34" charset="0"/>
            </a:endParaRPr>
          </a:p>
        </p:txBody>
      </p:sp>
      <p:sp>
        <p:nvSpPr>
          <p:cNvPr id="13316" name="2 Marcador de contenido"/>
          <p:cNvSpPr txBox="1">
            <a:spLocks/>
          </p:cNvSpPr>
          <p:nvPr/>
        </p:nvSpPr>
        <p:spPr bwMode="auto">
          <a:xfrm>
            <a:off x="547688" y="1557338"/>
            <a:ext cx="8353425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s-ES_tradnl" altLang="es-MX" b="1" dirty="0"/>
              <a:t>	</a:t>
            </a:r>
          </a:p>
          <a:p>
            <a:pPr>
              <a:buNone/>
            </a:pPr>
            <a:r>
              <a:rPr lang="es-ES_tradnl" altLang="es-MX" sz="3600" b="1" dirty="0"/>
              <a:t>  </a:t>
            </a:r>
            <a:r>
              <a:rPr lang="en-US" altLang="es-MX" sz="3600" b="1" dirty="0" smtClean="0"/>
              <a:t>Regulating the </a:t>
            </a:r>
            <a:r>
              <a:rPr lang="en-US" altLang="es-MX" sz="3600" b="1" dirty="0"/>
              <a:t>work of migrant women and </a:t>
            </a:r>
            <a:r>
              <a:rPr lang="en-US" altLang="es-MX" sz="3600" b="1" dirty="0" smtClean="0"/>
              <a:t>ensuring </a:t>
            </a:r>
            <a:r>
              <a:rPr lang="en-US" altLang="es-MX" sz="3600" b="1" dirty="0"/>
              <a:t>their rights according to international standards is a </a:t>
            </a:r>
            <a:r>
              <a:rPr lang="en-US" altLang="es-MX" sz="3600" b="1" dirty="0" smtClean="0"/>
              <a:t>key equality  </a:t>
            </a:r>
            <a:r>
              <a:rPr lang="en-US" altLang="es-MX" sz="3600" b="1" dirty="0"/>
              <a:t>issue </a:t>
            </a:r>
            <a:r>
              <a:rPr lang="en-US" altLang="es-MX" sz="3600" b="1" dirty="0" smtClean="0"/>
              <a:t>in </a:t>
            </a:r>
            <a:r>
              <a:rPr lang="en-US" altLang="es-MX" sz="3600" b="1" dirty="0"/>
              <a:t>all aspects of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27822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288" y="1916113"/>
            <a:ext cx="8497887" cy="4826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s-MX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Convention on the Protection of the Rights of All Migrant Workers and Members of their Families (MWC) - Adopted by the UN in 1990 and ratified among others by </a:t>
            </a:r>
            <a:r>
              <a:rPr lang="en-US" altLang="es-MX" sz="2000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Belize, El Salvador, Guatemala, Honduras, Mexico and </a:t>
            </a:r>
            <a:r>
              <a:rPr lang="en-US" altLang="es-MX" sz="2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Nicaragua</a:t>
            </a:r>
            <a:r>
              <a:rPr lang="en-US" altLang="es-MX" sz="2000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s-MX" sz="2000" dirty="0" smtClean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Convention </a:t>
            </a:r>
            <a:r>
              <a:rPr lang="en-US" altLang="es-MX" sz="20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189 of the International </a:t>
            </a:r>
            <a:r>
              <a:rPr lang="en-US" altLang="es-MX" sz="2000" dirty="0" err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Labour</a:t>
            </a:r>
            <a:r>
              <a:rPr lang="en-US" altLang="es-MX" sz="2000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Organization (ILO) - On </a:t>
            </a:r>
            <a:r>
              <a:rPr lang="en-US" altLang="es-MX" sz="2000" dirty="0" smtClean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domestic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Migrant </a:t>
            </a:r>
            <a:r>
              <a:rPr lang="en-US" altLang="es-MX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Workers Convention with the Convention on the Elimination of All Forms of Discrimination Against Women (CEDAW) and its General </a:t>
            </a:r>
            <a:r>
              <a:rPr lang="en-US" altLang="es-MX" sz="20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Recommendation no. 26 </a:t>
            </a:r>
            <a:r>
              <a:rPr lang="en-US" altLang="es-MX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on migrant workers - </a:t>
            </a:r>
            <a:r>
              <a:rPr lang="en-US" altLang="es-MX" sz="2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seeking deep solutions </a:t>
            </a:r>
            <a:r>
              <a:rPr lang="en-US" altLang="es-MX" sz="2000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 discrimination and exclusion based on </a:t>
            </a:r>
            <a:r>
              <a:rPr lang="en-US" altLang="es-MX" sz="2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gender that, </a:t>
            </a:r>
            <a:r>
              <a:rPr lang="en-US" altLang="es-MX" sz="2000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 combination with other dimensions (ethnicity, economic status, national origin, age, occupation) limit the exercise of the rights of women migrant workers.</a:t>
            </a:r>
            <a:endParaRPr lang="es-MX" altLang="es-MX" sz="2000" dirty="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MX" altLang="es-MX" sz="11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MX" altLang="es-MX" sz="1800" dirty="0" smtClean="0">
              <a:solidFill>
                <a:srgbClr val="0293E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MX" altLang="es-MX" sz="18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MX" altLang="es-MX" sz="17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s-MX" sz="2900" dirty="0">
                <a:ea typeface="ＭＳ Ｐゴシック" panose="020B0600070205080204" pitchFamily="34" charset="-128"/>
              </a:rPr>
              <a:t>INTERNATIONAL INSTRUMENTS FOR THE PROTECTION OF RIGHTS OF MIGRANT WORKERS</a:t>
            </a:r>
            <a:endParaRPr lang="es-MX" altLang="es-MX" sz="32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7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MX" sz="3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General Recommendation No. 26 of CEDAW</a:t>
            </a:r>
            <a:endParaRPr lang="es-MX" altLang="es-MX" sz="36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484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s-MX" dirty="0">
                <a:ea typeface="ＭＳ Ｐゴシック" panose="020B0600070205080204" pitchFamily="34" charset="-128"/>
              </a:rPr>
              <a:t>It addresses the </a:t>
            </a:r>
            <a:r>
              <a:rPr lang="en-US" altLang="es-MX" b="1" dirty="0">
                <a:ea typeface="ＭＳ Ｐゴシック" panose="020B0600070205080204" pitchFamily="34" charset="-128"/>
              </a:rPr>
              <a:t>situation of women migrant </a:t>
            </a:r>
            <a:r>
              <a:rPr lang="en-US" altLang="es-MX" dirty="0">
                <a:ea typeface="ＭＳ Ｐゴシック" panose="020B0600070205080204" pitchFamily="34" charset="-128"/>
              </a:rPr>
              <a:t>workers who perform paid jobs, which may be at </a:t>
            </a:r>
            <a:r>
              <a:rPr lang="en-US" altLang="es-MX" b="1" dirty="0">
                <a:ea typeface="ＭＳ Ｐゴシック" panose="020B0600070205080204" pitchFamily="34" charset="-128"/>
              </a:rPr>
              <a:t>risk of abuse </a:t>
            </a:r>
            <a:r>
              <a:rPr lang="en-US" altLang="es-MX" dirty="0">
                <a:ea typeface="ＭＳ Ｐゴシック" panose="020B0600070205080204" pitchFamily="34" charset="-128"/>
              </a:rPr>
              <a:t>and </a:t>
            </a:r>
            <a:r>
              <a:rPr lang="en-US" altLang="es-MX" b="1" dirty="0" smtClean="0">
                <a:ea typeface="ＭＳ Ｐゴシック" panose="020B0600070205080204" pitchFamily="34" charset="-128"/>
              </a:rPr>
              <a:t>discrimination </a:t>
            </a:r>
            <a:r>
              <a:rPr lang="en-US" altLang="es-MX" dirty="0" smtClean="0">
                <a:ea typeface="ＭＳ Ｐゴシック" panose="020B0600070205080204" pitchFamily="34" charset="-128"/>
              </a:rPr>
              <a:t>and </a:t>
            </a:r>
            <a:r>
              <a:rPr lang="en-US" altLang="es-MX" dirty="0">
                <a:ea typeface="ＭＳ Ｐゴシック" panose="020B0600070205080204" pitchFamily="34" charset="-128"/>
              </a:rPr>
              <a:t>have a high probability of not meeting the </a:t>
            </a:r>
            <a:r>
              <a:rPr lang="en-US" altLang="es-MX" dirty="0" smtClean="0">
                <a:ea typeface="ＭＳ Ｐゴシック" panose="020B0600070205080204" pitchFamily="34" charset="-128"/>
              </a:rPr>
              <a:t>requirements </a:t>
            </a:r>
            <a:r>
              <a:rPr lang="en-US" altLang="es-MX" dirty="0">
                <a:ea typeface="ＭＳ Ｐゴシック" panose="020B0600070205080204" pitchFamily="34" charset="-128"/>
              </a:rPr>
              <a:t>for permanent </a:t>
            </a:r>
            <a:r>
              <a:rPr lang="en-US" altLang="es-MX" b="1" dirty="0">
                <a:ea typeface="ＭＳ Ｐゴシック" panose="020B0600070205080204" pitchFamily="34" charset="-128"/>
              </a:rPr>
              <a:t>residence or citizenship</a:t>
            </a:r>
            <a:r>
              <a:rPr lang="en-US" altLang="es-MX" b="1" dirty="0" smtClean="0"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s-ES_tradnl" altLang="es-MX" dirty="0" err="1">
                <a:ea typeface="ＭＳ Ｐゴシック" panose="020B0600070205080204" pitchFamily="34" charset="-128"/>
              </a:rPr>
              <a:t>It</a:t>
            </a:r>
            <a:r>
              <a:rPr lang="es-ES_tradnl" altLang="es-MX" dirty="0">
                <a:ea typeface="ＭＳ Ｐゴシック" panose="020B0600070205080204" pitchFamily="34" charset="-128"/>
              </a:rPr>
              <a:t> </a:t>
            </a:r>
            <a:r>
              <a:rPr lang="es-ES_tradnl" altLang="es-MX" dirty="0" err="1">
                <a:ea typeface="ＭＳ Ｐゴシック" panose="020B0600070205080204" pitchFamily="34" charset="-128"/>
              </a:rPr>
              <a:t>focuses</a:t>
            </a:r>
            <a:r>
              <a:rPr lang="es-ES_tradnl" altLang="es-MX" dirty="0">
                <a:ea typeface="ＭＳ Ｐゴシック" panose="020B0600070205080204" pitchFamily="34" charset="-128"/>
              </a:rPr>
              <a:t> </a:t>
            </a:r>
            <a:r>
              <a:rPr lang="es-ES_tradnl" altLang="es-MX" dirty="0" err="1">
                <a:ea typeface="ＭＳ Ｐゴシック" panose="020B0600070205080204" pitchFamily="34" charset="-128"/>
              </a:rPr>
              <a:t>on</a:t>
            </a:r>
            <a:r>
              <a:rPr lang="es-ES_tradnl" altLang="es-MX" dirty="0">
                <a:ea typeface="ＭＳ Ｐゴシック" panose="020B0600070205080204" pitchFamily="34" charset="-128"/>
              </a:rPr>
              <a:t> </a:t>
            </a:r>
            <a:r>
              <a:rPr lang="es-ES_tradnl" altLang="es-MX" dirty="0" err="1" smtClean="0">
                <a:ea typeface="ＭＳ Ｐゴシック" panose="020B0600070205080204" pitchFamily="34" charset="-128"/>
              </a:rPr>
              <a:t>women</a:t>
            </a:r>
            <a:r>
              <a:rPr lang="es-ES_tradnl" altLang="es-MX" dirty="0" smtClean="0">
                <a:ea typeface="ＭＳ Ｐゴシック" panose="020B0600070205080204" pitchFamily="34" charset="-128"/>
              </a:rPr>
              <a:t> </a:t>
            </a:r>
            <a:r>
              <a:rPr lang="es-ES_tradnl" altLang="es-MX" dirty="0" err="1" smtClean="0">
                <a:ea typeface="ＭＳ Ｐゴシック" panose="020B0600070205080204" pitchFamily="34" charset="-128"/>
              </a:rPr>
              <a:t>that</a:t>
            </a:r>
            <a:r>
              <a:rPr lang="es-ES_tradnl" altLang="es-MX" dirty="0" smtClean="0">
                <a:ea typeface="ＭＳ Ｐゴシック" panose="020B0600070205080204" pitchFamily="34" charset="-128"/>
              </a:rPr>
              <a:t>: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AutoNum type="alphaLcParenR"/>
            </a:pPr>
            <a:r>
              <a:rPr lang="es-ES_tradnl" altLang="es-MX" dirty="0" smtClean="0">
                <a:ea typeface="ＭＳ Ｐゴシック" panose="020B0600070205080204" pitchFamily="34" charset="-128"/>
              </a:rPr>
              <a:t> </a:t>
            </a:r>
            <a:r>
              <a:rPr lang="es-ES_tradnl" altLang="es-MX" dirty="0" err="1" smtClean="0">
                <a:ea typeface="ＭＳ Ｐゴシック" panose="020B0600070205080204" pitchFamily="34" charset="-128"/>
              </a:rPr>
              <a:t>Migrate</a:t>
            </a:r>
            <a:r>
              <a:rPr lang="es-ES_tradnl" altLang="es-MX" dirty="0" smtClean="0">
                <a:ea typeface="ＭＳ Ｐゴシック" panose="020B0600070205080204" pitchFamily="34" charset="-128"/>
              </a:rPr>
              <a:t> </a:t>
            </a:r>
            <a:r>
              <a:rPr lang="es-ES_tradnl" altLang="es-MX" dirty="0" err="1" smtClean="0">
                <a:ea typeface="ＭＳ Ｐゴシック" panose="020B0600070205080204" pitchFamily="34" charset="-128"/>
              </a:rPr>
              <a:t>independently</a:t>
            </a:r>
            <a:endParaRPr lang="es-ES_tradnl" altLang="es-MX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AutoNum type="alphaLcParenR"/>
            </a:pPr>
            <a:r>
              <a:rPr lang="en-US" altLang="es-MX" dirty="0" smtClean="0">
                <a:ea typeface="ＭＳ Ｐゴシック" panose="020B0600070205080204" pitchFamily="34" charset="-128"/>
              </a:rPr>
              <a:t> They </a:t>
            </a:r>
            <a:r>
              <a:rPr lang="en-US" altLang="es-MX" dirty="0">
                <a:ea typeface="ＭＳ Ｐゴシック" panose="020B0600070205080204" pitchFamily="34" charset="-128"/>
              </a:rPr>
              <a:t>meet with their husbands or other relatives who are also </a:t>
            </a:r>
            <a:r>
              <a:rPr lang="en-US" altLang="es-MX" dirty="0" smtClean="0">
                <a:ea typeface="ＭＳ Ｐゴシック" panose="020B0600070205080204" pitchFamily="34" charset="-128"/>
              </a:rPr>
              <a:t>workers</a:t>
            </a:r>
            <a:endParaRPr lang="es-ES_tradnl" altLang="es-MX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AutoNum type="alphaLcParenR"/>
            </a:pPr>
            <a:r>
              <a:rPr lang="es-ES_tradnl" altLang="es-MX" dirty="0" smtClean="0">
                <a:ea typeface="ＭＳ Ｐゴシック" panose="020B0600070205080204" pitchFamily="34" charset="-128"/>
              </a:rPr>
              <a:t> </a:t>
            </a:r>
            <a:r>
              <a:rPr lang="en-US" altLang="es-MX" dirty="0" smtClean="0">
                <a:ea typeface="ＭＳ Ｐゴシック" panose="020B0600070205080204" pitchFamily="34" charset="-128"/>
              </a:rPr>
              <a:t>Migrant </a:t>
            </a:r>
            <a:r>
              <a:rPr lang="en-US" altLang="es-MX" dirty="0">
                <a:ea typeface="ＭＳ Ｐゴシック" panose="020B0600070205080204" pitchFamily="34" charset="-128"/>
              </a:rPr>
              <a:t>workers in an irregular situation </a:t>
            </a:r>
            <a:r>
              <a:rPr lang="en-US" altLang="es-MX" dirty="0" smtClean="0">
                <a:ea typeface="ＭＳ Ｐゴシック" panose="020B0600070205080204" pitchFamily="34" charset="-128"/>
              </a:rPr>
              <a:t>that might </a:t>
            </a:r>
            <a:r>
              <a:rPr lang="en-US" altLang="es-MX" dirty="0">
                <a:ea typeface="ＭＳ Ｐゴシック" panose="020B0600070205080204" pitchFamily="34" charset="-128"/>
              </a:rPr>
              <a:t>be in any of the above categories.</a:t>
            </a:r>
            <a:endParaRPr lang="es-ES_tradnl" altLang="es-MX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3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</TotalTime>
  <Words>808</Words>
  <Application>Microsoft Office PowerPoint</Application>
  <PresentationFormat>Presentación en pantalla (4:3)</PresentationFormat>
  <Paragraphs>91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Forma de onda</vt:lpstr>
      <vt:lpstr>REGIONAL CONFERENCE ON MIGRATION (RCM) The Regional Consultation Group on Migration (RCGM)   Migration: a shared responsibility   </vt:lpstr>
      <vt:lpstr>Diapositiva 2</vt:lpstr>
      <vt:lpstr> SDG8: Promote inclusive and sustainable economic growth, employment and decent work for all . </vt:lpstr>
      <vt:lpstr>SDG10: Reduce inequality within and among countries</vt:lpstr>
      <vt:lpstr>Integrating migrant women in the framework of regional shared responsibility</vt:lpstr>
      <vt:lpstr>Diapositiva 6</vt:lpstr>
      <vt:lpstr>Diapositiva 7</vt:lpstr>
      <vt:lpstr>INTERNATIONAL INSTRUMENTS FOR THE PROTECTION OF RIGHTS OF MIGRANT WORKERS</vt:lpstr>
      <vt:lpstr>General Recommendation No. 26 of CEDAW</vt:lpstr>
      <vt:lpstr>Areas of analysis of the General Recommendation 26 of CEDAW. (1/2)</vt:lpstr>
      <vt:lpstr>Ejes de análisis de la Recomendación General 26 de la CEDAW . (2/2)  </vt:lpstr>
      <vt:lpstr>UN Women´s contribution</vt:lpstr>
      <vt:lpstr>Diapositiva 13</vt:lpstr>
      <vt:lpstr>Diapositiva 14</vt:lpstr>
      <vt:lpstr>Diapositiva 15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and Protecting Women Migrant Workers’ labour and Human Rights</dc:title>
  <dc:creator>Maud Ritz</dc:creator>
  <cp:lastModifiedBy>IT</cp:lastModifiedBy>
  <cp:revision>106</cp:revision>
  <cp:lastPrinted>2016-06-03T19:37:28Z</cp:lastPrinted>
  <dcterms:created xsi:type="dcterms:W3CDTF">2014-07-01T19:39:02Z</dcterms:created>
  <dcterms:modified xsi:type="dcterms:W3CDTF">2005-08-16T20:09:36Z</dcterms:modified>
</cp:coreProperties>
</file>