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96" r:id="rId3"/>
    <p:sldId id="314" r:id="rId4"/>
    <p:sldId id="323" r:id="rId5"/>
    <p:sldId id="264" r:id="rId6"/>
    <p:sldId id="322" r:id="rId7"/>
    <p:sldId id="304" r:id="rId8"/>
    <p:sldId id="301" r:id="rId9"/>
    <p:sldId id="302" r:id="rId10"/>
    <p:sldId id="321" r:id="rId11"/>
    <p:sldId id="281" r:id="rId12"/>
    <p:sldId id="31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4" autoAdjust="0"/>
    <p:restoredTop sz="94629" autoAdjust="0"/>
  </p:normalViewPr>
  <p:slideViewPr>
    <p:cSldViewPr>
      <p:cViewPr varScale="1">
        <p:scale>
          <a:sx n="159" d="100"/>
          <a:sy n="159" d="100"/>
        </p:scale>
        <p:origin x="-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D55D7-B26F-4ED7-AD7E-2E0479E2637E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DE12E-8FD9-4BC7-A62B-30A5A1A6BD29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03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009A1-4069-4EFA-A42E-74AAB740460A}" type="datetimeFigureOut">
              <a:rPr lang="es-NI" smtClean="0"/>
              <a:t>6/6/16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50931-245D-4D66-BADB-159209ABE631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7796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6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7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01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8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69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39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71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21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80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93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8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3CC7F-0CE6-4D94-95A3-D553A2C03669}" type="datetimeFigureOut">
              <a:rPr lang="en-GB" smtClean="0"/>
              <a:t>6/6/16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2200-3788-4281-9F74-B762C980B150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50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idalgoa@ilo.org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361298"/>
              </p:ext>
            </p:extLst>
          </p:nvPr>
        </p:nvGraphicFramePr>
        <p:xfrm>
          <a:off x="755576" y="2204865"/>
          <a:ext cx="7704856" cy="1872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/>
              </a:tblGrid>
              <a:tr h="1872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32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Migration</a:t>
                      </a:r>
                      <a:r>
                        <a:rPr lang="es-MX" sz="4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and Development</a:t>
                      </a:r>
                      <a:endParaRPr lang="en-GB" sz="4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0152" y="53732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Adriana Hidalgo, </a:t>
            </a:r>
            <a:r>
              <a:rPr lang="en-GB" b="1" i="1" dirty="0" smtClean="0"/>
              <a:t>ILO</a:t>
            </a:r>
            <a:endParaRPr lang="en-GB" b="1" i="1" dirty="0"/>
          </a:p>
        </p:txBody>
      </p:sp>
      <p:pic>
        <p:nvPicPr>
          <p:cNvPr id="6" name="Imagen 5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802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74330"/>
              </p:ext>
            </p:extLst>
          </p:nvPr>
        </p:nvGraphicFramePr>
        <p:xfrm>
          <a:off x="1691680" y="1412776"/>
          <a:ext cx="5256584" cy="4245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/>
                        <a:t>Different Levels of Responsibility</a:t>
                      </a:r>
                      <a:endParaRPr lang="en-GB" sz="2600" noProof="0" dirty="0" smtClean="0"/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SPATIAL DIMENSIONS</a:t>
                      </a:r>
                      <a:endParaRPr lang="en-GB" sz="2000" b="1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National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Regional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International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Global</a:t>
                      </a:r>
                      <a:endParaRPr lang="en-GB" sz="2000" b="1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MIGRATION PHASES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Preparation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Recruitment (workers)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Transfer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Arrival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Return</a:t>
                      </a:r>
                      <a:endParaRPr lang="en-GB" sz="2000" b="1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4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669523"/>
              </p:ext>
            </p:extLst>
          </p:nvPr>
        </p:nvGraphicFramePr>
        <p:xfrm>
          <a:off x="755576" y="1080120"/>
          <a:ext cx="7372387" cy="5608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2387"/>
              </a:tblGrid>
              <a:tr h="474028"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/>
                        <a:t>MIGRATION MANAGEMENT</a:t>
                      </a:r>
                      <a:endParaRPr lang="en-GB" sz="2600" noProof="0" dirty="0" smtClean="0"/>
                    </a:p>
                  </a:txBody>
                  <a:tcPr/>
                </a:tc>
              </a:tr>
              <a:tr h="4854564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Weak labour markets, social violence in the countries, natural events</a:t>
                      </a:r>
                      <a:r>
                        <a:rPr lang="en-GB" sz="2200" baseline="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affecting</a:t>
                      </a:r>
                      <a:r>
                        <a:rPr lang="en-GB" sz="220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populations; </a:t>
                      </a:r>
                      <a:endParaRPr lang="en-GB" sz="2200" kern="1200" baseline="0" noProof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200" kern="1200" baseline="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responsibility to alleviate unemployment, inequalities, etc. cannot be transferred to the countries of destination, political volatility;</a:t>
                      </a:r>
                      <a:endParaRPr lang="en-GB" sz="2000" kern="1200" baseline="0" noProof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200" kern="1200" baseline="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Access to administrative and judicial justice;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200" kern="1200" baseline="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Inter-institutional coordination within each country and between countries;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200" kern="1200" baseline="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Labour migration should be integrated into national employment, labour market and poverty and development policies;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200" kern="1200" baseline="0" noProof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International migration should be an integral part of national, regional and global strategies for economic growth worldwide.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2200" kern="1200" baseline="0" noProof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n 6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421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5595" y="1988840"/>
            <a:ext cx="8229600" cy="4525963"/>
          </a:xfrm>
        </p:spPr>
        <p:txBody>
          <a:bodyPr>
            <a:normAutofit/>
          </a:bodyPr>
          <a:lstStyle/>
          <a:p>
            <a:r>
              <a:rPr lang="es-CR" sz="2800" b="1" dirty="0">
                <a:solidFill>
                  <a:schemeClr val="tx2">
                    <a:lumMod val="75000"/>
                  </a:schemeClr>
                </a:solidFill>
              </a:rPr>
              <a:t>Adriana Hidalgo,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Coordinator, Technical Programme on Labour Migration, ILO,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hidalgoa@ilo.org</a:t>
            </a:r>
            <a:endParaRPr lang="es-C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CR" sz="2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CR" sz="2800" b="1" dirty="0">
                <a:solidFill>
                  <a:schemeClr val="tx2">
                    <a:lumMod val="75000"/>
                  </a:schemeClr>
                </a:solidFill>
              </a:rPr>
              <a:t>Tel.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+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506 </a:t>
            </a:r>
            <a:r>
              <a:rPr lang="es-CR" sz="2800" b="1" dirty="0" smtClean="0">
                <a:solidFill>
                  <a:schemeClr val="tx2">
                    <a:lumMod val="75000"/>
                  </a:schemeClr>
                </a:solidFill>
              </a:rPr>
              <a:t>2207-8713</a:t>
            </a:r>
            <a:endParaRPr lang="es-CR" sz="2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CR" sz="2800" b="1" i="1" dirty="0" smtClean="0">
                <a:solidFill>
                  <a:schemeClr val="tx2">
                    <a:lumMod val="75000"/>
                  </a:schemeClr>
                </a:solidFill>
              </a:rPr>
              <a:t>Website: http</a:t>
            </a:r>
            <a:r>
              <a:rPr lang="es-CR" sz="2800" b="1" i="1" dirty="0">
                <a:solidFill>
                  <a:schemeClr val="tx2">
                    <a:lumMod val="75000"/>
                  </a:schemeClr>
                </a:solidFill>
              </a:rPr>
              <a:t>://www.ilo.org/sanjose</a:t>
            </a:r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s-CR" dirty="0"/>
          </a:p>
          <a:p>
            <a:pPr lvl="1"/>
            <a:endParaRPr lang="es-NI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n 6" descr="Macintosh HD:Users:Chris:Desktop:ILO_English_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523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556" y="1772816"/>
            <a:ext cx="8189266" cy="3800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GB" sz="2800" b="1" dirty="0" smtClean="0">
                <a:solidFill>
                  <a:schemeClr val="accent2">
                    <a:lumMod val="50000"/>
                  </a:schemeClr>
                </a:solidFill>
                <a:cs typeface="Times New Roman"/>
              </a:rPr>
              <a:t>ILO Multilateral Framework on </a:t>
            </a:r>
            <a:r>
              <a:rPr lang="en-GB" sz="2800" b="1" dirty="0" smtClean="0">
                <a:solidFill>
                  <a:schemeClr val="accent2">
                    <a:lumMod val="50000"/>
                  </a:schemeClr>
                </a:solidFill>
                <a:cs typeface="Times New Roman"/>
              </a:rPr>
              <a:t>Labour Migration, Article </a:t>
            </a:r>
            <a:r>
              <a:rPr lang="en-GB" sz="2800" b="1" dirty="0" smtClean="0">
                <a:solidFill>
                  <a:schemeClr val="accent2">
                    <a:lumMod val="50000"/>
                  </a:schemeClr>
                </a:solidFill>
                <a:cs typeface="Times New Roman"/>
              </a:rPr>
              <a:t>15:</a:t>
            </a:r>
          </a:p>
          <a:p>
            <a:pPr>
              <a:lnSpc>
                <a:spcPct val="115000"/>
              </a:lnSpc>
            </a:pPr>
            <a:endParaRPr lang="en-GB" sz="2200" b="1" dirty="0" smtClean="0">
              <a:solidFill>
                <a:schemeClr val="tx2">
                  <a:lumMod val="75000"/>
                </a:schemeClr>
              </a:solidFill>
              <a:cs typeface="Times New Roman"/>
            </a:endParaRPr>
          </a:p>
          <a:p>
            <a:pPr marL="457200" indent="-457200">
              <a:lnSpc>
                <a:spcPct val="115000"/>
              </a:lnSpc>
              <a:buFontTx/>
              <a:buChar char="-"/>
            </a:pP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The contribution of labour migration to employment, economic growth, development and the alleviatio</a:t>
            </a: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n of poverty should be recognized and maximized for the benefit of both origin and destination countries</a:t>
            </a:r>
            <a:r>
              <a:rPr lang="en-GB" sz="2200" b="1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;</a:t>
            </a: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 </a:t>
            </a:r>
          </a:p>
          <a:p>
            <a:pPr marL="457200" indent="-457200">
              <a:lnSpc>
                <a:spcPct val="115000"/>
              </a:lnSpc>
              <a:buFontTx/>
              <a:buChar char="-"/>
            </a:pP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  <a:cs typeface="Times New Roman"/>
              </a:rPr>
              <a:t>Promotes development and helps alleviate poverty in countries of origin. </a:t>
            </a:r>
            <a:endParaRPr lang="en-GB" sz="2200" b="1" dirty="0" smtClean="0">
              <a:solidFill>
                <a:schemeClr val="tx2">
                  <a:lumMod val="75000"/>
                </a:schemeClr>
              </a:solidFill>
              <a:cs typeface="Times New Roman"/>
            </a:endParaRPr>
          </a:p>
        </p:txBody>
      </p:sp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494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356721"/>
              </p:ext>
            </p:extLst>
          </p:nvPr>
        </p:nvGraphicFramePr>
        <p:xfrm>
          <a:off x="539553" y="1412776"/>
          <a:ext cx="813690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/>
                        <a:t>The Concept of Development</a:t>
                      </a:r>
                      <a:endParaRPr lang="en-GB" sz="2600" noProof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The comprehensive right</a:t>
                      </a: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to fully enjoy human rights in their entirety;</a:t>
                      </a:r>
                      <a:endParaRPr lang="en-GB" sz="2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Development from a rights perspective involves recognizing those who have the leading role in the link between migration and development as subjects that build it, decide on it and benefit from it;</a:t>
                      </a:r>
                      <a:endParaRPr lang="en-GB" sz="2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24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Channels</a:t>
                      </a: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to facilitate the participation of migrants in these three spheres;</a:t>
                      </a:r>
                      <a:endParaRPr lang="en-GB" sz="2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Beneficiaries of development: Their living and working conditions should be understood as part of the global development processes. </a:t>
                      </a:r>
                    </a:p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200" b="1" i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INSTRAW, ONU, 2008.</a:t>
                      </a:r>
                      <a:endParaRPr lang="en-GB" sz="1200" b="1" i="1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697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90448"/>
              </p:ext>
            </p:extLst>
          </p:nvPr>
        </p:nvGraphicFramePr>
        <p:xfrm>
          <a:off x="827584" y="1628801"/>
          <a:ext cx="7416824" cy="4538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1642864">
                <a:tc>
                  <a:txBody>
                    <a:bodyPr/>
                    <a:lstStyle/>
                    <a:p>
                      <a:pPr algn="ctr"/>
                      <a:r>
                        <a:rPr lang="en-GB" sz="3200" noProof="0" dirty="0" smtClean="0"/>
                        <a:t>Contributions to Development</a:t>
                      </a:r>
                      <a:r>
                        <a:rPr lang="en-GB" sz="3200" baseline="0" noProof="0" dirty="0" smtClean="0"/>
                        <a:t>:</a:t>
                      </a:r>
                      <a:endParaRPr lang="en-GB" sz="3200" baseline="0" noProof="0" dirty="0" smtClean="0"/>
                    </a:p>
                    <a:p>
                      <a:pPr algn="ctr"/>
                      <a:r>
                        <a:rPr lang="en-GB" sz="3200" baseline="0" noProof="0" dirty="0" smtClean="0"/>
                        <a:t>Realization of Fundamental Rights</a:t>
                      </a:r>
                      <a:endParaRPr lang="en-GB" sz="3200" baseline="0" noProof="0" dirty="0" smtClean="0"/>
                    </a:p>
                  </a:txBody>
                  <a:tcPr/>
                </a:tc>
              </a:tr>
              <a:tr h="174668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2400" b="1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4000" noProof="0" dirty="0" smtClean="0">
                          <a:solidFill>
                            <a:srgbClr val="002060"/>
                          </a:solidFill>
                        </a:rPr>
                        <a:t>Countries</a:t>
                      </a:r>
                      <a:r>
                        <a:rPr lang="en-GB" sz="4000" baseline="0" noProof="0" dirty="0" smtClean="0">
                          <a:solidFill>
                            <a:srgbClr val="002060"/>
                          </a:solidFill>
                        </a:rPr>
                        <a:t> of origin;</a:t>
                      </a:r>
                      <a:endParaRPr lang="en-GB" sz="4000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4000" noProof="0" dirty="0" smtClean="0">
                          <a:solidFill>
                            <a:srgbClr val="002060"/>
                          </a:solidFill>
                        </a:rPr>
                        <a:t>Countries of destination;</a:t>
                      </a:r>
                      <a:endParaRPr lang="en-GB" sz="4000" baseline="0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4000" noProof="0" dirty="0" smtClean="0">
                          <a:solidFill>
                            <a:srgbClr val="002060"/>
                          </a:solidFill>
                        </a:rPr>
                        <a:t>Migrants/</a:t>
                      </a:r>
                      <a:r>
                        <a:rPr lang="en-GB" sz="4000" baseline="0" noProof="0" dirty="0" smtClean="0">
                          <a:solidFill>
                            <a:srgbClr val="002060"/>
                          </a:solidFill>
                        </a:rPr>
                        <a:t>workers.</a:t>
                      </a:r>
                      <a:endParaRPr lang="en-GB" sz="4000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4000" noProof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913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348375"/>
              </p:ext>
            </p:extLst>
          </p:nvPr>
        </p:nvGraphicFramePr>
        <p:xfrm>
          <a:off x="251520" y="764704"/>
          <a:ext cx="7416824" cy="579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726597"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/>
                        <a:t>Contributions to Development</a:t>
                      </a:r>
                      <a:endParaRPr lang="en-GB" sz="2800" baseline="0" noProof="0" dirty="0" smtClean="0"/>
                    </a:p>
                    <a:p>
                      <a:pPr algn="ctr"/>
                      <a:r>
                        <a:rPr lang="en-GB" sz="2800" b="1" noProof="0" dirty="0" smtClean="0">
                          <a:solidFill>
                            <a:srgbClr val="002060"/>
                          </a:solidFill>
                        </a:rPr>
                        <a:t>Countries of Destination</a:t>
                      </a:r>
                      <a:endParaRPr lang="en-GB" sz="2800" noProof="0" dirty="0"/>
                    </a:p>
                  </a:txBody>
                  <a:tcPr/>
                </a:tc>
              </a:tr>
              <a:tr h="207939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noProof="0" dirty="0" smtClean="0">
                          <a:solidFill>
                            <a:srgbClr val="002060"/>
                          </a:solidFill>
                        </a:rPr>
                        <a:t>Labour </a:t>
                      </a: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(response to shortage);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Activate traditional sectors such as agriculture and services;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Contribute to the production of goods and services and are consumers of the same, thus increasing domestic demand (employment creation);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Develop entrepreneurship (employment creation);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Make contributions to social security systems (system sustainability);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Meet the demand for qualified workers in the new high-tech industries;</a:t>
                      </a:r>
                      <a:endParaRPr lang="en-GB" sz="2400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Contribute competencies;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Pay taxes.</a:t>
                      </a:r>
                      <a:endParaRPr lang="en-GB" sz="2400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73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815532"/>
              </p:ext>
            </p:extLst>
          </p:nvPr>
        </p:nvGraphicFramePr>
        <p:xfrm>
          <a:off x="827584" y="2204864"/>
          <a:ext cx="7416824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726597"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 smtClean="0"/>
                        <a:t>Contributions to Development</a:t>
                      </a:r>
                      <a:endParaRPr lang="en-GB" sz="2800" baseline="0" noProof="0" dirty="0" smtClean="0"/>
                    </a:p>
                    <a:p>
                      <a:pPr algn="ctr"/>
                      <a:r>
                        <a:rPr lang="en-GB" sz="2800" b="1" noProof="0" dirty="0" smtClean="0">
                          <a:solidFill>
                            <a:srgbClr val="002060"/>
                          </a:solidFill>
                        </a:rPr>
                        <a:t>Countries</a:t>
                      </a:r>
                      <a:r>
                        <a:rPr lang="en-GB" sz="2800" b="1" baseline="0" noProof="0" dirty="0" smtClean="0">
                          <a:solidFill>
                            <a:srgbClr val="002060"/>
                          </a:solidFill>
                        </a:rPr>
                        <a:t> of Origin</a:t>
                      </a:r>
                      <a:endParaRPr lang="en-GB" sz="2800" noProof="0" dirty="0"/>
                    </a:p>
                  </a:txBody>
                  <a:tcPr/>
                </a:tc>
              </a:tr>
              <a:tr h="174668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2400" b="1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400" noProof="0" dirty="0" smtClean="0">
                          <a:solidFill>
                            <a:srgbClr val="002060"/>
                          </a:solidFill>
                        </a:rPr>
                        <a:t>Remittance flows;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400" noProof="0" dirty="0" smtClean="0">
                          <a:solidFill>
                            <a:srgbClr val="002060"/>
                          </a:solidFill>
                        </a:rPr>
                        <a:t>Investment</a:t>
                      </a: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 and technology transfer;</a:t>
                      </a:r>
                      <a:endParaRPr lang="en-GB" sz="2400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400" noProof="0" dirty="0" smtClean="0">
                          <a:solidFill>
                            <a:srgbClr val="002060"/>
                          </a:solidFill>
                        </a:rPr>
                        <a:t>Competencies of returning migrants;</a:t>
                      </a:r>
                      <a:endParaRPr lang="en-GB" sz="2400" baseline="0" noProof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Relations with transnational communities (diaspora);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GB" sz="2400" baseline="0" noProof="0" dirty="0" smtClean="0">
                          <a:solidFill>
                            <a:srgbClr val="002060"/>
                          </a:solidFill>
                        </a:rPr>
                        <a:t>Establishing micro-enterprises = employment creation.</a:t>
                      </a:r>
                      <a:endParaRPr lang="en-GB" sz="2400" noProof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243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704700"/>
              </p:ext>
            </p:extLst>
          </p:nvPr>
        </p:nvGraphicFramePr>
        <p:xfrm>
          <a:off x="467544" y="404664"/>
          <a:ext cx="8352928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864095"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/>
                        <a:t>THE HUMAN DIMENSION OF MIGRATION: </a:t>
                      </a:r>
                    </a:p>
                    <a:p>
                      <a:pPr algn="ctr"/>
                      <a:r>
                        <a:rPr lang="en-GB" sz="2600" noProof="0" dirty="0" smtClean="0"/>
                        <a:t>INDIVIDUALS/WORKERS</a:t>
                      </a:r>
                      <a:endParaRPr lang="en-GB" noProof="0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All countries</a:t>
                      </a: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share the same responsibility in protecting the human rights of migrants;</a:t>
                      </a:r>
                      <a:endParaRPr lang="en-GB" sz="2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Since migration is primarily</a:t>
                      </a: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 labour issue, protecting the labour rights and those rights intrinsically linked to them is essential;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Countries are responsible for their nationals outside their country of origin and for immigrants in their country;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 particular emphasis on immigrants in Central America – not only for countries of origin of migrants but in addition, destination and transit countries;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Remittance investment, repatriation, agreements on protection of national citizens abroad, consulates and labour attach</a:t>
                      </a: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GB" sz="24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s.</a:t>
                      </a:r>
                      <a:endParaRPr lang="en-GB" sz="24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299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663285"/>
              </p:ext>
            </p:extLst>
          </p:nvPr>
        </p:nvGraphicFramePr>
        <p:xfrm>
          <a:off x="1907704" y="1484784"/>
          <a:ext cx="5402628" cy="433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628"/>
              </a:tblGrid>
              <a:tr h="493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 dirty="0" smtClean="0">
                          <a:solidFill>
                            <a:schemeClr val="bg1"/>
                          </a:solidFill>
                        </a:rPr>
                        <a:t>Responsibilities</a:t>
                      </a:r>
                      <a:endParaRPr lang="en-GB" sz="1800" noProof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2000" b="1" noProof="0" dirty="0" smtClean="0">
                          <a:solidFill>
                            <a:srgbClr val="002060"/>
                          </a:solidFill>
                        </a:rPr>
                        <a:t>LABOUR Migration:</a:t>
                      </a:r>
                    </a:p>
                    <a:p>
                      <a:pPr marL="1257300" lvl="2" indent="-342900">
                        <a:buFont typeface="Arial" pitchFamily="34" charset="0"/>
                        <a:buChar char="•"/>
                      </a:pPr>
                      <a:r>
                        <a:rPr lang="en-GB" sz="2000" b="1" noProof="0" dirty="0" smtClean="0">
                          <a:solidFill>
                            <a:srgbClr val="002060"/>
                          </a:solidFill>
                        </a:rPr>
                        <a:t>Employers</a:t>
                      </a:r>
                    </a:p>
                    <a:p>
                      <a:pPr marL="1257300" lvl="2" indent="-342900">
                        <a:buFont typeface="Arial" pitchFamily="34" charset="0"/>
                        <a:buChar char="•"/>
                      </a:pPr>
                      <a:r>
                        <a:rPr lang="en-GB" sz="2000" b="1" noProof="0" dirty="0" smtClean="0">
                          <a:solidFill>
                            <a:srgbClr val="002060"/>
                          </a:solidFill>
                        </a:rPr>
                        <a:t>Workers</a:t>
                      </a:r>
                    </a:p>
                    <a:p>
                      <a:pPr marL="1257300" lvl="2" indent="-342900">
                        <a:buFont typeface="Arial" pitchFamily="34" charset="0"/>
                        <a:buChar char="•"/>
                      </a:pPr>
                      <a:r>
                        <a:rPr lang="en-GB" sz="2000" b="1" noProof="0" dirty="0" smtClean="0">
                          <a:solidFill>
                            <a:srgbClr val="002060"/>
                          </a:solidFill>
                        </a:rPr>
                        <a:t>Governments</a:t>
                      </a:r>
                      <a:endParaRPr lang="en-GB" sz="2000" b="1" noProof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Decent</a:t>
                      </a: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Employment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Social security</a:t>
                      </a:r>
                      <a:endParaRPr lang="en-GB" sz="2000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Protection against risk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Employment guarantees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Productive work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Freedom of association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Recognition and accreditation of competencies</a:t>
                      </a:r>
                      <a:endParaRPr lang="en-GB" sz="2000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488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505584"/>
              </p:ext>
            </p:extLst>
          </p:nvPr>
        </p:nvGraphicFramePr>
        <p:xfrm>
          <a:off x="1979712" y="1412776"/>
          <a:ext cx="4896544" cy="455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</a:tblGrid>
              <a:tr h="709793">
                <a:tc>
                  <a:txBody>
                    <a:bodyPr/>
                    <a:lstStyle/>
                    <a:p>
                      <a:pPr algn="ctr"/>
                      <a:r>
                        <a:rPr lang="en-GB" sz="2600" noProof="0" dirty="0" smtClean="0"/>
                        <a:t>Different Levels of Responsibility</a:t>
                      </a:r>
                      <a:endParaRPr lang="en-GB" sz="2600" noProof="0" dirty="0" smtClean="0"/>
                    </a:p>
                  </a:txBody>
                  <a:tcPr/>
                </a:tc>
              </a:tr>
              <a:tr h="111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ACTORS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Governments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Employers’ representatives</a:t>
                      </a:r>
                      <a:endParaRPr lang="en-GB" sz="2000" b="1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Workers’ representatives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Civil society</a:t>
                      </a:r>
                      <a:endParaRPr lang="en-GB" sz="2000" b="1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Integration organizations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Other strategic actors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2000" b="1" kern="120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COUNTRIES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Origin countries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Transit countries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200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Destination countries</a:t>
                      </a:r>
                      <a:endParaRPr lang="en-GB" sz="2000" b="1" kern="1200" baseline="0" noProof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 descr="Macintosh HD:Users:Chris:Desktop:ILO_English_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8" y="-6500"/>
            <a:ext cx="1008112" cy="10801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332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591</Words>
  <Application>Microsoft Macintosh PowerPoint</Application>
  <PresentationFormat>Presentación en pantalla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 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convenios de la OIT sobre trabajadores migrantes</dc:title>
  <dc:creator>ILO</dc:creator>
  <cp:lastModifiedBy>Christiane Lehnhoff</cp:lastModifiedBy>
  <cp:revision>104</cp:revision>
  <cp:lastPrinted>2015-08-04T22:57:33Z</cp:lastPrinted>
  <dcterms:created xsi:type="dcterms:W3CDTF">2013-06-17T22:36:34Z</dcterms:created>
  <dcterms:modified xsi:type="dcterms:W3CDTF">2016-06-06T23:43:04Z</dcterms:modified>
</cp:coreProperties>
</file>