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7" r:id="rId4"/>
    <p:sldId id="259" r:id="rId5"/>
    <p:sldId id="260" r:id="rId6"/>
    <p:sldId id="261" r:id="rId7"/>
    <p:sldId id="262" r:id="rId8"/>
    <p:sldId id="263" r:id="rId9"/>
    <p:sldId id="264" r:id="rId10"/>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3B90"/>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p:scale>
          <a:sx n="170" d="100"/>
          <a:sy n="170" d="100"/>
        </p:scale>
        <p:origin x="-618" y="-7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403006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3590953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260954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393204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48396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346030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1972524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2357100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3408162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542910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E5990-B883-4776-9086-F6ACA76F4C6A}" type="datetimeFigureOut">
              <a:rPr lang="en-US" smtClean="0"/>
              <a:pPr/>
              <a:t>8/16/2005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273808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14E5990-B883-4776-9086-F6ACA76F4C6A}" type="datetimeFigureOut">
              <a:rPr lang="en-US" smtClean="0"/>
              <a:pPr/>
              <a:t>8/16/2005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FC88C3D-CC8F-41C1-AD44-F49A04B8DA2E}" type="slidenum">
              <a:rPr lang="en-US" smtClean="0"/>
              <a:pPr/>
              <a:t>‹Nº›</a:t>
            </a:fld>
            <a:endParaRPr lang="en-US" dirty="0"/>
          </a:p>
        </p:txBody>
      </p:sp>
    </p:spTree>
    <p:extLst>
      <p:ext uri="{BB962C8B-B14F-4D97-AF65-F5344CB8AC3E}">
        <p14:creationId xmlns:p14="http://schemas.microsoft.com/office/powerpoint/2010/main" xmlns="" val="40610013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n 2" descr="CRM Logo"/>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013641" y="38408"/>
            <a:ext cx="4040817" cy="1201479"/>
          </a:xfrm>
          <a:prstGeom prst="rect">
            <a:avLst/>
          </a:prstGeom>
          <a:noFill/>
        </p:spPr>
      </p:pic>
      <p:sp>
        <p:nvSpPr>
          <p:cNvPr id="16" name="TextBox 15"/>
          <p:cNvSpPr txBox="1"/>
          <p:nvPr/>
        </p:nvSpPr>
        <p:spPr>
          <a:xfrm>
            <a:off x="0" y="4285205"/>
            <a:ext cx="6858000" cy="1477328"/>
          </a:xfrm>
          <a:prstGeom prst="rect">
            <a:avLst/>
          </a:prstGeom>
          <a:noFill/>
        </p:spPr>
        <p:txBody>
          <a:bodyPr wrap="square" rtlCol="0">
            <a:spAutoFit/>
          </a:bodyPr>
          <a:lstStyle/>
          <a:p>
            <a:pPr algn="ctr"/>
            <a:r>
              <a:rPr lang="es-MX" b="1" dirty="0">
                <a:latin typeface="Perpetua" panose="02020502060401020303" pitchFamily="18" charset="0"/>
              </a:rPr>
              <a:t>Reunión del Grupo Regional de Consulta Sobre Migración (GRCM)</a:t>
            </a:r>
          </a:p>
          <a:p>
            <a:pPr algn="ctr"/>
            <a:r>
              <a:rPr lang="es-MX" b="1" i="1" dirty="0">
                <a:latin typeface="Perpetua" panose="02020502060401020303" pitchFamily="18" charset="0"/>
              </a:rPr>
              <a:t>Tegucigalpa, Honduras, del 7 al 9 de junio de 2016</a:t>
            </a:r>
            <a:endParaRPr lang="en-US" b="1" i="1" dirty="0">
              <a:latin typeface="Perpetua" panose="02020502060401020303" pitchFamily="18" charset="0"/>
            </a:endParaRPr>
          </a:p>
          <a:p>
            <a:pPr algn="ctr"/>
            <a:r>
              <a:rPr lang="en-GB" b="1" dirty="0">
                <a:latin typeface="Perpetua" panose="02020502060401020303" pitchFamily="18" charset="0"/>
              </a:rPr>
              <a:t>Regional Consultation Group on Migration (RCGM)</a:t>
            </a:r>
          </a:p>
          <a:p>
            <a:pPr algn="ctr"/>
            <a:r>
              <a:rPr lang="en-GB" b="1" i="1" dirty="0">
                <a:latin typeface="Perpetua" panose="02020502060401020303" pitchFamily="18" charset="0"/>
              </a:rPr>
              <a:t>Tegucigalpa, Honduras, June 7-9, 2016</a:t>
            </a:r>
          </a:p>
          <a:p>
            <a:endParaRPr lang="en-US" dirty="0"/>
          </a:p>
        </p:txBody>
      </p:sp>
      <p:sp>
        <p:nvSpPr>
          <p:cNvPr id="17" name="Text Box 76"/>
          <p:cNvSpPr txBox="1">
            <a:spLocks noChangeArrowheads="1"/>
          </p:cNvSpPr>
          <p:nvPr/>
        </p:nvSpPr>
        <p:spPr bwMode="auto">
          <a:xfrm>
            <a:off x="1596171" y="2081899"/>
            <a:ext cx="4688087" cy="1361294"/>
          </a:xfrm>
          <a:prstGeom prst="rect">
            <a:avLst/>
          </a:prstGeom>
          <a:noFill/>
          <a:ln>
            <a:noFill/>
          </a:ln>
          <a:extLst/>
        </p:spPr>
        <p:txBody>
          <a:bodyPr rot="0" vert="horz" wrap="square" lIns="91440" tIns="45720" rIns="91440" bIns="45720" anchor="t" anchorCtr="0" upright="1">
            <a:noAutofit/>
          </a:bodyPr>
          <a:lstStyle/>
          <a:p>
            <a:pPr marL="0" marR="0" algn="ctr">
              <a:lnSpc>
                <a:spcPct val="115000"/>
              </a:lnSpc>
              <a:spcBef>
                <a:spcPts val="0"/>
              </a:spcBef>
              <a:spcAft>
                <a:spcPts val="0"/>
              </a:spcAft>
            </a:pPr>
            <a:r>
              <a:rPr lang="es-CR" sz="2400" b="1" i="1" dirty="0">
                <a:effectLst/>
                <a:latin typeface="Perpetua" panose="02020502060401020303" pitchFamily="18" charset="0"/>
                <a:ea typeface="Century Schoolbook" panose="02040604050505020304" pitchFamily="18" charset="0"/>
                <a:cs typeface="Century Schoolbook" panose="02040604050505020304" pitchFamily="18" charset="0"/>
              </a:rPr>
              <a:t>Perfiles </a:t>
            </a:r>
            <a:r>
              <a:rPr lang="es-CR" sz="2400" b="1" i="1" dirty="0" smtClean="0">
                <a:effectLst/>
                <a:latin typeface="Perpetua" panose="02020502060401020303" pitchFamily="18" charset="0"/>
                <a:ea typeface="Century Schoolbook" panose="02040604050505020304" pitchFamily="18" charset="0"/>
                <a:cs typeface="Century Schoolbook" panose="02040604050505020304" pitchFamily="18" charset="0"/>
              </a:rPr>
              <a:t>Biográficos de los Panelistas </a:t>
            </a:r>
            <a:r>
              <a:rPr lang="en-US" sz="2400" b="1" i="1" dirty="0" smtClean="0">
                <a:effectLst/>
                <a:latin typeface="Perpetua" panose="02020502060401020303" pitchFamily="18" charset="0"/>
                <a:ea typeface="Century Schoolbook" panose="02040604050505020304" pitchFamily="18" charset="0"/>
                <a:cs typeface="Century Schoolbook" panose="02040604050505020304" pitchFamily="18" charset="0"/>
              </a:rPr>
              <a:t>Biographical </a:t>
            </a:r>
            <a:r>
              <a:rPr lang="en-US" sz="2400" b="1" i="1" dirty="0">
                <a:effectLst/>
                <a:latin typeface="Perpetua" panose="02020502060401020303" pitchFamily="18" charset="0"/>
                <a:ea typeface="Century Schoolbook" panose="02040604050505020304" pitchFamily="18" charset="0"/>
                <a:cs typeface="Century Schoolbook" panose="02040604050505020304" pitchFamily="18" charset="0"/>
              </a:rPr>
              <a:t>Profiles </a:t>
            </a:r>
            <a:r>
              <a:rPr lang="en-US" sz="2400" b="1" i="1" dirty="0" smtClean="0">
                <a:effectLst/>
                <a:latin typeface="Perpetua" panose="02020502060401020303" pitchFamily="18" charset="0"/>
                <a:ea typeface="Century Schoolbook" panose="02040604050505020304" pitchFamily="18" charset="0"/>
                <a:cs typeface="Century Schoolbook" panose="02040604050505020304" pitchFamily="18" charset="0"/>
              </a:rPr>
              <a:t>of the Speakers</a:t>
            </a:r>
            <a:endParaRPr lang="en-US" sz="2400" b="1" i="1" dirty="0">
              <a:effectLst/>
              <a:latin typeface="Perpetua" panose="02020502060401020303" pitchFamily="18" charset="0"/>
              <a:ea typeface="Century Schoolbook" panose="02040604050505020304" pitchFamily="18" charset="0"/>
              <a:cs typeface="Century Schoolbook" panose="02040604050505020304" pitchFamily="18" charset="0"/>
            </a:endParaRPr>
          </a:p>
        </p:txBody>
      </p:sp>
      <p:sp>
        <p:nvSpPr>
          <p:cNvPr id="19" name="TextBox 18"/>
          <p:cNvSpPr txBox="1"/>
          <p:nvPr/>
        </p:nvSpPr>
        <p:spPr>
          <a:xfrm>
            <a:off x="0" y="8530852"/>
            <a:ext cx="4838700" cy="461665"/>
          </a:xfrm>
          <a:prstGeom prst="rect">
            <a:avLst/>
          </a:prstGeom>
          <a:noFill/>
        </p:spPr>
        <p:txBody>
          <a:bodyPr wrap="square" rtlCol="0">
            <a:spAutoFit/>
          </a:bodyPr>
          <a:lstStyle/>
          <a:p>
            <a:r>
              <a:rPr lang="es-CR" sz="1200" i="1" dirty="0">
                <a:latin typeface="Perpetua" panose="02020502060401020303" pitchFamily="18" charset="0"/>
              </a:rPr>
              <a:t>Elaborado por la Secretaría Técnica de la CRM </a:t>
            </a:r>
          </a:p>
          <a:p>
            <a:r>
              <a:rPr lang="en-GB" sz="1200" i="1" dirty="0">
                <a:latin typeface="Perpetua" panose="02020502060401020303" pitchFamily="18" charset="0"/>
              </a:rPr>
              <a:t>Prepared by the RCM Technical Secretariat</a:t>
            </a:r>
            <a:endParaRPr lang="en-GB" sz="1200" dirty="0">
              <a:latin typeface="Perpetua" panose="02020502060401020303" pitchFamily="18" charset="0"/>
            </a:endParaRPr>
          </a:p>
        </p:txBody>
      </p:sp>
      <p:pic>
        <p:nvPicPr>
          <p:cNvPr id="21" name="Picture 20"/>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0" y="0"/>
            <a:ext cx="3168502" cy="3497384"/>
          </a:xfrm>
          <a:prstGeom prst="rect">
            <a:avLst/>
          </a:prstGeom>
        </p:spPr>
      </p:pic>
      <p:pic>
        <p:nvPicPr>
          <p:cNvPr id="22" name="Picture 21"/>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rot="10800000">
            <a:off x="3689498" y="5646616"/>
            <a:ext cx="3168502" cy="3497384"/>
          </a:xfrm>
          <a:prstGeom prst="rect">
            <a:avLst/>
          </a:prstGeom>
        </p:spPr>
      </p:pic>
    </p:spTree>
    <p:extLst>
      <p:ext uri="{BB962C8B-B14F-4D97-AF65-F5344CB8AC3E}">
        <p14:creationId xmlns:p14="http://schemas.microsoft.com/office/powerpoint/2010/main" xmlns="" val="51380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1"/>
          <p:cNvPicPr>
            <a:picLocks noChangeAspect="1"/>
          </p:cNvPicPr>
          <p:nvPr/>
        </p:nvPicPr>
        <p:blipFill>
          <a:blip r:embed="rId2" cstate="email">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tretch>
            <a:fillRect/>
          </a:stretch>
        </p:blipFill>
        <p:spPr>
          <a:xfrm>
            <a:off x="573741" y="2989729"/>
            <a:ext cx="5889814" cy="5889814"/>
          </a:xfrm>
          <a:prstGeom prst="rect">
            <a:avLst/>
          </a:prstGeom>
        </p:spPr>
      </p:pic>
      <p:sp>
        <p:nvSpPr>
          <p:cNvPr id="10"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2" name="Table 6"/>
          <p:cNvGraphicFramePr>
            <a:graphicFrameLocks noGrp="1"/>
          </p:cNvGraphicFramePr>
          <p:nvPr>
            <p:extLst>
              <p:ext uri="{D42A27DB-BD31-4B8C-83A1-F6EECF244321}">
                <p14:modId xmlns:p14="http://schemas.microsoft.com/office/powerpoint/2010/main" xmlns="" val="3601653749"/>
              </p:ext>
            </p:extLst>
          </p:nvPr>
        </p:nvGraphicFramePr>
        <p:xfrm>
          <a:off x="573740" y="3445410"/>
          <a:ext cx="5889814" cy="4663440"/>
        </p:xfrm>
        <a:graphic>
          <a:graphicData uri="http://schemas.openxmlformats.org/drawingml/2006/table">
            <a:tbl>
              <a:tblPr firstRow="1" bandRow="1">
                <a:tableStyleId>{5940675A-B579-460E-94D1-54222C63F5DA}</a:tableStyleId>
              </a:tblPr>
              <a:tblGrid>
                <a:gridCol w="2944907"/>
                <a:gridCol w="2944907"/>
              </a:tblGrid>
              <a:tr h="3735323">
                <a:tc>
                  <a:txBody>
                    <a:bodyPr/>
                    <a:lstStyle/>
                    <a:p>
                      <a:pPr algn="just"/>
                      <a:r>
                        <a:rPr lang="es-ES" sz="1200" kern="1200" noProof="0" dirty="0" smtClean="0">
                          <a:solidFill>
                            <a:schemeClr val="tx1"/>
                          </a:solidFill>
                          <a:effectLst/>
                          <a:latin typeface="Perpetua" panose="02020502060401020303" pitchFamily="18" charset="0"/>
                          <a:ea typeface="+mn-ea"/>
                          <a:cs typeface="+mn-cs"/>
                        </a:rPr>
                        <a:t>Jorge</a:t>
                      </a:r>
                      <a:r>
                        <a:rPr lang="es-ES" sz="1200" kern="1200" baseline="0" noProof="0" dirty="0" smtClean="0">
                          <a:solidFill>
                            <a:schemeClr val="tx1"/>
                          </a:solidFill>
                          <a:effectLst/>
                          <a:latin typeface="Perpetua" panose="02020502060401020303" pitchFamily="18" charset="0"/>
                          <a:ea typeface="+mn-ea"/>
                          <a:cs typeface="+mn-cs"/>
                        </a:rPr>
                        <a:t> Peraza-Breedy a</a:t>
                      </a:r>
                      <a:r>
                        <a:rPr lang="es-ES" sz="1200" kern="1200" noProof="0" dirty="0" smtClean="0">
                          <a:solidFill>
                            <a:schemeClr val="tx1"/>
                          </a:solidFill>
                          <a:effectLst/>
                          <a:latin typeface="Perpetua" panose="02020502060401020303" pitchFamily="18" charset="0"/>
                          <a:ea typeface="+mn-ea"/>
                          <a:cs typeface="+mn-cs"/>
                        </a:rPr>
                        <a:t>ctualmente es Jefe de Misión de la Organización Internacional para las Migraciones (OIM) para El Salvador, Guatemala y Honduras. Antropólogo e ingeniero industrial graduado de la Universidad de Costa Rica, también cuenta con una Maestría en Políticas para el Desarrollo del ‘Institute of Social Studies’ de La Haya, Países Bajos. Ocupó anteriormente el cargo de Oficial Regional de Desarrollo de Proyectos de la Oficina para Sudamérica de la OIM, siendo a su vez encargado de las operaciones de esta organización en la República Federativa del Brasil. Hasta octubre de 2011 se desempeñó como Coordinador de la Secretaría Técnica de la Conferencia Regional sobre Migración –CRM o Proceso Puebla. Con anterioridad a la CRM, laboró durante más de 6 años con la OIM como Especialista en Programas de la Unidad de Enlace y Servicios para la Gestión Migratoria (ESEMI) en la Oficina para Centroamérica y México.  Previo a ello, trabajó también con diversas organizaciones internacionales no-gubernamentales en la promoción de programas de intercambio cultural y protección ambiental.</a:t>
                      </a:r>
                    </a:p>
                    <a:p>
                      <a:pPr algn="just"/>
                      <a:r>
                        <a:rPr lang="es-ES" sz="1200" kern="1200" noProof="0" dirty="0" smtClean="0">
                          <a:solidFill>
                            <a:schemeClr val="tx1"/>
                          </a:solidFill>
                          <a:effectLst/>
                          <a:latin typeface="Perpetua" panose="02020502060401020303" pitchFamily="18" charset="0"/>
                          <a:ea typeface="+mn-ea"/>
                          <a:cs typeface="+mn-cs"/>
                        </a:rPr>
                        <a:t> </a:t>
                      </a:r>
                      <a:endParaRPr lang="es-ES" sz="12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s-ES" sz="1200" kern="1200" noProof="0" dirty="0" smtClean="0">
                          <a:solidFill>
                            <a:schemeClr val="tx1"/>
                          </a:solidFill>
                          <a:effectLst/>
                          <a:latin typeface="Perpetua" panose="02020502060401020303" pitchFamily="18" charset="0"/>
                          <a:ea typeface="+mn-ea"/>
                          <a:cs typeface="+mn-cs"/>
                        </a:rPr>
                        <a:t>Sus experiencias en materia migratoria incluyen el desarrollo e implementación de proyectos de gestión migratoria (emisión de documentos de viaje, gestión fronteriza, fortalecimiento de capacidades institucionales), política migratoria, migración y desarrollo, grupos en situación de vulnerabilidad, migración laboral y remesas.   Ha fungido como enlace de la OIM ante diversos foros regionales que trabajan el fenómeno migratorio, incluyendo la Comisión Centroamericana de Directores de Migración (OCAM), la Comisión para la Facilitación Migratoria (COFAMIT) y la Conferencia Sudamericana sobre Migraciones (CSM).  También ha impartido cursos de formación académica en la Universidad de Costa Rica, el Instituto Interamericano de Derechos Humanos y el Curso Interamericano de la OIM sobre Migraciones Internacionales del Mar del Plata, Argentina.  </a:t>
                      </a:r>
                    </a:p>
                    <a:p>
                      <a:pPr algn="just"/>
                      <a:endParaRPr lang="es-ES" sz="1200" noProof="0" dirty="0" smtClean="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3" name="Rectangle 18"/>
          <p:cNvSpPr/>
          <p:nvPr/>
        </p:nvSpPr>
        <p:spPr>
          <a:xfrm>
            <a:off x="1572175" y="1406190"/>
            <a:ext cx="4018737" cy="1888339"/>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9"/>
          <p:cNvSpPr/>
          <p:nvPr/>
        </p:nvSpPr>
        <p:spPr>
          <a:xfrm>
            <a:off x="1623912" y="1459492"/>
            <a:ext cx="3916280" cy="17827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20"/>
          <p:cNvSpPr txBox="1"/>
          <p:nvPr/>
        </p:nvSpPr>
        <p:spPr>
          <a:xfrm>
            <a:off x="1542798" y="1476463"/>
            <a:ext cx="4036596" cy="1785104"/>
          </a:xfrm>
          <a:prstGeom prst="rect">
            <a:avLst/>
          </a:prstGeom>
          <a:noFill/>
        </p:spPr>
        <p:txBody>
          <a:bodyPr wrap="square" rtlCol="0">
            <a:spAutoFit/>
          </a:bodyPr>
          <a:lstStyle/>
          <a:p>
            <a:pPr algn="ctr"/>
            <a:r>
              <a:rPr lang="es-ES" sz="1400" b="1" dirty="0" smtClean="0">
                <a:latin typeface="Copperplate Gothic Bold" panose="020E0705020206020404" pitchFamily="34" charset="0"/>
              </a:rPr>
              <a:t>Jorge Peraza- Breedy</a:t>
            </a:r>
          </a:p>
          <a:p>
            <a:pPr algn="ctr"/>
            <a:endParaRPr lang="es-ES" sz="1200" dirty="0" smtClean="0">
              <a:latin typeface="Perpetua" panose="02020502060401020303" pitchFamily="18" charset="0"/>
            </a:endParaRPr>
          </a:p>
          <a:p>
            <a:pPr algn="ctr"/>
            <a:r>
              <a:rPr lang="es-ES" sz="1200" dirty="0" smtClean="0">
                <a:latin typeface="Perpetua" panose="02020502060401020303" pitchFamily="18" charset="0"/>
              </a:rPr>
              <a:t>Jefe de Misión </a:t>
            </a:r>
          </a:p>
          <a:p>
            <a:pPr algn="ctr"/>
            <a:r>
              <a:rPr lang="es-ES" sz="1200" dirty="0" smtClean="0">
                <a:latin typeface="Perpetua" panose="02020502060401020303" pitchFamily="18" charset="0"/>
              </a:rPr>
              <a:t>Organización Internacional para las Migraciones (OIM)</a:t>
            </a:r>
          </a:p>
          <a:p>
            <a:pPr algn="ctr"/>
            <a:endParaRPr lang="en-US" sz="1200" dirty="0" smtClean="0">
              <a:latin typeface="Perpetua" panose="02020502060401020303" pitchFamily="18" charset="0"/>
            </a:endParaRPr>
          </a:p>
          <a:p>
            <a:pPr algn="ctr"/>
            <a:r>
              <a:rPr lang="en-GB" sz="1200" dirty="0" smtClean="0">
                <a:latin typeface="Perpetua" panose="02020502060401020303" pitchFamily="18" charset="0"/>
              </a:rPr>
              <a:t>Chief of Mission</a:t>
            </a:r>
          </a:p>
          <a:p>
            <a:pPr algn="ctr"/>
            <a:r>
              <a:rPr lang="en-GB" sz="1200" dirty="0" smtClean="0">
                <a:latin typeface="Perpetua" panose="02020502060401020303" pitchFamily="18" charset="0"/>
              </a:rPr>
              <a:t>International Organization for Migration (IOM)</a:t>
            </a:r>
          </a:p>
          <a:p>
            <a:pPr algn="ctr"/>
            <a:endParaRPr lang="en-US" sz="1200" dirty="0" smtClean="0">
              <a:latin typeface="Perpetua" panose="02020502060401020303" pitchFamily="18" charset="0"/>
            </a:endParaRPr>
          </a:p>
          <a:p>
            <a:pPr algn="ctr"/>
            <a:r>
              <a:rPr lang="es-PR" sz="1200" dirty="0" smtClean="0">
                <a:latin typeface="Perpetua" panose="02020502060401020303" pitchFamily="18" charset="0"/>
              </a:rPr>
              <a:t>El Salvador, Guatemala &amp; Honduras</a:t>
            </a:r>
            <a:endParaRPr lang="en-US" sz="1200" dirty="0"/>
          </a:p>
        </p:txBody>
      </p:sp>
    </p:spTree>
    <p:extLst>
      <p:ext uri="{BB962C8B-B14F-4D97-AF65-F5344CB8AC3E}">
        <p14:creationId xmlns:p14="http://schemas.microsoft.com/office/powerpoint/2010/main" xmlns="" val="3548065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1"/>
          <p:cNvPicPr>
            <a:picLocks noChangeAspect="1"/>
          </p:cNvPicPr>
          <p:nvPr/>
        </p:nvPicPr>
        <p:blipFill>
          <a:blip r:embed="rId2" cstate="email">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tretch>
            <a:fillRect/>
          </a:stretch>
        </p:blipFill>
        <p:spPr>
          <a:xfrm>
            <a:off x="573741" y="2989729"/>
            <a:ext cx="5889814" cy="5889814"/>
          </a:xfrm>
          <a:prstGeom prst="rect">
            <a:avLst/>
          </a:prstGeom>
        </p:spPr>
      </p:pic>
      <p:sp>
        <p:nvSpPr>
          <p:cNvPr id="3"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Table 6"/>
          <p:cNvGraphicFramePr>
            <a:graphicFrameLocks noGrp="1"/>
          </p:cNvGraphicFramePr>
          <p:nvPr>
            <p:extLst>
              <p:ext uri="{D42A27DB-BD31-4B8C-83A1-F6EECF244321}">
                <p14:modId xmlns:p14="http://schemas.microsoft.com/office/powerpoint/2010/main" xmlns="" val="3484211943"/>
              </p:ext>
            </p:extLst>
          </p:nvPr>
        </p:nvGraphicFramePr>
        <p:xfrm>
          <a:off x="573740" y="3445410"/>
          <a:ext cx="5889814" cy="4480560"/>
        </p:xfrm>
        <a:graphic>
          <a:graphicData uri="http://schemas.openxmlformats.org/drawingml/2006/table">
            <a:tbl>
              <a:tblPr firstRow="1" bandRow="1">
                <a:tableStyleId>{5940675A-B579-460E-94D1-54222C63F5DA}</a:tableStyleId>
              </a:tblPr>
              <a:tblGrid>
                <a:gridCol w="2944907"/>
                <a:gridCol w="2944907"/>
              </a:tblGrid>
              <a:tr h="3735323">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GB" sz="1200" noProof="0" dirty="0" smtClean="0">
                          <a:latin typeface="Perpetua" panose="02020502060401020303" pitchFamily="18" charset="0"/>
                        </a:rPr>
                        <a:t>Jorge Peraza-Breedy currently</a:t>
                      </a:r>
                      <a:r>
                        <a:rPr lang="en-GB" sz="1200" baseline="0" noProof="0" dirty="0" smtClean="0">
                          <a:latin typeface="Perpetua" panose="02020502060401020303" pitchFamily="18" charset="0"/>
                        </a:rPr>
                        <a:t> serves as Chief of Mission of the International Organization for Migration (IOM) for El Salvador, Guatemala and Honduras. Anthropologist and industrial engineer from the University of Costa Rica. In addition, he has a master’s degree in Development Policy of the Institute of Social Studies of The Hague, Netherlands.</a:t>
                      </a:r>
                      <a:endParaRPr lang="en-GB" sz="1200" noProof="0" dirty="0" smtClean="0">
                        <a:latin typeface="Perpetua" panose="02020502060401020303" pitchFamily="18" charset="0"/>
                      </a:endParaRPr>
                    </a:p>
                    <a:p>
                      <a:pPr algn="just"/>
                      <a:r>
                        <a:rPr lang="en-GB" sz="1200" kern="1200" noProof="0" dirty="0" smtClean="0">
                          <a:solidFill>
                            <a:schemeClr val="tx1"/>
                          </a:solidFill>
                          <a:effectLst/>
                          <a:latin typeface="Perpetua" panose="02020502060401020303" pitchFamily="18" charset="0"/>
                          <a:ea typeface="+mn-ea"/>
                          <a:cs typeface="+mn-cs"/>
                        </a:rPr>
                        <a:t>Prior</a:t>
                      </a:r>
                      <a:r>
                        <a:rPr lang="en-GB" sz="1200" kern="1200" baseline="0" noProof="0" dirty="0" smtClean="0">
                          <a:solidFill>
                            <a:schemeClr val="tx1"/>
                          </a:solidFill>
                          <a:effectLst/>
                          <a:latin typeface="Perpetua" panose="02020502060401020303" pitchFamily="18" charset="0"/>
                          <a:ea typeface="+mn-ea"/>
                          <a:cs typeface="+mn-cs"/>
                        </a:rPr>
                        <a:t> to his current position he served as Regional Project Development Officer of the IOM Regional Office for South America and also was in charge of the operations of IOM in the Federative Republic of Brazil. He was the Coordinator of the Technical Secretariat of the Regional Conference on Migration (RCM) or Puebla Process until October 2011</a:t>
                      </a:r>
                      <a:r>
                        <a:rPr lang="en-GB" sz="1200" kern="1200" noProof="0" dirty="0" smtClean="0">
                          <a:solidFill>
                            <a:schemeClr val="tx1"/>
                          </a:solidFill>
                          <a:effectLst/>
                          <a:latin typeface="Perpetua" panose="02020502060401020303" pitchFamily="18" charset="0"/>
                          <a:ea typeface="+mn-ea"/>
                          <a:cs typeface="+mn-cs"/>
                        </a:rPr>
                        <a:t>. Prior to that,</a:t>
                      </a:r>
                      <a:r>
                        <a:rPr lang="en-GB" sz="1200" kern="1200" baseline="0" noProof="0" dirty="0" smtClean="0">
                          <a:solidFill>
                            <a:schemeClr val="tx1"/>
                          </a:solidFill>
                          <a:effectLst/>
                          <a:latin typeface="Perpetua" panose="02020502060401020303" pitchFamily="18" charset="0"/>
                          <a:ea typeface="+mn-ea"/>
                          <a:cs typeface="+mn-cs"/>
                        </a:rPr>
                        <a:t> he worked with IOM for more than 6 years, as Programme Specialist at the Migration Management Links and Services Unit </a:t>
                      </a:r>
                      <a:r>
                        <a:rPr lang="en-GB" sz="1200" kern="1200" noProof="0" dirty="0" smtClean="0">
                          <a:solidFill>
                            <a:schemeClr val="tx1"/>
                          </a:solidFill>
                          <a:effectLst/>
                          <a:latin typeface="Perpetua" panose="02020502060401020303" pitchFamily="18" charset="0"/>
                          <a:ea typeface="+mn-ea"/>
                          <a:cs typeface="+mn-cs"/>
                        </a:rPr>
                        <a:t>(ESEMI) in the IOM Regional Office for Central America and Mexico. He</a:t>
                      </a:r>
                      <a:r>
                        <a:rPr lang="en-GB" sz="1200" kern="1200" baseline="0" noProof="0" dirty="0" smtClean="0">
                          <a:solidFill>
                            <a:schemeClr val="tx1"/>
                          </a:solidFill>
                          <a:effectLst/>
                          <a:latin typeface="Perpetua" panose="02020502060401020303" pitchFamily="18" charset="0"/>
                          <a:ea typeface="+mn-ea"/>
                          <a:cs typeface="+mn-cs"/>
                        </a:rPr>
                        <a:t> also worked with different international non-governmental organizations to promote cultural exchange programmes and </a:t>
                      </a:r>
                      <a:r>
                        <a:rPr lang="en-GB" sz="1200" kern="1200" noProof="0" dirty="0" smtClean="0">
                          <a:solidFill>
                            <a:schemeClr val="tx1"/>
                          </a:solidFill>
                          <a:effectLst/>
                          <a:latin typeface="Perpetua" panose="02020502060401020303" pitchFamily="18" charset="0"/>
                          <a:ea typeface="+mn-ea"/>
                          <a:cs typeface="+mn-cs"/>
                        </a:rPr>
                        <a:t>environmental protection.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Perpetua" panose="02020502060401020303" pitchFamily="18" charset="0"/>
                          <a:ea typeface="+mn-ea"/>
                          <a:cs typeface="+mn-cs"/>
                        </a:rPr>
                        <a:t>His experiences </a:t>
                      </a:r>
                      <a:r>
                        <a:rPr lang="en-GB" sz="1200" kern="1200" baseline="0" noProof="0" dirty="0" smtClean="0">
                          <a:solidFill>
                            <a:schemeClr val="tx1"/>
                          </a:solidFill>
                          <a:effectLst/>
                          <a:latin typeface="Perpetua" panose="02020502060401020303" pitchFamily="18" charset="0"/>
                          <a:ea typeface="+mn-ea"/>
                          <a:cs typeface="+mn-cs"/>
                        </a:rPr>
                        <a:t>in migration matters include the development and implementation of migration management projects (issuance of travel documents, border management, strengthening institutional capacities), migration policy, migration and development, populations groups in vulnerable situations, labour migration and remittances. He has served as liaison officer for IOM at various regional forums addressing migration, including the Central American Commission of Migration Directors (OCAM), the Commission for Migratory Facilitation of Tourism (COFAMIT) and the South American Conference on Migration (CSM). In addition, he has taught courses at the University of Costa Rica, the Inter-American Institute of Human Rights and the Inter-American Course on International Migration of IOM in Mar del Plata, Argentina</a:t>
                      </a:r>
                      <a:r>
                        <a:rPr lang="en-GB" sz="1200" kern="1200" noProof="0" dirty="0" smtClean="0">
                          <a:solidFill>
                            <a:schemeClr val="tx1"/>
                          </a:solidFill>
                          <a:effectLst/>
                          <a:latin typeface="Perpetua" panose="02020502060401020303" pitchFamily="18" charset="0"/>
                          <a:ea typeface="+mn-ea"/>
                          <a:cs typeface="+mn-cs"/>
                        </a:rPr>
                        <a:t>.  </a:t>
                      </a:r>
                    </a:p>
                    <a:p>
                      <a:pPr algn="just"/>
                      <a:endParaRPr lang="en-GB" sz="1200" noProof="0" dirty="0" smtClean="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6" name="Rectangle 18"/>
          <p:cNvSpPr/>
          <p:nvPr/>
        </p:nvSpPr>
        <p:spPr>
          <a:xfrm>
            <a:off x="1572175" y="1406190"/>
            <a:ext cx="4018737" cy="1888339"/>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19"/>
          <p:cNvSpPr/>
          <p:nvPr/>
        </p:nvSpPr>
        <p:spPr>
          <a:xfrm>
            <a:off x="1623912" y="1459492"/>
            <a:ext cx="3916280" cy="17827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20"/>
          <p:cNvSpPr txBox="1"/>
          <p:nvPr/>
        </p:nvSpPr>
        <p:spPr>
          <a:xfrm>
            <a:off x="1542798" y="1476463"/>
            <a:ext cx="4036596" cy="1785104"/>
          </a:xfrm>
          <a:prstGeom prst="rect">
            <a:avLst/>
          </a:prstGeom>
          <a:noFill/>
        </p:spPr>
        <p:txBody>
          <a:bodyPr wrap="square" rtlCol="0">
            <a:spAutoFit/>
          </a:bodyPr>
          <a:lstStyle/>
          <a:p>
            <a:pPr algn="ctr"/>
            <a:r>
              <a:rPr lang="es-ES" sz="1400" b="1" dirty="0" smtClean="0">
                <a:latin typeface="Copperplate Gothic Bold" panose="020E0705020206020404" pitchFamily="34" charset="0"/>
              </a:rPr>
              <a:t>Jorge Peraza- Breedy</a:t>
            </a:r>
          </a:p>
          <a:p>
            <a:pPr algn="ctr"/>
            <a:endParaRPr lang="es-ES" sz="1200" dirty="0" smtClean="0">
              <a:latin typeface="Perpetua" panose="02020502060401020303" pitchFamily="18" charset="0"/>
            </a:endParaRPr>
          </a:p>
          <a:p>
            <a:pPr algn="ctr"/>
            <a:r>
              <a:rPr lang="es-ES" sz="1200" dirty="0" smtClean="0">
                <a:latin typeface="Perpetua" panose="02020502060401020303" pitchFamily="18" charset="0"/>
              </a:rPr>
              <a:t>Jefe de Misión </a:t>
            </a:r>
          </a:p>
          <a:p>
            <a:pPr algn="ctr"/>
            <a:r>
              <a:rPr lang="es-ES" sz="1200" dirty="0" smtClean="0">
                <a:latin typeface="Perpetua" panose="02020502060401020303" pitchFamily="18" charset="0"/>
              </a:rPr>
              <a:t>Organización Internacional para las Migraciones (OIM)</a:t>
            </a:r>
          </a:p>
          <a:p>
            <a:pPr algn="ctr"/>
            <a:endParaRPr lang="en-US" sz="1200" dirty="0" smtClean="0">
              <a:latin typeface="Perpetua" panose="02020502060401020303" pitchFamily="18" charset="0"/>
            </a:endParaRPr>
          </a:p>
          <a:p>
            <a:pPr algn="ctr"/>
            <a:r>
              <a:rPr lang="en-GB" sz="1200" dirty="0" smtClean="0">
                <a:latin typeface="Perpetua" panose="02020502060401020303" pitchFamily="18" charset="0"/>
              </a:rPr>
              <a:t>Chief of Mission</a:t>
            </a:r>
          </a:p>
          <a:p>
            <a:pPr algn="ctr"/>
            <a:r>
              <a:rPr lang="en-GB" sz="1200" dirty="0" smtClean="0">
                <a:latin typeface="Perpetua" panose="02020502060401020303" pitchFamily="18" charset="0"/>
              </a:rPr>
              <a:t>International Organization for Migration (IOM)</a:t>
            </a:r>
          </a:p>
          <a:p>
            <a:pPr algn="ctr"/>
            <a:endParaRPr lang="en-US" sz="1200" dirty="0" smtClean="0">
              <a:latin typeface="Perpetua" panose="02020502060401020303" pitchFamily="18" charset="0"/>
            </a:endParaRPr>
          </a:p>
          <a:p>
            <a:pPr algn="ctr"/>
            <a:r>
              <a:rPr lang="es-PR" sz="1200" dirty="0" smtClean="0">
                <a:latin typeface="Perpetua" panose="02020502060401020303" pitchFamily="18" charset="0"/>
              </a:rPr>
              <a:t>El Salvador, Guatemala &amp; Honduras</a:t>
            </a:r>
            <a:endParaRPr lang="en-US" sz="1200" dirty="0"/>
          </a:p>
        </p:txBody>
      </p:sp>
    </p:spTree>
    <p:extLst>
      <p:ext uri="{BB962C8B-B14F-4D97-AF65-F5344CB8AC3E}">
        <p14:creationId xmlns:p14="http://schemas.microsoft.com/office/powerpoint/2010/main" xmlns="" val="790057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clrChange>
              <a:clrFrom>
                <a:srgbClr val="FFFFFF"/>
              </a:clrFrom>
              <a:clrTo>
                <a:srgbClr val="FFFFFF">
                  <a:alpha val="0"/>
                </a:srgbClr>
              </a:clrTo>
            </a:clrChange>
            <a:duotone>
              <a:schemeClr val="bg2">
                <a:shade val="45000"/>
                <a:satMod val="135000"/>
              </a:schemeClr>
              <a:prstClr val="white"/>
            </a:duotone>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tretch>
            <a:fillRect/>
          </a:stretch>
        </p:blipFill>
        <p:spPr>
          <a:xfrm>
            <a:off x="0" y="2286000"/>
            <a:ext cx="6858000" cy="6858000"/>
          </a:xfrm>
          <a:prstGeom prst="rect">
            <a:avLst/>
          </a:prstGeom>
        </p:spPr>
      </p:pic>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2514041178"/>
              </p:ext>
            </p:extLst>
          </p:nvPr>
        </p:nvGraphicFramePr>
        <p:xfrm>
          <a:off x="573740" y="3346795"/>
          <a:ext cx="5889814" cy="5546192"/>
        </p:xfrm>
        <a:graphic>
          <a:graphicData uri="http://schemas.openxmlformats.org/drawingml/2006/table">
            <a:tbl>
              <a:tblPr firstRow="1" bandRow="1">
                <a:tableStyleId>{5940675A-B579-460E-94D1-54222C63F5DA}</a:tableStyleId>
              </a:tblPr>
              <a:tblGrid>
                <a:gridCol w="2944907"/>
                <a:gridCol w="2944907"/>
              </a:tblGrid>
              <a:tr h="5546192">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ES" sz="1200" kern="1200" noProof="0" dirty="0" smtClean="0">
                          <a:solidFill>
                            <a:schemeClr val="tx1"/>
                          </a:solidFill>
                          <a:effectLst/>
                          <a:latin typeface="Perpetua" panose="02020502060401020303" pitchFamily="18" charset="0"/>
                          <a:ea typeface="+mn-ea"/>
                          <a:cs typeface="+mn-cs"/>
                        </a:rPr>
                        <a:t>Andrés Ramírez es mexicano. Obtuvo una Maestría en Ciencias Agrícolas, Sociología Rural en la Universidad Autónoma de Chapingo en México. Doctorando en Economía en la Universidad Nacional Autónoma de México.  Ingresa a ACNUR en el 1987 como Consultor como Economista Agrícola en México.  Desde entonces ha sido parte de</a:t>
                      </a:r>
                      <a:r>
                        <a:rPr lang="es-ES" sz="1200" kern="1200" baseline="0" noProof="0" dirty="0" smtClean="0">
                          <a:solidFill>
                            <a:schemeClr val="tx1"/>
                          </a:solidFill>
                          <a:effectLst/>
                          <a:latin typeface="Perpetua" panose="02020502060401020303" pitchFamily="18" charset="0"/>
                          <a:ea typeface="+mn-ea"/>
                          <a:cs typeface="+mn-cs"/>
                        </a:rPr>
                        <a:t> este</a:t>
                      </a:r>
                      <a:r>
                        <a:rPr lang="es-ES" sz="1200" kern="1200" noProof="0" dirty="0" smtClean="0">
                          <a:solidFill>
                            <a:schemeClr val="tx1"/>
                          </a:solidFill>
                          <a:effectLst/>
                          <a:latin typeface="Perpetua" panose="02020502060401020303" pitchFamily="18" charset="0"/>
                          <a:ea typeface="+mn-ea"/>
                          <a:cs typeface="+mn-cs"/>
                        </a:rPr>
                        <a:t> equipo ocupado puestos  como Oficial de Terreno/Experto en Agricultura (México, 1990-1994), Oficial de Emergencias en el Terreno (Tanzania, 1994), Coordinador de Ayuda Alimentaria, y Coordinador de Programa y Sección de Presupuesto (Ginebra, 1994-1997), Oficial Principal de Enlace (Estados Unidos, 1997-1999), Asesor Regional Principal de Género (Costa Rica, 1999-2001), Representante (Costa Rica, 2001-2003), Oficial Regional Principal de Programas (Venezuela, 2004-2008), Coordinador de Registros (Ecuador 2008-2009),  Representante Adjunto (Afganistán, 2009) y Representante (Brasil, 2010-2015).</a:t>
                      </a:r>
                      <a:r>
                        <a:rPr lang="es-ES" sz="1200" kern="1200" baseline="0" noProof="0" dirty="0" smtClean="0">
                          <a:solidFill>
                            <a:schemeClr val="tx1"/>
                          </a:solidFill>
                          <a:effectLst/>
                          <a:latin typeface="Perpetua" panose="02020502060401020303" pitchFamily="18" charset="0"/>
                          <a:ea typeface="+mn-ea"/>
                          <a:cs typeface="+mn-cs"/>
                        </a:rPr>
                        <a:t> </a:t>
                      </a:r>
                      <a:r>
                        <a:rPr lang="es-ES" sz="1200" kern="1200" noProof="0" dirty="0" smtClean="0">
                          <a:solidFill>
                            <a:schemeClr val="tx1"/>
                          </a:solidFill>
                          <a:effectLst/>
                          <a:latin typeface="Perpetua" panose="02020502060401020303" pitchFamily="18" charset="0"/>
                          <a:ea typeface="+mn-ea"/>
                          <a:cs typeface="+mn-cs"/>
                        </a:rPr>
                        <a:t>Actualmente funge como Representante Regional de ACNUR para América Central, Cuba y México en Panamá.  </a:t>
                      </a:r>
                      <a:endParaRPr lang="es-ES" sz="12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Perpetua" panose="02020502060401020303" pitchFamily="18" charset="0"/>
                          <a:ea typeface="+mn-ea"/>
                          <a:cs typeface="+mn-cs"/>
                        </a:rPr>
                        <a:t>Andrés Ramírez is a Mexican national. He has a master’s degree in Agricultural Sciences, Rural</a:t>
                      </a:r>
                      <a:r>
                        <a:rPr lang="en-GB" sz="1200" kern="1200" baseline="0" noProof="0" dirty="0" smtClean="0">
                          <a:solidFill>
                            <a:schemeClr val="tx1"/>
                          </a:solidFill>
                          <a:effectLst/>
                          <a:latin typeface="Perpetua" panose="02020502060401020303" pitchFamily="18" charset="0"/>
                          <a:ea typeface="+mn-ea"/>
                          <a:cs typeface="+mn-cs"/>
                        </a:rPr>
                        <a:t> Sociology</a:t>
                      </a:r>
                      <a:r>
                        <a:rPr lang="en-GB" sz="1200" kern="1200" noProof="0" dirty="0" smtClean="0">
                          <a:solidFill>
                            <a:schemeClr val="tx1"/>
                          </a:solidFill>
                          <a:effectLst/>
                          <a:latin typeface="Perpetua" panose="02020502060401020303" pitchFamily="18" charset="0"/>
                          <a:ea typeface="+mn-ea"/>
                          <a:cs typeface="+mn-cs"/>
                        </a:rPr>
                        <a:t> from</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Universidad Autónoma de Chapingo, Mexico. He</a:t>
                      </a:r>
                      <a:r>
                        <a:rPr lang="en-GB" sz="1200" kern="1200" baseline="0" noProof="0" dirty="0" smtClean="0">
                          <a:solidFill>
                            <a:schemeClr val="tx1"/>
                          </a:solidFill>
                          <a:effectLst/>
                          <a:latin typeface="Perpetua" panose="02020502060401020303" pitchFamily="18" charset="0"/>
                          <a:ea typeface="+mn-ea"/>
                          <a:cs typeface="+mn-cs"/>
                        </a:rPr>
                        <a:t> is </a:t>
                      </a:r>
                      <a:r>
                        <a:rPr lang="en-GB" sz="1200" kern="1200" noProof="0" dirty="0" smtClean="0">
                          <a:solidFill>
                            <a:schemeClr val="tx1"/>
                          </a:solidFill>
                          <a:effectLst/>
                          <a:latin typeface="Perpetua" panose="02020502060401020303" pitchFamily="18" charset="0"/>
                          <a:ea typeface="+mn-ea"/>
                          <a:cs typeface="+mn-cs"/>
                        </a:rPr>
                        <a:t>studying</a:t>
                      </a:r>
                      <a:r>
                        <a:rPr lang="en-GB" sz="1200" kern="1200" baseline="0" noProof="0" dirty="0" smtClean="0">
                          <a:solidFill>
                            <a:schemeClr val="tx1"/>
                          </a:solidFill>
                          <a:effectLst/>
                          <a:latin typeface="Perpetua" panose="02020502060401020303" pitchFamily="18" charset="0"/>
                          <a:ea typeface="+mn-ea"/>
                          <a:cs typeface="+mn-cs"/>
                        </a:rPr>
                        <a:t> a </a:t>
                      </a:r>
                      <a:r>
                        <a:rPr lang="en-GB" sz="1200" kern="1200" noProof="0" dirty="0" smtClean="0">
                          <a:solidFill>
                            <a:schemeClr val="tx1"/>
                          </a:solidFill>
                          <a:effectLst/>
                          <a:latin typeface="Perpetua" panose="02020502060401020303" pitchFamily="18" charset="0"/>
                          <a:ea typeface="+mn-ea"/>
                          <a:cs typeface="+mn-cs"/>
                        </a:rPr>
                        <a:t>PhD in Economics at</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Universidad Nacional Autónoma de México.</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He joined UNHCR in 1987 as a consultant, as an agricultural economist in Mexico.</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He has been part of the team of UNHCR since then. He has held multiple positions,</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such as Field</a:t>
                      </a:r>
                      <a:r>
                        <a:rPr lang="en-GB" sz="1200" kern="1200" baseline="0" noProof="0" dirty="0" smtClean="0">
                          <a:solidFill>
                            <a:schemeClr val="tx1"/>
                          </a:solidFill>
                          <a:effectLst/>
                          <a:latin typeface="Perpetua" panose="02020502060401020303" pitchFamily="18" charset="0"/>
                          <a:ea typeface="+mn-ea"/>
                          <a:cs typeface="+mn-cs"/>
                        </a:rPr>
                        <a:t> </a:t>
                      </a:r>
                      <a:r>
                        <a:rPr lang="en-GB" sz="1200" kern="1200" noProof="0" dirty="0" smtClean="0">
                          <a:solidFill>
                            <a:schemeClr val="tx1"/>
                          </a:solidFill>
                          <a:effectLst/>
                          <a:latin typeface="Perpetua" panose="02020502060401020303" pitchFamily="18" charset="0"/>
                          <a:ea typeface="+mn-ea"/>
                          <a:cs typeface="+mn-cs"/>
                        </a:rPr>
                        <a:t>Officer/Agricultural Expert (Mexico 1990-1994), Field Emergency Officer (Tanzania, 1994), Food Aid Coordinator, Programme Coordination and Budget Section (Geneva, 1994-1997), Senior Liaison Officer (USA, 1997-1999), Senior Regional Gender Adviser (Costa Rica, 1999-2001),  Representative (Costa Rica 2001-2003), Senior Regional Programme Officer (Venezuela 2004-2008), Coordinator of the Enhanced Registration (Ecuador, 2008-2009), Deputy Representative (Afghanistan, 2009), Representative (Brazil, 2010-2015). He</a:t>
                      </a:r>
                      <a:r>
                        <a:rPr lang="en-GB" sz="1200" kern="1200" baseline="0" noProof="0" dirty="0" smtClean="0">
                          <a:solidFill>
                            <a:schemeClr val="tx1"/>
                          </a:solidFill>
                          <a:effectLst/>
                          <a:latin typeface="Perpetua" panose="02020502060401020303" pitchFamily="18" charset="0"/>
                          <a:ea typeface="+mn-ea"/>
                          <a:cs typeface="+mn-cs"/>
                        </a:rPr>
                        <a:t> c</a:t>
                      </a:r>
                      <a:r>
                        <a:rPr lang="en-GB" sz="1200" kern="1200" noProof="0" dirty="0" smtClean="0">
                          <a:solidFill>
                            <a:schemeClr val="tx1"/>
                          </a:solidFill>
                          <a:effectLst/>
                          <a:latin typeface="Perpetua" panose="02020502060401020303" pitchFamily="18" charset="0"/>
                          <a:ea typeface="+mn-ea"/>
                          <a:cs typeface="+mn-cs"/>
                        </a:rPr>
                        <a:t>urrently is the Regional Representative of UNHCR for Central America, Cuba and Mexico in Panama.  </a:t>
                      </a:r>
                      <a:endParaRPr lang="en-GB" sz="12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685653"/>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5685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35507" y="1378077"/>
            <a:ext cx="4361448" cy="1600438"/>
          </a:xfrm>
          <a:prstGeom prst="rect">
            <a:avLst/>
          </a:prstGeom>
          <a:noFill/>
        </p:spPr>
        <p:txBody>
          <a:bodyPr wrap="square" rtlCol="0">
            <a:spAutoFit/>
          </a:bodyPr>
          <a:lstStyle/>
          <a:p>
            <a:pPr algn="ctr"/>
            <a:r>
              <a:rPr lang="en-US" sz="1400" b="1" dirty="0" smtClean="0">
                <a:latin typeface="Copperplate Gothic Bold" panose="020E0705020206020404" pitchFamily="34" charset="0"/>
              </a:rPr>
              <a:t>Andrés Ramírez</a:t>
            </a:r>
          </a:p>
          <a:p>
            <a:pPr algn="ctr"/>
            <a:endParaRPr lang="en-US" sz="1200" dirty="0" smtClean="0">
              <a:latin typeface="Perpetua" panose="02020502060401020303" pitchFamily="18" charset="0"/>
            </a:endParaRPr>
          </a:p>
          <a:p>
            <a:pPr algn="ctr"/>
            <a:r>
              <a:rPr lang="es-PA" sz="1200" dirty="0">
                <a:latin typeface="Perpetua" panose="02020502060401020303" pitchFamily="18" charset="0"/>
              </a:rPr>
              <a:t>Representante Regional </a:t>
            </a:r>
            <a:r>
              <a:rPr lang="es-PA" sz="1200" dirty="0" smtClean="0">
                <a:latin typeface="Perpetua" panose="02020502060401020303" pitchFamily="18" charset="0"/>
              </a:rPr>
              <a:t>ACNUR</a:t>
            </a:r>
          </a:p>
          <a:p>
            <a:pPr algn="ctr"/>
            <a:r>
              <a:rPr lang="en-US" sz="1200" dirty="0" smtClean="0">
                <a:latin typeface="Perpetua" panose="02020502060401020303" pitchFamily="18" charset="0"/>
              </a:rPr>
              <a:t>Regional Representative UNHCR</a:t>
            </a:r>
          </a:p>
          <a:p>
            <a:pPr algn="ctr"/>
            <a:endParaRPr lang="en-US" sz="1200" dirty="0" smtClean="0">
              <a:latin typeface="Perpetua" panose="02020502060401020303" pitchFamily="18" charset="0"/>
            </a:endParaRPr>
          </a:p>
          <a:p>
            <a:pPr algn="ctr"/>
            <a:r>
              <a:rPr lang="es-PA" sz="1200" dirty="0">
                <a:latin typeface="Perpetua" panose="02020502060401020303" pitchFamily="18" charset="0"/>
              </a:rPr>
              <a:t>Representación Regional del ACNUR para América Central, Cuba y México en </a:t>
            </a:r>
            <a:r>
              <a:rPr lang="es-PA" sz="1200" dirty="0" smtClean="0">
                <a:latin typeface="Perpetua" panose="02020502060401020303" pitchFamily="18" charset="0"/>
              </a:rPr>
              <a:t>Panamá</a:t>
            </a:r>
          </a:p>
          <a:p>
            <a:pPr algn="ctr"/>
            <a:r>
              <a:rPr lang="en-US" sz="1200" dirty="0">
                <a:latin typeface="Perpetua" panose="02020502060401020303" pitchFamily="18" charset="0"/>
              </a:rPr>
              <a:t>Regional Representation for Central America, Cuba and Mexico in Panama</a:t>
            </a:r>
          </a:p>
        </p:txBody>
      </p:sp>
    </p:spTree>
    <p:extLst>
      <p:ext uri="{BB962C8B-B14F-4D97-AF65-F5344CB8AC3E}">
        <p14:creationId xmlns:p14="http://schemas.microsoft.com/office/powerpoint/2010/main" xmlns="" val="683493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cstate="email">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3829392"/>
            <a:ext cx="6824223" cy="3629246"/>
          </a:xfrm>
          <a:prstGeom prst="rect">
            <a:avLst/>
          </a:prstGeom>
        </p:spPr>
      </p:pic>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1086677676"/>
              </p:ext>
            </p:extLst>
          </p:nvPr>
        </p:nvGraphicFramePr>
        <p:xfrm>
          <a:off x="573740" y="3346795"/>
          <a:ext cx="5889814" cy="5546192"/>
        </p:xfrm>
        <a:graphic>
          <a:graphicData uri="http://schemas.openxmlformats.org/drawingml/2006/table">
            <a:tbl>
              <a:tblPr firstRow="1" bandRow="1">
                <a:tableStyleId>{5940675A-B579-460E-94D1-54222C63F5DA}</a:tableStyleId>
              </a:tblPr>
              <a:tblGrid>
                <a:gridCol w="2944907"/>
                <a:gridCol w="2944907"/>
              </a:tblGrid>
              <a:tr h="5546192">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Perpetua" panose="02020502060401020303" pitchFamily="18" charset="0"/>
                          <a:ea typeface="+mn-ea"/>
                          <a:cs typeface="+mn-cs"/>
                        </a:rPr>
                        <a:t>Adriana Hidalgo es Abogada, tiene una experiencia laboral de casi 20 años en el Sistema de las Naciones Unidas, en cuyas agencias se han vinculado a procesos de promoción de derechos de las personas menores de edad, trabajo infantil y empleo y formación profesional. Labora en la Oficina Subregional Organización Internacional del Trabajo que cubre Centroamérica, Panamá, República Dominicana y Haití, en la cual se desempeña como Coordinadora Técnica del Programa de Migración Laboral.</a:t>
                      </a:r>
                      <a:endParaRPr lang="en-US" sz="11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PR" sz="1200" dirty="0" smtClean="0">
                          <a:latin typeface="Perpetua" panose="02020502060401020303" pitchFamily="18" charset="0"/>
                        </a:rPr>
                        <a:t>Adriana</a:t>
                      </a:r>
                      <a:r>
                        <a:rPr lang="es-PR" sz="1200" baseline="0" dirty="0" smtClean="0">
                          <a:latin typeface="Perpetua" panose="02020502060401020303" pitchFamily="18" charset="0"/>
                        </a:rPr>
                        <a:t> Hidalgo is a lawyer. She has almost 20 years of experience working in the United Nations system, where she has been involved in promoting the rights of boys, girls and adolescents; addressing matters related to child labour; and employment and vocational training. She currently holds the position of Technical Coordinator of the Labour Migration Programme at the Subregional Office of the International Labour Organisation, which covers Central America, Panama, the Dominican Republic and Haiti. </a:t>
                      </a:r>
                      <a:endParaRPr lang="en-US" sz="12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829843"/>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7167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35507" y="1378077"/>
            <a:ext cx="4361448" cy="1689693"/>
          </a:xfrm>
          <a:prstGeom prst="rect">
            <a:avLst/>
          </a:prstGeom>
          <a:noFill/>
        </p:spPr>
        <p:txBody>
          <a:bodyPr wrap="square" rtlCol="0">
            <a:spAutoFit/>
          </a:bodyPr>
          <a:lstStyle/>
          <a:p>
            <a:pPr algn="ctr"/>
            <a:r>
              <a:rPr lang="en-US" sz="1400" b="1" dirty="0" smtClean="0">
                <a:latin typeface="Copperplate Gothic Bold" panose="020E0705020206020404" pitchFamily="34" charset="0"/>
              </a:rPr>
              <a:t>Adriana Hidalgo</a:t>
            </a:r>
          </a:p>
          <a:p>
            <a:pPr algn="ctr"/>
            <a:endParaRPr lang="en-US" sz="1400" b="1" dirty="0">
              <a:latin typeface="Copperplate Gothic Bold" panose="020E0705020206020404" pitchFamily="34" charset="0"/>
            </a:endParaRPr>
          </a:p>
          <a:p>
            <a:pPr algn="ctr">
              <a:lnSpc>
                <a:spcPct val="90000"/>
              </a:lnSpc>
            </a:pPr>
            <a:r>
              <a:rPr lang="es-ES" sz="1200" dirty="0">
                <a:latin typeface="Perpetua" panose="02020502060401020303" pitchFamily="18" charset="0"/>
              </a:rPr>
              <a:t>Coordinadora Técnica </a:t>
            </a:r>
          </a:p>
          <a:p>
            <a:pPr algn="ctr">
              <a:lnSpc>
                <a:spcPct val="90000"/>
              </a:lnSpc>
            </a:pPr>
            <a:r>
              <a:rPr lang="es-ES" sz="1200" dirty="0">
                <a:latin typeface="Perpetua" panose="02020502060401020303" pitchFamily="18" charset="0"/>
              </a:rPr>
              <a:t>Organización Internacional del Trabajo (OIT)</a:t>
            </a:r>
          </a:p>
          <a:p>
            <a:pPr algn="ctr">
              <a:lnSpc>
                <a:spcPct val="90000"/>
              </a:lnSpc>
            </a:pPr>
            <a:r>
              <a:rPr lang="en-GB" sz="1200" dirty="0">
                <a:latin typeface="Perpetua" panose="02020502060401020303" pitchFamily="18" charset="0"/>
              </a:rPr>
              <a:t>Technical Coordinator </a:t>
            </a:r>
          </a:p>
          <a:p>
            <a:pPr algn="ctr">
              <a:lnSpc>
                <a:spcPct val="90000"/>
              </a:lnSpc>
            </a:pPr>
            <a:r>
              <a:rPr lang="en-GB" sz="1200" dirty="0">
                <a:latin typeface="Perpetua" panose="02020502060401020303" pitchFamily="18" charset="0"/>
              </a:rPr>
              <a:t>International Labour Organisation (ILO)</a:t>
            </a:r>
          </a:p>
          <a:p>
            <a:pPr algn="ctr">
              <a:lnSpc>
                <a:spcPct val="90000"/>
              </a:lnSpc>
            </a:pPr>
            <a:endParaRPr lang="es-PR" sz="1200" dirty="0">
              <a:latin typeface="Perpetua" panose="02020502060401020303" pitchFamily="18" charset="0"/>
            </a:endParaRPr>
          </a:p>
          <a:p>
            <a:pPr algn="ctr">
              <a:lnSpc>
                <a:spcPct val="90000"/>
              </a:lnSpc>
            </a:pPr>
            <a:r>
              <a:rPr lang="es-PR" sz="1200" dirty="0">
                <a:latin typeface="Perpetua" panose="02020502060401020303" pitchFamily="18" charset="0"/>
              </a:rPr>
              <a:t>Centroamérica, Panamá, República Dominicana y Haití</a:t>
            </a:r>
          </a:p>
          <a:p>
            <a:pPr algn="ctr">
              <a:lnSpc>
                <a:spcPct val="90000"/>
              </a:lnSpc>
            </a:pPr>
            <a:r>
              <a:rPr lang="en-GB" sz="1200" dirty="0">
                <a:latin typeface="Perpetua" panose="02020502060401020303" pitchFamily="18" charset="0"/>
              </a:rPr>
              <a:t>Central America, Panama, the Dominican Republic and Haiti</a:t>
            </a:r>
          </a:p>
        </p:txBody>
      </p:sp>
    </p:spTree>
    <p:extLst>
      <p:ext uri="{BB962C8B-B14F-4D97-AF65-F5344CB8AC3E}">
        <p14:creationId xmlns:p14="http://schemas.microsoft.com/office/powerpoint/2010/main" xmlns="" val="1939198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cstate="email">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3162299"/>
            <a:ext cx="6808936" cy="5038613"/>
          </a:xfrm>
          <a:prstGeom prst="rect">
            <a:avLst/>
          </a:prstGeom>
        </p:spPr>
      </p:pic>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2844914548"/>
              </p:ext>
            </p:extLst>
          </p:nvPr>
        </p:nvGraphicFramePr>
        <p:xfrm>
          <a:off x="573740" y="3346795"/>
          <a:ext cx="5889814" cy="5546192"/>
        </p:xfrm>
        <a:graphic>
          <a:graphicData uri="http://schemas.openxmlformats.org/drawingml/2006/table">
            <a:tbl>
              <a:tblPr firstRow="1" bandRow="1">
                <a:tableStyleId>{5940675A-B579-460E-94D1-54222C63F5DA}</a:tableStyleId>
              </a:tblPr>
              <a:tblGrid>
                <a:gridCol w="2944907"/>
                <a:gridCol w="2944907"/>
              </a:tblGrid>
              <a:tr h="5546192">
                <a:tc>
                  <a:txBody>
                    <a:bodyPr/>
                    <a:lstStyle/>
                    <a:p>
                      <a:pPr algn="just"/>
                      <a:r>
                        <a:rPr lang="es-ES" sz="1200" kern="1200" noProof="0" dirty="0" smtClean="0">
                          <a:solidFill>
                            <a:schemeClr val="tx1"/>
                          </a:solidFill>
                          <a:effectLst/>
                          <a:latin typeface="Perpetua" panose="02020502060401020303" pitchFamily="18" charset="0"/>
                          <a:ea typeface="+mn-ea"/>
                          <a:cs typeface="+mn-cs"/>
                        </a:rPr>
                        <a:t>Luz Angela Melo es Representante de UNICEF en Honduras desde octubre 2015.  Asesora Regional en Derechos Humanos, Genero, Adolescentes y Pueblos Indígenas en la Oficina Regional de UNICEF en Panamá.   Asesora en Derechos Humanos en el Fondo de Población de las Naciones Unidas, basada en Nueva York y Asesora en Derechos Humanos en Haití, Bosnia, Ginebra y Washington. </a:t>
                      </a:r>
                    </a:p>
                    <a:p>
                      <a:pPr marL="0" marR="0" indent="0" algn="just" defTabSz="685800" rtl="0" eaLnBrk="1" fontAlgn="auto" latinLnBrk="0" hangingPunct="1">
                        <a:lnSpc>
                          <a:spcPct val="100000"/>
                        </a:lnSpc>
                        <a:spcBef>
                          <a:spcPts val="0"/>
                        </a:spcBef>
                        <a:spcAft>
                          <a:spcPts val="0"/>
                        </a:spcAft>
                        <a:buClrTx/>
                        <a:buSzTx/>
                        <a:buFontTx/>
                        <a:buNone/>
                        <a:tabLst/>
                        <a:defRPr/>
                      </a:pPr>
                      <a:endParaRPr lang="en-US" sz="12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Perpetua" panose="02020502060401020303" pitchFamily="18" charset="0"/>
                          <a:ea typeface="+mn-ea"/>
                          <a:cs typeface="+mn-cs"/>
                        </a:rPr>
                        <a:t>Luz Angela</a:t>
                      </a:r>
                      <a:r>
                        <a:rPr lang="en-GB" sz="1200" kern="1200" baseline="0" noProof="0" dirty="0" smtClean="0">
                          <a:solidFill>
                            <a:schemeClr val="tx1"/>
                          </a:solidFill>
                          <a:effectLst/>
                          <a:latin typeface="Perpetua" panose="02020502060401020303" pitchFamily="18" charset="0"/>
                          <a:ea typeface="+mn-ea"/>
                          <a:cs typeface="+mn-cs"/>
                        </a:rPr>
                        <a:t> Melo is the representative of UNICEF in Honduras since October 2015. She served as Regional Advisor on Human Rights, Gender, Adolescents and Indigenous Peoples at the UNICEF Regional Office in </a:t>
                      </a:r>
                      <a:r>
                        <a:rPr lang="en-GB" sz="1200" kern="1200" baseline="0" noProof="0" smtClean="0">
                          <a:solidFill>
                            <a:schemeClr val="tx1"/>
                          </a:solidFill>
                          <a:effectLst/>
                          <a:latin typeface="Perpetua" panose="02020502060401020303" pitchFamily="18" charset="0"/>
                          <a:ea typeface="+mn-ea"/>
                          <a:cs typeface="+mn-cs"/>
                        </a:rPr>
                        <a:t>Panama, Human </a:t>
                      </a:r>
                      <a:r>
                        <a:rPr lang="en-GB" sz="1200" kern="1200" baseline="0" noProof="0" dirty="0" smtClean="0">
                          <a:solidFill>
                            <a:schemeClr val="tx1"/>
                          </a:solidFill>
                          <a:effectLst/>
                          <a:latin typeface="Perpetua" panose="02020502060401020303" pitchFamily="18" charset="0"/>
                          <a:ea typeface="+mn-ea"/>
                          <a:cs typeface="+mn-cs"/>
                        </a:rPr>
                        <a:t>Rights Advisor at the United Nations Population Fund (UNFPA) based in New York</a:t>
                      </a:r>
                      <a:r>
                        <a:rPr lang="en-GB" sz="1200" kern="1200" baseline="0" noProof="0" smtClean="0">
                          <a:solidFill>
                            <a:schemeClr val="tx1"/>
                          </a:solidFill>
                          <a:effectLst/>
                          <a:latin typeface="Perpetua" panose="02020502060401020303" pitchFamily="18" charset="0"/>
                          <a:ea typeface="+mn-ea"/>
                          <a:cs typeface="+mn-cs"/>
                        </a:rPr>
                        <a:t>, and Human </a:t>
                      </a:r>
                      <a:r>
                        <a:rPr lang="en-GB" sz="1200" kern="1200" baseline="0" noProof="0" dirty="0" smtClean="0">
                          <a:solidFill>
                            <a:schemeClr val="tx1"/>
                          </a:solidFill>
                          <a:effectLst/>
                          <a:latin typeface="Perpetua" panose="02020502060401020303" pitchFamily="18" charset="0"/>
                          <a:ea typeface="+mn-ea"/>
                          <a:cs typeface="+mn-cs"/>
                        </a:rPr>
                        <a:t>Rights Advisor in Haiti, Bosnia, Geneva and Washington.</a:t>
                      </a:r>
                      <a:endParaRPr lang="en-GB" sz="12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897078"/>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7840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42978" y="1378077"/>
            <a:ext cx="4361448" cy="1785104"/>
          </a:xfrm>
          <a:prstGeom prst="rect">
            <a:avLst/>
          </a:prstGeom>
          <a:noFill/>
        </p:spPr>
        <p:txBody>
          <a:bodyPr wrap="square" rtlCol="0">
            <a:spAutoFit/>
          </a:bodyPr>
          <a:lstStyle/>
          <a:p>
            <a:pPr algn="ctr"/>
            <a:r>
              <a:rPr lang="en-US" sz="1400" b="1" dirty="0" smtClean="0">
                <a:latin typeface="Copperplate Gothic Bold" panose="020E0705020206020404" pitchFamily="34" charset="0"/>
              </a:rPr>
              <a:t>Luz Angela Melo</a:t>
            </a:r>
          </a:p>
          <a:p>
            <a:pPr algn="ctr"/>
            <a:endParaRPr lang="es-PR" sz="1200" b="1" dirty="0">
              <a:latin typeface="Copperplate Gothic Bold" panose="020E0705020206020404" pitchFamily="34" charset="0"/>
            </a:endParaRPr>
          </a:p>
          <a:p>
            <a:pPr algn="ctr"/>
            <a:r>
              <a:rPr lang="es-ES" sz="1200" dirty="0" smtClean="0">
                <a:latin typeface="Perpetua" panose="02020502060401020303" pitchFamily="18" charset="0"/>
              </a:rPr>
              <a:t>Representante</a:t>
            </a:r>
          </a:p>
          <a:p>
            <a:pPr algn="ctr"/>
            <a:r>
              <a:rPr lang="es-ES" sz="1200" dirty="0" smtClean="0">
                <a:latin typeface="Perpetua" panose="02020502060401020303" pitchFamily="18" charset="0"/>
              </a:rPr>
              <a:t>Fondo para la Infancia de las Naciones Unidas (UNICEF)</a:t>
            </a:r>
          </a:p>
          <a:p>
            <a:pPr algn="ctr"/>
            <a:r>
              <a:rPr lang="en-GB" sz="1200" dirty="0" smtClean="0">
                <a:latin typeface="Perpetua" panose="02020502060401020303" pitchFamily="18" charset="0"/>
              </a:rPr>
              <a:t>Representative</a:t>
            </a:r>
          </a:p>
          <a:p>
            <a:pPr algn="ctr"/>
            <a:r>
              <a:rPr lang="en-GB" sz="1200" dirty="0" smtClean="0">
                <a:latin typeface="Perpetua" panose="02020502060401020303" pitchFamily="18" charset="0"/>
              </a:rPr>
              <a:t>United Nations Children’s Fund (UNICEF)</a:t>
            </a:r>
          </a:p>
          <a:p>
            <a:pPr algn="ctr"/>
            <a:endParaRPr lang="es-PR" sz="1200" dirty="0">
              <a:latin typeface="Perpetua" panose="02020502060401020303" pitchFamily="18" charset="0"/>
            </a:endParaRPr>
          </a:p>
          <a:p>
            <a:pPr algn="ctr"/>
            <a:r>
              <a:rPr lang="es-ES" sz="1200" dirty="0" smtClean="0">
                <a:latin typeface="Perpetua" panose="02020502060401020303" pitchFamily="18" charset="0"/>
              </a:rPr>
              <a:t>Oficina de Honduras</a:t>
            </a:r>
          </a:p>
          <a:p>
            <a:pPr algn="ctr"/>
            <a:r>
              <a:rPr lang="en-GB" sz="1200" dirty="0" smtClean="0">
                <a:latin typeface="Perpetua" panose="02020502060401020303" pitchFamily="18" charset="0"/>
              </a:rPr>
              <a:t>Honduras Office</a:t>
            </a:r>
          </a:p>
        </p:txBody>
      </p:sp>
    </p:spTree>
    <p:extLst>
      <p:ext uri="{BB962C8B-B14F-4D97-AF65-F5344CB8AC3E}">
        <p14:creationId xmlns:p14="http://schemas.microsoft.com/office/powerpoint/2010/main" xmlns="" val="162942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cstate="email">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3346796"/>
            <a:ext cx="6858000" cy="3672570"/>
          </a:xfrm>
          <a:prstGeom prst="rect">
            <a:avLst/>
          </a:prstGeom>
        </p:spPr>
      </p:pic>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817128114"/>
              </p:ext>
            </p:extLst>
          </p:nvPr>
        </p:nvGraphicFramePr>
        <p:xfrm>
          <a:off x="573740" y="3346795"/>
          <a:ext cx="5889814" cy="5546192"/>
        </p:xfrm>
        <a:graphic>
          <a:graphicData uri="http://schemas.openxmlformats.org/drawingml/2006/table">
            <a:tbl>
              <a:tblPr firstRow="1" bandRow="1">
                <a:tableStyleId>{5940675A-B579-460E-94D1-54222C63F5DA}</a:tableStyleId>
              </a:tblPr>
              <a:tblGrid>
                <a:gridCol w="2944907"/>
                <a:gridCol w="2944907"/>
              </a:tblGrid>
              <a:tr h="5546192">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PR" sz="1200" kern="1200" dirty="0" smtClean="0">
                          <a:solidFill>
                            <a:schemeClr val="tx1"/>
                          </a:solidFill>
                          <a:effectLst/>
                          <a:latin typeface="Perpetua" panose="02020502060401020303" pitchFamily="18" charset="0"/>
                          <a:ea typeface="+mn-ea"/>
                          <a:cs typeface="+mn-cs"/>
                        </a:rPr>
                        <a:t>Oscar A. Chacón </a:t>
                      </a:r>
                      <a:r>
                        <a:rPr lang="es-US" sz="1200" kern="1200" dirty="0" smtClean="0">
                          <a:solidFill>
                            <a:schemeClr val="tx1"/>
                          </a:solidFill>
                          <a:effectLst/>
                          <a:latin typeface="Perpetua" panose="02020502060401020303" pitchFamily="18" charset="0"/>
                          <a:ea typeface="+mn-ea"/>
                          <a:cs typeface="+mn-cs"/>
                        </a:rPr>
                        <a:t>es cofundador y actual director ejecutivo de Alianza Américas (hasta hace poco conocida como Alianza Nacional de Comunidades Caribeñas y Latino Americanas- NALACC-), un conglomerado de organizaciones dirigidas por o sirviendo a comunidades inmigrantes dedicadas a mejorar la condición de vida de comunidades inmigrantes latinoamericanas en los Estados Unidos de América, como también de las sociedades en sus países de origen. Previo a su designación en el 2007 en su cargo actual, Oscar ocupo roles de liderazgo en múltiples organizaciones nacionales e internacionales dedicadas a temas de derechos humanos. Originario de El Salvador, Oscar ha servido como asesor del proceso de consultas de sociedad civil del Foro Global sobre Migración y Desarrollo, como también del Foro Social Mundial sobre Migraciones. Oscar es también un vocero frecuente ante públicos diversos y medios de comunicación sobre temas económicos, sociales, políticos y culturales relacionados a comunidades de origen latinoamericana en los Estados Unidos de </a:t>
                      </a:r>
                      <a:r>
                        <a:rPr lang="es-US" sz="1200" kern="1200" dirty="0" err="1" smtClean="0">
                          <a:solidFill>
                            <a:schemeClr val="tx1"/>
                          </a:solidFill>
                          <a:effectLst/>
                          <a:latin typeface="Perpetua" panose="02020502060401020303" pitchFamily="18" charset="0"/>
                          <a:ea typeface="+mn-ea"/>
                          <a:cs typeface="+mn-cs"/>
                        </a:rPr>
                        <a:t>America</a:t>
                      </a:r>
                      <a:r>
                        <a:rPr lang="es-US" sz="1200" kern="1200" dirty="0" smtClean="0">
                          <a:solidFill>
                            <a:schemeClr val="tx1"/>
                          </a:solidFill>
                          <a:effectLst/>
                          <a:latin typeface="Perpetua" panose="02020502060401020303" pitchFamily="18" charset="0"/>
                          <a:ea typeface="+mn-ea"/>
                          <a:cs typeface="+mn-cs"/>
                        </a:rPr>
                        <a:t>.</a:t>
                      </a:r>
                      <a:endParaRPr lang="en-US" sz="12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PR" sz="1200" kern="1200" dirty="0" smtClean="0">
                          <a:solidFill>
                            <a:schemeClr val="tx1"/>
                          </a:solidFill>
                          <a:effectLst/>
                          <a:latin typeface="Perpetua" panose="02020502060401020303" pitchFamily="18" charset="0"/>
                          <a:ea typeface="+mn-ea"/>
                          <a:cs typeface="+mn-cs"/>
                        </a:rPr>
                        <a:t>Oscar A. Chacón </a:t>
                      </a:r>
                      <a:r>
                        <a:rPr lang="en-US" sz="1200" kern="1200" dirty="0" smtClean="0">
                          <a:solidFill>
                            <a:schemeClr val="tx1"/>
                          </a:solidFill>
                          <a:effectLst/>
                          <a:latin typeface="Perpetua" panose="02020502060401020303" pitchFamily="18" charset="0"/>
                          <a:ea typeface="+mn-ea"/>
                          <a:cs typeface="+mn-cs"/>
                        </a:rPr>
                        <a:t>is a co‐founder and executive director of Alianza Americas (formerly known as National Alliance of Latin American &amp; Caribbean Communities-NALACC), a national umbrella of immigrant‐led and immigrant serving organizations based in Chicago, IL, USA. Oscar is an immigrant from El Salvador who came to the US when he was 18 years old. He has been an organizer and a leader on community justice issues at the local, national and international levels since before he came to the US. He has occupied leadership positions in multiple organizations in New York City, Boston, Washington, DC; San Francisco and since 2001 in Chicago. Alianza Americas mission is to improve the quality of life of Latin American immigrant communities in the US, as well as of peoples throughout the Americas. Oscar is a frequent spokesperson on economic, social, political and cultural issues, particularly as they relate to Latin American communities in the US.</a:t>
                      </a:r>
                      <a:endParaRPr lang="en-US" sz="12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685653"/>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5685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35507" y="1378077"/>
            <a:ext cx="4361448" cy="1261884"/>
          </a:xfrm>
          <a:prstGeom prst="rect">
            <a:avLst/>
          </a:prstGeom>
          <a:noFill/>
        </p:spPr>
        <p:txBody>
          <a:bodyPr wrap="square" rtlCol="0">
            <a:spAutoFit/>
          </a:bodyPr>
          <a:lstStyle/>
          <a:p>
            <a:pPr algn="ctr"/>
            <a:r>
              <a:rPr lang="en-US" sz="1400" b="1" dirty="0" smtClean="0">
                <a:latin typeface="Copperplate Gothic Bold" panose="020E0705020206020404" pitchFamily="34" charset="0"/>
              </a:rPr>
              <a:t>Oscar A. Chacón</a:t>
            </a:r>
          </a:p>
          <a:p>
            <a:pPr algn="ctr"/>
            <a:endParaRPr lang="en-US" sz="1400" b="1" dirty="0">
              <a:latin typeface="Copperplate Gothic Bold" panose="020E0705020206020404" pitchFamily="34" charset="0"/>
            </a:endParaRPr>
          </a:p>
          <a:p>
            <a:pPr algn="ctr"/>
            <a:r>
              <a:rPr lang="es-ES" sz="1200" dirty="0" smtClean="0">
                <a:latin typeface="Perpetua" panose="02020502060401020303" pitchFamily="18" charset="0"/>
              </a:rPr>
              <a:t>Director Ejecutivo</a:t>
            </a:r>
          </a:p>
          <a:p>
            <a:pPr algn="ctr"/>
            <a:r>
              <a:rPr lang="en-US" sz="1200" dirty="0" smtClean="0">
                <a:latin typeface="Perpetua" panose="02020502060401020303" pitchFamily="18" charset="0"/>
              </a:rPr>
              <a:t>Executive Director</a:t>
            </a:r>
            <a:endParaRPr lang="es-PR" sz="1200" dirty="0" smtClean="0">
              <a:latin typeface="Perpetua" panose="02020502060401020303" pitchFamily="18" charset="0"/>
            </a:endParaRPr>
          </a:p>
          <a:p>
            <a:pPr algn="ctr"/>
            <a:endParaRPr lang="en-US" sz="1200" dirty="0">
              <a:latin typeface="Perpetua" panose="02020502060401020303" pitchFamily="18" charset="0"/>
            </a:endParaRPr>
          </a:p>
          <a:p>
            <a:pPr algn="ctr"/>
            <a:r>
              <a:rPr lang="es-ES" sz="1200" dirty="0" smtClean="0">
                <a:latin typeface="Perpetua" panose="02020502060401020303" pitchFamily="18" charset="0"/>
              </a:rPr>
              <a:t>Alianza Américas</a:t>
            </a:r>
          </a:p>
        </p:txBody>
      </p:sp>
    </p:spTree>
    <p:extLst>
      <p:ext uri="{BB962C8B-B14F-4D97-AF65-F5344CB8AC3E}">
        <p14:creationId xmlns:p14="http://schemas.microsoft.com/office/powerpoint/2010/main" xmlns="" val="3156117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4236299072"/>
              </p:ext>
            </p:extLst>
          </p:nvPr>
        </p:nvGraphicFramePr>
        <p:xfrm>
          <a:off x="573740" y="3346795"/>
          <a:ext cx="5889814" cy="5546192"/>
        </p:xfrm>
        <a:graphic>
          <a:graphicData uri="http://schemas.openxmlformats.org/drawingml/2006/table">
            <a:tbl>
              <a:tblPr firstRow="1" bandRow="1">
                <a:tableStyleId>{5940675A-B579-460E-94D1-54222C63F5DA}</a:tableStyleId>
              </a:tblPr>
              <a:tblGrid>
                <a:gridCol w="2944907"/>
                <a:gridCol w="2944907"/>
              </a:tblGrid>
              <a:tr h="5546192">
                <a:tc>
                  <a:txBody>
                    <a:bodyPr/>
                    <a:lstStyle/>
                    <a:p>
                      <a:pPr algn="just"/>
                      <a:r>
                        <a:rPr lang="es-ES_tradnl" sz="1200" kern="1200" dirty="0" smtClean="0">
                          <a:solidFill>
                            <a:schemeClr val="tx1"/>
                          </a:solidFill>
                          <a:effectLst/>
                          <a:latin typeface="Perpetua"/>
                          <a:ea typeface="+mn-ea"/>
                          <a:cs typeface="Perpetua"/>
                        </a:rPr>
                        <a:t>LAETITIA COURTOIS (Leticia Curtoa).</a:t>
                      </a:r>
                      <a:endParaRPr lang="en-US" sz="1200" kern="1200" dirty="0" smtClean="0">
                        <a:solidFill>
                          <a:schemeClr val="tx1"/>
                        </a:solidFill>
                        <a:effectLst/>
                        <a:latin typeface="Perpetua"/>
                        <a:ea typeface="+mn-ea"/>
                        <a:cs typeface="Perpetua"/>
                      </a:endParaRPr>
                    </a:p>
                    <a:p>
                      <a:pPr algn="just"/>
                      <a:r>
                        <a:rPr lang="es-ES_tradnl" sz="1200" kern="1200" dirty="0" smtClean="0">
                          <a:solidFill>
                            <a:schemeClr val="tx1"/>
                          </a:solidFill>
                          <a:effectLst/>
                          <a:latin typeface="Perpetua"/>
                          <a:ea typeface="+mn-ea"/>
                          <a:cs typeface="Perpetua"/>
                        </a:rPr>
                        <a:t>Francesa, graduada en Ciencias Políticas con un Master en Acción Humanitaria Internacional</a:t>
                      </a:r>
                      <a:endParaRPr lang="en-US" sz="1200" kern="1200" dirty="0" smtClean="0">
                        <a:solidFill>
                          <a:schemeClr val="tx1"/>
                        </a:solidFill>
                        <a:effectLst/>
                        <a:latin typeface="Perpetua"/>
                        <a:ea typeface="+mn-ea"/>
                        <a:cs typeface="Perpetua"/>
                      </a:endParaRPr>
                    </a:p>
                    <a:p>
                      <a:pPr algn="just"/>
                      <a:r>
                        <a:rPr lang="es-ES_tradnl" sz="1200" kern="1200" dirty="0" smtClean="0">
                          <a:solidFill>
                            <a:schemeClr val="tx1"/>
                          </a:solidFill>
                          <a:effectLst/>
                          <a:latin typeface="Perpetua"/>
                          <a:ea typeface="+mn-ea"/>
                          <a:cs typeface="Perpetua"/>
                        </a:rPr>
                        <a:t>Trabajó con organizaciones humanitarias y de derechos humanos en la India, Indonesia y México.</a:t>
                      </a:r>
                      <a:endParaRPr lang="en-US" sz="1200" kern="1200" dirty="0" smtClean="0">
                        <a:solidFill>
                          <a:schemeClr val="tx1"/>
                        </a:solidFill>
                        <a:effectLst/>
                        <a:latin typeface="Perpetua"/>
                        <a:ea typeface="+mn-ea"/>
                        <a:cs typeface="Perpetua"/>
                      </a:endParaRPr>
                    </a:p>
                    <a:p>
                      <a:pPr algn="just"/>
                      <a:r>
                        <a:rPr lang="es-ES_tradnl" sz="1200" kern="1200" dirty="0" smtClean="0">
                          <a:solidFill>
                            <a:schemeClr val="tx1"/>
                          </a:solidFill>
                          <a:effectLst/>
                          <a:latin typeface="Perpetua"/>
                          <a:ea typeface="+mn-ea"/>
                          <a:cs typeface="Perpetua"/>
                        </a:rPr>
                        <a:t>Se integró al Comité Internacional de la Cruz Roja hace diez años, durante los cuales ha trabajado en Colombia, Nepal, Palestina y República Democrática del Congo.</a:t>
                      </a:r>
                      <a:endParaRPr lang="en-US" sz="1200" kern="1200" dirty="0" smtClean="0">
                        <a:solidFill>
                          <a:schemeClr val="tx1"/>
                        </a:solidFill>
                        <a:effectLst/>
                        <a:latin typeface="Perpetua"/>
                        <a:ea typeface="+mn-ea"/>
                        <a:cs typeface="Perpetua"/>
                      </a:endParaRPr>
                    </a:p>
                    <a:p>
                      <a:pPr algn="just"/>
                      <a:r>
                        <a:rPr lang="es-ES_tradnl" sz="1200" kern="1200" dirty="0" smtClean="0">
                          <a:solidFill>
                            <a:schemeClr val="tx1"/>
                          </a:solidFill>
                          <a:effectLst/>
                          <a:latin typeface="Perpetua"/>
                          <a:ea typeface="+mn-ea"/>
                          <a:cs typeface="Perpetua"/>
                        </a:rPr>
                        <a:t>En 2013 llegó a la sede del CICR en Ginebra como Adjunta del Director Regional para Asia, cubriendo específicamente la zona de Asia del Sur.</a:t>
                      </a:r>
                      <a:endParaRPr lang="en-US" sz="1200" kern="1200" dirty="0" smtClean="0">
                        <a:solidFill>
                          <a:schemeClr val="tx1"/>
                        </a:solidFill>
                        <a:effectLst/>
                        <a:latin typeface="Perpetua"/>
                        <a:ea typeface="+mn-ea"/>
                        <a:cs typeface="Perpetua"/>
                      </a:endParaRPr>
                    </a:p>
                    <a:p>
                      <a:pPr algn="just"/>
                      <a:r>
                        <a:rPr lang="es-ES_tradnl" sz="1200" kern="1200" dirty="0" smtClean="0">
                          <a:solidFill>
                            <a:schemeClr val="tx1"/>
                          </a:solidFill>
                          <a:effectLst/>
                          <a:latin typeface="Perpetua"/>
                          <a:ea typeface="+mn-ea"/>
                          <a:cs typeface="Perpetua"/>
                        </a:rPr>
                        <a:t>Desde abril de este año se incorporó a la Delegación para México, Centroamérica y Cuba con sede en México, como Jefa Adjunta de la Delegación y desde donde tendrá a su cargo la representación del CICR en las temáticas regionales como migración, relaciones con foros regionales y desaparecidos. </a:t>
                      </a:r>
                      <a:endParaRPr lang="en-US" sz="1200" kern="1200" dirty="0">
                        <a:solidFill>
                          <a:schemeClr val="tx1"/>
                        </a:solidFill>
                        <a:effectLst/>
                        <a:latin typeface="Perpetua"/>
                        <a:ea typeface="+mn-ea"/>
                        <a:cs typeface="Perpetu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PR" sz="1200" kern="1200" dirty="0" smtClean="0">
                          <a:solidFill>
                            <a:schemeClr val="tx1"/>
                          </a:solidFill>
                          <a:effectLst/>
                          <a:latin typeface="Perpetua" panose="02020502060401020303" pitchFamily="18" charset="0"/>
                          <a:ea typeface="+mn-ea"/>
                          <a:cs typeface="+mn-cs"/>
                        </a:rPr>
                        <a:t>LAETITIA COURTOIS. French, holds</a:t>
                      </a:r>
                      <a:r>
                        <a:rPr lang="es-PR" sz="1200" kern="1200" baseline="0" dirty="0" smtClean="0">
                          <a:solidFill>
                            <a:schemeClr val="tx1"/>
                          </a:solidFill>
                          <a:effectLst/>
                          <a:latin typeface="Perpetua" panose="02020502060401020303" pitchFamily="18" charset="0"/>
                          <a:ea typeface="+mn-ea"/>
                          <a:cs typeface="+mn-cs"/>
                        </a:rPr>
                        <a:t> a degree in Political Science and a master’s degree in International Humanitarian Action. She has worked with humanitarian and human rights organizations in India, Indonesia and Mexico.</a:t>
                      </a:r>
                    </a:p>
                    <a:p>
                      <a:pPr marL="0" marR="0" indent="0" algn="just" defTabSz="685800" rtl="0" eaLnBrk="1" fontAlgn="auto" latinLnBrk="0" hangingPunct="1">
                        <a:lnSpc>
                          <a:spcPct val="100000"/>
                        </a:lnSpc>
                        <a:spcBef>
                          <a:spcPts val="0"/>
                        </a:spcBef>
                        <a:spcAft>
                          <a:spcPts val="0"/>
                        </a:spcAft>
                        <a:buClrTx/>
                        <a:buSzTx/>
                        <a:buFontTx/>
                        <a:buNone/>
                        <a:tabLst/>
                        <a:defRPr/>
                      </a:pPr>
                      <a:r>
                        <a:rPr lang="es-PR" sz="1200" kern="1200" baseline="0" dirty="0" smtClean="0">
                          <a:solidFill>
                            <a:schemeClr val="tx1"/>
                          </a:solidFill>
                          <a:effectLst/>
                          <a:latin typeface="Perpetua" panose="02020502060401020303" pitchFamily="18" charset="0"/>
                          <a:ea typeface="+mn-ea"/>
                          <a:cs typeface="+mn-cs"/>
                        </a:rPr>
                        <a:t>She joined the International Committee of the Red Cross (ICRC) ten years ago and has served in Colombia, Nepal, Palestina and the Democratic Republic of Congo.</a:t>
                      </a:r>
                    </a:p>
                    <a:p>
                      <a:pPr marL="0" marR="0" indent="0" algn="just" defTabSz="685800" rtl="0" eaLnBrk="1" fontAlgn="auto" latinLnBrk="0" hangingPunct="1">
                        <a:lnSpc>
                          <a:spcPct val="100000"/>
                        </a:lnSpc>
                        <a:spcBef>
                          <a:spcPts val="0"/>
                        </a:spcBef>
                        <a:spcAft>
                          <a:spcPts val="0"/>
                        </a:spcAft>
                        <a:buClrTx/>
                        <a:buSzTx/>
                        <a:buFontTx/>
                        <a:buNone/>
                        <a:tabLst/>
                        <a:defRPr/>
                      </a:pPr>
                      <a:r>
                        <a:rPr lang="es-PR" sz="1200" kern="1200" baseline="0" dirty="0" smtClean="0">
                          <a:solidFill>
                            <a:schemeClr val="tx1"/>
                          </a:solidFill>
                          <a:effectLst/>
                          <a:latin typeface="Perpetua" panose="02020502060401020303" pitchFamily="18" charset="0"/>
                          <a:ea typeface="+mn-ea"/>
                          <a:cs typeface="+mn-cs"/>
                        </a:rPr>
                        <a:t>In 2013 she transferred to the headquarters of the ICRC in Geneva, Switzerland as Deputy Head of Operations for Asia, specifically covering Southern Asia. In April 2016 she joined the Delegation for Mexico, Central America and Cuba in Mexico as Deputy Head of the Delegation. She will be in charge of representing the ICRC in regional matters such as migration, relations with regional forums and missing persons.</a:t>
                      </a:r>
                      <a:endParaRPr lang="en-US" sz="120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553431"/>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4478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42978" y="1378077"/>
            <a:ext cx="4361448" cy="1631216"/>
          </a:xfrm>
          <a:prstGeom prst="rect">
            <a:avLst/>
          </a:prstGeom>
          <a:noFill/>
        </p:spPr>
        <p:txBody>
          <a:bodyPr wrap="square" rtlCol="0">
            <a:spAutoFit/>
          </a:bodyPr>
          <a:lstStyle/>
          <a:p>
            <a:pPr algn="ctr"/>
            <a:r>
              <a:rPr lang="en-US" sz="1400" b="1" dirty="0" smtClean="0">
                <a:latin typeface="Copperplate Gothic Bold" panose="020E0705020206020404" pitchFamily="34" charset="0"/>
              </a:rPr>
              <a:t>Laetitia Courtois</a:t>
            </a:r>
          </a:p>
          <a:p>
            <a:pPr algn="ctr"/>
            <a:endParaRPr lang="en-US" sz="1400" b="1" dirty="0">
              <a:latin typeface="Copperplate Gothic Bold" panose="020E0705020206020404" pitchFamily="34" charset="0"/>
            </a:endParaRPr>
          </a:p>
          <a:p>
            <a:pPr algn="ctr"/>
            <a:r>
              <a:rPr lang="es-ES" sz="1200" dirty="0" smtClean="0">
                <a:latin typeface="Perpetua" panose="02020502060401020303" pitchFamily="18" charset="0"/>
              </a:rPr>
              <a:t>Jefa Adjunta de la Delegación</a:t>
            </a:r>
            <a:r>
              <a:rPr lang="es-ES" sz="1200" dirty="0">
                <a:latin typeface="Perpetua" panose="02020502060401020303" pitchFamily="18" charset="0"/>
              </a:rPr>
              <a:t> </a:t>
            </a:r>
            <a:r>
              <a:rPr lang="es-ES" sz="1200" dirty="0" smtClean="0">
                <a:latin typeface="Perpetua" panose="02020502060401020303" pitchFamily="18" charset="0"/>
              </a:rPr>
              <a:t>para México, Centroamérica y Cuba </a:t>
            </a:r>
          </a:p>
          <a:p>
            <a:pPr algn="ctr"/>
            <a:r>
              <a:rPr lang="es-ES" sz="1200" dirty="0" smtClean="0">
                <a:latin typeface="Perpetua" panose="02020502060401020303" pitchFamily="18" charset="0"/>
              </a:rPr>
              <a:t>Comité Internacional de la Cruz Roja (CICR)</a:t>
            </a:r>
          </a:p>
          <a:p>
            <a:pPr algn="ctr"/>
            <a:endParaRPr lang="es-ES_tradnl" sz="1200" dirty="0" smtClean="0">
              <a:latin typeface="Perpetua" panose="02020502060401020303" pitchFamily="18" charset="0"/>
            </a:endParaRPr>
          </a:p>
          <a:p>
            <a:pPr algn="ctr"/>
            <a:r>
              <a:rPr lang="en-GB" sz="1200" dirty="0" smtClean="0">
                <a:latin typeface="Perpetua" panose="02020502060401020303" pitchFamily="18" charset="0"/>
              </a:rPr>
              <a:t>Deputy Head of the Delegation for Mexico, Central America and Cuba</a:t>
            </a:r>
          </a:p>
          <a:p>
            <a:pPr algn="ctr"/>
            <a:r>
              <a:rPr lang="en-GB" sz="1200" dirty="0" smtClean="0">
                <a:latin typeface="Perpetua" panose="02020502060401020303" pitchFamily="18" charset="0"/>
              </a:rPr>
              <a:t>International Committee of the Red Cross (ICRC)</a:t>
            </a:r>
          </a:p>
          <a:p>
            <a:pPr algn="ctr"/>
            <a:endParaRPr lang="en-US" sz="1200" dirty="0">
              <a:latin typeface="Perpetua" panose="02020502060401020303" pitchFamily="18" charset="0"/>
            </a:endParaRPr>
          </a:p>
        </p:txBody>
      </p:sp>
    </p:spTree>
    <p:extLst>
      <p:ext uri="{BB962C8B-B14F-4D97-AF65-F5344CB8AC3E}">
        <p14:creationId xmlns:p14="http://schemas.microsoft.com/office/powerpoint/2010/main" xmlns="" val="3647425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6858000" cy="510363"/>
          </a:xfrm>
          <a:prstGeom prst="rect">
            <a:avLst/>
          </a:prstGeom>
          <a:solidFill>
            <a:srgbClr val="313B90"/>
          </a:solidFill>
          <a:ln>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p:nvPicPr>
        <p:blipFill>
          <a:blip r:embed="rId2" cstate="email">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3346794"/>
            <a:ext cx="6834475" cy="3968405"/>
          </a:xfrm>
          <a:prstGeom prst="rect">
            <a:avLst/>
          </a:prstGeom>
        </p:spPr>
      </p:pic>
      <p:sp>
        <p:nvSpPr>
          <p:cNvPr id="6" name="Wave 5"/>
          <p:cNvSpPr/>
          <p:nvPr/>
        </p:nvSpPr>
        <p:spPr>
          <a:xfrm>
            <a:off x="0" y="255181"/>
            <a:ext cx="6858000" cy="797442"/>
          </a:xfrm>
          <a:prstGeom prst="wave">
            <a:avLst/>
          </a:prstGeom>
          <a:solidFill>
            <a:srgbClr val="313B90"/>
          </a:solidFill>
          <a:ln w="104775"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2580656619"/>
              </p:ext>
            </p:extLst>
          </p:nvPr>
        </p:nvGraphicFramePr>
        <p:xfrm>
          <a:off x="573740" y="3346795"/>
          <a:ext cx="5746378" cy="5546192"/>
        </p:xfrm>
        <a:graphic>
          <a:graphicData uri="http://schemas.openxmlformats.org/drawingml/2006/table">
            <a:tbl>
              <a:tblPr firstRow="1" bandRow="1">
                <a:tableStyleId>{5940675A-B579-460E-94D1-54222C63F5DA}</a:tableStyleId>
              </a:tblPr>
              <a:tblGrid>
                <a:gridCol w="2873189"/>
                <a:gridCol w="2873189"/>
              </a:tblGrid>
              <a:tr h="5546192">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s-ES" sz="1200" kern="1200" noProof="0" dirty="0" smtClean="0">
                          <a:solidFill>
                            <a:schemeClr val="tx1"/>
                          </a:solidFill>
                          <a:effectLst/>
                          <a:latin typeface="Perpetua" panose="02020502060401020303" pitchFamily="18" charset="0"/>
                          <a:ea typeface="+mn-ea"/>
                          <a:cs typeface="+mn-cs"/>
                        </a:rPr>
                        <a:t>Juliette Bonnafé es actualmente la Especialista de Programas de ONU Mujeres en México. Es Maestra en Comunicación y en Urbanismo y Desarrollo Local por el Instituto de Estudios Políticos de París, Francia (Sciences Po Paris). Cuenta con más de diez años de experiencia en políticas públicas y gestión de proyectos. Ha trabajado cinco años en la Secretaría de Educación Pública en México como responsable de la transversalización de la perspectiva de género en las políticas educativas, en donde creó y coordinó la Unidad de Género. También ha trabajado como consultora para varias agencias de las Naciones Unidas en temas de igualdad de género.  La Sra. Bonnafé cuenta con diversas publicaciones en las áreas de género en la educación, prevención y atención de violencia de género, y estudios de desarrollo local, entre otros.</a:t>
                      </a:r>
                      <a:endParaRPr lang="es-ES" sz="11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GB" sz="1200" noProof="0" dirty="0" smtClean="0">
                          <a:latin typeface="Perpetua" panose="02020502060401020303" pitchFamily="18" charset="0"/>
                        </a:rPr>
                        <a:t>Juliette</a:t>
                      </a:r>
                      <a:r>
                        <a:rPr lang="en-GB" sz="1200" baseline="0" noProof="0" dirty="0" smtClean="0">
                          <a:latin typeface="Perpetua" panose="02020502060401020303" pitchFamily="18" charset="0"/>
                        </a:rPr>
                        <a:t> Bonnafé currently serves as Programme Specialist at UN Women in Mexico. She holds a master’s degree in Communication and in Urban Planning and Local Development from the Institute of Political Studies of Paris, France (Sciences Po Paris). She has over 10 years of experience in public policy and project management. She worked at the Secretariat of Public Education of Mexico for 5 years, where she was in charge of mainstreaming the gender perspective in education policy and also established and coordinated the Gender Unit. In addition, Ms Bonnafé has worked as a consultant for several United Nations agencies in gender equality issues. She has produced a number of publications on gender issues in the sphere of education, prevention and assistance for gender-based violence and studies on local development, among others.</a:t>
                      </a:r>
                      <a:endParaRPr lang="en-GB" sz="1200" noProof="0" dirty="0">
                        <a:latin typeface="Perpetua" panose="02020502060401020303"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Rectangle 8"/>
          <p:cNvSpPr/>
          <p:nvPr/>
        </p:nvSpPr>
        <p:spPr>
          <a:xfrm>
            <a:off x="1404086" y="1307804"/>
            <a:ext cx="4240967" cy="1685653"/>
          </a:xfrm>
          <a:prstGeom prst="rect">
            <a:avLst/>
          </a:prstGeom>
          <a:solidFill>
            <a:srgbClr val="313B90"/>
          </a:solidFill>
          <a:ln w="136525" cmpd="tri">
            <a:solidFill>
              <a:srgbClr val="313B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455823" y="1361106"/>
            <a:ext cx="4132844" cy="15685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35507" y="1378077"/>
            <a:ext cx="4361448" cy="1415772"/>
          </a:xfrm>
          <a:prstGeom prst="rect">
            <a:avLst/>
          </a:prstGeom>
          <a:noFill/>
        </p:spPr>
        <p:txBody>
          <a:bodyPr wrap="square" rtlCol="0">
            <a:spAutoFit/>
          </a:bodyPr>
          <a:lstStyle/>
          <a:p>
            <a:pPr algn="ctr"/>
            <a:r>
              <a:rPr lang="en-US" sz="1400" b="1" dirty="0" smtClean="0">
                <a:latin typeface="Copperplate Gothic Bold" panose="020E0705020206020404" pitchFamily="34" charset="0"/>
              </a:rPr>
              <a:t>Juliette Bonnafe</a:t>
            </a:r>
          </a:p>
          <a:p>
            <a:pPr algn="ctr"/>
            <a:endParaRPr lang="en-US" sz="1200" dirty="0" smtClean="0">
              <a:latin typeface="Perpetua" panose="02020502060401020303" pitchFamily="18" charset="0"/>
            </a:endParaRPr>
          </a:p>
          <a:p>
            <a:pPr algn="ctr"/>
            <a:r>
              <a:rPr lang="es-ES" sz="1200" dirty="0" smtClean="0">
                <a:latin typeface="Perpetua" panose="02020502060401020303" pitchFamily="18" charset="0"/>
              </a:rPr>
              <a:t>Especialista </a:t>
            </a:r>
          </a:p>
          <a:p>
            <a:pPr algn="ctr"/>
            <a:r>
              <a:rPr lang="en-GB" sz="1200" dirty="0" smtClean="0">
                <a:latin typeface="Perpetua" panose="02020502060401020303" pitchFamily="18" charset="0"/>
              </a:rPr>
              <a:t>Specialist </a:t>
            </a:r>
          </a:p>
          <a:p>
            <a:pPr algn="ctr"/>
            <a:endParaRPr lang="en-US" sz="1200" dirty="0" smtClean="0">
              <a:latin typeface="Perpetua" panose="02020502060401020303" pitchFamily="18" charset="0"/>
            </a:endParaRPr>
          </a:p>
          <a:p>
            <a:pPr algn="ctr"/>
            <a:r>
              <a:rPr lang="es-ES" sz="1200" dirty="0" smtClean="0">
                <a:latin typeface="Perpetua" panose="02020502060401020303" pitchFamily="18" charset="0"/>
              </a:rPr>
              <a:t>ONU Mujeres</a:t>
            </a:r>
          </a:p>
          <a:p>
            <a:pPr algn="ctr"/>
            <a:r>
              <a:rPr lang="en-GB" sz="1200" dirty="0" smtClean="0">
                <a:latin typeface="Perpetua" panose="02020502060401020303" pitchFamily="18" charset="0"/>
              </a:rPr>
              <a:t>UN Women</a:t>
            </a:r>
            <a:endParaRPr lang="en-GB" sz="1200" dirty="0">
              <a:latin typeface="Perpetua" panose="02020502060401020303" pitchFamily="18" charset="0"/>
            </a:endParaRPr>
          </a:p>
        </p:txBody>
      </p:sp>
    </p:spTree>
    <p:extLst>
      <p:ext uri="{BB962C8B-B14F-4D97-AF65-F5344CB8AC3E}">
        <p14:creationId xmlns:p14="http://schemas.microsoft.com/office/powerpoint/2010/main" xmlns="" val="3919109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829</TotalTime>
  <Words>2366</Words>
  <Application>Microsoft Office PowerPoint</Application>
  <PresentationFormat>Carta (216 x 279 mm)</PresentationFormat>
  <Paragraphs>95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Francisco Nieves</dc:creator>
  <cp:lastModifiedBy>IT</cp:lastModifiedBy>
  <cp:revision>51</cp:revision>
  <dcterms:created xsi:type="dcterms:W3CDTF">2016-06-02T17:43:45Z</dcterms:created>
  <dcterms:modified xsi:type="dcterms:W3CDTF">2005-08-16T20:08:32Z</dcterms:modified>
</cp:coreProperties>
</file>