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notesMasterIdLst>
    <p:notesMasterId r:id="rId20"/>
  </p:notesMasterIdLst>
  <p:sldIdLst>
    <p:sldId id="256" r:id="rId2"/>
    <p:sldId id="267" r:id="rId3"/>
    <p:sldId id="261" r:id="rId4"/>
    <p:sldId id="258" r:id="rId5"/>
    <p:sldId id="262" r:id="rId6"/>
    <p:sldId id="264" r:id="rId7"/>
    <p:sldId id="263" r:id="rId8"/>
    <p:sldId id="275" r:id="rId9"/>
    <p:sldId id="278" r:id="rId10"/>
    <p:sldId id="279" r:id="rId11"/>
    <p:sldId id="280" r:id="rId12"/>
    <p:sldId id="281" r:id="rId13"/>
    <p:sldId id="283" r:id="rId14"/>
    <p:sldId id="285" r:id="rId15"/>
    <p:sldId id="284" r:id="rId16"/>
    <p:sldId id="273" r:id="rId17"/>
    <p:sldId id="274" r:id="rId18"/>
    <p:sldId id="265" r:id="rId19"/>
  </p:sldIdLst>
  <p:sldSz cx="9144000" cy="6858000" type="screen4x3"/>
  <p:notesSz cx="6881813" cy="92964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62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313B90"/>
            </a:solidFill>
          </c:spPr>
          <c:dPt>
            <c:idx val="0"/>
            <c:bubble3D val="0"/>
            <c:spPr>
              <a:solidFill>
                <a:srgbClr val="313B9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Sheet1!$A$2:$A$3</c:f>
              <c:strCache>
                <c:ptCount val="2"/>
                <c:pt idx="0">
                  <c:v>Acciones encomendadas</c:v>
                </c:pt>
                <c:pt idx="1">
                  <c:v>Acciones en pausa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87</c:v>
                </c:pt>
                <c:pt idx="1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5A03F3-C78A-43C5-8C45-C84F4154D1E7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4B19EF5-6E3C-4511-946A-20D0E07BCBBC}">
      <dgm:prSet phldrT="[Text]" custT="1"/>
      <dgm:spPr/>
      <dgm:t>
        <a:bodyPr/>
        <a:lstStyle/>
        <a:p>
          <a:r>
            <a:rPr lang="es-P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Aprobar </a:t>
          </a:r>
          <a:r>
            <a:rPr lang="es-PR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Herramientas: Lineamientos, Estándares e Indicadores .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981863-7DED-49AF-B4A5-1B97F6ECBABF}" type="parTrans" cxnId="{45547562-1A1B-4283-9586-CD1053DCD9F7}">
      <dgm:prSet/>
      <dgm:spPr/>
      <dgm:t>
        <a:bodyPr/>
        <a:lstStyle/>
        <a:p>
          <a:endParaRPr lang="en-US"/>
        </a:p>
      </dgm:t>
    </dgm:pt>
    <dgm:pt modelId="{FE63163B-2D17-4DAE-9A2E-6D08EEAD3670}" type="sibTrans" cxnId="{45547562-1A1B-4283-9586-CD1053DCD9F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001588-3EC3-408F-AA91-9B3FE9370B22}">
      <dgm:prSet phldrT="[Text]" custT="1"/>
      <dgm:spPr/>
      <dgm:t>
        <a:bodyPr/>
        <a:lstStyle/>
        <a:p>
          <a:r>
            <a:rPr lang="es-PR" sz="1200">
              <a:latin typeface="Times New Roman" panose="02020603050405020304" pitchFamily="18" charset="0"/>
              <a:cs typeface="Times New Roman" panose="02020603050405020304" pitchFamily="18" charset="0"/>
            </a:rPr>
            <a:t>Recuento de resultados de impacto a la Niñez Migrante</a:t>
          </a:r>
          <a:r>
            <a:rPr lang="es-PR" sz="110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D96E6C-B045-40F1-B762-0FD69C9F4290}" type="parTrans" cxnId="{B87E8A21-9224-44A3-BA7D-E0C18DF16904}">
      <dgm:prSet/>
      <dgm:spPr/>
      <dgm:t>
        <a:bodyPr/>
        <a:lstStyle/>
        <a:p>
          <a:endParaRPr lang="en-US"/>
        </a:p>
      </dgm:t>
    </dgm:pt>
    <dgm:pt modelId="{05CF5F4D-1FBF-4AAC-82D8-D2D13038AB0D}" type="sibTrans" cxnId="{B87E8A21-9224-44A3-BA7D-E0C18DF1690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51B76D-48EB-4A09-8685-4A617192F607}">
      <dgm:prSet phldrT="[Text]" custT="1"/>
      <dgm:spPr/>
      <dgm:t>
        <a:bodyPr/>
        <a:lstStyle/>
        <a:p>
          <a:r>
            <a:rPr lang="es-PR" sz="1200">
              <a:latin typeface="Times New Roman" panose="02020603050405020304" pitchFamily="18" charset="0"/>
              <a:cs typeface="Times New Roman" panose="02020603050405020304" pitchFamily="18" charset="0"/>
            </a:rPr>
            <a:t>Brindar actividades de formación y capacitación</a:t>
          </a:r>
          <a:r>
            <a:rPr lang="es-PR" sz="110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DD8C10-CE6F-4336-8256-C6297E8785EF}" type="parTrans" cxnId="{7A264B4E-E24C-4AD5-A2E8-5A3D2BD34A93}">
      <dgm:prSet/>
      <dgm:spPr/>
      <dgm:t>
        <a:bodyPr/>
        <a:lstStyle/>
        <a:p>
          <a:endParaRPr lang="en-US"/>
        </a:p>
      </dgm:t>
    </dgm:pt>
    <dgm:pt modelId="{6921B13B-1301-48A7-ADBC-A205B16467A8}" type="sibTrans" cxnId="{7A264B4E-E24C-4AD5-A2E8-5A3D2BD34A93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7F5ED8-19E0-41C2-90E8-0F8ED71FAE2B}">
      <dgm:prSet phldrT="[Text]" custT="1"/>
      <dgm:spPr/>
      <dgm:t>
        <a:bodyPr/>
        <a:lstStyle/>
        <a:p>
          <a:r>
            <a:rPr lang="es-P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Lograr intercambios con </a:t>
          </a:r>
          <a:r>
            <a:rPr lang="es-PR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otras </a:t>
          </a:r>
          <a:r>
            <a:rPr lang="es-P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regiones sobre el tema de NNA migrante</a:t>
          </a:r>
          <a:r>
            <a:rPr lang="es-PR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B9B4E3-0585-4101-AC8A-C8B9D975C755}" type="parTrans" cxnId="{05BD38E4-5806-4443-B95E-145557D21C9A}">
      <dgm:prSet/>
      <dgm:spPr/>
      <dgm:t>
        <a:bodyPr/>
        <a:lstStyle/>
        <a:p>
          <a:endParaRPr lang="en-US"/>
        </a:p>
      </dgm:t>
    </dgm:pt>
    <dgm:pt modelId="{BB82038A-9B34-4262-8D0A-CF62EF982372}" type="sibTrans" cxnId="{05BD38E4-5806-4443-B95E-145557D21C9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CBDACF-2B4F-490C-A530-9C11DDAAD1E0}">
      <dgm:prSet phldrT="[Text]" custT="1"/>
      <dgm:spPr/>
      <dgm:t>
        <a:bodyPr/>
        <a:lstStyle/>
        <a:p>
          <a:r>
            <a:rPr lang="es-P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Establecer Modus operandi del Grupo</a:t>
          </a:r>
          <a:r>
            <a:rPr lang="es-PR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F4BA7E-1BF1-4080-A1B4-8F4EB0FDC69A}" type="parTrans" cxnId="{951A2516-8B3E-48A6-BCC0-4EB872B755B7}">
      <dgm:prSet/>
      <dgm:spPr/>
      <dgm:t>
        <a:bodyPr/>
        <a:lstStyle/>
        <a:p>
          <a:endParaRPr lang="en-US"/>
        </a:p>
      </dgm:t>
    </dgm:pt>
    <dgm:pt modelId="{261F2C67-2F0D-47F2-AE62-7164BE9C7397}" type="sibTrans" cxnId="{951A2516-8B3E-48A6-BCC0-4EB872B755B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4961FC-F1D5-4ADA-833A-B61E6C6A6FC1}">
      <dgm:prSet phldrT="[Text]" custT="1"/>
      <dgm:spPr/>
      <dgm:t>
        <a:bodyPr/>
        <a:lstStyle/>
        <a:p>
          <a:r>
            <a:rPr lang="es-P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Focalizar nuevos grupos </a:t>
          </a:r>
          <a:r>
            <a:rPr lang="es-PR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poblacionales</a:t>
          </a:r>
          <a:r>
            <a:rPr lang="es-P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00FDD6-93FF-4CB3-AED7-AC09BE8D838F}" type="parTrans" cxnId="{7EA708CD-20C1-49C8-9276-1968DD82AA6B}">
      <dgm:prSet/>
      <dgm:spPr/>
      <dgm:t>
        <a:bodyPr/>
        <a:lstStyle/>
        <a:p>
          <a:endParaRPr lang="en-US"/>
        </a:p>
      </dgm:t>
    </dgm:pt>
    <dgm:pt modelId="{BA32D333-4539-4B7A-B2B2-2D3A2DD625EB}" type="sibTrans" cxnId="{7EA708CD-20C1-49C8-9276-1968DD82AA6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9E2DFF-F9A2-428A-B46D-73A34E34EED9}">
      <dgm:prSet phldrT="[Text]" custT="1"/>
      <dgm:spPr/>
      <dgm:t>
        <a:bodyPr/>
        <a:lstStyle/>
        <a:p>
          <a:r>
            <a:rPr lang="es-PR" sz="1200">
              <a:latin typeface="Times New Roman" panose="02020603050405020304" pitchFamily="18" charset="0"/>
              <a:cs typeface="Times New Roman" panose="02020603050405020304" pitchFamily="18" charset="0"/>
            </a:rPr>
            <a:t>Socialización de protocolos o herramientas a través de medios tecnológicos</a:t>
          </a:r>
          <a:endParaRPr lang="en-US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4F478F-38B5-4C30-B307-12002EC5CEE2}" type="parTrans" cxnId="{5CC5C6C9-9EB9-4C54-895E-734026582E9E}">
      <dgm:prSet/>
      <dgm:spPr/>
      <dgm:t>
        <a:bodyPr/>
        <a:lstStyle/>
        <a:p>
          <a:endParaRPr lang="en-US"/>
        </a:p>
      </dgm:t>
    </dgm:pt>
    <dgm:pt modelId="{BEF3FAE8-EC81-4263-8B98-CAFA7FFFB9DE}" type="sibTrans" cxnId="{5CC5C6C9-9EB9-4C54-895E-734026582E9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9BDB3E-9079-4D8D-A9D5-9CD89247C807}">
      <dgm:prSet phldrT="[Text]" custT="1"/>
      <dgm:spPr/>
      <dgm:t>
        <a:bodyPr/>
        <a:lstStyle/>
        <a:p>
          <a:r>
            <a:rPr lang="es-PR" sz="1200">
              <a:latin typeface="Times New Roman" panose="02020603050405020304" pitchFamily="18" charset="0"/>
              <a:cs typeface="Times New Roman" panose="02020603050405020304" pitchFamily="18" charset="0"/>
            </a:rPr>
            <a:t>Creación de mecanismos para monitoreo, seguimientos y evaluación.</a:t>
          </a:r>
          <a:endParaRPr lang="en-US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6B8DF2-5950-44B8-96EB-F951CBA71DE2}" type="parTrans" cxnId="{FE4A83BA-EFAC-4394-A70D-BF7DC439869C}">
      <dgm:prSet/>
      <dgm:spPr/>
      <dgm:t>
        <a:bodyPr/>
        <a:lstStyle/>
        <a:p>
          <a:endParaRPr lang="en-US"/>
        </a:p>
      </dgm:t>
    </dgm:pt>
    <dgm:pt modelId="{A49E6028-EE40-445B-A37E-7FD8375C8FEC}" type="sibTrans" cxnId="{FE4A83BA-EFAC-4394-A70D-BF7DC439869C}">
      <dgm:prSet/>
      <dgm:spPr/>
      <dgm:t>
        <a:bodyPr/>
        <a:lstStyle/>
        <a:p>
          <a:endParaRPr lang="en-US"/>
        </a:p>
      </dgm:t>
    </dgm:pt>
    <dgm:pt modelId="{EEE85821-221D-471D-AE27-63D683133825}">
      <dgm:prSet phldrT="[Text]" custT="1"/>
      <dgm:spPr/>
      <dgm:t>
        <a:bodyPr/>
        <a:lstStyle/>
        <a:p>
          <a:r>
            <a:rPr lang="es-PR" sz="1200">
              <a:latin typeface="Times New Roman" panose="02020603050405020304" pitchFamily="18" charset="0"/>
              <a:cs typeface="Times New Roman" panose="02020603050405020304" pitchFamily="18" charset="0"/>
            </a:rPr>
            <a:t>Definir el status y temporalidad del Grupo Ad hoc.</a:t>
          </a:r>
          <a:endParaRPr lang="en-US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48D3C0-FF23-4F49-9460-CB78E358E4E2}" type="parTrans" cxnId="{336A76D8-95E2-4FE6-8BD7-1FB7A05582E1}">
      <dgm:prSet/>
      <dgm:spPr/>
      <dgm:t>
        <a:bodyPr/>
        <a:lstStyle/>
        <a:p>
          <a:endParaRPr lang="en-US"/>
        </a:p>
      </dgm:t>
    </dgm:pt>
    <dgm:pt modelId="{696658B3-2BFF-4908-8862-5EC597A889AD}" type="sibTrans" cxnId="{336A76D8-95E2-4FE6-8BD7-1FB7A05582E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A60FAC-3BB0-4F1A-9527-9880EC0D6EEC}" type="pres">
      <dgm:prSet presAssocID="{BD5A03F3-C78A-43C5-8C45-C84F4154D1E7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8D2B763F-B069-4859-8B9B-4486B75328F6}" type="pres">
      <dgm:prSet presAssocID="{C4B19EF5-6E3C-4511-946A-20D0E07BCBBC}" presName="compNode" presStyleCnt="0"/>
      <dgm:spPr/>
      <dgm:t>
        <a:bodyPr/>
        <a:lstStyle/>
        <a:p>
          <a:endParaRPr lang="es-CR"/>
        </a:p>
      </dgm:t>
    </dgm:pt>
    <dgm:pt modelId="{E89F2EAA-31C5-496E-9254-F73686A22D07}" type="pres">
      <dgm:prSet presAssocID="{C4B19EF5-6E3C-4511-946A-20D0E07BCBBC}" presName="dummyConnPt" presStyleCnt="0"/>
      <dgm:spPr/>
      <dgm:t>
        <a:bodyPr/>
        <a:lstStyle/>
        <a:p>
          <a:endParaRPr lang="es-CR"/>
        </a:p>
      </dgm:t>
    </dgm:pt>
    <dgm:pt modelId="{745C5895-069A-4D9F-BCA9-F0DFC2B5B80B}" type="pres">
      <dgm:prSet presAssocID="{C4B19EF5-6E3C-4511-946A-20D0E07BCBBC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686DC2-6043-45F3-B0AD-90678FE93275}" type="pres">
      <dgm:prSet presAssocID="{FE63163B-2D17-4DAE-9A2E-6D08EEAD3670}" presName="sibTrans" presStyleLbl="bgSibTrans2D1" presStyleIdx="0" presStyleCnt="8"/>
      <dgm:spPr/>
      <dgm:t>
        <a:bodyPr/>
        <a:lstStyle/>
        <a:p>
          <a:endParaRPr lang="en-US"/>
        </a:p>
      </dgm:t>
    </dgm:pt>
    <dgm:pt modelId="{4CE59662-426F-4078-A02C-2CC9D5CC98A2}" type="pres">
      <dgm:prSet presAssocID="{EEE85821-221D-471D-AE27-63D683133825}" presName="compNode" presStyleCnt="0"/>
      <dgm:spPr/>
      <dgm:t>
        <a:bodyPr/>
        <a:lstStyle/>
        <a:p>
          <a:endParaRPr lang="es-CR"/>
        </a:p>
      </dgm:t>
    </dgm:pt>
    <dgm:pt modelId="{6DEE070C-2288-4E1D-AE46-B5575EECD55E}" type="pres">
      <dgm:prSet presAssocID="{EEE85821-221D-471D-AE27-63D683133825}" presName="dummyConnPt" presStyleCnt="0"/>
      <dgm:spPr/>
      <dgm:t>
        <a:bodyPr/>
        <a:lstStyle/>
        <a:p>
          <a:endParaRPr lang="es-CR"/>
        </a:p>
      </dgm:t>
    </dgm:pt>
    <dgm:pt modelId="{A29C2AE8-DBC0-4965-AC83-920401D16537}" type="pres">
      <dgm:prSet presAssocID="{EEE85821-221D-471D-AE27-63D683133825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F0C859-0013-4F2D-B3B8-7E8242CD0772}" type="pres">
      <dgm:prSet presAssocID="{696658B3-2BFF-4908-8862-5EC597A889AD}" presName="sibTrans" presStyleLbl="bgSibTrans2D1" presStyleIdx="1" presStyleCnt="8"/>
      <dgm:spPr/>
      <dgm:t>
        <a:bodyPr/>
        <a:lstStyle/>
        <a:p>
          <a:endParaRPr lang="en-US"/>
        </a:p>
      </dgm:t>
    </dgm:pt>
    <dgm:pt modelId="{DEEDE5DD-DD8F-4FB5-A306-1AFD085C2AB3}" type="pres">
      <dgm:prSet presAssocID="{A2001588-3EC3-408F-AA91-9B3FE9370B22}" presName="compNode" presStyleCnt="0"/>
      <dgm:spPr/>
      <dgm:t>
        <a:bodyPr/>
        <a:lstStyle/>
        <a:p>
          <a:endParaRPr lang="es-CR"/>
        </a:p>
      </dgm:t>
    </dgm:pt>
    <dgm:pt modelId="{41D20EF7-93A8-49AF-9EEB-B6289CCCA2F7}" type="pres">
      <dgm:prSet presAssocID="{A2001588-3EC3-408F-AA91-9B3FE9370B22}" presName="dummyConnPt" presStyleCnt="0"/>
      <dgm:spPr/>
      <dgm:t>
        <a:bodyPr/>
        <a:lstStyle/>
        <a:p>
          <a:endParaRPr lang="es-CR"/>
        </a:p>
      </dgm:t>
    </dgm:pt>
    <dgm:pt modelId="{8BC1E6C4-0D4D-4894-9630-BBA418D5912C}" type="pres">
      <dgm:prSet presAssocID="{A2001588-3EC3-408F-AA91-9B3FE9370B22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CFDD1-D9C2-441D-A60A-E9F5844FD80B}" type="pres">
      <dgm:prSet presAssocID="{05CF5F4D-1FBF-4AAC-82D8-D2D13038AB0D}" presName="sibTrans" presStyleLbl="bgSibTrans2D1" presStyleIdx="2" presStyleCnt="8"/>
      <dgm:spPr/>
      <dgm:t>
        <a:bodyPr/>
        <a:lstStyle/>
        <a:p>
          <a:endParaRPr lang="en-US"/>
        </a:p>
      </dgm:t>
    </dgm:pt>
    <dgm:pt modelId="{B9CB3D25-8874-4105-A073-AABEF35C3A41}" type="pres">
      <dgm:prSet presAssocID="{4E51B76D-48EB-4A09-8685-4A617192F607}" presName="compNode" presStyleCnt="0"/>
      <dgm:spPr/>
      <dgm:t>
        <a:bodyPr/>
        <a:lstStyle/>
        <a:p>
          <a:endParaRPr lang="es-CR"/>
        </a:p>
      </dgm:t>
    </dgm:pt>
    <dgm:pt modelId="{F97E87F8-8E58-4817-828D-EE70C9E6B699}" type="pres">
      <dgm:prSet presAssocID="{4E51B76D-48EB-4A09-8685-4A617192F607}" presName="dummyConnPt" presStyleCnt="0"/>
      <dgm:spPr/>
      <dgm:t>
        <a:bodyPr/>
        <a:lstStyle/>
        <a:p>
          <a:endParaRPr lang="es-CR"/>
        </a:p>
      </dgm:t>
    </dgm:pt>
    <dgm:pt modelId="{26C14193-A07D-47D1-AB77-270B82CDFA37}" type="pres">
      <dgm:prSet presAssocID="{4E51B76D-48EB-4A09-8685-4A617192F607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698C51-1754-4116-866E-0D23395A12C0}" type="pres">
      <dgm:prSet presAssocID="{6921B13B-1301-48A7-ADBC-A205B16467A8}" presName="sibTrans" presStyleLbl="bgSibTrans2D1" presStyleIdx="3" presStyleCnt="8"/>
      <dgm:spPr/>
      <dgm:t>
        <a:bodyPr/>
        <a:lstStyle/>
        <a:p>
          <a:endParaRPr lang="en-US"/>
        </a:p>
      </dgm:t>
    </dgm:pt>
    <dgm:pt modelId="{31E93E51-E2BF-47C3-BA36-C6C242990F46}" type="pres">
      <dgm:prSet presAssocID="{B97F5ED8-19E0-41C2-90E8-0F8ED71FAE2B}" presName="compNode" presStyleCnt="0"/>
      <dgm:spPr/>
      <dgm:t>
        <a:bodyPr/>
        <a:lstStyle/>
        <a:p>
          <a:endParaRPr lang="es-CR"/>
        </a:p>
      </dgm:t>
    </dgm:pt>
    <dgm:pt modelId="{29E8E995-C0EE-4F2B-987B-7137C38316A9}" type="pres">
      <dgm:prSet presAssocID="{B97F5ED8-19E0-41C2-90E8-0F8ED71FAE2B}" presName="dummyConnPt" presStyleCnt="0"/>
      <dgm:spPr/>
      <dgm:t>
        <a:bodyPr/>
        <a:lstStyle/>
        <a:p>
          <a:endParaRPr lang="es-CR"/>
        </a:p>
      </dgm:t>
    </dgm:pt>
    <dgm:pt modelId="{2BCC510D-EEC1-448F-9872-33F7EA6D4674}" type="pres">
      <dgm:prSet presAssocID="{B97F5ED8-19E0-41C2-90E8-0F8ED71FAE2B}" presName="node" presStyleLbl="node1" presStyleIdx="4" presStyleCnt="9" custLinFactNeighborX="3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10C14C-1E21-41BB-B1C4-99C6B67DEF01}" type="pres">
      <dgm:prSet presAssocID="{BB82038A-9B34-4262-8D0A-CF62EF982372}" presName="sibTrans" presStyleLbl="bgSibTrans2D1" presStyleIdx="4" presStyleCnt="8"/>
      <dgm:spPr/>
      <dgm:t>
        <a:bodyPr/>
        <a:lstStyle/>
        <a:p>
          <a:endParaRPr lang="en-US"/>
        </a:p>
      </dgm:t>
    </dgm:pt>
    <dgm:pt modelId="{64AA3953-CF7A-4DAD-B70C-D78D86F9B087}" type="pres">
      <dgm:prSet presAssocID="{E2CBDACF-2B4F-490C-A530-9C11DDAAD1E0}" presName="compNode" presStyleCnt="0"/>
      <dgm:spPr/>
      <dgm:t>
        <a:bodyPr/>
        <a:lstStyle/>
        <a:p>
          <a:endParaRPr lang="es-CR"/>
        </a:p>
      </dgm:t>
    </dgm:pt>
    <dgm:pt modelId="{0A2D8F49-F3B9-459A-84D1-2FFD25DE92DA}" type="pres">
      <dgm:prSet presAssocID="{E2CBDACF-2B4F-490C-A530-9C11DDAAD1E0}" presName="dummyConnPt" presStyleCnt="0"/>
      <dgm:spPr/>
      <dgm:t>
        <a:bodyPr/>
        <a:lstStyle/>
        <a:p>
          <a:endParaRPr lang="es-CR"/>
        </a:p>
      </dgm:t>
    </dgm:pt>
    <dgm:pt modelId="{5200A6FE-30E7-41A5-9F90-C634460A23F0}" type="pres">
      <dgm:prSet presAssocID="{E2CBDACF-2B4F-490C-A530-9C11DDAAD1E0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6AED3-329F-450F-8265-C9734CA3FE8D}" type="pres">
      <dgm:prSet presAssocID="{261F2C67-2F0D-47F2-AE62-7164BE9C7397}" presName="sibTrans" presStyleLbl="bgSibTrans2D1" presStyleIdx="5" presStyleCnt="8"/>
      <dgm:spPr/>
      <dgm:t>
        <a:bodyPr/>
        <a:lstStyle/>
        <a:p>
          <a:endParaRPr lang="en-US"/>
        </a:p>
      </dgm:t>
    </dgm:pt>
    <dgm:pt modelId="{6976A74F-BE66-4AC3-B3AC-D76DA94F0FC6}" type="pres">
      <dgm:prSet presAssocID="{BF4961FC-F1D5-4ADA-833A-B61E6C6A6FC1}" presName="compNode" presStyleCnt="0"/>
      <dgm:spPr/>
      <dgm:t>
        <a:bodyPr/>
        <a:lstStyle/>
        <a:p>
          <a:endParaRPr lang="es-CR"/>
        </a:p>
      </dgm:t>
    </dgm:pt>
    <dgm:pt modelId="{B33BCAB9-8084-4066-BE1B-776FA9B8E7E3}" type="pres">
      <dgm:prSet presAssocID="{BF4961FC-F1D5-4ADA-833A-B61E6C6A6FC1}" presName="dummyConnPt" presStyleCnt="0"/>
      <dgm:spPr/>
      <dgm:t>
        <a:bodyPr/>
        <a:lstStyle/>
        <a:p>
          <a:endParaRPr lang="es-CR"/>
        </a:p>
      </dgm:t>
    </dgm:pt>
    <dgm:pt modelId="{199CC580-7281-4905-8AA4-31F87958B933}" type="pres">
      <dgm:prSet presAssocID="{BF4961FC-F1D5-4ADA-833A-B61E6C6A6FC1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DB6DB0-A74F-49B2-A819-86FF351AE486}" type="pres">
      <dgm:prSet presAssocID="{BA32D333-4539-4B7A-B2B2-2D3A2DD625EB}" presName="sibTrans" presStyleLbl="bgSibTrans2D1" presStyleIdx="6" presStyleCnt="8"/>
      <dgm:spPr/>
      <dgm:t>
        <a:bodyPr/>
        <a:lstStyle/>
        <a:p>
          <a:endParaRPr lang="en-US"/>
        </a:p>
      </dgm:t>
    </dgm:pt>
    <dgm:pt modelId="{432355FA-6E62-48F3-A5DB-1080A965F2E5}" type="pres">
      <dgm:prSet presAssocID="{1A9E2DFF-F9A2-428A-B46D-73A34E34EED9}" presName="compNode" presStyleCnt="0"/>
      <dgm:spPr/>
      <dgm:t>
        <a:bodyPr/>
        <a:lstStyle/>
        <a:p>
          <a:endParaRPr lang="es-CR"/>
        </a:p>
      </dgm:t>
    </dgm:pt>
    <dgm:pt modelId="{C67E5F0A-B97E-4BC7-A458-5D66BD190719}" type="pres">
      <dgm:prSet presAssocID="{1A9E2DFF-F9A2-428A-B46D-73A34E34EED9}" presName="dummyConnPt" presStyleCnt="0"/>
      <dgm:spPr/>
      <dgm:t>
        <a:bodyPr/>
        <a:lstStyle/>
        <a:p>
          <a:endParaRPr lang="es-CR"/>
        </a:p>
      </dgm:t>
    </dgm:pt>
    <dgm:pt modelId="{DDC6E28E-B6AC-4CA6-86E7-8E36AE31E531}" type="pres">
      <dgm:prSet presAssocID="{1A9E2DFF-F9A2-428A-B46D-73A34E34EED9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3E02D0-F906-4B09-A8C0-1ED7B419CA15}" type="pres">
      <dgm:prSet presAssocID="{BEF3FAE8-EC81-4263-8B98-CAFA7FFFB9DE}" presName="sibTrans" presStyleLbl="bgSibTrans2D1" presStyleIdx="7" presStyleCnt="8"/>
      <dgm:spPr/>
      <dgm:t>
        <a:bodyPr/>
        <a:lstStyle/>
        <a:p>
          <a:endParaRPr lang="en-US"/>
        </a:p>
      </dgm:t>
    </dgm:pt>
    <dgm:pt modelId="{276BE4DC-602D-48FF-9D24-3F0DCEB4EE64}" type="pres">
      <dgm:prSet presAssocID="{B99BDB3E-9079-4D8D-A9D5-9CD89247C807}" presName="compNode" presStyleCnt="0"/>
      <dgm:spPr/>
      <dgm:t>
        <a:bodyPr/>
        <a:lstStyle/>
        <a:p>
          <a:endParaRPr lang="es-CR"/>
        </a:p>
      </dgm:t>
    </dgm:pt>
    <dgm:pt modelId="{E697DCB5-7C5F-4C70-A9FF-589A16A4530F}" type="pres">
      <dgm:prSet presAssocID="{B99BDB3E-9079-4D8D-A9D5-9CD89247C807}" presName="dummyConnPt" presStyleCnt="0"/>
      <dgm:spPr/>
      <dgm:t>
        <a:bodyPr/>
        <a:lstStyle/>
        <a:p>
          <a:endParaRPr lang="es-CR"/>
        </a:p>
      </dgm:t>
    </dgm:pt>
    <dgm:pt modelId="{8558C434-FA17-438B-B605-46CB64DBBA58}" type="pres">
      <dgm:prSet presAssocID="{B99BDB3E-9079-4D8D-A9D5-9CD89247C807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50157A-275D-4162-80B5-C82B2B925DF9}" type="presOf" srcId="{6921B13B-1301-48A7-ADBC-A205B16467A8}" destId="{52698C51-1754-4116-866E-0D23395A12C0}" srcOrd="0" destOrd="0" presId="urn:microsoft.com/office/officeart/2005/8/layout/bProcess4"/>
    <dgm:cxn modelId="{2D19DF0C-EDD9-4ACF-85EA-814465E8ABC0}" type="presOf" srcId="{BEF3FAE8-EC81-4263-8B98-CAFA7FFFB9DE}" destId="{703E02D0-F906-4B09-A8C0-1ED7B419CA15}" srcOrd="0" destOrd="0" presId="urn:microsoft.com/office/officeart/2005/8/layout/bProcess4"/>
    <dgm:cxn modelId="{F5558E62-C76E-4399-ADBF-68AB8BEA6F79}" type="presOf" srcId="{696658B3-2BFF-4908-8862-5EC597A889AD}" destId="{EEF0C859-0013-4F2D-B3B8-7E8242CD0772}" srcOrd="0" destOrd="0" presId="urn:microsoft.com/office/officeart/2005/8/layout/bProcess4"/>
    <dgm:cxn modelId="{19950329-9429-4D86-BB2E-ADD43061DA14}" type="presOf" srcId="{4E51B76D-48EB-4A09-8685-4A617192F607}" destId="{26C14193-A07D-47D1-AB77-270B82CDFA37}" srcOrd="0" destOrd="0" presId="urn:microsoft.com/office/officeart/2005/8/layout/bProcess4"/>
    <dgm:cxn modelId="{45547562-1A1B-4283-9586-CD1053DCD9F7}" srcId="{BD5A03F3-C78A-43C5-8C45-C84F4154D1E7}" destId="{C4B19EF5-6E3C-4511-946A-20D0E07BCBBC}" srcOrd="0" destOrd="0" parTransId="{2B981863-7DED-49AF-B4A5-1B97F6ECBABF}" sibTransId="{FE63163B-2D17-4DAE-9A2E-6D08EEAD3670}"/>
    <dgm:cxn modelId="{E4169F31-B870-4A9F-8B48-3FE27E98E205}" type="presOf" srcId="{B99BDB3E-9079-4D8D-A9D5-9CD89247C807}" destId="{8558C434-FA17-438B-B605-46CB64DBBA58}" srcOrd="0" destOrd="0" presId="urn:microsoft.com/office/officeart/2005/8/layout/bProcess4"/>
    <dgm:cxn modelId="{05BD38E4-5806-4443-B95E-145557D21C9A}" srcId="{BD5A03F3-C78A-43C5-8C45-C84F4154D1E7}" destId="{B97F5ED8-19E0-41C2-90E8-0F8ED71FAE2B}" srcOrd="4" destOrd="0" parTransId="{92B9B4E3-0585-4101-AC8A-C8B9D975C755}" sibTransId="{BB82038A-9B34-4262-8D0A-CF62EF982372}"/>
    <dgm:cxn modelId="{996C96C8-D018-4289-B1CE-A55BA4287ACB}" type="presOf" srcId="{B97F5ED8-19E0-41C2-90E8-0F8ED71FAE2B}" destId="{2BCC510D-EEC1-448F-9872-33F7EA6D4674}" srcOrd="0" destOrd="0" presId="urn:microsoft.com/office/officeart/2005/8/layout/bProcess4"/>
    <dgm:cxn modelId="{5CC5C6C9-9EB9-4C54-895E-734026582E9E}" srcId="{BD5A03F3-C78A-43C5-8C45-C84F4154D1E7}" destId="{1A9E2DFF-F9A2-428A-B46D-73A34E34EED9}" srcOrd="7" destOrd="0" parTransId="{F84F478F-38B5-4C30-B307-12002EC5CEE2}" sibTransId="{BEF3FAE8-EC81-4263-8B98-CAFA7FFFB9DE}"/>
    <dgm:cxn modelId="{15992791-AE47-41B7-AE0C-375D3B5617F8}" type="presOf" srcId="{BD5A03F3-C78A-43C5-8C45-C84F4154D1E7}" destId="{15A60FAC-3BB0-4F1A-9527-9880EC0D6EEC}" srcOrd="0" destOrd="0" presId="urn:microsoft.com/office/officeart/2005/8/layout/bProcess4"/>
    <dgm:cxn modelId="{305E4F13-DFDB-42EA-8B86-F11B6940A239}" type="presOf" srcId="{E2CBDACF-2B4F-490C-A530-9C11DDAAD1E0}" destId="{5200A6FE-30E7-41A5-9F90-C634460A23F0}" srcOrd="0" destOrd="0" presId="urn:microsoft.com/office/officeart/2005/8/layout/bProcess4"/>
    <dgm:cxn modelId="{77C69C16-4F66-4C3E-B804-FCF81DCBEE32}" type="presOf" srcId="{05CF5F4D-1FBF-4AAC-82D8-D2D13038AB0D}" destId="{B4ECFDD1-D9C2-441D-A60A-E9F5844FD80B}" srcOrd="0" destOrd="0" presId="urn:microsoft.com/office/officeart/2005/8/layout/bProcess4"/>
    <dgm:cxn modelId="{CB577D9B-3B9B-4437-B1B3-B46242AB505B}" type="presOf" srcId="{BB82038A-9B34-4262-8D0A-CF62EF982372}" destId="{8210C14C-1E21-41BB-B1C4-99C6B67DEF01}" srcOrd="0" destOrd="0" presId="urn:microsoft.com/office/officeart/2005/8/layout/bProcess4"/>
    <dgm:cxn modelId="{D8E24A2A-FB90-454D-8C93-8139C6BD5A6A}" type="presOf" srcId="{FE63163B-2D17-4DAE-9A2E-6D08EEAD3670}" destId="{85686DC2-6043-45F3-B0AD-90678FE93275}" srcOrd="0" destOrd="0" presId="urn:microsoft.com/office/officeart/2005/8/layout/bProcess4"/>
    <dgm:cxn modelId="{4D136A2B-4D09-4B0B-B1AC-AFD1E22FD7E1}" type="presOf" srcId="{C4B19EF5-6E3C-4511-946A-20D0E07BCBBC}" destId="{745C5895-069A-4D9F-BCA9-F0DFC2B5B80B}" srcOrd="0" destOrd="0" presId="urn:microsoft.com/office/officeart/2005/8/layout/bProcess4"/>
    <dgm:cxn modelId="{951A2516-8B3E-48A6-BCC0-4EB872B755B7}" srcId="{BD5A03F3-C78A-43C5-8C45-C84F4154D1E7}" destId="{E2CBDACF-2B4F-490C-A530-9C11DDAAD1E0}" srcOrd="5" destOrd="0" parTransId="{93F4BA7E-1BF1-4080-A1B4-8F4EB0FDC69A}" sibTransId="{261F2C67-2F0D-47F2-AE62-7164BE9C7397}"/>
    <dgm:cxn modelId="{4DFC90C8-84C0-4C6B-AAE3-AE86828AFE07}" type="presOf" srcId="{A2001588-3EC3-408F-AA91-9B3FE9370B22}" destId="{8BC1E6C4-0D4D-4894-9630-BBA418D5912C}" srcOrd="0" destOrd="0" presId="urn:microsoft.com/office/officeart/2005/8/layout/bProcess4"/>
    <dgm:cxn modelId="{FE4A83BA-EFAC-4394-A70D-BF7DC439869C}" srcId="{BD5A03F3-C78A-43C5-8C45-C84F4154D1E7}" destId="{B99BDB3E-9079-4D8D-A9D5-9CD89247C807}" srcOrd="8" destOrd="0" parTransId="{A66B8DF2-5950-44B8-96EB-F951CBA71DE2}" sibTransId="{A49E6028-EE40-445B-A37E-7FD8375C8FEC}"/>
    <dgm:cxn modelId="{336A76D8-95E2-4FE6-8BD7-1FB7A05582E1}" srcId="{BD5A03F3-C78A-43C5-8C45-C84F4154D1E7}" destId="{EEE85821-221D-471D-AE27-63D683133825}" srcOrd="1" destOrd="0" parTransId="{9548D3C0-FF23-4F49-9460-CB78E358E4E2}" sibTransId="{696658B3-2BFF-4908-8862-5EC597A889AD}"/>
    <dgm:cxn modelId="{B87E8A21-9224-44A3-BA7D-E0C18DF16904}" srcId="{BD5A03F3-C78A-43C5-8C45-C84F4154D1E7}" destId="{A2001588-3EC3-408F-AA91-9B3FE9370B22}" srcOrd="2" destOrd="0" parTransId="{47D96E6C-B045-40F1-B762-0FD69C9F4290}" sibTransId="{05CF5F4D-1FBF-4AAC-82D8-D2D13038AB0D}"/>
    <dgm:cxn modelId="{7EA708CD-20C1-49C8-9276-1968DD82AA6B}" srcId="{BD5A03F3-C78A-43C5-8C45-C84F4154D1E7}" destId="{BF4961FC-F1D5-4ADA-833A-B61E6C6A6FC1}" srcOrd="6" destOrd="0" parTransId="{2400FDD6-93FF-4CB3-AED7-AC09BE8D838F}" sibTransId="{BA32D333-4539-4B7A-B2B2-2D3A2DD625EB}"/>
    <dgm:cxn modelId="{AA252279-6B23-440E-9A2A-BC39DC3CCDC8}" type="presOf" srcId="{261F2C67-2F0D-47F2-AE62-7164BE9C7397}" destId="{F146AED3-329F-450F-8265-C9734CA3FE8D}" srcOrd="0" destOrd="0" presId="urn:microsoft.com/office/officeart/2005/8/layout/bProcess4"/>
    <dgm:cxn modelId="{7A264B4E-E24C-4AD5-A2E8-5A3D2BD34A93}" srcId="{BD5A03F3-C78A-43C5-8C45-C84F4154D1E7}" destId="{4E51B76D-48EB-4A09-8685-4A617192F607}" srcOrd="3" destOrd="0" parTransId="{10DD8C10-CE6F-4336-8256-C6297E8785EF}" sibTransId="{6921B13B-1301-48A7-ADBC-A205B16467A8}"/>
    <dgm:cxn modelId="{1EB71659-43D2-476D-90DA-28B18D9F570F}" type="presOf" srcId="{BF4961FC-F1D5-4ADA-833A-B61E6C6A6FC1}" destId="{199CC580-7281-4905-8AA4-31F87958B933}" srcOrd="0" destOrd="0" presId="urn:microsoft.com/office/officeart/2005/8/layout/bProcess4"/>
    <dgm:cxn modelId="{2CD0E830-4FB7-453E-A568-FD26AD9D1605}" type="presOf" srcId="{1A9E2DFF-F9A2-428A-B46D-73A34E34EED9}" destId="{DDC6E28E-B6AC-4CA6-86E7-8E36AE31E531}" srcOrd="0" destOrd="0" presId="urn:microsoft.com/office/officeart/2005/8/layout/bProcess4"/>
    <dgm:cxn modelId="{F72E84A4-A6F3-4541-8510-8398B2D7AD5F}" type="presOf" srcId="{BA32D333-4539-4B7A-B2B2-2D3A2DD625EB}" destId="{54DB6DB0-A74F-49B2-A819-86FF351AE486}" srcOrd="0" destOrd="0" presId="urn:microsoft.com/office/officeart/2005/8/layout/bProcess4"/>
    <dgm:cxn modelId="{A68235C5-0D8E-45C6-9319-FE0EDEC6FD4E}" type="presOf" srcId="{EEE85821-221D-471D-AE27-63D683133825}" destId="{A29C2AE8-DBC0-4965-AC83-920401D16537}" srcOrd="0" destOrd="0" presId="urn:microsoft.com/office/officeart/2005/8/layout/bProcess4"/>
    <dgm:cxn modelId="{689300B2-0F60-442C-B372-6C0B44E2FC38}" type="presParOf" srcId="{15A60FAC-3BB0-4F1A-9527-9880EC0D6EEC}" destId="{8D2B763F-B069-4859-8B9B-4486B75328F6}" srcOrd="0" destOrd="0" presId="urn:microsoft.com/office/officeart/2005/8/layout/bProcess4"/>
    <dgm:cxn modelId="{48CC7B4A-F35A-4C5F-BBF1-47AA4FB365AB}" type="presParOf" srcId="{8D2B763F-B069-4859-8B9B-4486B75328F6}" destId="{E89F2EAA-31C5-496E-9254-F73686A22D07}" srcOrd="0" destOrd="0" presId="urn:microsoft.com/office/officeart/2005/8/layout/bProcess4"/>
    <dgm:cxn modelId="{03F7D451-D02F-4BC2-BABC-49A140D81BED}" type="presParOf" srcId="{8D2B763F-B069-4859-8B9B-4486B75328F6}" destId="{745C5895-069A-4D9F-BCA9-F0DFC2B5B80B}" srcOrd="1" destOrd="0" presId="urn:microsoft.com/office/officeart/2005/8/layout/bProcess4"/>
    <dgm:cxn modelId="{8CD0687B-2692-4390-BAF0-DA17A4E9F03A}" type="presParOf" srcId="{15A60FAC-3BB0-4F1A-9527-9880EC0D6EEC}" destId="{85686DC2-6043-45F3-B0AD-90678FE93275}" srcOrd="1" destOrd="0" presId="urn:microsoft.com/office/officeart/2005/8/layout/bProcess4"/>
    <dgm:cxn modelId="{E1E394AD-C738-476C-851F-2C9F75DF6BB3}" type="presParOf" srcId="{15A60FAC-3BB0-4F1A-9527-9880EC0D6EEC}" destId="{4CE59662-426F-4078-A02C-2CC9D5CC98A2}" srcOrd="2" destOrd="0" presId="urn:microsoft.com/office/officeart/2005/8/layout/bProcess4"/>
    <dgm:cxn modelId="{9EE5EB01-4CB5-4169-BEC1-218E11ADC21C}" type="presParOf" srcId="{4CE59662-426F-4078-A02C-2CC9D5CC98A2}" destId="{6DEE070C-2288-4E1D-AE46-B5575EECD55E}" srcOrd="0" destOrd="0" presId="urn:microsoft.com/office/officeart/2005/8/layout/bProcess4"/>
    <dgm:cxn modelId="{55849928-8CF0-4225-A2A2-AC81D963ADCA}" type="presParOf" srcId="{4CE59662-426F-4078-A02C-2CC9D5CC98A2}" destId="{A29C2AE8-DBC0-4965-AC83-920401D16537}" srcOrd="1" destOrd="0" presId="urn:microsoft.com/office/officeart/2005/8/layout/bProcess4"/>
    <dgm:cxn modelId="{5B5141F2-D065-465A-88C8-1BAA3D40FF62}" type="presParOf" srcId="{15A60FAC-3BB0-4F1A-9527-9880EC0D6EEC}" destId="{EEF0C859-0013-4F2D-B3B8-7E8242CD0772}" srcOrd="3" destOrd="0" presId="urn:microsoft.com/office/officeart/2005/8/layout/bProcess4"/>
    <dgm:cxn modelId="{119BC7BB-8064-48F9-9C7E-904658D42708}" type="presParOf" srcId="{15A60FAC-3BB0-4F1A-9527-9880EC0D6EEC}" destId="{DEEDE5DD-DD8F-4FB5-A306-1AFD085C2AB3}" srcOrd="4" destOrd="0" presId="urn:microsoft.com/office/officeart/2005/8/layout/bProcess4"/>
    <dgm:cxn modelId="{1406DC1E-C987-487D-890A-AAFAAE62128B}" type="presParOf" srcId="{DEEDE5DD-DD8F-4FB5-A306-1AFD085C2AB3}" destId="{41D20EF7-93A8-49AF-9EEB-B6289CCCA2F7}" srcOrd="0" destOrd="0" presId="urn:microsoft.com/office/officeart/2005/8/layout/bProcess4"/>
    <dgm:cxn modelId="{FA678B24-02FC-4102-A95E-5756B3DC5487}" type="presParOf" srcId="{DEEDE5DD-DD8F-4FB5-A306-1AFD085C2AB3}" destId="{8BC1E6C4-0D4D-4894-9630-BBA418D5912C}" srcOrd="1" destOrd="0" presId="urn:microsoft.com/office/officeart/2005/8/layout/bProcess4"/>
    <dgm:cxn modelId="{F200461D-7CC9-4503-9E8E-7E721B6D58AD}" type="presParOf" srcId="{15A60FAC-3BB0-4F1A-9527-9880EC0D6EEC}" destId="{B4ECFDD1-D9C2-441D-A60A-E9F5844FD80B}" srcOrd="5" destOrd="0" presId="urn:microsoft.com/office/officeart/2005/8/layout/bProcess4"/>
    <dgm:cxn modelId="{CD8E1B29-72A3-4641-8D53-62E3CBCA6DBA}" type="presParOf" srcId="{15A60FAC-3BB0-4F1A-9527-9880EC0D6EEC}" destId="{B9CB3D25-8874-4105-A073-AABEF35C3A41}" srcOrd="6" destOrd="0" presId="urn:microsoft.com/office/officeart/2005/8/layout/bProcess4"/>
    <dgm:cxn modelId="{740A84CC-41B4-4B9C-ADD8-BD29BD207B34}" type="presParOf" srcId="{B9CB3D25-8874-4105-A073-AABEF35C3A41}" destId="{F97E87F8-8E58-4817-828D-EE70C9E6B699}" srcOrd="0" destOrd="0" presId="urn:microsoft.com/office/officeart/2005/8/layout/bProcess4"/>
    <dgm:cxn modelId="{D17FDC89-DA91-4758-A465-BC2461160C7B}" type="presParOf" srcId="{B9CB3D25-8874-4105-A073-AABEF35C3A41}" destId="{26C14193-A07D-47D1-AB77-270B82CDFA37}" srcOrd="1" destOrd="0" presId="urn:microsoft.com/office/officeart/2005/8/layout/bProcess4"/>
    <dgm:cxn modelId="{7A8A9326-56F7-4779-BA6E-CEE719A655C3}" type="presParOf" srcId="{15A60FAC-3BB0-4F1A-9527-9880EC0D6EEC}" destId="{52698C51-1754-4116-866E-0D23395A12C0}" srcOrd="7" destOrd="0" presId="urn:microsoft.com/office/officeart/2005/8/layout/bProcess4"/>
    <dgm:cxn modelId="{630E76AF-6117-4E58-9CFD-5AC4675E2F31}" type="presParOf" srcId="{15A60FAC-3BB0-4F1A-9527-9880EC0D6EEC}" destId="{31E93E51-E2BF-47C3-BA36-C6C242990F46}" srcOrd="8" destOrd="0" presId="urn:microsoft.com/office/officeart/2005/8/layout/bProcess4"/>
    <dgm:cxn modelId="{784F4828-DA57-48CC-9355-5F11C92B94D2}" type="presParOf" srcId="{31E93E51-E2BF-47C3-BA36-C6C242990F46}" destId="{29E8E995-C0EE-4F2B-987B-7137C38316A9}" srcOrd="0" destOrd="0" presId="urn:microsoft.com/office/officeart/2005/8/layout/bProcess4"/>
    <dgm:cxn modelId="{CC60C2EE-AE75-40AB-80E7-7C2A77E0E66B}" type="presParOf" srcId="{31E93E51-E2BF-47C3-BA36-C6C242990F46}" destId="{2BCC510D-EEC1-448F-9872-33F7EA6D4674}" srcOrd="1" destOrd="0" presId="urn:microsoft.com/office/officeart/2005/8/layout/bProcess4"/>
    <dgm:cxn modelId="{8FEF9D7E-ED01-4769-84CD-39637743D8D8}" type="presParOf" srcId="{15A60FAC-3BB0-4F1A-9527-9880EC0D6EEC}" destId="{8210C14C-1E21-41BB-B1C4-99C6B67DEF01}" srcOrd="9" destOrd="0" presId="urn:microsoft.com/office/officeart/2005/8/layout/bProcess4"/>
    <dgm:cxn modelId="{54595617-284C-4EF8-BB4D-B087A97EF262}" type="presParOf" srcId="{15A60FAC-3BB0-4F1A-9527-9880EC0D6EEC}" destId="{64AA3953-CF7A-4DAD-B70C-D78D86F9B087}" srcOrd="10" destOrd="0" presId="urn:microsoft.com/office/officeart/2005/8/layout/bProcess4"/>
    <dgm:cxn modelId="{4E740B56-6065-4F55-8429-34CAF1C0B84F}" type="presParOf" srcId="{64AA3953-CF7A-4DAD-B70C-D78D86F9B087}" destId="{0A2D8F49-F3B9-459A-84D1-2FFD25DE92DA}" srcOrd="0" destOrd="0" presId="urn:microsoft.com/office/officeart/2005/8/layout/bProcess4"/>
    <dgm:cxn modelId="{9B2A91C3-6F32-471B-AEF5-3E05DD6C55EA}" type="presParOf" srcId="{64AA3953-CF7A-4DAD-B70C-D78D86F9B087}" destId="{5200A6FE-30E7-41A5-9F90-C634460A23F0}" srcOrd="1" destOrd="0" presId="urn:microsoft.com/office/officeart/2005/8/layout/bProcess4"/>
    <dgm:cxn modelId="{999DB9F2-6148-47FA-8A8F-E8BADFC9EB61}" type="presParOf" srcId="{15A60FAC-3BB0-4F1A-9527-9880EC0D6EEC}" destId="{F146AED3-329F-450F-8265-C9734CA3FE8D}" srcOrd="11" destOrd="0" presId="urn:microsoft.com/office/officeart/2005/8/layout/bProcess4"/>
    <dgm:cxn modelId="{3834CEA2-DF2F-4C87-9635-70A89AABED41}" type="presParOf" srcId="{15A60FAC-3BB0-4F1A-9527-9880EC0D6EEC}" destId="{6976A74F-BE66-4AC3-B3AC-D76DA94F0FC6}" srcOrd="12" destOrd="0" presId="urn:microsoft.com/office/officeart/2005/8/layout/bProcess4"/>
    <dgm:cxn modelId="{7B75BF72-C8EB-4E28-9FDD-D96291707C49}" type="presParOf" srcId="{6976A74F-BE66-4AC3-B3AC-D76DA94F0FC6}" destId="{B33BCAB9-8084-4066-BE1B-776FA9B8E7E3}" srcOrd="0" destOrd="0" presId="urn:microsoft.com/office/officeart/2005/8/layout/bProcess4"/>
    <dgm:cxn modelId="{4DD9752B-AAFC-47D9-ABE0-76D640B5881A}" type="presParOf" srcId="{6976A74F-BE66-4AC3-B3AC-D76DA94F0FC6}" destId="{199CC580-7281-4905-8AA4-31F87958B933}" srcOrd="1" destOrd="0" presId="urn:microsoft.com/office/officeart/2005/8/layout/bProcess4"/>
    <dgm:cxn modelId="{7A17746A-DF31-4D66-AEDF-D96770B31087}" type="presParOf" srcId="{15A60FAC-3BB0-4F1A-9527-9880EC0D6EEC}" destId="{54DB6DB0-A74F-49B2-A819-86FF351AE486}" srcOrd="13" destOrd="0" presId="urn:microsoft.com/office/officeart/2005/8/layout/bProcess4"/>
    <dgm:cxn modelId="{0FBDBA3D-9FED-4B8F-AAC2-50B970E48D96}" type="presParOf" srcId="{15A60FAC-3BB0-4F1A-9527-9880EC0D6EEC}" destId="{432355FA-6E62-48F3-A5DB-1080A965F2E5}" srcOrd="14" destOrd="0" presId="urn:microsoft.com/office/officeart/2005/8/layout/bProcess4"/>
    <dgm:cxn modelId="{E08352A2-1D17-4A34-B0FD-0AF2BB641A05}" type="presParOf" srcId="{432355FA-6E62-48F3-A5DB-1080A965F2E5}" destId="{C67E5F0A-B97E-4BC7-A458-5D66BD190719}" srcOrd="0" destOrd="0" presId="urn:microsoft.com/office/officeart/2005/8/layout/bProcess4"/>
    <dgm:cxn modelId="{5CE8185F-6F33-4094-BEA6-85D62386ECC2}" type="presParOf" srcId="{432355FA-6E62-48F3-A5DB-1080A965F2E5}" destId="{DDC6E28E-B6AC-4CA6-86E7-8E36AE31E531}" srcOrd="1" destOrd="0" presId="urn:microsoft.com/office/officeart/2005/8/layout/bProcess4"/>
    <dgm:cxn modelId="{F2FA692C-3623-4692-8F16-C850277FB309}" type="presParOf" srcId="{15A60FAC-3BB0-4F1A-9527-9880EC0D6EEC}" destId="{703E02D0-F906-4B09-A8C0-1ED7B419CA15}" srcOrd="15" destOrd="0" presId="urn:microsoft.com/office/officeart/2005/8/layout/bProcess4"/>
    <dgm:cxn modelId="{C179597D-669C-4B6E-B2D5-E76F884C24F0}" type="presParOf" srcId="{15A60FAC-3BB0-4F1A-9527-9880EC0D6EEC}" destId="{276BE4DC-602D-48FF-9D24-3F0DCEB4EE64}" srcOrd="16" destOrd="0" presId="urn:microsoft.com/office/officeart/2005/8/layout/bProcess4"/>
    <dgm:cxn modelId="{598864E9-BC1D-444A-A561-7A11C2896946}" type="presParOf" srcId="{276BE4DC-602D-48FF-9D24-3F0DCEB4EE64}" destId="{E697DCB5-7C5F-4C70-A9FF-589A16A4530F}" srcOrd="0" destOrd="0" presId="urn:microsoft.com/office/officeart/2005/8/layout/bProcess4"/>
    <dgm:cxn modelId="{A96C5F41-21D1-431A-A4C4-C2F674A8DBA3}" type="presParOf" srcId="{276BE4DC-602D-48FF-9D24-3F0DCEB4EE64}" destId="{8558C434-FA17-438B-B605-46CB64DBBA5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86DC2-6043-45F3-B0AD-90678FE93275}">
      <dsp:nvSpPr>
        <dsp:cNvPr id="0" name=""/>
        <dsp:cNvSpPr/>
      </dsp:nvSpPr>
      <dsp:spPr>
        <a:xfrm rot="5400000">
          <a:off x="-368075" y="1120324"/>
          <a:ext cx="1626985" cy="1964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5C5895-069A-4D9F-BCA9-F0DFC2B5B80B}">
      <dsp:nvSpPr>
        <dsp:cNvPr id="0" name=""/>
        <dsp:cNvSpPr/>
      </dsp:nvSpPr>
      <dsp:spPr>
        <a:xfrm>
          <a:off x="4021" y="78763"/>
          <a:ext cx="2182415" cy="13094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Aprobar </a:t>
          </a:r>
          <a:r>
            <a:rPr lang="es-PR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Herramientas: Lineamientos, Estándares e Indicadores .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373" y="117115"/>
        <a:ext cx="2105711" cy="1232745"/>
      </dsp:txXfrm>
    </dsp:sp>
    <dsp:sp modelId="{EEF0C859-0013-4F2D-B3B8-7E8242CD0772}">
      <dsp:nvSpPr>
        <dsp:cNvPr id="0" name=""/>
        <dsp:cNvSpPr/>
      </dsp:nvSpPr>
      <dsp:spPr>
        <a:xfrm rot="5400000">
          <a:off x="-368075" y="2757135"/>
          <a:ext cx="1626985" cy="1964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9C2AE8-DBC0-4965-AC83-920401D16537}">
      <dsp:nvSpPr>
        <dsp:cNvPr id="0" name=""/>
        <dsp:cNvSpPr/>
      </dsp:nvSpPr>
      <dsp:spPr>
        <a:xfrm>
          <a:off x="4021" y="1715575"/>
          <a:ext cx="2182415" cy="13094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R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Definir el status y temporalidad del Grupo Ad hoc.</a:t>
          </a:r>
          <a:endParaRPr lang="en-US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373" y="1753927"/>
        <a:ext cx="2105711" cy="1232745"/>
      </dsp:txXfrm>
    </dsp:sp>
    <dsp:sp modelId="{B4ECFDD1-D9C2-441D-A60A-E9F5844FD80B}">
      <dsp:nvSpPr>
        <dsp:cNvPr id="0" name=""/>
        <dsp:cNvSpPr/>
      </dsp:nvSpPr>
      <dsp:spPr>
        <a:xfrm>
          <a:off x="450330" y="3575541"/>
          <a:ext cx="2892786" cy="19641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C1E6C4-0D4D-4894-9630-BBA418D5912C}">
      <dsp:nvSpPr>
        <dsp:cNvPr id="0" name=""/>
        <dsp:cNvSpPr/>
      </dsp:nvSpPr>
      <dsp:spPr>
        <a:xfrm>
          <a:off x="4021" y="3352387"/>
          <a:ext cx="2182415" cy="130944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R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Recuento de resultados de impacto a la Niñez Migrante</a:t>
          </a:r>
          <a:r>
            <a:rPr lang="es-PR" sz="1100" kern="120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1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373" y="3390739"/>
        <a:ext cx="2105711" cy="1232745"/>
      </dsp:txXfrm>
    </dsp:sp>
    <dsp:sp modelId="{52698C51-1754-4116-866E-0D23395A12C0}">
      <dsp:nvSpPr>
        <dsp:cNvPr id="0" name=""/>
        <dsp:cNvSpPr/>
      </dsp:nvSpPr>
      <dsp:spPr>
        <a:xfrm rot="16205879">
          <a:off x="2538388" y="2759592"/>
          <a:ext cx="1631901" cy="19641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C14193-A07D-47D1-AB77-270B82CDFA37}">
      <dsp:nvSpPr>
        <dsp:cNvPr id="0" name=""/>
        <dsp:cNvSpPr/>
      </dsp:nvSpPr>
      <dsp:spPr>
        <a:xfrm>
          <a:off x="2906634" y="3352387"/>
          <a:ext cx="2182415" cy="130944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R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Brindar actividades de formación y capacitación</a:t>
          </a:r>
          <a:r>
            <a:rPr lang="es-PR" sz="1100" kern="120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1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44986" y="3390739"/>
        <a:ext cx="2105711" cy="1232745"/>
      </dsp:txXfrm>
    </dsp:sp>
    <dsp:sp modelId="{8210C14C-1E21-41BB-B1C4-99C6B67DEF01}">
      <dsp:nvSpPr>
        <dsp:cNvPr id="0" name=""/>
        <dsp:cNvSpPr/>
      </dsp:nvSpPr>
      <dsp:spPr>
        <a:xfrm rot="16183722">
          <a:off x="2538380" y="1120324"/>
          <a:ext cx="1627003" cy="19641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CC510D-EEC1-448F-9872-33F7EA6D4674}">
      <dsp:nvSpPr>
        <dsp:cNvPr id="0" name=""/>
        <dsp:cNvSpPr/>
      </dsp:nvSpPr>
      <dsp:spPr>
        <a:xfrm>
          <a:off x="2914338" y="1715575"/>
          <a:ext cx="2182415" cy="130944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Lograr intercambios con </a:t>
          </a:r>
          <a:r>
            <a:rPr lang="es-PR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otras </a:t>
          </a:r>
          <a:r>
            <a:rPr lang="es-P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regiones sobre el tema de NNA migrante</a:t>
          </a:r>
          <a:r>
            <a:rPr lang="es-PR" sz="1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52690" y="1753927"/>
        <a:ext cx="2105711" cy="1232745"/>
      </dsp:txXfrm>
    </dsp:sp>
    <dsp:sp modelId="{F146AED3-329F-450F-8265-C9734CA3FE8D}">
      <dsp:nvSpPr>
        <dsp:cNvPr id="0" name=""/>
        <dsp:cNvSpPr/>
      </dsp:nvSpPr>
      <dsp:spPr>
        <a:xfrm>
          <a:off x="3352943" y="301918"/>
          <a:ext cx="2892786" cy="1964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00A6FE-30E7-41A5-9F90-C634460A23F0}">
      <dsp:nvSpPr>
        <dsp:cNvPr id="0" name=""/>
        <dsp:cNvSpPr/>
      </dsp:nvSpPr>
      <dsp:spPr>
        <a:xfrm>
          <a:off x="2906634" y="78763"/>
          <a:ext cx="2182415" cy="13094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Establecer Modus operandi del Grupo</a:t>
          </a:r>
          <a:r>
            <a:rPr lang="es-PR" sz="1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44986" y="117115"/>
        <a:ext cx="2105711" cy="1232745"/>
      </dsp:txXfrm>
    </dsp:sp>
    <dsp:sp modelId="{54DB6DB0-A74F-49B2-A819-86FF351AE486}">
      <dsp:nvSpPr>
        <dsp:cNvPr id="0" name=""/>
        <dsp:cNvSpPr/>
      </dsp:nvSpPr>
      <dsp:spPr>
        <a:xfrm rot="5400000">
          <a:off x="5437150" y="1120324"/>
          <a:ext cx="1626985" cy="1964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9CC580-7281-4905-8AA4-31F87958B933}">
      <dsp:nvSpPr>
        <dsp:cNvPr id="0" name=""/>
        <dsp:cNvSpPr/>
      </dsp:nvSpPr>
      <dsp:spPr>
        <a:xfrm>
          <a:off x="5809247" y="78763"/>
          <a:ext cx="2182415" cy="13094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Focalizar nuevos grupos </a:t>
          </a:r>
          <a:r>
            <a:rPr lang="es-PR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poblacionales</a:t>
          </a:r>
          <a:r>
            <a:rPr lang="es-P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47599" y="117115"/>
        <a:ext cx="2105711" cy="1232745"/>
      </dsp:txXfrm>
    </dsp:sp>
    <dsp:sp modelId="{703E02D0-F906-4B09-A8C0-1ED7B419CA15}">
      <dsp:nvSpPr>
        <dsp:cNvPr id="0" name=""/>
        <dsp:cNvSpPr/>
      </dsp:nvSpPr>
      <dsp:spPr>
        <a:xfrm rot="5400000">
          <a:off x="5437150" y="2757135"/>
          <a:ext cx="1626985" cy="19641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6E28E-B6AC-4CA6-86E7-8E36AE31E531}">
      <dsp:nvSpPr>
        <dsp:cNvPr id="0" name=""/>
        <dsp:cNvSpPr/>
      </dsp:nvSpPr>
      <dsp:spPr>
        <a:xfrm>
          <a:off x="5809247" y="1715575"/>
          <a:ext cx="2182415" cy="130944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R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Socialización de protocolos o herramientas a través de medios tecnológicos</a:t>
          </a:r>
          <a:endParaRPr lang="en-US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47599" y="1753927"/>
        <a:ext cx="2105711" cy="1232745"/>
      </dsp:txXfrm>
    </dsp:sp>
    <dsp:sp modelId="{8558C434-FA17-438B-B605-46CB64DBBA58}">
      <dsp:nvSpPr>
        <dsp:cNvPr id="0" name=""/>
        <dsp:cNvSpPr/>
      </dsp:nvSpPr>
      <dsp:spPr>
        <a:xfrm>
          <a:off x="5809247" y="3352387"/>
          <a:ext cx="2182415" cy="130944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R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Creación de mecanismos para monitoreo, seguimientos y evaluación.</a:t>
          </a:r>
          <a:endParaRPr lang="en-US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47599" y="3390739"/>
        <a:ext cx="2105711" cy="12327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9F8F6C0-42CC-4C8C-842E-C9166DC404FE}" type="datetimeFigureOut">
              <a:rPr lang="es-CR" smtClean="0"/>
              <a:t>08/06/2016</a:t>
            </a:fld>
            <a:endParaRPr lang="es-C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C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00514A1-D126-49AE-8C90-264D69ACCF9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10580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514A1-D126-49AE-8C90-264D69ACCF93}" type="slidenum">
              <a:rPr lang="es-CR" smtClean="0"/>
              <a:t>4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91121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08/06/2016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9203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08/06/2016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3910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08/06/2016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5642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08/06/2016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2985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08/06/2016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5323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08/06/2016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54520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08/06/2016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0519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08/06/2016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38652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08/06/2016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6193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08/06/2016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3643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08/06/2016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496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27CEB-A096-43CF-A0C1-64F48F6F7C79}" type="datetimeFigureOut">
              <a:rPr lang="es-CR" smtClean="0"/>
              <a:t>08/06/2016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7192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2936"/>
            <a:ext cx="7772400" cy="1758057"/>
          </a:xfrm>
        </p:spPr>
        <p:txBody>
          <a:bodyPr>
            <a:noAutofit/>
          </a:bodyPr>
          <a:lstStyle/>
          <a:p>
            <a:r>
              <a:rPr lang="es-C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Avance de la Revisión de los Trabajos </a:t>
            </a:r>
            <a:r>
              <a:rPr lang="es-C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br>
              <a:rPr lang="es-C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Grupo Ad Hoc sobre </a:t>
            </a:r>
            <a:r>
              <a:rPr lang="es-C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Niñez y Adolescencia Migrante</a:t>
            </a:r>
            <a:r>
              <a:rPr lang="es-C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C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5589240"/>
            <a:ext cx="5472608" cy="1008112"/>
          </a:xfrm>
        </p:spPr>
        <p:txBody>
          <a:bodyPr>
            <a:normAutofit fontScale="92500" lnSpcReduction="10000"/>
          </a:bodyPr>
          <a:lstStyle/>
          <a:p>
            <a:endParaRPr lang="es-CR" dirty="0" smtClean="0"/>
          </a:p>
          <a:p>
            <a:r>
              <a:rPr lang="es-C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Secretaría Técnica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98804" y="5261950"/>
            <a:ext cx="2952328" cy="15951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966" y="476672"/>
            <a:ext cx="2908068" cy="1310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195736" y="1787170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Conferencia Regional sobre Migración (CRM)</a:t>
            </a:r>
          </a:p>
          <a:p>
            <a:pPr algn="ctr"/>
            <a:r>
              <a:rPr lang="es-P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Regional </a:t>
            </a:r>
            <a:r>
              <a:rPr lang="es-PR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Conference</a:t>
            </a:r>
            <a:r>
              <a:rPr lang="es-P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R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P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R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Migration</a:t>
            </a:r>
            <a:r>
              <a:rPr lang="es-P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(RCM)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8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s-C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Áreas de Convergencia </a:t>
            </a:r>
            <a:endParaRPr lang="es-C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11256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s-CR" dirty="0"/>
          </a:p>
          <a:p>
            <a:pPr marL="0" indent="0">
              <a:buNone/>
            </a:pPr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países estiman que a través del trabajo realizado por el Grupo Ad hoc se abrió un nuevo espacio de cooperación  regional y de toma de decisiones mediante el diálogo y el consenso.    </a:t>
            </a:r>
            <a:endParaRPr lang="es-PR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P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P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</a:t>
            </a:r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estos</a:t>
            </a:r>
            <a:r>
              <a:rPr lang="es-P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s-C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s-P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1.Visibilizar </a:t>
            </a:r>
            <a:r>
              <a:rPr lang="es-P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P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sensibilizar </a:t>
            </a:r>
            <a:r>
              <a:rPr lang="es-P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sobre las condiciones de vida o sociales de los NNA migrantes</a:t>
            </a:r>
            <a:r>
              <a:rPr lang="es-P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CR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P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sistencia </a:t>
            </a:r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protección en las varias fases migratorias de los(as)  NNA migrantes.</a:t>
            </a:r>
            <a:endParaRPr lang="es-C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través de los talleres y reuniones, se exploró y  se profundizó sobre las buenas prácticas y desafíos de los países de la región.  </a:t>
            </a:r>
            <a:endParaRPr lang="es-C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exploró y dialogo sobre diversas áreas sobre el tema tales como: mejorar la infraestructura para la atención, los temas de trata, violencia, albergues, a patriados, entre otras. </a:t>
            </a:r>
            <a:endParaRPr lang="es-C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P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facilitó el </a:t>
            </a:r>
            <a:r>
              <a:rPr lang="es-P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proceso </a:t>
            </a:r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establecer sistemas de gestión de recepción más eficientes y sensibles a las necesidades de los niños, niñas y adolescentes migrantes. </a:t>
            </a:r>
            <a:endParaRPr lang="es-C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s-P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Aportó a establecer procedimientos </a:t>
            </a:r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seguimiento de situaciones que enfrentan los NNA particularmente en el plano psico social</a:t>
            </a:r>
            <a:r>
              <a:rPr lang="es-P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s-P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Tener como base lineamientos comunes que sirvieron como referencia </a:t>
            </a:r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apoyo a las </a:t>
            </a:r>
            <a:r>
              <a:rPr lang="es-P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instancias (docs. previos al 2014)</a:t>
            </a:r>
            <a:endParaRPr lang="es-C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R" sz="7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60648"/>
            <a:ext cx="1438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913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s-C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Áreas de Convergencia</a:t>
            </a:r>
            <a:endParaRPr lang="es-C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es-PR" dirty="0" smtClean="0"/>
              <a:t> </a:t>
            </a:r>
            <a:r>
              <a:rPr lang="es-P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P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Creación </a:t>
            </a:r>
            <a:r>
              <a:rPr lang="es-P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Instrumentos Claves para la atención especializada y diferenciada de los(as) niños</a:t>
            </a:r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niñas y adolescentes migrantes. </a:t>
            </a:r>
          </a:p>
          <a:p>
            <a:pPr marL="0" lvl="0" indent="0">
              <a:buNone/>
            </a:pPr>
            <a:endParaRPr lang="es-C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Estos son protocolos, lineamientos, estándares de protección, que </a:t>
            </a:r>
            <a:r>
              <a:rPr lang="es-P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incrementaran la </a:t>
            </a:r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capacidad de servicio y/o labores que realizan los ministerios, instancias e instituciones de los gobiernos representados en la CRM.  </a:t>
            </a:r>
            <a:endParaRPr lang="es-PR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P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P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Además, permiten homologar </a:t>
            </a:r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procesos a nivel región,  con la finalidad de velar por el Interés Superior del Niño(a).  Hasta el momento, a través del Grupo Ad </a:t>
            </a:r>
            <a:r>
              <a:rPr lang="es-P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Hoc, con </a:t>
            </a:r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apoyo  técnico de los organismos internacionales y experticia de la sociedad civil, </a:t>
            </a:r>
            <a:r>
              <a:rPr lang="es-P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 consensuado </a:t>
            </a:r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siguientes instrumentos:  </a:t>
            </a:r>
            <a:endParaRPr lang="es-PR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s-P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“Lineamientos Regionales de Actuación para la Protección Integral de la Niñez y Adolescencia en el Contexto de la Migración”</a:t>
            </a:r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(OIM</a:t>
            </a:r>
            <a:r>
              <a:rPr lang="es-P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s-C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s-P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“Estándares de protección consular para los(as) niños, niñas y adolescentes migrantes y/o necesidad de protección internacional no acompañados(as) o </a:t>
            </a:r>
            <a:r>
              <a:rPr lang="es-PR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separados(as</a:t>
            </a:r>
            <a:r>
              <a:rPr lang="es-P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)”. </a:t>
            </a:r>
            <a:r>
              <a:rPr lang="es-P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(OIM, ACNUR, UNICEF</a:t>
            </a:r>
            <a:r>
              <a:rPr lang="es-P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s-PR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P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Indicadores Comunes para el registro de Niñas, Niños y Adolescentes Migrantes no Acompañados o Separados en la Actuación Consular de los Países Miembros de la Conferencia Regional sobre Migración</a:t>
            </a:r>
            <a:endParaRPr lang="es-C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02058"/>
            <a:ext cx="1438275" cy="806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649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s-C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Áreas de Convergencia </a:t>
            </a:r>
            <a:r>
              <a:rPr lang="es-C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(Instrumentos) </a:t>
            </a:r>
            <a:endParaRPr lang="es-C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Campañas </a:t>
            </a:r>
            <a:r>
              <a:rPr lang="es-P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públicas de información y sensibilización sobre los riesgos de la migración irregular</a:t>
            </a:r>
            <a:endParaRPr lang="es-C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s-P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 de datos actualizable de los principales funcionarios, delegados, representantes, localidades y otros que atienden el tema de NNA migrante.</a:t>
            </a:r>
            <a:endParaRPr lang="es-C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438275" cy="666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405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30993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P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Cooperación </a:t>
            </a:r>
            <a:r>
              <a:rPr lang="es-P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Interinstitucional tanto a nivel de país como a nivel regional</a:t>
            </a:r>
            <a:r>
              <a:rPr lang="es-P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endParaRPr lang="es-C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P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P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s-P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composición </a:t>
            </a:r>
            <a:r>
              <a:rPr lang="es-P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interdisciplinaria </a:t>
            </a:r>
            <a:r>
              <a:rPr lang="es-P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Grupo Ad Hoc</a:t>
            </a:r>
            <a:r>
              <a:rPr lang="es-P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es exitosa por la </a:t>
            </a:r>
            <a:r>
              <a:rPr lang="es-P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riqueza de los diversos saberes, experiencias y perspectivas han permitido intercambios profundos sobre la realidad regional, el aprendizaje sobre diversas prácticas y acceso a recursos, redes, nuevos contactos y coordinaciones.  Entre estas</a:t>
            </a:r>
            <a:r>
              <a:rPr lang="es-P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s-C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16632"/>
            <a:ext cx="1438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555776" y="293857"/>
            <a:ext cx="42376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Áreas de Convergencia</a:t>
            </a:r>
            <a:endParaRPr lang="es-CR" sz="3200" dirty="0"/>
          </a:p>
        </p:txBody>
      </p:sp>
    </p:spTree>
    <p:extLst>
      <p:ext uri="{BB962C8B-B14F-4D97-AF65-F5344CB8AC3E}">
        <p14:creationId xmlns:p14="http://schemas.microsoft.com/office/powerpoint/2010/main" val="39515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Áreas de Convergencia</a:t>
            </a:r>
            <a:r>
              <a:rPr lang="es-C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(Cooperación</a:t>
            </a:r>
            <a:r>
              <a:rPr lang="es-CR" sz="3600" dirty="0" smtClean="0"/>
              <a:t>)</a:t>
            </a:r>
            <a:endParaRPr lang="es-C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s-P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 alianzas y coordinación con consulados, instituciones gubernamentales, Sociedad Civil, entre otros.</a:t>
            </a:r>
            <a:endParaRPr lang="es-C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s-P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Promueve </a:t>
            </a:r>
            <a:r>
              <a:rPr lang="es-P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creación de un grupo coordinador para la asistencia en la reintegración, incluyendo Organizaciones No Gubernamentales.</a:t>
            </a:r>
            <a:endParaRPr lang="es-C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s-P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 </a:t>
            </a:r>
            <a:r>
              <a:rPr lang="es-P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instancias existentes y no visualizadas para la integración del trabajo con NNA migrantes.</a:t>
            </a:r>
            <a:endParaRPr lang="es-C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02059"/>
            <a:ext cx="1438275" cy="666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064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es-C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Áreas de Convergencia</a:t>
            </a:r>
            <a:endParaRPr lang="es-C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PR" dirty="0" smtClean="0"/>
              <a:t>4. </a:t>
            </a:r>
            <a:r>
              <a:rPr lang="es-P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Intercambio de buenas prácticas y    </a:t>
            </a:r>
          </a:p>
          <a:p>
            <a:pPr marL="0" indent="0">
              <a:buNone/>
            </a:pPr>
            <a:r>
              <a:rPr lang="es-P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experiencias</a:t>
            </a:r>
          </a:p>
          <a:p>
            <a:pPr marL="0" indent="0">
              <a:buNone/>
            </a:pPr>
            <a:endParaRPr lang="es-PR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P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Diálogo </a:t>
            </a:r>
            <a:r>
              <a:rPr lang="es-P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sobre </a:t>
            </a:r>
            <a:r>
              <a:rPr lang="es-P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prácticas, desafíos y </a:t>
            </a:r>
            <a:r>
              <a:rPr lang="es-P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oportunidades, como </a:t>
            </a:r>
            <a:r>
              <a:rPr lang="es-P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creación conjunta de documentos (procedimientos, lineamientos, protocolos, etc</a:t>
            </a:r>
            <a:r>
              <a:rPr lang="es-P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endParaRPr lang="es-PR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P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  abre </a:t>
            </a:r>
            <a:r>
              <a:rPr lang="es-P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espacio que permite a los países evaluar la posibilidad de nuevas áreas o mejorar las condiciones existentes en materia de niñez </a:t>
            </a:r>
            <a:r>
              <a:rPr lang="es-P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migrante.</a:t>
            </a:r>
            <a:endParaRPr lang="es-C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32656"/>
            <a:ext cx="1438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126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Process 8"/>
          <p:cNvSpPr/>
          <p:nvPr/>
        </p:nvSpPr>
        <p:spPr>
          <a:xfrm>
            <a:off x="11502998" y="5763"/>
            <a:ext cx="522514" cy="685800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213" y="3281082"/>
            <a:ext cx="914400" cy="407205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le 4"/>
          <p:cNvSpPr txBox="1">
            <a:spLocks/>
          </p:cNvSpPr>
          <p:nvPr/>
        </p:nvSpPr>
        <p:spPr>
          <a:xfrm>
            <a:off x="918687" y="260648"/>
            <a:ext cx="756084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Cumplimiento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 de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Acción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4289557"/>
              </p:ext>
            </p:extLst>
          </p:nvPr>
        </p:nvGraphicFramePr>
        <p:xfrm>
          <a:off x="202132" y="1405288"/>
          <a:ext cx="8277396" cy="477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13089" y="4221088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87%</a:t>
            </a:r>
            <a:endParaRPr lang="en-US" sz="24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55889" y="202205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sz="2400" b="1" dirty="0" smtClean="0">
                <a:latin typeface="Bookman Old Style" panose="02050604050505020204" pitchFamily="18" charset="0"/>
              </a:rPr>
              <a:t>13%</a:t>
            </a:r>
            <a:endParaRPr lang="en-US" sz="2400" b="1" dirty="0">
              <a:latin typeface="Bookman Old Style" panose="020506040505050202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8"/>
            <a:ext cx="1438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059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58212951"/>
              </p:ext>
            </p:extLst>
          </p:nvPr>
        </p:nvGraphicFramePr>
        <p:xfrm>
          <a:off x="611560" y="1268760"/>
          <a:ext cx="7995684" cy="474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898899"/>
          </a:xfrm>
        </p:spPr>
        <p:txBody>
          <a:bodyPr>
            <a:normAutofit/>
          </a:bodyPr>
          <a:lstStyle/>
          <a:p>
            <a:r>
              <a:rPr lang="es-P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Próximos Pasos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32656"/>
            <a:ext cx="1438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505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20918136">
            <a:off x="1733158" y="2656122"/>
            <a:ext cx="551465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accent4">
                    <a:lumMod val="75000"/>
                  </a:schemeClr>
                </a:solidFill>
                <a:latin typeface="Mistral" panose="03090702030407020403" pitchFamily="66" charset="0"/>
                <a:cs typeface="Times New Roman" panose="02020603050405020304" pitchFamily="18" charset="0"/>
              </a:rPr>
              <a:t>MUCHAS GRACIAS!</a:t>
            </a:r>
          </a:p>
          <a:p>
            <a:pPr algn="ctr"/>
            <a:endParaRPr lang="en-US" sz="2000" dirty="0">
              <a:solidFill>
                <a:schemeClr val="accent4">
                  <a:lumMod val="75000"/>
                </a:schemeClr>
              </a:solidFill>
              <a:latin typeface="Mistral" panose="03090702030407020403" pitchFamily="66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373" y="476672"/>
            <a:ext cx="1438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553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Declaración XX Reunión Viceministerial          México, 2015</a:t>
            </a:r>
            <a:endParaRPr lang="es-C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138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endParaRPr lang="es-P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</a:t>
            </a:r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ejercicio </a:t>
            </a:r>
            <a:r>
              <a:rPr lang="es-P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cumplimiento con el  </a:t>
            </a:r>
            <a:r>
              <a:rPr lang="es-C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Punto C. inciso 2bis de la Declaración XX CRM,  México, 2015 </a:t>
            </a:r>
            <a:r>
              <a:rPr lang="es-C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cual los Viceministros y Viceministras declaran:</a:t>
            </a:r>
            <a:endParaRPr lang="es-C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C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“Su </a:t>
            </a:r>
            <a:r>
              <a:rPr lang="es-C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voluntad de revisar el trabajo que </a:t>
            </a:r>
            <a:r>
              <a:rPr lang="es-C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realizan </a:t>
            </a:r>
            <a:r>
              <a:rPr lang="es-C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redes existentes en materia de </a:t>
            </a:r>
            <a:r>
              <a:rPr lang="es-C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niñez </a:t>
            </a:r>
            <a:r>
              <a:rPr lang="es-C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adolescencia migrantes, así como </a:t>
            </a:r>
            <a:r>
              <a:rPr lang="es-C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el </a:t>
            </a:r>
            <a:r>
              <a:rPr lang="es-C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Grupo </a:t>
            </a:r>
            <a:r>
              <a:rPr lang="es-C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Ad-Hoc…”; </a:t>
            </a:r>
            <a:endParaRPr lang="es-C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C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ST llevó a cabo dicho trabajo.</a:t>
            </a:r>
            <a:endParaRPr lang="es-C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0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Antecedentes</a:t>
            </a:r>
            <a:endParaRPr lang="es-C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728519" y="2380742"/>
            <a:ext cx="0" cy="648072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95536" y="3105677"/>
            <a:ext cx="248427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2007</a:t>
            </a:r>
          </a:p>
          <a:p>
            <a:pPr lvl="0" algn="just"/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Lineamientos regionales para la protección especial en casos de  repatriación de niños, niñas y adolescentes víctimas de trata de  personas (Abril, 2007</a:t>
            </a:r>
            <a:r>
              <a:rPr lang="es-MX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 algn="just"/>
            <a:endParaRPr lang="es-MX" sz="1200" dirty="0"/>
          </a:p>
          <a:p>
            <a:pPr lvl="0" algn="just"/>
            <a:r>
              <a:rPr lang="es-CR" sz="1200" b="1" dirty="0" smtClean="0"/>
              <a:t> </a:t>
            </a:r>
            <a:endParaRPr lang="es-MX" sz="1200" dirty="0"/>
          </a:p>
          <a:p>
            <a:pPr lvl="0" algn="just"/>
            <a:endParaRPr lang="es-MX" sz="1200" dirty="0"/>
          </a:p>
          <a:p>
            <a:endParaRPr lang="es-CR" sz="1200" b="1" dirty="0" smtClean="0"/>
          </a:p>
          <a:p>
            <a:endParaRPr lang="es-CR" sz="1200" b="1" dirty="0"/>
          </a:p>
          <a:p>
            <a:endParaRPr lang="es-CR" sz="1200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691680" y="2388230"/>
            <a:ext cx="7056784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131840" y="3105677"/>
            <a:ext cx="24482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2009</a:t>
            </a:r>
          </a:p>
          <a:p>
            <a:pPr lvl="0" algn="just"/>
            <a:r>
              <a:rPr lang="es-MX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Lineamientos </a:t>
            </a:r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regionales para la atención de niños, niñas y adolescentes migrantes no acompañados en casos de repatriación (Julio, 2009).</a:t>
            </a:r>
          </a:p>
        </p:txBody>
      </p:sp>
      <p:sp>
        <p:nvSpPr>
          <p:cNvPr id="9" name="Rectangle 8"/>
          <p:cNvSpPr/>
          <p:nvPr/>
        </p:nvSpPr>
        <p:spPr>
          <a:xfrm>
            <a:off x="6012160" y="3105677"/>
            <a:ext cx="273630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1400" b="1" dirty="0" smtClean="0"/>
              <a:t>2013</a:t>
            </a:r>
          </a:p>
          <a:p>
            <a:pPr algn="just"/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Lineamientos </a:t>
            </a:r>
            <a:r>
              <a:rPr lang="es-C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regionales para la identificación preliminar de perfiles y mecanismos de referencia de poblaciones migrantes en condición de vulnerabilidad (Junio, 2013).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346848" y="2415911"/>
            <a:ext cx="9128" cy="620391"/>
          </a:xfrm>
          <a:prstGeom prst="straightConnector1">
            <a:avLst/>
          </a:prstGeom>
          <a:ln w="762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299358" y="2415911"/>
            <a:ext cx="0" cy="64807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0272" y="921682"/>
            <a:ext cx="1440160" cy="76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404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73" y="276100"/>
            <a:ext cx="8229600" cy="1143000"/>
          </a:xfrm>
        </p:spPr>
        <p:txBody>
          <a:bodyPr>
            <a:normAutofit/>
          </a:bodyPr>
          <a:lstStyle/>
          <a:p>
            <a:r>
              <a:rPr lang="es-C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2014-2016: Recuento</a:t>
            </a:r>
            <a:endParaRPr lang="es-C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1520" y="2388230"/>
            <a:ext cx="856895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76636" y="2365802"/>
            <a:ext cx="0" cy="64807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3039840"/>
            <a:ext cx="1152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Junio, 2014</a:t>
            </a:r>
          </a:p>
          <a:p>
            <a:endParaRPr lang="es-C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GRC-CRM</a:t>
            </a:r>
          </a:p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Managua </a:t>
            </a:r>
            <a:endParaRPr lang="es-C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786684" y="2420888"/>
            <a:ext cx="0" cy="648072"/>
          </a:xfrm>
          <a:prstGeom prst="straightConnector1">
            <a:avLst/>
          </a:prstGeom>
          <a:ln w="762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08558" y="3140501"/>
            <a:ext cx="1152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Agosto, 2014</a:t>
            </a:r>
          </a:p>
          <a:p>
            <a:endParaRPr lang="es-C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Reunión Grupo Ad hoc </a:t>
            </a:r>
          </a:p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Guatemala</a:t>
            </a:r>
            <a:endParaRPr lang="es-C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832248" y="2416666"/>
            <a:ext cx="0" cy="648072"/>
          </a:xfrm>
          <a:prstGeom prst="straightConnector1">
            <a:avLst/>
          </a:prstGeom>
          <a:ln w="762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56184" y="3144303"/>
            <a:ext cx="1152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Abril, 2015</a:t>
            </a:r>
          </a:p>
          <a:p>
            <a:endParaRPr lang="es-C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Reunión Grupo Ad hoc </a:t>
            </a:r>
          </a:p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México</a:t>
            </a:r>
            <a:endParaRPr lang="es-C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22132" y="4587550"/>
            <a:ext cx="143774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Matrices: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Protección consular y acciones en países de tránsito y de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destino</a:t>
            </a:r>
            <a:endParaRPr lang="es-C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Atención Psicosocial y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Recepción</a:t>
            </a:r>
            <a:endParaRPr lang="es-C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Reintegración</a:t>
            </a:r>
            <a:endParaRPr lang="es-C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Prevención</a:t>
            </a:r>
            <a:endParaRPr lang="es-C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es-CR" sz="8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8028384" y="2420888"/>
            <a:ext cx="0" cy="648072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740352" y="3059511"/>
            <a:ext cx="1152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Marzo, 2016</a:t>
            </a:r>
          </a:p>
          <a:p>
            <a:endParaRPr lang="es-C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Taller de validación (doc. NNA)  </a:t>
            </a:r>
          </a:p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Salvador </a:t>
            </a:r>
            <a:endParaRPr lang="es-C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71319" y="4719961"/>
            <a:ext cx="12778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1400" b="1" dirty="0" smtClean="0"/>
              <a:t>Presentación de buenas prácticas: </a:t>
            </a:r>
          </a:p>
          <a:p>
            <a:pPr marL="171450" indent="-171450">
              <a:buFontTx/>
              <a:buChar char="-"/>
            </a:pPr>
            <a:r>
              <a:rPr lang="es-CR" sz="1400" dirty="0" smtClean="0"/>
              <a:t>México</a:t>
            </a:r>
          </a:p>
          <a:p>
            <a:pPr marL="171450" indent="-171450">
              <a:buFontTx/>
              <a:buChar char="-"/>
            </a:pPr>
            <a:r>
              <a:rPr lang="es-CR" sz="1400" dirty="0" smtClean="0"/>
              <a:t>Costa Rica </a:t>
            </a:r>
            <a:endParaRPr lang="es-CR" sz="14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932040" y="2454732"/>
            <a:ext cx="0" cy="1118284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408313" y="3629881"/>
            <a:ext cx="102124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Mayo, 2015</a:t>
            </a:r>
          </a:p>
          <a:p>
            <a:endParaRPr lang="es-CR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Taller Lineamientos Regionales </a:t>
            </a:r>
          </a:p>
          <a:p>
            <a:endParaRPr lang="es-CR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Costa Rica </a:t>
            </a:r>
            <a:endParaRPr lang="es-CR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90456" y="4889023"/>
            <a:ext cx="2699792" cy="175432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s-PR" sz="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Lineamiento Regional </a:t>
            </a:r>
            <a:r>
              <a:rPr lang="es-PR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Actuación </a:t>
            </a:r>
            <a:r>
              <a:rPr lang="es-P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la Protección Integral de la Niñez y Adolescencia en el Contexto de la </a:t>
            </a:r>
            <a:r>
              <a:rPr lang="es-PR" sz="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Migración(OIM)</a:t>
            </a:r>
            <a:endParaRPr lang="es-CR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s-PR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Indicadores</a:t>
            </a:r>
            <a:r>
              <a:rPr lang="es-P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Comunes para el Registro de Niñas, Niños y Adolescentes Migrantes no Acompañados o Separados en la Actuación Consular de los Países Miembros de la Conferencia Regional sobre Migración (ACNUR, OIM, UNICEF)</a:t>
            </a:r>
            <a:endParaRPr lang="es-CR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s-PR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Estándares de protección consular para niños</a:t>
            </a:r>
            <a:r>
              <a:rPr lang="es-P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niñas y adolescentes migrantes y/o en necesidad de protección internacional no acompañados y separados (OIM, ACNUR, UNICEF).</a:t>
            </a:r>
            <a:endParaRPr lang="es-CR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977035" y="2388230"/>
            <a:ext cx="0" cy="1118284"/>
          </a:xfrm>
          <a:prstGeom prst="straightConnector1">
            <a:avLst/>
          </a:prstGeom>
          <a:ln w="3175">
            <a:solidFill>
              <a:schemeClr val="bg2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516034" y="3521993"/>
            <a:ext cx="1152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Enero, 2016</a:t>
            </a:r>
            <a:endParaRPr lang="es-C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Taller sobre Atención Consular para  NNA </a:t>
            </a:r>
          </a:p>
          <a:p>
            <a:r>
              <a:rPr lang="es-C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México</a:t>
            </a:r>
            <a:endParaRPr lang="es-C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012160" y="2420888"/>
            <a:ext cx="0" cy="64807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402806" y="3144304"/>
            <a:ext cx="1152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Agosto, 2015</a:t>
            </a:r>
          </a:p>
          <a:p>
            <a:endParaRPr lang="es-C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 Reunión del Grupo Ad Hoc</a:t>
            </a:r>
          </a:p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Salvador </a:t>
            </a:r>
            <a:endParaRPr lang="es-C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72300" y="836712"/>
            <a:ext cx="1440160" cy="76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Rectangle 35"/>
          <p:cNvSpPr/>
          <p:nvPr/>
        </p:nvSpPr>
        <p:spPr>
          <a:xfrm>
            <a:off x="5479284" y="4583005"/>
            <a:ext cx="94658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Manual de atención consular </a:t>
            </a:r>
          </a:p>
          <a:p>
            <a:endParaRPr lang="es-C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613" y="4179711"/>
            <a:ext cx="11204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Mecanismo Regional de Protección Integral de la niñez y adolescencia migrante y Anexo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596336" y="4529299"/>
            <a:ext cx="0" cy="3597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596336" y="4529299"/>
            <a:ext cx="79208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596336" y="4583005"/>
            <a:ext cx="0" cy="13695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388424" y="4391875"/>
            <a:ext cx="0" cy="12335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71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  <p:bldP spid="10" grpId="0"/>
      <p:bldP spid="19" grpId="0"/>
      <p:bldP spid="20" grpId="0"/>
      <p:bldP spid="22" grpId="0"/>
      <p:bldP spid="17" grpId="0" animBg="1"/>
      <p:bldP spid="27" grpId="0"/>
      <p:bldP spid="29" grpId="0"/>
      <p:bldP spid="36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 txBox="1">
            <a:spLocks/>
          </p:cNvSpPr>
          <p:nvPr/>
        </p:nvSpPr>
        <p:spPr>
          <a:xfrm>
            <a:off x="382317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 queremos lograr? </a:t>
            </a:r>
            <a:endParaRPr lang="es-C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7544" y="184482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DIÁGNOSTICO </a:t>
            </a:r>
            <a:endParaRPr lang="es-C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940049" y="2258054"/>
            <a:ext cx="360040" cy="50405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08884" y="1556792"/>
            <a:ext cx="25951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Consulares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Mecanismos de la niñez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DGME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Sociedad </a:t>
            </a:r>
            <a:r>
              <a:rPr lang="es-C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Civil </a:t>
            </a:r>
            <a:endParaRPr lang="es-C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Cooperación Internacional  </a:t>
            </a:r>
            <a:endParaRPr lang="es-C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0642" y="2888464"/>
            <a:ext cx="9910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Gestión</a:t>
            </a:r>
            <a:endParaRPr lang="es-C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8614" y="3851756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Implementación</a:t>
            </a:r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C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926131" y="3407811"/>
            <a:ext cx="360040" cy="504056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Isosceles Triangle 31"/>
          <p:cNvSpPr/>
          <p:nvPr/>
        </p:nvSpPr>
        <p:spPr>
          <a:xfrm rot="5400000">
            <a:off x="2113133" y="3845808"/>
            <a:ext cx="504056" cy="381229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2768925" y="3195704"/>
            <a:ext cx="1728192" cy="1656184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Prevención</a:t>
            </a:r>
            <a:endParaRPr lang="es-C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4211960" y="3220898"/>
            <a:ext cx="1728192" cy="165618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Atención Psicosocial </a:t>
            </a:r>
            <a:endParaRPr lang="es-C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5636802" y="3220898"/>
            <a:ext cx="1728192" cy="165618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Reintegración </a:t>
            </a:r>
            <a:endParaRPr lang="es-C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7086732" y="3220898"/>
            <a:ext cx="1728192" cy="165618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Consular </a:t>
            </a:r>
            <a:endParaRPr lang="es-C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Isosceles Triangle 36"/>
          <p:cNvSpPr/>
          <p:nvPr/>
        </p:nvSpPr>
        <p:spPr>
          <a:xfrm rot="5400000">
            <a:off x="1960295" y="1761074"/>
            <a:ext cx="504056" cy="381229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2248814" y="5492646"/>
            <a:ext cx="6494059" cy="0"/>
          </a:xfrm>
          <a:prstGeom prst="straightConnector1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97117" y="5661248"/>
            <a:ext cx="2088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¿Qué?</a:t>
            </a:r>
          </a:p>
          <a:p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¿Cómo?</a:t>
            </a:r>
          </a:p>
          <a:p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¿Quiénes? </a:t>
            </a:r>
          </a:p>
          <a:p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¿Próximos pasos? </a:t>
            </a:r>
            <a:endParaRPr lang="es-C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64994" y="771332"/>
            <a:ext cx="1440160" cy="76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692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28" grpId="0"/>
      <p:bldP spid="29" grpId="0"/>
      <p:bldP spid="30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484784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C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s-C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Reflexionado sobre la ruta del grupo, logros y desafíos como grupo. </a:t>
            </a:r>
          </a:p>
          <a:p>
            <a:endParaRPr lang="es-C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3"/>
              </a:buBlip>
            </a:pPr>
            <a:r>
              <a:rPr lang="es-C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Reconocido los aportes sectoriales del grupo.</a:t>
            </a:r>
          </a:p>
          <a:p>
            <a:pPr marL="0" indent="0">
              <a:buNone/>
            </a:pPr>
            <a:endParaRPr lang="es-C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4"/>
              </a:buBlip>
            </a:pPr>
            <a:r>
              <a:rPr lang="es-C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Identificado los próximos pasos y compromisos de este grupo. </a:t>
            </a:r>
            <a:endParaRPr lang="es-C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95536" y="692696"/>
            <a:ext cx="8229600" cy="90750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 planteados</a:t>
            </a:r>
            <a:endParaRPr lang="es-C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02059"/>
            <a:ext cx="1438275" cy="666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658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568" y="208487"/>
            <a:ext cx="1438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457200" y="43497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C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Cómo lo realizaremos</a:t>
            </a:r>
            <a:r>
              <a:rPr lang="es-C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s-C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87824" y="1988840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Revisión de Plan de Trabajo/ </a:t>
            </a:r>
            <a:r>
              <a:rPr lang="es-C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s-C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atrices por Sector</a:t>
            </a:r>
            <a:endParaRPr lang="es-C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44489" y="4762018"/>
            <a:ext cx="18285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Encuesta de opinión</a:t>
            </a:r>
          </a:p>
          <a:p>
            <a:pPr algn="ctr"/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C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Tod@s</a:t>
            </a:r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s-CR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Survey</a:t>
            </a:r>
            <a:r>
              <a:rPr lang="es-C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R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Monkey</a:t>
            </a:r>
            <a:endParaRPr lang="es-CR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CR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C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Participaron 42</a:t>
            </a:r>
          </a:p>
          <a:p>
            <a:pPr algn="ctr"/>
            <a:endParaRPr lang="es-CR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6217" y="4653860"/>
            <a:ext cx="17281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/>
              <a:t> </a:t>
            </a:r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Grupos de enfoque (4):</a:t>
            </a:r>
          </a:p>
          <a:p>
            <a:pPr algn="ctr"/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por cada sector y 1 mixto</a:t>
            </a:r>
          </a:p>
          <a:p>
            <a:pPr algn="ctr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Participantes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2+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reuniones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32</a:t>
            </a:r>
          </a:p>
        </p:txBody>
      </p:sp>
      <p:cxnSp>
        <p:nvCxnSpPr>
          <p:cNvPr id="30" name="Straight Connector 29"/>
          <p:cNvCxnSpPr>
            <a:stCxn id="27" idx="2"/>
            <a:endCxn id="28" idx="1"/>
          </p:cNvCxnSpPr>
          <p:nvPr/>
        </p:nvCxnSpPr>
        <p:spPr>
          <a:xfrm>
            <a:off x="4427984" y="2635171"/>
            <a:ext cx="2116505" cy="30347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2"/>
            <a:endCxn id="29" idx="3"/>
          </p:cNvCxnSpPr>
          <p:nvPr/>
        </p:nvCxnSpPr>
        <p:spPr>
          <a:xfrm flipH="1">
            <a:off x="2224409" y="2635171"/>
            <a:ext cx="2203575" cy="30651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9" idx="3"/>
            <a:endCxn id="28" idx="1"/>
          </p:cNvCxnSpPr>
          <p:nvPr/>
        </p:nvCxnSpPr>
        <p:spPr>
          <a:xfrm flipV="1">
            <a:off x="2224409" y="5669959"/>
            <a:ext cx="4320080" cy="3034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88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4" name="Table 20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304436"/>
              </p:ext>
            </p:extLst>
          </p:nvPr>
        </p:nvGraphicFramePr>
        <p:xfrm>
          <a:off x="539553" y="332656"/>
          <a:ext cx="7632846" cy="6478816"/>
        </p:xfrm>
        <a:graphic>
          <a:graphicData uri="http://schemas.openxmlformats.org/drawingml/2006/table">
            <a:tbl>
              <a:tblPr firstRow="1" firstCol="1" bandRow="1"/>
              <a:tblGrid>
                <a:gridCol w="864095"/>
                <a:gridCol w="5760640"/>
                <a:gridCol w="1008111"/>
              </a:tblGrid>
              <a:tr h="3515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Ejes Temáticos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3B90"/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es-PR" sz="12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Objetivos Específicos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3B90"/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es-PR" sz="12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Acciones Encaminadas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3B90"/>
                    </a:solidFill>
                  </a:tcPr>
                </a:tc>
              </a:tr>
              <a:tr h="214578">
                <a:tc row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Protección Consular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3B9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Aplicar el Principio del Interés Superior del Niño en todas las etapas del proceso migratorio.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4578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Atención a las necesidades básicas de salud y referencia.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78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Asegurar el acceso consular a todas las personas migrantes. 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868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Garantizar el acceso de las personas migrantes a remedios, alivios procesales y medidas de protección internacional.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78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Garantizar el derecho a la identidad a través de mecanismos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78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Buscar e identificar a los(as) NNA migrantes desaparecidos en la ruta migratoria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78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Promover la No discriminación y xenofobia a personas migrantes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78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Promover ante las autoridades extranjeras el pleno respeto al debido proceso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78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Garantizar la atención especializada y diferenciada a los(as) NNA migrantes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1/3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78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Garantizar el pleno respeto al principio de Unidad Familiar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1/2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78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Promover el registro, documentación y seguimiento de los casos, evitando la re-victimización.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  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16-19</a:t>
                      </a:r>
                      <a:r>
                        <a:rPr lang="es-PR" sz="12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endParaRPr lang="es-CR" sz="12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78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Prevención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3B9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Sistematizar el perfil y la ubicación de los(as) niños(as) y adolescentes con riesgo de migrar.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4578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Sensibilizar sobre los riesgos de migrar y promoción del arraigo.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2/3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298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Incorporar de la población de niñez y adolescencia en riesgo de migrar en los programas sociales existentes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290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Promover la migración segura.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2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4-7</a:t>
                      </a:r>
                      <a:endParaRPr lang="es-C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158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Recepción y Atención Psicosocial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3B9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Asegurar la detección temprana de niños, niñas y adolescentes en situación de vulnerabilidad ingresando al país (tanto extranjeros como nacionales retornados).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5/6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9158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Evaluar el Interés Superior del Niño e implementación de medidas de atención y de protección inmediatas (salud física y psicosocial, seguridad, tutela, etc.).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8/8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578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Establecer un marco operativo para la Determinación del Interés Superior del Niño (DIS).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             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10-12</a:t>
                      </a:r>
                      <a:endParaRPr lang="es-C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7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(Re)integración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3B9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Promover  el arraigo en los niños, niñas y adolescentes retornados.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1/2</a:t>
                      </a:r>
                      <a:endParaRPr lang="es-CR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4578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PR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Fortalecer la capacidad institucional para proveer asistencia a la reintegración.</a:t>
                      </a:r>
                      <a:endParaRPr lang="es-CR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R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9/10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2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14-15</a:t>
                      </a:r>
                      <a:endParaRPr lang="es-C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631" marR="36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06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476672"/>
            <a:ext cx="7787208" cy="796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Relevancia del Grupo</a:t>
            </a:r>
            <a:endParaRPr lang="es-CR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39952" y="1712670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Visibiliza el tema de niñez </a:t>
            </a:r>
            <a:endParaRPr lang="es-C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9951" y="2312005"/>
            <a:ext cx="42465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Elaboración de Protocolos y Herramientas</a:t>
            </a:r>
            <a:endParaRPr lang="es-C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31352" y="3212976"/>
            <a:ext cx="3853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Cooperación y articulación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Interregional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Interinstitucional,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Intersectorial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Interdisciplinaria</a:t>
            </a:r>
            <a:endParaRPr lang="es-C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1092" y="5363253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Intercambio sobre buenas prácticas y experiencias</a:t>
            </a:r>
          </a:p>
        </p:txBody>
      </p:sp>
      <p:sp>
        <p:nvSpPr>
          <p:cNvPr id="9" name="Left Brace 8"/>
          <p:cNvSpPr/>
          <p:nvPr/>
        </p:nvSpPr>
        <p:spPr>
          <a:xfrm>
            <a:off x="3563888" y="2021402"/>
            <a:ext cx="432048" cy="3999886"/>
          </a:xfrm>
          <a:prstGeom prst="leftBrace">
            <a:avLst>
              <a:gd name="adj1" fmla="val 8333"/>
              <a:gd name="adj2" fmla="val 4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" name="TextBox 9"/>
          <p:cNvSpPr txBox="1"/>
          <p:nvPr/>
        </p:nvSpPr>
        <p:spPr>
          <a:xfrm>
            <a:off x="755576" y="3460268"/>
            <a:ext cx="2655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RELEVANCIA</a:t>
            </a:r>
            <a:r>
              <a:rPr lang="es-C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C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02059"/>
            <a:ext cx="1438275" cy="666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716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1498</Words>
  <Application>Microsoft Office PowerPoint</Application>
  <PresentationFormat>On-screen Show (4:3)</PresentationFormat>
  <Paragraphs>219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Avance de la Revisión de los Trabajos del  Grupo Ad Hoc sobre  Niñez y Adolescencia Migrante </vt:lpstr>
      <vt:lpstr>Declaración XX Reunión Viceministerial          México, 2015</vt:lpstr>
      <vt:lpstr>Antecedentes</vt:lpstr>
      <vt:lpstr>2014-2016: Recuento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Áreas de Convergencia </vt:lpstr>
      <vt:lpstr>Áreas de Convergencia</vt:lpstr>
      <vt:lpstr>Áreas de Convergencia  (Instrumentos) </vt:lpstr>
      <vt:lpstr>PowerPoint Presentation</vt:lpstr>
      <vt:lpstr>Áreas de Convergencia (Cooperación)</vt:lpstr>
      <vt:lpstr>Áreas de Convergencia</vt:lpstr>
      <vt:lpstr>PowerPoint Presentation</vt:lpstr>
      <vt:lpstr>Próximos Pasos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Algunos elementos</dc:title>
  <dc:creator>OIM</dc:creator>
  <cp:lastModifiedBy>RODAS Renán</cp:lastModifiedBy>
  <cp:revision>85</cp:revision>
  <cp:lastPrinted>2016-03-07T16:46:13Z</cp:lastPrinted>
  <dcterms:created xsi:type="dcterms:W3CDTF">2016-02-25T15:45:34Z</dcterms:created>
  <dcterms:modified xsi:type="dcterms:W3CDTF">2016-06-08T13:40:21Z</dcterms:modified>
</cp:coreProperties>
</file>