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86" r:id="rId4"/>
    <p:sldId id="258" r:id="rId5"/>
    <p:sldId id="279" r:id="rId6"/>
    <p:sldId id="280" r:id="rId7"/>
    <p:sldId id="281" r:id="rId8"/>
    <p:sldId id="285" r:id="rId9"/>
    <p:sldId id="284" r:id="rId10"/>
    <p:sldId id="265" r:id="rId11"/>
  </p:sldIdLst>
  <p:sldSz cx="9144000" cy="6858000" type="screen4x3"/>
  <p:notesSz cx="6881813" cy="92964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533" y="1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C9F8F6C0-42CC-4C8C-842E-C9166DC404FE}" type="datetimeFigureOut">
              <a:rPr lang="es-CR" smtClean="0"/>
              <a:t>12/08/2016</a:t>
            </a:fld>
            <a:endParaRPr lang="es-C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s-C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00514A1-D126-49AE-8C90-264D69ACCF93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10580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514A1-D126-49AE-8C90-264D69ACCF93}" type="slidenum">
              <a:rPr lang="es-CR" smtClean="0"/>
              <a:t>3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91121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514A1-D126-49AE-8C90-264D69ACCF93}" type="slidenum">
              <a:rPr lang="es-CR" smtClean="0"/>
              <a:t>4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91121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7CEB-A096-43CF-A0C1-64F48F6F7C79}" type="datetimeFigureOut">
              <a:rPr lang="es-CR" smtClean="0"/>
              <a:t>12/08/2016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92031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7CEB-A096-43CF-A0C1-64F48F6F7C79}" type="datetimeFigureOut">
              <a:rPr lang="es-CR" smtClean="0"/>
              <a:t>12/08/2016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39100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7CEB-A096-43CF-A0C1-64F48F6F7C79}" type="datetimeFigureOut">
              <a:rPr lang="es-CR" smtClean="0"/>
              <a:t>12/08/2016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56429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7CEB-A096-43CF-A0C1-64F48F6F7C79}" type="datetimeFigureOut">
              <a:rPr lang="es-CR" smtClean="0"/>
              <a:t>12/08/2016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2985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7CEB-A096-43CF-A0C1-64F48F6F7C79}" type="datetimeFigureOut">
              <a:rPr lang="es-CR" smtClean="0"/>
              <a:t>12/08/2016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5323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7CEB-A096-43CF-A0C1-64F48F6F7C79}" type="datetimeFigureOut">
              <a:rPr lang="es-CR" smtClean="0"/>
              <a:t>12/08/2016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54520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7CEB-A096-43CF-A0C1-64F48F6F7C79}" type="datetimeFigureOut">
              <a:rPr lang="es-CR" smtClean="0"/>
              <a:t>12/08/2016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0519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7CEB-A096-43CF-A0C1-64F48F6F7C79}" type="datetimeFigureOut">
              <a:rPr lang="es-CR" smtClean="0"/>
              <a:t>12/08/2016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38652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7CEB-A096-43CF-A0C1-64F48F6F7C79}" type="datetimeFigureOut">
              <a:rPr lang="es-CR" smtClean="0"/>
              <a:t>12/08/2016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61937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7CEB-A096-43CF-A0C1-64F48F6F7C79}" type="datetimeFigureOut">
              <a:rPr lang="es-CR" smtClean="0"/>
              <a:t>12/08/2016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3643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7CEB-A096-43CF-A0C1-64F48F6F7C79}" type="datetimeFigureOut">
              <a:rPr lang="es-CR" smtClean="0"/>
              <a:t>12/08/2016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496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27CEB-A096-43CF-A0C1-64F48F6F7C79}" type="datetimeFigureOut">
              <a:rPr lang="es-CR" smtClean="0"/>
              <a:t>12/08/2016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7D6B2-AD5C-4839-BD16-26775E7E78DC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7192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2936"/>
            <a:ext cx="7772400" cy="1758057"/>
          </a:xfrm>
        </p:spPr>
        <p:txBody>
          <a:bodyPr>
            <a:noAutofit/>
          </a:bodyPr>
          <a:lstStyle/>
          <a:p>
            <a:r>
              <a:rPr lang="es-C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Acciones </a:t>
            </a:r>
            <a:r>
              <a:rPr lang="es-C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materia de protección </a:t>
            </a:r>
            <a:r>
              <a:rPr lang="es-C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s-C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niñez y adolescencia </a:t>
            </a:r>
            <a:r>
              <a:rPr lang="es-C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migrante, </a:t>
            </a:r>
            <a:r>
              <a:rPr lang="es-C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realizadas en el marco de la CRM </a:t>
            </a:r>
            <a:r>
              <a:rPr lang="es-C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agosto 2016</a:t>
            </a:r>
            <a:r>
              <a:rPr lang="es-C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C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5589240"/>
            <a:ext cx="5472608" cy="1008112"/>
          </a:xfrm>
        </p:spPr>
        <p:txBody>
          <a:bodyPr>
            <a:normAutofit fontScale="92500" lnSpcReduction="10000"/>
          </a:bodyPr>
          <a:lstStyle/>
          <a:p>
            <a:endParaRPr lang="es-CR" dirty="0" smtClean="0"/>
          </a:p>
          <a:p>
            <a:r>
              <a:rPr lang="es-C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Secretaría Técnica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998804" y="5261950"/>
            <a:ext cx="2952328" cy="15951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966" y="476672"/>
            <a:ext cx="2908068" cy="1310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195736" y="1787170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Conferencia Regional sobre Migración (CRM)</a:t>
            </a:r>
          </a:p>
          <a:p>
            <a:pPr algn="ctr"/>
            <a:r>
              <a:rPr lang="es-P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Regional </a:t>
            </a:r>
            <a:r>
              <a:rPr lang="es-PR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Conference</a:t>
            </a:r>
            <a:r>
              <a:rPr lang="es-P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R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P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R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Migration</a:t>
            </a:r>
            <a:r>
              <a:rPr lang="es-P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(RCM)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8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03212" y="2656122"/>
            <a:ext cx="4174540" cy="8156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4">
                    <a:lumMod val="75000"/>
                  </a:schemeClr>
                </a:solidFill>
                <a:latin typeface="Microsoft New Tai Lue" panose="020B0502040204020203" pitchFamily="34" charset="0"/>
                <a:cs typeface="Microsoft New Tai Lue" panose="020B0502040204020203" pitchFamily="34" charset="0"/>
              </a:rPr>
              <a:t>MUCHAS GRACIAS!</a:t>
            </a:r>
          </a:p>
          <a:p>
            <a:pPr algn="ctr"/>
            <a:endParaRPr lang="en-US" sz="1050" dirty="0">
              <a:solidFill>
                <a:schemeClr val="accent4">
                  <a:lumMod val="75000"/>
                </a:schemeClr>
              </a:solidFill>
              <a:latin typeface="Microsoft New Tai Lue" panose="020B0502040204020203" pitchFamily="34" charset="0"/>
              <a:cs typeface="Microsoft New Tai Lue" panose="020B0502040204020203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373" y="476672"/>
            <a:ext cx="14382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553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Antecedentes</a:t>
            </a:r>
            <a:endParaRPr lang="es-C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728519" y="2380742"/>
            <a:ext cx="0" cy="648072"/>
          </a:xfrm>
          <a:prstGeom prst="straightConnector1">
            <a:avLst/>
          </a:prstGeom>
          <a:ln w="762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95536" y="3105677"/>
            <a:ext cx="248427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2007</a:t>
            </a:r>
          </a:p>
          <a:p>
            <a:pPr lvl="0" algn="just"/>
            <a:r>
              <a:rPr lang="es-MX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Lineamientos regionales para la protección especial en casos de  repatriación de niños, niñas y adolescentes víctimas de trata de  personas (Abril, 2007</a:t>
            </a:r>
            <a:r>
              <a:rPr lang="es-MX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0" algn="just"/>
            <a:endParaRPr lang="es-MX" sz="1200" dirty="0"/>
          </a:p>
          <a:p>
            <a:pPr lvl="0" algn="just"/>
            <a:r>
              <a:rPr lang="es-CR" sz="1200" b="1" dirty="0" smtClean="0"/>
              <a:t> </a:t>
            </a:r>
            <a:endParaRPr lang="es-MX" sz="1200" dirty="0"/>
          </a:p>
          <a:p>
            <a:pPr lvl="0" algn="just"/>
            <a:endParaRPr lang="es-MX" sz="1200" dirty="0"/>
          </a:p>
          <a:p>
            <a:endParaRPr lang="es-CR" sz="1200" b="1" dirty="0" smtClean="0"/>
          </a:p>
          <a:p>
            <a:endParaRPr lang="es-CR" sz="1200" b="1" dirty="0"/>
          </a:p>
          <a:p>
            <a:endParaRPr lang="es-CR" sz="1200" b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691680" y="2388230"/>
            <a:ext cx="7056784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131840" y="3105677"/>
            <a:ext cx="24482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2009</a:t>
            </a:r>
          </a:p>
          <a:p>
            <a:pPr lvl="0" algn="just"/>
            <a:r>
              <a:rPr lang="es-MX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Lineamientos </a:t>
            </a:r>
            <a:r>
              <a:rPr lang="es-MX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regionales para la atención de niños, niñas y adolescentes migrantes no acompañados en casos de repatriación (Julio, 2009).</a:t>
            </a:r>
          </a:p>
        </p:txBody>
      </p:sp>
      <p:sp>
        <p:nvSpPr>
          <p:cNvPr id="9" name="Rectangle 8"/>
          <p:cNvSpPr/>
          <p:nvPr/>
        </p:nvSpPr>
        <p:spPr>
          <a:xfrm>
            <a:off x="6012160" y="3105677"/>
            <a:ext cx="273630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1400" b="1" dirty="0" smtClean="0"/>
              <a:t>2013</a:t>
            </a:r>
          </a:p>
          <a:p>
            <a:pPr algn="just"/>
            <a:r>
              <a:rPr lang="es-C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Lineamientos </a:t>
            </a:r>
            <a:r>
              <a:rPr lang="es-C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regionales para la identificación preliminar de perfiles y mecanismos de referencia de poblaciones migrantes en condición de vulnerabilidad (Junio, 2013). 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346848" y="2415911"/>
            <a:ext cx="9128" cy="620391"/>
          </a:xfrm>
          <a:prstGeom prst="straightConnector1">
            <a:avLst/>
          </a:prstGeom>
          <a:ln w="762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299358" y="2415911"/>
            <a:ext cx="0" cy="648072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20272" y="921682"/>
            <a:ext cx="1440160" cy="76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404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73" y="276100"/>
            <a:ext cx="8229600" cy="1143000"/>
          </a:xfrm>
        </p:spPr>
        <p:txBody>
          <a:bodyPr>
            <a:normAutofit/>
          </a:bodyPr>
          <a:lstStyle/>
          <a:p>
            <a:r>
              <a:rPr lang="es-C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2014-2016: Recuento</a:t>
            </a:r>
            <a:endParaRPr lang="es-C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51520" y="2388230"/>
            <a:ext cx="856895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76636" y="2365802"/>
            <a:ext cx="0" cy="64807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3039840"/>
            <a:ext cx="11521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Junio, 2014</a:t>
            </a:r>
          </a:p>
          <a:p>
            <a:endParaRPr lang="es-C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GRC-CRM</a:t>
            </a:r>
          </a:p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Managua </a:t>
            </a:r>
            <a:endParaRPr lang="es-C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786684" y="2420888"/>
            <a:ext cx="0" cy="648072"/>
          </a:xfrm>
          <a:prstGeom prst="straightConnector1">
            <a:avLst/>
          </a:prstGeom>
          <a:ln w="762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408558" y="3140501"/>
            <a:ext cx="11521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Agosto, 2014</a:t>
            </a:r>
          </a:p>
          <a:p>
            <a:endParaRPr lang="es-C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Reunión Grupo Ad hoc </a:t>
            </a:r>
          </a:p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Guatemala</a:t>
            </a:r>
            <a:endParaRPr lang="es-C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832248" y="2416666"/>
            <a:ext cx="0" cy="648072"/>
          </a:xfrm>
          <a:prstGeom prst="straightConnector1">
            <a:avLst/>
          </a:prstGeom>
          <a:ln w="762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56184" y="3144303"/>
            <a:ext cx="11521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Abril, 2015</a:t>
            </a:r>
          </a:p>
          <a:p>
            <a:endParaRPr lang="es-C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Reunión Grupo Ad hoc </a:t>
            </a:r>
          </a:p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México</a:t>
            </a:r>
            <a:endParaRPr lang="es-C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22132" y="4587550"/>
            <a:ext cx="143774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Matrices: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Protección consular y acciones en países de tránsito y de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destino</a:t>
            </a:r>
            <a:endParaRPr lang="es-C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Atención Psicosocial y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Recepción</a:t>
            </a:r>
            <a:endParaRPr lang="es-C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Reintegración</a:t>
            </a:r>
            <a:endParaRPr lang="es-C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Prevención</a:t>
            </a:r>
            <a:endParaRPr lang="es-C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endParaRPr lang="es-CR" sz="8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8028384" y="2420888"/>
            <a:ext cx="0" cy="648072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740352" y="3059511"/>
            <a:ext cx="115212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Marzo, 2016</a:t>
            </a:r>
          </a:p>
          <a:p>
            <a:endParaRPr lang="es-C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t</a:t>
            </a:r>
            <a:r>
              <a:rPr lang="es-C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aller</a:t>
            </a:r>
            <a:endParaRPr lang="es-C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Salvador</a:t>
            </a:r>
          </a:p>
          <a:p>
            <a:r>
              <a:rPr lang="es-C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validan</a:t>
            </a:r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C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271319" y="4719961"/>
            <a:ext cx="127788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Presentación de buenas prácticas: </a:t>
            </a:r>
          </a:p>
          <a:p>
            <a:pPr marL="171450" indent="-171450">
              <a:buFontTx/>
              <a:buChar char="-"/>
            </a:pPr>
            <a:r>
              <a:rPr lang="es-C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México</a:t>
            </a:r>
          </a:p>
          <a:p>
            <a:pPr marL="171450" indent="-171450">
              <a:buFontTx/>
              <a:buChar char="-"/>
            </a:pPr>
            <a:r>
              <a:rPr lang="es-C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Costa Rica </a:t>
            </a:r>
            <a:endParaRPr lang="es-C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932040" y="2454732"/>
            <a:ext cx="0" cy="1118284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408313" y="3629881"/>
            <a:ext cx="102124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Mayo, 2015</a:t>
            </a:r>
          </a:p>
          <a:p>
            <a:endParaRPr lang="es-CR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R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Taller Lineamientos Regionales </a:t>
            </a:r>
          </a:p>
          <a:p>
            <a:endParaRPr lang="es-CR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R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Costa Rica </a:t>
            </a:r>
            <a:endParaRPr lang="es-CR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390456" y="4889023"/>
            <a:ext cx="2699792" cy="175432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es-PR" sz="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Lineamiento Regional </a:t>
            </a:r>
            <a:r>
              <a:rPr lang="es-PR" sz="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Actuación </a:t>
            </a:r>
            <a:r>
              <a:rPr lang="es-P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la Protección Integral de la Niñez y Adolescencia en el Contexto de la </a:t>
            </a:r>
            <a:r>
              <a:rPr lang="es-PR" sz="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Migración(OIM)</a:t>
            </a:r>
            <a:endParaRPr lang="es-CR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es-PR" sz="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Indicadores</a:t>
            </a:r>
            <a:r>
              <a:rPr lang="es-P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Comunes para el Registro de Niñas, Niños y Adolescentes Migrantes no Acompañados o Separados en la Actuación Consular de los Países Miembros de la Conferencia Regional sobre Migración (ACNUR, OIM, UNICEF)</a:t>
            </a:r>
            <a:endParaRPr lang="es-CR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es-PR" sz="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Estándares de protección consular para niños</a:t>
            </a:r>
            <a:r>
              <a:rPr lang="es-PR" sz="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niñas y adolescentes migrantes y/o en necesidad de protección internacional no acompañados y separados (OIM, ACNUR, UNICEF).</a:t>
            </a:r>
            <a:endParaRPr lang="es-CR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977035" y="2388230"/>
            <a:ext cx="0" cy="1118284"/>
          </a:xfrm>
          <a:prstGeom prst="straightConnector1">
            <a:avLst/>
          </a:prstGeom>
          <a:ln w="3175">
            <a:solidFill>
              <a:schemeClr val="bg2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516034" y="3521993"/>
            <a:ext cx="11521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Enero, 2016</a:t>
            </a:r>
            <a:endParaRPr lang="es-C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Taller sobre Atención Consular para  NNA </a:t>
            </a:r>
          </a:p>
          <a:p>
            <a:r>
              <a:rPr lang="es-C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México</a:t>
            </a:r>
            <a:endParaRPr lang="es-C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012160" y="2420888"/>
            <a:ext cx="0" cy="648072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402806" y="3144304"/>
            <a:ext cx="11521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Agosto, 2015</a:t>
            </a:r>
          </a:p>
          <a:p>
            <a:endParaRPr lang="es-C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 Reunión del Grupo Ad Hoc</a:t>
            </a:r>
          </a:p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Salvador </a:t>
            </a:r>
            <a:endParaRPr lang="es-C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72300" y="836712"/>
            <a:ext cx="1440160" cy="76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Rectangle 35"/>
          <p:cNvSpPr/>
          <p:nvPr/>
        </p:nvSpPr>
        <p:spPr>
          <a:xfrm>
            <a:off x="5479284" y="4583005"/>
            <a:ext cx="94658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Manual de atención consular </a:t>
            </a:r>
          </a:p>
          <a:p>
            <a:endParaRPr lang="es-C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613" y="4179711"/>
            <a:ext cx="11204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Mecanismo Regional de Protección Integral de la niñez y adolescencia migrante y Anexo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596336" y="4529299"/>
            <a:ext cx="0" cy="3597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7596336" y="4529299"/>
            <a:ext cx="79208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596336" y="4583005"/>
            <a:ext cx="0" cy="13695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8388424" y="4179711"/>
            <a:ext cx="0" cy="33552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127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4" grpId="0"/>
      <p:bldP spid="10" grpId="0"/>
      <p:bldP spid="19" grpId="0"/>
      <p:bldP spid="20" grpId="0"/>
      <p:bldP spid="22" grpId="0"/>
      <p:bldP spid="17" grpId="0" animBg="1"/>
      <p:bldP spid="27" grpId="0"/>
      <p:bldP spid="29" grpId="0"/>
      <p:bldP spid="36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73" y="276100"/>
            <a:ext cx="8229600" cy="1143000"/>
          </a:xfrm>
        </p:spPr>
        <p:txBody>
          <a:bodyPr>
            <a:normAutofit/>
          </a:bodyPr>
          <a:lstStyle/>
          <a:p>
            <a:r>
              <a:rPr lang="es-C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2014-2016: Recuento</a:t>
            </a:r>
            <a:endParaRPr lang="es-C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51520" y="2388230"/>
            <a:ext cx="856895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555776" y="2365802"/>
            <a:ext cx="0" cy="64807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3039840"/>
            <a:ext cx="50760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Junio, </a:t>
            </a:r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endParaRPr lang="es-C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C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GRCM</a:t>
            </a:r>
          </a:p>
          <a:p>
            <a:pPr algn="ctr"/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Honduras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436096" y="2420888"/>
            <a:ext cx="0" cy="648072"/>
          </a:xfrm>
          <a:prstGeom prst="straightConnector1">
            <a:avLst/>
          </a:prstGeom>
          <a:ln w="762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452320" y="2420888"/>
            <a:ext cx="0" cy="648072"/>
          </a:xfrm>
          <a:prstGeom prst="straightConnector1">
            <a:avLst/>
          </a:prstGeom>
          <a:ln w="762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72300" y="836712"/>
            <a:ext cx="1440160" cy="76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5496" y="3797166"/>
            <a:ext cx="2191826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acuerda recomendar a Viceministros de CRM que sean aprobados como documentos CRM:  </a:t>
            </a:r>
          </a:p>
          <a:p>
            <a:pPr marL="85725" indent="-85725" algn="just">
              <a:buFont typeface="Arial" panose="020B0604020202020204" pitchFamily="34" charset="0"/>
              <a:buChar char="•"/>
            </a:pPr>
            <a:r>
              <a:rPr lang="es-C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Lineamientos Regionales </a:t>
            </a:r>
            <a:r>
              <a:rPr lang="es-C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Actuación para la Protección Integral de la Niñez y Adolescencia en el Contexto de la </a:t>
            </a:r>
            <a:r>
              <a:rPr lang="es-C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Migración </a:t>
            </a:r>
          </a:p>
          <a:p>
            <a:pPr marL="85725" indent="-85725" algn="just">
              <a:buFont typeface="Arial" panose="020B0604020202020204" pitchFamily="34" charset="0"/>
              <a:buChar char="•"/>
            </a:pPr>
            <a:r>
              <a:rPr lang="es-C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Indicadores </a:t>
            </a:r>
            <a:r>
              <a:rPr lang="es-C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Comunes para el Registro de Niñas, Niños y Adolescentes Migrantes no Acompañados o Separados en la Actuación Consular de los Países Miembros de la Conferencia Regional sobre </a:t>
            </a:r>
            <a:r>
              <a:rPr lang="es-C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Migración</a:t>
            </a:r>
            <a:endParaRPr lang="es-C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" indent="-85725" algn="just">
              <a:buFont typeface="Arial" panose="020B0604020202020204" pitchFamily="34" charset="0"/>
              <a:buChar char="•"/>
            </a:pPr>
            <a:r>
              <a:rPr lang="es-C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Estándares de protección consular para niños, niñas y adolescentes migrantes y/o en necesidad de protección internacional no acompañados y </a:t>
            </a:r>
            <a:r>
              <a:rPr lang="es-C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separados</a:t>
            </a:r>
            <a:endParaRPr lang="es-C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267744" y="3861048"/>
            <a:ext cx="112043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Recomendar la creación de </a:t>
            </a:r>
            <a:r>
              <a:rPr lang="es-C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Red de Funcionarios de Enlace en Materia de Protección de Niñas, Niños y Adolescentes Migrantes como parte de la estructura de trabajo de la CRM</a:t>
            </a:r>
            <a:endParaRPr lang="es-C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419872" y="3933056"/>
            <a:ext cx="112043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la Troika proponga un </a:t>
            </a:r>
            <a:r>
              <a:rPr lang="es-C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mecanismo de funcionamiento de la Red de Funcionarios de Enlace en Materia de Protección de Niñas, Niños y Adolescentes Migrantes</a:t>
            </a:r>
            <a:endParaRPr lang="es-C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644008" y="3068960"/>
            <a:ext cx="16561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22-26 Agosto, 2016</a:t>
            </a:r>
            <a:endParaRPr lang="es-C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C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Consulta y aprobación online</a:t>
            </a:r>
          </a:p>
          <a:p>
            <a:pPr algn="ctr"/>
            <a:r>
              <a:rPr lang="es-C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s-C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Troika del</a:t>
            </a:r>
          </a:p>
          <a:p>
            <a:pPr algn="ctr"/>
            <a:r>
              <a:rPr lang="es-C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mecanismo de</a:t>
            </a:r>
          </a:p>
          <a:p>
            <a:pPr algn="ctr"/>
            <a:r>
              <a:rPr lang="es-C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funcionamiento</a:t>
            </a:r>
          </a:p>
          <a:p>
            <a:pPr algn="ctr"/>
            <a:r>
              <a:rPr lang="es-C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s-C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la Red  </a:t>
            </a:r>
            <a:endParaRPr lang="es-C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C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68144" y="3068960"/>
            <a:ext cx="32043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Noviembre</a:t>
            </a:r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2016</a:t>
            </a:r>
            <a:endParaRPr lang="es-C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C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CRM</a:t>
            </a:r>
          </a:p>
          <a:p>
            <a:pPr algn="ctr"/>
            <a:r>
              <a:rPr lang="es-C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Honduras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340614" y="3869174"/>
            <a:ext cx="125572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Potencial aprobación de:  </a:t>
            </a:r>
          </a:p>
          <a:p>
            <a:pPr marL="85725" indent="-85725" algn="just">
              <a:buFont typeface="Arial" panose="020B0604020202020204" pitchFamily="34" charset="0"/>
              <a:buChar char="•"/>
            </a:pPr>
            <a:r>
              <a:rPr lang="es-C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Lineamientos Regionales </a:t>
            </a:r>
            <a:r>
              <a:rPr lang="es-C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C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Actuación</a:t>
            </a:r>
          </a:p>
          <a:p>
            <a:pPr marL="85725" indent="-85725" algn="just">
              <a:buFont typeface="Arial" panose="020B0604020202020204" pitchFamily="34" charset="0"/>
              <a:buChar char="•"/>
            </a:pPr>
            <a:r>
              <a:rPr lang="es-C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Indicadores </a:t>
            </a:r>
            <a:r>
              <a:rPr lang="es-C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Comunes para el Registro </a:t>
            </a:r>
            <a:r>
              <a:rPr lang="es-C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s-C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Actuación Consular </a:t>
            </a:r>
            <a:endParaRPr lang="es-CR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" indent="-85725" algn="just">
              <a:buFont typeface="Arial" panose="020B0604020202020204" pitchFamily="34" charset="0"/>
              <a:buChar char="•"/>
            </a:pPr>
            <a:r>
              <a:rPr lang="es-C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Estándares </a:t>
            </a:r>
            <a:r>
              <a:rPr lang="es-C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protección </a:t>
            </a:r>
            <a:r>
              <a:rPr lang="es-C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consular</a:t>
            </a:r>
            <a:endParaRPr lang="es-C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564750" y="3861048"/>
            <a:ext cx="125572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Potencial aprobación del </a:t>
            </a:r>
            <a:r>
              <a:rPr lang="es-C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mecanismo de funcionamiento de la Red de Funcionarios de Enlace en Materia de Protección de Niñas, Niños y Adolescentes Migrantes</a:t>
            </a:r>
          </a:p>
        </p:txBody>
      </p:sp>
    </p:spTree>
    <p:extLst>
      <p:ext uri="{BB962C8B-B14F-4D97-AF65-F5344CB8AC3E}">
        <p14:creationId xmlns:p14="http://schemas.microsoft.com/office/powerpoint/2010/main" val="393071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32" grpId="0"/>
      <p:bldP spid="34" grpId="0"/>
      <p:bldP spid="38" grpId="0"/>
      <p:bldP spid="39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s-C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Valor agregado de trabajar </a:t>
            </a:r>
            <a:br>
              <a:rPr lang="es-C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tema </a:t>
            </a:r>
            <a:r>
              <a:rPr lang="es-C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nivel regional</a:t>
            </a:r>
            <a:endParaRPr lang="es-C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CR" sz="1100" dirty="0"/>
          </a:p>
          <a:p>
            <a:pPr marL="0" lvl="0" indent="0" algn="just">
              <a:buNone/>
            </a:pPr>
            <a:r>
              <a:rPr lang="es-P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Visibilizar </a:t>
            </a:r>
            <a:r>
              <a:rPr lang="es-P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P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sensibilizar </a:t>
            </a:r>
            <a:r>
              <a:rPr lang="es-P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sobre las condiciones de vida o sociales de los NNA </a:t>
            </a:r>
            <a:r>
              <a:rPr lang="es-P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migrantes a lo largo de TODO el proceso migratorio.</a:t>
            </a:r>
          </a:p>
          <a:p>
            <a:pPr marL="0" lvl="0" indent="0" algn="just">
              <a:buNone/>
            </a:pPr>
            <a:endParaRPr lang="es-C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s-P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P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sistencia </a:t>
            </a:r>
            <a:r>
              <a:rPr lang="es-P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protección en </a:t>
            </a:r>
            <a:r>
              <a:rPr lang="es-P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todas las</a:t>
            </a:r>
            <a:r>
              <a:rPr lang="es-P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fases </a:t>
            </a:r>
            <a:r>
              <a:rPr lang="es-P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proceso migratorio</a:t>
            </a:r>
            <a:r>
              <a:rPr lang="es-P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C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s-P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exploran una diversidad de situaciones relevantes para la protección y asistencia: infraestructura </a:t>
            </a:r>
            <a:r>
              <a:rPr lang="es-P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la atención, </a:t>
            </a:r>
            <a:r>
              <a:rPr lang="es-P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trata</a:t>
            </a:r>
            <a:r>
              <a:rPr lang="es-P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violencia, albergues, </a:t>
            </a:r>
            <a:r>
              <a:rPr lang="es-P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apatridia</a:t>
            </a:r>
            <a:r>
              <a:rPr lang="es-P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P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 otras. </a:t>
            </a:r>
            <a:endParaRPr lang="es-C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s-P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establecen procedimientos </a:t>
            </a:r>
            <a:r>
              <a:rPr lang="es-P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seguimiento de situaciones que enfrentan los NNA particularmente en el plano psico social</a:t>
            </a:r>
            <a:r>
              <a:rPr lang="es-P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es-P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elaboran</a:t>
            </a:r>
            <a:r>
              <a:rPr lang="es-P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lineamientos comunes que </a:t>
            </a:r>
            <a:r>
              <a:rPr lang="es-P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sirven como </a:t>
            </a:r>
            <a:r>
              <a:rPr lang="es-P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referencia </a:t>
            </a:r>
            <a:r>
              <a:rPr lang="es-P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apoyo a las </a:t>
            </a:r>
            <a:r>
              <a:rPr lang="es-P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instancias.</a:t>
            </a:r>
            <a:endParaRPr lang="es-CR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6173" y="260648"/>
            <a:ext cx="14382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913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s-C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Valor agregado de trabajar </a:t>
            </a:r>
            <a:br>
              <a:rPr lang="es-C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tema a nivel regional</a:t>
            </a:r>
            <a:endParaRPr lang="es-C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71389"/>
            <a:ext cx="8229600" cy="4525963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s-PR" sz="1200" dirty="0" smtClean="0"/>
              <a:t> </a:t>
            </a:r>
            <a:r>
              <a:rPr lang="es-P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Creación </a:t>
            </a:r>
            <a:r>
              <a:rPr lang="es-P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P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P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nstrumentos </a:t>
            </a:r>
            <a:r>
              <a:rPr lang="es-P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s-P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lave </a:t>
            </a:r>
            <a:r>
              <a:rPr lang="es-P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la atención especializada y diferenciada de </a:t>
            </a:r>
            <a:r>
              <a:rPr lang="es-P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s-P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os(as) niños, niñas y adolescentes migrantes. </a:t>
            </a:r>
          </a:p>
          <a:p>
            <a:pPr marL="0" indent="0" algn="just">
              <a:buNone/>
            </a:pPr>
            <a:endParaRPr lang="es-P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P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facilita la homologación de procesos </a:t>
            </a:r>
            <a:r>
              <a:rPr lang="es-P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nivel </a:t>
            </a:r>
            <a:r>
              <a:rPr lang="es-P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regional, </a:t>
            </a:r>
            <a:r>
              <a:rPr lang="es-C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partiendo del reconocimiento de principios y prioridades regionales</a:t>
            </a:r>
            <a:endParaRPr lang="es-C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02058"/>
            <a:ext cx="1438275" cy="806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649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s-C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Valor agregado de trabajar </a:t>
            </a:r>
            <a:br>
              <a:rPr lang="es-C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tema a nivel regional</a:t>
            </a:r>
            <a:r>
              <a:rPr lang="es-C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CR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71389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P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pueden generar c</a:t>
            </a:r>
            <a:r>
              <a:rPr lang="es-P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ampañas públicas regionales </a:t>
            </a:r>
            <a:r>
              <a:rPr lang="es-P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información y sensibilización sobre los riesgos de la migración </a:t>
            </a:r>
            <a:r>
              <a:rPr lang="es-P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irregular</a:t>
            </a:r>
          </a:p>
          <a:p>
            <a:pPr algn="just"/>
            <a:endParaRPr lang="es-C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s-P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pueden establecer b</a:t>
            </a:r>
            <a:r>
              <a:rPr lang="es-P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ases </a:t>
            </a:r>
            <a:r>
              <a:rPr lang="es-P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datos actualizable de los principales funcionarios, delegados, representantes, localidades y otros que atienden el tema de NNA migrante.</a:t>
            </a:r>
            <a:endParaRPr lang="es-C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C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438275" cy="666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405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Valor agregado de trabajar </a:t>
            </a:r>
            <a:br>
              <a:rPr lang="es-C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tema a nivel regional</a:t>
            </a:r>
            <a:r>
              <a:rPr lang="es-C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(Cooperación</a:t>
            </a:r>
            <a:r>
              <a:rPr lang="es-CR" sz="3600" dirty="0" smtClean="0"/>
              <a:t>)</a:t>
            </a:r>
            <a:endParaRPr lang="es-C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1429"/>
            <a:ext cx="8229600" cy="4525963"/>
          </a:xfrm>
        </p:spPr>
        <p:txBody>
          <a:bodyPr>
            <a:normAutofit/>
          </a:bodyPr>
          <a:lstStyle/>
          <a:p>
            <a:pPr lvl="0" algn="just"/>
            <a:r>
              <a:rPr lang="es-P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Crear </a:t>
            </a:r>
            <a:r>
              <a:rPr lang="es-P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alianzas y coordinación con consulados, instituciones gubernamentales, Sociedad Civil, entre otros.</a:t>
            </a:r>
            <a:endParaRPr lang="es-C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s-P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 </a:t>
            </a:r>
            <a:r>
              <a:rPr lang="es-P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instancias existentes y no visualizadas para la integración del trabajo con NNA migrantes.</a:t>
            </a:r>
            <a:endParaRPr lang="es-C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s-C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197" y="102059"/>
            <a:ext cx="1438275" cy="666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064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es-C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Valor agregado de trabajar </a:t>
            </a:r>
            <a:br>
              <a:rPr lang="es-C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tema a nivel regional</a:t>
            </a:r>
            <a:endParaRPr lang="es-C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59421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Intercambiar </a:t>
            </a:r>
            <a:r>
              <a:rPr lang="es-P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buenas prácticas y </a:t>
            </a:r>
            <a:r>
              <a:rPr lang="es-P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experiencias</a:t>
            </a:r>
            <a:endParaRPr lang="es-P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PR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P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Diálogo sobre </a:t>
            </a:r>
            <a:r>
              <a:rPr lang="es-P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prácticas, desafíos y </a:t>
            </a:r>
            <a:r>
              <a:rPr lang="es-P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oportunidades, como </a:t>
            </a:r>
            <a:r>
              <a:rPr lang="es-P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creación conjunta de documentos (procedimientos, lineamientos, protocolos, etc</a:t>
            </a:r>
            <a:r>
              <a:rPr lang="es-P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s-P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32656"/>
            <a:ext cx="14382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126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</TotalTime>
  <Words>784</Words>
  <Application>Microsoft Office PowerPoint</Application>
  <PresentationFormat>On-screen Show (4:3)</PresentationFormat>
  <Paragraphs>109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Acciones en materia de protección a niñez y adolescencia migrante, realizadas en el marco de la CRM   agosto 2016 </vt:lpstr>
      <vt:lpstr>Antecedentes</vt:lpstr>
      <vt:lpstr>2014-2016: Recuento</vt:lpstr>
      <vt:lpstr>2014-2016: Recuento</vt:lpstr>
      <vt:lpstr>Valor agregado de trabajar  el tema a nivel regional</vt:lpstr>
      <vt:lpstr>Valor agregado de trabajar  el tema a nivel regional</vt:lpstr>
      <vt:lpstr>Valor agregado de trabajar  el tema a nivel regional </vt:lpstr>
      <vt:lpstr>Valor agregado de trabajar  el tema a nivel regional (Cooperación)</vt:lpstr>
      <vt:lpstr>Valor agregado de trabajar  el tema a nivel regional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Algunos elementos</dc:title>
  <dc:creator>OIM</dc:creator>
  <cp:lastModifiedBy>Salvador Gutierrez</cp:lastModifiedBy>
  <cp:revision>92</cp:revision>
  <cp:lastPrinted>2016-03-07T16:46:13Z</cp:lastPrinted>
  <dcterms:created xsi:type="dcterms:W3CDTF">2016-02-25T15:45:34Z</dcterms:created>
  <dcterms:modified xsi:type="dcterms:W3CDTF">2016-08-13T01:44:57Z</dcterms:modified>
</cp:coreProperties>
</file>