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xlsx" ContentType="application/vnd.openxmlformats-officedocument.spreadsheetml.sheet"/>
  <Default Extension="wdp" ContentType="image/vnd.ms-photo"/>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notesMasterIdLst>
    <p:notesMasterId r:id="rId20"/>
  </p:notesMasterIdLst>
  <p:sldIdLst>
    <p:sldId id="256" r:id="rId2"/>
    <p:sldId id="267" r:id="rId3"/>
    <p:sldId id="261" r:id="rId4"/>
    <p:sldId id="258" r:id="rId5"/>
    <p:sldId id="262" r:id="rId6"/>
    <p:sldId id="264" r:id="rId7"/>
    <p:sldId id="263" r:id="rId8"/>
    <p:sldId id="275" r:id="rId9"/>
    <p:sldId id="278" r:id="rId10"/>
    <p:sldId id="279" r:id="rId11"/>
    <p:sldId id="280" r:id="rId12"/>
    <p:sldId id="281" r:id="rId13"/>
    <p:sldId id="283" r:id="rId14"/>
    <p:sldId id="285" r:id="rId15"/>
    <p:sldId id="284" r:id="rId16"/>
    <p:sldId id="273" r:id="rId17"/>
    <p:sldId id="274" r:id="rId18"/>
    <p:sldId id="265" r:id="rId19"/>
  </p:sldIdLst>
  <p:sldSz cx="9144000" cy="6858000" type="screen4x3"/>
  <p:notesSz cx="6881813" cy="92964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4" d="100"/>
          <a:sy n="134" d="100"/>
        </p:scale>
        <p:origin x="-576" y="-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spPr>
            <a:solidFill>
              <a:srgbClr val="313B90"/>
            </a:solidFill>
          </c:spPr>
          <c:dPt>
            <c:idx val="0"/>
            <c:bubble3D val="0"/>
            <c:spPr>
              <a:solidFill>
                <a:srgbClr val="313B90"/>
              </a:solidFill>
              <a:ln w="19050">
                <a:solidFill>
                  <a:schemeClr val="lt1"/>
                </a:solidFill>
              </a:ln>
              <a:effectLst/>
            </c:spPr>
          </c:dPt>
          <c:dPt>
            <c:idx val="1"/>
            <c:bubble3D val="0"/>
            <c:spPr>
              <a:solidFill>
                <a:schemeClr val="bg1">
                  <a:lumMod val="85000"/>
                </a:schemeClr>
              </a:solidFill>
              <a:ln w="19050">
                <a:solidFill>
                  <a:schemeClr val="lt1"/>
                </a:solidFill>
              </a:ln>
              <a:effectLst/>
            </c:spPr>
          </c:dPt>
          <c:cat>
            <c:strRef>
              <c:f>Sheet1!$A$2:$A$3</c:f>
              <c:strCache>
                <c:ptCount val="2"/>
                <c:pt idx="0">
                  <c:v>Actions mandated</c:v>
                </c:pt>
                <c:pt idx="1">
                  <c:v>Actions on hold</c:v>
                </c:pt>
              </c:strCache>
            </c:strRef>
          </c:cat>
          <c:val>
            <c:numRef>
              <c:f>Sheet1!$B$2:$B$3</c:f>
              <c:numCache>
                <c:formatCode>General</c:formatCode>
                <c:ptCount val="2"/>
                <c:pt idx="0">
                  <c:v>87.0</c:v>
                </c:pt>
                <c:pt idx="1">
                  <c:v>13.0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a:pPr>
      <a:endParaRPr lang="es-E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5A03F3-C78A-43C5-8C45-C84F4154D1E7}" type="doc">
      <dgm:prSet loTypeId="urn:microsoft.com/office/officeart/2005/8/layout/bProcess4" loCatId="process" qsTypeId="urn:microsoft.com/office/officeart/2005/8/quickstyle/simple1" qsCatId="simple" csTypeId="urn:microsoft.com/office/officeart/2005/8/colors/colorful1" csCatId="colorful" phldr="1"/>
      <dgm:spPr/>
      <dgm:t>
        <a:bodyPr/>
        <a:lstStyle/>
        <a:p>
          <a:endParaRPr lang="en-US"/>
        </a:p>
      </dgm:t>
    </dgm:pt>
    <dgm:pt modelId="{C4B19EF5-6E3C-4511-946A-20D0E07BCBBC}">
      <dgm:prSet phldrT="[Text]" custT="1"/>
      <dgm:spPr/>
      <dgm:t>
        <a:bodyPr/>
        <a:lstStyle/>
        <a:p>
          <a:r>
            <a:rPr lang="en-GB" sz="1200" noProof="0" dirty="0" smtClean="0">
              <a:latin typeface="Times New Roman" panose="02020603050405020304" pitchFamily="18" charset="0"/>
              <a:cs typeface="Times New Roman" panose="02020603050405020304" pitchFamily="18" charset="0"/>
            </a:rPr>
            <a:t>To approve instruments: Guidelines, Standards and Indicators</a:t>
          </a:r>
          <a:endParaRPr lang="en-GB" sz="1200" noProof="0" dirty="0">
            <a:latin typeface="Times New Roman" panose="02020603050405020304" pitchFamily="18" charset="0"/>
            <a:cs typeface="Times New Roman" panose="02020603050405020304" pitchFamily="18" charset="0"/>
          </a:endParaRPr>
        </a:p>
      </dgm:t>
    </dgm:pt>
    <dgm:pt modelId="{2B981863-7DED-49AF-B4A5-1B97F6ECBABF}" type="parTrans" cxnId="{45547562-1A1B-4283-9586-CD1053DCD9F7}">
      <dgm:prSet/>
      <dgm:spPr/>
      <dgm:t>
        <a:bodyPr/>
        <a:lstStyle/>
        <a:p>
          <a:endParaRPr lang="en-US"/>
        </a:p>
      </dgm:t>
    </dgm:pt>
    <dgm:pt modelId="{FE63163B-2D17-4DAE-9A2E-6D08EEAD3670}" type="sibTrans" cxnId="{45547562-1A1B-4283-9586-CD1053DCD9F7}">
      <dgm:prSet/>
      <dgm:spPr/>
      <dgm:t>
        <a:bodyPr/>
        <a:lstStyle/>
        <a:p>
          <a:endParaRPr lang="en-US">
            <a:latin typeface="Times New Roman" panose="02020603050405020304" pitchFamily="18" charset="0"/>
            <a:cs typeface="Times New Roman" panose="02020603050405020304" pitchFamily="18" charset="0"/>
          </a:endParaRPr>
        </a:p>
      </dgm:t>
    </dgm:pt>
    <dgm:pt modelId="{A2001588-3EC3-408F-AA91-9B3FE9370B22}">
      <dgm:prSet phldrT="[Text]" custT="1"/>
      <dgm:spPr/>
      <dgm:t>
        <a:bodyPr/>
        <a:lstStyle/>
        <a:p>
          <a:r>
            <a:rPr lang="en-GB" sz="1200" noProof="0" dirty="0" smtClean="0">
              <a:latin typeface="Times New Roman" panose="02020603050405020304" pitchFamily="18" charset="0"/>
              <a:cs typeface="Times New Roman" panose="02020603050405020304" pitchFamily="18" charset="0"/>
            </a:rPr>
            <a:t>To summarize the results of the impact on migrant boys, girls and adolescents</a:t>
          </a:r>
          <a:endParaRPr lang="en-GB" sz="1100" noProof="0" dirty="0">
            <a:latin typeface="Times New Roman" panose="02020603050405020304" pitchFamily="18" charset="0"/>
            <a:cs typeface="Times New Roman" panose="02020603050405020304" pitchFamily="18" charset="0"/>
          </a:endParaRPr>
        </a:p>
      </dgm:t>
    </dgm:pt>
    <dgm:pt modelId="{47D96E6C-B045-40F1-B762-0FD69C9F4290}" type="parTrans" cxnId="{B87E8A21-9224-44A3-BA7D-E0C18DF16904}">
      <dgm:prSet/>
      <dgm:spPr/>
      <dgm:t>
        <a:bodyPr/>
        <a:lstStyle/>
        <a:p>
          <a:endParaRPr lang="en-US"/>
        </a:p>
      </dgm:t>
    </dgm:pt>
    <dgm:pt modelId="{05CF5F4D-1FBF-4AAC-82D8-D2D13038AB0D}" type="sibTrans" cxnId="{B87E8A21-9224-44A3-BA7D-E0C18DF16904}">
      <dgm:prSet/>
      <dgm:spPr/>
      <dgm:t>
        <a:bodyPr/>
        <a:lstStyle/>
        <a:p>
          <a:endParaRPr lang="en-US">
            <a:latin typeface="Times New Roman" panose="02020603050405020304" pitchFamily="18" charset="0"/>
            <a:cs typeface="Times New Roman" panose="02020603050405020304" pitchFamily="18" charset="0"/>
          </a:endParaRPr>
        </a:p>
      </dgm:t>
    </dgm:pt>
    <dgm:pt modelId="{4E51B76D-48EB-4A09-8685-4A617192F607}">
      <dgm:prSet phldrT="[Text]" custT="1"/>
      <dgm:spPr/>
      <dgm:t>
        <a:bodyPr/>
        <a:lstStyle/>
        <a:p>
          <a:r>
            <a:rPr lang="en-GB" sz="1200" noProof="0" dirty="0" smtClean="0">
              <a:latin typeface="Times New Roman" panose="02020603050405020304" pitchFamily="18" charset="0"/>
              <a:cs typeface="Times New Roman" panose="02020603050405020304" pitchFamily="18" charset="0"/>
            </a:rPr>
            <a:t>To provide education and training</a:t>
          </a:r>
          <a:endParaRPr lang="en-GB" sz="1100" noProof="0" dirty="0">
            <a:latin typeface="Times New Roman" panose="02020603050405020304" pitchFamily="18" charset="0"/>
            <a:cs typeface="Times New Roman" panose="02020603050405020304" pitchFamily="18" charset="0"/>
          </a:endParaRPr>
        </a:p>
      </dgm:t>
    </dgm:pt>
    <dgm:pt modelId="{10DD8C10-CE6F-4336-8256-C6297E8785EF}" type="parTrans" cxnId="{7A264B4E-E24C-4AD5-A2E8-5A3D2BD34A93}">
      <dgm:prSet/>
      <dgm:spPr/>
      <dgm:t>
        <a:bodyPr/>
        <a:lstStyle/>
        <a:p>
          <a:endParaRPr lang="en-US"/>
        </a:p>
      </dgm:t>
    </dgm:pt>
    <dgm:pt modelId="{6921B13B-1301-48A7-ADBC-A205B16467A8}" type="sibTrans" cxnId="{7A264B4E-E24C-4AD5-A2E8-5A3D2BD34A93}">
      <dgm:prSet/>
      <dgm:spPr/>
      <dgm:t>
        <a:bodyPr/>
        <a:lstStyle/>
        <a:p>
          <a:endParaRPr lang="en-US">
            <a:latin typeface="Times New Roman" panose="02020603050405020304" pitchFamily="18" charset="0"/>
            <a:cs typeface="Times New Roman" panose="02020603050405020304" pitchFamily="18" charset="0"/>
          </a:endParaRPr>
        </a:p>
      </dgm:t>
    </dgm:pt>
    <dgm:pt modelId="{B97F5ED8-19E0-41C2-90E8-0F8ED71FAE2B}">
      <dgm:prSet phldrT="[Text]" custT="1"/>
      <dgm:spPr/>
      <dgm:t>
        <a:bodyPr/>
        <a:lstStyle/>
        <a:p>
          <a:r>
            <a:rPr lang="en-GB" sz="1200" noProof="0" dirty="0" smtClean="0">
              <a:latin typeface="Times New Roman" panose="02020603050405020304" pitchFamily="18" charset="0"/>
              <a:cs typeface="Times New Roman" panose="02020603050405020304" pitchFamily="18" charset="0"/>
            </a:rPr>
            <a:t>To exchange experiences with other regions concerning migrant boys, girls and adolescents</a:t>
          </a:r>
          <a:endParaRPr lang="en-GB" sz="1100" noProof="0" dirty="0">
            <a:latin typeface="Times New Roman" panose="02020603050405020304" pitchFamily="18" charset="0"/>
            <a:cs typeface="Times New Roman" panose="02020603050405020304" pitchFamily="18" charset="0"/>
          </a:endParaRPr>
        </a:p>
      </dgm:t>
    </dgm:pt>
    <dgm:pt modelId="{92B9B4E3-0585-4101-AC8A-C8B9D975C755}" type="parTrans" cxnId="{05BD38E4-5806-4443-B95E-145557D21C9A}">
      <dgm:prSet/>
      <dgm:spPr/>
      <dgm:t>
        <a:bodyPr/>
        <a:lstStyle/>
        <a:p>
          <a:endParaRPr lang="en-US"/>
        </a:p>
      </dgm:t>
    </dgm:pt>
    <dgm:pt modelId="{BB82038A-9B34-4262-8D0A-CF62EF982372}" type="sibTrans" cxnId="{05BD38E4-5806-4443-B95E-145557D21C9A}">
      <dgm:prSet/>
      <dgm:spPr/>
      <dgm:t>
        <a:bodyPr/>
        <a:lstStyle/>
        <a:p>
          <a:endParaRPr lang="en-US">
            <a:latin typeface="Times New Roman" panose="02020603050405020304" pitchFamily="18" charset="0"/>
            <a:cs typeface="Times New Roman" panose="02020603050405020304" pitchFamily="18" charset="0"/>
          </a:endParaRPr>
        </a:p>
      </dgm:t>
    </dgm:pt>
    <dgm:pt modelId="{E2CBDACF-2B4F-490C-A530-9C11DDAAD1E0}">
      <dgm:prSet phldrT="[Text]" custT="1"/>
      <dgm:spPr/>
      <dgm:t>
        <a:bodyPr/>
        <a:lstStyle/>
        <a:p>
          <a:r>
            <a:rPr lang="en-GB" sz="1200" noProof="0" dirty="0" smtClean="0">
              <a:latin typeface="Times New Roman" panose="02020603050405020304" pitchFamily="18" charset="0"/>
              <a:cs typeface="Times New Roman" panose="02020603050405020304" pitchFamily="18" charset="0"/>
            </a:rPr>
            <a:t>To establish the </a:t>
          </a:r>
          <a:r>
            <a:rPr lang="en-GB" sz="1200" i="1" noProof="0" dirty="0" smtClean="0">
              <a:latin typeface="Times New Roman" panose="02020603050405020304" pitchFamily="18" charset="0"/>
              <a:cs typeface="Times New Roman" panose="02020603050405020304" pitchFamily="18" charset="0"/>
            </a:rPr>
            <a:t>modus operandi </a:t>
          </a:r>
          <a:r>
            <a:rPr lang="en-GB" sz="1200" noProof="0" dirty="0" smtClean="0">
              <a:latin typeface="Times New Roman" panose="02020603050405020304" pitchFamily="18" charset="0"/>
              <a:cs typeface="Times New Roman" panose="02020603050405020304" pitchFamily="18" charset="0"/>
            </a:rPr>
            <a:t>of the Group</a:t>
          </a:r>
          <a:endParaRPr lang="en-GB" sz="1100" noProof="0" dirty="0">
            <a:latin typeface="Times New Roman" panose="02020603050405020304" pitchFamily="18" charset="0"/>
            <a:cs typeface="Times New Roman" panose="02020603050405020304" pitchFamily="18" charset="0"/>
          </a:endParaRPr>
        </a:p>
      </dgm:t>
    </dgm:pt>
    <dgm:pt modelId="{93F4BA7E-1BF1-4080-A1B4-8F4EB0FDC69A}" type="parTrans" cxnId="{951A2516-8B3E-48A6-BCC0-4EB872B755B7}">
      <dgm:prSet/>
      <dgm:spPr/>
      <dgm:t>
        <a:bodyPr/>
        <a:lstStyle/>
        <a:p>
          <a:endParaRPr lang="en-US"/>
        </a:p>
      </dgm:t>
    </dgm:pt>
    <dgm:pt modelId="{261F2C67-2F0D-47F2-AE62-7164BE9C7397}" type="sibTrans" cxnId="{951A2516-8B3E-48A6-BCC0-4EB872B755B7}">
      <dgm:prSet/>
      <dgm:spPr/>
      <dgm:t>
        <a:bodyPr/>
        <a:lstStyle/>
        <a:p>
          <a:endParaRPr lang="en-US">
            <a:latin typeface="Times New Roman" panose="02020603050405020304" pitchFamily="18" charset="0"/>
            <a:cs typeface="Times New Roman" panose="02020603050405020304" pitchFamily="18" charset="0"/>
          </a:endParaRPr>
        </a:p>
      </dgm:t>
    </dgm:pt>
    <dgm:pt modelId="{BF4961FC-F1D5-4ADA-833A-B61E6C6A6FC1}">
      <dgm:prSet phldrT="[Text]" custT="1"/>
      <dgm:spPr/>
      <dgm:t>
        <a:bodyPr/>
        <a:lstStyle/>
        <a:p>
          <a:r>
            <a:rPr lang="en-GB" sz="1200" noProof="0" dirty="0" smtClean="0">
              <a:latin typeface="Times New Roman" panose="02020603050405020304" pitchFamily="18" charset="0"/>
              <a:cs typeface="Times New Roman" panose="02020603050405020304" pitchFamily="18" charset="0"/>
            </a:rPr>
            <a:t>To focus on new population groups</a:t>
          </a:r>
          <a:endParaRPr lang="en-GB" sz="1200" noProof="0" dirty="0">
            <a:latin typeface="Times New Roman" panose="02020603050405020304" pitchFamily="18" charset="0"/>
            <a:cs typeface="Times New Roman" panose="02020603050405020304" pitchFamily="18" charset="0"/>
          </a:endParaRPr>
        </a:p>
      </dgm:t>
    </dgm:pt>
    <dgm:pt modelId="{2400FDD6-93FF-4CB3-AED7-AC09BE8D838F}" type="parTrans" cxnId="{7EA708CD-20C1-49C8-9276-1968DD82AA6B}">
      <dgm:prSet/>
      <dgm:spPr/>
      <dgm:t>
        <a:bodyPr/>
        <a:lstStyle/>
        <a:p>
          <a:endParaRPr lang="en-US"/>
        </a:p>
      </dgm:t>
    </dgm:pt>
    <dgm:pt modelId="{BA32D333-4539-4B7A-B2B2-2D3A2DD625EB}" type="sibTrans" cxnId="{7EA708CD-20C1-49C8-9276-1968DD82AA6B}">
      <dgm:prSet/>
      <dgm:spPr/>
      <dgm:t>
        <a:bodyPr/>
        <a:lstStyle/>
        <a:p>
          <a:endParaRPr lang="en-US">
            <a:latin typeface="Times New Roman" panose="02020603050405020304" pitchFamily="18" charset="0"/>
            <a:cs typeface="Times New Roman" panose="02020603050405020304" pitchFamily="18" charset="0"/>
          </a:endParaRPr>
        </a:p>
      </dgm:t>
    </dgm:pt>
    <dgm:pt modelId="{1A9E2DFF-F9A2-428A-B46D-73A34E34EED9}">
      <dgm:prSet phldrT="[Text]" custT="1"/>
      <dgm:spPr/>
      <dgm:t>
        <a:bodyPr/>
        <a:lstStyle/>
        <a:p>
          <a:r>
            <a:rPr lang="en-GB" sz="1200" noProof="0" dirty="0" smtClean="0">
              <a:latin typeface="Times New Roman" panose="02020603050405020304" pitchFamily="18" charset="0"/>
              <a:cs typeface="Times New Roman" panose="02020603050405020304" pitchFamily="18" charset="0"/>
            </a:rPr>
            <a:t>To disseminate protocols </a:t>
          </a:r>
          <a:r>
            <a:rPr lang="en-GB" sz="1200" noProof="0" dirty="0" smtClean="0">
              <a:latin typeface="Times New Roman" panose="02020603050405020304" pitchFamily="18" charset="0"/>
              <a:cs typeface="Times New Roman" panose="02020603050405020304" pitchFamily="18" charset="0"/>
            </a:rPr>
            <a:t>or instruments </a:t>
          </a:r>
          <a:r>
            <a:rPr lang="en-GB" sz="1200" noProof="0" dirty="0" smtClean="0">
              <a:latin typeface="Times New Roman" panose="02020603050405020304" pitchFamily="18" charset="0"/>
              <a:cs typeface="Times New Roman" panose="02020603050405020304" pitchFamily="18" charset="0"/>
            </a:rPr>
            <a:t>through technological means</a:t>
          </a:r>
          <a:endParaRPr lang="en-GB" sz="1200" noProof="0" dirty="0">
            <a:latin typeface="Times New Roman" panose="02020603050405020304" pitchFamily="18" charset="0"/>
            <a:cs typeface="Times New Roman" panose="02020603050405020304" pitchFamily="18" charset="0"/>
          </a:endParaRPr>
        </a:p>
      </dgm:t>
    </dgm:pt>
    <dgm:pt modelId="{F84F478F-38B5-4C30-B307-12002EC5CEE2}" type="parTrans" cxnId="{5CC5C6C9-9EB9-4C54-895E-734026582E9E}">
      <dgm:prSet/>
      <dgm:spPr/>
      <dgm:t>
        <a:bodyPr/>
        <a:lstStyle/>
        <a:p>
          <a:endParaRPr lang="en-US"/>
        </a:p>
      </dgm:t>
    </dgm:pt>
    <dgm:pt modelId="{BEF3FAE8-EC81-4263-8B98-CAFA7FFFB9DE}" type="sibTrans" cxnId="{5CC5C6C9-9EB9-4C54-895E-734026582E9E}">
      <dgm:prSet/>
      <dgm:spPr/>
      <dgm:t>
        <a:bodyPr/>
        <a:lstStyle/>
        <a:p>
          <a:endParaRPr lang="en-US">
            <a:latin typeface="Times New Roman" panose="02020603050405020304" pitchFamily="18" charset="0"/>
            <a:cs typeface="Times New Roman" panose="02020603050405020304" pitchFamily="18" charset="0"/>
          </a:endParaRPr>
        </a:p>
      </dgm:t>
    </dgm:pt>
    <dgm:pt modelId="{B99BDB3E-9079-4D8D-A9D5-9CD89247C807}">
      <dgm:prSet phldrT="[Text]" custT="1"/>
      <dgm:spPr/>
      <dgm:t>
        <a:bodyPr/>
        <a:lstStyle/>
        <a:p>
          <a:r>
            <a:rPr lang="en-GB" sz="1200" noProof="0" dirty="0" smtClean="0">
              <a:latin typeface="Times New Roman" panose="02020603050405020304" pitchFamily="18" charset="0"/>
              <a:cs typeface="Times New Roman" panose="02020603050405020304" pitchFamily="18" charset="0"/>
            </a:rPr>
            <a:t>To develop monitoring, follow-up and evaluation mechanisms</a:t>
          </a:r>
          <a:endParaRPr lang="en-US" sz="1200" dirty="0">
            <a:latin typeface="Times New Roman" panose="02020603050405020304" pitchFamily="18" charset="0"/>
            <a:cs typeface="Times New Roman" panose="02020603050405020304" pitchFamily="18" charset="0"/>
          </a:endParaRPr>
        </a:p>
      </dgm:t>
    </dgm:pt>
    <dgm:pt modelId="{A66B8DF2-5950-44B8-96EB-F951CBA71DE2}" type="parTrans" cxnId="{FE4A83BA-EFAC-4394-A70D-BF7DC439869C}">
      <dgm:prSet/>
      <dgm:spPr/>
      <dgm:t>
        <a:bodyPr/>
        <a:lstStyle/>
        <a:p>
          <a:endParaRPr lang="en-US"/>
        </a:p>
      </dgm:t>
    </dgm:pt>
    <dgm:pt modelId="{A49E6028-EE40-445B-A37E-7FD8375C8FEC}" type="sibTrans" cxnId="{FE4A83BA-EFAC-4394-A70D-BF7DC439869C}">
      <dgm:prSet/>
      <dgm:spPr/>
      <dgm:t>
        <a:bodyPr/>
        <a:lstStyle/>
        <a:p>
          <a:endParaRPr lang="en-US"/>
        </a:p>
      </dgm:t>
    </dgm:pt>
    <dgm:pt modelId="{EEE85821-221D-471D-AE27-63D683133825}">
      <dgm:prSet phldrT="[Text]" custT="1"/>
      <dgm:spPr/>
      <dgm:t>
        <a:bodyPr/>
        <a:lstStyle/>
        <a:p>
          <a:r>
            <a:rPr lang="en-GB" sz="1200" noProof="0" dirty="0" smtClean="0">
              <a:latin typeface="Times New Roman" panose="02020603050405020304" pitchFamily="18" charset="0"/>
              <a:cs typeface="Times New Roman" panose="02020603050405020304" pitchFamily="18" charset="0"/>
            </a:rPr>
            <a:t>To </a:t>
          </a:r>
          <a:r>
            <a:rPr lang="en-GB" sz="1200" noProof="0" dirty="0" smtClean="0">
              <a:latin typeface="Times New Roman" panose="02020603050405020304" pitchFamily="18" charset="0"/>
              <a:cs typeface="Times New Roman" panose="02020603050405020304" pitchFamily="18" charset="0"/>
            </a:rPr>
            <a:t>determine </a:t>
          </a:r>
          <a:r>
            <a:rPr lang="en-GB" sz="1200" noProof="0" dirty="0" smtClean="0">
              <a:latin typeface="Times New Roman" panose="02020603050405020304" pitchFamily="18" charset="0"/>
              <a:cs typeface="Times New Roman" panose="02020603050405020304" pitchFamily="18" charset="0"/>
            </a:rPr>
            <a:t>the status and duration of the Ad Hoc Group</a:t>
          </a:r>
          <a:endParaRPr lang="en-GB" sz="1200" noProof="0" dirty="0">
            <a:latin typeface="Times New Roman" panose="02020603050405020304" pitchFamily="18" charset="0"/>
            <a:cs typeface="Times New Roman" panose="02020603050405020304" pitchFamily="18" charset="0"/>
          </a:endParaRPr>
        </a:p>
      </dgm:t>
    </dgm:pt>
    <dgm:pt modelId="{9548D3C0-FF23-4F49-9460-CB78E358E4E2}" type="parTrans" cxnId="{336A76D8-95E2-4FE6-8BD7-1FB7A05582E1}">
      <dgm:prSet/>
      <dgm:spPr/>
      <dgm:t>
        <a:bodyPr/>
        <a:lstStyle/>
        <a:p>
          <a:endParaRPr lang="en-US"/>
        </a:p>
      </dgm:t>
    </dgm:pt>
    <dgm:pt modelId="{696658B3-2BFF-4908-8862-5EC597A889AD}" type="sibTrans" cxnId="{336A76D8-95E2-4FE6-8BD7-1FB7A05582E1}">
      <dgm:prSet/>
      <dgm:spPr/>
      <dgm:t>
        <a:bodyPr/>
        <a:lstStyle/>
        <a:p>
          <a:endParaRPr lang="en-US">
            <a:latin typeface="Times New Roman" panose="02020603050405020304" pitchFamily="18" charset="0"/>
            <a:cs typeface="Times New Roman" panose="02020603050405020304" pitchFamily="18" charset="0"/>
          </a:endParaRPr>
        </a:p>
      </dgm:t>
    </dgm:pt>
    <dgm:pt modelId="{15A60FAC-3BB0-4F1A-9527-9880EC0D6EEC}" type="pres">
      <dgm:prSet presAssocID="{BD5A03F3-C78A-43C5-8C45-C84F4154D1E7}" presName="Name0" presStyleCnt="0">
        <dgm:presLayoutVars>
          <dgm:dir/>
          <dgm:resizeHandles/>
        </dgm:presLayoutVars>
      </dgm:prSet>
      <dgm:spPr/>
      <dgm:t>
        <a:bodyPr/>
        <a:lstStyle/>
        <a:p>
          <a:endParaRPr lang="en-US"/>
        </a:p>
      </dgm:t>
    </dgm:pt>
    <dgm:pt modelId="{8D2B763F-B069-4859-8B9B-4486B75328F6}" type="pres">
      <dgm:prSet presAssocID="{C4B19EF5-6E3C-4511-946A-20D0E07BCBBC}" presName="compNode" presStyleCnt="0"/>
      <dgm:spPr/>
      <dgm:t>
        <a:bodyPr/>
        <a:lstStyle/>
        <a:p>
          <a:endParaRPr lang="es-CR"/>
        </a:p>
      </dgm:t>
    </dgm:pt>
    <dgm:pt modelId="{E89F2EAA-31C5-496E-9254-F73686A22D07}" type="pres">
      <dgm:prSet presAssocID="{C4B19EF5-6E3C-4511-946A-20D0E07BCBBC}" presName="dummyConnPt" presStyleCnt="0"/>
      <dgm:spPr/>
      <dgm:t>
        <a:bodyPr/>
        <a:lstStyle/>
        <a:p>
          <a:endParaRPr lang="es-CR"/>
        </a:p>
      </dgm:t>
    </dgm:pt>
    <dgm:pt modelId="{745C5895-069A-4D9F-BCA9-F0DFC2B5B80B}" type="pres">
      <dgm:prSet presAssocID="{C4B19EF5-6E3C-4511-946A-20D0E07BCBBC}" presName="node" presStyleLbl="node1" presStyleIdx="0" presStyleCnt="9">
        <dgm:presLayoutVars>
          <dgm:bulletEnabled val="1"/>
        </dgm:presLayoutVars>
      </dgm:prSet>
      <dgm:spPr/>
      <dgm:t>
        <a:bodyPr/>
        <a:lstStyle/>
        <a:p>
          <a:endParaRPr lang="en-US"/>
        </a:p>
      </dgm:t>
    </dgm:pt>
    <dgm:pt modelId="{85686DC2-6043-45F3-B0AD-90678FE93275}" type="pres">
      <dgm:prSet presAssocID="{FE63163B-2D17-4DAE-9A2E-6D08EEAD3670}" presName="sibTrans" presStyleLbl="bgSibTrans2D1" presStyleIdx="0" presStyleCnt="8"/>
      <dgm:spPr/>
      <dgm:t>
        <a:bodyPr/>
        <a:lstStyle/>
        <a:p>
          <a:endParaRPr lang="en-US"/>
        </a:p>
      </dgm:t>
    </dgm:pt>
    <dgm:pt modelId="{4CE59662-426F-4078-A02C-2CC9D5CC98A2}" type="pres">
      <dgm:prSet presAssocID="{EEE85821-221D-471D-AE27-63D683133825}" presName="compNode" presStyleCnt="0"/>
      <dgm:spPr/>
      <dgm:t>
        <a:bodyPr/>
        <a:lstStyle/>
        <a:p>
          <a:endParaRPr lang="es-CR"/>
        </a:p>
      </dgm:t>
    </dgm:pt>
    <dgm:pt modelId="{6DEE070C-2288-4E1D-AE46-B5575EECD55E}" type="pres">
      <dgm:prSet presAssocID="{EEE85821-221D-471D-AE27-63D683133825}" presName="dummyConnPt" presStyleCnt="0"/>
      <dgm:spPr/>
      <dgm:t>
        <a:bodyPr/>
        <a:lstStyle/>
        <a:p>
          <a:endParaRPr lang="es-CR"/>
        </a:p>
      </dgm:t>
    </dgm:pt>
    <dgm:pt modelId="{A29C2AE8-DBC0-4965-AC83-920401D16537}" type="pres">
      <dgm:prSet presAssocID="{EEE85821-221D-471D-AE27-63D683133825}" presName="node" presStyleLbl="node1" presStyleIdx="1" presStyleCnt="9">
        <dgm:presLayoutVars>
          <dgm:bulletEnabled val="1"/>
        </dgm:presLayoutVars>
      </dgm:prSet>
      <dgm:spPr/>
      <dgm:t>
        <a:bodyPr/>
        <a:lstStyle/>
        <a:p>
          <a:endParaRPr lang="en-US"/>
        </a:p>
      </dgm:t>
    </dgm:pt>
    <dgm:pt modelId="{EEF0C859-0013-4F2D-B3B8-7E8242CD0772}" type="pres">
      <dgm:prSet presAssocID="{696658B3-2BFF-4908-8862-5EC597A889AD}" presName="sibTrans" presStyleLbl="bgSibTrans2D1" presStyleIdx="1" presStyleCnt="8"/>
      <dgm:spPr/>
      <dgm:t>
        <a:bodyPr/>
        <a:lstStyle/>
        <a:p>
          <a:endParaRPr lang="en-US"/>
        </a:p>
      </dgm:t>
    </dgm:pt>
    <dgm:pt modelId="{DEEDE5DD-DD8F-4FB5-A306-1AFD085C2AB3}" type="pres">
      <dgm:prSet presAssocID="{A2001588-3EC3-408F-AA91-9B3FE9370B22}" presName="compNode" presStyleCnt="0"/>
      <dgm:spPr/>
      <dgm:t>
        <a:bodyPr/>
        <a:lstStyle/>
        <a:p>
          <a:endParaRPr lang="es-CR"/>
        </a:p>
      </dgm:t>
    </dgm:pt>
    <dgm:pt modelId="{41D20EF7-93A8-49AF-9EEB-B6289CCCA2F7}" type="pres">
      <dgm:prSet presAssocID="{A2001588-3EC3-408F-AA91-9B3FE9370B22}" presName="dummyConnPt" presStyleCnt="0"/>
      <dgm:spPr/>
      <dgm:t>
        <a:bodyPr/>
        <a:lstStyle/>
        <a:p>
          <a:endParaRPr lang="es-CR"/>
        </a:p>
      </dgm:t>
    </dgm:pt>
    <dgm:pt modelId="{8BC1E6C4-0D4D-4894-9630-BBA418D5912C}" type="pres">
      <dgm:prSet presAssocID="{A2001588-3EC3-408F-AA91-9B3FE9370B22}" presName="node" presStyleLbl="node1" presStyleIdx="2" presStyleCnt="9">
        <dgm:presLayoutVars>
          <dgm:bulletEnabled val="1"/>
        </dgm:presLayoutVars>
      </dgm:prSet>
      <dgm:spPr/>
      <dgm:t>
        <a:bodyPr/>
        <a:lstStyle/>
        <a:p>
          <a:endParaRPr lang="en-US"/>
        </a:p>
      </dgm:t>
    </dgm:pt>
    <dgm:pt modelId="{B4ECFDD1-D9C2-441D-A60A-E9F5844FD80B}" type="pres">
      <dgm:prSet presAssocID="{05CF5F4D-1FBF-4AAC-82D8-D2D13038AB0D}" presName="sibTrans" presStyleLbl="bgSibTrans2D1" presStyleIdx="2" presStyleCnt="8"/>
      <dgm:spPr/>
      <dgm:t>
        <a:bodyPr/>
        <a:lstStyle/>
        <a:p>
          <a:endParaRPr lang="en-US"/>
        </a:p>
      </dgm:t>
    </dgm:pt>
    <dgm:pt modelId="{B9CB3D25-8874-4105-A073-AABEF35C3A41}" type="pres">
      <dgm:prSet presAssocID="{4E51B76D-48EB-4A09-8685-4A617192F607}" presName="compNode" presStyleCnt="0"/>
      <dgm:spPr/>
      <dgm:t>
        <a:bodyPr/>
        <a:lstStyle/>
        <a:p>
          <a:endParaRPr lang="es-CR"/>
        </a:p>
      </dgm:t>
    </dgm:pt>
    <dgm:pt modelId="{F97E87F8-8E58-4817-828D-EE70C9E6B699}" type="pres">
      <dgm:prSet presAssocID="{4E51B76D-48EB-4A09-8685-4A617192F607}" presName="dummyConnPt" presStyleCnt="0"/>
      <dgm:spPr/>
      <dgm:t>
        <a:bodyPr/>
        <a:lstStyle/>
        <a:p>
          <a:endParaRPr lang="es-CR"/>
        </a:p>
      </dgm:t>
    </dgm:pt>
    <dgm:pt modelId="{26C14193-A07D-47D1-AB77-270B82CDFA37}" type="pres">
      <dgm:prSet presAssocID="{4E51B76D-48EB-4A09-8685-4A617192F607}" presName="node" presStyleLbl="node1" presStyleIdx="3" presStyleCnt="9">
        <dgm:presLayoutVars>
          <dgm:bulletEnabled val="1"/>
        </dgm:presLayoutVars>
      </dgm:prSet>
      <dgm:spPr/>
      <dgm:t>
        <a:bodyPr/>
        <a:lstStyle/>
        <a:p>
          <a:endParaRPr lang="en-US"/>
        </a:p>
      </dgm:t>
    </dgm:pt>
    <dgm:pt modelId="{52698C51-1754-4116-866E-0D23395A12C0}" type="pres">
      <dgm:prSet presAssocID="{6921B13B-1301-48A7-ADBC-A205B16467A8}" presName="sibTrans" presStyleLbl="bgSibTrans2D1" presStyleIdx="3" presStyleCnt="8"/>
      <dgm:spPr/>
      <dgm:t>
        <a:bodyPr/>
        <a:lstStyle/>
        <a:p>
          <a:endParaRPr lang="en-US"/>
        </a:p>
      </dgm:t>
    </dgm:pt>
    <dgm:pt modelId="{31E93E51-E2BF-47C3-BA36-C6C242990F46}" type="pres">
      <dgm:prSet presAssocID="{B97F5ED8-19E0-41C2-90E8-0F8ED71FAE2B}" presName="compNode" presStyleCnt="0"/>
      <dgm:spPr/>
      <dgm:t>
        <a:bodyPr/>
        <a:lstStyle/>
        <a:p>
          <a:endParaRPr lang="es-CR"/>
        </a:p>
      </dgm:t>
    </dgm:pt>
    <dgm:pt modelId="{29E8E995-C0EE-4F2B-987B-7137C38316A9}" type="pres">
      <dgm:prSet presAssocID="{B97F5ED8-19E0-41C2-90E8-0F8ED71FAE2B}" presName="dummyConnPt" presStyleCnt="0"/>
      <dgm:spPr/>
      <dgm:t>
        <a:bodyPr/>
        <a:lstStyle/>
        <a:p>
          <a:endParaRPr lang="es-CR"/>
        </a:p>
      </dgm:t>
    </dgm:pt>
    <dgm:pt modelId="{2BCC510D-EEC1-448F-9872-33F7EA6D4674}" type="pres">
      <dgm:prSet presAssocID="{B97F5ED8-19E0-41C2-90E8-0F8ED71FAE2B}" presName="node" presStyleLbl="node1" presStyleIdx="4" presStyleCnt="9" custLinFactNeighborX="353">
        <dgm:presLayoutVars>
          <dgm:bulletEnabled val="1"/>
        </dgm:presLayoutVars>
      </dgm:prSet>
      <dgm:spPr/>
      <dgm:t>
        <a:bodyPr/>
        <a:lstStyle/>
        <a:p>
          <a:endParaRPr lang="en-US"/>
        </a:p>
      </dgm:t>
    </dgm:pt>
    <dgm:pt modelId="{8210C14C-1E21-41BB-B1C4-99C6B67DEF01}" type="pres">
      <dgm:prSet presAssocID="{BB82038A-9B34-4262-8D0A-CF62EF982372}" presName="sibTrans" presStyleLbl="bgSibTrans2D1" presStyleIdx="4" presStyleCnt="8"/>
      <dgm:spPr/>
      <dgm:t>
        <a:bodyPr/>
        <a:lstStyle/>
        <a:p>
          <a:endParaRPr lang="en-US"/>
        </a:p>
      </dgm:t>
    </dgm:pt>
    <dgm:pt modelId="{64AA3953-CF7A-4DAD-B70C-D78D86F9B087}" type="pres">
      <dgm:prSet presAssocID="{E2CBDACF-2B4F-490C-A530-9C11DDAAD1E0}" presName="compNode" presStyleCnt="0"/>
      <dgm:spPr/>
      <dgm:t>
        <a:bodyPr/>
        <a:lstStyle/>
        <a:p>
          <a:endParaRPr lang="es-CR"/>
        </a:p>
      </dgm:t>
    </dgm:pt>
    <dgm:pt modelId="{0A2D8F49-F3B9-459A-84D1-2FFD25DE92DA}" type="pres">
      <dgm:prSet presAssocID="{E2CBDACF-2B4F-490C-A530-9C11DDAAD1E0}" presName="dummyConnPt" presStyleCnt="0"/>
      <dgm:spPr/>
      <dgm:t>
        <a:bodyPr/>
        <a:lstStyle/>
        <a:p>
          <a:endParaRPr lang="es-CR"/>
        </a:p>
      </dgm:t>
    </dgm:pt>
    <dgm:pt modelId="{5200A6FE-30E7-41A5-9F90-C634460A23F0}" type="pres">
      <dgm:prSet presAssocID="{E2CBDACF-2B4F-490C-A530-9C11DDAAD1E0}" presName="node" presStyleLbl="node1" presStyleIdx="5" presStyleCnt="9">
        <dgm:presLayoutVars>
          <dgm:bulletEnabled val="1"/>
        </dgm:presLayoutVars>
      </dgm:prSet>
      <dgm:spPr/>
      <dgm:t>
        <a:bodyPr/>
        <a:lstStyle/>
        <a:p>
          <a:endParaRPr lang="en-US"/>
        </a:p>
      </dgm:t>
    </dgm:pt>
    <dgm:pt modelId="{F146AED3-329F-450F-8265-C9734CA3FE8D}" type="pres">
      <dgm:prSet presAssocID="{261F2C67-2F0D-47F2-AE62-7164BE9C7397}" presName="sibTrans" presStyleLbl="bgSibTrans2D1" presStyleIdx="5" presStyleCnt="8"/>
      <dgm:spPr/>
      <dgm:t>
        <a:bodyPr/>
        <a:lstStyle/>
        <a:p>
          <a:endParaRPr lang="en-US"/>
        </a:p>
      </dgm:t>
    </dgm:pt>
    <dgm:pt modelId="{6976A74F-BE66-4AC3-B3AC-D76DA94F0FC6}" type="pres">
      <dgm:prSet presAssocID="{BF4961FC-F1D5-4ADA-833A-B61E6C6A6FC1}" presName="compNode" presStyleCnt="0"/>
      <dgm:spPr/>
      <dgm:t>
        <a:bodyPr/>
        <a:lstStyle/>
        <a:p>
          <a:endParaRPr lang="es-CR"/>
        </a:p>
      </dgm:t>
    </dgm:pt>
    <dgm:pt modelId="{B33BCAB9-8084-4066-BE1B-776FA9B8E7E3}" type="pres">
      <dgm:prSet presAssocID="{BF4961FC-F1D5-4ADA-833A-B61E6C6A6FC1}" presName="dummyConnPt" presStyleCnt="0"/>
      <dgm:spPr/>
      <dgm:t>
        <a:bodyPr/>
        <a:lstStyle/>
        <a:p>
          <a:endParaRPr lang="es-CR"/>
        </a:p>
      </dgm:t>
    </dgm:pt>
    <dgm:pt modelId="{199CC580-7281-4905-8AA4-31F87958B933}" type="pres">
      <dgm:prSet presAssocID="{BF4961FC-F1D5-4ADA-833A-B61E6C6A6FC1}" presName="node" presStyleLbl="node1" presStyleIdx="6" presStyleCnt="9">
        <dgm:presLayoutVars>
          <dgm:bulletEnabled val="1"/>
        </dgm:presLayoutVars>
      </dgm:prSet>
      <dgm:spPr/>
      <dgm:t>
        <a:bodyPr/>
        <a:lstStyle/>
        <a:p>
          <a:endParaRPr lang="en-US"/>
        </a:p>
      </dgm:t>
    </dgm:pt>
    <dgm:pt modelId="{54DB6DB0-A74F-49B2-A819-86FF351AE486}" type="pres">
      <dgm:prSet presAssocID="{BA32D333-4539-4B7A-B2B2-2D3A2DD625EB}" presName="sibTrans" presStyleLbl="bgSibTrans2D1" presStyleIdx="6" presStyleCnt="8"/>
      <dgm:spPr/>
      <dgm:t>
        <a:bodyPr/>
        <a:lstStyle/>
        <a:p>
          <a:endParaRPr lang="en-US"/>
        </a:p>
      </dgm:t>
    </dgm:pt>
    <dgm:pt modelId="{432355FA-6E62-48F3-A5DB-1080A965F2E5}" type="pres">
      <dgm:prSet presAssocID="{1A9E2DFF-F9A2-428A-B46D-73A34E34EED9}" presName="compNode" presStyleCnt="0"/>
      <dgm:spPr/>
      <dgm:t>
        <a:bodyPr/>
        <a:lstStyle/>
        <a:p>
          <a:endParaRPr lang="es-CR"/>
        </a:p>
      </dgm:t>
    </dgm:pt>
    <dgm:pt modelId="{C67E5F0A-B97E-4BC7-A458-5D66BD190719}" type="pres">
      <dgm:prSet presAssocID="{1A9E2DFF-F9A2-428A-B46D-73A34E34EED9}" presName="dummyConnPt" presStyleCnt="0"/>
      <dgm:spPr/>
      <dgm:t>
        <a:bodyPr/>
        <a:lstStyle/>
        <a:p>
          <a:endParaRPr lang="es-CR"/>
        </a:p>
      </dgm:t>
    </dgm:pt>
    <dgm:pt modelId="{DDC6E28E-B6AC-4CA6-86E7-8E36AE31E531}" type="pres">
      <dgm:prSet presAssocID="{1A9E2DFF-F9A2-428A-B46D-73A34E34EED9}" presName="node" presStyleLbl="node1" presStyleIdx="7" presStyleCnt="9">
        <dgm:presLayoutVars>
          <dgm:bulletEnabled val="1"/>
        </dgm:presLayoutVars>
      </dgm:prSet>
      <dgm:spPr/>
      <dgm:t>
        <a:bodyPr/>
        <a:lstStyle/>
        <a:p>
          <a:endParaRPr lang="en-US"/>
        </a:p>
      </dgm:t>
    </dgm:pt>
    <dgm:pt modelId="{703E02D0-F906-4B09-A8C0-1ED7B419CA15}" type="pres">
      <dgm:prSet presAssocID="{BEF3FAE8-EC81-4263-8B98-CAFA7FFFB9DE}" presName="sibTrans" presStyleLbl="bgSibTrans2D1" presStyleIdx="7" presStyleCnt="8"/>
      <dgm:spPr/>
      <dgm:t>
        <a:bodyPr/>
        <a:lstStyle/>
        <a:p>
          <a:endParaRPr lang="en-US"/>
        </a:p>
      </dgm:t>
    </dgm:pt>
    <dgm:pt modelId="{276BE4DC-602D-48FF-9D24-3F0DCEB4EE64}" type="pres">
      <dgm:prSet presAssocID="{B99BDB3E-9079-4D8D-A9D5-9CD89247C807}" presName="compNode" presStyleCnt="0"/>
      <dgm:spPr/>
      <dgm:t>
        <a:bodyPr/>
        <a:lstStyle/>
        <a:p>
          <a:endParaRPr lang="es-CR"/>
        </a:p>
      </dgm:t>
    </dgm:pt>
    <dgm:pt modelId="{E697DCB5-7C5F-4C70-A9FF-589A16A4530F}" type="pres">
      <dgm:prSet presAssocID="{B99BDB3E-9079-4D8D-A9D5-9CD89247C807}" presName="dummyConnPt" presStyleCnt="0"/>
      <dgm:spPr/>
      <dgm:t>
        <a:bodyPr/>
        <a:lstStyle/>
        <a:p>
          <a:endParaRPr lang="es-CR"/>
        </a:p>
      </dgm:t>
    </dgm:pt>
    <dgm:pt modelId="{8558C434-FA17-438B-B605-46CB64DBBA58}" type="pres">
      <dgm:prSet presAssocID="{B99BDB3E-9079-4D8D-A9D5-9CD89247C807}" presName="node" presStyleLbl="node1" presStyleIdx="8" presStyleCnt="9">
        <dgm:presLayoutVars>
          <dgm:bulletEnabled val="1"/>
        </dgm:presLayoutVars>
      </dgm:prSet>
      <dgm:spPr/>
      <dgm:t>
        <a:bodyPr/>
        <a:lstStyle/>
        <a:p>
          <a:endParaRPr lang="en-US"/>
        </a:p>
      </dgm:t>
    </dgm:pt>
  </dgm:ptLst>
  <dgm:cxnLst>
    <dgm:cxn modelId="{6C50157A-275D-4162-80B5-C82B2B925DF9}" type="presOf" srcId="{6921B13B-1301-48A7-ADBC-A205B16467A8}" destId="{52698C51-1754-4116-866E-0D23395A12C0}" srcOrd="0" destOrd="0" presId="urn:microsoft.com/office/officeart/2005/8/layout/bProcess4"/>
    <dgm:cxn modelId="{2D19DF0C-EDD9-4ACF-85EA-814465E8ABC0}" type="presOf" srcId="{BEF3FAE8-EC81-4263-8B98-CAFA7FFFB9DE}" destId="{703E02D0-F906-4B09-A8C0-1ED7B419CA15}" srcOrd="0" destOrd="0" presId="urn:microsoft.com/office/officeart/2005/8/layout/bProcess4"/>
    <dgm:cxn modelId="{F5558E62-C76E-4399-ADBF-68AB8BEA6F79}" type="presOf" srcId="{696658B3-2BFF-4908-8862-5EC597A889AD}" destId="{EEF0C859-0013-4F2D-B3B8-7E8242CD0772}" srcOrd="0" destOrd="0" presId="urn:microsoft.com/office/officeart/2005/8/layout/bProcess4"/>
    <dgm:cxn modelId="{19950329-9429-4D86-BB2E-ADD43061DA14}" type="presOf" srcId="{4E51B76D-48EB-4A09-8685-4A617192F607}" destId="{26C14193-A07D-47D1-AB77-270B82CDFA37}" srcOrd="0" destOrd="0" presId="urn:microsoft.com/office/officeart/2005/8/layout/bProcess4"/>
    <dgm:cxn modelId="{45547562-1A1B-4283-9586-CD1053DCD9F7}" srcId="{BD5A03F3-C78A-43C5-8C45-C84F4154D1E7}" destId="{C4B19EF5-6E3C-4511-946A-20D0E07BCBBC}" srcOrd="0" destOrd="0" parTransId="{2B981863-7DED-49AF-B4A5-1B97F6ECBABF}" sibTransId="{FE63163B-2D17-4DAE-9A2E-6D08EEAD3670}"/>
    <dgm:cxn modelId="{E4169F31-B870-4A9F-8B48-3FE27E98E205}" type="presOf" srcId="{B99BDB3E-9079-4D8D-A9D5-9CD89247C807}" destId="{8558C434-FA17-438B-B605-46CB64DBBA58}" srcOrd="0" destOrd="0" presId="urn:microsoft.com/office/officeart/2005/8/layout/bProcess4"/>
    <dgm:cxn modelId="{05BD38E4-5806-4443-B95E-145557D21C9A}" srcId="{BD5A03F3-C78A-43C5-8C45-C84F4154D1E7}" destId="{B97F5ED8-19E0-41C2-90E8-0F8ED71FAE2B}" srcOrd="4" destOrd="0" parTransId="{92B9B4E3-0585-4101-AC8A-C8B9D975C755}" sibTransId="{BB82038A-9B34-4262-8D0A-CF62EF982372}"/>
    <dgm:cxn modelId="{996C96C8-D018-4289-B1CE-A55BA4287ACB}" type="presOf" srcId="{B97F5ED8-19E0-41C2-90E8-0F8ED71FAE2B}" destId="{2BCC510D-EEC1-448F-9872-33F7EA6D4674}" srcOrd="0" destOrd="0" presId="urn:microsoft.com/office/officeart/2005/8/layout/bProcess4"/>
    <dgm:cxn modelId="{5CC5C6C9-9EB9-4C54-895E-734026582E9E}" srcId="{BD5A03F3-C78A-43C5-8C45-C84F4154D1E7}" destId="{1A9E2DFF-F9A2-428A-B46D-73A34E34EED9}" srcOrd="7" destOrd="0" parTransId="{F84F478F-38B5-4C30-B307-12002EC5CEE2}" sibTransId="{BEF3FAE8-EC81-4263-8B98-CAFA7FFFB9DE}"/>
    <dgm:cxn modelId="{15992791-AE47-41B7-AE0C-375D3B5617F8}" type="presOf" srcId="{BD5A03F3-C78A-43C5-8C45-C84F4154D1E7}" destId="{15A60FAC-3BB0-4F1A-9527-9880EC0D6EEC}" srcOrd="0" destOrd="0" presId="urn:microsoft.com/office/officeart/2005/8/layout/bProcess4"/>
    <dgm:cxn modelId="{305E4F13-DFDB-42EA-8B86-F11B6940A239}" type="presOf" srcId="{E2CBDACF-2B4F-490C-A530-9C11DDAAD1E0}" destId="{5200A6FE-30E7-41A5-9F90-C634460A23F0}" srcOrd="0" destOrd="0" presId="urn:microsoft.com/office/officeart/2005/8/layout/bProcess4"/>
    <dgm:cxn modelId="{77C69C16-4F66-4C3E-B804-FCF81DCBEE32}" type="presOf" srcId="{05CF5F4D-1FBF-4AAC-82D8-D2D13038AB0D}" destId="{B4ECFDD1-D9C2-441D-A60A-E9F5844FD80B}" srcOrd="0" destOrd="0" presId="urn:microsoft.com/office/officeart/2005/8/layout/bProcess4"/>
    <dgm:cxn modelId="{CB577D9B-3B9B-4437-B1B3-B46242AB505B}" type="presOf" srcId="{BB82038A-9B34-4262-8D0A-CF62EF982372}" destId="{8210C14C-1E21-41BB-B1C4-99C6B67DEF01}" srcOrd="0" destOrd="0" presId="urn:microsoft.com/office/officeart/2005/8/layout/bProcess4"/>
    <dgm:cxn modelId="{D8E24A2A-FB90-454D-8C93-8139C6BD5A6A}" type="presOf" srcId="{FE63163B-2D17-4DAE-9A2E-6D08EEAD3670}" destId="{85686DC2-6043-45F3-B0AD-90678FE93275}" srcOrd="0" destOrd="0" presId="urn:microsoft.com/office/officeart/2005/8/layout/bProcess4"/>
    <dgm:cxn modelId="{4D136A2B-4D09-4B0B-B1AC-AFD1E22FD7E1}" type="presOf" srcId="{C4B19EF5-6E3C-4511-946A-20D0E07BCBBC}" destId="{745C5895-069A-4D9F-BCA9-F0DFC2B5B80B}" srcOrd="0" destOrd="0" presId="urn:microsoft.com/office/officeart/2005/8/layout/bProcess4"/>
    <dgm:cxn modelId="{951A2516-8B3E-48A6-BCC0-4EB872B755B7}" srcId="{BD5A03F3-C78A-43C5-8C45-C84F4154D1E7}" destId="{E2CBDACF-2B4F-490C-A530-9C11DDAAD1E0}" srcOrd="5" destOrd="0" parTransId="{93F4BA7E-1BF1-4080-A1B4-8F4EB0FDC69A}" sibTransId="{261F2C67-2F0D-47F2-AE62-7164BE9C7397}"/>
    <dgm:cxn modelId="{4DFC90C8-84C0-4C6B-AAE3-AE86828AFE07}" type="presOf" srcId="{A2001588-3EC3-408F-AA91-9B3FE9370B22}" destId="{8BC1E6C4-0D4D-4894-9630-BBA418D5912C}" srcOrd="0" destOrd="0" presId="urn:microsoft.com/office/officeart/2005/8/layout/bProcess4"/>
    <dgm:cxn modelId="{FE4A83BA-EFAC-4394-A70D-BF7DC439869C}" srcId="{BD5A03F3-C78A-43C5-8C45-C84F4154D1E7}" destId="{B99BDB3E-9079-4D8D-A9D5-9CD89247C807}" srcOrd="8" destOrd="0" parTransId="{A66B8DF2-5950-44B8-96EB-F951CBA71DE2}" sibTransId="{A49E6028-EE40-445B-A37E-7FD8375C8FEC}"/>
    <dgm:cxn modelId="{336A76D8-95E2-4FE6-8BD7-1FB7A05582E1}" srcId="{BD5A03F3-C78A-43C5-8C45-C84F4154D1E7}" destId="{EEE85821-221D-471D-AE27-63D683133825}" srcOrd="1" destOrd="0" parTransId="{9548D3C0-FF23-4F49-9460-CB78E358E4E2}" sibTransId="{696658B3-2BFF-4908-8862-5EC597A889AD}"/>
    <dgm:cxn modelId="{B87E8A21-9224-44A3-BA7D-E0C18DF16904}" srcId="{BD5A03F3-C78A-43C5-8C45-C84F4154D1E7}" destId="{A2001588-3EC3-408F-AA91-9B3FE9370B22}" srcOrd="2" destOrd="0" parTransId="{47D96E6C-B045-40F1-B762-0FD69C9F4290}" sibTransId="{05CF5F4D-1FBF-4AAC-82D8-D2D13038AB0D}"/>
    <dgm:cxn modelId="{7EA708CD-20C1-49C8-9276-1968DD82AA6B}" srcId="{BD5A03F3-C78A-43C5-8C45-C84F4154D1E7}" destId="{BF4961FC-F1D5-4ADA-833A-B61E6C6A6FC1}" srcOrd="6" destOrd="0" parTransId="{2400FDD6-93FF-4CB3-AED7-AC09BE8D838F}" sibTransId="{BA32D333-4539-4B7A-B2B2-2D3A2DD625EB}"/>
    <dgm:cxn modelId="{AA252279-6B23-440E-9A2A-BC39DC3CCDC8}" type="presOf" srcId="{261F2C67-2F0D-47F2-AE62-7164BE9C7397}" destId="{F146AED3-329F-450F-8265-C9734CA3FE8D}" srcOrd="0" destOrd="0" presId="urn:microsoft.com/office/officeart/2005/8/layout/bProcess4"/>
    <dgm:cxn modelId="{7A264B4E-E24C-4AD5-A2E8-5A3D2BD34A93}" srcId="{BD5A03F3-C78A-43C5-8C45-C84F4154D1E7}" destId="{4E51B76D-48EB-4A09-8685-4A617192F607}" srcOrd="3" destOrd="0" parTransId="{10DD8C10-CE6F-4336-8256-C6297E8785EF}" sibTransId="{6921B13B-1301-48A7-ADBC-A205B16467A8}"/>
    <dgm:cxn modelId="{1EB71659-43D2-476D-90DA-28B18D9F570F}" type="presOf" srcId="{BF4961FC-F1D5-4ADA-833A-B61E6C6A6FC1}" destId="{199CC580-7281-4905-8AA4-31F87958B933}" srcOrd="0" destOrd="0" presId="urn:microsoft.com/office/officeart/2005/8/layout/bProcess4"/>
    <dgm:cxn modelId="{2CD0E830-4FB7-453E-A568-FD26AD9D1605}" type="presOf" srcId="{1A9E2DFF-F9A2-428A-B46D-73A34E34EED9}" destId="{DDC6E28E-B6AC-4CA6-86E7-8E36AE31E531}" srcOrd="0" destOrd="0" presId="urn:microsoft.com/office/officeart/2005/8/layout/bProcess4"/>
    <dgm:cxn modelId="{F72E84A4-A6F3-4541-8510-8398B2D7AD5F}" type="presOf" srcId="{BA32D333-4539-4B7A-B2B2-2D3A2DD625EB}" destId="{54DB6DB0-A74F-49B2-A819-86FF351AE486}" srcOrd="0" destOrd="0" presId="urn:microsoft.com/office/officeart/2005/8/layout/bProcess4"/>
    <dgm:cxn modelId="{A68235C5-0D8E-45C6-9319-FE0EDEC6FD4E}" type="presOf" srcId="{EEE85821-221D-471D-AE27-63D683133825}" destId="{A29C2AE8-DBC0-4965-AC83-920401D16537}" srcOrd="0" destOrd="0" presId="urn:microsoft.com/office/officeart/2005/8/layout/bProcess4"/>
    <dgm:cxn modelId="{689300B2-0F60-442C-B372-6C0B44E2FC38}" type="presParOf" srcId="{15A60FAC-3BB0-4F1A-9527-9880EC0D6EEC}" destId="{8D2B763F-B069-4859-8B9B-4486B75328F6}" srcOrd="0" destOrd="0" presId="urn:microsoft.com/office/officeart/2005/8/layout/bProcess4"/>
    <dgm:cxn modelId="{48CC7B4A-F35A-4C5F-BBF1-47AA4FB365AB}" type="presParOf" srcId="{8D2B763F-B069-4859-8B9B-4486B75328F6}" destId="{E89F2EAA-31C5-496E-9254-F73686A22D07}" srcOrd="0" destOrd="0" presId="urn:microsoft.com/office/officeart/2005/8/layout/bProcess4"/>
    <dgm:cxn modelId="{03F7D451-D02F-4BC2-BABC-49A140D81BED}" type="presParOf" srcId="{8D2B763F-B069-4859-8B9B-4486B75328F6}" destId="{745C5895-069A-4D9F-BCA9-F0DFC2B5B80B}" srcOrd="1" destOrd="0" presId="urn:microsoft.com/office/officeart/2005/8/layout/bProcess4"/>
    <dgm:cxn modelId="{8CD0687B-2692-4390-BAF0-DA17A4E9F03A}" type="presParOf" srcId="{15A60FAC-3BB0-4F1A-9527-9880EC0D6EEC}" destId="{85686DC2-6043-45F3-B0AD-90678FE93275}" srcOrd="1" destOrd="0" presId="urn:microsoft.com/office/officeart/2005/8/layout/bProcess4"/>
    <dgm:cxn modelId="{E1E394AD-C738-476C-851F-2C9F75DF6BB3}" type="presParOf" srcId="{15A60FAC-3BB0-4F1A-9527-9880EC0D6EEC}" destId="{4CE59662-426F-4078-A02C-2CC9D5CC98A2}" srcOrd="2" destOrd="0" presId="urn:microsoft.com/office/officeart/2005/8/layout/bProcess4"/>
    <dgm:cxn modelId="{9EE5EB01-4CB5-4169-BEC1-218E11ADC21C}" type="presParOf" srcId="{4CE59662-426F-4078-A02C-2CC9D5CC98A2}" destId="{6DEE070C-2288-4E1D-AE46-B5575EECD55E}" srcOrd="0" destOrd="0" presId="urn:microsoft.com/office/officeart/2005/8/layout/bProcess4"/>
    <dgm:cxn modelId="{55849928-8CF0-4225-A2A2-AC81D963ADCA}" type="presParOf" srcId="{4CE59662-426F-4078-A02C-2CC9D5CC98A2}" destId="{A29C2AE8-DBC0-4965-AC83-920401D16537}" srcOrd="1" destOrd="0" presId="urn:microsoft.com/office/officeart/2005/8/layout/bProcess4"/>
    <dgm:cxn modelId="{5B5141F2-D065-465A-88C8-1BAA3D40FF62}" type="presParOf" srcId="{15A60FAC-3BB0-4F1A-9527-9880EC0D6EEC}" destId="{EEF0C859-0013-4F2D-B3B8-7E8242CD0772}" srcOrd="3" destOrd="0" presId="urn:microsoft.com/office/officeart/2005/8/layout/bProcess4"/>
    <dgm:cxn modelId="{119BC7BB-8064-48F9-9C7E-904658D42708}" type="presParOf" srcId="{15A60FAC-3BB0-4F1A-9527-9880EC0D6EEC}" destId="{DEEDE5DD-DD8F-4FB5-A306-1AFD085C2AB3}" srcOrd="4" destOrd="0" presId="urn:microsoft.com/office/officeart/2005/8/layout/bProcess4"/>
    <dgm:cxn modelId="{1406DC1E-C987-487D-890A-AAFAAE62128B}" type="presParOf" srcId="{DEEDE5DD-DD8F-4FB5-A306-1AFD085C2AB3}" destId="{41D20EF7-93A8-49AF-9EEB-B6289CCCA2F7}" srcOrd="0" destOrd="0" presId="urn:microsoft.com/office/officeart/2005/8/layout/bProcess4"/>
    <dgm:cxn modelId="{FA678B24-02FC-4102-A95E-5756B3DC5487}" type="presParOf" srcId="{DEEDE5DD-DD8F-4FB5-A306-1AFD085C2AB3}" destId="{8BC1E6C4-0D4D-4894-9630-BBA418D5912C}" srcOrd="1" destOrd="0" presId="urn:microsoft.com/office/officeart/2005/8/layout/bProcess4"/>
    <dgm:cxn modelId="{F200461D-7CC9-4503-9E8E-7E721B6D58AD}" type="presParOf" srcId="{15A60FAC-3BB0-4F1A-9527-9880EC0D6EEC}" destId="{B4ECFDD1-D9C2-441D-A60A-E9F5844FD80B}" srcOrd="5" destOrd="0" presId="urn:microsoft.com/office/officeart/2005/8/layout/bProcess4"/>
    <dgm:cxn modelId="{CD8E1B29-72A3-4641-8D53-62E3CBCA6DBA}" type="presParOf" srcId="{15A60FAC-3BB0-4F1A-9527-9880EC0D6EEC}" destId="{B9CB3D25-8874-4105-A073-AABEF35C3A41}" srcOrd="6" destOrd="0" presId="urn:microsoft.com/office/officeart/2005/8/layout/bProcess4"/>
    <dgm:cxn modelId="{740A84CC-41B4-4B9C-ADD8-BD29BD207B34}" type="presParOf" srcId="{B9CB3D25-8874-4105-A073-AABEF35C3A41}" destId="{F97E87F8-8E58-4817-828D-EE70C9E6B699}" srcOrd="0" destOrd="0" presId="urn:microsoft.com/office/officeart/2005/8/layout/bProcess4"/>
    <dgm:cxn modelId="{D17FDC89-DA91-4758-A465-BC2461160C7B}" type="presParOf" srcId="{B9CB3D25-8874-4105-A073-AABEF35C3A41}" destId="{26C14193-A07D-47D1-AB77-270B82CDFA37}" srcOrd="1" destOrd="0" presId="urn:microsoft.com/office/officeart/2005/8/layout/bProcess4"/>
    <dgm:cxn modelId="{7A8A9326-56F7-4779-BA6E-CEE719A655C3}" type="presParOf" srcId="{15A60FAC-3BB0-4F1A-9527-9880EC0D6EEC}" destId="{52698C51-1754-4116-866E-0D23395A12C0}" srcOrd="7" destOrd="0" presId="urn:microsoft.com/office/officeart/2005/8/layout/bProcess4"/>
    <dgm:cxn modelId="{630E76AF-6117-4E58-9CFD-5AC4675E2F31}" type="presParOf" srcId="{15A60FAC-3BB0-4F1A-9527-9880EC0D6EEC}" destId="{31E93E51-E2BF-47C3-BA36-C6C242990F46}" srcOrd="8" destOrd="0" presId="urn:microsoft.com/office/officeart/2005/8/layout/bProcess4"/>
    <dgm:cxn modelId="{784F4828-DA57-48CC-9355-5F11C92B94D2}" type="presParOf" srcId="{31E93E51-E2BF-47C3-BA36-C6C242990F46}" destId="{29E8E995-C0EE-4F2B-987B-7137C38316A9}" srcOrd="0" destOrd="0" presId="urn:microsoft.com/office/officeart/2005/8/layout/bProcess4"/>
    <dgm:cxn modelId="{CC60C2EE-AE75-40AB-80E7-7C2A77E0E66B}" type="presParOf" srcId="{31E93E51-E2BF-47C3-BA36-C6C242990F46}" destId="{2BCC510D-EEC1-448F-9872-33F7EA6D4674}" srcOrd="1" destOrd="0" presId="urn:microsoft.com/office/officeart/2005/8/layout/bProcess4"/>
    <dgm:cxn modelId="{8FEF9D7E-ED01-4769-84CD-39637743D8D8}" type="presParOf" srcId="{15A60FAC-3BB0-4F1A-9527-9880EC0D6EEC}" destId="{8210C14C-1E21-41BB-B1C4-99C6B67DEF01}" srcOrd="9" destOrd="0" presId="urn:microsoft.com/office/officeart/2005/8/layout/bProcess4"/>
    <dgm:cxn modelId="{54595617-284C-4EF8-BB4D-B087A97EF262}" type="presParOf" srcId="{15A60FAC-3BB0-4F1A-9527-9880EC0D6EEC}" destId="{64AA3953-CF7A-4DAD-B70C-D78D86F9B087}" srcOrd="10" destOrd="0" presId="urn:microsoft.com/office/officeart/2005/8/layout/bProcess4"/>
    <dgm:cxn modelId="{4E740B56-6065-4F55-8429-34CAF1C0B84F}" type="presParOf" srcId="{64AA3953-CF7A-4DAD-B70C-D78D86F9B087}" destId="{0A2D8F49-F3B9-459A-84D1-2FFD25DE92DA}" srcOrd="0" destOrd="0" presId="urn:microsoft.com/office/officeart/2005/8/layout/bProcess4"/>
    <dgm:cxn modelId="{9B2A91C3-6F32-471B-AEF5-3E05DD6C55EA}" type="presParOf" srcId="{64AA3953-CF7A-4DAD-B70C-D78D86F9B087}" destId="{5200A6FE-30E7-41A5-9F90-C634460A23F0}" srcOrd="1" destOrd="0" presId="urn:microsoft.com/office/officeart/2005/8/layout/bProcess4"/>
    <dgm:cxn modelId="{999DB9F2-6148-47FA-8A8F-E8BADFC9EB61}" type="presParOf" srcId="{15A60FAC-3BB0-4F1A-9527-9880EC0D6EEC}" destId="{F146AED3-329F-450F-8265-C9734CA3FE8D}" srcOrd="11" destOrd="0" presId="urn:microsoft.com/office/officeart/2005/8/layout/bProcess4"/>
    <dgm:cxn modelId="{3834CEA2-DF2F-4C87-9635-70A89AABED41}" type="presParOf" srcId="{15A60FAC-3BB0-4F1A-9527-9880EC0D6EEC}" destId="{6976A74F-BE66-4AC3-B3AC-D76DA94F0FC6}" srcOrd="12" destOrd="0" presId="urn:microsoft.com/office/officeart/2005/8/layout/bProcess4"/>
    <dgm:cxn modelId="{7B75BF72-C8EB-4E28-9FDD-D96291707C49}" type="presParOf" srcId="{6976A74F-BE66-4AC3-B3AC-D76DA94F0FC6}" destId="{B33BCAB9-8084-4066-BE1B-776FA9B8E7E3}" srcOrd="0" destOrd="0" presId="urn:microsoft.com/office/officeart/2005/8/layout/bProcess4"/>
    <dgm:cxn modelId="{4DD9752B-AAFC-47D9-ABE0-76D640B5881A}" type="presParOf" srcId="{6976A74F-BE66-4AC3-B3AC-D76DA94F0FC6}" destId="{199CC580-7281-4905-8AA4-31F87958B933}" srcOrd="1" destOrd="0" presId="urn:microsoft.com/office/officeart/2005/8/layout/bProcess4"/>
    <dgm:cxn modelId="{7A17746A-DF31-4D66-AEDF-D96770B31087}" type="presParOf" srcId="{15A60FAC-3BB0-4F1A-9527-9880EC0D6EEC}" destId="{54DB6DB0-A74F-49B2-A819-86FF351AE486}" srcOrd="13" destOrd="0" presId="urn:microsoft.com/office/officeart/2005/8/layout/bProcess4"/>
    <dgm:cxn modelId="{0FBDBA3D-9FED-4B8F-AAC2-50B970E48D96}" type="presParOf" srcId="{15A60FAC-3BB0-4F1A-9527-9880EC0D6EEC}" destId="{432355FA-6E62-48F3-A5DB-1080A965F2E5}" srcOrd="14" destOrd="0" presId="urn:microsoft.com/office/officeart/2005/8/layout/bProcess4"/>
    <dgm:cxn modelId="{E08352A2-1D17-4A34-B0FD-0AF2BB641A05}" type="presParOf" srcId="{432355FA-6E62-48F3-A5DB-1080A965F2E5}" destId="{C67E5F0A-B97E-4BC7-A458-5D66BD190719}" srcOrd="0" destOrd="0" presId="urn:microsoft.com/office/officeart/2005/8/layout/bProcess4"/>
    <dgm:cxn modelId="{5CE8185F-6F33-4094-BEA6-85D62386ECC2}" type="presParOf" srcId="{432355FA-6E62-48F3-A5DB-1080A965F2E5}" destId="{DDC6E28E-B6AC-4CA6-86E7-8E36AE31E531}" srcOrd="1" destOrd="0" presId="urn:microsoft.com/office/officeart/2005/8/layout/bProcess4"/>
    <dgm:cxn modelId="{F2FA692C-3623-4692-8F16-C850277FB309}" type="presParOf" srcId="{15A60FAC-3BB0-4F1A-9527-9880EC0D6EEC}" destId="{703E02D0-F906-4B09-A8C0-1ED7B419CA15}" srcOrd="15" destOrd="0" presId="urn:microsoft.com/office/officeart/2005/8/layout/bProcess4"/>
    <dgm:cxn modelId="{C179597D-669C-4B6E-B2D5-E76F884C24F0}" type="presParOf" srcId="{15A60FAC-3BB0-4F1A-9527-9880EC0D6EEC}" destId="{276BE4DC-602D-48FF-9D24-3F0DCEB4EE64}" srcOrd="16" destOrd="0" presId="urn:microsoft.com/office/officeart/2005/8/layout/bProcess4"/>
    <dgm:cxn modelId="{598864E9-BC1D-444A-A561-7A11C2896946}" type="presParOf" srcId="{276BE4DC-602D-48FF-9D24-3F0DCEB4EE64}" destId="{E697DCB5-7C5F-4C70-A9FF-589A16A4530F}" srcOrd="0" destOrd="0" presId="urn:microsoft.com/office/officeart/2005/8/layout/bProcess4"/>
    <dgm:cxn modelId="{A96C5F41-21D1-431A-A4C4-C2F674A8DBA3}" type="presParOf" srcId="{276BE4DC-602D-48FF-9D24-3F0DCEB4EE64}" destId="{8558C434-FA17-438B-B605-46CB64DBBA58}"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86DC2-6043-45F3-B0AD-90678FE93275}">
      <dsp:nvSpPr>
        <dsp:cNvPr id="0" name=""/>
        <dsp:cNvSpPr/>
      </dsp:nvSpPr>
      <dsp:spPr>
        <a:xfrm rot="5400000">
          <a:off x="-368075" y="1120324"/>
          <a:ext cx="1626985" cy="196417"/>
        </a:xfrm>
        <a:prstGeom prst="rect">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45C5895-069A-4D9F-BCA9-F0DFC2B5B80B}">
      <dsp:nvSpPr>
        <dsp:cNvPr id="0" name=""/>
        <dsp:cNvSpPr/>
      </dsp:nvSpPr>
      <dsp:spPr>
        <a:xfrm>
          <a:off x="4021" y="78763"/>
          <a:ext cx="2182415" cy="130944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noProof="0" dirty="0" smtClean="0">
              <a:latin typeface="Times New Roman" panose="02020603050405020304" pitchFamily="18" charset="0"/>
              <a:cs typeface="Times New Roman" panose="02020603050405020304" pitchFamily="18" charset="0"/>
            </a:rPr>
            <a:t>To approve instruments: Guidelines, Standards and Indicators</a:t>
          </a:r>
          <a:endParaRPr lang="en-GB" sz="1200" kern="1200" noProof="0" dirty="0">
            <a:latin typeface="Times New Roman" panose="02020603050405020304" pitchFamily="18" charset="0"/>
            <a:cs typeface="Times New Roman" panose="02020603050405020304" pitchFamily="18" charset="0"/>
          </a:endParaRPr>
        </a:p>
      </dsp:txBody>
      <dsp:txXfrm>
        <a:off x="42373" y="117115"/>
        <a:ext cx="2105711" cy="1232745"/>
      </dsp:txXfrm>
    </dsp:sp>
    <dsp:sp modelId="{EEF0C859-0013-4F2D-B3B8-7E8242CD0772}">
      <dsp:nvSpPr>
        <dsp:cNvPr id="0" name=""/>
        <dsp:cNvSpPr/>
      </dsp:nvSpPr>
      <dsp:spPr>
        <a:xfrm rot="5400000">
          <a:off x="-368075" y="2757135"/>
          <a:ext cx="1626985" cy="196417"/>
        </a:xfrm>
        <a:prstGeom prst="rect">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29C2AE8-DBC0-4965-AC83-920401D16537}">
      <dsp:nvSpPr>
        <dsp:cNvPr id="0" name=""/>
        <dsp:cNvSpPr/>
      </dsp:nvSpPr>
      <dsp:spPr>
        <a:xfrm>
          <a:off x="4021" y="1715575"/>
          <a:ext cx="2182415" cy="130944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noProof="0" dirty="0" smtClean="0">
              <a:latin typeface="Times New Roman" panose="02020603050405020304" pitchFamily="18" charset="0"/>
              <a:cs typeface="Times New Roman" panose="02020603050405020304" pitchFamily="18" charset="0"/>
            </a:rPr>
            <a:t>To </a:t>
          </a:r>
          <a:r>
            <a:rPr lang="en-GB" sz="1200" kern="1200" noProof="0" dirty="0" smtClean="0">
              <a:latin typeface="Times New Roman" panose="02020603050405020304" pitchFamily="18" charset="0"/>
              <a:cs typeface="Times New Roman" panose="02020603050405020304" pitchFamily="18" charset="0"/>
            </a:rPr>
            <a:t>determine </a:t>
          </a:r>
          <a:r>
            <a:rPr lang="en-GB" sz="1200" kern="1200" noProof="0" dirty="0" smtClean="0">
              <a:latin typeface="Times New Roman" panose="02020603050405020304" pitchFamily="18" charset="0"/>
              <a:cs typeface="Times New Roman" panose="02020603050405020304" pitchFamily="18" charset="0"/>
            </a:rPr>
            <a:t>the status and duration of the Ad Hoc Group</a:t>
          </a:r>
          <a:endParaRPr lang="en-GB" sz="1200" kern="1200" noProof="0" dirty="0">
            <a:latin typeface="Times New Roman" panose="02020603050405020304" pitchFamily="18" charset="0"/>
            <a:cs typeface="Times New Roman" panose="02020603050405020304" pitchFamily="18" charset="0"/>
          </a:endParaRPr>
        </a:p>
      </dsp:txBody>
      <dsp:txXfrm>
        <a:off x="42373" y="1753927"/>
        <a:ext cx="2105711" cy="1232745"/>
      </dsp:txXfrm>
    </dsp:sp>
    <dsp:sp modelId="{B4ECFDD1-D9C2-441D-A60A-E9F5844FD80B}">
      <dsp:nvSpPr>
        <dsp:cNvPr id="0" name=""/>
        <dsp:cNvSpPr/>
      </dsp:nvSpPr>
      <dsp:spPr>
        <a:xfrm>
          <a:off x="450330" y="3575541"/>
          <a:ext cx="2892786" cy="196417"/>
        </a:xfrm>
        <a:prstGeom prst="rect">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C1E6C4-0D4D-4894-9630-BBA418D5912C}">
      <dsp:nvSpPr>
        <dsp:cNvPr id="0" name=""/>
        <dsp:cNvSpPr/>
      </dsp:nvSpPr>
      <dsp:spPr>
        <a:xfrm>
          <a:off x="4021" y="3352387"/>
          <a:ext cx="2182415" cy="130944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noProof="0" dirty="0" smtClean="0">
              <a:latin typeface="Times New Roman" panose="02020603050405020304" pitchFamily="18" charset="0"/>
              <a:cs typeface="Times New Roman" panose="02020603050405020304" pitchFamily="18" charset="0"/>
            </a:rPr>
            <a:t>To summarize the results of the impact on migrant boys, girls and adolescents</a:t>
          </a:r>
          <a:endParaRPr lang="en-GB" sz="1100" kern="1200" noProof="0" dirty="0">
            <a:latin typeface="Times New Roman" panose="02020603050405020304" pitchFamily="18" charset="0"/>
            <a:cs typeface="Times New Roman" panose="02020603050405020304" pitchFamily="18" charset="0"/>
          </a:endParaRPr>
        </a:p>
      </dsp:txBody>
      <dsp:txXfrm>
        <a:off x="42373" y="3390739"/>
        <a:ext cx="2105711" cy="1232745"/>
      </dsp:txXfrm>
    </dsp:sp>
    <dsp:sp modelId="{52698C51-1754-4116-866E-0D23395A12C0}">
      <dsp:nvSpPr>
        <dsp:cNvPr id="0" name=""/>
        <dsp:cNvSpPr/>
      </dsp:nvSpPr>
      <dsp:spPr>
        <a:xfrm rot="16205879">
          <a:off x="2538388" y="2759592"/>
          <a:ext cx="1631901" cy="196417"/>
        </a:xfrm>
        <a:prstGeom prst="rect">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C14193-A07D-47D1-AB77-270B82CDFA37}">
      <dsp:nvSpPr>
        <dsp:cNvPr id="0" name=""/>
        <dsp:cNvSpPr/>
      </dsp:nvSpPr>
      <dsp:spPr>
        <a:xfrm>
          <a:off x="2906634" y="3352387"/>
          <a:ext cx="2182415" cy="1309449"/>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noProof="0" dirty="0" smtClean="0">
              <a:latin typeface="Times New Roman" panose="02020603050405020304" pitchFamily="18" charset="0"/>
              <a:cs typeface="Times New Roman" panose="02020603050405020304" pitchFamily="18" charset="0"/>
            </a:rPr>
            <a:t>To provide education and training</a:t>
          </a:r>
          <a:endParaRPr lang="en-GB" sz="1100" kern="1200" noProof="0" dirty="0">
            <a:latin typeface="Times New Roman" panose="02020603050405020304" pitchFamily="18" charset="0"/>
            <a:cs typeface="Times New Roman" panose="02020603050405020304" pitchFamily="18" charset="0"/>
          </a:endParaRPr>
        </a:p>
      </dsp:txBody>
      <dsp:txXfrm>
        <a:off x="2944986" y="3390739"/>
        <a:ext cx="2105711" cy="1232745"/>
      </dsp:txXfrm>
    </dsp:sp>
    <dsp:sp modelId="{8210C14C-1E21-41BB-B1C4-99C6B67DEF01}">
      <dsp:nvSpPr>
        <dsp:cNvPr id="0" name=""/>
        <dsp:cNvSpPr/>
      </dsp:nvSpPr>
      <dsp:spPr>
        <a:xfrm rot="16183722">
          <a:off x="2538380" y="1120324"/>
          <a:ext cx="1627003" cy="196417"/>
        </a:xfrm>
        <a:prstGeom prst="rect">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CC510D-EEC1-448F-9872-33F7EA6D4674}">
      <dsp:nvSpPr>
        <dsp:cNvPr id="0" name=""/>
        <dsp:cNvSpPr/>
      </dsp:nvSpPr>
      <dsp:spPr>
        <a:xfrm>
          <a:off x="2914338" y="1715575"/>
          <a:ext cx="2182415" cy="1309449"/>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noProof="0" dirty="0" smtClean="0">
              <a:latin typeface="Times New Roman" panose="02020603050405020304" pitchFamily="18" charset="0"/>
              <a:cs typeface="Times New Roman" panose="02020603050405020304" pitchFamily="18" charset="0"/>
            </a:rPr>
            <a:t>To exchange experiences with other regions concerning migrant boys, girls and adolescents</a:t>
          </a:r>
          <a:endParaRPr lang="en-GB" sz="1100" kern="1200" noProof="0" dirty="0">
            <a:latin typeface="Times New Roman" panose="02020603050405020304" pitchFamily="18" charset="0"/>
            <a:cs typeface="Times New Roman" panose="02020603050405020304" pitchFamily="18" charset="0"/>
          </a:endParaRPr>
        </a:p>
      </dsp:txBody>
      <dsp:txXfrm>
        <a:off x="2952690" y="1753927"/>
        <a:ext cx="2105711" cy="1232745"/>
      </dsp:txXfrm>
    </dsp:sp>
    <dsp:sp modelId="{F146AED3-329F-450F-8265-C9734CA3FE8D}">
      <dsp:nvSpPr>
        <dsp:cNvPr id="0" name=""/>
        <dsp:cNvSpPr/>
      </dsp:nvSpPr>
      <dsp:spPr>
        <a:xfrm>
          <a:off x="3352943" y="301918"/>
          <a:ext cx="2892786" cy="196417"/>
        </a:xfrm>
        <a:prstGeom prst="rect">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200A6FE-30E7-41A5-9F90-C634460A23F0}">
      <dsp:nvSpPr>
        <dsp:cNvPr id="0" name=""/>
        <dsp:cNvSpPr/>
      </dsp:nvSpPr>
      <dsp:spPr>
        <a:xfrm>
          <a:off x="2906634" y="78763"/>
          <a:ext cx="2182415" cy="130944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noProof="0" dirty="0" smtClean="0">
              <a:latin typeface="Times New Roman" panose="02020603050405020304" pitchFamily="18" charset="0"/>
              <a:cs typeface="Times New Roman" panose="02020603050405020304" pitchFamily="18" charset="0"/>
            </a:rPr>
            <a:t>To establish the </a:t>
          </a:r>
          <a:r>
            <a:rPr lang="en-GB" sz="1200" i="1" kern="1200" noProof="0" dirty="0" smtClean="0">
              <a:latin typeface="Times New Roman" panose="02020603050405020304" pitchFamily="18" charset="0"/>
              <a:cs typeface="Times New Roman" panose="02020603050405020304" pitchFamily="18" charset="0"/>
            </a:rPr>
            <a:t>modus operandi </a:t>
          </a:r>
          <a:r>
            <a:rPr lang="en-GB" sz="1200" kern="1200" noProof="0" dirty="0" smtClean="0">
              <a:latin typeface="Times New Roman" panose="02020603050405020304" pitchFamily="18" charset="0"/>
              <a:cs typeface="Times New Roman" panose="02020603050405020304" pitchFamily="18" charset="0"/>
            </a:rPr>
            <a:t>of the Group</a:t>
          </a:r>
          <a:endParaRPr lang="en-GB" sz="1100" kern="1200" noProof="0" dirty="0">
            <a:latin typeface="Times New Roman" panose="02020603050405020304" pitchFamily="18" charset="0"/>
            <a:cs typeface="Times New Roman" panose="02020603050405020304" pitchFamily="18" charset="0"/>
          </a:endParaRPr>
        </a:p>
      </dsp:txBody>
      <dsp:txXfrm>
        <a:off x="2944986" y="117115"/>
        <a:ext cx="2105711" cy="1232745"/>
      </dsp:txXfrm>
    </dsp:sp>
    <dsp:sp modelId="{54DB6DB0-A74F-49B2-A819-86FF351AE486}">
      <dsp:nvSpPr>
        <dsp:cNvPr id="0" name=""/>
        <dsp:cNvSpPr/>
      </dsp:nvSpPr>
      <dsp:spPr>
        <a:xfrm rot="5400000">
          <a:off x="5437150" y="1120324"/>
          <a:ext cx="1626985" cy="196417"/>
        </a:xfrm>
        <a:prstGeom prst="rect">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9CC580-7281-4905-8AA4-31F87958B933}">
      <dsp:nvSpPr>
        <dsp:cNvPr id="0" name=""/>
        <dsp:cNvSpPr/>
      </dsp:nvSpPr>
      <dsp:spPr>
        <a:xfrm>
          <a:off x="5809247" y="78763"/>
          <a:ext cx="2182415" cy="130944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noProof="0" dirty="0" smtClean="0">
              <a:latin typeface="Times New Roman" panose="02020603050405020304" pitchFamily="18" charset="0"/>
              <a:cs typeface="Times New Roman" panose="02020603050405020304" pitchFamily="18" charset="0"/>
            </a:rPr>
            <a:t>To focus on new population groups</a:t>
          </a:r>
          <a:endParaRPr lang="en-GB" sz="1200" kern="1200" noProof="0" dirty="0">
            <a:latin typeface="Times New Roman" panose="02020603050405020304" pitchFamily="18" charset="0"/>
            <a:cs typeface="Times New Roman" panose="02020603050405020304" pitchFamily="18" charset="0"/>
          </a:endParaRPr>
        </a:p>
      </dsp:txBody>
      <dsp:txXfrm>
        <a:off x="5847599" y="117115"/>
        <a:ext cx="2105711" cy="1232745"/>
      </dsp:txXfrm>
    </dsp:sp>
    <dsp:sp modelId="{703E02D0-F906-4B09-A8C0-1ED7B419CA15}">
      <dsp:nvSpPr>
        <dsp:cNvPr id="0" name=""/>
        <dsp:cNvSpPr/>
      </dsp:nvSpPr>
      <dsp:spPr>
        <a:xfrm rot="5400000">
          <a:off x="5437150" y="2757135"/>
          <a:ext cx="1626985" cy="196417"/>
        </a:xfrm>
        <a:prstGeom prst="rect">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C6E28E-B6AC-4CA6-86E7-8E36AE31E531}">
      <dsp:nvSpPr>
        <dsp:cNvPr id="0" name=""/>
        <dsp:cNvSpPr/>
      </dsp:nvSpPr>
      <dsp:spPr>
        <a:xfrm>
          <a:off x="5809247" y="1715575"/>
          <a:ext cx="2182415" cy="130944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noProof="0" dirty="0" smtClean="0">
              <a:latin typeface="Times New Roman" panose="02020603050405020304" pitchFamily="18" charset="0"/>
              <a:cs typeface="Times New Roman" panose="02020603050405020304" pitchFamily="18" charset="0"/>
            </a:rPr>
            <a:t>To disseminate protocols </a:t>
          </a:r>
          <a:r>
            <a:rPr lang="en-GB" sz="1200" kern="1200" noProof="0" dirty="0" smtClean="0">
              <a:latin typeface="Times New Roman" panose="02020603050405020304" pitchFamily="18" charset="0"/>
              <a:cs typeface="Times New Roman" panose="02020603050405020304" pitchFamily="18" charset="0"/>
            </a:rPr>
            <a:t>or instruments </a:t>
          </a:r>
          <a:r>
            <a:rPr lang="en-GB" sz="1200" kern="1200" noProof="0" dirty="0" smtClean="0">
              <a:latin typeface="Times New Roman" panose="02020603050405020304" pitchFamily="18" charset="0"/>
              <a:cs typeface="Times New Roman" panose="02020603050405020304" pitchFamily="18" charset="0"/>
            </a:rPr>
            <a:t>through technological means</a:t>
          </a:r>
          <a:endParaRPr lang="en-GB" sz="1200" kern="1200" noProof="0" dirty="0">
            <a:latin typeface="Times New Roman" panose="02020603050405020304" pitchFamily="18" charset="0"/>
            <a:cs typeface="Times New Roman" panose="02020603050405020304" pitchFamily="18" charset="0"/>
          </a:endParaRPr>
        </a:p>
      </dsp:txBody>
      <dsp:txXfrm>
        <a:off x="5847599" y="1753927"/>
        <a:ext cx="2105711" cy="1232745"/>
      </dsp:txXfrm>
    </dsp:sp>
    <dsp:sp modelId="{8558C434-FA17-438B-B605-46CB64DBBA58}">
      <dsp:nvSpPr>
        <dsp:cNvPr id="0" name=""/>
        <dsp:cNvSpPr/>
      </dsp:nvSpPr>
      <dsp:spPr>
        <a:xfrm>
          <a:off x="5809247" y="3352387"/>
          <a:ext cx="2182415" cy="1309449"/>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noProof="0" dirty="0" smtClean="0">
              <a:latin typeface="Times New Roman" panose="02020603050405020304" pitchFamily="18" charset="0"/>
              <a:cs typeface="Times New Roman" panose="02020603050405020304" pitchFamily="18" charset="0"/>
            </a:rPr>
            <a:t>To develop monitoring, follow-up and evaluation mechanisms</a:t>
          </a:r>
          <a:endParaRPr lang="en-US" sz="1200" kern="1200" dirty="0">
            <a:latin typeface="Times New Roman" panose="02020603050405020304" pitchFamily="18" charset="0"/>
            <a:cs typeface="Times New Roman" panose="02020603050405020304" pitchFamily="18" charset="0"/>
          </a:endParaRPr>
        </a:p>
      </dsp:txBody>
      <dsp:txXfrm>
        <a:off x="5847599" y="3390739"/>
        <a:ext cx="2105711" cy="1232745"/>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s-CR"/>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C9F8F6C0-42CC-4C8C-842E-C9166DC404FE}" type="datetimeFigureOut">
              <a:rPr lang="es-CR" smtClean="0"/>
              <a:t>6/8/16</a:t>
            </a:fld>
            <a:endParaRPr lang="es-CR"/>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s-CR"/>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s-CR"/>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C00514A1-D126-49AE-8C90-264D69ACCF93}" type="slidenum">
              <a:rPr lang="es-CR" smtClean="0"/>
              <a:t>‹Nr.›</a:t>
            </a:fld>
            <a:endParaRPr lang="es-CR"/>
          </a:p>
        </p:txBody>
      </p:sp>
    </p:spTree>
    <p:extLst>
      <p:ext uri="{BB962C8B-B14F-4D97-AF65-F5344CB8AC3E}">
        <p14:creationId xmlns:p14="http://schemas.microsoft.com/office/powerpoint/2010/main" val="3410580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R" dirty="0"/>
          </a:p>
        </p:txBody>
      </p:sp>
      <p:sp>
        <p:nvSpPr>
          <p:cNvPr id="4" name="Slide Number Placeholder 3"/>
          <p:cNvSpPr>
            <a:spLocks noGrp="1"/>
          </p:cNvSpPr>
          <p:nvPr>
            <p:ph type="sldNum" sz="quarter" idx="10"/>
          </p:nvPr>
        </p:nvSpPr>
        <p:spPr/>
        <p:txBody>
          <a:bodyPr/>
          <a:lstStyle/>
          <a:p>
            <a:fld id="{C00514A1-D126-49AE-8C90-264D69ACCF93}" type="slidenum">
              <a:rPr lang="es-CR" smtClean="0"/>
              <a:t>4</a:t>
            </a:fld>
            <a:endParaRPr lang="es-CR"/>
          </a:p>
        </p:txBody>
      </p:sp>
    </p:spTree>
    <p:extLst>
      <p:ext uri="{BB962C8B-B14F-4D97-AF65-F5344CB8AC3E}">
        <p14:creationId xmlns:p14="http://schemas.microsoft.com/office/powerpoint/2010/main" val="1391121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C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CR"/>
          </a:p>
        </p:txBody>
      </p:sp>
      <p:sp>
        <p:nvSpPr>
          <p:cNvPr id="4" name="Date Placeholder 3"/>
          <p:cNvSpPr>
            <a:spLocks noGrp="1"/>
          </p:cNvSpPr>
          <p:nvPr>
            <p:ph type="dt" sz="half" idx="10"/>
          </p:nvPr>
        </p:nvSpPr>
        <p:spPr/>
        <p:txBody>
          <a:bodyPr/>
          <a:lstStyle/>
          <a:p>
            <a:fld id="{F6627CEB-A096-43CF-A0C1-64F48F6F7C79}" type="datetimeFigureOut">
              <a:rPr lang="es-CR" smtClean="0"/>
              <a:t>6/8/16</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0547D6B2-AD5C-4839-BD16-26775E7E78DC}" type="slidenum">
              <a:rPr lang="es-CR" smtClean="0"/>
              <a:t>‹Nr.›</a:t>
            </a:fld>
            <a:endParaRPr lang="es-CR"/>
          </a:p>
        </p:txBody>
      </p:sp>
    </p:spTree>
    <p:extLst>
      <p:ext uri="{BB962C8B-B14F-4D97-AF65-F5344CB8AC3E}">
        <p14:creationId xmlns:p14="http://schemas.microsoft.com/office/powerpoint/2010/main" val="159203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Date Placeholder 3"/>
          <p:cNvSpPr>
            <a:spLocks noGrp="1"/>
          </p:cNvSpPr>
          <p:nvPr>
            <p:ph type="dt" sz="half" idx="10"/>
          </p:nvPr>
        </p:nvSpPr>
        <p:spPr/>
        <p:txBody>
          <a:bodyPr/>
          <a:lstStyle/>
          <a:p>
            <a:fld id="{F6627CEB-A096-43CF-A0C1-64F48F6F7C79}" type="datetimeFigureOut">
              <a:rPr lang="es-CR" smtClean="0"/>
              <a:t>6/8/16</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0547D6B2-AD5C-4839-BD16-26775E7E78DC}" type="slidenum">
              <a:rPr lang="es-CR" smtClean="0"/>
              <a:t>‹Nr.›</a:t>
            </a:fld>
            <a:endParaRPr lang="es-CR"/>
          </a:p>
        </p:txBody>
      </p:sp>
    </p:spTree>
    <p:extLst>
      <p:ext uri="{BB962C8B-B14F-4D97-AF65-F5344CB8AC3E}">
        <p14:creationId xmlns:p14="http://schemas.microsoft.com/office/powerpoint/2010/main" val="2139100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C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Date Placeholder 3"/>
          <p:cNvSpPr>
            <a:spLocks noGrp="1"/>
          </p:cNvSpPr>
          <p:nvPr>
            <p:ph type="dt" sz="half" idx="10"/>
          </p:nvPr>
        </p:nvSpPr>
        <p:spPr/>
        <p:txBody>
          <a:bodyPr/>
          <a:lstStyle/>
          <a:p>
            <a:fld id="{F6627CEB-A096-43CF-A0C1-64F48F6F7C79}" type="datetimeFigureOut">
              <a:rPr lang="es-CR" smtClean="0"/>
              <a:t>6/8/16</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0547D6B2-AD5C-4839-BD16-26775E7E78DC}" type="slidenum">
              <a:rPr lang="es-CR" smtClean="0"/>
              <a:t>‹Nr.›</a:t>
            </a:fld>
            <a:endParaRPr lang="es-CR"/>
          </a:p>
        </p:txBody>
      </p:sp>
    </p:spTree>
    <p:extLst>
      <p:ext uri="{BB962C8B-B14F-4D97-AF65-F5344CB8AC3E}">
        <p14:creationId xmlns:p14="http://schemas.microsoft.com/office/powerpoint/2010/main" val="1656429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Date Placeholder 3"/>
          <p:cNvSpPr>
            <a:spLocks noGrp="1"/>
          </p:cNvSpPr>
          <p:nvPr>
            <p:ph type="dt" sz="half" idx="10"/>
          </p:nvPr>
        </p:nvSpPr>
        <p:spPr/>
        <p:txBody>
          <a:bodyPr/>
          <a:lstStyle/>
          <a:p>
            <a:fld id="{F6627CEB-A096-43CF-A0C1-64F48F6F7C79}" type="datetimeFigureOut">
              <a:rPr lang="es-CR" smtClean="0"/>
              <a:t>6/8/16</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0547D6B2-AD5C-4839-BD16-26775E7E78DC}" type="slidenum">
              <a:rPr lang="es-CR" smtClean="0"/>
              <a:t>‹Nr.›</a:t>
            </a:fld>
            <a:endParaRPr lang="es-CR"/>
          </a:p>
        </p:txBody>
      </p:sp>
    </p:spTree>
    <p:extLst>
      <p:ext uri="{BB962C8B-B14F-4D97-AF65-F5344CB8AC3E}">
        <p14:creationId xmlns:p14="http://schemas.microsoft.com/office/powerpoint/2010/main" val="2629850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C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627CEB-A096-43CF-A0C1-64F48F6F7C79}" type="datetimeFigureOut">
              <a:rPr lang="es-CR" smtClean="0"/>
              <a:t>6/8/16</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0547D6B2-AD5C-4839-BD16-26775E7E78DC}" type="slidenum">
              <a:rPr lang="es-CR" smtClean="0"/>
              <a:t>‹Nr.›</a:t>
            </a:fld>
            <a:endParaRPr lang="es-CR"/>
          </a:p>
        </p:txBody>
      </p:sp>
    </p:spTree>
    <p:extLst>
      <p:ext uri="{BB962C8B-B14F-4D97-AF65-F5344CB8AC3E}">
        <p14:creationId xmlns:p14="http://schemas.microsoft.com/office/powerpoint/2010/main" val="3453232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5" name="Date Placeholder 4"/>
          <p:cNvSpPr>
            <a:spLocks noGrp="1"/>
          </p:cNvSpPr>
          <p:nvPr>
            <p:ph type="dt" sz="half" idx="10"/>
          </p:nvPr>
        </p:nvSpPr>
        <p:spPr/>
        <p:txBody>
          <a:bodyPr/>
          <a:lstStyle/>
          <a:p>
            <a:fld id="{F6627CEB-A096-43CF-A0C1-64F48F6F7C79}" type="datetimeFigureOut">
              <a:rPr lang="es-CR" smtClean="0"/>
              <a:t>6/8/16</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0547D6B2-AD5C-4839-BD16-26775E7E78DC}" type="slidenum">
              <a:rPr lang="es-CR" smtClean="0"/>
              <a:t>‹Nr.›</a:t>
            </a:fld>
            <a:endParaRPr lang="es-CR"/>
          </a:p>
        </p:txBody>
      </p:sp>
    </p:spTree>
    <p:extLst>
      <p:ext uri="{BB962C8B-B14F-4D97-AF65-F5344CB8AC3E}">
        <p14:creationId xmlns:p14="http://schemas.microsoft.com/office/powerpoint/2010/main" val="2954520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C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7" name="Date Placeholder 6"/>
          <p:cNvSpPr>
            <a:spLocks noGrp="1"/>
          </p:cNvSpPr>
          <p:nvPr>
            <p:ph type="dt" sz="half" idx="10"/>
          </p:nvPr>
        </p:nvSpPr>
        <p:spPr/>
        <p:txBody>
          <a:bodyPr/>
          <a:lstStyle/>
          <a:p>
            <a:fld id="{F6627CEB-A096-43CF-A0C1-64F48F6F7C79}" type="datetimeFigureOut">
              <a:rPr lang="es-CR" smtClean="0"/>
              <a:t>6/8/16</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0547D6B2-AD5C-4839-BD16-26775E7E78DC}" type="slidenum">
              <a:rPr lang="es-CR" smtClean="0"/>
              <a:t>‹Nr.›</a:t>
            </a:fld>
            <a:endParaRPr lang="es-CR"/>
          </a:p>
        </p:txBody>
      </p:sp>
    </p:spTree>
    <p:extLst>
      <p:ext uri="{BB962C8B-B14F-4D97-AF65-F5344CB8AC3E}">
        <p14:creationId xmlns:p14="http://schemas.microsoft.com/office/powerpoint/2010/main" val="4105192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R"/>
          </a:p>
        </p:txBody>
      </p:sp>
      <p:sp>
        <p:nvSpPr>
          <p:cNvPr id="3" name="Date Placeholder 2"/>
          <p:cNvSpPr>
            <a:spLocks noGrp="1"/>
          </p:cNvSpPr>
          <p:nvPr>
            <p:ph type="dt" sz="half" idx="10"/>
          </p:nvPr>
        </p:nvSpPr>
        <p:spPr/>
        <p:txBody>
          <a:bodyPr/>
          <a:lstStyle/>
          <a:p>
            <a:fld id="{F6627CEB-A096-43CF-A0C1-64F48F6F7C79}" type="datetimeFigureOut">
              <a:rPr lang="es-CR" smtClean="0"/>
              <a:t>6/8/16</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0547D6B2-AD5C-4839-BD16-26775E7E78DC}" type="slidenum">
              <a:rPr lang="es-CR" smtClean="0"/>
              <a:t>‹Nr.›</a:t>
            </a:fld>
            <a:endParaRPr lang="es-CR"/>
          </a:p>
        </p:txBody>
      </p:sp>
    </p:spTree>
    <p:extLst>
      <p:ext uri="{BB962C8B-B14F-4D97-AF65-F5344CB8AC3E}">
        <p14:creationId xmlns:p14="http://schemas.microsoft.com/office/powerpoint/2010/main" val="2438652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627CEB-A096-43CF-A0C1-64F48F6F7C79}" type="datetimeFigureOut">
              <a:rPr lang="es-CR" smtClean="0"/>
              <a:t>6/8/16</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0547D6B2-AD5C-4839-BD16-26775E7E78DC}" type="slidenum">
              <a:rPr lang="es-CR" smtClean="0"/>
              <a:t>‹Nr.›</a:t>
            </a:fld>
            <a:endParaRPr lang="es-CR"/>
          </a:p>
        </p:txBody>
      </p:sp>
    </p:spTree>
    <p:extLst>
      <p:ext uri="{BB962C8B-B14F-4D97-AF65-F5344CB8AC3E}">
        <p14:creationId xmlns:p14="http://schemas.microsoft.com/office/powerpoint/2010/main" val="3761937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C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627CEB-A096-43CF-A0C1-64F48F6F7C79}" type="datetimeFigureOut">
              <a:rPr lang="es-CR" smtClean="0"/>
              <a:t>6/8/16</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0547D6B2-AD5C-4839-BD16-26775E7E78DC}" type="slidenum">
              <a:rPr lang="es-CR" smtClean="0"/>
              <a:t>‹Nr.›</a:t>
            </a:fld>
            <a:endParaRPr lang="es-CR"/>
          </a:p>
        </p:txBody>
      </p:sp>
    </p:spTree>
    <p:extLst>
      <p:ext uri="{BB962C8B-B14F-4D97-AF65-F5344CB8AC3E}">
        <p14:creationId xmlns:p14="http://schemas.microsoft.com/office/powerpoint/2010/main" val="1236434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C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627CEB-A096-43CF-A0C1-64F48F6F7C79}" type="datetimeFigureOut">
              <a:rPr lang="es-CR" smtClean="0"/>
              <a:t>6/8/16</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0547D6B2-AD5C-4839-BD16-26775E7E78DC}" type="slidenum">
              <a:rPr lang="es-CR" smtClean="0"/>
              <a:t>‹Nr.›</a:t>
            </a:fld>
            <a:endParaRPr lang="es-CR"/>
          </a:p>
        </p:txBody>
      </p:sp>
    </p:spTree>
    <p:extLst>
      <p:ext uri="{BB962C8B-B14F-4D97-AF65-F5344CB8AC3E}">
        <p14:creationId xmlns:p14="http://schemas.microsoft.com/office/powerpoint/2010/main" val="3249637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C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27CEB-A096-43CF-A0C1-64F48F6F7C79}" type="datetimeFigureOut">
              <a:rPr lang="es-CR" smtClean="0"/>
              <a:t>6/8/16</a:t>
            </a:fld>
            <a:endParaRPr lang="es-C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47D6B2-AD5C-4839-BD16-26775E7E78DC}" type="slidenum">
              <a:rPr lang="es-CR" smtClean="0"/>
              <a:t>‹Nr.›</a:t>
            </a:fld>
            <a:endParaRPr lang="es-CR"/>
          </a:p>
        </p:txBody>
      </p:sp>
    </p:spTree>
    <p:extLst>
      <p:ext uri="{BB962C8B-B14F-4D97-AF65-F5344CB8AC3E}">
        <p14:creationId xmlns:p14="http://schemas.microsoft.com/office/powerpoint/2010/main" val="3171929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microsoft.com/office/2007/relationships/hdphoto" Target="../media/hdphoto2.wdp"/></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microsoft.com/office/2007/relationships/hdphoto" Target="../media/hdphoto2.wdp"/><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 Id="rId3" Type="http://schemas.microsoft.com/office/2007/relationships/hdphoto" Target="../media/hdphoto2.wdp"/></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4" Type="http://schemas.openxmlformats.org/officeDocument/2006/relationships/image" Target="../media/image6.gif"/><Relationship Id="rId5" Type="http://schemas.openxmlformats.org/officeDocument/2006/relationships/image" Target="../media/image7.png"/><Relationship Id="rId1" Type="http://schemas.openxmlformats.org/officeDocument/2006/relationships/slideLayout" Target="../slideLayouts/slideLayout7.xml"/><Relationship Id="rId2" Type="http://schemas.openxmlformats.org/officeDocument/2006/relationships/image" Target="../media/image4.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2936"/>
            <a:ext cx="7772400" cy="1758057"/>
          </a:xfrm>
        </p:spPr>
        <p:txBody>
          <a:bodyPr>
            <a:noAutofit/>
          </a:bodyPr>
          <a:lstStyle/>
          <a:p>
            <a:r>
              <a:rPr lang="en-GB" sz="2800" dirty="0" smtClean="0">
                <a:latin typeface="Times New Roman" panose="02020603050405020304" pitchFamily="18" charset="0"/>
                <a:cs typeface="Times New Roman" panose="02020603050405020304" pitchFamily="18" charset="0"/>
              </a:rPr>
              <a:t>Advances in the Assessment of the Work of the </a:t>
            </a:r>
            <a:br>
              <a:rPr lang="en-GB" sz="2800" dirty="0" smtClean="0">
                <a:latin typeface="Times New Roman" panose="02020603050405020304" pitchFamily="18" charset="0"/>
                <a:cs typeface="Times New Roman" panose="02020603050405020304" pitchFamily="18" charset="0"/>
              </a:rPr>
            </a:br>
            <a:r>
              <a:rPr lang="en-GB" sz="2800" dirty="0" smtClean="0">
                <a:latin typeface="Times New Roman" panose="02020603050405020304" pitchFamily="18" charset="0"/>
                <a:cs typeface="Times New Roman" panose="02020603050405020304" pitchFamily="18" charset="0"/>
              </a:rPr>
              <a:t>Ad Hoc Group on</a:t>
            </a:r>
            <a:br>
              <a:rPr lang="en-GB" sz="2800" dirty="0" smtClean="0">
                <a:latin typeface="Times New Roman" panose="02020603050405020304" pitchFamily="18" charset="0"/>
                <a:cs typeface="Times New Roman" panose="02020603050405020304" pitchFamily="18" charset="0"/>
              </a:rPr>
            </a:br>
            <a:r>
              <a:rPr lang="en-GB" sz="2800" b="1" dirty="0" smtClean="0">
                <a:latin typeface="Times New Roman" panose="02020603050405020304" pitchFamily="18" charset="0"/>
                <a:cs typeface="Times New Roman" panose="02020603050405020304" pitchFamily="18" charset="0"/>
              </a:rPr>
              <a:t>Migrant Boys, Girls and Adolescents</a:t>
            </a:r>
            <a:r>
              <a:rPr lang="en-GB" sz="2800" dirty="0" smtClean="0">
                <a:latin typeface="Times New Roman" panose="02020603050405020304" pitchFamily="18" charset="0"/>
                <a:cs typeface="Times New Roman" panose="02020603050405020304" pitchFamily="18" charset="0"/>
              </a:rPr>
              <a:t/>
            </a:r>
            <a:br>
              <a:rPr lang="en-GB" sz="2800" dirty="0" smtClean="0">
                <a:latin typeface="Times New Roman" panose="02020603050405020304" pitchFamily="18" charset="0"/>
                <a:cs typeface="Times New Roman" panose="02020603050405020304" pitchFamily="18" charset="0"/>
              </a:rPr>
            </a:br>
            <a:endParaRPr lang="en-GB" sz="2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51520" y="5589240"/>
            <a:ext cx="5472608" cy="1008112"/>
          </a:xfrm>
        </p:spPr>
        <p:txBody>
          <a:bodyPr>
            <a:normAutofit fontScale="92500" lnSpcReduction="10000"/>
          </a:bodyPr>
          <a:lstStyle/>
          <a:p>
            <a:endParaRPr lang="en-GB" dirty="0" smtClean="0"/>
          </a:p>
          <a:p>
            <a:r>
              <a:rPr lang="en-GB" dirty="0" smtClean="0">
                <a:latin typeface="Times New Roman" panose="02020603050405020304" pitchFamily="18" charset="0"/>
                <a:cs typeface="Times New Roman" panose="02020603050405020304" pitchFamily="18" charset="0"/>
              </a:rPr>
              <a:t>RCM Technical Secretariat</a:t>
            </a:r>
          </a:p>
        </p:txBody>
      </p:sp>
      <p:pic>
        <p:nvPicPr>
          <p:cNvPr id="4" name="Picture 6"/>
          <p:cNvPicPr>
            <a:picLocks noChangeAspect="1" noChangeArrowheads="1"/>
          </p:cNvPicPr>
          <p:nvPr/>
        </p:nvPicPr>
        <p:blipFill rotWithShape="1">
          <a:blip r:embed="rId2" cstate="email">
            <a:extLst>
              <a:ext uri="{BEBA8EAE-BF5A-486C-A8C5-ECC9F3942E4B}">
                <a14:imgProps xmlns:a14="http://schemas.microsoft.com/office/drawing/2010/main">
                  <a14:imgLayer r:embed="rId3">
                    <a14:imgEffect>
                      <a14:saturation sat="33000"/>
                    </a14:imgEffect>
                  </a14:imgLayer>
                </a14:imgProps>
              </a:ext>
              <a:ext uri="{28A0092B-C50C-407E-A947-70E740481C1C}">
                <a14:useLocalDpi xmlns:a14="http://schemas.microsoft.com/office/drawing/2010/main"/>
              </a:ext>
            </a:extLst>
          </a:blip>
          <a:srcRect/>
          <a:stretch/>
        </p:blipFill>
        <p:spPr bwMode="auto">
          <a:xfrm>
            <a:off x="5998804" y="5261950"/>
            <a:ext cx="2952328" cy="1595194"/>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17966" y="476672"/>
            <a:ext cx="2908068" cy="1310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195736" y="1787170"/>
            <a:ext cx="4752528" cy="461665"/>
          </a:xfrm>
          <a:prstGeom prst="rect">
            <a:avLst/>
          </a:prstGeom>
          <a:noFill/>
        </p:spPr>
        <p:txBody>
          <a:bodyPr wrap="square" rtlCol="0">
            <a:spAutoFit/>
          </a:bodyPr>
          <a:lstStyle/>
          <a:p>
            <a:pPr algn="ctr"/>
            <a:r>
              <a:rPr lang="es-ES" sz="1200" b="1" dirty="0" smtClean="0">
                <a:latin typeface="Arial" panose="020B0604020202020204" pitchFamily="34" charset="0"/>
                <a:cs typeface="Arial" panose="020B0604020202020204" pitchFamily="34" charset="0"/>
              </a:rPr>
              <a:t>Conferencia Regional sobre Migración (CRM)</a:t>
            </a:r>
          </a:p>
          <a:p>
            <a:pPr algn="ctr"/>
            <a:r>
              <a:rPr lang="en-GB" sz="1200" b="1" dirty="0" smtClean="0">
                <a:latin typeface="Arial" panose="020B0604020202020204" pitchFamily="34" charset="0"/>
                <a:cs typeface="Arial" panose="020B0604020202020204" pitchFamily="34" charset="0"/>
              </a:rPr>
              <a:t>Regional Conference on Migration (RCM)</a:t>
            </a:r>
            <a:endParaRPr lang="en-GB"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28903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Autofit/>
          </a:bodyPr>
          <a:lstStyle/>
          <a:p>
            <a:r>
              <a:rPr lang="en-GB" sz="3200" b="1" dirty="0" smtClean="0">
                <a:latin typeface="Times New Roman" panose="02020603050405020304" pitchFamily="18" charset="0"/>
                <a:cs typeface="Times New Roman" panose="02020603050405020304" pitchFamily="18" charset="0"/>
              </a:rPr>
              <a:t>Areas of Convergence</a:t>
            </a:r>
            <a:endParaRPr lang="en-GB"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7544" y="1052736"/>
            <a:ext cx="8229600" cy="5112568"/>
          </a:xfrm>
        </p:spPr>
        <p:txBody>
          <a:bodyPr>
            <a:normAutofit fontScale="25000" lnSpcReduction="20000"/>
          </a:bodyPr>
          <a:lstStyle/>
          <a:p>
            <a:pPr marL="0" indent="0">
              <a:lnSpc>
                <a:spcPct val="110000"/>
              </a:lnSpc>
              <a:buNone/>
            </a:pPr>
            <a:endParaRPr lang="en-GB" dirty="0" smtClean="0"/>
          </a:p>
          <a:p>
            <a:pPr marL="0" indent="0">
              <a:lnSpc>
                <a:spcPct val="110000"/>
              </a:lnSpc>
              <a:buNone/>
            </a:pPr>
            <a:r>
              <a:rPr lang="en-GB" sz="7200" dirty="0" smtClean="0">
                <a:latin typeface="Times New Roman" panose="02020603050405020304" pitchFamily="18" charset="0"/>
                <a:cs typeface="Times New Roman" panose="02020603050405020304" pitchFamily="18" charset="0"/>
              </a:rPr>
              <a:t>The countries </a:t>
            </a:r>
            <a:r>
              <a:rPr lang="en-GB" sz="7200" dirty="0" smtClean="0">
                <a:latin typeface="Times New Roman" panose="02020603050405020304" pitchFamily="18" charset="0"/>
                <a:cs typeface="Times New Roman" panose="02020603050405020304" pitchFamily="18" charset="0"/>
              </a:rPr>
              <a:t>consider </a:t>
            </a:r>
            <a:r>
              <a:rPr lang="en-GB" sz="7200" dirty="0" smtClean="0">
                <a:latin typeface="Times New Roman" panose="02020603050405020304" pitchFamily="18" charset="0"/>
                <a:cs typeface="Times New Roman" panose="02020603050405020304" pitchFamily="18" charset="0"/>
              </a:rPr>
              <a:t>that the work of the Ad Hoc Group </a:t>
            </a:r>
            <a:r>
              <a:rPr lang="en-GB" sz="7200" dirty="0" smtClean="0">
                <a:latin typeface="Times New Roman" panose="02020603050405020304" pitchFamily="18" charset="0"/>
                <a:cs typeface="Times New Roman" panose="02020603050405020304" pitchFamily="18" charset="0"/>
              </a:rPr>
              <a:t>has opened </a:t>
            </a:r>
            <a:r>
              <a:rPr lang="en-GB" sz="7200" dirty="0" smtClean="0">
                <a:latin typeface="Times New Roman" panose="02020603050405020304" pitchFamily="18" charset="0"/>
                <a:cs typeface="Times New Roman" panose="02020603050405020304" pitchFamily="18" charset="0"/>
              </a:rPr>
              <a:t>up a new space for regional cooperation and decision-making through dialogue and consensus.    </a:t>
            </a:r>
          </a:p>
          <a:p>
            <a:pPr>
              <a:lnSpc>
                <a:spcPct val="110000"/>
              </a:lnSpc>
            </a:pPr>
            <a:endParaRPr lang="en-GB" sz="7200" dirty="0" smtClean="0">
              <a:latin typeface="Times New Roman" panose="02020603050405020304" pitchFamily="18" charset="0"/>
              <a:cs typeface="Times New Roman" panose="02020603050405020304" pitchFamily="18" charset="0"/>
            </a:endParaRPr>
          </a:p>
          <a:p>
            <a:pPr marL="0" indent="0">
              <a:lnSpc>
                <a:spcPct val="110000"/>
              </a:lnSpc>
              <a:buNone/>
            </a:pPr>
            <a:r>
              <a:rPr lang="en-GB" sz="7200" dirty="0" smtClean="0">
                <a:latin typeface="Times New Roman" panose="02020603050405020304" pitchFamily="18" charset="0"/>
                <a:cs typeface="Times New Roman" panose="02020603050405020304" pitchFamily="18" charset="0"/>
              </a:rPr>
              <a:t>This includes the following:</a:t>
            </a:r>
          </a:p>
          <a:p>
            <a:pPr marL="0" lvl="0" indent="0">
              <a:lnSpc>
                <a:spcPct val="110000"/>
              </a:lnSpc>
              <a:buNone/>
            </a:pPr>
            <a:r>
              <a:rPr lang="en-GB" sz="7200" b="1" dirty="0" smtClean="0">
                <a:latin typeface="Times New Roman" panose="02020603050405020304" pitchFamily="18" charset="0"/>
                <a:cs typeface="Times New Roman" panose="02020603050405020304" pitchFamily="18" charset="0"/>
              </a:rPr>
              <a:t>1.</a:t>
            </a:r>
            <a:r>
              <a:rPr lang="en-GB" sz="7200" b="1" dirty="0" smtClean="0">
                <a:latin typeface="Times New Roman" panose="02020603050405020304" pitchFamily="18" charset="0"/>
                <a:cs typeface="Times New Roman" panose="02020603050405020304" pitchFamily="18" charset="0"/>
              </a:rPr>
              <a:t>Making </a:t>
            </a:r>
            <a:r>
              <a:rPr lang="en-GB" sz="7200" b="1" dirty="0" smtClean="0">
                <a:latin typeface="Times New Roman" panose="02020603050405020304" pitchFamily="18" charset="0"/>
                <a:cs typeface="Times New Roman" panose="02020603050405020304" pitchFamily="18" charset="0"/>
              </a:rPr>
              <a:t>the issue of migrant boys, girls and adolescents visible and </a:t>
            </a:r>
            <a:r>
              <a:rPr lang="en-GB" sz="7200" b="1" dirty="0" smtClean="0">
                <a:latin typeface="Times New Roman" panose="02020603050405020304" pitchFamily="18" charset="0"/>
                <a:cs typeface="Times New Roman" panose="02020603050405020304" pitchFamily="18" charset="0"/>
              </a:rPr>
              <a:t>raising </a:t>
            </a:r>
            <a:r>
              <a:rPr lang="en-GB" sz="7200" b="1" dirty="0" smtClean="0">
                <a:latin typeface="Times New Roman" panose="02020603050405020304" pitchFamily="18" charset="0"/>
                <a:cs typeface="Times New Roman" panose="02020603050405020304" pitchFamily="18" charset="0"/>
              </a:rPr>
              <a:t>awareness on their living conditions or social situation.</a:t>
            </a:r>
          </a:p>
          <a:p>
            <a:pPr lvl="0">
              <a:lnSpc>
                <a:spcPct val="110000"/>
              </a:lnSpc>
            </a:pPr>
            <a:r>
              <a:rPr lang="en-GB" sz="7200" dirty="0" smtClean="0">
                <a:latin typeface="Times New Roman" panose="02020603050405020304" pitchFamily="18" charset="0"/>
                <a:cs typeface="Times New Roman" panose="02020603050405020304" pitchFamily="18" charset="0"/>
              </a:rPr>
              <a:t>Assistance and protection throughout the various phases of migration of migrant boys, girls and adolescents; </a:t>
            </a:r>
          </a:p>
          <a:p>
            <a:pPr lvl="0">
              <a:lnSpc>
                <a:spcPct val="110000"/>
              </a:lnSpc>
            </a:pPr>
            <a:r>
              <a:rPr lang="en-GB" sz="7200" dirty="0" smtClean="0">
                <a:latin typeface="Times New Roman" panose="02020603050405020304" pitchFamily="18" charset="0"/>
                <a:cs typeface="Times New Roman" panose="02020603050405020304" pitchFamily="18" charset="0"/>
              </a:rPr>
              <a:t>Best practices and challenges of the countries in the region were explored and further examined at workshops and meetings;  </a:t>
            </a:r>
          </a:p>
          <a:p>
            <a:pPr lvl="0">
              <a:lnSpc>
                <a:spcPct val="110000"/>
              </a:lnSpc>
            </a:pPr>
            <a:r>
              <a:rPr lang="en-GB" sz="7200" dirty="0" smtClean="0">
                <a:latin typeface="Times New Roman" panose="02020603050405020304" pitchFamily="18" charset="0"/>
                <a:cs typeface="Times New Roman" panose="02020603050405020304" pitchFamily="18" charset="0"/>
              </a:rPr>
              <a:t>Different aspects of the issue were explored and discussed, such as: improving infrastructure for assistance; trafficking in persons; violence; shelters; stateless </a:t>
            </a:r>
            <a:r>
              <a:rPr lang="en-GB" sz="7200" dirty="0" smtClean="0">
                <a:latin typeface="Times New Roman" panose="02020603050405020304" pitchFamily="18" charset="0"/>
                <a:cs typeface="Times New Roman" panose="02020603050405020304" pitchFamily="18" charset="0"/>
              </a:rPr>
              <a:t>persons, </a:t>
            </a:r>
            <a:r>
              <a:rPr lang="en-GB" sz="7200" dirty="0" smtClean="0">
                <a:latin typeface="Times New Roman" panose="02020603050405020304" pitchFamily="18" charset="0"/>
                <a:cs typeface="Times New Roman" panose="02020603050405020304" pitchFamily="18" charset="0"/>
              </a:rPr>
              <a:t>etc.; </a:t>
            </a:r>
          </a:p>
          <a:p>
            <a:pPr lvl="0">
              <a:lnSpc>
                <a:spcPct val="110000"/>
              </a:lnSpc>
            </a:pPr>
            <a:r>
              <a:rPr lang="en-GB" sz="7200" dirty="0" smtClean="0">
                <a:latin typeface="Times New Roman" panose="02020603050405020304" pitchFamily="18" charset="0"/>
                <a:cs typeface="Times New Roman" panose="02020603050405020304" pitchFamily="18" charset="0"/>
              </a:rPr>
              <a:t>A process was facilitated to establish more efficient reception management systems considering the needs of migrant boys, girls and adolescents; </a:t>
            </a:r>
          </a:p>
          <a:p>
            <a:pPr lvl="0">
              <a:lnSpc>
                <a:spcPct val="110000"/>
              </a:lnSpc>
            </a:pPr>
            <a:r>
              <a:rPr lang="en-GB" sz="7200" dirty="0" smtClean="0">
                <a:latin typeface="Times New Roman" panose="02020603050405020304" pitchFamily="18" charset="0"/>
                <a:cs typeface="Times New Roman" panose="02020603050405020304" pitchFamily="18" charset="0"/>
              </a:rPr>
              <a:t>Helped to establish procedures to follow up on </a:t>
            </a:r>
            <a:r>
              <a:rPr lang="en-GB" sz="7200" dirty="0" smtClean="0">
                <a:latin typeface="Times New Roman" panose="02020603050405020304" pitchFamily="18" charset="0"/>
                <a:cs typeface="Times New Roman" panose="02020603050405020304" pitchFamily="18" charset="0"/>
              </a:rPr>
              <a:t>different situations </a:t>
            </a:r>
            <a:r>
              <a:rPr lang="en-GB" sz="7200" dirty="0" smtClean="0">
                <a:latin typeface="Times New Roman" panose="02020603050405020304" pitchFamily="18" charset="0"/>
                <a:cs typeface="Times New Roman" panose="02020603050405020304" pitchFamily="18" charset="0"/>
              </a:rPr>
              <a:t>faced by boys, girls and adolescents, particularly in the psychosocial sphere;</a:t>
            </a:r>
          </a:p>
          <a:p>
            <a:pPr lvl="0">
              <a:lnSpc>
                <a:spcPct val="110000"/>
              </a:lnSpc>
            </a:pPr>
            <a:r>
              <a:rPr lang="en-GB" sz="7200" dirty="0" smtClean="0">
                <a:latin typeface="Times New Roman" panose="02020603050405020304" pitchFamily="18" charset="0"/>
                <a:cs typeface="Times New Roman" panose="02020603050405020304" pitchFamily="18" charset="0"/>
              </a:rPr>
              <a:t>Existing common </a:t>
            </a:r>
            <a:r>
              <a:rPr lang="en-GB" sz="7200" dirty="0" smtClean="0">
                <a:latin typeface="Times New Roman" panose="02020603050405020304" pitchFamily="18" charset="0"/>
                <a:cs typeface="Times New Roman" panose="02020603050405020304" pitchFamily="18" charset="0"/>
              </a:rPr>
              <a:t>guidelines were used as a reference and support for the involved institutions (documents prior to 2014).</a:t>
            </a:r>
          </a:p>
          <a:p>
            <a:endParaRPr lang="en-GB" sz="72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260648"/>
            <a:ext cx="1438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913194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600" b="1" dirty="0" smtClean="0">
                <a:latin typeface="Times New Roman" panose="02020603050405020304" pitchFamily="18" charset="0"/>
                <a:cs typeface="Times New Roman" panose="02020603050405020304" pitchFamily="18" charset="0"/>
              </a:rPr>
              <a:t>Areas of Convergence</a:t>
            </a:r>
            <a:endParaRPr lang="en-GB"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7544" y="1052736"/>
            <a:ext cx="8229600" cy="5544616"/>
          </a:xfrm>
        </p:spPr>
        <p:txBody>
          <a:bodyPr>
            <a:normAutofit fontScale="25000" lnSpcReduction="20000"/>
          </a:bodyPr>
          <a:lstStyle/>
          <a:p>
            <a:pPr marL="0" lvl="0" indent="0">
              <a:lnSpc>
                <a:spcPct val="110000"/>
              </a:lnSpc>
              <a:buNone/>
            </a:pPr>
            <a:r>
              <a:rPr lang="en-GB" dirty="0" smtClean="0"/>
              <a:t> </a:t>
            </a:r>
            <a:r>
              <a:rPr lang="en-GB" sz="7200" b="1" dirty="0" smtClean="0">
                <a:latin typeface="Times New Roman" panose="02020603050405020304" pitchFamily="18" charset="0"/>
                <a:cs typeface="Times New Roman" panose="02020603050405020304" pitchFamily="18" charset="0"/>
              </a:rPr>
              <a:t>2. Developing key instruments to provide specialized and differentiated assistance to migrant boys, girls and adolescents.</a:t>
            </a:r>
            <a:r>
              <a:rPr lang="en-GB" sz="7200" dirty="0" smtClean="0">
                <a:latin typeface="Times New Roman" panose="02020603050405020304" pitchFamily="18" charset="0"/>
                <a:cs typeface="Times New Roman" panose="02020603050405020304" pitchFamily="18" charset="0"/>
              </a:rPr>
              <a:t> </a:t>
            </a:r>
          </a:p>
          <a:p>
            <a:pPr marL="0" lvl="0" indent="0">
              <a:lnSpc>
                <a:spcPct val="110000"/>
              </a:lnSpc>
              <a:buNone/>
            </a:pPr>
            <a:endParaRPr lang="en-GB" sz="7200" dirty="0" smtClean="0">
              <a:latin typeface="Times New Roman" panose="02020603050405020304" pitchFamily="18" charset="0"/>
              <a:cs typeface="Times New Roman" panose="02020603050405020304" pitchFamily="18" charset="0"/>
            </a:endParaRPr>
          </a:p>
          <a:p>
            <a:pPr>
              <a:lnSpc>
                <a:spcPct val="110000"/>
              </a:lnSpc>
            </a:pPr>
            <a:r>
              <a:rPr lang="en-GB" sz="7200" dirty="0" smtClean="0">
                <a:latin typeface="Times New Roman" panose="02020603050405020304" pitchFamily="18" charset="0"/>
                <a:cs typeface="Times New Roman" panose="02020603050405020304" pitchFamily="18" charset="0"/>
              </a:rPr>
              <a:t>These are p</a:t>
            </a:r>
            <a:r>
              <a:rPr lang="en-GB" sz="7200" dirty="0" smtClean="0">
                <a:latin typeface="Times New Roman" panose="02020603050405020304" pitchFamily="18" charset="0"/>
                <a:cs typeface="Times New Roman" panose="02020603050405020304" pitchFamily="18" charset="0"/>
              </a:rPr>
              <a:t>rotocols</a:t>
            </a:r>
            <a:r>
              <a:rPr lang="en-GB" sz="7200" dirty="0" smtClean="0">
                <a:latin typeface="Times New Roman" panose="02020603050405020304" pitchFamily="18" charset="0"/>
                <a:cs typeface="Times New Roman" panose="02020603050405020304" pitchFamily="18" charset="0"/>
              </a:rPr>
              <a:t>, guidelines and protection </a:t>
            </a:r>
            <a:r>
              <a:rPr lang="en-GB" sz="7200" dirty="0" smtClean="0">
                <a:latin typeface="Times New Roman" panose="02020603050405020304" pitchFamily="18" charset="0"/>
                <a:cs typeface="Times New Roman" panose="02020603050405020304" pitchFamily="18" charset="0"/>
              </a:rPr>
              <a:t>standards </a:t>
            </a:r>
            <a:r>
              <a:rPr lang="en-GB" sz="7200" dirty="0" smtClean="0">
                <a:latin typeface="Times New Roman" panose="02020603050405020304" pitchFamily="18" charset="0"/>
                <a:cs typeface="Times New Roman" panose="02020603050405020304" pitchFamily="18" charset="0"/>
              </a:rPr>
              <a:t>which </a:t>
            </a:r>
            <a:r>
              <a:rPr lang="en-GB" sz="7200" dirty="0" smtClean="0">
                <a:latin typeface="Times New Roman" panose="02020603050405020304" pitchFamily="18" charset="0"/>
                <a:cs typeface="Times New Roman" panose="02020603050405020304" pitchFamily="18" charset="0"/>
              </a:rPr>
              <a:t>will increase </a:t>
            </a:r>
            <a:r>
              <a:rPr lang="en-GB" sz="7200" dirty="0" smtClean="0">
                <a:latin typeface="Times New Roman" panose="02020603050405020304" pitchFamily="18" charset="0"/>
                <a:cs typeface="Times New Roman" panose="02020603050405020304" pitchFamily="18" charset="0"/>
              </a:rPr>
              <a:t>the service </a:t>
            </a:r>
            <a:r>
              <a:rPr lang="en-GB" sz="7200" dirty="0" smtClean="0">
                <a:latin typeface="Times New Roman" panose="02020603050405020304" pitchFamily="18" charset="0"/>
                <a:cs typeface="Times New Roman" panose="02020603050405020304" pitchFamily="18" charset="0"/>
              </a:rPr>
              <a:t>and/or </a:t>
            </a:r>
            <a:r>
              <a:rPr lang="en-GB" sz="7200" dirty="0" smtClean="0">
                <a:latin typeface="Times New Roman" panose="02020603050405020304" pitchFamily="18" charset="0"/>
                <a:cs typeface="Times New Roman" panose="02020603050405020304" pitchFamily="18" charset="0"/>
              </a:rPr>
              <a:t>work capacity of ministries, agencies and institutions of the governments represented in the RCM;  </a:t>
            </a:r>
          </a:p>
          <a:p>
            <a:pPr>
              <a:lnSpc>
                <a:spcPct val="110000"/>
              </a:lnSpc>
            </a:pPr>
            <a:endParaRPr lang="en-GB" sz="7200" dirty="0" smtClean="0">
              <a:latin typeface="Times New Roman" panose="02020603050405020304" pitchFamily="18" charset="0"/>
              <a:cs typeface="Times New Roman" panose="02020603050405020304" pitchFamily="18" charset="0"/>
            </a:endParaRPr>
          </a:p>
          <a:p>
            <a:pPr>
              <a:lnSpc>
                <a:spcPct val="110000"/>
              </a:lnSpc>
            </a:pPr>
            <a:r>
              <a:rPr lang="en-GB" sz="7200" dirty="0" smtClean="0">
                <a:latin typeface="Times New Roman" panose="02020603050405020304" pitchFamily="18" charset="0"/>
                <a:cs typeface="Times New Roman" panose="02020603050405020304" pitchFamily="18" charset="0"/>
              </a:rPr>
              <a:t>In addition, they enable homologating processes in the region </a:t>
            </a:r>
            <a:r>
              <a:rPr lang="en-GB" sz="7200" dirty="0" smtClean="0">
                <a:latin typeface="Times New Roman" panose="02020603050405020304" pitchFamily="18" charset="0"/>
                <a:cs typeface="Times New Roman" panose="02020603050405020304" pitchFamily="18" charset="0"/>
              </a:rPr>
              <a:t>with the aim of ensuring </a:t>
            </a:r>
            <a:r>
              <a:rPr lang="en-GB" sz="7200" dirty="0" smtClean="0">
                <a:latin typeface="Times New Roman" panose="02020603050405020304" pitchFamily="18" charset="0"/>
                <a:cs typeface="Times New Roman" panose="02020603050405020304" pitchFamily="18" charset="0"/>
              </a:rPr>
              <a:t>the best interests of the child. To date, the following instruments have been agreed on, through the Ad Hoc Group and with technical support from international organizations and civil society experts:  </a:t>
            </a:r>
          </a:p>
          <a:p>
            <a:pPr marL="0" indent="0">
              <a:lnSpc>
                <a:spcPct val="110000"/>
              </a:lnSpc>
              <a:buNone/>
            </a:pPr>
            <a:endParaRPr lang="en-GB" sz="7200" dirty="0" smtClean="0">
              <a:latin typeface="Times New Roman" panose="02020603050405020304" pitchFamily="18" charset="0"/>
              <a:cs typeface="Times New Roman" panose="02020603050405020304" pitchFamily="18" charset="0"/>
            </a:endParaRPr>
          </a:p>
          <a:p>
            <a:pPr lvl="1">
              <a:lnSpc>
                <a:spcPct val="110000"/>
              </a:lnSpc>
            </a:pPr>
            <a:r>
              <a:rPr lang="en-GB" sz="7200" i="1" dirty="0">
                <a:latin typeface="Times New Roman" panose="02020603050405020304" pitchFamily="18" charset="0"/>
                <a:cs typeface="Times New Roman" panose="02020603050405020304" pitchFamily="18" charset="0"/>
              </a:rPr>
              <a:t>Regional Guidelines for the Comprehensive Protection of Boys, Girls and Adolescents in the Context of Migration </a:t>
            </a:r>
            <a:r>
              <a:rPr lang="en-GB" sz="7200" dirty="0" smtClean="0">
                <a:latin typeface="Times New Roman" panose="02020603050405020304" pitchFamily="18" charset="0"/>
                <a:cs typeface="Times New Roman" panose="02020603050405020304" pitchFamily="18" charset="0"/>
              </a:rPr>
              <a:t>(IOM);</a:t>
            </a:r>
          </a:p>
          <a:p>
            <a:pPr lvl="1">
              <a:lnSpc>
                <a:spcPct val="110000"/>
              </a:lnSpc>
            </a:pPr>
            <a:r>
              <a:rPr lang="en-GB" sz="7200" i="1" dirty="0">
                <a:latin typeface="Times New Roman" panose="02020603050405020304" pitchFamily="18" charset="0"/>
                <a:cs typeface="Times New Roman" panose="02020603050405020304" pitchFamily="18" charset="0"/>
              </a:rPr>
              <a:t>Consular Protection Standards for Unaccompanied or Separated Migrant Boys, Girls and Adolescents and/or Those in Need of Consular Protection </a:t>
            </a:r>
            <a:r>
              <a:rPr lang="en-GB" sz="7200" dirty="0" smtClean="0">
                <a:latin typeface="Times New Roman" panose="02020603050405020304" pitchFamily="18" charset="0"/>
                <a:cs typeface="Times New Roman" panose="02020603050405020304" pitchFamily="18" charset="0"/>
              </a:rPr>
              <a:t>(IOM, UNHCR, UNICEF);</a:t>
            </a:r>
          </a:p>
          <a:p>
            <a:pPr lvl="1">
              <a:lnSpc>
                <a:spcPct val="110000"/>
              </a:lnSpc>
            </a:pPr>
            <a:r>
              <a:rPr lang="en-GB" sz="7200" i="1" dirty="0">
                <a:latin typeface="Times New Roman" panose="02020603050405020304" pitchFamily="18" charset="0"/>
                <a:cs typeface="Times New Roman" panose="02020603050405020304" pitchFamily="18" charset="0"/>
              </a:rPr>
              <a:t>Common Indicators for the Registration of Unaccompanied or Separated Migrant Boys, Girls and Adolescents in Consular Actions by Member Countries of the Regional Conference on Migration </a:t>
            </a:r>
            <a:r>
              <a:rPr lang="en-GB" sz="7200" dirty="0" smtClean="0">
                <a:latin typeface="Times New Roman" panose="02020603050405020304" pitchFamily="18" charset="0"/>
                <a:cs typeface="Times New Roman" panose="02020603050405020304" pitchFamily="18" charset="0"/>
              </a:rPr>
              <a:t>(IOM, UNHCR, UNICEF).</a:t>
            </a:r>
            <a:endParaRPr lang="en-GB" sz="7200" dirty="0">
              <a:latin typeface="Times New Roman" panose="02020603050405020304" pitchFamily="18" charset="0"/>
              <a:cs typeface="Times New Roman" panose="02020603050405020304" pitchFamily="18" charset="0"/>
            </a:endParaRPr>
          </a:p>
        </p:txBody>
      </p:sp>
      <p:pic>
        <p:nvPicPr>
          <p:cNvPr id="4" name="Picture 2"/>
          <p:cNvPicPr>
            <a:picLocks noChangeAspect="1" noChangeArrowheads="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52320" y="102058"/>
            <a:ext cx="1438275" cy="806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649405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778098"/>
          </a:xfrm>
        </p:spPr>
        <p:txBody>
          <a:bodyPr>
            <a:normAutofit fontScale="90000"/>
          </a:bodyPr>
          <a:lstStyle/>
          <a:p>
            <a:r>
              <a:rPr lang="en-GB" sz="4000" b="1" dirty="0" smtClean="0">
                <a:latin typeface="Times New Roman" panose="02020603050405020304" pitchFamily="18" charset="0"/>
                <a:cs typeface="Times New Roman" panose="02020603050405020304" pitchFamily="18" charset="0"/>
              </a:rPr>
              <a:t>Areas of Convergence</a:t>
            </a: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r>
              <a:rPr lang="en-GB" sz="3100" dirty="0" smtClean="0">
                <a:latin typeface="Times New Roman" panose="02020603050405020304" pitchFamily="18" charset="0"/>
                <a:cs typeface="Times New Roman" panose="02020603050405020304" pitchFamily="18" charset="0"/>
              </a:rPr>
              <a:t>(Instruments) </a:t>
            </a:r>
            <a:endParaRPr lang="en-GB" sz="31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7544" y="1844824"/>
            <a:ext cx="8229600" cy="4525963"/>
          </a:xfrm>
        </p:spPr>
        <p:txBody>
          <a:bodyPr>
            <a:normAutofit/>
          </a:bodyPr>
          <a:lstStyle/>
          <a:p>
            <a:r>
              <a:rPr lang="en-GB" sz="2400" dirty="0" smtClean="0">
                <a:latin typeface="Times New Roman" panose="02020603050405020304" pitchFamily="18" charset="0"/>
                <a:cs typeface="Times New Roman" panose="02020603050405020304" pitchFamily="18" charset="0"/>
              </a:rPr>
              <a:t>Public information and awareness-raising campaigns on the risks of irregular migration;</a:t>
            </a:r>
          </a:p>
          <a:p>
            <a:pPr lvl="0"/>
            <a:r>
              <a:rPr lang="en-GB" sz="2400" dirty="0" smtClean="0">
                <a:latin typeface="Times New Roman" panose="02020603050405020304" pitchFamily="18" charset="0"/>
                <a:cs typeface="Times New Roman" panose="02020603050405020304" pitchFamily="18" charset="0"/>
              </a:rPr>
              <a:t>A </a:t>
            </a:r>
            <a:r>
              <a:rPr lang="en-GB" sz="2400" dirty="0" smtClean="0">
                <a:latin typeface="Times New Roman" panose="02020603050405020304" pitchFamily="18" charset="0"/>
                <a:cs typeface="Times New Roman" panose="02020603050405020304" pitchFamily="18" charset="0"/>
              </a:rPr>
              <a:t>database, which </a:t>
            </a:r>
            <a:r>
              <a:rPr lang="en-GB" sz="2400" dirty="0" smtClean="0">
                <a:latin typeface="Times New Roman" panose="02020603050405020304" pitchFamily="18" charset="0"/>
                <a:cs typeface="Times New Roman" panose="02020603050405020304" pitchFamily="18" charset="0"/>
              </a:rPr>
              <a:t>can be </a:t>
            </a:r>
            <a:r>
              <a:rPr lang="en-GB" sz="2400" dirty="0" smtClean="0">
                <a:latin typeface="Times New Roman" panose="02020603050405020304" pitchFamily="18" charset="0"/>
                <a:cs typeface="Times New Roman" panose="02020603050405020304" pitchFamily="18" charset="0"/>
              </a:rPr>
              <a:t>updated, </a:t>
            </a:r>
            <a:r>
              <a:rPr lang="en-GB" sz="2400" dirty="0" smtClean="0">
                <a:latin typeface="Times New Roman" panose="02020603050405020304" pitchFamily="18" charset="0"/>
                <a:cs typeface="Times New Roman" panose="02020603050405020304" pitchFamily="18" charset="0"/>
              </a:rPr>
              <a:t>of the main officials, delegates, representatives, locations and others addressing the issue of migrant boys,</a:t>
            </a:r>
            <a:r>
              <a:rPr lang="en-GB" sz="2400" dirty="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girls and adolescents.</a:t>
            </a:r>
          </a:p>
          <a:p>
            <a:endParaRPr lang="en-GB" sz="2400" dirty="0">
              <a:latin typeface="Times New Roman" panose="02020603050405020304" pitchFamily="18" charset="0"/>
              <a:cs typeface="Times New Roman" panose="02020603050405020304" pitchFamily="18" charset="0"/>
            </a:endParaRPr>
          </a:p>
        </p:txBody>
      </p:sp>
      <p:pic>
        <p:nvPicPr>
          <p:cNvPr id="4" name="Picture 2"/>
          <p:cNvPicPr>
            <a:picLocks noChangeAspect="1" noChangeArrowheads="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380312" y="260648"/>
            <a:ext cx="1438275" cy="666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405844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29600" cy="4309939"/>
          </a:xfrm>
        </p:spPr>
        <p:txBody>
          <a:bodyPr>
            <a:noAutofit/>
          </a:bodyPr>
          <a:lstStyle/>
          <a:p>
            <a:pPr marL="0" lvl="0" indent="0">
              <a:buNone/>
            </a:pPr>
            <a:r>
              <a:rPr lang="en-GB" sz="2800" b="1" dirty="0" smtClean="0">
                <a:latin typeface="Times New Roman" panose="02020603050405020304" pitchFamily="18" charset="0"/>
                <a:cs typeface="Times New Roman" panose="02020603050405020304" pitchFamily="18" charset="0"/>
              </a:rPr>
              <a:t>3. Inter-institutional cooperation at a national and regional level.</a:t>
            </a:r>
          </a:p>
          <a:p>
            <a:pPr marL="0" lvl="0" indent="0">
              <a:buNone/>
            </a:pPr>
            <a:endParaRPr lang="en-GB" sz="1000" dirty="0" smtClean="0">
              <a:latin typeface="Times New Roman" panose="02020603050405020304" pitchFamily="18" charset="0"/>
              <a:cs typeface="Times New Roman" panose="02020603050405020304" pitchFamily="18" charset="0"/>
            </a:endParaRPr>
          </a:p>
          <a:p>
            <a:r>
              <a:rPr lang="en-GB" sz="2800" dirty="0" smtClean="0">
                <a:latin typeface="Times New Roman" panose="02020603050405020304" pitchFamily="18" charset="0"/>
                <a:cs typeface="Times New Roman" panose="02020603050405020304" pitchFamily="18" charset="0"/>
              </a:rPr>
              <a:t>The interdisciplinary composition of the Ad Hoc Group is successful. The wealth of knowledge, experiences and perspectives </a:t>
            </a:r>
            <a:r>
              <a:rPr lang="en-GB" sz="2800" dirty="0" smtClean="0">
                <a:latin typeface="Times New Roman" panose="02020603050405020304" pitchFamily="18" charset="0"/>
                <a:cs typeface="Times New Roman" panose="02020603050405020304" pitchFamily="18" charset="0"/>
              </a:rPr>
              <a:t>has </a:t>
            </a:r>
            <a:r>
              <a:rPr lang="en-GB" sz="2800" dirty="0" smtClean="0">
                <a:latin typeface="Times New Roman" panose="02020603050405020304" pitchFamily="18" charset="0"/>
                <a:cs typeface="Times New Roman" panose="02020603050405020304" pitchFamily="18" charset="0"/>
              </a:rPr>
              <a:t>resulted in valuable exchanges on the reality in the region, learning about various practices and gaining access to resources, networks, new contacts and coordination. These include the following:</a:t>
            </a:r>
            <a:endParaRPr lang="en-GB" sz="2800" dirty="0">
              <a:latin typeface="Times New Roman" panose="02020603050405020304" pitchFamily="18" charset="0"/>
              <a:cs typeface="Times New Roman" panose="02020603050405020304"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2"/>
            <a:ext cx="1438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2555776" y="293857"/>
            <a:ext cx="4028867" cy="584776"/>
          </a:xfrm>
          <a:prstGeom prst="rect">
            <a:avLst/>
          </a:prstGeom>
        </p:spPr>
        <p:txBody>
          <a:bodyPr wrap="none">
            <a:spAutoFit/>
          </a:bodyPr>
          <a:lstStyle/>
          <a:p>
            <a:r>
              <a:rPr lang="en-GB" sz="3200" b="1" dirty="0" smtClean="0">
                <a:latin typeface="Times New Roman" panose="02020603050405020304" pitchFamily="18" charset="0"/>
                <a:cs typeface="Times New Roman" panose="02020603050405020304" pitchFamily="18" charset="0"/>
              </a:rPr>
              <a:t>Areas of Convergence</a:t>
            </a:r>
            <a:endParaRPr lang="en-GB" sz="3200" dirty="0"/>
          </a:p>
        </p:txBody>
      </p:sp>
    </p:spTree>
    <p:extLst>
      <p:ext uri="{BB962C8B-B14F-4D97-AF65-F5344CB8AC3E}">
        <p14:creationId xmlns:p14="http://schemas.microsoft.com/office/powerpoint/2010/main" val="39515211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b="1" dirty="0" smtClean="0">
                <a:latin typeface="Times New Roman" panose="02020603050405020304" pitchFamily="18" charset="0"/>
                <a:cs typeface="Times New Roman" panose="02020603050405020304" pitchFamily="18" charset="0"/>
              </a:rPr>
              <a:t>Areas of Convergence</a:t>
            </a:r>
            <a:r>
              <a:rPr lang="en-GB" b="1" dirty="0" smtClean="0">
                <a:latin typeface="Times New Roman" panose="02020603050405020304" pitchFamily="18" charset="0"/>
                <a:cs typeface="Times New Roman" panose="02020603050405020304" pitchFamily="18" charset="0"/>
              </a:rPr>
              <a:t/>
            </a:r>
            <a:br>
              <a:rPr lang="en-GB" b="1" dirty="0" smtClean="0">
                <a:latin typeface="Times New Roman" panose="02020603050405020304" pitchFamily="18" charset="0"/>
                <a:cs typeface="Times New Roman" panose="02020603050405020304" pitchFamily="18" charset="0"/>
              </a:rPr>
            </a:br>
            <a:r>
              <a:rPr lang="en-GB" sz="3600" dirty="0" smtClean="0">
                <a:latin typeface="Times New Roman" panose="02020603050405020304" pitchFamily="18" charset="0"/>
                <a:cs typeface="Times New Roman" panose="02020603050405020304" pitchFamily="18" charset="0"/>
              </a:rPr>
              <a:t>(Cooperation</a:t>
            </a:r>
            <a:r>
              <a:rPr lang="en-GB" sz="3600" dirty="0" smtClean="0"/>
              <a:t>)</a:t>
            </a:r>
            <a:endParaRPr lang="en-GB" sz="3600" dirty="0"/>
          </a:p>
        </p:txBody>
      </p:sp>
      <p:sp>
        <p:nvSpPr>
          <p:cNvPr id="3" name="Content Placeholder 2"/>
          <p:cNvSpPr>
            <a:spLocks noGrp="1"/>
          </p:cNvSpPr>
          <p:nvPr>
            <p:ph idx="1"/>
          </p:nvPr>
        </p:nvSpPr>
        <p:spPr/>
        <p:txBody>
          <a:bodyPr>
            <a:normAutofit lnSpcReduction="10000"/>
          </a:bodyPr>
          <a:lstStyle/>
          <a:p>
            <a:pPr lvl="0"/>
            <a:r>
              <a:rPr lang="en-GB" dirty="0" smtClean="0">
                <a:latin typeface="Times New Roman" panose="02020603050405020304" pitchFamily="18" charset="0"/>
                <a:cs typeface="Times New Roman" panose="02020603050405020304" pitchFamily="18" charset="0"/>
              </a:rPr>
              <a:t>Establishes alliances and coordination with consulates, government </a:t>
            </a:r>
            <a:r>
              <a:rPr lang="en-GB" dirty="0" smtClean="0">
                <a:latin typeface="Times New Roman" panose="02020603050405020304" pitchFamily="18" charset="0"/>
                <a:cs typeface="Times New Roman" panose="02020603050405020304" pitchFamily="18" charset="0"/>
              </a:rPr>
              <a:t>institutions and </a:t>
            </a:r>
            <a:r>
              <a:rPr lang="en-GB" dirty="0" smtClean="0">
                <a:latin typeface="Times New Roman" panose="02020603050405020304" pitchFamily="18" charset="0"/>
                <a:cs typeface="Times New Roman" panose="02020603050405020304" pitchFamily="18" charset="0"/>
              </a:rPr>
              <a:t>civil society, </a:t>
            </a:r>
            <a:r>
              <a:rPr lang="en-GB" dirty="0" smtClean="0">
                <a:latin typeface="Times New Roman" panose="02020603050405020304" pitchFamily="18" charset="0"/>
                <a:cs typeface="Times New Roman" panose="02020603050405020304" pitchFamily="18" charset="0"/>
              </a:rPr>
              <a:t>among others; </a:t>
            </a:r>
            <a:endParaRPr lang="en-GB" dirty="0" smtClean="0">
              <a:latin typeface="Times New Roman" panose="02020603050405020304" pitchFamily="18" charset="0"/>
              <a:cs typeface="Times New Roman" panose="02020603050405020304" pitchFamily="18" charset="0"/>
            </a:endParaRPr>
          </a:p>
          <a:p>
            <a:pPr lvl="0"/>
            <a:r>
              <a:rPr lang="en-GB" dirty="0" smtClean="0">
                <a:latin typeface="Times New Roman" panose="02020603050405020304" pitchFamily="18" charset="0"/>
                <a:cs typeface="Times New Roman" panose="02020603050405020304" pitchFamily="18" charset="0"/>
              </a:rPr>
              <a:t>Promotes the establishment of a coordinating group for assistance during reintegration, including non-governmental organizations;</a:t>
            </a:r>
          </a:p>
          <a:p>
            <a:pPr lvl="0"/>
            <a:r>
              <a:rPr lang="en-GB" dirty="0" smtClean="0">
                <a:latin typeface="Times New Roman" panose="02020603050405020304" pitchFamily="18" charset="0"/>
                <a:cs typeface="Times New Roman" panose="02020603050405020304" pitchFamily="18" charset="0"/>
              </a:rPr>
              <a:t>Identifies existing agencies which are not visible in order to include them in the efforts to benefit migrant boys, girls and adolescents.</a:t>
            </a:r>
            <a:endParaRPr lang="en-GB" dirty="0">
              <a:latin typeface="Times New Roman" panose="02020603050405020304" pitchFamily="18" charset="0"/>
              <a:cs typeface="Times New Roman" panose="02020603050405020304" pitchFamily="18" charset="0"/>
            </a:endParaRPr>
          </a:p>
        </p:txBody>
      </p:sp>
      <p:pic>
        <p:nvPicPr>
          <p:cNvPr id="5" name="Picture 2"/>
          <p:cNvPicPr>
            <a:picLocks noChangeAspect="1" noChangeArrowheads="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236296" y="102059"/>
            <a:ext cx="1438275" cy="666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064028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a:bodyPr>
          <a:lstStyle/>
          <a:p>
            <a:r>
              <a:rPr lang="en-GB" sz="3600" b="1" dirty="0" smtClean="0">
                <a:latin typeface="Times New Roman" panose="02020603050405020304" pitchFamily="18" charset="0"/>
                <a:cs typeface="Times New Roman" panose="02020603050405020304" pitchFamily="18" charset="0"/>
              </a:rPr>
              <a:t>Areas of Convergence</a:t>
            </a:r>
            <a:endParaRPr lang="en-GB"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67544" y="1484784"/>
            <a:ext cx="8229600" cy="4525963"/>
          </a:xfrm>
        </p:spPr>
        <p:txBody>
          <a:bodyPr>
            <a:normAutofit lnSpcReduction="10000"/>
          </a:bodyPr>
          <a:lstStyle/>
          <a:p>
            <a:pPr marL="0" indent="0">
              <a:buNone/>
            </a:pPr>
            <a:r>
              <a:rPr lang="en-GB" dirty="0" smtClean="0"/>
              <a:t>4. </a:t>
            </a:r>
            <a:r>
              <a:rPr lang="en-GB" b="1" dirty="0" smtClean="0">
                <a:latin typeface="Times New Roman" panose="02020603050405020304" pitchFamily="18" charset="0"/>
                <a:cs typeface="Times New Roman" panose="02020603050405020304" pitchFamily="18" charset="0"/>
              </a:rPr>
              <a:t>Exchanging best practices and experiences.</a:t>
            </a:r>
          </a:p>
          <a:p>
            <a:pPr marL="0" indent="0">
              <a:buNone/>
            </a:pPr>
            <a:endParaRPr lang="en-GB" sz="1000" b="1" dirty="0" smtClean="0">
              <a:latin typeface="Times New Roman" panose="02020603050405020304" pitchFamily="18" charset="0"/>
              <a:cs typeface="Times New Roman" panose="02020603050405020304" pitchFamily="18" charset="0"/>
            </a:endParaRPr>
          </a:p>
          <a:p>
            <a:r>
              <a:rPr lang="en-GB" sz="3000" dirty="0" smtClean="0">
                <a:latin typeface="Times New Roman" panose="02020603050405020304" pitchFamily="18" charset="0"/>
                <a:cs typeface="Times New Roman" panose="02020603050405020304" pitchFamily="18" charset="0"/>
              </a:rPr>
              <a:t>Discussing practices, challenges and opportunities, such as the joint development of documents (procedures, guidelines, protocols, etc.);</a:t>
            </a:r>
          </a:p>
          <a:p>
            <a:endParaRPr lang="en-GB" sz="1100" dirty="0" smtClean="0">
              <a:latin typeface="Times New Roman" panose="02020603050405020304" pitchFamily="18" charset="0"/>
              <a:cs typeface="Times New Roman" panose="02020603050405020304" pitchFamily="18" charset="0"/>
            </a:endParaRPr>
          </a:p>
          <a:p>
            <a:r>
              <a:rPr lang="en-GB" sz="3000" dirty="0" smtClean="0">
                <a:latin typeface="Times New Roman" panose="02020603050405020304" pitchFamily="18" charset="0"/>
                <a:cs typeface="Times New Roman" panose="02020603050405020304" pitchFamily="18" charset="0"/>
              </a:rPr>
              <a:t>This creates a space which enables countries to assess the possibility of addressing new areas or improving the existing conditions in matters relating to migrant boys, girls and adolescents.</a:t>
            </a:r>
          </a:p>
          <a:p>
            <a:endParaRPr lang="en-GB" dirty="0">
              <a:latin typeface="Times New Roman" panose="02020603050405020304" pitchFamily="18" charset="0"/>
              <a:cs typeface="Times New Roman" panose="02020603050405020304"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332656"/>
            <a:ext cx="1438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126749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owchart: Process 8"/>
          <p:cNvSpPr/>
          <p:nvPr/>
        </p:nvSpPr>
        <p:spPr>
          <a:xfrm>
            <a:off x="11502998" y="5763"/>
            <a:ext cx="522514" cy="6858000"/>
          </a:xfrm>
          <a:prstGeom prst="flowChartProcess">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03213" y="3281082"/>
            <a:ext cx="914400" cy="407205"/>
          </a:xfrm>
          <a:prstGeom prst="rect">
            <a:avLst/>
          </a:prstGeom>
          <a:noFill/>
          <a:ln w="1905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itle 4"/>
          <p:cNvSpPr txBox="1">
            <a:spLocks/>
          </p:cNvSpPr>
          <p:nvPr/>
        </p:nvSpPr>
        <p:spPr>
          <a:xfrm>
            <a:off x="755576" y="447253"/>
            <a:ext cx="7560840" cy="13255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b="1" dirty="0" smtClean="0">
                <a:latin typeface="Times New Roman" panose="02020603050405020304" pitchFamily="18" charset="0"/>
                <a:cs typeface="Times New Roman" panose="02020603050405020304" pitchFamily="18" charset="0"/>
              </a:rPr>
              <a:t>Implementation of the Plan of Action</a:t>
            </a:r>
            <a:endParaRPr lang="en-GB" sz="3200" b="1" dirty="0">
              <a:latin typeface="Times New Roman" panose="02020603050405020304" pitchFamily="18" charset="0"/>
              <a:cs typeface="Times New Roman" panose="02020603050405020304" pitchFamily="18" charset="0"/>
            </a:endParaRP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373341231"/>
              </p:ext>
            </p:extLst>
          </p:nvPr>
        </p:nvGraphicFramePr>
        <p:xfrm>
          <a:off x="202132" y="1405288"/>
          <a:ext cx="8277396" cy="4771675"/>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p:cNvSpPr txBox="1"/>
          <p:nvPr/>
        </p:nvSpPr>
        <p:spPr>
          <a:xfrm>
            <a:off x="3813089" y="4221088"/>
            <a:ext cx="914400" cy="461665"/>
          </a:xfrm>
          <a:prstGeom prst="rect">
            <a:avLst/>
          </a:prstGeom>
          <a:noFill/>
        </p:spPr>
        <p:txBody>
          <a:bodyPr wrap="square" rtlCol="0">
            <a:spAutoFit/>
          </a:bodyPr>
          <a:lstStyle/>
          <a:p>
            <a:r>
              <a:rPr lang="en-GB" sz="2400" b="1" dirty="0" smtClean="0">
                <a:solidFill>
                  <a:schemeClr val="bg1"/>
                </a:solidFill>
                <a:latin typeface="Bookman Old Style" panose="02050604050505020204" pitchFamily="18" charset="0"/>
              </a:rPr>
              <a:t>87%</a:t>
            </a:r>
            <a:endParaRPr lang="en-GB" sz="2400" b="1" dirty="0">
              <a:solidFill>
                <a:schemeClr val="bg1"/>
              </a:solidFill>
              <a:latin typeface="Bookman Old Style" panose="02050604050505020204" pitchFamily="18" charset="0"/>
            </a:endParaRPr>
          </a:p>
        </p:txBody>
      </p:sp>
      <p:sp>
        <p:nvSpPr>
          <p:cNvPr id="14" name="TextBox 13"/>
          <p:cNvSpPr txBox="1"/>
          <p:nvPr/>
        </p:nvSpPr>
        <p:spPr>
          <a:xfrm>
            <a:off x="3355889" y="2022052"/>
            <a:ext cx="914400" cy="461665"/>
          </a:xfrm>
          <a:prstGeom prst="rect">
            <a:avLst/>
          </a:prstGeom>
          <a:noFill/>
        </p:spPr>
        <p:txBody>
          <a:bodyPr wrap="square" rtlCol="0">
            <a:spAutoFit/>
          </a:bodyPr>
          <a:lstStyle/>
          <a:p>
            <a:r>
              <a:rPr lang="en-GB" sz="2400" b="1" dirty="0" smtClean="0">
                <a:latin typeface="Bookman Old Style" panose="02050604050505020204" pitchFamily="18" charset="0"/>
              </a:rPr>
              <a:t>13%</a:t>
            </a:r>
            <a:endParaRPr lang="en-GB" sz="2400" b="1" dirty="0">
              <a:latin typeface="Bookman Old Style" panose="02050604050505020204" pitchFamily="18" charset="0"/>
            </a:endParaRPr>
          </a:p>
        </p:txBody>
      </p:sp>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52320" y="260648"/>
            <a:ext cx="1438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059150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467549491"/>
              </p:ext>
            </p:extLst>
          </p:nvPr>
        </p:nvGraphicFramePr>
        <p:xfrm>
          <a:off x="611560" y="1268760"/>
          <a:ext cx="7995684" cy="474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p:nvPr>
        </p:nvSpPr>
        <p:spPr>
          <a:xfrm>
            <a:off x="179512" y="188640"/>
            <a:ext cx="8640960" cy="898899"/>
          </a:xfrm>
        </p:spPr>
        <p:txBody>
          <a:bodyPr>
            <a:normAutofit/>
          </a:bodyPr>
          <a:lstStyle/>
          <a:p>
            <a:r>
              <a:rPr lang="en-GB" sz="3600" b="1" dirty="0" smtClean="0">
                <a:latin typeface="Times New Roman" panose="02020603050405020304" pitchFamily="18" charset="0"/>
                <a:cs typeface="Times New Roman" panose="02020603050405020304" pitchFamily="18" charset="0"/>
              </a:rPr>
              <a:t>Next Steps</a:t>
            </a:r>
            <a:endParaRPr lang="en-GB" sz="3600" b="1" dirty="0">
              <a:latin typeface="Times New Roman" panose="02020603050405020304" pitchFamily="18" charset="0"/>
              <a:cs typeface="Times New Roman" panose="02020603050405020304" pitchFamily="18" charset="0"/>
            </a:endParaRPr>
          </a:p>
        </p:txBody>
      </p:sp>
      <p:pic>
        <p:nvPicPr>
          <p:cNvPr id="614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08304" y="332656"/>
            <a:ext cx="1438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505021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rot="20918136">
            <a:off x="2621261" y="2656122"/>
            <a:ext cx="3738448" cy="1415772"/>
          </a:xfrm>
          <a:prstGeom prst="rect">
            <a:avLst/>
          </a:prstGeom>
          <a:noFill/>
        </p:spPr>
        <p:txBody>
          <a:bodyPr wrap="none" rtlCol="0">
            <a:spAutoFit/>
          </a:bodyPr>
          <a:lstStyle/>
          <a:p>
            <a:pPr algn="ctr"/>
            <a:r>
              <a:rPr lang="en-GB" sz="6600" dirty="0" smtClean="0">
                <a:solidFill>
                  <a:schemeClr val="accent4">
                    <a:lumMod val="75000"/>
                  </a:schemeClr>
                </a:solidFill>
                <a:latin typeface="Mistral" panose="03090702030407020403" pitchFamily="66" charset="0"/>
                <a:cs typeface="Times New Roman" panose="02020603050405020304" pitchFamily="18" charset="0"/>
              </a:rPr>
              <a:t>THANK YOU!</a:t>
            </a:r>
          </a:p>
          <a:p>
            <a:pPr algn="ctr"/>
            <a:endParaRPr lang="en-GB" sz="2000" dirty="0">
              <a:solidFill>
                <a:schemeClr val="accent4">
                  <a:lumMod val="75000"/>
                </a:schemeClr>
              </a:solidFill>
              <a:latin typeface="Mistral" panose="03090702030407020403" pitchFamily="66" charset="0"/>
              <a:cs typeface="Times New Roman" panose="02020603050405020304" pitchFamily="18" charset="0"/>
            </a:endParaRPr>
          </a:p>
        </p:txBody>
      </p:sp>
      <p:pic>
        <p:nvPicPr>
          <p:cNvPr id="4" name="Picture 2"/>
          <p:cNvPicPr>
            <a:picLocks noChangeAspect="1" noChangeArrowheads="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167373" y="476672"/>
            <a:ext cx="1438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553189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latin typeface="Times New Roman" panose="02020603050405020304" pitchFamily="18" charset="0"/>
                <a:cs typeface="Times New Roman" panose="02020603050405020304" pitchFamily="18" charset="0"/>
              </a:rPr>
              <a:t>Declaration of the </a:t>
            </a:r>
            <a:r>
              <a:rPr lang="en-GB" sz="3600" dirty="0" smtClean="0">
                <a:latin typeface="Times New Roman" panose="02020603050405020304" pitchFamily="18" charset="0"/>
                <a:cs typeface="Times New Roman" panose="02020603050405020304" pitchFamily="18" charset="0"/>
              </a:rPr>
              <a:t/>
            </a:r>
            <a:br>
              <a:rPr lang="en-GB" sz="3600" dirty="0" smtClean="0">
                <a:latin typeface="Times New Roman" panose="02020603050405020304" pitchFamily="18" charset="0"/>
                <a:cs typeface="Times New Roman" panose="02020603050405020304" pitchFamily="18" charset="0"/>
              </a:rPr>
            </a:br>
            <a:r>
              <a:rPr lang="en-GB" sz="3600" dirty="0" smtClean="0">
                <a:latin typeface="Times New Roman" panose="02020603050405020304" pitchFamily="18" charset="0"/>
                <a:cs typeface="Times New Roman" panose="02020603050405020304" pitchFamily="18" charset="0"/>
              </a:rPr>
              <a:t>XX </a:t>
            </a:r>
            <a:r>
              <a:rPr lang="en-GB" sz="3600" dirty="0" smtClean="0">
                <a:latin typeface="Times New Roman" panose="02020603050405020304" pitchFamily="18" charset="0"/>
                <a:cs typeface="Times New Roman" panose="02020603050405020304" pitchFamily="18" charset="0"/>
              </a:rPr>
              <a:t>Vice-Ministerial </a:t>
            </a:r>
            <a:r>
              <a:rPr lang="en-GB" sz="3600" dirty="0" smtClean="0">
                <a:latin typeface="Times New Roman" panose="02020603050405020304" pitchFamily="18" charset="0"/>
                <a:cs typeface="Times New Roman" panose="02020603050405020304" pitchFamily="18" charset="0"/>
              </a:rPr>
              <a:t>Meeting </a:t>
            </a:r>
            <a:br>
              <a:rPr lang="en-GB" sz="3600" dirty="0" smtClean="0">
                <a:latin typeface="Times New Roman" panose="02020603050405020304" pitchFamily="18" charset="0"/>
                <a:cs typeface="Times New Roman" panose="02020603050405020304" pitchFamily="18" charset="0"/>
              </a:rPr>
            </a:br>
            <a:r>
              <a:rPr lang="en-GB" sz="3600" dirty="0" smtClean="0">
                <a:latin typeface="Times New Roman" panose="02020603050405020304" pitchFamily="18" charset="0"/>
                <a:cs typeface="Times New Roman" panose="02020603050405020304" pitchFamily="18" charset="0"/>
              </a:rPr>
              <a:t>Mexico</a:t>
            </a:r>
            <a:r>
              <a:rPr lang="en-GB" sz="3600" dirty="0" smtClean="0">
                <a:latin typeface="Times New Roman" panose="02020603050405020304" pitchFamily="18" charset="0"/>
                <a:cs typeface="Times New Roman" panose="02020603050405020304" pitchFamily="18" charset="0"/>
              </a:rPr>
              <a:t>, 2015</a:t>
            </a:r>
            <a:endParaRPr lang="en-GB" sz="3600"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a:xfrm>
            <a:off x="457200" y="1600200"/>
            <a:ext cx="8229600" cy="5041380"/>
          </a:xfrm>
          <a:prstGeom prst="rect">
            <a:avLst/>
          </a:prstGeom>
        </p:spPr>
        <p:txBody>
          <a:bodyPr>
            <a:spAutoFit/>
          </a:bodyPr>
          <a:lstStyle/>
          <a:p>
            <a:pPr marL="0" indent="0">
              <a:buNone/>
            </a:pPr>
            <a:endParaRPr lang="en-GB" sz="2400" dirty="0" smtClean="0">
              <a:latin typeface="Times New Roman" panose="02020603050405020304" pitchFamily="18" charset="0"/>
              <a:cs typeface="Times New Roman" panose="02020603050405020304" pitchFamily="18" charset="0"/>
            </a:endParaRPr>
          </a:p>
          <a:p>
            <a:pPr marL="0" indent="0">
              <a:buNone/>
            </a:pPr>
            <a:r>
              <a:rPr lang="en-GB" sz="2400" dirty="0" smtClean="0">
                <a:latin typeface="Times New Roman" panose="02020603050405020304" pitchFamily="18" charset="0"/>
                <a:cs typeface="Times New Roman" panose="02020603050405020304" pitchFamily="18" charset="0"/>
              </a:rPr>
              <a:t>In compliance with Item C, Paragraph 2bis of the Declaration of the XX Regional Conference on Migration, held in Mexico in 2015, in which Vice-Ministers state the following:</a:t>
            </a:r>
          </a:p>
          <a:p>
            <a:pPr marL="0" indent="0">
              <a:buNone/>
            </a:pPr>
            <a:endParaRPr lang="en-GB" sz="2400" dirty="0" smtClean="0">
              <a:latin typeface="Times New Roman" panose="02020603050405020304" pitchFamily="18" charset="0"/>
              <a:cs typeface="Times New Roman" panose="02020603050405020304" pitchFamily="18" charset="0"/>
            </a:endParaRPr>
          </a:p>
          <a:p>
            <a:pPr marL="0" indent="0" algn="ctr">
              <a:buNone/>
            </a:pPr>
            <a:r>
              <a:rPr lang="en-GB" sz="2400" dirty="0" smtClean="0">
                <a:latin typeface="Times New Roman" panose="02020603050405020304" pitchFamily="18" charset="0"/>
                <a:cs typeface="Times New Roman" panose="02020603050405020304" pitchFamily="18" charset="0"/>
              </a:rPr>
              <a:t>	“Their willingness to review the work carried out by existing networks on migrant boys, girls and adolescents, as well as the Ad Hoc Group…”, </a:t>
            </a:r>
          </a:p>
          <a:p>
            <a:pPr marL="0" indent="0">
              <a:buNone/>
            </a:pPr>
            <a:endParaRPr lang="en-GB" sz="2400" dirty="0" smtClean="0">
              <a:latin typeface="Times New Roman" panose="02020603050405020304" pitchFamily="18" charset="0"/>
              <a:cs typeface="Times New Roman" panose="02020603050405020304" pitchFamily="18" charset="0"/>
            </a:endParaRPr>
          </a:p>
          <a:p>
            <a:pPr marL="0" indent="0">
              <a:buNone/>
            </a:pPr>
            <a:r>
              <a:rPr lang="is-IS" sz="2400" dirty="0" smtClean="0">
                <a:latin typeface="Times New Roman" panose="02020603050405020304" pitchFamily="18" charset="0"/>
                <a:cs typeface="Times New Roman" panose="02020603050405020304" pitchFamily="18" charset="0"/>
              </a:rPr>
              <a:t>… the RCM Technical S</a:t>
            </a:r>
            <a:r>
              <a:rPr lang="es-ES" sz="2400" dirty="0" smtClean="0">
                <a:latin typeface="Times New Roman" panose="02020603050405020304" pitchFamily="18" charset="0"/>
                <a:cs typeface="Times New Roman" panose="02020603050405020304" pitchFamily="18" charset="0"/>
              </a:rPr>
              <a:t>e</a:t>
            </a:r>
            <a:r>
              <a:rPr lang="is-IS" sz="2400" dirty="0" smtClean="0">
                <a:latin typeface="Times New Roman" panose="02020603050405020304" pitchFamily="18" charset="0"/>
                <a:cs typeface="Times New Roman" panose="02020603050405020304" pitchFamily="18" charset="0"/>
              </a:rPr>
              <a:t>cretariat carried out this task</a:t>
            </a:r>
            <a:r>
              <a:rPr lang="en-GB" sz="2400" dirty="0" smtClean="0">
                <a:latin typeface="Times New Roman" panose="02020603050405020304" pitchFamily="18" charset="0"/>
                <a:cs typeface="Times New Roman" panose="02020603050405020304" pitchFamily="18" charset="0"/>
              </a:rPr>
              <a:t>.</a:t>
            </a:r>
          </a:p>
          <a:p>
            <a:pPr marL="0" indent="0">
              <a:buNone/>
            </a:pPr>
            <a:endParaRPr lang="en-GB" sz="2400" dirty="0" smtClean="0">
              <a:latin typeface="Times New Roman" panose="02020603050405020304" pitchFamily="18" charset="0"/>
              <a:cs typeface="Times New Roman" panose="02020603050405020304" pitchFamily="18" charset="0"/>
            </a:endParaRPr>
          </a:p>
          <a:p>
            <a:pPr marL="0" indent="0">
              <a:buNone/>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40104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latin typeface="Times New Roman" panose="02020603050405020304" pitchFamily="18" charset="0"/>
                <a:cs typeface="Times New Roman" panose="02020603050405020304" pitchFamily="18" charset="0"/>
              </a:rPr>
              <a:t>Background</a:t>
            </a:r>
            <a:endParaRPr lang="en-GB" sz="3600" dirty="0">
              <a:latin typeface="Times New Roman" panose="02020603050405020304" pitchFamily="18" charset="0"/>
              <a:cs typeface="Times New Roman" panose="02020603050405020304" pitchFamily="18" charset="0"/>
            </a:endParaRPr>
          </a:p>
        </p:txBody>
      </p:sp>
      <p:cxnSp>
        <p:nvCxnSpPr>
          <p:cNvPr id="4" name="Straight Arrow Connector 3"/>
          <p:cNvCxnSpPr/>
          <p:nvPr/>
        </p:nvCxnSpPr>
        <p:spPr>
          <a:xfrm>
            <a:off x="1728519" y="2380742"/>
            <a:ext cx="0" cy="648072"/>
          </a:xfrm>
          <a:prstGeom prst="straightConnector1">
            <a:avLst/>
          </a:prstGeom>
          <a:ln w="762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395536" y="3105677"/>
            <a:ext cx="2484276" cy="2677656"/>
          </a:xfrm>
          <a:prstGeom prst="rect">
            <a:avLst/>
          </a:prstGeom>
          <a:noFill/>
        </p:spPr>
        <p:txBody>
          <a:bodyPr wrap="square" rtlCol="0">
            <a:spAutoFit/>
          </a:bodyPr>
          <a:lstStyle/>
          <a:p>
            <a:pPr algn="ctr"/>
            <a:r>
              <a:rPr lang="en-GB" sz="1600" b="1" dirty="0" smtClean="0">
                <a:latin typeface="Times New Roman" panose="02020603050405020304" pitchFamily="18" charset="0"/>
                <a:cs typeface="Times New Roman" panose="02020603050405020304" pitchFamily="18" charset="0"/>
              </a:rPr>
              <a:t>2007</a:t>
            </a:r>
          </a:p>
          <a:p>
            <a:pPr lvl="0" algn="just"/>
            <a:r>
              <a:rPr lang="en-GB" sz="1600" dirty="0" smtClean="0">
                <a:latin typeface="Times New Roman" panose="02020603050405020304" pitchFamily="18" charset="0"/>
                <a:cs typeface="Times New Roman" panose="02020603050405020304" pitchFamily="18" charset="0"/>
              </a:rPr>
              <a:t>Regional Guidelines for Special Protection in Cases of the Repatriation of Child Victims of Trafficking (April 2007).</a:t>
            </a:r>
          </a:p>
          <a:p>
            <a:pPr lvl="0" algn="just"/>
            <a:endParaRPr lang="en-GB" sz="1200" dirty="0" smtClean="0"/>
          </a:p>
          <a:p>
            <a:pPr lvl="0" algn="just"/>
            <a:r>
              <a:rPr lang="en-GB" sz="1200" b="1" dirty="0" smtClean="0"/>
              <a:t> </a:t>
            </a:r>
            <a:endParaRPr lang="en-GB" sz="1200" dirty="0" smtClean="0"/>
          </a:p>
          <a:p>
            <a:pPr lvl="0" algn="just"/>
            <a:endParaRPr lang="en-GB" sz="1200" dirty="0" smtClean="0"/>
          </a:p>
          <a:p>
            <a:endParaRPr lang="en-GB" sz="1200" b="1" dirty="0" smtClean="0"/>
          </a:p>
          <a:p>
            <a:endParaRPr lang="en-GB" sz="1200" b="1" dirty="0" smtClean="0"/>
          </a:p>
          <a:p>
            <a:endParaRPr lang="en-GB" sz="1200" b="1" dirty="0"/>
          </a:p>
        </p:txBody>
      </p:sp>
      <p:cxnSp>
        <p:nvCxnSpPr>
          <p:cNvPr id="6" name="Straight Arrow Connector 5"/>
          <p:cNvCxnSpPr/>
          <p:nvPr/>
        </p:nvCxnSpPr>
        <p:spPr>
          <a:xfrm>
            <a:off x="1691680" y="2388230"/>
            <a:ext cx="7056784"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131840" y="3105677"/>
            <a:ext cx="2448272" cy="1815882"/>
          </a:xfrm>
          <a:prstGeom prst="rect">
            <a:avLst/>
          </a:prstGeom>
        </p:spPr>
        <p:txBody>
          <a:bodyPr wrap="square">
            <a:spAutoFit/>
          </a:bodyPr>
          <a:lstStyle/>
          <a:p>
            <a:pPr lvl="0" algn="ctr"/>
            <a:r>
              <a:rPr lang="en-GB" sz="1600" b="1" dirty="0" smtClean="0">
                <a:latin typeface="Times New Roman" panose="02020603050405020304" pitchFamily="18" charset="0"/>
                <a:cs typeface="Times New Roman" panose="02020603050405020304" pitchFamily="18" charset="0"/>
              </a:rPr>
              <a:t>2009</a:t>
            </a:r>
          </a:p>
          <a:p>
            <a:pPr lvl="0" algn="just"/>
            <a:r>
              <a:rPr lang="en-GB" sz="1600" dirty="0" smtClean="0">
                <a:latin typeface="Times New Roman" panose="02020603050405020304" pitchFamily="18" charset="0"/>
                <a:cs typeface="Times New Roman" panose="02020603050405020304" pitchFamily="18" charset="0"/>
              </a:rPr>
              <a:t>Regional Guidelines for the Assistance to Unaccompanied Migrant Boys, Girls and Adolescents in Cases of Repatriation (July 2009).</a:t>
            </a:r>
            <a:endParaRPr lang="en-GB" sz="1600" dirty="0">
              <a:latin typeface="Times New Roman" panose="02020603050405020304" pitchFamily="18" charset="0"/>
              <a:cs typeface="Times New Roman" panose="02020603050405020304" pitchFamily="18" charset="0"/>
            </a:endParaRPr>
          </a:p>
        </p:txBody>
      </p:sp>
      <p:sp>
        <p:nvSpPr>
          <p:cNvPr id="9" name="Rectangle 8"/>
          <p:cNvSpPr/>
          <p:nvPr/>
        </p:nvSpPr>
        <p:spPr>
          <a:xfrm>
            <a:off x="6012160" y="3105677"/>
            <a:ext cx="2736304" cy="1785104"/>
          </a:xfrm>
          <a:prstGeom prst="rect">
            <a:avLst/>
          </a:prstGeom>
        </p:spPr>
        <p:txBody>
          <a:bodyPr wrap="square">
            <a:spAutoFit/>
          </a:bodyPr>
          <a:lstStyle/>
          <a:p>
            <a:pPr algn="ctr"/>
            <a:r>
              <a:rPr lang="en-GB" sz="1400" b="1" dirty="0" smtClean="0"/>
              <a:t>2013</a:t>
            </a:r>
          </a:p>
          <a:p>
            <a:pPr algn="just"/>
            <a:r>
              <a:rPr lang="en-GB" sz="1600" dirty="0" smtClean="0">
                <a:latin typeface="Times New Roman" panose="02020603050405020304" pitchFamily="18" charset="0"/>
                <a:cs typeface="Times New Roman" panose="02020603050405020304" pitchFamily="18" charset="0"/>
              </a:rPr>
              <a:t>Regional Guidelines for the Preliminary Identification of Profiles and Referral Mechanisms for Migrant Populations in Vulnerable Situations (June 2013). </a:t>
            </a:r>
            <a:endParaRPr lang="en-GB" sz="1600" dirty="0">
              <a:latin typeface="Times New Roman" panose="02020603050405020304" pitchFamily="18" charset="0"/>
              <a:cs typeface="Times New Roman" panose="02020603050405020304" pitchFamily="18" charset="0"/>
            </a:endParaRPr>
          </a:p>
        </p:txBody>
      </p:sp>
      <p:cxnSp>
        <p:nvCxnSpPr>
          <p:cNvPr id="10" name="Straight Arrow Connector 9"/>
          <p:cNvCxnSpPr/>
          <p:nvPr/>
        </p:nvCxnSpPr>
        <p:spPr>
          <a:xfrm flipH="1">
            <a:off x="4346848" y="2415911"/>
            <a:ext cx="9128" cy="620391"/>
          </a:xfrm>
          <a:prstGeom prst="straightConnector1">
            <a:avLst/>
          </a:prstGeom>
          <a:ln w="7620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7299358" y="2415911"/>
            <a:ext cx="0" cy="648072"/>
          </a:xfrm>
          <a:prstGeom prst="straightConnector1">
            <a:avLst/>
          </a:prstGeom>
          <a:ln w="762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2" cstate="email">
            <a:duotone>
              <a:schemeClr val="accent4">
                <a:shade val="45000"/>
                <a:satMod val="135000"/>
              </a:schemeClr>
              <a:prstClr val="white"/>
            </a:duotone>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a:ext>
            </a:extLst>
          </a:blip>
          <a:srcRect/>
          <a:stretch>
            <a:fillRect/>
          </a:stretch>
        </p:blipFill>
        <p:spPr bwMode="auto">
          <a:xfrm>
            <a:off x="7020272" y="921682"/>
            <a:ext cx="1440160" cy="7674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40459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173" y="276100"/>
            <a:ext cx="8229600" cy="1143000"/>
          </a:xfrm>
        </p:spPr>
        <p:txBody>
          <a:bodyPr>
            <a:normAutofit/>
          </a:bodyPr>
          <a:lstStyle/>
          <a:p>
            <a:r>
              <a:rPr lang="en-GB" sz="3600" dirty="0" smtClean="0">
                <a:latin typeface="Times New Roman" panose="02020603050405020304" pitchFamily="18" charset="0"/>
                <a:cs typeface="Times New Roman" panose="02020603050405020304" pitchFamily="18" charset="0"/>
              </a:rPr>
              <a:t>2014-2016: </a:t>
            </a:r>
            <a:r>
              <a:rPr lang="en-GB" sz="3600" dirty="0" smtClean="0">
                <a:latin typeface="Times New Roman" panose="02020603050405020304" pitchFamily="18" charset="0"/>
                <a:cs typeface="Times New Roman" panose="02020603050405020304" pitchFamily="18" charset="0"/>
              </a:rPr>
              <a:t>An Overview</a:t>
            </a:r>
            <a:endParaRPr lang="en-GB" sz="3600" dirty="0">
              <a:latin typeface="Times New Roman" panose="02020603050405020304" pitchFamily="18" charset="0"/>
              <a:cs typeface="Times New Roman" panose="02020603050405020304" pitchFamily="18" charset="0"/>
            </a:endParaRPr>
          </a:p>
        </p:txBody>
      </p:sp>
      <p:cxnSp>
        <p:nvCxnSpPr>
          <p:cNvPr id="6" name="Straight Arrow Connector 5"/>
          <p:cNvCxnSpPr/>
          <p:nvPr/>
        </p:nvCxnSpPr>
        <p:spPr>
          <a:xfrm>
            <a:off x="251520" y="2388230"/>
            <a:ext cx="8568952"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76636" y="2365802"/>
            <a:ext cx="0" cy="648072"/>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0" y="3039840"/>
            <a:ext cx="1259632" cy="954107"/>
          </a:xfrm>
          <a:prstGeom prst="rect">
            <a:avLst/>
          </a:prstGeom>
          <a:noFill/>
        </p:spPr>
        <p:txBody>
          <a:bodyPr wrap="square" rtlCol="0">
            <a:spAutoFit/>
          </a:bodyPr>
          <a:lstStyle/>
          <a:p>
            <a:r>
              <a:rPr lang="en-GB" sz="1400" b="1" dirty="0" smtClean="0">
                <a:latin typeface="Times New Roman" panose="02020603050405020304" pitchFamily="18" charset="0"/>
                <a:cs typeface="Times New Roman" panose="02020603050405020304" pitchFamily="18" charset="0"/>
              </a:rPr>
              <a:t>June 2014</a:t>
            </a:r>
          </a:p>
          <a:p>
            <a:endParaRPr lang="en-GB" sz="1400" dirty="0" smtClean="0">
              <a:latin typeface="Times New Roman" panose="02020603050405020304" pitchFamily="18" charset="0"/>
              <a:cs typeface="Times New Roman" panose="02020603050405020304" pitchFamily="18" charset="0"/>
            </a:endParaRPr>
          </a:p>
          <a:p>
            <a:r>
              <a:rPr lang="en-GB" sz="1400" dirty="0" smtClean="0">
                <a:latin typeface="Times New Roman" panose="02020603050405020304" pitchFamily="18" charset="0"/>
                <a:cs typeface="Times New Roman" panose="02020603050405020304" pitchFamily="18" charset="0"/>
              </a:rPr>
              <a:t>RCGM-RCM</a:t>
            </a:r>
          </a:p>
          <a:p>
            <a:r>
              <a:rPr lang="en-GB" sz="1400" b="1" dirty="0" smtClean="0">
                <a:latin typeface="Times New Roman" panose="02020603050405020304" pitchFamily="18" charset="0"/>
                <a:cs typeface="Times New Roman" panose="02020603050405020304" pitchFamily="18" charset="0"/>
              </a:rPr>
              <a:t>Managua </a:t>
            </a:r>
            <a:endParaRPr lang="en-GB" sz="1400" b="1" dirty="0">
              <a:latin typeface="Times New Roman" panose="02020603050405020304" pitchFamily="18" charset="0"/>
              <a:cs typeface="Times New Roman" panose="02020603050405020304" pitchFamily="18" charset="0"/>
            </a:endParaRPr>
          </a:p>
        </p:txBody>
      </p:sp>
      <p:cxnSp>
        <p:nvCxnSpPr>
          <p:cNvPr id="11" name="Straight Arrow Connector 10"/>
          <p:cNvCxnSpPr/>
          <p:nvPr/>
        </p:nvCxnSpPr>
        <p:spPr>
          <a:xfrm>
            <a:off x="1786684" y="2420888"/>
            <a:ext cx="0" cy="648072"/>
          </a:xfrm>
          <a:prstGeom prst="straightConnector1">
            <a:avLst/>
          </a:prstGeom>
          <a:ln w="76200">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408558" y="3140501"/>
            <a:ext cx="1152128" cy="1384995"/>
          </a:xfrm>
          <a:prstGeom prst="rect">
            <a:avLst/>
          </a:prstGeom>
          <a:noFill/>
        </p:spPr>
        <p:txBody>
          <a:bodyPr wrap="square" rtlCol="0">
            <a:spAutoFit/>
          </a:bodyPr>
          <a:lstStyle/>
          <a:p>
            <a:r>
              <a:rPr lang="en-GB" sz="1400" b="1" dirty="0" smtClean="0">
                <a:latin typeface="Times New Roman" panose="02020603050405020304" pitchFamily="18" charset="0"/>
                <a:cs typeface="Times New Roman" panose="02020603050405020304" pitchFamily="18" charset="0"/>
              </a:rPr>
              <a:t>August 2014</a:t>
            </a:r>
          </a:p>
          <a:p>
            <a:endParaRPr lang="en-GB" sz="1400" dirty="0" smtClean="0">
              <a:latin typeface="Times New Roman" panose="02020603050405020304" pitchFamily="18" charset="0"/>
              <a:cs typeface="Times New Roman" panose="02020603050405020304" pitchFamily="18" charset="0"/>
            </a:endParaRPr>
          </a:p>
          <a:p>
            <a:r>
              <a:rPr lang="en-GB" sz="1400" dirty="0" smtClean="0">
                <a:latin typeface="Times New Roman" panose="02020603050405020304" pitchFamily="18" charset="0"/>
                <a:cs typeface="Times New Roman" panose="02020603050405020304" pitchFamily="18" charset="0"/>
              </a:rPr>
              <a:t>I Meeting of the Ad Hoc Group</a:t>
            </a:r>
          </a:p>
          <a:p>
            <a:r>
              <a:rPr lang="en-GB" sz="1400" b="1" dirty="0" smtClean="0">
                <a:latin typeface="Times New Roman" panose="02020603050405020304" pitchFamily="18" charset="0"/>
                <a:cs typeface="Times New Roman" panose="02020603050405020304" pitchFamily="18" charset="0"/>
              </a:rPr>
              <a:t>Guatemala</a:t>
            </a:r>
            <a:endParaRPr lang="en-GB" sz="1400" b="1" dirty="0">
              <a:latin typeface="Times New Roman" panose="02020603050405020304" pitchFamily="18" charset="0"/>
              <a:cs typeface="Times New Roman" panose="02020603050405020304" pitchFamily="18" charset="0"/>
            </a:endParaRPr>
          </a:p>
        </p:txBody>
      </p:sp>
      <p:cxnSp>
        <p:nvCxnSpPr>
          <p:cNvPr id="13" name="Straight Arrow Connector 12"/>
          <p:cNvCxnSpPr/>
          <p:nvPr/>
        </p:nvCxnSpPr>
        <p:spPr>
          <a:xfrm>
            <a:off x="3832248" y="2416666"/>
            <a:ext cx="0" cy="648072"/>
          </a:xfrm>
          <a:prstGeom prst="straightConnector1">
            <a:avLst/>
          </a:prstGeom>
          <a:ln w="76200">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256184" y="3144303"/>
            <a:ext cx="1152128" cy="1384995"/>
          </a:xfrm>
          <a:prstGeom prst="rect">
            <a:avLst/>
          </a:prstGeom>
          <a:noFill/>
        </p:spPr>
        <p:txBody>
          <a:bodyPr wrap="square" rtlCol="0">
            <a:spAutoFit/>
          </a:bodyPr>
          <a:lstStyle/>
          <a:p>
            <a:r>
              <a:rPr lang="en-GB" sz="1400" b="1" dirty="0" smtClean="0">
                <a:latin typeface="Times New Roman" panose="02020603050405020304" pitchFamily="18" charset="0"/>
                <a:cs typeface="Times New Roman" panose="02020603050405020304" pitchFamily="18" charset="0"/>
              </a:rPr>
              <a:t>April 2015</a:t>
            </a:r>
          </a:p>
          <a:p>
            <a:endParaRPr lang="en-GB" sz="1400" dirty="0" smtClean="0">
              <a:latin typeface="Times New Roman" panose="02020603050405020304" pitchFamily="18" charset="0"/>
              <a:cs typeface="Times New Roman" panose="02020603050405020304" pitchFamily="18" charset="0"/>
            </a:endParaRPr>
          </a:p>
          <a:p>
            <a:r>
              <a:rPr lang="en-GB" sz="1400" dirty="0" smtClean="0">
                <a:latin typeface="Times New Roman" panose="02020603050405020304" pitchFamily="18" charset="0"/>
                <a:cs typeface="Times New Roman" panose="02020603050405020304" pitchFamily="18" charset="0"/>
              </a:rPr>
              <a:t>II Meeting of the Ad Hoc Group</a:t>
            </a:r>
          </a:p>
          <a:p>
            <a:r>
              <a:rPr lang="en-GB" sz="1400" b="1" dirty="0" smtClean="0">
                <a:latin typeface="Times New Roman" panose="02020603050405020304" pitchFamily="18" charset="0"/>
                <a:cs typeface="Times New Roman" panose="02020603050405020304" pitchFamily="18" charset="0"/>
              </a:rPr>
              <a:t>Mexico</a:t>
            </a:r>
            <a:endParaRPr lang="en-GB" sz="1400" b="1" dirty="0">
              <a:latin typeface="Times New Roman" panose="02020603050405020304" pitchFamily="18" charset="0"/>
              <a:cs typeface="Times New Roman" panose="02020603050405020304" pitchFamily="18" charset="0"/>
            </a:endParaRPr>
          </a:p>
        </p:txBody>
      </p:sp>
      <p:sp>
        <p:nvSpPr>
          <p:cNvPr id="10" name="Rectangle 9"/>
          <p:cNvSpPr/>
          <p:nvPr/>
        </p:nvSpPr>
        <p:spPr>
          <a:xfrm>
            <a:off x="1422132" y="4587550"/>
            <a:ext cx="1437743" cy="2246769"/>
          </a:xfrm>
          <a:prstGeom prst="rect">
            <a:avLst/>
          </a:prstGeom>
        </p:spPr>
        <p:txBody>
          <a:bodyPr wrap="square">
            <a:spAutoFit/>
          </a:bodyPr>
          <a:lstStyle/>
          <a:p>
            <a:r>
              <a:rPr lang="en-GB" sz="1200" b="1" dirty="0" smtClean="0">
                <a:latin typeface="Times New Roman" panose="02020603050405020304" pitchFamily="18" charset="0"/>
                <a:cs typeface="Times New Roman" panose="02020603050405020304" pitchFamily="18" charset="0"/>
              </a:rPr>
              <a:t>Matrixes: </a:t>
            </a:r>
          </a:p>
          <a:p>
            <a:pPr marL="171450" lvl="0" indent="-171450">
              <a:buFont typeface="Arial" panose="020B0604020202020204" pitchFamily="34" charset="0"/>
              <a:buChar char="•"/>
            </a:pPr>
            <a:r>
              <a:rPr lang="en-GB" sz="1200" dirty="0" smtClean="0">
                <a:latin typeface="Times New Roman" panose="02020603050405020304" pitchFamily="18" charset="0"/>
                <a:cs typeface="Times New Roman" panose="02020603050405020304" pitchFamily="18" charset="0"/>
              </a:rPr>
              <a:t>Consular protection and actions in transit and destination countries</a:t>
            </a:r>
          </a:p>
          <a:p>
            <a:pPr marL="171450" lvl="0" indent="-171450">
              <a:buFont typeface="Arial" panose="020B0604020202020204" pitchFamily="34" charset="0"/>
              <a:buChar char="•"/>
            </a:pPr>
            <a:r>
              <a:rPr lang="en-GB" sz="1200" dirty="0" smtClean="0">
                <a:latin typeface="Times New Roman" panose="02020603050405020304" pitchFamily="18" charset="0"/>
                <a:cs typeface="Times New Roman" panose="02020603050405020304" pitchFamily="18" charset="0"/>
              </a:rPr>
              <a:t>Psychosocial assistance and reception</a:t>
            </a:r>
          </a:p>
          <a:p>
            <a:pPr marL="171450" lvl="0" indent="-171450">
              <a:buFont typeface="Arial" panose="020B0604020202020204" pitchFamily="34" charset="0"/>
              <a:buChar char="•"/>
            </a:pPr>
            <a:r>
              <a:rPr lang="en-GB" sz="1200" dirty="0" smtClean="0">
                <a:latin typeface="Times New Roman" panose="02020603050405020304" pitchFamily="18" charset="0"/>
                <a:cs typeface="Times New Roman" panose="02020603050405020304" pitchFamily="18" charset="0"/>
              </a:rPr>
              <a:t>Reintegration</a:t>
            </a:r>
          </a:p>
          <a:p>
            <a:pPr marL="171450" lvl="0" indent="-171450">
              <a:buFont typeface="Arial" panose="020B0604020202020204" pitchFamily="34" charset="0"/>
              <a:buChar char="•"/>
            </a:pPr>
            <a:r>
              <a:rPr lang="en-GB" sz="1200" dirty="0" smtClean="0">
                <a:latin typeface="Times New Roman" panose="02020603050405020304" pitchFamily="18" charset="0"/>
                <a:cs typeface="Times New Roman" panose="02020603050405020304" pitchFamily="18" charset="0"/>
              </a:rPr>
              <a:t>Prevention</a:t>
            </a:r>
          </a:p>
          <a:p>
            <a:pPr marL="171450" indent="-171450">
              <a:buFontTx/>
              <a:buChar char="-"/>
            </a:pPr>
            <a:endParaRPr lang="en-GB" sz="800" dirty="0"/>
          </a:p>
        </p:txBody>
      </p:sp>
      <p:cxnSp>
        <p:nvCxnSpPr>
          <p:cNvPr id="18" name="Straight Arrow Connector 17"/>
          <p:cNvCxnSpPr/>
          <p:nvPr/>
        </p:nvCxnSpPr>
        <p:spPr>
          <a:xfrm>
            <a:off x="8028384" y="2420888"/>
            <a:ext cx="0" cy="648072"/>
          </a:xfrm>
          <a:prstGeom prst="straightConnector1">
            <a:avLst/>
          </a:prstGeom>
          <a:ln w="7620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740352" y="3059511"/>
            <a:ext cx="1296144" cy="1815882"/>
          </a:xfrm>
          <a:prstGeom prst="rect">
            <a:avLst/>
          </a:prstGeom>
          <a:noFill/>
        </p:spPr>
        <p:txBody>
          <a:bodyPr wrap="square" rtlCol="0">
            <a:spAutoFit/>
          </a:bodyPr>
          <a:lstStyle/>
          <a:p>
            <a:r>
              <a:rPr lang="en-GB" sz="1400" b="1" dirty="0" smtClean="0">
                <a:latin typeface="Times New Roman" panose="02020603050405020304" pitchFamily="18" charset="0"/>
                <a:cs typeface="Times New Roman" panose="02020603050405020304" pitchFamily="18" charset="0"/>
              </a:rPr>
              <a:t>March 2016</a:t>
            </a:r>
          </a:p>
          <a:p>
            <a:endParaRPr lang="en-GB" sz="1400" dirty="0" smtClean="0">
              <a:latin typeface="Times New Roman" panose="02020603050405020304" pitchFamily="18" charset="0"/>
              <a:cs typeface="Times New Roman" panose="02020603050405020304" pitchFamily="18" charset="0"/>
            </a:endParaRPr>
          </a:p>
          <a:p>
            <a:r>
              <a:rPr lang="en-GB" sz="1400" dirty="0" smtClean="0">
                <a:latin typeface="Times New Roman" panose="02020603050405020304" pitchFamily="18" charset="0"/>
                <a:cs typeface="Times New Roman" panose="02020603050405020304" pitchFamily="18" charset="0"/>
              </a:rPr>
              <a:t>Validation Workshop (</a:t>
            </a:r>
            <a:r>
              <a:rPr lang="en-GB" sz="1400" dirty="0" smtClean="0">
                <a:latin typeface="Times New Roman" panose="02020603050405020304" pitchFamily="18" charset="0"/>
                <a:cs typeface="Times New Roman" panose="02020603050405020304" pitchFamily="18" charset="0"/>
              </a:rPr>
              <a:t>docu</a:t>
            </a:r>
            <a:r>
              <a:rPr lang="en-GB" sz="1400" dirty="0" smtClean="0">
                <a:latin typeface="Times New Roman" panose="02020603050405020304" pitchFamily="18" charset="0"/>
                <a:cs typeface="Times New Roman" panose="02020603050405020304" pitchFamily="18" charset="0"/>
              </a:rPr>
              <a:t>ments</a:t>
            </a:r>
            <a:r>
              <a:rPr lang="en-GB" sz="1400" dirty="0" smtClean="0">
                <a:latin typeface="Times New Roman" panose="02020603050405020304" pitchFamily="18" charset="0"/>
                <a:cs typeface="Times New Roman" panose="02020603050405020304" pitchFamily="18" charset="0"/>
              </a:rPr>
              <a:t> </a:t>
            </a:r>
            <a:r>
              <a:rPr lang="en-GB" sz="1400" dirty="0" smtClean="0">
                <a:latin typeface="Times New Roman" panose="02020603050405020304" pitchFamily="18" charset="0"/>
                <a:cs typeface="Times New Roman" panose="02020603050405020304" pitchFamily="18" charset="0"/>
              </a:rPr>
              <a:t>on boys, girls and adolescents)  </a:t>
            </a:r>
          </a:p>
          <a:p>
            <a:r>
              <a:rPr lang="en-GB" sz="1400" b="1" dirty="0" smtClean="0">
                <a:latin typeface="Times New Roman" panose="02020603050405020304" pitchFamily="18" charset="0"/>
                <a:cs typeface="Times New Roman" panose="02020603050405020304" pitchFamily="18" charset="0"/>
              </a:rPr>
              <a:t>El Salvador </a:t>
            </a:r>
            <a:endParaRPr lang="en-GB" sz="1400" b="1" dirty="0">
              <a:latin typeface="Times New Roman" panose="02020603050405020304" pitchFamily="18" charset="0"/>
              <a:cs typeface="Times New Roman" panose="02020603050405020304" pitchFamily="18" charset="0"/>
            </a:endParaRPr>
          </a:p>
        </p:txBody>
      </p:sp>
      <p:sp>
        <p:nvSpPr>
          <p:cNvPr id="20" name="Rectangle 19"/>
          <p:cNvSpPr/>
          <p:nvPr/>
        </p:nvSpPr>
        <p:spPr>
          <a:xfrm>
            <a:off x="3271319" y="4719961"/>
            <a:ext cx="1277888" cy="954107"/>
          </a:xfrm>
          <a:prstGeom prst="rect">
            <a:avLst/>
          </a:prstGeom>
        </p:spPr>
        <p:txBody>
          <a:bodyPr wrap="square">
            <a:spAutoFit/>
          </a:bodyPr>
          <a:lstStyle/>
          <a:p>
            <a:r>
              <a:rPr lang="en-GB" sz="1400" b="1" dirty="0" smtClean="0">
                <a:latin typeface="Times New Roman"/>
                <a:cs typeface="Times New Roman"/>
              </a:rPr>
              <a:t>Sharing best practices: </a:t>
            </a:r>
          </a:p>
          <a:p>
            <a:pPr marL="171450" indent="-171450">
              <a:buFontTx/>
              <a:buChar char="-"/>
            </a:pPr>
            <a:r>
              <a:rPr lang="en-GB" sz="1400" dirty="0" smtClean="0">
                <a:latin typeface="Times New Roman"/>
                <a:cs typeface="Times New Roman"/>
              </a:rPr>
              <a:t>Mexico</a:t>
            </a:r>
          </a:p>
          <a:p>
            <a:pPr marL="171450" indent="-171450">
              <a:buFontTx/>
              <a:buChar char="-"/>
            </a:pPr>
            <a:r>
              <a:rPr lang="en-GB" sz="1400" dirty="0" smtClean="0">
                <a:latin typeface="Times New Roman"/>
                <a:cs typeface="Times New Roman"/>
              </a:rPr>
              <a:t>Costa Rica </a:t>
            </a:r>
            <a:endParaRPr lang="en-GB" sz="1400" dirty="0">
              <a:latin typeface="Times New Roman"/>
              <a:cs typeface="Times New Roman"/>
            </a:endParaRPr>
          </a:p>
        </p:txBody>
      </p:sp>
      <p:cxnSp>
        <p:nvCxnSpPr>
          <p:cNvPr id="21" name="Straight Arrow Connector 20"/>
          <p:cNvCxnSpPr/>
          <p:nvPr/>
        </p:nvCxnSpPr>
        <p:spPr>
          <a:xfrm>
            <a:off x="4932040" y="2454732"/>
            <a:ext cx="0" cy="1118284"/>
          </a:xfrm>
          <a:prstGeom prst="straightConnector1">
            <a:avLst/>
          </a:prstGeom>
          <a:ln w="3175">
            <a:solidFill>
              <a:schemeClr val="accent5">
                <a:lumMod val="75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408313" y="3629881"/>
            <a:ext cx="1021242" cy="1292661"/>
          </a:xfrm>
          <a:prstGeom prst="rect">
            <a:avLst/>
          </a:prstGeom>
          <a:noFill/>
        </p:spPr>
        <p:txBody>
          <a:bodyPr wrap="square" rtlCol="0">
            <a:spAutoFit/>
          </a:bodyPr>
          <a:lstStyle/>
          <a:p>
            <a:r>
              <a:rPr lang="en-GB" sz="1200" b="1" dirty="0" smtClean="0">
                <a:latin typeface="Times New Roman" panose="02020603050405020304" pitchFamily="18" charset="0"/>
                <a:cs typeface="Times New Roman" panose="02020603050405020304" pitchFamily="18" charset="0"/>
              </a:rPr>
              <a:t>May 2015</a:t>
            </a:r>
          </a:p>
          <a:p>
            <a:endParaRPr lang="en-GB" sz="1100" dirty="0" smtClean="0">
              <a:latin typeface="Times New Roman" panose="02020603050405020304" pitchFamily="18" charset="0"/>
              <a:cs typeface="Times New Roman" panose="02020603050405020304" pitchFamily="18" charset="0"/>
            </a:endParaRPr>
          </a:p>
          <a:p>
            <a:r>
              <a:rPr lang="en-GB" sz="1100" dirty="0" smtClean="0">
                <a:latin typeface="Times New Roman" panose="02020603050405020304" pitchFamily="18" charset="0"/>
                <a:cs typeface="Times New Roman" panose="02020603050405020304" pitchFamily="18" charset="0"/>
              </a:rPr>
              <a:t>Workshop on Regional Guidelines</a:t>
            </a:r>
          </a:p>
          <a:p>
            <a:endParaRPr lang="en-GB" sz="1100" dirty="0" smtClean="0">
              <a:latin typeface="Times New Roman" panose="02020603050405020304" pitchFamily="18" charset="0"/>
              <a:cs typeface="Times New Roman" panose="02020603050405020304" pitchFamily="18" charset="0"/>
            </a:endParaRPr>
          </a:p>
          <a:p>
            <a:r>
              <a:rPr lang="en-GB" sz="1100" b="1" dirty="0" smtClean="0">
                <a:latin typeface="Times New Roman" panose="02020603050405020304" pitchFamily="18" charset="0"/>
                <a:cs typeface="Times New Roman" panose="02020603050405020304" pitchFamily="18" charset="0"/>
              </a:rPr>
              <a:t>Costa Rica </a:t>
            </a:r>
            <a:endParaRPr lang="en-GB" sz="1100" b="1" dirty="0">
              <a:latin typeface="Times New Roman" panose="02020603050405020304" pitchFamily="18" charset="0"/>
              <a:cs typeface="Times New Roman" panose="02020603050405020304" pitchFamily="18" charset="0"/>
            </a:endParaRPr>
          </a:p>
        </p:txBody>
      </p:sp>
      <p:sp>
        <p:nvSpPr>
          <p:cNvPr id="17" name="Rectangle 16"/>
          <p:cNvSpPr/>
          <p:nvPr/>
        </p:nvSpPr>
        <p:spPr>
          <a:xfrm>
            <a:off x="6390456" y="4987041"/>
            <a:ext cx="2699792" cy="1754327"/>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marL="171450" indent="-171450" algn="just">
              <a:buFont typeface="Arial" panose="020B0604020202020204" pitchFamily="34" charset="0"/>
              <a:buChar char="•"/>
            </a:pPr>
            <a:r>
              <a:rPr lang="en-GB" sz="900" b="1" i="1" dirty="0">
                <a:latin typeface="Times New Roman" panose="02020603050405020304" pitchFamily="18" charset="0"/>
                <a:cs typeface="Times New Roman" panose="02020603050405020304" pitchFamily="18" charset="0"/>
              </a:rPr>
              <a:t>Regional Guidelines </a:t>
            </a:r>
            <a:r>
              <a:rPr lang="en-GB" sz="900" i="1" dirty="0">
                <a:latin typeface="Times New Roman" panose="02020603050405020304" pitchFamily="18" charset="0"/>
                <a:cs typeface="Times New Roman" panose="02020603050405020304" pitchFamily="18" charset="0"/>
              </a:rPr>
              <a:t>for the Comprehensive Protection of Boys, Girls and Adolescents in the Context of Migration </a:t>
            </a:r>
            <a:r>
              <a:rPr lang="en-GB" sz="900" i="1" dirty="0" smtClean="0">
                <a:latin typeface="Times New Roman" panose="02020603050405020304" pitchFamily="18" charset="0"/>
                <a:cs typeface="Times New Roman" panose="02020603050405020304" pitchFamily="18" charset="0"/>
              </a:rPr>
              <a:t>(IOM);</a:t>
            </a:r>
            <a:endParaRPr lang="en-GB" sz="900" dirty="0" smtClean="0">
              <a:latin typeface="Times New Roman" panose="02020603050405020304" pitchFamily="18" charset="0"/>
              <a:cs typeface="Times New Roman" panose="02020603050405020304" pitchFamily="18" charset="0"/>
            </a:endParaRPr>
          </a:p>
          <a:p>
            <a:pPr marL="171450" indent="-171450" algn="just">
              <a:buFont typeface="Arial" panose="020B0604020202020204" pitchFamily="34" charset="0"/>
              <a:buChar char="•"/>
            </a:pPr>
            <a:r>
              <a:rPr lang="en-GB" sz="900" b="1" i="1" dirty="0">
                <a:latin typeface="Times New Roman" panose="02020603050405020304" pitchFamily="18" charset="0"/>
                <a:cs typeface="Times New Roman" panose="02020603050405020304" pitchFamily="18" charset="0"/>
              </a:rPr>
              <a:t>Common Indicators </a:t>
            </a:r>
            <a:r>
              <a:rPr lang="en-GB" sz="900" i="1" dirty="0">
                <a:latin typeface="Times New Roman" panose="02020603050405020304" pitchFamily="18" charset="0"/>
                <a:cs typeface="Times New Roman" panose="02020603050405020304" pitchFamily="18" charset="0"/>
              </a:rPr>
              <a:t>for the Registration of Unaccompanied or Separated Migrant Boys, Girls and Adolescents in Consular Actions by Member Countries of the Regional Conference on Migration </a:t>
            </a:r>
            <a:r>
              <a:rPr lang="en-GB" sz="900" i="1" dirty="0" smtClean="0">
                <a:latin typeface="Times New Roman" panose="02020603050405020304" pitchFamily="18" charset="0"/>
                <a:cs typeface="Times New Roman" panose="02020603050405020304" pitchFamily="18" charset="0"/>
              </a:rPr>
              <a:t>(IOM, UNHCR, UNICEF);</a:t>
            </a:r>
            <a:endParaRPr lang="en-GB" sz="900" dirty="0" smtClean="0">
              <a:latin typeface="Times New Roman" panose="02020603050405020304" pitchFamily="18" charset="0"/>
              <a:cs typeface="Times New Roman" panose="02020603050405020304" pitchFamily="18" charset="0"/>
            </a:endParaRPr>
          </a:p>
          <a:p>
            <a:pPr marL="171450" indent="-171450" algn="just">
              <a:buFont typeface="Arial" panose="020B0604020202020204" pitchFamily="34" charset="0"/>
              <a:buChar char="•"/>
            </a:pPr>
            <a:r>
              <a:rPr lang="en-GB" sz="900" b="1" i="1" dirty="0">
                <a:latin typeface="Times New Roman" panose="02020603050405020304" pitchFamily="18" charset="0"/>
                <a:cs typeface="Times New Roman" panose="02020603050405020304" pitchFamily="18" charset="0"/>
              </a:rPr>
              <a:t>Consular Protection Standards </a:t>
            </a:r>
            <a:r>
              <a:rPr lang="en-GB" sz="900" i="1" dirty="0">
                <a:latin typeface="Times New Roman" panose="02020603050405020304" pitchFamily="18" charset="0"/>
                <a:cs typeface="Times New Roman" panose="02020603050405020304" pitchFamily="18" charset="0"/>
              </a:rPr>
              <a:t>for Unaccompanied or Separated Migrant Boys, Girls and Adolescents and/or Those in Need of Consular Protection </a:t>
            </a:r>
            <a:r>
              <a:rPr lang="en-GB" sz="900" i="1" dirty="0" smtClean="0">
                <a:latin typeface="Times New Roman" panose="02020603050405020304" pitchFamily="18" charset="0"/>
                <a:cs typeface="Times New Roman" panose="02020603050405020304" pitchFamily="18" charset="0"/>
              </a:rPr>
              <a:t> (IOM, UNHCR, UNICEF).</a:t>
            </a:r>
            <a:endParaRPr lang="en-GB" sz="900" dirty="0">
              <a:latin typeface="Times New Roman" panose="02020603050405020304" pitchFamily="18" charset="0"/>
              <a:cs typeface="Times New Roman" panose="02020603050405020304" pitchFamily="18" charset="0"/>
            </a:endParaRPr>
          </a:p>
        </p:txBody>
      </p:sp>
      <p:cxnSp>
        <p:nvCxnSpPr>
          <p:cNvPr id="26" name="Straight Arrow Connector 25"/>
          <p:cNvCxnSpPr/>
          <p:nvPr/>
        </p:nvCxnSpPr>
        <p:spPr>
          <a:xfrm>
            <a:off x="6977035" y="2388230"/>
            <a:ext cx="0" cy="1118284"/>
          </a:xfrm>
          <a:prstGeom prst="straightConnector1">
            <a:avLst/>
          </a:prstGeom>
          <a:ln w="3175">
            <a:solidFill>
              <a:schemeClr val="bg2">
                <a:lumMod val="5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516034" y="3521993"/>
            <a:ext cx="1152128" cy="1384995"/>
          </a:xfrm>
          <a:prstGeom prst="rect">
            <a:avLst/>
          </a:prstGeom>
          <a:noFill/>
        </p:spPr>
        <p:txBody>
          <a:bodyPr wrap="square" rtlCol="0">
            <a:spAutoFit/>
          </a:bodyPr>
          <a:lstStyle/>
          <a:p>
            <a:r>
              <a:rPr lang="en-GB" sz="1200" b="1" dirty="0" smtClean="0">
                <a:latin typeface="Times New Roman" panose="02020603050405020304" pitchFamily="18" charset="0"/>
                <a:cs typeface="Times New Roman" panose="02020603050405020304" pitchFamily="18" charset="0"/>
              </a:rPr>
              <a:t>January 2016</a:t>
            </a:r>
            <a:endParaRPr lang="en-GB" sz="1200" dirty="0" smtClean="0">
              <a:latin typeface="Times New Roman" panose="02020603050405020304" pitchFamily="18" charset="0"/>
              <a:cs typeface="Times New Roman" panose="02020603050405020304" pitchFamily="18" charset="0"/>
            </a:endParaRPr>
          </a:p>
          <a:p>
            <a:r>
              <a:rPr lang="en-GB" sz="1200" dirty="0" smtClean="0">
                <a:latin typeface="Times New Roman" panose="02020603050405020304" pitchFamily="18" charset="0"/>
                <a:cs typeface="Times New Roman" panose="02020603050405020304" pitchFamily="18" charset="0"/>
              </a:rPr>
              <a:t>Workshop on Consular Assistance for Boys, Girls and Adolescents </a:t>
            </a:r>
            <a:r>
              <a:rPr lang="en-GB" sz="1200" b="1" dirty="0" smtClean="0">
                <a:latin typeface="Times New Roman" panose="02020603050405020304" pitchFamily="18" charset="0"/>
                <a:cs typeface="Times New Roman" panose="02020603050405020304" pitchFamily="18" charset="0"/>
              </a:rPr>
              <a:t>Mexico</a:t>
            </a:r>
            <a:endParaRPr lang="en-GB" sz="1200" b="1" dirty="0">
              <a:latin typeface="Times New Roman" panose="02020603050405020304" pitchFamily="18" charset="0"/>
              <a:cs typeface="Times New Roman" panose="02020603050405020304" pitchFamily="18" charset="0"/>
            </a:endParaRPr>
          </a:p>
        </p:txBody>
      </p:sp>
      <p:cxnSp>
        <p:nvCxnSpPr>
          <p:cNvPr id="28" name="Straight Arrow Connector 27"/>
          <p:cNvCxnSpPr/>
          <p:nvPr/>
        </p:nvCxnSpPr>
        <p:spPr>
          <a:xfrm>
            <a:off x="6012160" y="2420888"/>
            <a:ext cx="0" cy="648072"/>
          </a:xfrm>
          <a:prstGeom prst="straightConnector1">
            <a:avLst/>
          </a:prstGeom>
          <a:ln w="762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402806" y="3144304"/>
            <a:ext cx="1152128" cy="1384995"/>
          </a:xfrm>
          <a:prstGeom prst="rect">
            <a:avLst/>
          </a:prstGeom>
          <a:noFill/>
        </p:spPr>
        <p:txBody>
          <a:bodyPr wrap="square" rtlCol="0">
            <a:spAutoFit/>
          </a:bodyPr>
          <a:lstStyle/>
          <a:p>
            <a:r>
              <a:rPr lang="en-GB" sz="1400" b="1" dirty="0" smtClean="0">
                <a:latin typeface="Times New Roman" panose="02020603050405020304" pitchFamily="18" charset="0"/>
                <a:cs typeface="Times New Roman" panose="02020603050405020304" pitchFamily="18" charset="0"/>
              </a:rPr>
              <a:t>August 2015</a:t>
            </a:r>
          </a:p>
          <a:p>
            <a:endParaRPr lang="en-GB" sz="1400" dirty="0" smtClean="0">
              <a:latin typeface="Times New Roman" panose="02020603050405020304" pitchFamily="18" charset="0"/>
              <a:cs typeface="Times New Roman" panose="02020603050405020304" pitchFamily="18" charset="0"/>
            </a:endParaRPr>
          </a:p>
          <a:p>
            <a:r>
              <a:rPr lang="en-GB" sz="1400" dirty="0" smtClean="0">
                <a:latin typeface="Times New Roman" panose="02020603050405020304" pitchFamily="18" charset="0"/>
                <a:cs typeface="Times New Roman" panose="02020603050405020304" pitchFamily="18" charset="0"/>
              </a:rPr>
              <a:t>III Meeting of the Ad Hoc Group</a:t>
            </a:r>
          </a:p>
          <a:p>
            <a:r>
              <a:rPr lang="en-GB" sz="1400" b="1" dirty="0" smtClean="0">
                <a:latin typeface="Times New Roman" panose="02020603050405020304" pitchFamily="18" charset="0"/>
                <a:cs typeface="Times New Roman" panose="02020603050405020304" pitchFamily="18" charset="0"/>
              </a:rPr>
              <a:t>El Salvador </a:t>
            </a:r>
            <a:endParaRPr lang="en-GB" sz="1400" b="1" dirty="0">
              <a:latin typeface="Times New Roman" panose="02020603050405020304" pitchFamily="18" charset="0"/>
              <a:cs typeface="Times New Roman" panose="02020603050405020304" pitchFamily="18" charset="0"/>
            </a:endParaRPr>
          </a:p>
        </p:txBody>
      </p:sp>
      <p:pic>
        <p:nvPicPr>
          <p:cNvPr id="35" name="Picture 2"/>
          <p:cNvPicPr>
            <a:picLocks noChangeAspect="1" noChangeArrowheads="1"/>
          </p:cNvPicPr>
          <p:nvPr/>
        </p:nvPicPr>
        <p:blipFill>
          <a:blip r:embed="rId3" cstate="email">
            <a:duotone>
              <a:schemeClr val="accent3">
                <a:shade val="45000"/>
                <a:satMod val="135000"/>
              </a:schemeClr>
              <a:prstClr val="white"/>
            </a:duotone>
            <a:extLst>
              <a:ext uri="{BEBA8EAE-BF5A-486C-A8C5-ECC9F3942E4B}">
                <a14:imgProps xmlns:a14="http://schemas.microsoft.com/office/drawing/2010/main">
                  <a14:imgLayer r:embed="rId4">
                    <a14:imgEffect>
                      <a14:saturation sat="300000"/>
                    </a14:imgEffect>
                  </a14:imgLayer>
                </a14:imgProps>
              </a:ext>
              <a:ext uri="{28A0092B-C50C-407E-A947-70E740481C1C}">
                <a14:useLocalDpi xmlns:a14="http://schemas.microsoft.com/office/drawing/2010/main"/>
              </a:ext>
            </a:extLst>
          </a:blip>
          <a:srcRect/>
          <a:stretch>
            <a:fillRect/>
          </a:stretch>
        </p:blipFill>
        <p:spPr bwMode="auto">
          <a:xfrm>
            <a:off x="7272300" y="836712"/>
            <a:ext cx="1440160" cy="7674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6" name="Rectangle 35"/>
          <p:cNvSpPr/>
          <p:nvPr/>
        </p:nvSpPr>
        <p:spPr>
          <a:xfrm>
            <a:off x="5479284" y="4583005"/>
            <a:ext cx="1036932" cy="1169551"/>
          </a:xfrm>
          <a:prstGeom prst="rect">
            <a:avLst/>
          </a:prstGeom>
        </p:spPr>
        <p:txBody>
          <a:bodyPr wrap="square">
            <a:spAutoFit/>
          </a:bodyPr>
          <a:lstStyle/>
          <a:p>
            <a:r>
              <a:rPr lang="en-GB" sz="1400" b="1" dirty="0" smtClean="0">
                <a:latin typeface="Times New Roman" panose="02020603050405020304" pitchFamily="18" charset="0"/>
                <a:cs typeface="Times New Roman" panose="02020603050405020304" pitchFamily="18" charset="0"/>
              </a:rPr>
              <a:t>Handbook for Consular Assistance</a:t>
            </a:r>
          </a:p>
          <a:p>
            <a:endParaRPr lang="en-GB" sz="1400" dirty="0">
              <a:latin typeface="Times New Roman" panose="02020603050405020304" pitchFamily="18" charset="0"/>
              <a:cs typeface="Times New Roman" panose="02020603050405020304" pitchFamily="18" charset="0"/>
            </a:endParaRPr>
          </a:p>
        </p:txBody>
      </p:sp>
      <p:sp>
        <p:nvSpPr>
          <p:cNvPr id="5" name="Rectangle 4"/>
          <p:cNvSpPr/>
          <p:nvPr/>
        </p:nvSpPr>
        <p:spPr>
          <a:xfrm>
            <a:off x="35496" y="4179711"/>
            <a:ext cx="1296143" cy="2031325"/>
          </a:xfrm>
          <a:prstGeom prst="rect">
            <a:avLst/>
          </a:prstGeom>
        </p:spPr>
        <p:txBody>
          <a:bodyPr wrap="square">
            <a:spAutoFit/>
          </a:bodyPr>
          <a:lstStyle/>
          <a:p>
            <a:r>
              <a:rPr lang="en-GB" sz="1400" dirty="0" smtClean="0">
                <a:latin typeface="Times New Roman" panose="02020603050405020304" pitchFamily="18" charset="0"/>
                <a:cs typeface="Times New Roman" panose="02020603050405020304" pitchFamily="18" charset="0"/>
              </a:rPr>
              <a:t>Regional Mechanism for the Comprehensive Protection of Migrant Boys, Girls and Adolescents and Appendix</a:t>
            </a:r>
            <a:endParaRPr lang="en-GB" sz="1400" dirty="0">
              <a:latin typeface="Times New Roman" panose="02020603050405020304" pitchFamily="18" charset="0"/>
              <a:cs typeface="Times New Roman" panose="02020603050405020304" pitchFamily="18" charset="0"/>
            </a:endParaRPr>
          </a:p>
        </p:txBody>
      </p:sp>
      <p:cxnSp>
        <p:nvCxnSpPr>
          <p:cNvPr id="15" name="Straight Arrow Connector 14"/>
          <p:cNvCxnSpPr/>
          <p:nvPr/>
        </p:nvCxnSpPr>
        <p:spPr>
          <a:xfrm>
            <a:off x="8244408" y="4797152"/>
            <a:ext cx="0" cy="216024"/>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9307183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2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7"/>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8"/>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9"/>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4" grpId="0"/>
      <p:bldP spid="10" grpId="0"/>
      <p:bldP spid="19" grpId="0"/>
      <p:bldP spid="20" grpId="0"/>
      <p:bldP spid="22" grpId="0"/>
      <p:bldP spid="17" grpId="0" animBg="1"/>
      <p:bldP spid="27" grpId="0"/>
      <p:bldP spid="29" grpId="0"/>
      <p:bldP spid="36"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1"/>
          <p:cNvSpPr txBox="1">
            <a:spLocks/>
          </p:cNvSpPr>
          <p:nvPr/>
        </p:nvSpPr>
        <p:spPr>
          <a:xfrm>
            <a:off x="382317"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latin typeface="Times New Roman" panose="02020603050405020304" pitchFamily="18" charset="0"/>
                <a:cs typeface="Times New Roman" panose="02020603050405020304" pitchFamily="18" charset="0"/>
              </a:rPr>
              <a:t>What do we want to achieve? </a:t>
            </a:r>
            <a:endParaRPr lang="en-GB" sz="3600" dirty="0">
              <a:latin typeface="Times New Roman" panose="02020603050405020304" pitchFamily="18" charset="0"/>
              <a:cs typeface="Times New Roman" panose="02020603050405020304" pitchFamily="18" charset="0"/>
            </a:endParaRPr>
          </a:p>
        </p:txBody>
      </p:sp>
      <p:sp>
        <p:nvSpPr>
          <p:cNvPr id="26" name="TextBox 25"/>
          <p:cNvSpPr txBox="1"/>
          <p:nvPr/>
        </p:nvSpPr>
        <p:spPr>
          <a:xfrm>
            <a:off x="467544" y="1844824"/>
            <a:ext cx="2088232" cy="338554"/>
          </a:xfrm>
          <a:prstGeom prst="rect">
            <a:avLst/>
          </a:prstGeom>
          <a:noFill/>
        </p:spPr>
        <p:txBody>
          <a:bodyPr wrap="square" rtlCol="0">
            <a:spAutoFit/>
          </a:bodyPr>
          <a:lstStyle/>
          <a:p>
            <a:r>
              <a:rPr lang="en-GB" sz="1600" b="1" dirty="0" smtClean="0">
                <a:latin typeface="Times New Roman" panose="02020603050405020304" pitchFamily="18" charset="0"/>
                <a:cs typeface="Times New Roman" panose="02020603050405020304" pitchFamily="18" charset="0"/>
              </a:rPr>
              <a:t>ASSESSMENT </a:t>
            </a:r>
            <a:endParaRPr lang="en-GB" sz="1600" b="1" dirty="0">
              <a:latin typeface="Times New Roman" panose="02020603050405020304" pitchFamily="18" charset="0"/>
              <a:cs typeface="Times New Roman" panose="02020603050405020304" pitchFamily="18" charset="0"/>
            </a:endParaRPr>
          </a:p>
        </p:txBody>
      </p:sp>
      <p:sp>
        <p:nvSpPr>
          <p:cNvPr id="27" name="Down Arrow 26"/>
          <p:cNvSpPr/>
          <p:nvPr/>
        </p:nvSpPr>
        <p:spPr>
          <a:xfrm>
            <a:off x="940049" y="2258054"/>
            <a:ext cx="360040" cy="504056"/>
          </a:xfrm>
          <a:prstGeom prst="down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Times New Roman" panose="02020603050405020304" pitchFamily="18" charset="0"/>
              <a:cs typeface="Times New Roman" panose="02020603050405020304" pitchFamily="18" charset="0"/>
            </a:endParaRPr>
          </a:p>
        </p:txBody>
      </p:sp>
      <p:sp>
        <p:nvSpPr>
          <p:cNvPr id="28" name="TextBox 27"/>
          <p:cNvSpPr txBox="1"/>
          <p:nvPr/>
        </p:nvSpPr>
        <p:spPr>
          <a:xfrm>
            <a:off x="2408884" y="1556792"/>
            <a:ext cx="4035324" cy="1323439"/>
          </a:xfrm>
          <a:prstGeom prst="rect">
            <a:avLst/>
          </a:prstGeom>
          <a:noFill/>
        </p:spPr>
        <p:txBody>
          <a:bodyPr wrap="square" rtlCol="0">
            <a:spAutoFit/>
          </a:bodyPr>
          <a:lstStyle/>
          <a:p>
            <a:pPr marL="285750" indent="-285750">
              <a:buFont typeface="Courier New" panose="02070309020205020404" pitchFamily="49" charset="0"/>
              <a:buChar char="o"/>
            </a:pPr>
            <a:r>
              <a:rPr lang="en-GB" sz="1600" dirty="0" smtClean="0">
                <a:latin typeface="Times New Roman" panose="02020603050405020304" pitchFamily="18" charset="0"/>
                <a:cs typeface="Times New Roman" panose="02020603050405020304" pitchFamily="18" charset="0"/>
              </a:rPr>
              <a:t>Consular </a:t>
            </a:r>
          </a:p>
          <a:p>
            <a:pPr marL="285750" indent="-285750">
              <a:buFont typeface="Courier New" panose="02070309020205020404" pitchFamily="49" charset="0"/>
              <a:buChar char="o"/>
            </a:pPr>
            <a:r>
              <a:rPr lang="en-GB" sz="1600" dirty="0" smtClean="0">
                <a:latin typeface="Times New Roman" panose="02020603050405020304" pitchFamily="18" charset="0"/>
                <a:cs typeface="Times New Roman" panose="02020603050405020304" pitchFamily="18" charset="0"/>
              </a:rPr>
              <a:t>Child Protection Mechanisms</a:t>
            </a:r>
          </a:p>
          <a:p>
            <a:pPr marL="285750" indent="-285750">
              <a:buFont typeface="Courier New" panose="02070309020205020404" pitchFamily="49" charset="0"/>
              <a:buChar char="o"/>
            </a:pPr>
            <a:r>
              <a:rPr lang="en-GB" sz="1600" dirty="0" smtClean="0">
                <a:latin typeface="Times New Roman" panose="02020603050405020304" pitchFamily="18" charset="0"/>
                <a:cs typeface="Times New Roman" panose="02020603050405020304" pitchFamily="18" charset="0"/>
              </a:rPr>
              <a:t>Department of Migration and Immigration</a:t>
            </a:r>
          </a:p>
          <a:p>
            <a:pPr marL="285750" indent="-285750">
              <a:buFont typeface="Courier New" panose="02070309020205020404" pitchFamily="49" charset="0"/>
              <a:buChar char="o"/>
            </a:pPr>
            <a:r>
              <a:rPr lang="en-GB" sz="1600" dirty="0" smtClean="0">
                <a:latin typeface="Times New Roman" panose="02020603050405020304" pitchFamily="18" charset="0"/>
                <a:cs typeface="Times New Roman" panose="02020603050405020304" pitchFamily="18" charset="0"/>
              </a:rPr>
              <a:t>Civil Society</a:t>
            </a:r>
          </a:p>
          <a:p>
            <a:pPr marL="285750" indent="-285750">
              <a:buFont typeface="Courier New" panose="02070309020205020404" pitchFamily="49" charset="0"/>
              <a:buChar char="o"/>
            </a:pPr>
            <a:r>
              <a:rPr lang="en-GB" sz="1600" dirty="0" smtClean="0">
                <a:latin typeface="Times New Roman" panose="02020603050405020304" pitchFamily="18" charset="0"/>
                <a:cs typeface="Times New Roman" panose="02020603050405020304" pitchFamily="18" charset="0"/>
              </a:rPr>
              <a:t>International Cooperation</a:t>
            </a:r>
            <a:endParaRPr lang="en-GB" sz="1600" dirty="0">
              <a:latin typeface="Times New Roman" panose="02020603050405020304" pitchFamily="18" charset="0"/>
              <a:cs typeface="Times New Roman" panose="02020603050405020304" pitchFamily="18" charset="0"/>
            </a:endParaRPr>
          </a:p>
        </p:txBody>
      </p:sp>
      <p:sp>
        <p:nvSpPr>
          <p:cNvPr id="29" name="TextBox 28"/>
          <p:cNvSpPr txBox="1"/>
          <p:nvPr/>
        </p:nvSpPr>
        <p:spPr>
          <a:xfrm>
            <a:off x="539552" y="2888464"/>
            <a:ext cx="1440160" cy="338554"/>
          </a:xfrm>
          <a:prstGeom prst="rect">
            <a:avLst/>
          </a:prstGeom>
          <a:noFill/>
        </p:spPr>
        <p:txBody>
          <a:bodyPr wrap="square" rtlCol="0">
            <a:spAutoFit/>
          </a:bodyPr>
          <a:lstStyle/>
          <a:p>
            <a:r>
              <a:rPr lang="en-GB" sz="1600" b="1" dirty="0" smtClean="0">
                <a:latin typeface="Times New Roman" panose="02020603050405020304" pitchFamily="18" charset="0"/>
                <a:cs typeface="Times New Roman" panose="02020603050405020304" pitchFamily="18" charset="0"/>
              </a:rPr>
              <a:t>Management</a:t>
            </a:r>
            <a:endParaRPr lang="en-GB" sz="1600" b="1" dirty="0">
              <a:latin typeface="Times New Roman" panose="02020603050405020304" pitchFamily="18" charset="0"/>
              <a:cs typeface="Times New Roman" panose="02020603050405020304" pitchFamily="18" charset="0"/>
            </a:endParaRPr>
          </a:p>
        </p:txBody>
      </p:sp>
      <p:sp>
        <p:nvSpPr>
          <p:cNvPr id="30" name="TextBox 29"/>
          <p:cNvSpPr txBox="1"/>
          <p:nvPr/>
        </p:nvSpPr>
        <p:spPr>
          <a:xfrm>
            <a:off x="448614" y="3851756"/>
            <a:ext cx="1800200" cy="338554"/>
          </a:xfrm>
          <a:prstGeom prst="rect">
            <a:avLst/>
          </a:prstGeom>
          <a:noFill/>
        </p:spPr>
        <p:txBody>
          <a:bodyPr wrap="square" rtlCol="0">
            <a:spAutoFit/>
          </a:bodyPr>
          <a:lstStyle/>
          <a:p>
            <a:r>
              <a:rPr lang="en-GB" sz="1600" b="1" dirty="0" smtClean="0">
                <a:latin typeface="Times New Roman" panose="02020603050405020304" pitchFamily="18" charset="0"/>
                <a:cs typeface="Times New Roman" panose="02020603050405020304" pitchFamily="18" charset="0"/>
              </a:rPr>
              <a:t>Implementation</a:t>
            </a:r>
            <a:r>
              <a:rPr lang="en-GB" sz="1600" dirty="0" smtClean="0">
                <a:latin typeface="Times New Roman" panose="02020603050405020304" pitchFamily="18" charset="0"/>
                <a:cs typeface="Times New Roman" panose="02020603050405020304" pitchFamily="18" charset="0"/>
              </a:rPr>
              <a:t> </a:t>
            </a:r>
            <a:endParaRPr lang="en-GB" sz="1600" dirty="0">
              <a:latin typeface="Times New Roman" panose="02020603050405020304" pitchFamily="18" charset="0"/>
              <a:cs typeface="Times New Roman" panose="02020603050405020304" pitchFamily="18" charset="0"/>
            </a:endParaRPr>
          </a:p>
        </p:txBody>
      </p:sp>
      <p:sp>
        <p:nvSpPr>
          <p:cNvPr id="31" name="Down Arrow 30"/>
          <p:cNvSpPr/>
          <p:nvPr/>
        </p:nvSpPr>
        <p:spPr>
          <a:xfrm>
            <a:off x="926131" y="3407811"/>
            <a:ext cx="360040" cy="504056"/>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Times New Roman" panose="02020603050405020304" pitchFamily="18" charset="0"/>
              <a:cs typeface="Times New Roman" panose="02020603050405020304" pitchFamily="18" charset="0"/>
            </a:endParaRPr>
          </a:p>
        </p:txBody>
      </p:sp>
      <p:sp>
        <p:nvSpPr>
          <p:cNvPr id="32" name="Isosceles Triangle 31"/>
          <p:cNvSpPr/>
          <p:nvPr/>
        </p:nvSpPr>
        <p:spPr>
          <a:xfrm rot="5400000">
            <a:off x="2113133" y="3845808"/>
            <a:ext cx="504056" cy="381229"/>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Times New Roman" panose="02020603050405020304" pitchFamily="18" charset="0"/>
              <a:cs typeface="Times New Roman" panose="02020603050405020304" pitchFamily="18" charset="0"/>
            </a:endParaRPr>
          </a:p>
        </p:txBody>
      </p:sp>
      <p:sp>
        <p:nvSpPr>
          <p:cNvPr id="33" name="Oval 32"/>
          <p:cNvSpPr/>
          <p:nvPr/>
        </p:nvSpPr>
        <p:spPr>
          <a:xfrm>
            <a:off x="2768925" y="3195704"/>
            <a:ext cx="1728192" cy="1656184"/>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atin typeface="Times New Roman" panose="02020603050405020304" pitchFamily="18" charset="0"/>
                <a:cs typeface="Times New Roman" panose="02020603050405020304" pitchFamily="18" charset="0"/>
              </a:rPr>
              <a:t>Prevention</a:t>
            </a:r>
            <a:endParaRPr lang="en-GB" sz="1600" b="1" dirty="0">
              <a:latin typeface="Times New Roman" panose="02020603050405020304" pitchFamily="18" charset="0"/>
              <a:cs typeface="Times New Roman" panose="02020603050405020304" pitchFamily="18" charset="0"/>
            </a:endParaRPr>
          </a:p>
        </p:txBody>
      </p:sp>
      <p:sp>
        <p:nvSpPr>
          <p:cNvPr id="34" name="Oval 33"/>
          <p:cNvSpPr/>
          <p:nvPr/>
        </p:nvSpPr>
        <p:spPr>
          <a:xfrm>
            <a:off x="4211960" y="3220898"/>
            <a:ext cx="1728192" cy="1656184"/>
          </a:xfrm>
          <a:prstGeom prst="ellips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atin typeface="Times New Roman" panose="02020603050405020304" pitchFamily="18" charset="0"/>
                <a:cs typeface="Times New Roman" panose="02020603050405020304" pitchFamily="18" charset="0"/>
              </a:rPr>
              <a:t>Psycho-social Assistance</a:t>
            </a:r>
            <a:endParaRPr lang="en-GB" sz="1600" b="1" dirty="0">
              <a:latin typeface="Times New Roman" panose="02020603050405020304" pitchFamily="18" charset="0"/>
              <a:cs typeface="Times New Roman" panose="02020603050405020304" pitchFamily="18" charset="0"/>
            </a:endParaRPr>
          </a:p>
        </p:txBody>
      </p:sp>
      <p:sp>
        <p:nvSpPr>
          <p:cNvPr id="35" name="Oval 34"/>
          <p:cNvSpPr/>
          <p:nvPr/>
        </p:nvSpPr>
        <p:spPr>
          <a:xfrm>
            <a:off x="5636802" y="3220898"/>
            <a:ext cx="1728192" cy="1656184"/>
          </a:xfrm>
          <a:prstGeom prst="ellips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latin typeface="Times New Roman" panose="02020603050405020304" pitchFamily="18" charset="0"/>
                <a:cs typeface="Times New Roman" panose="02020603050405020304" pitchFamily="18" charset="0"/>
              </a:rPr>
              <a:t>Reintegration </a:t>
            </a:r>
            <a:endParaRPr lang="en-GB" sz="1200" b="1" dirty="0">
              <a:latin typeface="Times New Roman" panose="02020603050405020304" pitchFamily="18" charset="0"/>
              <a:cs typeface="Times New Roman" panose="02020603050405020304" pitchFamily="18" charset="0"/>
            </a:endParaRPr>
          </a:p>
        </p:txBody>
      </p:sp>
      <p:sp>
        <p:nvSpPr>
          <p:cNvPr id="36" name="Oval 35"/>
          <p:cNvSpPr/>
          <p:nvPr/>
        </p:nvSpPr>
        <p:spPr>
          <a:xfrm>
            <a:off x="7086732" y="3220898"/>
            <a:ext cx="1728192" cy="1656184"/>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smtClean="0">
                <a:latin typeface="Times New Roman" panose="02020603050405020304" pitchFamily="18" charset="0"/>
                <a:cs typeface="Times New Roman" panose="02020603050405020304" pitchFamily="18" charset="0"/>
              </a:rPr>
              <a:t>Consular </a:t>
            </a:r>
            <a:endParaRPr lang="en-GB" sz="1600" b="1" dirty="0">
              <a:latin typeface="Times New Roman" panose="02020603050405020304" pitchFamily="18" charset="0"/>
              <a:cs typeface="Times New Roman" panose="02020603050405020304" pitchFamily="18" charset="0"/>
            </a:endParaRPr>
          </a:p>
        </p:txBody>
      </p:sp>
      <p:sp>
        <p:nvSpPr>
          <p:cNvPr id="37" name="Isosceles Triangle 36"/>
          <p:cNvSpPr/>
          <p:nvPr/>
        </p:nvSpPr>
        <p:spPr>
          <a:xfrm rot="5400000">
            <a:off x="1960295" y="1761074"/>
            <a:ext cx="504056" cy="381229"/>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Times New Roman" panose="02020603050405020304" pitchFamily="18" charset="0"/>
              <a:cs typeface="Times New Roman" panose="02020603050405020304" pitchFamily="18" charset="0"/>
            </a:endParaRPr>
          </a:p>
        </p:txBody>
      </p:sp>
      <p:cxnSp>
        <p:nvCxnSpPr>
          <p:cNvPr id="38" name="Straight Arrow Connector 37"/>
          <p:cNvCxnSpPr/>
          <p:nvPr/>
        </p:nvCxnSpPr>
        <p:spPr>
          <a:xfrm flipH="1">
            <a:off x="2248814" y="5492646"/>
            <a:ext cx="6494059" cy="0"/>
          </a:xfrm>
          <a:prstGeom prst="straightConnector1">
            <a:avLst/>
          </a:prstGeom>
          <a:ln w="762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4497117" y="5661248"/>
            <a:ext cx="2088232" cy="1077218"/>
          </a:xfrm>
          <a:prstGeom prst="rect">
            <a:avLst/>
          </a:prstGeom>
          <a:noFill/>
        </p:spPr>
        <p:txBody>
          <a:bodyPr wrap="square" rtlCol="0">
            <a:spAutoFit/>
          </a:bodyPr>
          <a:lstStyle/>
          <a:p>
            <a:r>
              <a:rPr lang="en-GB" sz="1600" dirty="0" smtClean="0">
                <a:latin typeface="Times New Roman" panose="02020603050405020304" pitchFamily="18" charset="0"/>
                <a:cs typeface="Times New Roman" panose="02020603050405020304" pitchFamily="18" charset="0"/>
              </a:rPr>
              <a:t>What?</a:t>
            </a:r>
          </a:p>
          <a:p>
            <a:r>
              <a:rPr lang="en-GB" sz="1600" dirty="0" smtClean="0">
                <a:latin typeface="Times New Roman" panose="02020603050405020304" pitchFamily="18" charset="0"/>
                <a:cs typeface="Times New Roman" panose="02020603050405020304" pitchFamily="18" charset="0"/>
              </a:rPr>
              <a:t>How?</a:t>
            </a:r>
          </a:p>
          <a:p>
            <a:r>
              <a:rPr lang="en-GB" sz="1600" dirty="0" smtClean="0">
                <a:latin typeface="Times New Roman" panose="02020603050405020304" pitchFamily="18" charset="0"/>
                <a:cs typeface="Times New Roman" panose="02020603050405020304" pitchFamily="18" charset="0"/>
              </a:rPr>
              <a:t>Who? </a:t>
            </a:r>
          </a:p>
          <a:p>
            <a:r>
              <a:rPr lang="en-GB" sz="1600" dirty="0" smtClean="0">
                <a:latin typeface="Times New Roman" panose="02020603050405020304" pitchFamily="18" charset="0"/>
                <a:cs typeface="Times New Roman" panose="02020603050405020304" pitchFamily="18" charset="0"/>
              </a:rPr>
              <a:t>Next steps? </a:t>
            </a:r>
            <a:endParaRPr lang="en-GB" sz="1600" dirty="0">
              <a:latin typeface="Times New Roman" panose="02020603050405020304" pitchFamily="18" charset="0"/>
              <a:cs typeface="Times New Roman" panose="02020603050405020304" pitchFamily="18" charset="0"/>
            </a:endParaRPr>
          </a:p>
        </p:txBody>
      </p:sp>
      <p:pic>
        <p:nvPicPr>
          <p:cNvPr id="40" name="Picture 2"/>
          <p:cNvPicPr>
            <a:picLocks noChangeAspect="1" noChangeArrowheads="1"/>
          </p:cNvPicPr>
          <p:nvPr/>
        </p:nvPicPr>
        <p:blipFill>
          <a:blip r:embed="rId2" cstate="email">
            <a:extLst>
              <a:ext uri="{BEBA8EAE-BF5A-486C-A8C5-ECC9F3942E4B}">
                <a14:imgProps xmlns:a14="http://schemas.microsoft.com/office/drawing/2010/main">
                  <a14:imgLayer r:embed="rId3">
                    <a14:imgEffect>
                      <a14:saturation sat="300000"/>
                    </a14:imgEffect>
                  </a14:imgLayer>
                </a14:imgProps>
              </a:ext>
              <a:ext uri="{28A0092B-C50C-407E-A947-70E740481C1C}">
                <a14:useLocalDpi xmlns:a14="http://schemas.microsoft.com/office/drawing/2010/main"/>
              </a:ext>
            </a:extLst>
          </a:blip>
          <a:srcRect/>
          <a:stretch>
            <a:fillRect/>
          </a:stretch>
        </p:blipFill>
        <p:spPr bwMode="auto">
          <a:xfrm>
            <a:off x="7364994" y="771332"/>
            <a:ext cx="1440160" cy="7674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569269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additive="base">
                                        <p:cTn id="12" dur="500" fill="hold"/>
                                        <p:tgtEl>
                                          <p:spTgt spid="37"/>
                                        </p:tgtEl>
                                        <p:attrNameLst>
                                          <p:attrName>ppt_x</p:attrName>
                                        </p:attrNameLst>
                                      </p:cBhvr>
                                      <p:tavLst>
                                        <p:tav tm="0">
                                          <p:val>
                                            <p:strVal val="#ppt_x"/>
                                          </p:val>
                                        </p:tav>
                                        <p:tav tm="100000">
                                          <p:val>
                                            <p:strVal val="#ppt_x"/>
                                          </p:val>
                                        </p:tav>
                                      </p:tavLst>
                                    </p:anim>
                                    <p:anim calcmode="lin" valueType="num">
                                      <p:cBhvr additive="base">
                                        <p:cTn id="13"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500"/>
                                        <p:tgtEl>
                                          <p:spTgt spid="2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500"/>
                                        <p:tgtEl>
                                          <p:spTgt spid="2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fade">
                                      <p:cBhvr>
                                        <p:cTn id="28" dur="500"/>
                                        <p:tgtEl>
                                          <p:spTgt spid="2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500"/>
                                        <p:tgtEl>
                                          <p:spTgt spid="3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0"/>
                                        </p:tgtEl>
                                        <p:attrNameLst>
                                          <p:attrName>style.visibility</p:attrName>
                                        </p:attrNameLst>
                                      </p:cBhvr>
                                      <p:to>
                                        <p:strVal val="visible"/>
                                      </p:to>
                                    </p:set>
                                    <p:animEffect transition="in" filter="fade">
                                      <p:cBhvr>
                                        <p:cTn id="38" dur="500"/>
                                        <p:tgtEl>
                                          <p:spTgt spid="3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500"/>
                                        <p:tgtEl>
                                          <p:spTgt spid="32"/>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500"/>
                                        <p:tgtEl>
                                          <p:spTgt spid="33"/>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fade">
                                      <p:cBhvr>
                                        <p:cTn id="53" dur="500"/>
                                        <p:tgtEl>
                                          <p:spTgt spid="34"/>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5"/>
                                        </p:tgtEl>
                                        <p:attrNameLst>
                                          <p:attrName>style.visibility</p:attrName>
                                        </p:attrNameLst>
                                      </p:cBhvr>
                                      <p:to>
                                        <p:strVal val="visible"/>
                                      </p:to>
                                    </p:set>
                                    <p:animEffect transition="in" filter="fade">
                                      <p:cBhvr>
                                        <p:cTn id="58" dur="500"/>
                                        <p:tgtEl>
                                          <p:spTgt spid="35"/>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500"/>
                                        <p:tgtEl>
                                          <p:spTgt spid="36"/>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39"/>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barn(inVertical)">
                                      <p:cBhvr>
                                        <p:cTn id="7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animBg="1"/>
      <p:bldP spid="28" grpId="0"/>
      <p:bldP spid="29" grpId="0"/>
      <p:bldP spid="30" grpId="0"/>
      <p:bldP spid="31" grpId="0" animBg="1"/>
      <p:bldP spid="32" grpId="0" animBg="1"/>
      <p:bldP spid="33" grpId="0" animBg="1"/>
      <p:bldP spid="34" grpId="0" animBg="1"/>
      <p:bldP spid="35" grpId="0" animBg="1"/>
      <p:bldP spid="36" grpId="0" animBg="1"/>
      <p:bldP spid="37" grpId="0" animBg="1"/>
      <p:bldP spid="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1484784"/>
            <a:ext cx="8229600" cy="45259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GB" sz="1800" dirty="0" smtClean="0">
              <a:latin typeface="Times New Roman" panose="02020603050405020304" pitchFamily="18" charset="0"/>
              <a:cs typeface="Times New Roman" panose="02020603050405020304" pitchFamily="18" charset="0"/>
            </a:endParaRPr>
          </a:p>
          <a:p>
            <a:pPr>
              <a:buBlip>
                <a:blip r:embed="rId2"/>
              </a:buBlip>
            </a:pPr>
            <a:r>
              <a:rPr lang="en-GB" sz="2800" dirty="0" smtClean="0">
                <a:latin typeface="Times New Roman" panose="02020603050405020304" pitchFamily="18" charset="0"/>
                <a:cs typeface="Times New Roman" panose="02020603050405020304" pitchFamily="18" charset="0"/>
              </a:rPr>
              <a:t>Reflected on the path of the Group, as well as achievements and challenges as a group; </a:t>
            </a:r>
          </a:p>
          <a:p>
            <a:endParaRPr lang="en-GB" sz="2800" dirty="0" smtClean="0">
              <a:latin typeface="Times New Roman" panose="02020603050405020304" pitchFamily="18" charset="0"/>
              <a:cs typeface="Times New Roman" panose="02020603050405020304" pitchFamily="18" charset="0"/>
            </a:endParaRPr>
          </a:p>
          <a:p>
            <a:pPr>
              <a:buBlip>
                <a:blip r:embed="rId3"/>
              </a:buBlip>
            </a:pPr>
            <a:r>
              <a:rPr lang="en-GB" sz="2800" dirty="0" smtClean="0">
                <a:latin typeface="Times New Roman" panose="02020603050405020304" pitchFamily="18" charset="0"/>
                <a:cs typeface="Times New Roman" panose="02020603050405020304" pitchFamily="18" charset="0"/>
              </a:rPr>
              <a:t>Recognized the sectorial contributions of the Group;</a:t>
            </a:r>
          </a:p>
          <a:p>
            <a:pPr marL="0" indent="0">
              <a:buNone/>
            </a:pPr>
            <a:endParaRPr lang="en-GB" sz="2800" dirty="0" smtClean="0">
              <a:latin typeface="Times New Roman" panose="02020603050405020304" pitchFamily="18" charset="0"/>
              <a:cs typeface="Times New Roman" panose="02020603050405020304" pitchFamily="18" charset="0"/>
            </a:endParaRPr>
          </a:p>
          <a:p>
            <a:pPr>
              <a:buBlip>
                <a:blip r:embed="rId4"/>
              </a:buBlip>
            </a:pPr>
            <a:r>
              <a:rPr lang="en-GB" sz="2800" dirty="0" smtClean="0">
                <a:latin typeface="Times New Roman" panose="02020603050405020304" pitchFamily="18" charset="0"/>
                <a:cs typeface="Times New Roman" panose="02020603050405020304" pitchFamily="18" charset="0"/>
              </a:rPr>
              <a:t>Identified the next steps and commitments of the Group. </a:t>
            </a:r>
            <a:endParaRPr lang="en-GB" sz="2800" dirty="0">
              <a:latin typeface="Times New Roman" panose="02020603050405020304" pitchFamily="18" charset="0"/>
              <a:cs typeface="Times New Roman" panose="02020603050405020304" pitchFamily="18" charset="0"/>
            </a:endParaRPr>
          </a:p>
        </p:txBody>
      </p:sp>
      <p:sp>
        <p:nvSpPr>
          <p:cNvPr id="3" name="Title 1"/>
          <p:cNvSpPr txBox="1">
            <a:spLocks/>
          </p:cNvSpPr>
          <p:nvPr/>
        </p:nvSpPr>
        <p:spPr>
          <a:xfrm>
            <a:off x="395536" y="692696"/>
            <a:ext cx="8229600" cy="90750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b="1" dirty="0" smtClean="0">
                <a:latin typeface="Times New Roman" panose="02020603050405020304" pitchFamily="18" charset="0"/>
                <a:cs typeface="Times New Roman" panose="02020603050405020304" pitchFamily="18" charset="0"/>
              </a:rPr>
              <a:t>Expected Results</a:t>
            </a:r>
            <a:endParaRPr lang="en-GB" sz="3200" b="1" dirty="0">
              <a:latin typeface="Times New Roman" panose="02020603050405020304" pitchFamily="18" charset="0"/>
              <a:cs typeface="Times New Roman" panose="02020603050405020304" pitchFamily="18" charset="0"/>
            </a:endParaRPr>
          </a:p>
        </p:txBody>
      </p:sp>
      <p:pic>
        <p:nvPicPr>
          <p:cNvPr id="4" name="Picture 2"/>
          <p:cNvPicPr>
            <a:picLocks noChangeAspect="1" noChangeArrowheads="1"/>
          </p:cNvPicPr>
          <p:nvPr/>
        </p:nvPicPr>
        <p:blipFill>
          <a:blip r:embed="rId5">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948264" y="102059"/>
            <a:ext cx="1438275" cy="666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65888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82568" y="208487"/>
            <a:ext cx="14382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Title 1"/>
          <p:cNvSpPr txBox="1">
            <a:spLocks/>
          </p:cNvSpPr>
          <p:nvPr/>
        </p:nvSpPr>
        <p:spPr>
          <a:xfrm>
            <a:off x="457200" y="434976"/>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smtClean="0">
                <a:latin typeface="Times New Roman" panose="02020603050405020304" pitchFamily="18" charset="0"/>
                <a:cs typeface="Times New Roman" panose="02020603050405020304" pitchFamily="18" charset="0"/>
              </a:rPr>
              <a:t>How will we achieve this?</a:t>
            </a:r>
            <a:endParaRPr lang="en-GB" sz="3600" dirty="0">
              <a:latin typeface="Times New Roman" panose="02020603050405020304" pitchFamily="18" charset="0"/>
              <a:cs typeface="Times New Roman" panose="02020603050405020304" pitchFamily="18" charset="0"/>
            </a:endParaRPr>
          </a:p>
        </p:txBody>
      </p:sp>
      <p:sp>
        <p:nvSpPr>
          <p:cNvPr id="27" name="TextBox 26"/>
          <p:cNvSpPr txBox="1"/>
          <p:nvPr/>
        </p:nvSpPr>
        <p:spPr>
          <a:xfrm>
            <a:off x="2987824" y="1988840"/>
            <a:ext cx="2880320" cy="646331"/>
          </a:xfrm>
          <a:prstGeom prst="rect">
            <a:avLst/>
          </a:prstGeom>
          <a:noFill/>
        </p:spPr>
        <p:txBody>
          <a:bodyPr wrap="square" rtlCol="0">
            <a:spAutoFit/>
          </a:bodyPr>
          <a:lstStyle/>
          <a:p>
            <a:pPr algn="ctr"/>
            <a:r>
              <a:rPr lang="en-GB" dirty="0" smtClean="0">
                <a:latin typeface="Times New Roman" panose="02020603050405020304" pitchFamily="18" charset="0"/>
                <a:cs typeface="Times New Roman" panose="02020603050405020304" pitchFamily="18" charset="0"/>
              </a:rPr>
              <a:t>Reviewing the Work Plan/ Matrixes by Sector</a:t>
            </a:r>
            <a:endParaRPr lang="en-GB" dirty="0">
              <a:latin typeface="Times New Roman" panose="02020603050405020304" pitchFamily="18" charset="0"/>
              <a:cs typeface="Times New Roman" panose="02020603050405020304" pitchFamily="18" charset="0"/>
            </a:endParaRPr>
          </a:p>
        </p:txBody>
      </p:sp>
      <p:sp>
        <p:nvSpPr>
          <p:cNvPr id="28" name="TextBox 27"/>
          <p:cNvSpPr txBox="1"/>
          <p:nvPr/>
        </p:nvSpPr>
        <p:spPr>
          <a:xfrm>
            <a:off x="6544489" y="4762018"/>
            <a:ext cx="1828510" cy="1323439"/>
          </a:xfrm>
          <a:prstGeom prst="rect">
            <a:avLst/>
          </a:prstGeom>
          <a:noFill/>
        </p:spPr>
        <p:txBody>
          <a:bodyPr wrap="square" rtlCol="0">
            <a:spAutoFit/>
          </a:bodyPr>
          <a:lstStyle/>
          <a:p>
            <a:pPr algn="ctr"/>
            <a:r>
              <a:rPr lang="en-GB" sz="1600" dirty="0" smtClean="0">
                <a:latin typeface="Times New Roman" panose="02020603050405020304" pitchFamily="18" charset="0"/>
                <a:cs typeface="Times New Roman" panose="02020603050405020304" pitchFamily="18" charset="0"/>
              </a:rPr>
              <a:t>Opinion Survey</a:t>
            </a:r>
          </a:p>
          <a:p>
            <a:pPr algn="ctr"/>
            <a:r>
              <a:rPr lang="en-GB" sz="1600" dirty="0" smtClean="0">
                <a:latin typeface="Times New Roman" panose="02020603050405020304" pitchFamily="18" charset="0"/>
                <a:cs typeface="Times New Roman" panose="02020603050405020304" pitchFamily="18" charset="0"/>
              </a:rPr>
              <a:t>(Tod@s)</a:t>
            </a:r>
          </a:p>
          <a:p>
            <a:pPr algn="ctr"/>
            <a:r>
              <a:rPr lang="en-GB" sz="1600" i="1" dirty="0" smtClean="0">
                <a:latin typeface="Times New Roman" panose="02020603050405020304" pitchFamily="18" charset="0"/>
                <a:cs typeface="Times New Roman" panose="02020603050405020304" pitchFamily="18" charset="0"/>
              </a:rPr>
              <a:t>Survey Monkey</a:t>
            </a:r>
          </a:p>
          <a:p>
            <a:pPr algn="ctr"/>
            <a:endParaRPr lang="en-GB" sz="1600" i="1" dirty="0" smtClean="0">
              <a:latin typeface="Times New Roman" panose="02020603050405020304" pitchFamily="18" charset="0"/>
              <a:cs typeface="Times New Roman" panose="02020603050405020304" pitchFamily="18" charset="0"/>
            </a:endParaRPr>
          </a:p>
          <a:p>
            <a:pPr algn="ctr"/>
            <a:r>
              <a:rPr lang="en-GB" sz="1600" b="1" dirty="0" smtClean="0">
                <a:latin typeface="Times New Roman" panose="02020603050405020304" pitchFamily="18" charset="0"/>
                <a:cs typeface="Times New Roman" panose="02020603050405020304" pitchFamily="18" charset="0"/>
              </a:rPr>
              <a:t>42 participated</a:t>
            </a:r>
            <a:endParaRPr lang="en-GB" sz="1600" i="1" dirty="0">
              <a:latin typeface="Times New Roman" panose="02020603050405020304" pitchFamily="18" charset="0"/>
              <a:cs typeface="Times New Roman" panose="02020603050405020304" pitchFamily="18" charset="0"/>
            </a:endParaRPr>
          </a:p>
        </p:txBody>
      </p:sp>
      <p:sp>
        <p:nvSpPr>
          <p:cNvPr id="29" name="TextBox 28"/>
          <p:cNvSpPr txBox="1"/>
          <p:nvPr/>
        </p:nvSpPr>
        <p:spPr>
          <a:xfrm>
            <a:off x="496217" y="4653860"/>
            <a:ext cx="1728192" cy="1846659"/>
          </a:xfrm>
          <a:prstGeom prst="rect">
            <a:avLst/>
          </a:prstGeom>
          <a:noFill/>
        </p:spPr>
        <p:txBody>
          <a:bodyPr wrap="square" rtlCol="0">
            <a:spAutoFit/>
          </a:bodyPr>
          <a:lstStyle/>
          <a:p>
            <a:pPr algn="ctr"/>
            <a:r>
              <a:rPr lang="en-GB" dirty="0" smtClean="0"/>
              <a:t> </a:t>
            </a:r>
            <a:r>
              <a:rPr lang="en-GB" sz="1600" dirty="0" smtClean="0">
                <a:latin typeface="Times New Roman" panose="02020603050405020304" pitchFamily="18" charset="0"/>
                <a:cs typeface="Times New Roman" panose="02020603050405020304" pitchFamily="18" charset="0"/>
              </a:rPr>
              <a:t>Focus Groups (4):</a:t>
            </a:r>
          </a:p>
          <a:p>
            <a:pPr algn="ctr"/>
            <a:r>
              <a:rPr lang="en-GB" sz="1600" dirty="0" smtClean="0">
                <a:latin typeface="Times New Roman" panose="02020603050405020304" pitchFamily="18" charset="0"/>
                <a:cs typeface="Times New Roman" panose="02020603050405020304" pitchFamily="18" charset="0"/>
              </a:rPr>
              <a:t>1 for each sector and 1 mixed</a:t>
            </a:r>
          </a:p>
          <a:p>
            <a:pPr algn="ctr"/>
            <a:endParaRPr lang="en-GB" sz="1600" dirty="0" smtClean="0">
              <a:latin typeface="Times New Roman" panose="02020603050405020304" pitchFamily="18" charset="0"/>
              <a:cs typeface="Times New Roman" panose="02020603050405020304" pitchFamily="18" charset="0"/>
            </a:endParaRPr>
          </a:p>
          <a:p>
            <a:pPr algn="ctr"/>
            <a:r>
              <a:rPr lang="en-GB" sz="1600" dirty="0" smtClean="0">
                <a:latin typeface="Times New Roman" panose="02020603050405020304" pitchFamily="18" charset="0"/>
                <a:cs typeface="Times New Roman" panose="02020603050405020304" pitchFamily="18" charset="0"/>
              </a:rPr>
              <a:t>Participants: 2+ meetings </a:t>
            </a:r>
          </a:p>
          <a:p>
            <a:pPr algn="ctr"/>
            <a:r>
              <a:rPr lang="en-GB" sz="1600" b="1" dirty="0" smtClean="0">
                <a:latin typeface="Times New Roman" panose="02020603050405020304" pitchFamily="18" charset="0"/>
                <a:cs typeface="Times New Roman" panose="02020603050405020304" pitchFamily="18" charset="0"/>
              </a:rPr>
              <a:t>Total: 32</a:t>
            </a:r>
          </a:p>
        </p:txBody>
      </p:sp>
      <p:cxnSp>
        <p:nvCxnSpPr>
          <p:cNvPr id="30" name="Straight Connector 29"/>
          <p:cNvCxnSpPr>
            <a:stCxn id="27" idx="2"/>
            <a:endCxn id="28" idx="1"/>
          </p:cNvCxnSpPr>
          <p:nvPr/>
        </p:nvCxnSpPr>
        <p:spPr>
          <a:xfrm>
            <a:off x="4427984" y="2635171"/>
            <a:ext cx="2116505" cy="2788567"/>
          </a:xfrm>
          <a:prstGeom prst="line">
            <a:avLst/>
          </a:prstGeom>
        </p:spPr>
        <p:style>
          <a:lnRef idx="2">
            <a:schemeClr val="accent2"/>
          </a:lnRef>
          <a:fillRef idx="0">
            <a:schemeClr val="accent2"/>
          </a:fillRef>
          <a:effectRef idx="1">
            <a:schemeClr val="accent2"/>
          </a:effectRef>
          <a:fontRef idx="minor">
            <a:schemeClr val="tx1"/>
          </a:fontRef>
        </p:style>
      </p:cxnSp>
      <p:cxnSp>
        <p:nvCxnSpPr>
          <p:cNvPr id="31" name="Straight Connector 30"/>
          <p:cNvCxnSpPr>
            <a:stCxn id="27" idx="2"/>
            <a:endCxn id="29" idx="3"/>
          </p:cNvCxnSpPr>
          <p:nvPr/>
        </p:nvCxnSpPr>
        <p:spPr>
          <a:xfrm flipH="1">
            <a:off x="2224409" y="2635171"/>
            <a:ext cx="2203575" cy="2942019"/>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29" idx="3"/>
            <a:endCxn id="28" idx="1"/>
          </p:cNvCxnSpPr>
          <p:nvPr/>
        </p:nvCxnSpPr>
        <p:spPr>
          <a:xfrm flipV="1">
            <a:off x="2224409" y="5423738"/>
            <a:ext cx="4320080" cy="153452"/>
          </a:xfrm>
          <a:prstGeom prst="line">
            <a:avLst/>
          </a:prstGeom>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7448801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500" fill="hold"/>
                                        <p:tgtEl>
                                          <p:spTgt spid="28"/>
                                        </p:tgtEl>
                                        <p:attrNameLst>
                                          <p:attrName>ppt_x</p:attrName>
                                        </p:attrNameLst>
                                      </p:cBhvr>
                                      <p:tavLst>
                                        <p:tav tm="0">
                                          <p:val>
                                            <p:strVal val="#ppt_x"/>
                                          </p:val>
                                        </p:tav>
                                        <p:tav tm="100000">
                                          <p:val>
                                            <p:strVal val="#ppt_x"/>
                                          </p:val>
                                        </p:tav>
                                      </p:tavLst>
                                    </p:anim>
                                    <p:anim calcmode="lin" valueType="num">
                                      <p:cBhvr additive="base">
                                        <p:cTn id="1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500" fill="hold"/>
                                        <p:tgtEl>
                                          <p:spTgt spid="29"/>
                                        </p:tgtEl>
                                        <p:attrNameLst>
                                          <p:attrName>ppt_x</p:attrName>
                                        </p:attrNameLst>
                                      </p:cBhvr>
                                      <p:tavLst>
                                        <p:tav tm="0">
                                          <p:val>
                                            <p:strVal val="#ppt_x"/>
                                          </p:val>
                                        </p:tav>
                                        <p:tav tm="100000">
                                          <p:val>
                                            <p:strVal val="#ppt_x"/>
                                          </p:val>
                                        </p:tav>
                                      </p:tavLst>
                                    </p:anim>
                                    <p:anim calcmode="lin" valueType="num">
                                      <p:cBhvr additive="base">
                                        <p:cTn id="2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4" name="Table 2053"/>
          <p:cNvGraphicFramePr>
            <a:graphicFrameLocks noGrp="1"/>
          </p:cNvGraphicFramePr>
          <p:nvPr>
            <p:extLst>
              <p:ext uri="{D42A27DB-BD31-4B8C-83A1-F6EECF244321}">
                <p14:modId xmlns:p14="http://schemas.microsoft.com/office/powerpoint/2010/main" val="820332762"/>
              </p:ext>
            </p:extLst>
          </p:nvPr>
        </p:nvGraphicFramePr>
        <p:xfrm>
          <a:off x="539553" y="116632"/>
          <a:ext cx="7920879" cy="6447118"/>
        </p:xfrm>
        <a:graphic>
          <a:graphicData uri="http://schemas.openxmlformats.org/drawingml/2006/table">
            <a:tbl>
              <a:tblPr firstRow="1" firstCol="1" bandRow="1"/>
              <a:tblGrid>
                <a:gridCol w="864095"/>
                <a:gridCol w="5760640"/>
                <a:gridCol w="1296144"/>
              </a:tblGrid>
              <a:tr h="351515">
                <a:tc>
                  <a:txBody>
                    <a:bodyPr/>
                    <a:lstStyle/>
                    <a:p>
                      <a:pPr algn="ctr">
                        <a:spcAft>
                          <a:spcPts val="0"/>
                        </a:spcAft>
                      </a:pPr>
                      <a:r>
                        <a:rPr lang="en-GB" sz="1200" b="1" noProof="0" dirty="0" smtClean="0">
                          <a:solidFill>
                            <a:srgbClr val="FFFFFF"/>
                          </a:solidFill>
                          <a:effectLst/>
                          <a:latin typeface="Times New Roman" panose="02020603050405020304" pitchFamily="18" charset="0"/>
                          <a:ea typeface="Calibri"/>
                          <a:cs typeface="Times New Roman" panose="02020603050405020304" pitchFamily="18" charset="0"/>
                        </a:rPr>
                        <a:t>Central Themes</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13B90"/>
                    </a:solidFill>
                  </a:tcPr>
                </a:tc>
                <a:tc>
                  <a:txBody>
                    <a:bodyPr/>
                    <a:lstStyle/>
                    <a:p>
                      <a:pPr marL="228600" algn="ctr">
                        <a:spcAft>
                          <a:spcPts val="0"/>
                        </a:spcAft>
                      </a:pPr>
                      <a:r>
                        <a:rPr lang="en-GB" sz="1200" b="1" noProof="0" dirty="0" smtClean="0">
                          <a:solidFill>
                            <a:srgbClr val="FFFFFF"/>
                          </a:solidFill>
                          <a:effectLst/>
                          <a:latin typeface="Times New Roman" panose="02020603050405020304" pitchFamily="18" charset="0"/>
                          <a:ea typeface="Calibri"/>
                          <a:cs typeface="Times New Roman" panose="02020603050405020304" pitchFamily="18" charset="0"/>
                        </a:rPr>
                        <a:t>Specifi</a:t>
                      </a:r>
                      <a:r>
                        <a:rPr lang="en-GB" sz="1200" b="1" baseline="0" noProof="0" dirty="0" smtClean="0">
                          <a:solidFill>
                            <a:srgbClr val="FFFFFF"/>
                          </a:solidFill>
                          <a:effectLst/>
                          <a:latin typeface="Times New Roman" panose="02020603050405020304" pitchFamily="18" charset="0"/>
                          <a:ea typeface="Calibri"/>
                          <a:cs typeface="Times New Roman" panose="02020603050405020304" pitchFamily="18" charset="0"/>
                        </a:rPr>
                        <a:t>c Objectives</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13B90"/>
                    </a:solidFill>
                  </a:tcPr>
                </a:tc>
                <a:tc>
                  <a:txBody>
                    <a:bodyPr/>
                    <a:lstStyle/>
                    <a:p>
                      <a:pPr marL="228600" algn="ctr">
                        <a:spcAft>
                          <a:spcPts val="0"/>
                        </a:spcAft>
                      </a:pPr>
                      <a:r>
                        <a:rPr lang="en-GB" sz="1200" b="1" noProof="0" dirty="0" smtClean="0">
                          <a:solidFill>
                            <a:srgbClr val="FFFFFF"/>
                          </a:solidFill>
                          <a:effectLst/>
                          <a:latin typeface="Times New Roman" panose="02020603050405020304" pitchFamily="18" charset="0"/>
                          <a:ea typeface="Calibri"/>
                          <a:cs typeface="Times New Roman" panose="02020603050405020304" pitchFamily="18" charset="0"/>
                        </a:rPr>
                        <a:t>Actions </a:t>
                      </a:r>
                      <a:r>
                        <a:rPr lang="en-GB" sz="1200" b="1" noProof="0" dirty="0" smtClean="0">
                          <a:solidFill>
                            <a:srgbClr val="FFFFFF"/>
                          </a:solidFill>
                          <a:effectLst/>
                          <a:latin typeface="Times New Roman" panose="02020603050405020304" pitchFamily="18" charset="0"/>
                          <a:ea typeface="Calibri"/>
                          <a:cs typeface="Times New Roman" panose="02020603050405020304" pitchFamily="18" charset="0"/>
                        </a:rPr>
                        <a:t>Under Way</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13B90"/>
                    </a:solidFill>
                  </a:tcPr>
                </a:tc>
              </a:tr>
              <a:tr h="214578">
                <a:tc rowSpan="11">
                  <a:txBody>
                    <a:bodyPr/>
                    <a:lstStyle/>
                    <a:p>
                      <a:pPr algn="ctr">
                        <a:spcAft>
                          <a:spcPts val="0"/>
                        </a:spcAft>
                      </a:pPr>
                      <a:r>
                        <a:rPr lang="en-GB" sz="1200" b="1" noProof="0" dirty="0" smtClean="0">
                          <a:solidFill>
                            <a:srgbClr val="FFFFFF"/>
                          </a:solidFill>
                          <a:effectLst/>
                          <a:latin typeface="Times New Roman" panose="02020603050405020304" pitchFamily="18" charset="0"/>
                          <a:ea typeface="Calibri"/>
                          <a:cs typeface="Times New Roman" panose="02020603050405020304" pitchFamily="18" charset="0"/>
                        </a:rPr>
                        <a:t> </a:t>
                      </a:r>
                      <a:endParaRPr lang="en-GB" sz="1200" noProof="0" dirty="0" smtClean="0">
                        <a:effectLst/>
                        <a:latin typeface="Times New Roman" panose="02020603050405020304" pitchFamily="18" charset="0"/>
                        <a:ea typeface="Calibri"/>
                        <a:cs typeface="Times New Roman" panose="02020603050405020304" pitchFamily="18" charset="0"/>
                      </a:endParaRPr>
                    </a:p>
                    <a:p>
                      <a:pPr algn="ctr">
                        <a:spcAft>
                          <a:spcPts val="0"/>
                        </a:spcAft>
                      </a:pPr>
                      <a:r>
                        <a:rPr lang="en-GB" sz="1200" b="1" noProof="0" dirty="0" smtClean="0">
                          <a:solidFill>
                            <a:srgbClr val="FFFFFF"/>
                          </a:solidFill>
                          <a:effectLst/>
                          <a:latin typeface="Times New Roman" panose="02020603050405020304" pitchFamily="18" charset="0"/>
                          <a:ea typeface="Calibri"/>
                          <a:cs typeface="Times New Roman" panose="02020603050405020304" pitchFamily="18" charset="0"/>
                        </a:rPr>
                        <a:t>Consular Protection</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13B90"/>
                    </a:solidFill>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apply</a:t>
                      </a:r>
                      <a:r>
                        <a:rPr lang="en-GB" sz="1200" baseline="0" noProof="0" dirty="0" smtClean="0">
                          <a:effectLst/>
                          <a:latin typeface="Times New Roman" panose="02020603050405020304" pitchFamily="18" charset="0"/>
                          <a:ea typeface="Calibri"/>
                          <a:cs typeface="Times New Roman" panose="02020603050405020304" pitchFamily="18" charset="0"/>
                        </a:rPr>
                        <a:t> the best interests of the child </a:t>
                      </a:r>
                      <a:r>
                        <a:rPr lang="en-GB" sz="1200" baseline="0" noProof="0" dirty="0" smtClean="0">
                          <a:effectLst/>
                          <a:latin typeface="Times New Roman" panose="02020603050405020304" pitchFamily="18" charset="0"/>
                          <a:ea typeface="Calibri"/>
                          <a:cs typeface="Times New Roman" panose="02020603050405020304" pitchFamily="18" charset="0"/>
                        </a:rPr>
                        <a:t>in </a:t>
                      </a:r>
                      <a:r>
                        <a:rPr lang="en-GB" sz="1200" baseline="0" noProof="0" dirty="0" smtClean="0">
                          <a:effectLst/>
                          <a:latin typeface="Times New Roman" panose="02020603050405020304" pitchFamily="18" charset="0"/>
                          <a:ea typeface="Calibri"/>
                          <a:cs typeface="Times New Roman" panose="02020603050405020304" pitchFamily="18" charset="0"/>
                        </a:rPr>
                        <a:t>every phase of the migration process</a:t>
                      </a:r>
                      <a:r>
                        <a:rPr lang="en-GB" sz="1200" noProof="0" dirty="0" smtClean="0">
                          <a:effectLst/>
                          <a:latin typeface="Times New Roman" panose="02020603050405020304" pitchFamily="18" charset="0"/>
                          <a:ea typeface="Calibri"/>
                          <a:cs typeface="Times New Roman" panose="02020603050405020304" pitchFamily="18" charset="0"/>
                        </a:rPr>
                        <a:t>.</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2/2</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1457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meet </a:t>
                      </a:r>
                      <a:r>
                        <a:rPr lang="en-GB" sz="1200" baseline="0" noProof="0" dirty="0" smtClean="0">
                          <a:effectLst/>
                          <a:latin typeface="Times New Roman" panose="02020603050405020304" pitchFamily="18" charset="0"/>
                          <a:ea typeface="Calibri"/>
                          <a:cs typeface="Times New Roman" panose="02020603050405020304" pitchFamily="18" charset="0"/>
                        </a:rPr>
                        <a:t>basic health needs and apply referral mechanisms</a:t>
                      </a:r>
                      <a:r>
                        <a:rPr lang="en-GB" sz="1200" noProof="0" dirty="0" smtClean="0">
                          <a:effectLst/>
                          <a:latin typeface="Times New Roman" panose="02020603050405020304" pitchFamily="18" charset="0"/>
                          <a:ea typeface="Calibri"/>
                          <a:cs typeface="Times New Roman" panose="02020603050405020304" pitchFamily="18" charset="0"/>
                        </a:rPr>
                        <a:t>.</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1/1</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457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ensure access to consular assistance for all migrants. </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1/1</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2186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ensure access of migrants to remedies, procedural relief measures</a:t>
                      </a:r>
                      <a:r>
                        <a:rPr lang="en-GB" sz="1200" baseline="0" noProof="0" dirty="0" smtClean="0">
                          <a:effectLst/>
                          <a:latin typeface="Times New Roman" panose="02020603050405020304" pitchFamily="18" charset="0"/>
                          <a:ea typeface="Calibri"/>
                          <a:cs typeface="Times New Roman" panose="02020603050405020304" pitchFamily="18" charset="0"/>
                        </a:rPr>
                        <a:t> </a:t>
                      </a:r>
                      <a:r>
                        <a:rPr lang="en-GB" sz="1200" noProof="0" dirty="0" smtClean="0">
                          <a:effectLst/>
                          <a:latin typeface="Times New Roman" panose="02020603050405020304" pitchFamily="18" charset="0"/>
                          <a:ea typeface="Calibri"/>
                          <a:cs typeface="Times New Roman" panose="02020603050405020304" pitchFamily="18" charset="0"/>
                        </a:rPr>
                        <a:t>and international protection.</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2/2</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457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ensure the right to an identity through appropriate mechanisms.</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2/2</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457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seek and </a:t>
                      </a:r>
                      <a:r>
                        <a:rPr lang="en-GB" sz="1200" noProof="0" dirty="0" smtClean="0">
                          <a:effectLst/>
                          <a:latin typeface="Times New Roman" panose="02020603050405020304" pitchFamily="18" charset="0"/>
                          <a:ea typeface="Calibri"/>
                          <a:cs typeface="Times New Roman" panose="02020603050405020304" pitchFamily="18" charset="0"/>
                        </a:rPr>
                        <a:t>identify</a:t>
                      </a:r>
                      <a:r>
                        <a:rPr lang="en-GB" sz="1200" baseline="0" noProof="0" dirty="0" smtClean="0">
                          <a:effectLst/>
                          <a:latin typeface="Times New Roman" panose="02020603050405020304" pitchFamily="18" charset="0"/>
                          <a:ea typeface="Calibri"/>
                          <a:cs typeface="Times New Roman" panose="02020603050405020304" pitchFamily="18" charset="0"/>
                        </a:rPr>
                        <a:t> migrant </a:t>
                      </a:r>
                      <a:r>
                        <a:rPr lang="en-GB" sz="1200" baseline="0" noProof="0" dirty="0" smtClean="0">
                          <a:effectLst/>
                          <a:latin typeface="Times New Roman" panose="02020603050405020304" pitchFamily="18" charset="0"/>
                          <a:ea typeface="Calibri"/>
                          <a:cs typeface="Times New Roman" panose="02020603050405020304" pitchFamily="18" charset="0"/>
                        </a:rPr>
                        <a:t>boys, girls and adolescents </a:t>
                      </a:r>
                      <a:r>
                        <a:rPr lang="en-GB" sz="1200" baseline="0" noProof="0" dirty="0" smtClean="0">
                          <a:effectLst/>
                          <a:latin typeface="Times New Roman" panose="02020603050405020304" pitchFamily="18" charset="0"/>
                          <a:ea typeface="Calibri"/>
                          <a:cs typeface="Times New Roman" panose="02020603050405020304" pitchFamily="18" charset="0"/>
                        </a:rPr>
                        <a:t>who went missing along </a:t>
                      </a:r>
                      <a:r>
                        <a:rPr lang="en-GB" sz="1200" baseline="0" noProof="0" dirty="0" smtClean="0">
                          <a:effectLst/>
                          <a:latin typeface="Times New Roman" panose="02020603050405020304" pitchFamily="18" charset="0"/>
                          <a:ea typeface="Calibri"/>
                          <a:cs typeface="Times New Roman" panose="02020603050405020304" pitchFamily="18" charset="0"/>
                        </a:rPr>
                        <a:t>the migration route.</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2/2</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457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promote non-discrimination</a:t>
                      </a:r>
                      <a:r>
                        <a:rPr lang="en-GB" sz="1200" baseline="0" noProof="0" dirty="0" smtClean="0">
                          <a:effectLst/>
                          <a:latin typeface="Times New Roman" panose="02020603050405020304" pitchFamily="18" charset="0"/>
                          <a:ea typeface="Calibri"/>
                          <a:cs typeface="Times New Roman" panose="02020603050405020304" pitchFamily="18" charset="0"/>
                        </a:rPr>
                        <a:t> and prevent xenophobia against migrants.</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2/2</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457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promote full respect for due process</a:t>
                      </a:r>
                      <a:r>
                        <a:rPr lang="en-GB" sz="1200" baseline="0" noProof="0" dirty="0" smtClean="0">
                          <a:effectLst/>
                          <a:latin typeface="Times New Roman" panose="02020603050405020304" pitchFamily="18" charset="0"/>
                          <a:ea typeface="Calibri"/>
                          <a:cs typeface="Times New Roman" panose="02020603050405020304" pitchFamily="18" charset="0"/>
                        </a:rPr>
                        <a:t> before foreign authorities. </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1/1</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457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a:t>
                      </a:r>
                      <a:r>
                        <a:rPr lang="en-GB" sz="1200" noProof="0" dirty="0" smtClean="0">
                          <a:effectLst/>
                          <a:latin typeface="Times New Roman" panose="02020603050405020304" pitchFamily="18" charset="0"/>
                          <a:ea typeface="Calibri"/>
                          <a:cs typeface="Times New Roman" panose="02020603050405020304" pitchFamily="18" charset="0"/>
                        </a:rPr>
                        <a:t>ensure specialized and differentiated assistance for migrant boys, girls and adolescents.</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1/3</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457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ensure full respect</a:t>
                      </a:r>
                      <a:r>
                        <a:rPr lang="en-GB" sz="1200" baseline="0" noProof="0" dirty="0" smtClean="0">
                          <a:effectLst/>
                          <a:latin typeface="Times New Roman" panose="02020603050405020304" pitchFamily="18" charset="0"/>
                          <a:ea typeface="Calibri"/>
                          <a:cs typeface="Times New Roman" panose="02020603050405020304" pitchFamily="18" charset="0"/>
                        </a:rPr>
                        <a:t> for </a:t>
                      </a:r>
                      <a:r>
                        <a:rPr lang="en-GB" sz="1200" noProof="0" dirty="0" smtClean="0">
                          <a:effectLst/>
                          <a:latin typeface="Times New Roman" panose="02020603050405020304" pitchFamily="18" charset="0"/>
                          <a:ea typeface="Calibri"/>
                          <a:cs typeface="Times New Roman" panose="02020603050405020304" pitchFamily="18" charset="0"/>
                        </a:rPr>
                        <a:t>the principle of the</a:t>
                      </a:r>
                      <a:r>
                        <a:rPr lang="en-GB" sz="1200" baseline="0" noProof="0" dirty="0" smtClean="0">
                          <a:effectLst/>
                          <a:latin typeface="Times New Roman" panose="02020603050405020304" pitchFamily="18" charset="0"/>
                          <a:ea typeface="Calibri"/>
                          <a:cs typeface="Times New Roman" panose="02020603050405020304" pitchFamily="18" charset="0"/>
                        </a:rPr>
                        <a:t> family unit.</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1/2</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457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a:t>
                      </a:r>
                      <a:r>
                        <a:rPr lang="en-GB" sz="1200" noProof="0" dirty="0" smtClean="0">
                          <a:effectLst/>
                          <a:latin typeface="Times New Roman" panose="02020603050405020304" pitchFamily="18" charset="0"/>
                          <a:ea typeface="Calibri"/>
                          <a:cs typeface="Times New Roman" panose="02020603050405020304" pitchFamily="18" charset="0"/>
                        </a:rPr>
                        <a:t>promote</a:t>
                      </a:r>
                      <a:r>
                        <a:rPr lang="en-GB" sz="1200" baseline="0" noProof="0" dirty="0" smtClean="0">
                          <a:effectLst/>
                          <a:latin typeface="Times New Roman" panose="02020603050405020304" pitchFamily="18" charset="0"/>
                          <a:ea typeface="Calibri"/>
                          <a:cs typeface="Times New Roman" panose="02020603050405020304" pitchFamily="18" charset="0"/>
                        </a:rPr>
                        <a:t> </a:t>
                      </a:r>
                      <a:r>
                        <a:rPr lang="en-GB" sz="1200" baseline="0" noProof="0" dirty="0" smtClean="0">
                          <a:effectLst/>
                          <a:latin typeface="Times New Roman" panose="02020603050405020304" pitchFamily="18" charset="0"/>
                          <a:ea typeface="Calibri"/>
                          <a:cs typeface="Times New Roman" panose="02020603050405020304" pitchFamily="18" charset="0"/>
                        </a:rPr>
                        <a:t>registration, documentation and follow-up on cases, preventing re-victimization</a:t>
                      </a:r>
                      <a:r>
                        <a:rPr lang="en-GB" sz="1200" noProof="0" dirty="0" smtClean="0">
                          <a:effectLst/>
                          <a:latin typeface="Times New Roman" panose="02020603050405020304" pitchFamily="18" charset="0"/>
                          <a:ea typeface="Calibri"/>
                          <a:cs typeface="Times New Roman" panose="02020603050405020304" pitchFamily="18" charset="0"/>
                        </a:rPr>
                        <a:t>.</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1/1     </a:t>
                      </a:r>
                    </a:p>
                    <a:p>
                      <a:pPr algn="ctr">
                        <a:spcAft>
                          <a:spcPts val="0"/>
                        </a:spcAft>
                      </a:pPr>
                      <a:r>
                        <a:rPr lang="en-GB" sz="1200" b="0" noProof="0" dirty="0" smtClean="0">
                          <a:solidFill>
                            <a:srgbClr val="FF0000"/>
                          </a:solidFill>
                          <a:effectLst/>
                          <a:latin typeface="Times New Roman" panose="02020603050405020304" pitchFamily="18" charset="0"/>
                          <a:ea typeface="Calibri"/>
                          <a:cs typeface="Times New Roman" panose="02020603050405020304" pitchFamily="18" charset="0"/>
                        </a:rPr>
                        <a:t>16-19</a:t>
                      </a:r>
                      <a:r>
                        <a:rPr lang="en-GB" sz="1200" b="0" noProof="0" dirty="0" smtClean="0">
                          <a:effectLst/>
                          <a:latin typeface="Times New Roman" panose="02020603050405020304" pitchFamily="18" charset="0"/>
                          <a:ea typeface="Calibri"/>
                          <a:cs typeface="Times New Roman" panose="02020603050405020304" pitchFamily="18" charset="0"/>
                        </a:rPr>
                        <a:t> </a:t>
                      </a:r>
                      <a:endParaRPr lang="en-GB" sz="1200" b="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14578">
                <a:tc rowSpan="4">
                  <a:txBody>
                    <a:bodyPr/>
                    <a:lstStyle/>
                    <a:p>
                      <a:pPr algn="ctr">
                        <a:spcAft>
                          <a:spcPts val="0"/>
                        </a:spcAft>
                      </a:pPr>
                      <a:r>
                        <a:rPr lang="en-GB" sz="1200" b="1" noProof="0" dirty="0" smtClean="0">
                          <a:solidFill>
                            <a:srgbClr val="FFFFFF"/>
                          </a:solidFill>
                          <a:effectLst/>
                          <a:latin typeface="Times New Roman" panose="02020603050405020304" pitchFamily="18" charset="0"/>
                          <a:ea typeface="Calibri"/>
                          <a:cs typeface="Times New Roman" panose="02020603050405020304" pitchFamily="18" charset="0"/>
                        </a:rPr>
                        <a:t>Prevention</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13B90"/>
                    </a:solidFill>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a:t>
                      </a:r>
                      <a:r>
                        <a:rPr lang="en-GB" sz="1200" baseline="0" noProof="0" dirty="0" smtClean="0">
                          <a:effectLst/>
                          <a:latin typeface="Times New Roman" panose="02020603050405020304" pitchFamily="18" charset="0"/>
                          <a:ea typeface="Calibri"/>
                          <a:cs typeface="Times New Roman" panose="02020603050405020304" pitchFamily="18" charset="0"/>
                        </a:rPr>
                        <a:t> systematize the profile and location of boys, girls and adolescents at risk of migrating.</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1/1</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1457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raise awareness about the risk of migrating and to promote rootedness.</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2/3</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0129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incorporate boys,</a:t>
                      </a:r>
                      <a:r>
                        <a:rPr lang="en-GB" sz="1200" baseline="0" noProof="0" dirty="0" smtClean="0">
                          <a:effectLst/>
                          <a:latin typeface="Times New Roman" panose="02020603050405020304" pitchFamily="18" charset="0"/>
                          <a:ea typeface="Calibri"/>
                          <a:cs typeface="Times New Roman" panose="02020603050405020304" pitchFamily="18" charset="0"/>
                        </a:rPr>
                        <a:t> girls and adolescents at risk of migrating into existing social programmes.</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2/2</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07290">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promote safe migration.</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1/1</a:t>
                      </a:r>
                    </a:p>
                    <a:p>
                      <a:pPr algn="ctr">
                        <a:spcAft>
                          <a:spcPts val="0"/>
                        </a:spcAft>
                      </a:pPr>
                      <a:r>
                        <a:rPr lang="en-GB" sz="1200" b="1" noProof="0" dirty="0" smtClean="0">
                          <a:solidFill>
                            <a:srgbClr val="FF0000"/>
                          </a:solidFill>
                          <a:effectLst/>
                          <a:latin typeface="Times New Roman" panose="02020603050405020304" pitchFamily="18" charset="0"/>
                          <a:ea typeface="Calibri"/>
                          <a:cs typeface="Times New Roman" panose="02020603050405020304" pitchFamily="18" charset="0"/>
                        </a:rPr>
                        <a:t>4-7</a:t>
                      </a:r>
                      <a:endParaRPr lang="en-GB" sz="1200" b="1" noProof="0" dirty="0">
                        <a:solidFill>
                          <a:srgbClr val="FF0000"/>
                        </a:solidFill>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429158">
                <a:tc rowSpan="3">
                  <a:txBody>
                    <a:bodyPr/>
                    <a:lstStyle/>
                    <a:p>
                      <a:pPr algn="ctr">
                        <a:spcAft>
                          <a:spcPts val="0"/>
                        </a:spcAft>
                      </a:pPr>
                      <a:r>
                        <a:rPr lang="en-GB" sz="1200" b="1" noProof="0" dirty="0" smtClean="0">
                          <a:solidFill>
                            <a:srgbClr val="FFFFFF"/>
                          </a:solidFill>
                          <a:effectLst/>
                          <a:latin typeface="Times New Roman" panose="02020603050405020304" pitchFamily="18" charset="0"/>
                          <a:ea typeface="Calibri"/>
                          <a:cs typeface="Times New Roman" panose="02020603050405020304" pitchFamily="18" charset="0"/>
                        </a:rPr>
                        <a:t>Reception and Psycho-social Assistance</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13B90"/>
                    </a:solidFill>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ensure the early detection of boys, girls and adolescents in vulnerable </a:t>
                      </a:r>
                      <a:r>
                        <a:rPr lang="en-GB" sz="1200" noProof="0" dirty="0" smtClean="0">
                          <a:effectLst/>
                          <a:latin typeface="Times New Roman" panose="02020603050405020304" pitchFamily="18" charset="0"/>
                          <a:ea typeface="Calibri"/>
                          <a:cs typeface="Times New Roman" panose="02020603050405020304" pitchFamily="18" charset="0"/>
                        </a:rPr>
                        <a:t>situations </a:t>
                      </a:r>
                      <a:r>
                        <a:rPr lang="en-GB" sz="1200" noProof="0" dirty="0" smtClean="0">
                          <a:effectLst/>
                          <a:latin typeface="Times New Roman" panose="02020603050405020304" pitchFamily="18" charset="0"/>
                          <a:ea typeface="Calibri"/>
                          <a:cs typeface="Times New Roman" panose="02020603050405020304" pitchFamily="18" charset="0"/>
                        </a:rPr>
                        <a:t>entering</a:t>
                      </a:r>
                      <a:r>
                        <a:rPr lang="en-GB" sz="1200" baseline="0" noProof="0" dirty="0" smtClean="0">
                          <a:effectLst/>
                          <a:latin typeface="Times New Roman" panose="02020603050405020304" pitchFamily="18" charset="0"/>
                          <a:ea typeface="Calibri"/>
                          <a:cs typeface="Times New Roman" panose="02020603050405020304" pitchFamily="18" charset="0"/>
                        </a:rPr>
                        <a:t> the country (foreign nationals and returning nationals)</a:t>
                      </a:r>
                      <a:r>
                        <a:rPr lang="en-GB" sz="1200" noProof="0" dirty="0" smtClean="0">
                          <a:effectLst/>
                          <a:latin typeface="Times New Roman" panose="02020603050405020304" pitchFamily="18" charset="0"/>
                          <a:ea typeface="Calibri"/>
                          <a:cs typeface="Times New Roman" panose="02020603050405020304" pitchFamily="18" charset="0"/>
                        </a:rPr>
                        <a:t>.</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5/6</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2915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a:t>
                      </a:r>
                      <a:r>
                        <a:rPr lang="en-GB" sz="1200" noProof="0" dirty="0" smtClean="0">
                          <a:effectLst/>
                          <a:latin typeface="Times New Roman" panose="02020603050405020304" pitchFamily="18" charset="0"/>
                          <a:ea typeface="Calibri"/>
                          <a:cs typeface="Times New Roman" panose="02020603050405020304" pitchFamily="18" charset="0"/>
                        </a:rPr>
                        <a:t>determine </a:t>
                      </a:r>
                      <a:r>
                        <a:rPr lang="en-GB" sz="1200" noProof="0" dirty="0" smtClean="0">
                          <a:effectLst/>
                          <a:latin typeface="Times New Roman" panose="02020603050405020304" pitchFamily="18" charset="0"/>
                          <a:ea typeface="Calibri"/>
                          <a:cs typeface="Times New Roman" panose="02020603050405020304" pitchFamily="18" charset="0"/>
                        </a:rPr>
                        <a:t>the best interests of the child and</a:t>
                      </a:r>
                      <a:r>
                        <a:rPr lang="en-GB" sz="1200" baseline="0" noProof="0" dirty="0" smtClean="0">
                          <a:effectLst/>
                          <a:latin typeface="Times New Roman" panose="02020603050405020304" pitchFamily="18" charset="0"/>
                          <a:ea typeface="Calibri"/>
                          <a:cs typeface="Times New Roman" panose="02020603050405020304" pitchFamily="18" charset="0"/>
                        </a:rPr>
                        <a:t> provide immediate assistance and protection (physical and psychosocial health, security, guardianship, etc.)</a:t>
                      </a:r>
                      <a:r>
                        <a:rPr lang="en-GB" sz="1200" noProof="0" dirty="0" smtClean="0">
                          <a:effectLst/>
                          <a:latin typeface="Times New Roman" panose="02020603050405020304" pitchFamily="18" charset="0"/>
                          <a:ea typeface="Calibri"/>
                          <a:cs typeface="Times New Roman" panose="02020603050405020304" pitchFamily="18" charset="0"/>
                        </a:rPr>
                        <a:t>.</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8/8</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457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establish an operational framework for</a:t>
                      </a:r>
                      <a:r>
                        <a:rPr lang="en-GB" sz="1200" baseline="0" noProof="0" dirty="0" smtClean="0">
                          <a:effectLst/>
                          <a:latin typeface="Times New Roman" panose="02020603050405020304" pitchFamily="18" charset="0"/>
                          <a:ea typeface="Calibri"/>
                          <a:cs typeface="Times New Roman" panose="02020603050405020304" pitchFamily="18" charset="0"/>
                        </a:rPr>
                        <a:t> the Best Interests Determination (BID) of boys, girls and adolescents</a:t>
                      </a:r>
                      <a:r>
                        <a:rPr lang="en-GB" sz="1200" noProof="0" dirty="0" smtClean="0">
                          <a:effectLst/>
                          <a:latin typeface="Times New Roman" panose="02020603050405020304" pitchFamily="18" charset="0"/>
                          <a:ea typeface="Calibri"/>
                          <a:cs typeface="Times New Roman" panose="02020603050405020304" pitchFamily="18" charset="0"/>
                        </a:rPr>
                        <a:t>.</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1/1                </a:t>
                      </a:r>
                    </a:p>
                    <a:p>
                      <a:pPr algn="ctr">
                        <a:spcAft>
                          <a:spcPts val="0"/>
                        </a:spcAft>
                      </a:pPr>
                      <a:r>
                        <a:rPr lang="en-GB" sz="1200" b="1" noProof="0" dirty="0" smtClean="0">
                          <a:solidFill>
                            <a:srgbClr val="FF0000"/>
                          </a:solidFill>
                          <a:effectLst/>
                          <a:latin typeface="Times New Roman" panose="02020603050405020304" pitchFamily="18" charset="0"/>
                          <a:ea typeface="Calibri"/>
                          <a:cs typeface="Times New Roman" panose="02020603050405020304" pitchFamily="18" charset="0"/>
                        </a:rPr>
                        <a:t>10-12</a:t>
                      </a:r>
                      <a:endParaRPr lang="en-GB" sz="1200" b="1" noProof="0" dirty="0">
                        <a:solidFill>
                          <a:srgbClr val="FF0000"/>
                        </a:solidFill>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14578">
                <a:tc rowSpan="2">
                  <a:txBody>
                    <a:bodyPr/>
                    <a:lstStyle/>
                    <a:p>
                      <a:pPr algn="ctr">
                        <a:spcAft>
                          <a:spcPts val="0"/>
                        </a:spcAft>
                      </a:pPr>
                      <a:r>
                        <a:rPr lang="en-GB" sz="1200" b="1" noProof="0" dirty="0" smtClean="0">
                          <a:solidFill>
                            <a:srgbClr val="FFFFFF"/>
                          </a:solidFill>
                          <a:effectLst/>
                          <a:latin typeface="Times New Roman" panose="02020603050405020304" pitchFamily="18" charset="0"/>
                          <a:ea typeface="Calibri"/>
                          <a:cs typeface="Times New Roman" panose="02020603050405020304" pitchFamily="18" charset="0"/>
                        </a:rPr>
                        <a:t> </a:t>
                      </a:r>
                      <a:endParaRPr lang="en-GB" sz="1200" noProof="0" dirty="0" smtClean="0">
                        <a:effectLst/>
                        <a:latin typeface="Times New Roman" panose="02020603050405020304" pitchFamily="18" charset="0"/>
                        <a:ea typeface="Calibri"/>
                        <a:cs typeface="Times New Roman" panose="02020603050405020304" pitchFamily="18" charset="0"/>
                      </a:endParaRPr>
                    </a:p>
                    <a:p>
                      <a:pPr algn="ctr">
                        <a:spcAft>
                          <a:spcPts val="0"/>
                        </a:spcAft>
                      </a:pPr>
                      <a:r>
                        <a:rPr lang="en-GB" sz="1200" b="1" noProof="0" dirty="0" smtClean="0">
                          <a:solidFill>
                            <a:srgbClr val="FFFFFF"/>
                          </a:solidFill>
                          <a:effectLst/>
                          <a:latin typeface="Times New Roman" panose="02020603050405020304" pitchFamily="18" charset="0"/>
                          <a:ea typeface="Calibri"/>
                          <a:cs typeface="Times New Roman" panose="02020603050405020304" pitchFamily="18" charset="0"/>
                        </a:rPr>
                        <a:t>(Re)integra-tion</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13B90"/>
                    </a:solidFill>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promote rootedness</a:t>
                      </a:r>
                      <a:r>
                        <a:rPr lang="en-GB" sz="1200" baseline="0" noProof="0" dirty="0" smtClean="0">
                          <a:effectLst/>
                          <a:latin typeface="Times New Roman" panose="02020603050405020304" pitchFamily="18" charset="0"/>
                          <a:ea typeface="Calibri"/>
                          <a:cs typeface="Times New Roman" panose="02020603050405020304" pitchFamily="18" charset="0"/>
                        </a:rPr>
                        <a:t> </a:t>
                      </a:r>
                      <a:r>
                        <a:rPr lang="en-GB" sz="1200" baseline="0" noProof="0" dirty="0" smtClean="0">
                          <a:effectLst/>
                          <a:latin typeface="Times New Roman" panose="02020603050405020304" pitchFamily="18" charset="0"/>
                          <a:ea typeface="Calibri"/>
                          <a:cs typeface="Times New Roman" panose="02020603050405020304" pitchFamily="18" charset="0"/>
                        </a:rPr>
                        <a:t>among </a:t>
                      </a:r>
                      <a:r>
                        <a:rPr lang="en-GB" sz="1200" baseline="0" noProof="0" dirty="0" smtClean="0">
                          <a:effectLst/>
                          <a:latin typeface="Times New Roman" panose="02020603050405020304" pitchFamily="18" charset="0"/>
                          <a:ea typeface="Calibri"/>
                          <a:cs typeface="Times New Roman" panose="02020603050405020304" pitchFamily="18" charset="0"/>
                        </a:rPr>
                        <a:t>the returned boys, girls and adolescents</a:t>
                      </a:r>
                      <a:r>
                        <a:rPr lang="en-GB" sz="1200" noProof="0" dirty="0" smtClean="0">
                          <a:effectLst/>
                          <a:latin typeface="Times New Roman" panose="02020603050405020304" pitchFamily="18" charset="0"/>
                          <a:ea typeface="Calibri"/>
                          <a:cs typeface="Times New Roman" panose="02020603050405020304" pitchFamily="18" charset="0"/>
                        </a:rPr>
                        <a:t>.</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1/2</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14578">
                <a:tc vMerge="1">
                  <a:txBody>
                    <a:bodyPr/>
                    <a:lstStyle/>
                    <a:p>
                      <a:endParaRPr lang="es-CR"/>
                    </a:p>
                  </a:txBody>
                  <a:tcPr/>
                </a:tc>
                <a:tc>
                  <a:txBody>
                    <a:bodyPr/>
                    <a:lstStyle/>
                    <a:p>
                      <a:pPr marL="342900" lvl="0" indent="-342900">
                        <a:spcAft>
                          <a:spcPts val="0"/>
                        </a:spcAft>
                        <a:buFont typeface="Symbol"/>
                        <a:buChar char=""/>
                      </a:pPr>
                      <a:r>
                        <a:rPr lang="en-GB" sz="1200" noProof="0" dirty="0" smtClean="0">
                          <a:effectLst/>
                          <a:latin typeface="Times New Roman" panose="02020603050405020304" pitchFamily="18" charset="0"/>
                          <a:ea typeface="Calibri"/>
                          <a:cs typeface="Times New Roman" panose="02020603050405020304" pitchFamily="18" charset="0"/>
                        </a:rPr>
                        <a:t>To strengthen institutional capacities to provide assistance</a:t>
                      </a:r>
                      <a:r>
                        <a:rPr lang="en-GB" sz="1200" baseline="0" noProof="0" dirty="0" smtClean="0">
                          <a:effectLst/>
                          <a:latin typeface="Times New Roman" panose="02020603050405020304" pitchFamily="18" charset="0"/>
                          <a:ea typeface="Calibri"/>
                          <a:cs typeface="Times New Roman" panose="02020603050405020304" pitchFamily="18" charset="0"/>
                        </a:rPr>
                        <a:t> for reintegration</a:t>
                      </a:r>
                      <a:r>
                        <a:rPr lang="en-GB" sz="1200" noProof="0" dirty="0" smtClean="0">
                          <a:effectLst/>
                          <a:latin typeface="Times New Roman" panose="02020603050405020304" pitchFamily="18" charset="0"/>
                          <a:ea typeface="Calibri"/>
                          <a:cs typeface="Times New Roman" panose="02020603050405020304" pitchFamily="18" charset="0"/>
                        </a:rPr>
                        <a:t>.</a:t>
                      </a:r>
                      <a:endParaRPr lang="en-GB" sz="1200" noProof="0" dirty="0">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200" noProof="0" dirty="0" smtClean="0">
                          <a:effectLst/>
                          <a:latin typeface="Times New Roman" panose="02020603050405020304" pitchFamily="18" charset="0"/>
                          <a:ea typeface="Calibri"/>
                          <a:cs typeface="Times New Roman" panose="02020603050405020304" pitchFamily="18" charset="0"/>
                        </a:rPr>
                        <a:t>9/10</a:t>
                      </a:r>
                    </a:p>
                    <a:p>
                      <a:pPr algn="ctr">
                        <a:spcAft>
                          <a:spcPts val="0"/>
                        </a:spcAft>
                      </a:pPr>
                      <a:r>
                        <a:rPr lang="en-GB" sz="1200" b="1" noProof="0" dirty="0" smtClean="0">
                          <a:solidFill>
                            <a:srgbClr val="FF0000"/>
                          </a:solidFill>
                          <a:effectLst/>
                          <a:latin typeface="Times New Roman" panose="02020603050405020304" pitchFamily="18" charset="0"/>
                          <a:ea typeface="Calibri"/>
                          <a:cs typeface="Times New Roman" panose="02020603050405020304" pitchFamily="18" charset="0"/>
                        </a:rPr>
                        <a:t>14-15</a:t>
                      </a:r>
                      <a:endParaRPr lang="en-GB" sz="1200" b="1" noProof="0" dirty="0">
                        <a:solidFill>
                          <a:srgbClr val="FF0000"/>
                        </a:solidFill>
                        <a:effectLst/>
                        <a:latin typeface="Times New Roman" panose="02020603050405020304" pitchFamily="18" charset="0"/>
                        <a:ea typeface="Calibri"/>
                        <a:cs typeface="Times New Roman" panose="02020603050405020304" pitchFamily="18" charset="0"/>
                      </a:endParaRPr>
                    </a:p>
                  </a:txBody>
                  <a:tcPr marL="36631" marR="366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6206865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476672"/>
            <a:ext cx="7787208" cy="79695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dirty="0" smtClean="0">
                <a:latin typeface="Times New Roman" panose="02020603050405020304" pitchFamily="18" charset="0"/>
                <a:cs typeface="Times New Roman" panose="02020603050405020304" pitchFamily="18" charset="0"/>
              </a:rPr>
              <a:t>Relevance of the Group</a:t>
            </a:r>
            <a:endParaRPr lang="en-GB" sz="3600" dirty="0">
              <a:solidFill>
                <a:schemeClr val="tx2"/>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4139952" y="1484784"/>
            <a:ext cx="4104456" cy="830997"/>
          </a:xfrm>
          <a:prstGeom prst="rect">
            <a:avLst/>
          </a:prstGeom>
          <a:noFill/>
        </p:spPr>
        <p:txBody>
          <a:bodyPr wrap="square" rtlCol="0">
            <a:spAutoFit/>
          </a:bodyPr>
          <a:lstStyle/>
          <a:p>
            <a:r>
              <a:rPr lang="en-GB" sz="2400" dirty="0" smtClean="0">
                <a:latin typeface="Times New Roman" panose="02020603050405020304" pitchFamily="18" charset="0"/>
                <a:cs typeface="Times New Roman" panose="02020603050405020304" pitchFamily="18" charset="0"/>
              </a:rPr>
              <a:t>Makes the issue of boys, girls and adolescents visible</a:t>
            </a:r>
            <a:endParaRPr lang="en-GB"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4139951" y="2312005"/>
            <a:ext cx="4246587" cy="830997"/>
          </a:xfrm>
          <a:prstGeom prst="rect">
            <a:avLst/>
          </a:prstGeom>
          <a:noFill/>
        </p:spPr>
        <p:txBody>
          <a:bodyPr wrap="square" rtlCol="0">
            <a:spAutoFit/>
          </a:bodyPr>
          <a:lstStyle/>
          <a:p>
            <a:r>
              <a:rPr lang="en-GB" sz="2400" dirty="0" smtClean="0">
                <a:latin typeface="Times New Roman" panose="02020603050405020304" pitchFamily="18" charset="0"/>
                <a:cs typeface="Times New Roman" panose="02020603050405020304" pitchFamily="18" charset="0"/>
              </a:rPr>
              <a:t>Develops protocols and </a:t>
            </a:r>
            <a:r>
              <a:rPr lang="en-GB" sz="2400" dirty="0" smtClean="0">
                <a:latin typeface="Times New Roman" panose="02020603050405020304" pitchFamily="18" charset="0"/>
                <a:cs typeface="Times New Roman" panose="02020603050405020304" pitchFamily="18" charset="0"/>
              </a:rPr>
              <a:t>instruments</a:t>
            </a:r>
            <a:endParaRPr lang="en-GB" sz="24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4031352" y="3212976"/>
            <a:ext cx="3853016" cy="1938992"/>
          </a:xfrm>
          <a:prstGeom prst="rect">
            <a:avLst/>
          </a:prstGeom>
          <a:noFill/>
        </p:spPr>
        <p:txBody>
          <a:bodyPr wrap="square" rtlCol="0">
            <a:spAutoFit/>
          </a:bodyPr>
          <a:lstStyle/>
          <a:p>
            <a:pPr algn="ctr"/>
            <a:r>
              <a:rPr lang="en-GB" sz="2400" dirty="0" smtClean="0">
                <a:latin typeface="Times New Roman" panose="02020603050405020304" pitchFamily="18" charset="0"/>
                <a:cs typeface="Times New Roman" panose="02020603050405020304" pitchFamily="18" charset="0"/>
              </a:rPr>
              <a:t>Cooperation </a:t>
            </a:r>
            <a:r>
              <a:rPr lang="en-GB" sz="2400" dirty="0" smtClean="0">
                <a:latin typeface="Times New Roman" panose="02020603050405020304" pitchFamily="18" charset="0"/>
                <a:cs typeface="Times New Roman" panose="02020603050405020304" pitchFamily="18" charset="0"/>
              </a:rPr>
              <a:t>and Articulation </a:t>
            </a:r>
          </a:p>
          <a:p>
            <a:pPr marL="285750" indent="-285750" algn="ctr">
              <a:buFont typeface="Arial" panose="020B0604020202020204" pitchFamily="34" charset="0"/>
              <a:buChar char="•"/>
            </a:pPr>
            <a:r>
              <a:rPr lang="en-GB" sz="2400" dirty="0" smtClean="0">
                <a:latin typeface="Times New Roman" panose="02020603050405020304" pitchFamily="18" charset="0"/>
                <a:cs typeface="Times New Roman" panose="02020603050405020304" pitchFamily="18" charset="0"/>
              </a:rPr>
              <a:t>Inter-regional</a:t>
            </a:r>
          </a:p>
          <a:p>
            <a:pPr marL="285750" indent="-285750" algn="ctr">
              <a:buFont typeface="Arial" panose="020B0604020202020204" pitchFamily="34" charset="0"/>
              <a:buChar char="•"/>
            </a:pPr>
            <a:r>
              <a:rPr lang="en-GB" sz="2400" dirty="0" smtClean="0">
                <a:latin typeface="Times New Roman" panose="02020603050405020304" pitchFamily="18" charset="0"/>
                <a:cs typeface="Times New Roman" panose="02020603050405020304" pitchFamily="18" charset="0"/>
              </a:rPr>
              <a:t>Inter</a:t>
            </a:r>
            <a:r>
              <a:rPr lang="en-GB" sz="2400" dirty="0" smtClean="0">
                <a:latin typeface="Times New Roman" panose="02020603050405020304" pitchFamily="18" charset="0"/>
                <a:cs typeface="Times New Roman" panose="02020603050405020304" pitchFamily="18" charset="0"/>
              </a:rPr>
              <a:t>-institutional </a:t>
            </a:r>
          </a:p>
          <a:p>
            <a:pPr marL="285750" indent="-285750" algn="ctr">
              <a:buFont typeface="Arial" panose="020B0604020202020204" pitchFamily="34" charset="0"/>
              <a:buChar char="•"/>
            </a:pPr>
            <a:r>
              <a:rPr lang="en-GB" sz="2400" dirty="0" smtClean="0">
                <a:latin typeface="Times New Roman" panose="02020603050405020304" pitchFamily="18" charset="0"/>
                <a:cs typeface="Times New Roman" panose="02020603050405020304" pitchFamily="18" charset="0"/>
              </a:rPr>
              <a:t>Intersectoral</a:t>
            </a:r>
          </a:p>
          <a:p>
            <a:pPr marL="285750" indent="-285750" algn="ctr">
              <a:buFont typeface="Arial" panose="020B0604020202020204" pitchFamily="34" charset="0"/>
              <a:buChar char="•"/>
            </a:pPr>
            <a:r>
              <a:rPr lang="en-GB" sz="2400" dirty="0" smtClean="0">
                <a:latin typeface="Times New Roman" panose="02020603050405020304" pitchFamily="18" charset="0"/>
                <a:cs typeface="Times New Roman" panose="02020603050405020304" pitchFamily="18" charset="0"/>
              </a:rPr>
              <a:t>Interdisciplinary</a:t>
            </a:r>
            <a:endParaRPr lang="en-GB" sz="24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4381092" y="5363253"/>
            <a:ext cx="3312368" cy="830997"/>
          </a:xfrm>
          <a:prstGeom prst="rect">
            <a:avLst/>
          </a:prstGeom>
          <a:noFill/>
        </p:spPr>
        <p:txBody>
          <a:bodyPr wrap="square" rtlCol="0">
            <a:spAutoFit/>
          </a:bodyPr>
          <a:lstStyle/>
          <a:p>
            <a:r>
              <a:rPr lang="en-GB" sz="2400" dirty="0" smtClean="0">
                <a:latin typeface="Times New Roman" panose="02020603050405020304" pitchFamily="18" charset="0"/>
                <a:cs typeface="Times New Roman" panose="02020603050405020304" pitchFamily="18" charset="0"/>
              </a:rPr>
              <a:t>Exchange of </a:t>
            </a:r>
            <a:r>
              <a:rPr lang="en-GB" sz="2400" dirty="0" smtClean="0">
                <a:latin typeface="Times New Roman" panose="02020603050405020304" pitchFamily="18" charset="0"/>
                <a:cs typeface="Times New Roman" panose="02020603050405020304" pitchFamily="18" charset="0"/>
              </a:rPr>
              <a:t>best practices and experiences</a:t>
            </a:r>
          </a:p>
        </p:txBody>
      </p:sp>
      <p:sp>
        <p:nvSpPr>
          <p:cNvPr id="9" name="Left Brace 8"/>
          <p:cNvSpPr/>
          <p:nvPr/>
        </p:nvSpPr>
        <p:spPr>
          <a:xfrm>
            <a:off x="3563888" y="2021402"/>
            <a:ext cx="432048" cy="3999886"/>
          </a:xfrm>
          <a:prstGeom prst="leftBrace">
            <a:avLst>
              <a:gd name="adj1" fmla="val 8333"/>
              <a:gd name="adj2" fmla="val 4916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0" name="TextBox 9"/>
          <p:cNvSpPr txBox="1"/>
          <p:nvPr/>
        </p:nvSpPr>
        <p:spPr>
          <a:xfrm>
            <a:off x="755576" y="3460268"/>
            <a:ext cx="2655655" cy="523220"/>
          </a:xfrm>
          <a:prstGeom prst="rect">
            <a:avLst/>
          </a:prstGeom>
          <a:noFill/>
        </p:spPr>
        <p:txBody>
          <a:bodyPr wrap="square" rtlCol="0">
            <a:spAutoFit/>
          </a:bodyPr>
          <a:lstStyle/>
          <a:p>
            <a:pPr algn="ctr"/>
            <a:r>
              <a:rPr lang="en-GB" sz="2800" b="1" dirty="0" smtClean="0">
                <a:latin typeface="Times New Roman" panose="02020603050405020304" pitchFamily="18" charset="0"/>
                <a:cs typeface="Times New Roman" panose="02020603050405020304" pitchFamily="18" charset="0"/>
              </a:rPr>
              <a:t>RELEVANCE</a:t>
            </a:r>
            <a:r>
              <a:rPr lang="en-GB" b="1" dirty="0" smtClean="0">
                <a:latin typeface="Times New Roman" panose="02020603050405020304" pitchFamily="18" charset="0"/>
                <a:cs typeface="Times New Roman" panose="02020603050405020304" pitchFamily="18" charset="0"/>
              </a:rPr>
              <a:t> </a:t>
            </a:r>
            <a:endParaRPr lang="en-GB" b="1" dirty="0">
              <a:latin typeface="Times New Roman" panose="02020603050405020304" pitchFamily="18" charset="0"/>
              <a:cs typeface="Times New Roman" panose="02020603050405020304" pitchFamily="18" charset="0"/>
            </a:endParaRPr>
          </a:p>
        </p:txBody>
      </p:sp>
      <p:pic>
        <p:nvPicPr>
          <p:cNvPr id="11" name="Picture 2"/>
          <p:cNvPicPr>
            <a:picLocks noChangeAspect="1" noChangeArrowheads="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948264" y="102059"/>
            <a:ext cx="1438275" cy="666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716389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1334</TotalTime>
  <Words>1610</Words>
  <Application>Microsoft Macintosh PowerPoint</Application>
  <PresentationFormat>Presentación en pantalla (4:3)</PresentationFormat>
  <Paragraphs>217</Paragraphs>
  <Slides>18</Slides>
  <Notes>1</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Office Theme</vt:lpstr>
      <vt:lpstr>Advances in the Assessment of the Work of the  Ad Hoc Group on Migrant Boys, Girls and Adolescents </vt:lpstr>
      <vt:lpstr>Declaration of the  XX Vice-Ministerial Meeting  Mexico, 2015</vt:lpstr>
      <vt:lpstr>Background</vt:lpstr>
      <vt:lpstr>2014-2016: An Overview</vt:lpstr>
      <vt:lpstr>Presentación de PowerPoint</vt:lpstr>
      <vt:lpstr>Presentación de PowerPoint</vt:lpstr>
      <vt:lpstr>Presentación de PowerPoint</vt:lpstr>
      <vt:lpstr>Presentación de PowerPoint</vt:lpstr>
      <vt:lpstr>Presentación de PowerPoint</vt:lpstr>
      <vt:lpstr>Areas of Convergence</vt:lpstr>
      <vt:lpstr>Areas of Convergence</vt:lpstr>
      <vt:lpstr>Areas of Convergence (Instruments) </vt:lpstr>
      <vt:lpstr>Presentación de PowerPoint</vt:lpstr>
      <vt:lpstr>Areas of Convergence (Cooperation)</vt:lpstr>
      <vt:lpstr>Areas of Convergence</vt:lpstr>
      <vt:lpstr>Presentación de PowerPoint</vt:lpstr>
      <vt:lpstr>Next Steps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Algunos elementos</dc:title>
  <dc:creator>OIM</dc:creator>
  <cp:lastModifiedBy>Christiane Lehnhoff</cp:lastModifiedBy>
  <cp:revision>133</cp:revision>
  <cp:lastPrinted>2016-03-07T16:46:13Z</cp:lastPrinted>
  <dcterms:created xsi:type="dcterms:W3CDTF">2016-02-25T15:45:34Z</dcterms:created>
  <dcterms:modified xsi:type="dcterms:W3CDTF">2016-06-08T17:03:52Z</dcterms:modified>
</cp:coreProperties>
</file>