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3" d="100"/>
          <a:sy n="133" d="100"/>
        </p:scale>
        <p:origin x="-67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742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496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37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100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342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41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08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62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11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64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98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CA899-55A6-4B89-81BF-1E083F397C3D}" type="datetimeFigureOut">
              <a:rPr lang="en-US" smtClean="0"/>
              <a:t>9/29/16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F10C6-B8C3-49EA-87D7-C4AE0B01D77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81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jpeg"/><Relationship Id="rId12" Type="http://schemas.openxmlformats.org/officeDocument/2006/relationships/image" Target="../media/image11.jpeg"/><Relationship Id="rId13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jpeg"/><Relationship Id="rId9" Type="http://schemas.openxmlformats.org/officeDocument/2006/relationships/image" Target="../media/image8.jpeg"/><Relationship Id="rId10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620688"/>
            <a:ext cx="9144000" cy="4536504"/>
            <a:chOff x="1143000" y="-47370"/>
            <a:chExt cx="4648200" cy="1190370"/>
          </a:xfrm>
        </p:grpSpPr>
        <p:sp>
          <p:nvSpPr>
            <p:cNvPr id="5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752600" y="121441"/>
              <a:ext cx="3371850" cy="1524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GB" sz="1600" kern="10" dirty="0">
                  <a:ln w="18415" cmpd="sng">
                    <a:solidFill>
                      <a:srgbClr val="002060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ill Sans MT" panose="020B0502020104020203" pitchFamily="34" charset="0"/>
                  <a:ea typeface="Batang"/>
                </a:rPr>
                <a:t>t</a:t>
              </a:r>
              <a:r>
                <a:rPr lang="en-GB" sz="1600" kern="10" dirty="0" smtClean="0">
                  <a:ln w="18415" cmpd="sng">
                    <a:solidFill>
                      <a:srgbClr val="002060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ill Sans MT" panose="020B0502020104020203" pitchFamily="34" charset="0"/>
                  <a:ea typeface="Batang"/>
                </a:rPr>
                <a:t>he Voluntary </a:t>
              </a:r>
              <a:r>
                <a:rPr lang="en-GB" sz="1600" kern="10" dirty="0">
                  <a:ln w="18415" cmpd="sng">
                    <a:solidFill>
                      <a:srgbClr val="002060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ill Sans MT" panose="020B0502020104020203" pitchFamily="34" charset="0"/>
                  <a:ea typeface="Batang"/>
                </a:rPr>
                <a:t>Assisted Return </a:t>
              </a:r>
              <a:r>
                <a:rPr lang="en-GB" sz="1600" kern="10" dirty="0" smtClean="0">
                  <a:ln w="18415" cmpd="sng">
                    <a:solidFill>
                      <a:srgbClr val="002060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ill Sans MT" panose="020B0502020104020203" pitchFamily="34" charset="0"/>
                  <a:ea typeface="Batang"/>
                </a:rPr>
                <a:t>of</a:t>
              </a:r>
              <a:endParaRPr lang="en-GB" sz="1600" kern="10" dirty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ill Sans MT" panose="020B0502020104020203" pitchFamily="34" charset="0"/>
                <a:ea typeface="Batang"/>
              </a:endParaRPr>
            </a:p>
          </p:txBody>
        </p:sp>
        <p:sp>
          <p:nvSpPr>
            <p:cNvPr id="6" name="WordArt 6"/>
            <p:cNvSpPr>
              <a:spLocks noChangeArrowheads="1" noChangeShapeType="1" noTextEdit="1"/>
            </p:cNvSpPr>
            <p:nvPr/>
          </p:nvSpPr>
          <p:spPr bwMode="auto">
            <a:xfrm>
              <a:off x="1543050" y="292736"/>
              <a:ext cx="3790950" cy="1524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GB" sz="1600" kern="10" dirty="0" smtClean="0">
                  <a:ln w="18415" cmpd="sng">
                    <a:solidFill>
                      <a:srgbClr val="002060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ill Sans MT" panose="020B0502020104020203" pitchFamily="34" charset="0"/>
                  <a:ea typeface="Batang"/>
                </a:rPr>
                <a:t>Migrants in Highly Vulnerable Situations</a:t>
              </a:r>
              <a:endParaRPr lang="en-GB" sz="1600" kern="10" dirty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ill Sans MT" panose="020B0502020104020203" pitchFamily="34" charset="0"/>
                <a:ea typeface="Batang"/>
              </a:endParaRPr>
            </a:p>
          </p:txBody>
        </p:sp>
        <p:sp>
          <p:nvSpPr>
            <p:cNvPr id="7" name="WordArt 7"/>
            <p:cNvSpPr>
              <a:spLocks noChangeArrowheads="1" noChangeShapeType="1" noTextEdit="1"/>
            </p:cNvSpPr>
            <p:nvPr/>
          </p:nvSpPr>
          <p:spPr bwMode="auto">
            <a:xfrm>
              <a:off x="1303602" y="-47370"/>
              <a:ext cx="4267200" cy="1524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GB" sz="1600" kern="10" dirty="0" smtClean="0">
                  <a:ln w="18415" cmpd="sng">
                    <a:solidFill>
                      <a:srgbClr val="002060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ill Sans MT" panose="020B0502020104020203" pitchFamily="34" charset="0"/>
                  <a:ea typeface="Batang"/>
                </a:rPr>
                <a:t>Fund of the Regional Conference on Migration for</a:t>
              </a:r>
              <a:endParaRPr lang="en-GB" sz="1600" kern="10" dirty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ill Sans MT" panose="020B0502020104020203" pitchFamily="34" charset="0"/>
                <a:ea typeface="Batang"/>
              </a:endParaRPr>
            </a:p>
          </p:txBody>
        </p:sp>
        <p:grpSp>
          <p:nvGrpSpPr>
            <p:cNvPr id="8" name="Group 75"/>
            <p:cNvGrpSpPr>
              <a:grpSpLocks/>
            </p:cNvGrpSpPr>
            <p:nvPr/>
          </p:nvGrpSpPr>
          <p:grpSpPr bwMode="auto">
            <a:xfrm>
              <a:off x="1143000" y="914400"/>
              <a:ext cx="4648200" cy="228600"/>
              <a:chOff x="720" y="720"/>
              <a:chExt cx="2928" cy="144"/>
            </a:xfrm>
          </p:grpSpPr>
          <p:pic>
            <p:nvPicPr>
              <p:cNvPr id="9" name="Picture 46" descr="belize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" y="722"/>
                <a:ext cx="266" cy="14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47" descr="canada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86" y="722"/>
                <a:ext cx="266" cy="14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48" descr="costarica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52" y="720"/>
                <a:ext cx="267" cy="142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49" descr="dominicana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82" y="720"/>
                <a:ext cx="266" cy="142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Picture 50" descr="elsalvador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10" y="722"/>
                <a:ext cx="266" cy="14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51" descr="guatemala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64" y="722"/>
                <a:ext cx="266" cy="14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52" descr="honduras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26" y="722"/>
                <a:ext cx="266" cy="14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53" descr="mexico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92" y="722"/>
                <a:ext cx="267" cy="14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" name="Picture 54" descr="nicaragua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54" y="722"/>
                <a:ext cx="266" cy="14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" name="Picture 55" descr="panama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20" y="722"/>
                <a:ext cx="266" cy="142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" name="Picture 56" descr="usa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8" y="722"/>
                <a:ext cx="266" cy="141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20" name="TextBox 19"/>
          <p:cNvSpPr txBox="1"/>
          <p:nvPr/>
        </p:nvSpPr>
        <p:spPr>
          <a:xfrm>
            <a:off x="5292080" y="5733256"/>
            <a:ext cx="3418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San José, September 29, 2016</a:t>
            </a:r>
          </a:p>
          <a:p>
            <a:pPr algn="r"/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Salvador Gutiérrez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001546"/>
            <a:ext cx="1845664" cy="1122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2695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5"/>
          <p:cNvSpPr txBox="1">
            <a:spLocks noChangeArrowheads="1"/>
          </p:cNvSpPr>
          <p:nvPr/>
        </p:nvSpPr>
        <p:spPr bwMode="auto">
          <a:xfrm>
            <a:off x="467544" y="980728"/>
            <a:ext cx="8295456" cy="4112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GB" altLang="en-US" sz="4400" b="1" dirty="0" smtClean="0">
                <a:solidFill>
                  <a:srgbClr val="002060"/>
                </a:solidFill>
                <a:latin typeface="Century Gothic" pitchFamily="34" charset="0"/>
              </a:rPr>
              <a:t>What is the </a:t>
            </a:r>
            <a:r>
              <a:rPr lang="en-GB" altLang="en-US" sz="4400" b="1" dirty="0" smtClean="0">
                <a:solidFill>
                  <a:srgbClr val="002060"/>
                </a:solidFill>
                <a:latin typeface="Century Gothic" pitchFamily="34" charset="0"/>
              </a:rPr>
              <a:t>Re</a:t>
            </a:r>
            <a:r>
              <a:rPr lang="en-GB" altLang="en-US" sz="4400" b="1" dirty="0" smtClean="0">
                <a:solidFill>
                  <a:srgbClr val="002060"/>
                </a:solidFill>
                <a:latin typeface="Century Gothic" pitchFamily="34" charset="0"/>
              </a:rPr>
              <a:t>serve Fund of the RCM?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GB" altLang="en-US" sz="2800" dirty="0" smtClean="0">
                <a:solidFill>
                  <a:srgbClr val="002060"/>
                </a:solidFill>
                <a:latin typeface="Century Gothic" pitchFamily="34" charset="0"/>
              </a:rPr>
              <a:t>   A fund established by all </a:t>
            </a:r>
            <a:r>
              <a:rPr lang="en-GB" altLang="en-US" sz="2800" b="1" dirty="0" smtClean="0">
                <a:solidFill>
                  <a:srgbClr val="002060"/>
                </a:solidFill>
                <a:latin typeface="Century Gothic" pitchFamily="34" charset="0"/>
              </a:rPr>
              <a:t>11 Member Countries of the Regional Conference on Migration (RCM) </a:t>
            </a:r>
            <a:r>
              <a:rPr lang="en-GB" altLang="en-US" sz="2800" dirty="0" smtClean="0">
                <a:solidFill>
                  <a:srgbClr val="002060"/>
                </a:solidFill>
                <a:latin typeface="Century Gothic" pitchFamily="34" charset="0"/>
              </a:rPr>
              <a:t>to finance the voluntary assisted return of </a:t>
            </a:r>
            <a:r>
              <a:rPr lang="en-GB" altLang="en-US" sz="2800" b="1" dirty="0" smtClean="0">
                <a:solidFill>
                  <a:srgbClr val="002060"/>
                </a:solidFill>
                <a:latin typeface="Century Gothic" pitchFamily="34" charset="0"/>
              </a:rPr>
              <a:t>regional migrants in highly vulnerable situations.</a:t>
            </a:r>
            <a:r>
              <a:rPr lang="en-GB" altLang="en-US" sz="2800" dirty="0" smtClean="0">
                <a:solidFill>
                  <a:srgbClr val="002060"/>
                </a:solidFill>
                <a:latin typeface="Century Gothic" pitchFamily="34" charset="0"/>
              </a:rPr>
              <a:t> The Fund is managed by the </a:t>
            </a:r>
            <a:r>
              <a:rPr lang="en-GB" altLang="en-US" sz="2800" b="1" dirty="0" smtClean="0">
                <a:solidFill>
                  <a:srgbClr val="002060"/>
                </a:solidFill>
                <a:latin typeface="Century Gothic" pitchFamily="34" charset="0"/>
              </a:rPr>
              <a:t>International Organization for Migration (IOM).</a:t>
            </a:r>
            <a:endParaRPr lang="en-GB" altLang="en-US" sz="28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968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395536" y="1219200"/>
            <a:ext cx="8352928" cy="3892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GB" altLang="en-US" sz="4800" b="1" dirty="0" smtClean="0">
                <a:solidFill>
                  <a:srgbClr val="002060"/>
                </a:solidFill>
                <a:latin typeface="Century Gothic" pitchFamily="34" charset="0"/>
              </a:rPr>
              <a:t>What is Voluntary Assisted Return?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GB" altLang="en-US" sz="3200" dirty="0" smtClean="0">
                <a:solidFill>
                  <a:srgbClr val="002060"/>
                </a:solidFill>
                <a:latin typeface="Century Gothic" pitchFamily="34" charset="0"/>
              </a:rPr>
              <a:t>    The return, </a:t>
            </a:r>
            <a:r>
              <a:rPr lang="en-GB" altLang="en-US" sz="3200" b="1" dirty="0" smtClean="0">
                <a:solidFill>
                  <a:srgbClr val="002060"/>
                </a:solidFill>
                <a:latin typeface="Century Gothic" pitchFamily="34" charset="0"/>
              </a:rPr>
              <a:t>with logistical and financial support, </a:t>
            </a:r>
            <a:r>
              <a:rPr lang="en-GB" altLang="en-US" sz="3200" dirty="0" smtClean="0">
                <a:solidFill>
                  <a:srgbClr val="002060"/>
                </a:solidFill>
                <a:latin typeface="Century Gothic" pitchFamily="34" charset="0"/>
              </a:rPr>
              <a:t>of a migrant who is unable or unwilling to stay in the receiving country and who </a:t>
            </a:r>
            <a:r>
              <a:rPr lang="en-GB" altLang="en-US" sz="3200" b="1" dirty="0" smtClean="0">
                <a:solidFill>
                  <a:srgbClr val="002060"/>
                </a:solidFill>
                <a:latin typeface="Century Gothic" pitchFamily="34" charset="0"/>
              </a:rPr>
              <a:t>voluntarily</a:t>
            </a:r>
            <a:r>
              <a:rPr lang="en-GB" altLang="en-US" sz="3200" dirty="0" smtClean="0">
                <a:solidFill>
                  <a:srgbClr val="002060"/>
                </a:solidFill>
                <a:latin typeface="Century Gothic" pitchFamily="34" charset="0"/>
              </a:rPr>
              <a:t> wants to return to the country of origin. </a:t>
            </a:r>
            <a:endParaRPr lang="en-GB" altLang="en-US" sz="44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027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0"/>
          <p:cNvSpPr txBox="1">
            <a:spLocks noChangeArrowheads="1"/>
          </p:cNvSpPr>
          <p:nvPr/>
        </p:nvSpPr>
        <p:spPr bwMode="auto">
          <a:xfrm>
            <a:off x="381000" y="513248"/>
            <a:ext cx="8295456" cy="4934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GB" altLang="en-US" sz="4000" b="1" dirty="0" smtClean="0">
                <a:solidFill>
                  <a:srgbClr val="333399"/>
                </a:solidFill>
                <a:latin typeface="Century Gothic" pitchFamily="34" charset="0"/>
              </a:rPr>
              <a:t>   </a:t>
            </a:r>
            <a:r>
              <a:rPr lang="en-GB" altLang="en-US" sz="4000" b="1" dirty="0" smtClean="0">
                <a:solidFill>
                  <a:srgbClr val="002060"/>
                </a:solidFill>
                <a:latin typeface="Century Gothic" pitchFamily="34" charset="0"/>
              </a:rPr>
              <a:t>What types of vulnerabilities does the Fund cover?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dirty="0" smtClean="0">
                <a:solidFill>
                  <a:srgbClr val="002060"/>
                </a:solidFill>
                <a:latin typeface="Century Gothic" pitchFamily="34" charset="0"/>
              </a:rPr>
              <a:t>   Vulnerable situations are the physical, social, economic, political, cultural or other situations of a person which render this person </a:t>
            </a:r>
            <a:r>
              <a:rPr lang="en-GB" alt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prone to suffering serious harm, abuse or damage</a:t>
            </a:r>
            <a:r>
              <a:rPr lang="en-GB" altLang="en-US" sz="2000" dirty="0" smtClean="0">
                <a:solidFill>
                  <a:srgbClr val="002060"/>
                </a:solidFill>
                <a:latin typeface="Century Gothic" pitchFamily="34" charset="0"/>
              </a:rPr>
              <a:t>.</a:t>
            </a:r>
            <a:endParaRPr lang="en-GB" altLang="en-US" sz="2000" b="1" dirty="0" smtClean="0">
              <a:solidFill>
                <a:srgbClr val="002060"/>
              </a:solidFill>
              <a:latin typeface="Century Gothic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dirty="0" smtClean="0">
                <a:solidFill>
                  <a:srgbClr val="002060"/>
                </a:solidFill>
                <a:latin typeface="Century Gothic" pitchFamily="34" charset="0"/>
              </a:rPr>
              <a:t>  </a:t>
            </a:r>
            <a:r>
              <a:rPr lang="en-GB" altLang="en-US" sz="2000" dirty="0">
                <a:solidFill>
                  <a:srgbClr val="002060"/>
                </a:solidFill>
                <a:latin typeface="Century Gothic" pitchFamily="34" charset="0"/>
              </a:rPr>
              <a:t> </a:t>
            </a:r>
            <a:r>
              <a:rPr lang="en-GB" altLang="en-US" sz="2000" dirty="0" smtClean="0">
                <a:solidFill>
                  <a:srgbClr val="002060"/>
                </a:solidFill>
                <a:latin typeface="Century Gothic" pitchFamily="34" charset="0"/>
              </a:rPr>
              <a:t> The Reserve Fund finances the return of migrants in one or several of the following </a:t>
            </a:r>
            <a:r>
              <a:rPr lang="en-GB" alt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highly vulnerable situations: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Unaccompanied boys, girls and adolescents;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Persons with disabilities;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Persons 70 years of age and older;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Ill persons;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Injured persons.</a:t>
            </a:r>
            <a:endParaRPr lang="en-GB" altLang="en-US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743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2"/>
          <p:cNvSpPr txBox="1">
            <a:spLocks noChangeArrowheads="1"/>
          </p:cNvSpPr>
          <p:nvPr/>
        </p:nvSpPr>
        <p:spPr bwMode="auto">
          <a:xfrm>
            <a:off x="467544" y="439382"/>
            <a:ext cx="8208912" cy="5418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GB" altLang="en-US" sz="4400" b="1" dirty="0" smtClean="0">
                <a:solidFill>
                  <a:srgbClr val="002060"/>
                </a:solidFill>
                <a:latin typeface="Century Gothic" pitchFamily="34" charset="0"/>
              </a:rPr>
              <a:t>Who can request resources from the Reserve Fund?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GB" altLang="en-US" sz="2800" dirty="0" smtClean="0">
                <a:solidFill>
                  <a:srgbClr val="002060"/>
                </a:solidFill>
                <a:latin typeface="Century Gothic" pitchFamily="34" charset="0"/>
              </a:rPr>
              <a:t>The resources from the Reserve Fund </a:t>
            </a:r>
            <a:r>
              <a:rPr lang="en-GB" altLang="en-US" sz="2800" b="1" dirty="0" smtClean="0">
                <a:solidFill>
                  <a:srgbClr val="002060"/>
                </a:solidFill>
                <a:latin typeface="Century Gothic" pitchFamily="34" charset="0"/>
              </a:rPr>
              <a:t>may not be requested directly by migrants</a:t>
            </a:r>
            <a:r>
              <a:rPr lang="en-GB" altLang="en-US" sz="2800" dirty="0" smtClean="0">
                <a:solidFill>
                  <a:srgbClr val="002060"/>
                </a:solidFill>
                <a:latin typeface="Century Gothic" pitchFamily="34" charset="0"/>
              </a:rPr>
              <a:t>. They may be requested by the following: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800" b="1" dirty="0" smtClean="0">
                <a:solidFill>
                  <a:srgbClr val="002060"/>
                </a:solidFill>
                <a:latin typeface="Century Gothic" pitchFamily="34" charset="0"/>
              </a:rPr>
              <a:t>Government authorities </a:t>
            </a:r>
            <a:r>
              <a:rPr lang="en-GB" altLang="en-US" sz="2800" dirty="0" smtClean="0">
                <a:solidFill>
                  <a:srgbClr val="002060"/>
                </a:solidFill>
                <a:latin typeface="Century Gothic" pitchFamily="34" charset="0"/>
              </a:rPr>
              <a:t>from countries of origin and destination of the migrants wishing to return;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800" b="1" dirty="0" smtClean="0">
                <a:solidFill>
                  <a:srgbClr val="002060"/>
                </a:solidFill>
                <a:latin typeface="Century Gothic" pitchFamily="34" charset="0"/>
              </a:rPr>
              <a:t>International organizations;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800" b="1" dirty="0" smtClean="0">
                <a:solidFill>
                  <a:srgbClr val="002060"/>
                </a:solidFill>
                <a:latin typeface="Century Gothic" pitchFamily="34" charset="0"/>
              </a:rPr>
              <a:t>Civil society organizations, </a:t>
            </a:r>
            <a:r>
              <a:rPr lang="en-GB" altLang="en-US" sz="2800" dirty="0" smtClean="0">
                <a:solidFill>
                  <a:srgbClr val="002060"/>
                </a:solidFill>
                <a:latin typeface="Century Gothic" pitchFamily="34" charset="0"/>
              </a:rPr>
              <a:t>under certain conditions.</a:t>
            </a:r>
            <a:endParaRPr lang="en-GB" altLang="en-US" sz="2800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271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2"/>
          <p:cNvSpPr txBox="1">
            <a:spLocks noChangeArrowheads="1"/>
          </p:cNvSpPr>
          <p:nvPr/>
        </p:nvSpPr>
        <p:spPr bwMode="auto">
          <a:xfrm>
            <a:off x="467544" y="1122183"/>
            <a:ext cx="8208912" cy="4395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GB" altLang="en-US" sz="4800" b="1" dirty="0" smtClean="0">
                <a:solidFill>
                  <a:srgbClr val="002060"/>
                </a:solidFill>
                <a:latin typeface="Century Gothic" pitchFamily="34" charset="0"/>
              </a:rPr>
              <a:t>Where should the resources from the Reserve Fund be requested?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 dirty="0" smtClean="0">
                <a:solidFill>
                  <a:srgbClr val="002060"/>
                </a:solidFill>
                <a:latin typeface="Century Gothic" pitchFamily="34" charset="0"/>
              </a:rPr>
              <a:t>   </a:t>
            </a:r>
            <a:r>
              <a:rPr lang="en-GB" altLang="en-US" sz="3200" dirty="0" smtClean="0">
                <a:solidFill>
                  <a:srgbClr val="002060"/>
                </a:solidFill>
                <a:latin typeface="Century Gothic" pitchFamily="34" charset="0"/>
              </a:rPr>
              <a:t>Assistance through </a:t>
            </a:r>
            <a:r>
              <a:rPr lang="en-GB" altLang="en-US" sz="3200" dirty="0" smtClean="0">
                <a:solidFill>
                  <a:srgbClr val="002060"/>
                </a:solidFill>
                <a:latin typeface="Century Gothic" pitchFamily="34" charset="0"/>
              </a:rPr>
              <a:t>resources from the Reserve Fund should be requested at the </a:t>
            </a:r>
            <a:r>
              <a:rPr lang="en-GB" altLang="en-US" sz="3200" b="1" dirty="0" smtClean="0">
                <a:solidFill>
                  <a:srgbClr val="002060"/>
                </a:solidFill>
                <a:latin typeface="Century Gothic" pitchFamily="34" charset="0"/>
              </a:rPr>
              <a:t>office of IOM in the country where the migrant is.</a:t>
            </a:r>
            <a:endParaRPr lang="en-GB" altLang="en-US" sz="3200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519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0"/>
          <p:cNvSpPr>
            <a:spLocks noChangeArrowheads="1"/>
          </p:cNvSpPr>
          <p:nvPr/>
        </p:nvSpPr>
        <p:spPr bwMode="auto">
          <a:xfrm>
            <a:off x="381000" y="188640"/>
            <a:ext cx="8295456" cy="6463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3600" b="1" dirty="0" smtClean="0">
                <a:solidFill>
                  <a:srgbClr val="002060"/>
                </a:solidFill>
                <a:latin typeface="Century Gothic" pitchFamily="34" charset="0"/>
              </a:rPr>
              <a:t>What type of assistance can be financed with resources from the </a:t>
            </a:r>
            <a:r>
              <a:rPr lang="en-GB" altLang="en-US" sz="3600" b="1" dirty="0" smtClean="0">
                <a:solidFill>
                  <a:srgbClr val="002060"/>
                </a:solidFill>
                <a:latin typeface="Century Gothic" pitchFamily="34" charset="0"/>
              </a:rPr>
              <a:t>Reserve Fund</a:t>
            </a:r>
            <a:r>
              <a:rPr lang="en-GB" altLang="en-US" sz="3600" b="1" dirty="0" smtClean="0">
                <a:solidFill>
                  <a:srgbClr val="002060"/>
                </a:solidFill>
                <a:latin typeface="Century Gothic" pitchFamily="34" charset="0"/>
              </a:rPr>
              <a:t>?</a:t>
            </a:r>
            <a:endParaRPr lang="en-GB" altLang="en-US" sz="3600" dirty="0" smtClean="0">
              <a:solidFill>
                <a:srgbClr val="002060"/>
              </a:solidFill>
              <a:latin typeface="Century Gothic" pitchFamily="34" charset="0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2000" dirty="0" smtClean="0">
                <a:solidFill>
                  <a:srgbClr val="002060"/>
                </a:solidFill>
                <a:latin typeface="Century Gothic" pitchFamily="34" charset="0"/>
              </a:rPr>
              <a:t>1. </a:t>
            </a:r>
            <a:r>
              <a:rPr lang="en-GB" altLang="en-US" sz="2000" dirty="0" smtClean="0">
                <a:solidFill>
                  <a:srgbClr val="002060"/>
                </a:solidFill>
                <a:latin typeface="Century Gothic" pitchFamily="34" charset="0"/>
              </a:rPr>
              <a:t>The cost of </a:t>
            </a:r>
            <a:r>
              <a:rPr lang="en-GB" alt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transportation</a:t>
            </a:r>
            <a:r>
              <a:rPr lang="en-GB" altLang="en-US" sz="2000" dirty="0" smtClean="0">
                <a:solidFill>
                  <a:srgbClr val="002060"/>
                </a:solidFill>
                <a:latin typeface="Century Gothic" pitchFamily="34" charset="0"/>
              </a:rPr>
              <a:t> for the return of the </a:t>
            </a:r>
            <a:r>
              <a:rPr lang="en-GB" alt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migrant. 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2000" dirty="0" smtClean="0">
                <a:solidFill>
                  <a:srgbClr val="002060"/>
                </a:solidFill>
                <a:latin typeface="Century Gothic" pitchFamily="34" charset="0"/>
              </a:rPr>
              <a:t>2. The cost of </a:t>
            </a:r>
            <a:r>
              <a:rPr lang="en-GB" alt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transportation </a:t>
            </a:r>
            <a:r>
              <a:rPr lang="en-GB" altLang="en-US" sz="2000" dirty="0" smtClean="0">
                <a:solidFill>
                  <a:srgbClr val="002060"/>
                </a:solidFill>
                <a:latin typeface="Century Gothic" pitchFamily="34" charset="0"/>
              </a:rPr>
              <a:t>of the persons </a:t>
            </a:r>
            <a:r>
              <a:rPr lang="en-GB" alt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accompanying</a:t>
            </a:r>
            <a:r>
              <a:rPr lang="en-GB" alt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r>
              <a:rPr lang="en-GB" altLang="en-US" sz="2000" dirty="0" smtClean="0">
                <a:solidFill>
                  <a:srgbClr val="002060"/>
                </a:solidFill>
                <a:latin typeface="Century Gothic" pitchFamily="34" charset="0"/>
              </a:rPr>
              <a:t>the migrant, if required.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2000" dirty="0" smtClean="0">
                <a:solidFill>
                  <a:srgbClr val="002060"/>
                </a:solidFill>
                <a:latin typeface="Century Gothic" pitchFamily="34" charset="0"/>
              </a:rPr>
              <a:t>4. The cost of </a:t>
            </a:r>
            <a:r>
              <a:rPr lang="en-GB" alt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medical accompaniment or assistance services</a:t>
            </a:r>
            <a:r>
              <a:rPr lang="en-GB" altLang="en-US" sz="2000" dirty="0" smtClean="0">
                <a:solidFill>
                  <a:srgbClr val="002060"/>
                </a:solidFill>
                <a:latin typeface="Century Gothic" pitchFamily="34" charset="0"/>
              </a:rPr>
              <a:t>, if necessary.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2000" dirty="0" smtClean="0">
                <a:solidFill>
                  <a:srgbClr val="002060"/>
                </a:solidFill>
                <a:latin typeface="Century Gothic" pitchFamily="34" charset="0"/>
              </a:rPr>
              <a:t>5. Specific </a:t>
            </a:r>
            <a:r>
              <a:rPr lang="en-GB" alt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medications</a:t>
            </a:r>
            <a:r>
              <a:rPr lang="en-GB" altLang="en-US" sz="2000" dirty="0" smtClean="0">
                <a:solidFill>
                  <a:srgbClr val="002060"/>
                </a:solidFill>
                <a:latin typeface="Century Gothic" pitchFamily="34" charset="0"/>
              </a:rPr>
              <a:t> that need to be administered during the return of the migrant, such as insulin.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2000" dirty="0" smtClean="0">
                <a:solidFill>
                  <a:srgbClr val="002060"/>
                </a:solidFill>
                <a:latin typeface="Century Gothic" pitchFamily="34" charset="0"/>
              </a:rPr>
              <a:t>6. Specific </a:t>
            </a:r>
            <a:r>
              <a:rPr lang="en-GB" alt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medical devices </a:t>
            </a:r>
            <a:r>
              <a:rPr lang="en-GB" altLang="en-US" sz="2000" dirty="0" smtClean="0">
                <a:solidFill>
                  <a:srgbClr val="002060"/>
                </a:solidFill>
                <a:latin typeface="Century Gothic" pitchFamily="34" charset="0"/>
              </a:rPr>
              <a:t>necessary for the return of the migrant, such as crutches or prostheses.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2000" dirty="0" smtClean="0">
                <a:solidFill>
                  <a:srgbClr val="002060"/>
                </a:solidFill>
                <a:latin typeface="Century Gothic" pitchFamily="34" charset="0"/>
              </a:rPr>
              <a:t>7. If necessary, the </a:t>
            </a:r>
            <a:r>
              <a:rPr lang="en-GB" alt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medical examinations </a:t>
            </a:r>
            <a:r>
              <a:rPr lang="en-GB" altLang="en-US" sz="2000" dirty="0" smtClean="0">
                <a:solidFill>
                  <a:srgbClr val="002060"/>
                </a:solidFill>
                <a:latin typeface="Century Gothic" pitchFamily="34" charset="0"/>
              </a:rPr>
              <a:t>that are necessary to verify if the migrant can return. 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2000" dirty="0" smtClean="0">
                <a:solidFill>
                  <a:srgbClr val="002060"/>
                </a:solidFill>
                <a:latin typeface="Century Gothic" pitchFamily="34" charset="0"/>
              </a:rPr>
              <a:t>8. The cost of the </a:t>
            </a:r>
            <a:r>
              <a:rPr lang="en-GB" alt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documents</a:t>
            </a:r>
            <a:r>
              <a:rPr lang="en-GB" altLang="en-US" sz="2000" dirty="0" smtClean="0">
                <a:solidFill>
                  <a:srgbClr val="002060"/>
                </a:solidFill>
                <a:latin typeface="Century Gothic" pitchFamily="34" charset="0"/>
              </a:rPr>
              <a:t> required for the return of the migrant.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 sz="2000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6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684782"/>
              </p:ext>
            </p:extLst>
          </p:nvPr>
        </p:nvGraphicFramePr>
        <p:xfrm>
          <a:off x="179512" y="116634"/>
          <a:ext cx="8784980" cy="66417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/>
                <a:gridCol w="814436"/>
                <a:gridCol w="998181"/>
                <a:gridCol w="998181"/>
                <a:gridCol w="983282"/>
                <a:gridCol w="983282"/>
                <a:gridCol w="983282"/>
              </a:tblGrid>
              <a:tr h="64256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GB" sz="1900" b="1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ASSISTED RETURN WITH RESOURCES FROM THE RCM FUND FOR MIGRANTS </a:t>
                      </a:r>
                    </a:p>
                    <a:p>
                      <a:pPr algn="ctr" fontAlgn="ctr"/>
                      <a:r>
                        <a:rPr lang="en-GB" sz="1900" b="1" u="none" strike="noStrike" baseline="0" noProof="0" dirty="0" smtClean="0">
                          <a:solidFill>
                            <a:srgbClr val="002060"/>
                          </a:solidFill>
                          <a:effectLst/>
                        </a:rPr>
                        <a:t>IN HIGHLY VULNERABLE SITUATIONS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</a:tr>
              <a:tr h="29351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VULNERABLE</a:t>
                      </a:r>
                      <a:r>
                        <a:rPr lang="en-GB" sz="1900" b="1" i="0" u="none" strike="noStrike" baseline="0" noProof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SITUATION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900" b="1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2011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900" b="1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2012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900" b="1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2013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900" b="1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2014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900" b="1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2015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900" b="1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2016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579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900" b="0" i="0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Boys,</a:t>
                      </a:r>
                      <a:r>
                        <a:rPr lang="en-GB" sz="1900" b="0" i="0" u="none" strike="noStrike" baseline="0" noProof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girls and adolescents</a:t>
                      </a:r>
                      <a:endParaRPr lang="en-GB" sz="1900" b="0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28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113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15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45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12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7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062415">
                <a:tc>
                  <a:txBody>
                    <a:bodyPr/>
                    <a:lstStyle/>
                    <a:p>
                      <a:pPr algn="l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Trafficking</a:t>
                      </a:r>
                      <a:r>
                        <a:rPr lang="en-GB" sz="1900" u="none" strike="noStrike" baseline="0" noProof="0" dirty="0" smtClean="0">
                          <a:solidFill>
                            <a:srgbClr val="002060"/>
                          </a:solidFill>
                          <a:effectLst/>
                        </a:rPr>
                        <a:t> in persons, domestic, physical and psychological violence, attacks and injuries due to crime</a:t>
                      </a:r>
                      <a:endParaRPr lang="en-GB" sz="1900" b="0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8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 2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16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11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5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12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959874">
                <a:tc>
                  <a:txBody>
                    <a:bodyPr/>
                    <a:lstStyle/>
                    <a:p>
                      <a:pPr algn="l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Physical injuries due</a:t>
                      </a:r>
                      <a:r>
                        <a:rPr lang="en-GB" sz="1900" u="none" strike="noStrike" baseline="0" noProof="0" dirty="0" smtClean="0">
                          <a:solidFill>
                            <a:srgbClr val="002060"/>
                          </a:solidFill>
                          <a:effectLst/>
                        </a:rPr>
                        <a:t> to accidents</a:t>
                      </a:r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(train accidents or others)</a:t>
                      </a:r>
                      <a:endParaRPr lang="en-GB" sz="1900" b="0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7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 6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 4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1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-  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-  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579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Senior</a:t>
                      </a:r>
                      <a:r>
                        <a:rPr lang="en-GB" sz="1900" u="none" strike="noStrike" baseline="0" noProof="0" dirty="0" smtClean="0">
                          <a:solidFill>
                            <a:srgbClr val="002060"/>
                          </a:solidFill>
                          <a:effectLst/>
                        </a:rPr>
                        <a:t> citizens</a:t>
                      </a:r>
                      <a:endParaRPr lang="en-GB" sz="1900" b="0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2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 2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 2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-  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-  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-  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579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Disease</a:t>
                      </a:r>
                      <a:endParaRPr lang="en-GB" sz="1900" b="0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2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 5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 1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7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2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642560">
                <a:tc>
                  <a:txBody>
                    <a:bodyPr/>
                    <a:lstStyle/>
                    <a:p>
                      <a:pPr algn="l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Disability (mental and physical)</a:t>
                      </a:r>
                      <a:endParaRPr lang="en-GB" sz="1900" b="0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4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18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 3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2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2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579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Other</a:t>
                      </a:r>
                      <a:endParaRPr lang="en-GB" sz="1900" b="0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18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15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 1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16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13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6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579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900" b="1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Total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69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161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 42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82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34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              25 </a:t>
                      </a:r>
                      <a:endParaRPr lang="en-GB" sz="1900" b="1" i="0" u="none" strike="noStrike" noProof="0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183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593</Words>
  <Application>Microsoft Macintosh PowerPoint</Application>
  <PresentationFormat>Presentación en pantalla (4:3)</PresentationFormat>
  <Paragraphs>97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Salvador Gutierrez</dc:creator>
  <cp:lastModifiedBy>Christiane Lehnhoff</cp:lastModifiedBy>
  <cp:revision>17</cp:revision>
  <dcterms:created xsi:type="dcterms:W3CDTF">2014-05-13T20:29:18Z</dcterms:created>
  <dcterms:modified xsi:type="dcterms:W3CDTF">2016-09-29T15:44:48Z</dcterms:modified>
</cp:coreProperties>
</file>