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3" r:id="rId2"/>
    <p:sldId id="273" r:id="rId3"/>
    <p:sldId id="267" r:id="rId4"/>
    <p:sldId id="277" r:id="rId5"/>
    <p:sldId id="276" r:id="rId6"/>
    <p:sldId id="278" r:id="rId7"/>
    <p:sldId id="282" r:id="rId8"/>
    <p:sldId id="264" r:id="rId9"/>
    <p:sldId id="281" r:id="rId10"/>
    <p:sldId id="279" r:id="rId11"/>
    <p:sldId id="2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59" autoAdjust="0"/>
    <p:restoredTop sz="94660"/>
  </p:normalViewPr>
  <p:slideViewPr>
    <p:cSldViewPr>
      <p:cViewPr varScale="1">
        <p:scale>
          <a:sx n="69" d="100"/>
          <a:sy n="69" d="100"/>
        </p:scale>
        <p:origin x="-132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58718-2AE0-4A1B-B1DA-8EF52D6DC357}" type="datetimeFigureOut">
              <a:rPr lang="en-US" smtClean="0"/>
              <a:pPr/>
              <a:t>11/24/2014</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635AB-0790-49A5-B5F8-B131F14D2DB4}" type="slidenum">
              <a:rPr lang="en-US" smtClean="0"/>
              <a:pPr/>
              <a:t>‹#›</a:t>
            </a:fld>
            <a:endParaRPr lang="en-US"/>
          </a:p>
        </p:txBody>
      </p:sp>
    </p:spTree>
    <p:extLst>
      <p:ext uri="{BB962C8B-B14F-4D97-AF65-F5344CB8AC3E}">
        <p14:creationId xmlns:p14="http://schemas.microsoft.com/office/powerpoint/2010/main" val="2494202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371F8C-2272-47AF-ADE2-5DAE9714491A}" type="datetimeFigureOut">
              <a:rPr lang="en-US" smtClean="0"/>
              <a:pPr/>
              <a:t>11/24/2014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71F8C-2272-47AF-ADE2-5DAE9714491A}" type="datetimeFigureOut">
              <a:rPr lang="en-US" smtClean="0"/>
              <a:pPr/>
              <a:t>11/24/2014</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DF842-90E6-45A3-BF0A-4DF871DBDD9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42938" y="1928813"/>
            <a:ext cx="7772400" cy="2357437"/>
          </a:xfrm>
          <a:prstGeom prst="rect">
            <a:avLst/>
          </a:prstGeom>
        </p:spPr>
        <p:txBody>
          <a:bodyPr lIns="0" rIns="0" bIns="0" anchor="b"/>
          <a:lstStyle/>
          <a:p>
            <a:pPr algn="ctr" fontAlgn="auto">
              <a:spcBef>
                <a:spcPts val="0"/>
              </a:spcBef>
              <a:spcAft>
                <a:spcPts val="0"/>
              </a:spcAft>
              <a:defRPr/>
            </a:pPr>
            <a:r>
              <a:rPr lang="es-MX" sz="2000" b="1" dirty="0">
                <a:latin typeface="+mn-lt"/>
              </a:rPr>
              <a:t>Reunión de la Red de Funcionarios de Enlace para </a:t>
            </a:r>
            <a:r>
              <a:rPr lang="es-MX" sz="2000" b="1" dirty="0" smtClean="0"/>
              <a:t>Protección Consular </a:t>
            </a:r>
            <a:endParaRPr lang="es-MX" sz="2000" b="1" dirty="0">
              <a:latin typeface="+mn-lt"/>
            </a:endParaRPr>
          </a:p>
          <a:p>
            <a:pPr algn="ctr" fontAlgn="auto">
              <a:spcBef>
                <a:spcPts val="0"/>
              </a:spcBef>
              <a:spcAft>
                <a:spcPts val="0"/>
              </a:spcAft>
              <a:defRPr/>
            </a:pPr>
            <a:r>
              <a:rPr lang="es-MX" sz="2000" b="1" dirty="0">
                <a:latin typeface="+mn-lt"/>
              </a:rPr>
              <a:t>Grupo Regional de Consulta sobre Migración (GRCM)</a:t>
            </a:r>
            <a:endParaRPr lang="es-CR" sz="2000" dirty="0">
              <a:latin typeface="+mn-lt"/>
            </a:endParaRPr>
          </a:p>
          <a:p>
            <a:pPr algn="ctr" fontAlgn="auto">
              <a:spcBef>
                <a:spcPts val="0"/>
              </a:spcBef>
              <a:spcAft>
                <a:spcPts val="0"/>
              </a:spcAft>
              <a:defRPr/>
            </a:pPr>
            <a:r>
              <a:rPr lang="es-MX" sz="2000" b="1" dirty="0">
                <a:latin typeface="+mn-lt"/>
                <a:ea typeface="+mj-ea"/>
                <a:cs typeface="+mj-cs"/>
              </a:rPr>
              <a:t/>
            </a:r>
            <a:br>
              <a:rPr lang="es-MX" sz="2000" b="1" dirty="0">
                <a:latin typeface="+mn-lt"/>
                <a:ea typeface="+mj-ea"/>
                <a:cs typeface="+mj-cs"/>
              </a:rPr>
            </a:br>
            <a:r>
              <a:rPr lang="es-MX" sz="2000" b="1" dirty="0">
                <a:latin typeface="+mn-lt"/>
                <a:ea typeface="+mj-ea"/>
                <a:cs typeface="+mj-cs"/>
              </a:rPr>
              <a:t>Ciudad de Managua, Nicaragua</a:t>
            </a:r>
            <a:r>
              <a:rPr lang="es-CR" sz="2000" b="1" dirty="0">
                <a:latin typeface="+mn-lt"/>
                <a:ea typeface="+mj-ea"/>
                <a:cs typeface="+mj-cs"/>
              </a:rPr>
              <a:t/>
            </a:r>
            <a:br>
              <a:rPr lang="es-CR" sz="2000" b="1" dirty="0">
                <a:latin typeface="+mn-lt"/>
                <a:ea typeface="+mj-ea"/>
                <a:cs typeface="+mj-cs"/>
              </a:rPr>
            </a:br>
            <a:r>
              <a:rPr lang="es-CR" sz="2000" b="1" dirty="0" smtClean="0">
                <a:ea typeface="+mj-ea"/>
                <a:cs typeface="+mj-cs"/>
              </a:rPr>
              <a:t>Nov</a:t>
            </a:r>
            <a:r>
              <a:rPr lang="es-CR" sz="2000" b="1" dirty="0" smtClean="0">
                <a:latin typeface="+mn-lt"/>
                <a:ea typeface="+mj-ea"/>
                <a:cs typeface="+mj-cs"/>
              </a:rPr>
              <a:t>, </a:t>
            </a:r>
            <a:r>
              <a:rPr lang="es-CR" sz="2000" b="1" dirty="0">
                <a:latin typeface="+mn-lt"/>
                <a:ea typeface="+mj-ea"/>
                <a:cs typeface="+mj-cs"/>
              </a:rPr>
              <a:t>2014.</a:t>
            </a:r>
            <a:endParaRPr lang="es-MX" sz="2000" b="1" dirty="0">
              <a:latin typeface="+mn-lt"/>
              <a:ea typeface="+mj-ea"/>
              <a:cs typeface="+mj-cs"/>
            </a:endParaRPr>
          </a:p>
        </p:txBody>
      </p:sp>
      <p:sp>
        <p:nvSpPr>
          <p:cNvPr id="5" name="2 Subtítulo"/>
          <p:cNvSpPr txBox="1">
            <a:spLocks/>
          </p:cNvSpPr>
          <p:nvPr/>
        </p:nvSpPr>
        <p:spPr>
          <a:xfrm>
            <a:off x="1143000" y="4572000"/>
            <a:ext cx="7072313" cy="1071563"/>
          </a:xfrm>
          <a:prstGeom prst="rect">
            <a:avLst/>
          </a:prstGeom>
        </p:spPr>
        <p:txBody>
          <a:bodyPr>
            <a:normAutofit/>
          </a:bodyPr>
          <a:lstStyle/>
          <a:p>
            <a:pPr marL="274320" indent="-274320" algn="ctr" fontAlgn="auto">
              <a:spcBef>
                <a:spcPct val="20000"/>
              </a:spcBef>
              <a:spcAft>
                <a:spcPts val="0"/>
              </a:spcAft>
              <a:buClr>
                <a:schemeClr val="accent3"/>
              </a:buClr>
              <a:buSzPct val="95000"/>
              <a:defRPr/>
            </a:pPr>
            <a:r>
              <a:rPr lang="es-CR" sz="2000" b="1" dirty="0">
                <a:solidFill>
                  <a:schemeClr val="tx2">
                    <a:lumMod val="75000"/>
                  </a:schemeClr>
                </a:solidFill>
                <a:latin typeface="+mn-lt"/>
              </a:rPr>
              <a:t>RED REGIONAL DE ORGANIZACIONES CIVILES PARA LAS MIGRACIONES- RROCM-</a:t>
            </a:r>
          </a:p>
        </p:txBody>
      </p:sp>
      <p:pic>
        <p:nvPicPr>
          <p:cNvPr id="2052" name="Imagen 1" descr="LOGORROCM"/>
          <p:cNvPicPr>
            <a:picLocks noChangeAspect="1" noChangeArrowheads="1"/>
          </p:cNvPicPr>
          <p:nvPr/>
        </p:nvPicPr>
        <p:blipFill>
          <a:blip r:embed="rId2" cstate="print"/>
          <a:srcRect/>
          <a:stretch>
            <a:fillRect/>
          </a:stretch>
        </p:blipFill>
        <p:spPr bwMode="auto">
          <a:xfrm>
            <a:off x="3643313" y="642938"/>
            <a:ext cx="1560512" cy="1571625"/>
          </a:xfrm>
          <a:prstGeom prst="rect">
            <a:avLst/>
          </a:prstGeom>
          <a:noFill/>
          <a:ln w="9525">
            <a:noFill/>
            <a:miter lim="800000"/>
            <a:headEnd/>
            <a:tailEnd/>
          </a:ln>
        </p:spPr>
      </p:pic>
      <p:pic>
        <p:nvPicPr>
          <p:cNvPr id="2053" name="Imagen 2" descr="CRM Logo"/>
          <p:cNvPicPr>
            <a:picLocks noChangeAspect="1" noChangeArrowheads="1"/>
          </p:cNvPicPr>
          <p:nvPr/>
        </p:nvPicPr>
        <p:blipFill>
          <a:blip r:embed="rId3" cstate="print"/>
          <a:srcRect/>
          <a:stretch>
            <a:fillRect/>
          </a:stretch>
        </p:blipFill>
        <p:spPr bwMode="auto">
          <a:xfrm>
            <a:off x="7236296" y="5733256"/>
            <a:ext cx="1597025" cy="500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411807"/>
          </a:xfrm>
        </p:spPr>
        <p:txBody>
          <a:bodyPr/>
          <a:lstStyle/>
          <a:p>
            <a:pPr algn="just"/>
            <a:r>
              <a:rPr lang="es-CR" sz="2800" dirty="0" smtClean="0"/>
              <a:t>Instamos a seguir fortaleciendo las acciones  conjuntas entre los consulados, para la atención </a:t>
            </a:r>
            <a:r>
              <a:rPr lang="es-CR" sz="2800" smtClean="0"/>
              <a:t>y protección de </a:t>
            </a:r>
            <a:r>
              <a:rPr lang="es-CR" sz="2800" dirty="0" smtClean="0"/>
              <a:t>las personas migrantes.</a:t>
            </a:r>
          </a:p>
          <a:p>
            <a:pPr algn="just"/>
            <a:endParaRPr lang="es-CR" sz="2800" dirty="0" smtClean="0"/>
          </a:p>
          <a:p>
            <a:pPr algn="just"/>
            <a:r>
              <a:rPr lang="es-CR" sz="2800" dirty="0" smtClean="0"/>
              <a:t>RROCM agradece la apertura y dialogo con los gobiernos de la CRM y la invitación a participar el próximo mes de diciembre en el “Taller de tramitadores migratorios inescrupulosos”. </a:t>
            </a:r>
          </a:p>
          <a:p>
            <a:pPr algn="just"/>
            <a:endParaRPr lang="es-CR" sz="28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Marcador de contenido"/>
          <p:cNvSpPr>
            <a:spLocks noGrp="1"/>
          </p:cNvSpPr>
          <p:nvPr>
            <p:ph idx="1"/>
          </p:nvPr>
        </p:nvSpPr>
        <p:spPr>
          <a:xfrm>
            <a:off x="500063" y="285750"/>
            <a:ext cx="8229600" cy="4525963"/>
          </a:xfrm>
        </p:spPr>
        <p:txBody>
          <a:bodyPr>
            <a:normAutofit lnSpcReduction="10000"/>
          </a:bodyPr>
          <a:lstStyle/>
          <a:p>
            <a:pPr algn="ctr">
              <a:buFont typeface="Arial" charset="0"/>
              <a:buNone/>
            </a:pPr>
            <a:endParaRPr lang="es-CR" sz="6000" b="1" smtClean="0">
              <a:solidFill>
                <a:srgbClr val="FFC000"/>
              </a:solidFill>
            </a:endParaRPr>
          </a:p>
          <a:p>
            <a:pPr algn="ctr">
              <a:buFont typeface="Arial" charset="0"/>
              <a:buNone/>
            </a:pPr>
            <a:r>
              <a:rPr lang="es-CR" sz="6000" b="1" smtClean="0">
                <a:solidFill>
                  <a:srgbClr val="FFC000"/>
                </a:solidFill>
              </a:rPr>
              <a:t>Gracias </a:t>
            </a:r>
          </a:p>
          <a:p>
            <a:pPr algn="ctr">
              <a:buFont typeface="Arial" charset="0"/>
              <a:buNone/>
            </a:pPr>
            <a:endParaRPr lang="es-CR" sz="6000" b="1" smtClean="0">
              <a:solidFill>
                <a:srgbClr val="FFC000"/>
              </a:solidFill>
            </a:endParaRPr>
          </a:p>
          <a:p>
            <a:pPr algn="ctr">
              <a:buFont typeface="Arial" charset="0"/>
              <a:buNone/>
            </a:pPr>
            <a:r>
              <a:rPr lang="es-CR" sz="4000" smtClean="0"/>
              <a:t>www.rrocm.org</a:t>
            </a:r>
          </a:p>
          <a:p>
            <a:pPr algn="ctr">
              <a:buFont typeface="Arial" charset="0"/>
              <a:buNone/>
            </a:pPr>
            <a:r>
              <a:rPr lang="es-CR" sz="4000" smtClean="0"/>
              <a:t>stcidehumrrocm@gmail.com</a:t>
            </a:r>
          </a:p>
        </p:txBody>
      </p:sp>
      <p:pic>
        <p:nvPicPr>
          <p:cNvPr id="3" name="Imagen 1" descr="LOGORROCM"/>
          <p:cNvPicPr>
            <a:picLocks noChangeAspect="1" noChangeArrowheads="1"/>
          </p:cNvPicPr>
          <p:nvPr/>
        </p:nvPicPr>
        <p:blipFill>
          <a:blip r:embed="rId2" cstate="print"/>
          <a:srcRect/>
          <a:stretch>
            <a:fillRect/>
          </a:stretch>
        </p:blipFill>
        <p:spPr bwMode="auto">
          <a:xfrm>
            <a:off x="4429124" y="5072074"/>
            <a:ext cx="714375" cy="7191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142852"/>
            <a:ext cx="8229600" cy="1143000"/>
          </a:xfrm>
        </p:spPr>
        <p:txBody>
          <a:bodyPr>
            <a:normAutofit fontScale="90000"/>
          </a:bodyPr>
          <a:lstStyle/>
          <a:p>
            <a:r>
              <a:rPr lang="es-ES" dirty="0"/>
              <a:t/>
            </a:r>
            <a:br>
              <a:rPr lang="es-ES" dirty="0"/>
            </a:br>
            <a:endParaRPr lang="es-ES" dirty="0"/>
          </a:p>
        </p:txBody>
      </p:sp>
      <p:sp>
        <p:nvSpPr>
          <p:cNvPr id="3" name="2 Marcador de contenido"/>
          <p:cNvSpPr>
            <a:spLocks noGrp="1"/>
          </p:cNvSpPr>
          <p:nvPr>
            <p:ph idx="1"/>
          </p:nvPr>
        </p:nvSpPr>
        <p:spPr>
          <a:xfrm>
            <a:off x="500034" y="642918"/>
            <a:ext cx="8229600" cy="5715040"/>
          </a:xfrm>
        </p:spPr>
        <p:txBody>
          <a:bodyPr>
            <a:normAutofit/>
          </a:bodyPr>
          <a:lstStyle/>
          <a:p>
            <a:pPr algn="just">
              <a:buNone/>
            </a:pPr>
            <a:r>
              <a:rPr lang="es-ES" sz="2400" b="1" dirty="0" smtClean="0"/>
              <a:t/>
            </a:r>
            <a:br>
              <a:rPr lang="es-ES" sz="2400" b="1" dirty="0" smtClean="0"/>
            </a:br>
            <a:r>
              <a:rPr lang="es-ES" sz="2400" dirty="0" smtClean="0"/>
              <a:t>La RROCM se complace en participar en la XX Conferencia Regional sobre Migraciones; aportamos  avances y desafíos en el marco de  la Protección Consular. </a:t>
            </a:r>
          </a:p>
          <a:p>
            <a:pPr algn="just">
              <a:buNone/>
            </a:pPr>
            <a:endParaRPr lang="es-ES" sz="2400" dirty="0" smtClean="0"/>
          </a:p>
          <a:p>
            <a:pPr algn="just"/>
            <a:r>
              <a:rPr lang="es-ES" sz="2400" dirty="0" smtClean="0"/>
              <a:t>Hemos observado en el transcurso de los últimos  meses una activa agenda en la región para atender la problemática de la migración en especial a las referida a Niñas, Niños y Adolescentes migrantes no acompañados o separados.</a:t>
            </a:r>
          </a:p>
          <a:p>
            <a:pPr algn="just">
              <a:buNone/>
            </a:pPr>
            <a:endParaRPr lang="es-ES" sz="2400" dirty="0" smtClean="0"/>
          </a:p>
          <a:p>
            <a:pPr algn="just"/>
            <a:r>
              <a:rPr lang="es-ES" sz="2400" dirty="0" smtClean="0"/>
              <a:t>La RROCM considera urgente que los Gobiernos de los países de origen, tránsito y destino fortalezcan con recursos humanos y financieros  sus consulados para asegurar una atención y protección integral.</a:t>
            </a:r>
          </a:p>
          <a:p>
            <a:pPr algn="just">
              <a:buNone/>
            </a:pPr>
            <a:endParaRPr lang="es-ES" sz="2400" dirty="0" smtClean="0"/>
          </a:p>
          <a:p>
            <a:pPr algn="just"/>
            <a:endParaRPr lang="es-ES"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extLst>
      <p:ext uri="{BB962C8B-B14F-4D97-AF65-F5344CB8AC3E}">
        <p14:creationId xmlns:p14="http://schemas.microsoft.com/office/powerpoint/2010/main" val="1869197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71414"/>
            <a:ext cx="8229600" cy="6072230"/>
          </a:xfrm>
        </p:spPr>
        <p:txBody>
          <a:bodyPr>
            <a:noAutofit/>
          </a:bodyPr>
          <a:lstStyle/>
          <a:p>
            <a:pPr algn="just">
              <a:buNone/>
            </a:pPr>
            <a:r>
              <a:rPr lang="es-ES" sz="2200" dirty="0" smtClean="0"/>
              <a:t>En ese sentido observamos:</a:t>
            </a:r>
          </a:p>
          <a:p>
            <a:pPr algn="just">
              <a:buNone/>
            </a:pPr>
            <a:endParaRPr lang="es-ES" sz="2200" dirty="0" smtClean="0"/>
          </a:p>
          <a:p>
            <a:pPr algn="just"/>
            <a:r>
              <a:rPr lang="es-ES" sz="2200" dirty="0" smtClean="0"/>
              <a:t>La protección consular debe ser garantizada efectivamente en los momentos de detención administrativa migratoria, tomando en cuenta las necesidades especificas de los NNA velando por la defensa de sus derechos humanos, teniendo preeminencia el  interés superior del niño.</a:t>
            </a:r>
          </a:p>
          <a:p>
            <a:pPr algn="just">
              <a:buNone/>
            </a:pPr>
            <a:endParaRPr lang="es-ES" sz="2200" dirty="0" smtClean="0"/>
          </a:p>
          <a:p>
            <a:pPr algn="just"/>
            <a:r>
              <a:rPr lang="es-ES" sz="2200" dirty="0" smtClean="0"/>
              <a:t>Observamos limitaciones en poder otorgar esta protección consular, vinculada a la distancia, falta de recursos, horarios de atención, entre otros.</a:t>
            </a:r>
          </a:p>
          <a:p>
            <a:pPr algn="just"/>
            <a:endParaRPr lang="es-ES" sz="2200" dirty="0">
              <a:solidFill>
                <a:srgbClr val="FFFF00"/>
              </a:solidFill>
            </a:endParaRPr>
          </a:p>
          <a:p>
            <a:pPr algn="just"/>
            <a:r>
              <a:rPr lang="es-ES" sz="2200" dirty="0" smtClean="0"/>
              <a:t>Instamos a los Estados a crear acciones desde una </a:t>
            </a:r>
            <a:r>
              <a:rPr lang="es-CR" sz="2200" dirty="0" smtClean="0"/>
              <a:t>perspectiva </a:t>
            </a:r>
            <a:r>
              <a:rPr lang="es-CR" sz="2200" dirty="0"/>
              <a:t>integral e integradora de atención jurídica y psicosocial </a:t>
            </a:r>
            <a:r>
              <a:rPr lang="es-CR" sz="2200" dirty="0" smtClean="0"/>
              <a:t>en </a:t>
            </a:r>
            <a:r>
              <a:rPr lang="es-CR" sz="2200" dirty="0"/>
              <a:t>especial </a:t>
            </a:r>
            <a:r>
              <a:rPr lang="es-CR" sz="2200" dirty="0" smtClean="0"/>
              <a:t>en aquellas que se encuentran en condiciones </a:t>
            </a:r>
            <a:r>
              <a:rPr lang="es-CR" sz="2200" dirty="0"/>
              <a:t>de vulnerabilidad, como lo son los </a:t>
            </a:r>
            <a:r>
              <a:rPr lang="es-CR" sz="2200" dirty="0" smtClean="0"/>
              <a:t>NNA </a:t>
            </a:r>
            <a:r>
              <a:rPr lang="es-CR" sz="2200" dirty="0"/>
              <a:t>no acompañados y separados, </a:t>
            </a:r>
            <a:r>
              <a:rPr lang="es-CR" sz="2200" dirty="0" smtClean="0"/>
              <a:t>mujeres, trabajadores migrantes y sus familiares, personas con discapacidad, adultos mayores entre otros.</a:t>
            </a:r>
            <a:endParaRPr lang="es-CR" sz="2200" dirty="0"/>
          </a:p>
          <a:p>
            <a:pPr algn="just">
              <a:buNone/>
            </a:pPr>
            <a:endParaRPr lang="es-ES" sz="2200" b="1" dirty="0" smtClean="0"/>
          </a:p>
          <a:p>
            <a:endParaRPr lang="es-CR" sz="2200" dirty="0"/>
          </a:p>
        </p:txBody>
      </p:sp>
      <p:pic>
        <p:nvPicPr>
          <p:cNvPr id="4" name="Imagen 1" descr="LOGORROCM"/>
          <p:cNvPicPr>
            <a:picLocks noChangeAspect="1" noChangeArrowheads="1"/>
          </p:cNvPicPr>
          <p:nvPr/>
        </p:nvPicPr>
        <p:blipFill>
          <a:blip r:embed="rId2" cstate="print"/>
          <a:srcRect/>
          <a:stretch>
            <a:fillRect/>
          </a:stretch>
        </p:blipFill>
        <p:spPr bwMode="auto">
          <a:xfrm>
            <a:off x="8572678" y="6286520"/>
            <a:ext cx="499885" cy="5032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268931"/>
          </a:xfrm>
        </p:spPr>
        <p:txBody>
          <a:bodyPr>
            <a:normAutofit/>
          </a:bodyPr>
          <a:lstStyle/>
          <a:p>
            <a:pPr algn="just"/>
            <a:r>
              <a:rPr lang="es-ES" sz="2400" dirty="0" smtClean="0"/>
              <a:t>RROCM insta que la protección consular en los países receptores y de origen, coadyuve en la información y protección de los NNA; y que las deportaciones sin acceso al debido proceso no sean consideradas como soluciones efectivas, generando una mayor re-victimización y migración circular de los NNA y sus familias. </a:t>
            </a:r>
          </a:p>
          <a:p>
            <a:pPr algn="just"/>
            <a:endParaRPr lang="es-ES" sz="2400" dirty="0" smtClean="0"/>
          </a:p>
          <a:p>
            <a:pPr algn="just"/>
            <a:r>
              <a:rPr lang="es-ES" sz="2400" dirty="0" smtClean="0"/>
              <a:t>Ante ello se hace evidente la necesidad de fortalecer y garantizar el acceso a la representación legal por parte de los consulados. (Convención de Viena sobre Relaciones Consulares, 1963).</a:t>
            </a:r>
          </a:p>
          <a:p>
            <a:pPr algn="just"/>
            <a:endParaRPr lang="es-GT"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000792"/>
          </a:xfrm>
        </p:spPr>
        <p:txBody>
          <a:bodyPr>
            <a:noAutofit/>
          </a:bodyPr>
          <a:lstStyle/>
          <a:p>
            <a:pPr algn="just"/>
            <a:r>
              <a:rPr lang="es-GT" sz="2400" dirty="0" smtClean="0"/>
              <a:t>La RROCM reconoce y celebra la disposición del Presidente de Estados Unidos, </a:t>
            </a:r>
            <a:r>
              <a:rPr lang="es-GT" sz="2400" dirty="0" err="1" smtClean="0"/>
              <a:t>Barack</a:t>
            </a:r>
            <a:r>
              <a:rPr lang="es-GT" sz="2400" dirty="0" smtClean="0"/>
              <a:t> </a:t>
            </a:r>
            <a:r>
              <a:rPr lang="es-GT" sz="2400" dirty="0" err="1" smtClean="0"/>
              <a:t>Obama</a:t>
            </a:r>
            <a:r>
              <a:rPr lang="es-GT" sz="2400" dirty="0" smtClean="0"/>
              <a:t>  por tomar de manera audaz y  decisiva la Acción Ejecutiva para llevar alivio a millones de familias que viven con miedo de ser separadas. </a:t>
            </a:r>
          </a:p>
          <a:p>
            <a:pPr algn="just"/>
            <a:endParaRPr lang="es-GT" sz="2400" dirty="0" smtClean="0"/>
          </a:p>
          <a:p>
            <a:pPr algn="just"/>
            <a:r>
              <a:rPr lang="es-GT" sz="2400" dirty="0" smtClean="0"/>
              <a:t>Hacemos un llamado al poder legislativo a  considerar una reforma humana y visionaria que atienda de manera integral las necesidades de nuestras familias trasnacionales.</a:t>
            </a:r>
          </a:p>
          <a:p>
            <a:pPr algn="just">
              <a:buNone/>
            </a:pPr>
            <a:endParaRPr lang="es-GT" sz="2400" dirty="0" smtClean="0"/>
          </a:p>
          <a:p>
            <a:pPr algn="just"/>
            <a:r>
              <a:rPr lang="es-GT" sz="2400" dirty="0" smtClean="0"/>
              <a:t>Tomando en cuenta lo anterior y reconociendo que las y los migrantes aportan a la economía de la Nación, se hace urgente contar con reformas a las leyes migratorias que aseguren el alivio para todas las familias en EEUU.</a:t>
            </a:r>
          </a:p>
          <a:p>
            <a:pPr algn="just"/>
            <a:endParaRPr lang="es-GT" sz="2400" dirty="0" smtClean="0"/>
          </a:p>
          <a:p>
            <a:pPr algn="just"/>
            <a:endParaRPr lang="es-GT" sz="2400" dirty="0" smtClean="0"/>
          </a:p>
          <a:p>
            <a:pPr algn="just"/>
            <a:endParaRPr lang="es-GT"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1448" y="214290"/>
            <a:ext cx="8686832" cy="6357958"/>
          </a:xfrm>
        </p:spPr>
        <p:txBody>
          <a:bodyPr>
            <a:noAutofit/>
          </a:bodyPr>
          <a:lstStyle/>
          <a:p>
            <a:pPr lvl="1" algn="just">
              <a:buNone/>
            </a:pPr>
            <a:r>
              <a:rPr lang="es-GT" sz="2200" dirty="0" smtClean="0"/>
              <a:t>Como RROCM requerimos que los servicios consulares implementen:</a:t>
            </a:r>
          </a:p>
          <a:p>
            <a:pPr lvl="1" algn="just">
              <a:buNone/>
            </a:pPr>
            <a:endParaRPr lang="es-GT" sz="2200" dirty="0" smtClean="0"/>
          </a:p>
          <a:p>
            <a:pPr lvl="1" algn="just"/>
            <a:r>
              <a:rPr lang="es-GT" sz="2200" dirty="0" smtClean="0"/>
              <a:t>Sensibilización y capacitación a las y los funcionarios en términos de relaciones humanas para mejorar su trato y atención a las personas migrantes desde una perspectiva de derechos humanos.</a:t>
            </a:r>
          </a:p>
          <a:p>
            <a:pPr lvl="1" algn="just">
              <a:buNone/>
            </a:pPr>
            <a:endParaRPr lang="es-GT" sz="2200" dirty="0" smtClean="0"/>
          </a:p>
          <a:p>
            <a:pPr lvl="1" algn="just"/>
            <a:r>
              <a:rPr lang="es-GT" sz="2200" dirty="0" smtClean="0"/>
              <a:t>Promoción de procesos de formación de carrera en protección consular, poniendo énfasis en los contextos de país en los que se desarrolla. </a:t>
            </a:r>
          </a:p>
          <a:p>
            <a:pPr lvl="1" algn="just">
              <a:buNone/>
            </a:pPr>
            <a:endParaRPr lang="es-GT" sz="2200" dirty="0" smtClean="0"/>
          </a:p>
          <a:p>
            <a:pPr lvl="1" algn="just"/>
            <a:r>
              <a:rPr lang="es-GT" sz="2200" dirty="0" smtClean="0"/>
              <a:t>Reducción de los costos de documentos que se expiden.</a:t>
            </a:r>
          </a:p>
          <a:p>
            <a:pPr lvl="1" algn="just">
              <a:buNone/>
            </a:pPr>
            <a:endParaRPr lang="es-GT" sz="2200" dirty="0" smtClean="0"/>
          </a:p>
          <a:p>
            <a:pPr lvl="1" algn="just"/>
            <a:r>
              <a:rPr lang="es-GT" sz="2200" dirty="0" smtClean="0"/>
              <a:t>Que los documentos expedidos por los consulados en el exterior, sean reconocidos y válidos en el país de  origen y destino. Por ejemplo  Nicaragua y México (carné /matricula consular).</a:t>
            </a:r>
          </a:p>
          <a:p>
            <a:pPr algn="just"/>
            <a:endParaRPr lang="es-GT"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340369"/>
          </a:xfrm>
        </p:spPr>
        <p:txBody>
          <a:bodyPr/>
          <a:lstStyle/>
          <a:p>
            <a:pPr lvl="1" algn="just"/>
            <a:r>
              <a:rPr lang="es-GT" sz="2200" dirty="0" smtClean="0"/>
              <a:t>Mejoras en la comunicación entre las instancias  de atención a los connacionales en el Exterior, sobre los programas que implementan en y con las comunidades.</a:t>
            </a:r>
          </a:p>
          <a:p>
            <a:pPr lvl="1" algn="just">
              <a:buNone/>
            </a:pPr>
            <a:endParaRPr lang="es-GT" sz="2200" dirty="0" smtClean="0"/>
          </a:p>
          <a:p>
            <a:pPr lvl="1" algn="just"/>
            <a:r>
              <a:rPr lang="es-GT" sz="2200" dirty="0" smtClean="0"/>
              <a:t>Creación de mecanismos ágiles para el envío de donaciones materiales y económicas de las y los migrantes a sus comunidades de origen.</a:t>
            </a:r>
          </a:p>
          <a:p>
            <a:pPr lvl="1" algn="just">
              <a:buNone/>
            </a:pPr>
            <a:endParaRPr lang="es-GT" sz="2200" dirty="0" smtClean="0"/>
          </a:p>
          <a:p>
            <a:pPr lvl="1" algn="just"/>
            <a:r>
              <a:rPr lang="es-CR" sz="2200" dirty="0" smtClean="0"/>
              <a:t>La protección consular a los procesos binacionales de contratación de trabajadores temporales.</a:t>
            </a:r>
            <a:endParaRPr lang="es-GT" sz="2200" dirty="0" smtClean="0"/>
          </a:p>
          <a:p>
            <a:endParaRPr lang="es-C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428604"/>
            <a:ext cx="8229600" cy="5505475"/>
          </a:xfrm>
        </p:spPr>
        <p:txBody>
          <a:bodyPr>
            <a:noAutofit/>
          </a:bodyPr>
          <a:lstStyle/>
          <a:p>
            <a:pPr algn="just"/>
            <a:r>
              <a:rPr lang="es-ES" sz="2400" dirty="0" smtClean="0"/>
              <a:t>La RROCM insiste en la necesidad de facilitar la simplificación de trámites y  la documentación a bajo costo, ya que se ha convertido en un nudo crítico, para el acceso a la regularización, y evitar así que personas migrantes se encuentren en condiciones de vulnerabilidad.</a:t>
            </a:r>
          </a:p>
          <a:p>
            <a:pPr algn="just"/>
            <a:endParaRPr lang="es-ES" sz="2400" dirty="0"/>
          </a:p>
          <a:p>
            <a:pPr algn="just"/>
            <a:r>
              <a:rPr lang="es-ES" sz="2400" dirty="0" smtClean="0"/>
              <a:t>Los programas de reintegración y de integración de las personas deportadas a sus países de origen,  deben de ser adecuados  a las poblaciones migrantes tomando en cuenta las  necesidades especificas que viven en sus países de origen.</a:t>
            </a:r>
          </a:p>
          <a:p>
            <a:pPr algn="just"/>
            <a:endParaRPr lang="es-ES" sz="2400" dirty="0" smtClean="0"/>
          </a:p>
          <a:p>
            <a:pPr algn="just"/>
            <a:r>
              <a:rPr lang="es-ES" sz="2400" dirty="0" smtClean="0"/>
              <a:t>Instamos a los Estados a seguir promoviendo mecanismos para la localización de personas migrantes desaparecidas. </a:t>
            </a:r>
          </a:p>
          <a:p>
            <a:pPr algn="just"/>
            <a:endParaRPr lang="es-ES" sz="2400" dirty="0" smtClean="0"/>
          </a:p>
          <a:p>
            <a:pPr algn="just"/>
            <a:endParaRPr lang="es-ES" sz="2400" dirty="0" smtClean="0">
              <a:solidFill>
                <a:srgbClr val="FFC000"/>
              </a:solidFill>
            </a:endParaRPr>
          </a:p>
          <a:p>
            <a:pPr algn="just">
              <a:buNone/>
            </a:pPr>
            <a:endParaRPr lang="es-ES" sz="2400" dirty="0" smtClean="0"/>
          </a:p>
          <a:p>
            <a:endParaRPr lang="en-US"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072098"/>
          </a:xfrm>
        </p:spPr>
        <p:txBody>
          <a:bodyPr>
            <a:normAutofit/>
          </a:bodyPr>
          <a:lstStyle/>
          <a:p>
            <a:pPr algn="just"/>
            <a:r>
              <a:rPr lang="es-CR" sz="2800" dirty="0" smtClean="0"/>
              <a:t>La RROCM insta a los gobiernos a que se monitoreen  los recursos dirigidos  al personal y representación consular, para un debido uso de los fondos en la atención y protección de las personas migrantes. </a:t>
            </a:r>
          </a:p>
          <a:p>
            <a:pPr algn="just">
              <a:buNone/>
            </a:pPr>
            <a:r>
              <a:rPr lang="es-CR" sz="2800" dirty="0" smtClean="0"/>
              <a:t> </a:t>
            </a:r>
          </a:p>
          <a:p>
            <a:pPr algn="just"/>
            <a:r>
              <a:rPr lang="es-CR" sz="2800" dirty="0" smtClean="0"/>
              <a:t>Es preocupante la identificación de casos </a:t>
            </a:r>
            <a:r>
              <a:rPr lang="es-CR" sz="2800" smtClean="0"/>
              <a:t>de </a:t>
            </a:r>
            <a:r>
              <a:rPr lang="es-CR" sz="2800" smtClean="0"/>
              <a:t>malversación</a:t>
            </a:r>
            <a:r>
              <a:rPr lang="es-CR" sz="2800" smtClean="0"/>
              <a:t> </a:t>
            </a:r>
            <a:r>
              <a:rPr lang="es-CR" sz="2800" dirty="0" smtClean="0"/>
              <a:t>con algunos funcionarios consulares, a través de venta de documentación.  Caso de República Dominicana.</a:t>
            </a:r>
          </a:p>
          <a:p>
            <a:pPr algn="just"/>
            <a:endParaRPr lang="es-CR" sz="28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864</TotalTime>
  <Words>594</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de Office</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http://www.centor.mx.gd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CONSULAR NICARAGUA</dc:title>
  <dc:creator>Centor</dc:creator>
  <cp:lastModifiedBy>RODAS Renán</cp:lastModifiedBy>
  <cp:revision>108</cp:revision>
  <dcterms:created xsi:type="dcterms:W3CDTF">2014-06-18T22:26:46Z</dcterms:created>
  <dcterms:modified xsi:type="dcterms:W3CDTF">2014-11-24T16:51:29Z</dcterms:modified>
</cp:coreProperties>
</file>