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3" r:id="rId2"/>
    <p:sldId id="273" r:id="rId3"/>
    <p:sldId id="267" r:id="rId4"/>
    <p:sldId id="277" r:id="rId5"/>
    <p:sldId id="276" r:id="rId6"/>
    <p:sldId id="278" r:id="rId7"/>
    <p:sldId id="282" r:id="rId8"/>
    <p:sldId id="264" r:id="rId9"/>
    <p:sldId id="281" r:id="rId10"/>
    <p:sldId id="279" r:id="rId11"/>
    <p:sldId id="28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59" autoAdjust="0"/>
    <p:restoredTop sz="94660"/>
  </p:normalViewPr>
  <p:slideViewPr>
    <p:cSldViewPr>
      <p:cViewPr varScale="1">
        <p:scale>
          <a:sx n="145" d="100"/>
          <a:sy n="145" d="100"/>
        </p:scale>
        <p:origin x="-58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58718-2AE0-4A1B-B1DA-8EF52D6DC357}" type="datetimeFigureOut">
              <a:rPr lang="en-US" smtClean="0"/>
              <a:pPr/>
              <a:t>11/24/14</a:t>
            </a:fld>
            <a:endParaRPr lang="en-U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9635AB-0790-49A5-B5F8-B131F14D2DB4}" type="slidenum">
              <a:rPr lang="en-US" smtClean="0"/>
              <a:pPr/>
              <a:t>‹Nr.›</a:t>
            </a:fld>
            <a:endParaRPr lang="en-US" dirty="0"/>
          </a:p>
        </p:txBody>
      </p:sp>
    </p:spTree>
    <p:extLst>
      <p:ext uri="{BB962C8B-B14F-4D97-AF65-F5344CB8AC3E}">
        <p14:creationId xmlns:p14="http://schemas.microsoft.com/office/powerpoint/2010/main" val="2494202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5" name="4 Marcador de pie de página"/>
          <p:cNvSpPr>
            <a:spLocks noGrp="1"/>
          </p:cNvSpPr>
          <p:nvPr>
            <p:ph type="ftr" sz="quarter" idx="11"/>
          </p:nvPr>
        </p:nvSpPr>
        <p:spPr/>
        <p:txBody>
          <a:bodyPr/>
          <a:lstStyle/>
          <a:p>
            <a:endParaRPr lang="en-US" dirty="0"/>
          </a:p>
        </p:txBody>
      </p:sp>
      <p:sp>
        <p:nvSpPr>
          <p:cNvPr id="6" name="5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8" name="7 Marcador de pie de página"/>
          <p:cNvSpPr>
            <a:spLocks noGrp="1"/>
          </p:cNvSpPr>
          <p:nvPr>
            <p:ph type="ftr" sz="quarter" idx="11"/>
          </p:nvPr>
        </p:nvSpPr>
        <p:spPr/>
        <p:txBody>
          <a:bodyPr/>
          <a:lstStyle/>
          <a:p>
            <a:endParaRPr lang="en-US" dirty="0"/>
          </a:p>
        </p:txBody>
      </p:sp>
      <p:sp>
        <p:nvSpPr>
          <p:cNvPr id="9" name="8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4" name="3 Marcador de pie de página"/>
          <p:cNvSpPr>
            <a:spLocks noGrp="1"/>
          </p:cNvSpPr>
          <p:nvPr>
            <p:ph type="ftr" sz="quarter" idx="11"/>
          </p:nvPr>
        </p:nvSpPr>
        <p:spPr/>
        <p:txBody>
          <a:bodyPr/>
          <a:lstStyle/>
          <a:p>
            <a:endParaRPr lang="en-US" dirty="0"/>
          </a:p>
        </p:txBody>
      </p:sp>
      <p:sp>
        <p:nvSpPr>
          <p:cNvPr id="5" name="4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3" name="2 Marcador de pie de página"/>
          <p:cNvSpPr>
            <a:spLocks noGrp="1"/>
          </p:cNvSpPr>
          <p:nvPr>
            <p:ph type="ftr" sz="quarter" idx="11"/>
          </p:nvPr>
        </p:nvSpPr>
        <p:spPr/>
        <p:txBody>
          <a:bodyPr/>
          <a:lstStyle/>
          <a:p>
            <a:endParaRPr lang="en-US" dirty="0"/>
          </a:p>
        </p:txBody>
      </p:sp>
      <p:sp>
        <p:nvSpPr>
          <p:cNvPr id="4" name="3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5371F8C-2272-47AF-ADE2-5DAE9714491A}" type="datetimeFigureOut">
              <a:rPr lang="en-US" smtClean="0"/>
              <a:pPr/>
              <a:t>11/24/14</a:t>
            </a:fld>
            <a:endParaRPr lang="en-US" dirty="0"/>
          </a:p>
        </p:txBody>
      </p:sp>
      <p:sp>
        <p:nvSpPr>
          <p:cNvPr id="6" name="5 Marcador de pie de página"/>
          <p:cNvSpPr>
            <a:spLocks noGrp="1"/>
          </p:cNvSpPr>
          <p:nvPr>
            <p:ph type="ftr" sz="quarter" idx="11"/>
          </p:nvPr>
        </p:nvSpPr>
        <p:spPr/>
        <p:txBody>
          <a:bodyPr/>
          <a:lstStyle/>
          <a:p>
            <a:endParaRPr lang="en-US" dirty="0"/>
          </a:p>
        </p:txBody>
      </p:sp>
      <p:sp>
        <p:nvSpPr>
          <p:cNvPr id="7" name="6 Marcador de número de diapositiva"/>
          <p:cNvSpPr>
            <a:spLocks noGrp="1"/>
          </p:cNvSpPr>
          <p:nvPr>
            <p:ph type="sldNum" sz="quarter" idx="12"/>
          </p:nvPr>
        </p:nvSpPr>
        <p:spPr/>
        <p:txBody>
          <a:bodyPr/>
          <a:lstStyle/>
          <a:p>
            <a:fld id="{D6EDF842-90E6-45A3-BF0A-4DF871DBDD96}" type="slidenum">
              <a:rPr lang="en-US" smtClean="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71F8C-2272-47AF-ADE2-5DAE9714491A}" type="datetimeFigureOut">
              <a:rPr lang="en-US" smtClean="0"/>
              <a:pPr/>
              <a:t>11/24/14</a:t>
            </a:fld>
            <a:endParaRPr lang="en-U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DF842-90E6-45A3-BF0A-4DF871DBDD96}" type="slidenum">
              <a:rPr lang="en-US" smtClean="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642938" y="1928813"/>
            <a:ext cx="7772400" cy="2357437"/>
          </a:xfrm>
          <a:prstGeom prst="rect">
            <a:avLst/>
          </a:prstGeom>
        </p:spPr>
        <p:txBody>
          <a:bodyPr lIns="0" rIns="0" bIns="0" anchor="b"/>
          <a:lstStyle/>
          <a:p>
            <a:pPr algn="ctr" fontAlgn="auto">
              <a:spcBef>
                <a:spcPts val="0"/>
              </a:spcBef>
              <a:spcAft>
                <a:spcPts val="0"/>
              </a:spcAft>
              <a:defRPr/>
            </a:pPr>
            <a:r>
              <a:rPr lang="en-GB" sz="2000" b="1" dirty="0" smtClean="0"/>
              <a:t>Meeting of the Liaison Officer Network for Consular Protection</a:t>
            </a:r>
          </a:p>
          <a:p>
            <a:pPr algn="ctr" fontAlgn="auto">
              <a:spcBef>
                <a:spcPts val="0"/>
              </a:spcBef>
              <a:spcAft>
                <a:spcPts val="0"/>
              </a:spcAft>
              <a:defRPr/>
            </a:pPr>
            <a:r>
              <a:rPr lang="en-GB" sz="2000" b="1" dirty="0" smtClean="0"/>
              <a:t>Regional Consultation Group on Migration (RCGM)</a:t>
            </a:r>
            <a:endParaRPr lang="en-GB" sz="2000" dirty="0" smtClean="0"/>
          </a:p>
          <a:p>
            <a:pPr algn="ctr" fontAlgn="auto">
              <a:spcBef>
                <a:spcPts val="0"/>
              </a:spcBef>
              <a:spcAft>
                <a:spcPts val="0"/>
              </a:spcAft>
              <a:defRPr/>
            </a:pPr>
            <a:r>
              <a:rPr lang="en-GB" sz="2000" b="1" dirty="0" smtClean="0">
                <a:ea typeface="+mj-ea"/>
                <a:cs typeface="+mj-cs"/>
              </a:rPr>
              <a:t/>
            </a:r>
            <a:br>
              <a:rPr lang="en-GB" sz="2000" b="1" dirty="0" smtClean="0">
                <a:ea typeface="+mj-ea"/>
                <a:cs typeface="+mj-cs"/>
              </a:rPr>
            </a:br>
            <a:r>
              <a:rPr lang="en-GB" sz="2000" b="1" dirty="0" smtClean="0">
                <a:ea typeface="+mj-ea"/>
                <a:cs typeface="+mj-cs"/>
              </a:rPr>
              <a:t>Managua, Nicaragua</a:t>
            </a:r>
            <a:br>
              <a:rPr lang="en-GB" sz="2000" b="1" dirty="0" smtClean="0">
                <a:ea typeface="+mj-ea"/>
                <a:cs typeface="+mj-cs"/>
              </a:rPr>
            </a:br>
            <a:r>
              <a:rPr lang="en-GB" sz="2000" b="1" dirty="0" smtClean="0">
                <a:ea typeface="+mj-ea"/>
                <a:cs typeface="+mj-cs"/>
              </a:rPr>
              <a:t>November 2014</a:t>
            </a:r>
            <a:endParaRPr lang="en-GB" sz="2000" b="1" dirty="0">
              <a:ea typeface="+mj-ea"/>
              <a:cs typeface="+mj-cs"/>
            </a:endParaRPr>
          </a:p>
        </p:txBody>
      </p:sp>
      <p:sp>
        <p:nvSpPr>
          <p:cNvPr id="5" name="2 Subtítulo"/>
          <p:cNvSpPr txBox="1">
            <a:spLocks/>
          </p:cNvSpPr>
          <p:nvPr/>
        </p:nvSpPr>
        <p:spPr>
          <a:xfrm>
            <a:off x="1143000" y="4572000"/>
            <a:ext cx="7072313" cy="1071563"/>
          </a:xfrm>
          <a:prstGeom prst="rect">
            <a:avLst/>
          </a:prstGeom>
        </p:spPr>
        <p:txBody>
          <a:bodyPr>
            <a:normAutofit/>
          </a:bodyPr>
          <a:lstStyle/>
          <a:p>
            <a:pPr marL="274320" indent="-274320" algn="ctr" fontAlgn="auto">
              <a:spcBef>
                <a:spcPct val="20000"/>
              </a:spcBef>
              <a:spcAft>
                <a:spcPts val="0"/>
              </a:spcAft>
              <a:buClr>
                <a:schemeClr val="accent3"/>
              </a:buClr>
              <a:buSzPct val="95000"/>
              <a:defRPr/>
            </a:pPr>
            <a:r>
              <a:rPr lang="en-GB" sz="2000" b="1" dirty="0" smtClean="0">
                <a:solidFill>
                  <a:schemeClr val="tx2">
                    <a:lumMod val="75000"/>
                  </a:schemeClr>
                </a:solidFill>
              </a:rPr>
              <a:t>REGIONAL NETWORK FOR CIVIL ORGANIZATIONS ON MIGRATION - RNCOM</a:t>
            </a:r>
            <a:endParaRPr lang="en-GB" sz="2000" b="1" dirty="0">
              <a:solidFill>
                <a:schemeClr val="tx2">
                  <a:lumMod val="75000"/>
                </a:schemeClr>
              </a:solidFill>
              <a:latin typeface="+mn-lt"/>
            </a:endParaRPr>
          </a:p>
        </p:txBody>
      </p:sp>
      <p:pic>
        <p:nvPicPr>
          <p:cNvPr id="2052" name="Imagen 1" descr="LOGORROCM"/>
          <p:cNvPicPr>
            <a:picLocks noChangeAspect="1" noChangeArrowheads="1"/>
          </p:cNvPicPr>
          <p:nvPr/>
        </p:nvPicPr>
        <p:blipFill>
          <a:blip r:embed="rId2" cstate="print"/>
          <a:srcRect/>
          <a:stretch>
            <a:fillRect/>
          </a:stretch>
        </p:blipFill>
        <p:spPr bwMode="auto">
          <a:xfrm>
            <a:off x="3643313" y="642938"/>
            <a:ext cx="1560512" cy="1571625"/>
          </a:xfrm>
          <a:prstGeom prst="rect">
            <a:avLst/>
          </a:prstGeom>
          <a:noFill/>
          <a:ln w="9525">
            <a:noFill/>
            <a:miter lim="800000"/>
            <a:headEnd/>
            <a:tailEnd/>
          </a:ln>
        </p:spPr>
      </p:pic>
      <p:pic>
        <p:nvPicPr>
          <p:cNvPr id="2053" name="Imagen 2" descr="CRM Logo"/>
          <p:cNvPicPr>
            <a:picLocks noChangeAspect="1" noChangeArrowheads="1"/>
          </p:cNvPicPr>
          <p:nvPr/>
        </p:nvPicPr>
        <p:blipFill>
          <a:blip r:embed="rId3" cstate="print"/>
          <a:srcRect/>
          <a:stretch>
            <a:fillRect/>
          </a:stretch>
        </p:blipFill>
        <p:spPr bwMode="auto">
          <a:xfrm>
            <a:off x="7236296" y="5733256"/>
            <a:ext cx="1597025" cy="50006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56"/>
            <a:ext cx="8229600" cy="5411807"/>
          </a:xfrm>
        </p:spPr>
        <p:txBody>
          <a:bodyPr/>
          <a:lstStyle/>
          <a:p>
            <a:pPr algn="just"/>
            <a:r>
              <a:rPr lang="en-GB" sz="2800" dirty="0" smtClean="0"/>
              <a:t>We urge that joint actions between consulates </a:t>
            </a:r>
            <a:r>
              <a:rPr lang="en-GB" sz="2800" dirty="0" smtClean="0"/>
              <a:t>continue to be strengthened in order to provide assistance and protection to migrants;</a:t>
            </a:r>
            <a:endParaRPr lang="en-GB" sz="2800" dirty="0" smtClean="0"/>
          </a:p>
          <a:p>
            <a:pPr algn="just"/>
            <a:endParaRPr lang="en-GB" sz="2800" dirty="0" smtClean="0"/>
          </a:p>
          <a:p>
            <a:pPr algn="just"/>
            <a:r>
              <a:rPr lang="en-GB" sz="2800" dirty="0" smtClean="0"/>
              <a:t>RNCOM appreciates th</a:t>
            </a:r>
            <a:r>
              <a:rPr lang="en-GB" sz="2800" dirty="0" smtClean="0"/>
              <a:t>e openness and dialogue with </a:t>
            </a:r>
            <a:r>
              <a:rPr lang="en-GB" sz="2800" dirty="0" smtClean="0"/>
              <a:t>the Governments of Member States of RCM and the invitation to participate at the </a:t>
            </a:r>
            <a:r>
              <a:rPr lang="en-GB" sz="2800" dirty="0" smtClean="0"/>
              <a:t>upcoming </a:t>
            </a:r>
            <a:r>
              <a:rPr lang="en-GB" sz="2800" dirty="0" smtClean="0"/>
              <a:t>Workshop </a:t>
            </a:r>
            <a:r>
              <a:rPr lang="en-GB" sz="2800" dirty="0" smtClean="0"/>
              <a:t>on Unscrupulous Immigration Consultants, to be held in December 2014. </a:t>
            </a:r>
            <a:endParaRPr lang="en-GB" sz="2800" dirty="0" smtClean="0"/>
          </a:p>
          <a:p>
            <a:pPr algn="just"/>
            <a:endParaRPr lang="en-GB" sz="28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Marcador de contenido"/>
          <p:cNvSpPr>
            <a:spLocks noGrp="1"/>
          </p:cNvSpPr>
          <p:nvPr>
            <p:ph idx="1"/>
          </p:nvPr>
        </p:nvSpPr>
        <p:spPr>
          <a:xfrm>
            <a:off x="500063" y="285750"/>
            <a:ext cx="8229600" cy="4525963"/>
          </a:xfrm>
        </p:spPr>
        <p:txBody>
          <a:bodyPr>
            <a:normAutofit lnSpcReduction="10000"/>
          </a:bodyPr>
          <a:lstStyle/>
          <a:p>
            <a:pPr algn="ctr">
              <a:buFont typeface="Arial" charset="0"/>
              <a:buNone/>
            </a:pPr>
            <a:endParaRPr lang="en-GB" sz="6000" b="1" dirty="0" smtClean="0">
              <a:solidFill>
                <a:srgbClr val="FFC000"/>
              </a:solidFill>
            </a:endParaRPr>
          </a:p>
          <a:p>
            <a:pPr algn="ctr">
              <a:buFont typeface="Arial" charset="0"/>
              <a:buNone/>
            </a:pPr>
            <a:r>
              <a:rPr lang="en-GB" sz="6000" b="1" dirty="0" smtClean="0">
                <a:solidFill>
                  <a:srgbClr val="FFC000"/>
                </a:solidFill>
              </a:rPr>
              <a:t>Thank you </a:t>
            </a:r>
          </a:p>
          <a:p>
            <a:pPr algn="ctr">
              <a:buFont typeface="Arial" charset="0"/>
              <a:buNone/>
            </a:pPr>
            <a:endParaRPr lang="en-GB" sz="6000" b="1" dirty="0" smtClean="0">
              <a:solidFill>
                <a:srgbClr val="FFC000"/>
              </a:solidFill>
            </a:endParaRPr>
          </a:p>
          <a:p>
            <a:pPr algn="ctr">
              <a:buFont typeface="Arial" charset="0"/>
              <a:buNone/>
            </a:pPr>
            <a:r>
              <a:rPr lang="en-GB" sz="4000" dirty="0" smtClean="0"/>
              <a:t>www.rrocm.org</a:t>
            </a:r>
            <a:endParaRPr lang="en-GB" sz="4000" dirty="0" smtClean="0"/>
          </a:p>
          <a:p>
            <a:pPr algn="ctr">
              <a:buFont typeface="Arial" charset="0"/>
              <a:buNone/>
            </a:pPr>
            <a:r>
              <a:rPr lang="en-GB" sz="4000" dirty="0" smtClean="0"/>
              <a:t>stcidehumrrocm@gmail.com</a:t>
            </a:r>
            <a:endParaRPr lang="en-GB" sz="4000" dirty="0" smtClean="0"/>
          </a:p>
        </p:txBody>
      </p:sp>
      <p:pic>
        <p:nvPicPr>
          <p:cNvPr id="3" name="Imagen 1" descr="LOGORROCM"/>
          <p:cNvPicPr>
            <a:picLocks noChangeAspect="1" noChangeArrowheads="1"/>
          </p:cNvPicPr>
          <p:nvPr/>
        </p:nvPicPr>
        <p:blipFill>
          <a:blip r:embed="rId2" cstate="print"/>
          <a:srcRect/>
          <a:stretch>
            <a:fillRect/>
          </a:stretch>
        </p:blipFill>
        <p:spPr bwMode="auto">
          <a:xfrm>
            <a:off x="4429124" y="5072074"/>
            <a:ext cx="714375" cy="71913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142852"/>
            <a:ext cx="8229600" cy="1143000"/>
          </a:xfrm>
        </p:spPr>
        <p:txBody>
          <a:bodyPr>
            <a:normAutofit fontScale="90000"/>
          </a:bodyPr>
          <a:lstStyle/>
          <a:p>
            <a:r>
              <a:rPr lang="en-GB" dirty="0" smtClean="0"/>
              <a:t/>
            </a:r>
            <a:br>
              <a:rPr lang="en-GB" dirty="0" smtClean="0"/>
            </a:br>
            <a:endParaRPr lang="en-GB" dirty="0"/>
          </a:p>
        </p:txBody>
      </p:sp>
      <p:sp>
        <p:nvSpPr>
          <p:cNvPr id="3" name="2 Marcador de contenido"/>
          <p:cNvSpPr>
            <a:spLocks noGrp="1"/>
          </p:cNvSpPr>
          <p:nvPr>
            <p:ph idx="1"/>
          </p:nvPr>
        </p:nvSpPr>
        <p:spPr>
          <a:xfrm>
            <a:off x="500034" y="642918"/>
            <a:ext cx="8229600" cy="5715040"/>
          </a:xfrm>
        </p:spPr>
        <p:txBody>
          <a:bodyPr>
            <a:normAutofit lnSpcReduction="10000"/>
          </a:bodyPr>
          <a:lstStyle/>
          <a:p>
            <a:pPr algn="just">
              <a:buNone/>
            </a:pPr>
            <a:r>
              <a:rPr lang="en-GB" sz="2400" b="1" dirty="0" smtClean="0"/>
              <a:t/>
            </a:r>
            <a:br>
              <a:rPr lang="en-GB" sz="2400" b="1" dirty="0" smtClean="0"/>
            </a:br>
            <a:r>
              <a:rPr lang="en-GB" sz="2400" dirty="0" smtClean="0"/>
              <a:t>RNCOM is pleased to participate at the XX Regional Conference on Migration; we contribute our comments on advances and challenges within the framework of consular protection. </a:t>
            </a:r>
          </a:p>
          <a:p>
            <a:pPr algn="just">
              <a:buNone/>
            </a:pPr>
            <a:endParaRPr lang="en-GB" sz="2400" dirty="0" smtClean="0"/>
          </a:p>
          <a:p>
            <a:pPr algn="just"/>
            <a:r>
              <a:rPr lang="en-GB" sz="2400" dirty="0" smtClean="0"/>
              <a:t>In recent years, we have observed an active agenda to address the problem of migration in th</a:t>
            </a:r>
            <a:r>
              <a:rPr lang="en-GB" sz="2400" dirty="0" smtClean="0"/>
              <a:t>e region</a:t>
            </a:r>
            <a:r>
              <a:rPr lang="en-GB" sz="2400" dirty="0" smtClean="0"/>
              <a:t>, especially of unaccompanied or separated migrant boys, girls and adolescents.</a:t>
            </a:r>
          </a:p>
          <a:p>
            <a:pPr algn="just">
              <a:buNone/>
            </a:pPr>
            <a:endParaRPr lang="en-GB" sz="2400" dirty="0" smtClean="0"/>
          </a:p>
          <a:p>
            <a:pPr algn="just"/>
            <a:r>
              <a:rPr lang="en-GB" sz="2400" dirty="0" smtClean="0"/>
              <a:t>RNCOM </a:t>
            </a:r>
            <a:r>
              <a:rPr lang="en-GB" sz="2400" dirty="0" smtClean="0"/>
              <a:t>considers that governments of countries of origin, transit and destination should urgently strengthen their consulates through human and financial resources in order to ensure comprehensive assistance and protection</a:t>
            </a:r>
            <a:r>
              <a:rPr lang="en-GB" sz="2400" dirty="0" smtClean="0"/>
              <a:t>.</a:t>
            </a:r>
          </a:p>
          <a:p>
            <a:pPr algn="just">
              <a:buNone/>
            </a:pPr>
            <a:endParaRPr lang="en-GB" sz="2400" dirty="0" smtClean="0"/>
          </a:p>
          <a:p>
            <a:pPr algn="just"/>
            <a:endParaRPr lang="en-GB"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extLst>
      <p:ext uri="{BB962C8B-B14F-4D97-AF65-F5344CB8AC3E}">
        <p14:creationId xmlns:p14="http://schemas.microsoft.com/office/powerpoint/2010/main" val="18691976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71414"/>
            <a:ext cx="8229600" cy="6165898"/>
          </a:xfrm>
        </p:spPr>
        <p:txBody>
          <a:bodyPr>
            <a:noAutofit/>
          </a:bodyPr>
          <a:lstStyle/>
          <a:p>
            <a:pPr algn="just">
              <a:buNone/>
            </a:pPr>
            <a:r>
              <a:rPr lang="en-GB" sz="2200" dirty="0" smtClean="0"/>
              <a:t>In this regard, we have observed the following:</a:t>
            </a:r>
          </a:p>
          <a:p>
            <a:pPr algn="just">
              <a:buNone/>
            </a:pPr>
            <a:endParaRPr lang="en-GB" sz="2200" dirty="0" smtClean="0"/>
          </a:p>
          <a:p>
            <a:pPr algn="just"/>
            <a:r>
              <a:rPr lang="en-GB" sz="2200" dirty="0" smtClean="0"/>
              <a:t>Consular protection should be effectively ensured during administrative migration detention, considering the specific needs of </a:t>
            </a:r>
            <a:r>
              <a:rPr lang="en-GB" sz="2200" dirty="0" smtClean="0"/>
              <a:t>each </a:t>
            </a:r>
            <a:r>
              <a:rPr lang="en-GB" sz="2200" dirty="0" smtClean="0"/>
              <a:t>boy, girl and adolescent and protecting their human rights considering the best interest of the child;</a:t>
            </a:r>
          </a:p>
          <a:p>
            <a:pPr algn="just">
              <a:buNone/>
            </a:pPr>
            <a:endParaRPr lang="en-GB" sz="2200" dirty="0" smtClean="0"/>
          </a:p>
          <a:p>
            <a:pPr algn="just"/>
            <a:r>
              <a:rPr lang="en-GB" sz="2200" dirty="0" smtClean="0"/>
              <a:t>We have identified limitations in the </a:t>
            </a:r>
            <a:r>
              <a:rPr lang="en-GB" sz="2200" dirty="0" smtClean="0"/>
              <a:t>capacity to provide consular protection, in terms of distance, lack of resources, office hours, etc.;</a:t>
            </a:r>
          </a:p>
          <a:p>
            <a:pPr marL="0" indent="0" algn="just">
              <a:buNone/>
            </a:pPr>
            <a:endParaRPr lang="en-GB" sz="2200" dirty="0" smtClean="0">
              <a:solidFill>
                <a:srgbClr val="FFFF00"/>
              </a:solidFill>
            </a:endParaRPr>
          </a:p>
          <a:p>
            <a:pPr algn="just"/>
            <a:r>
              <a:rPr lang="en-GB" sz="2200" dirty="0" smtClean="0"/>
              <a:t>We urge States to implement actions from a comprehensive and integrating perspective of legal and psychosocial assistance, especially for migrants in vulnerable situations such as unaccompanied and separated boys, girls and adolescents, women, migrant workers and their families, disabled persons, senior citizens, etc.</a:t>
            </a:r>
          </a:p>
          <a:p>
            <a:pPr algn="just">
              <a:buNone/>
            </a:pPr>
            <a:endParaRPr lang="en-GB" sz="2200" b="1" dirty="0" smtClean="0"/>
          </a:p>
          <a:p>
            <a:endParaRPr lang="en-GB" sz="2200" dirty="0"/>
          </a:p>
        </p:txBody>
      </p:sp>
      <p:pic>
        <p:nvPicPr>
          <p:cNvPr id="4" name="Imagen 1" descr="LOGORROCM"/>
          <p:cNvPicPr>
            <a:picLocks noChangeAspect="1" noChangeArrowheads="1"/>
          </p:cNvPicPr>
          <p:nvPr/>
        </p:nvPicPr>
        <p:blipFill>
          <a:blip r:embed="rId2" cstate="print"/>
          <a:srcRect/>
          <a:stretch>
            <a:fillRect/>
          </a:stretch>
        </p:blipFill>
        <p:spPr bwMode="auto">
          <a:xfrm>
            <a:off x="8572678" y="6286520"/>
            <a:ext cx="499885" cy="503218"/>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268931"/>
          </a:xfrm>
        </p:spPr>
        <p:txBody>
          <a:bodyPr>
            <a:normAutofit/>
          </a:bodyPr>
          <a:lstStyle/>
          <a:p>
            <a:pPr algn="just"/>
            <a:r>
              <a:rPr lang="en-GB" sz="2400" dirty="0" smtClean="0"/>
              <a:t>RNCOM urges that consular offices in receiving </a:t>
            </a:r>
            <a:r>
              <a:rPr lang="en-GB" sz="2400" dirty="0" smtClean="0"/>
              <a:t>countries and countries of origin help inform and protect boys, girls and adolescents; and that deportation without access to due process not be considered as an effective solution, since it leads to increased re-victimization and circular migration of boys, girls and adolescents and their families; </a:t>
            </a:r>
            <a:endParaRPr lang="en-GB" sz="2400" dirty="0" smtClean="0"/>
          </a:p>
          <a:p>
            <a:pPr algn="just"/>
            <a:endParaRPr lang="en-GB" sz="2400" dirty="0" smtClean="0"/>
          </a:p>
          <a:p>
            <a:pPr algn="just"/>
            <a:r>
              <a:rPr lang="en-GB" sz="2400" dirty="0" smtClean="0"/>
              <a:t>Given the above, the need </a:t>
            </a:r>
            <a:r>
              <a:rPr lang="en-GB" sz="2400" dirty="0" smtClean="0"/>
              <a:t>to strengthen and ensure access to legal representation by consulates becomes apparent </a:t>
            </a:r>
            <a:r>
              <a:rPr lang="en-GB" sz="2400" dirty="0" smtClean="0"/>
              <a:t>(Vienna Convention on Consular Relations, 1963).</a:t>
            </a:r>
          </a:p>
          <a:p>
            <a:pPr algn="just"/>
            <a:endParaRPr lang="en-GB"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57166"/>
            <a:ext cx="8229600" cy="6000792"/>
          </a:xfrm>
        </p:spPr>
        <p:txBody>
          <a:bodyPr>
            <a:noAutofit/>
          </a:bodyPr>
          <a:lstStyle/>
          <a:p>
            <a:pPr algn="just"/>
            <a:r>
              <a:rPr lang="en-GB" sz="2400" dirty="0" smtClean="0"/>
              <a:t>RNCOM recognizes and celebrates the </a:t>
            </a:r>
            <a:r>
              <a:rPr lang="en-GB" sz="2400" dirty="0"/>
              <a:t>willingness of Barack </a:t>
            </a:r>
            <a:r>
              <a:rPr lang="en-GB" sz="2400" dirty="0" smtClean="0"/>
              <a:t>Obama, President of the United States, to boldly and decisively take executive action to bring relief to millions of families living in fear of being torn apart; </a:t>
            </a:r>
            <a:endParaRPr lang="en-GB" sz="2400" dirty="0" smtClean="0"/>
          </a:p>
          <a:p>
            <a:pPr algn="just"/>
            <a:endParaRPr lang="en-GB" sz="2400" dirty="0" smtClean="0"/>
          </a:p>
          <a:p>
            <a:pPr algn="just"/>
            <a:r>
              <a:rPr lang="en-GB" sz="2400" dirty="0" smtClean="0"/>
              <a:t>We call on the Legislative to consider a humane and visionary reform that addresses the needs of our transnational families in a comprehensive manner;</a:t>
            </a:r>
          </a:p>
          <a:p>
            <a:pPr algn="just">
              <a:buNone/>
            </a:pPr>
            <a:endParaRPr lang="en-GB" sz="2400" dirty="0" smtClean="0"/>
          </a:p>
          <a:p>
            <a:pPr algn="just"/>
            <a:r>
              <a:rPr lang="en-GB" sz="2400" dirty="0" smtClean="0"/>
              <a:t>In view of the above and recognizing that migrants contribute to the economy of the nation, reforms to immigration laws should urgently be made in order to ensure relief for all families in the US.</a:t>
            </a:r>
            <a:endParaRPr lang="en-GB" sz="2400" dirty="0" smtClean="0"/>
          </a:p>
          <a:p>
            <a:pPr algn="just"/>
            <a:endParaRPr lang="en-GB" sz="2400" dirty="0" smtClean="0"/>
          </a:p>
          <a:p>
            <a:pPr algn="just"/>
            <a:endParaRPr lang="en-GB"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1448" y="214290"/>
            <a:ext cx="8686832" cy="6357958"/>
          </a:xfrm>
        </p:spPr>
        <p:txBody>
          <a:bodyPr>
            <a:noAutofit/>
          </a:bodyPr>
          <a:lstStyle/>
          <a:p>
            <a:pPr lvl="1" algn="just">
              <a:buNone/>
            </a:pPr>
            <a:r>
              <a:rPr lang="en-GB" sz="2200" dirty="0" smtClean="0"/>
              <a:t>As RNCOM, we </a:t>
            </a:r>
            <a:r>
              <a:rPr lang="en-GB" sz="2200" dirty="0" smtClean="0"/>
              <a:t>request </a:t>
            </a:r>
            <a:r>
              <a:rPr lang="en-GB" sz="2200" dirty="0" smtClean="0"/>
              <a:t>that consular services implement the following actions:</a:t>
            </a:r>
          </a:p>
          <a:p>
            <a:pPr lvl="1" algn="just">
              <a:buNone/>
            </a:pPr>
            <a:endParaRPr lang="en-GB" sz="2200" dirty="0" smtClean="0"/>
          </a:p>
          <a:p>
            <a:pPr lvl="1" algn="just"/>
            <a:r>
              <a:rPr lang="en-GB" sz="2200" dirty="0" smtClean="0"/>
              <a:t>Awareness-raising and training of </a:t>
            </a:r>
            <a:r>
              <a:rPr lang="en-GB" sz="2200" dirty="0" smtClean="0"/>
              <a:t>relevant officers on human relations, in order to improve the treatment of and assistance to migrants with a human rights approach; </a:t>
            </a:r>
          </a:p>
          <a:p>
            <a:pPr marL="457200" lvl="1" indent="0" algn="just">
              <a:buNone/>
            </a:pPr>
            <a:endParaRPr lang="en-GB" sz="2200" dirty="0" smtClean="0"/>
          </a:p>
          <a:p>
            <a:pPr lvl="1" algn="just"/>
            <a:r>
              <a:rPr lang="en-GB" sz="2200" dirty="0" smtClean="0"/>
              <a:t>Promoting career development processes in consular protection, highlighting the contexts of the countries where they are developed; </a:t>
            </a:r>
          </a:p>
          <a:p>
            <a:pPr lvl="1" algn="just">
              <a:buNone/>
            </a:pPr>
            <a:endParaRPr lang="en-GB" sz="2200" dirty="0" smtClean="0"/>
          </a:p>
          <a:p>
            <a:pPr lvl="1" algn="just"/>
            <a:r>
              <a:rPr lang="en-GB" sz="2200" dirty="0" smtClean="0"/>
              <a:t>Reducing the costs related to document issuance;</a:t>
            </a:r>
          </a:p>
          <a:p>
            <a:pPr lvl="1" algn="just">
              <a:buNone/>
            </a:pPr>
            <a:endParaRPr lang="en-GB" sz="2200" dirty="0" smtClean="0"/>
          </a:p>
          <a:p>
            <a:pPr lvl="1" algn="just"/>
            <a:r>
              <a:rPr lang="en-GB" sz="2200" dirty="0" smtClean="0"/>
              <a:t>The d</a:t>
            </a:r>
            <a:r>
              <a:rPr lang="en-GB" sz="2200" dirty="0" smtClean="0"/>
              <a:t>ocuments issued by </a:t>
            </a:r>
            <a:r>
              <a:rPr lang="en-GB" sz="2200" dirty="0" smtClean="0"/>
              <a:t>consulates abroad should be recognized and valid in countries of origin and destination; for example, Nicaragua and Mexico (consular identity/registration card).</a:t>
            </a:r>
            <a:endParaRPr lang="en-GB" sz="2200" dirty="0" smtClean="0"/>
          </a:p>
          <a:p>
            <a:pPr algn="just"/>
            <a:endParaRPr lang="en-GB"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85794"/>
            <a:ext cx="8229600" cy="5340369"/>
          </a:xfrm>
        </p:spPr>
        <p:txBody>
          <a:bodyPr/>
          <a:lstStyle/>
          <a:p>
            <a:pPr lvl="1" algn="just"/>
            <a:r>
              <a:rPr lang="en-GB" sz="2200" dirty="0" smtClean="0"/>
              <a:t>Improving communication between institutions providing assistance to nationals abroad about programmes implemented in and with the communities; </a:t>
            </a:r>
          </a:p>
          <a:p>
            <a:pPr marL="457200" lvl="1" indent="0" algn="just">
              <a:buNone/>
            </a:pPr>
            <a:endParaRPr lang="en-GB" sz="2200" dirty="0" smtClean="0"/>
          </a:p>
          <a:p>
            <a:pPr lvl="1" algn="just"/>
            <a:r>
              <a:rPr lang="en-GB" sz="2200" dirty="0" smtClean="0"/>
              <a:t>Establishing expedited mechanisms for sending material </a:t>
            </a:r>
            <a:r>
              <a:rPr lang="en-GB" sz="2200" dirty="0" smtClean="0"/>
              <a:t>and financial donations from migrants to their communities of origin; </a:t>
            </a:r>
          </a:p>
          <a:p>
            <a:pPr marL="457200" lvl="1" indent="0" algn="just">
              <a:buNone/>
            </a:pPr>
            <a:endParaRPr lang="en-GB" sz="2200" dirty="0" smtClean="0"/>
          </a:p>
          <a:p>
            <a:pPr lvl="1" algn="just"/>
            <a:r>
              <a:rPr lang="en-GB" sz="2200" dirty="0" smtClean="0"/>
              <a:t>Consular </a:t>
            </a:r>
            <a:r>
              <a:rPr lang="en-GB" sz="2200" dirty="0" smtClean="0"/>
              <a:t>protection in </a:t>
            </a:r>
            <a:r>
              <a:rPr lang="en-GB" sz="2200" dirty="0" smtClean="0"/>
              <a:t>binational</a:t>
            </a:r>
            <a:r>
              <a:rPr lang="en-GB" sz="2200" dirty="0" smtClean="0"/>
              <a:t> processes for hiring temporary workers.</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428604"/>
            <a:ext cx="8229600" cy="5505475"/>
          </a:xfrm>
        </p:spPr>
        <p:txBody>
          <a:bodyPr>
            <a:noAutofit/>
          </a:bodyPr>
          <a:lstStyle/>
          <a:p>
            <a:pPr algn="just"/>
            <a:r>
              <a:rPr lang="en-GB" sz="2400" dirty="0" smtClean="0"/>
              <a:t>RNCOM insists on the need to facilitate the simplification of procedures and </a:t>
            </a:r>
            <a:r>
              <a:rPr lang="en-GB" sz="2400" dirty="0" smtClean="0"/>
              <a:t>the issuance of documents at a low cost (since this has become a critical issue hindering access to regularization), thus preventing migrants from being in vulnerable situations</a:t>
            </a:r>
            <a:r>
              <a:rPr lang="en-GB" sz="2400" dirty="0"/>
              <a:t>;</a:t>
            </a:r>
            <a:endParaRPr lang="en-GB" sz="2400" dirty="0" smtClean="0"/>
          </a:p>
          <a:p>
            <a:pPr algn="just"/>
            <a:endParaRPr lang="en-GB" sz="2400" dirty="0" smtClean="0"/>
          </a:p>
          <a:p>
            <a:pPr algn="just"/>
            <a:r>
              <a:rPr lang="en-GB" sz="2400" dirty="0" smtClean="0"/>
              <a:t>Reintegration and integration programmes for migrants that are deported to their countries of origin should be appropriate, considering their specific needs in their countries of origin;</a:t>
            </a:r>
          </a:p>
          <a:p>
            <a:pPr algn="just"/>
            <a:endParaRPr lang="en-GB" sz="2400" dirty="0" smtClean="0"/>
          </a:p>
          <a:p>
            <a:pPr algn="just"/>
            <a:r>
              <a:rPr lang="en-GB" sz="2400" dirty="0" smtClean="0"/>
              <a:t>We urge States to continue promoting mechanisms to find missing migrants. </a:t>
            </a:r>
          </a:p>
          <a:p>
            <a:pPr algn="just"/>
            <a:endParaRPr lang="en-GB" sz="2400" dirty="0" smtClean="0"/>
          </a:p>
          <a:p>
            <a:pPr algn="just"/>
            <a:endParaRPr lang="en-GB" sz="2400" dirty="0" smtClean="0">
              <a:solidFill>
                <a:srgbClr val="FFC000"/>
              </a:solidFill>
            </a:endParaRPr>
          </a:p>
          <a:p>
            <a:pPr algn="just">
              <a:buNone/>
            </a:pPr>
            <a:endParaRPr lang="en-GB" sz="2400" dirty="0" smtClean="0"/>
          </a:p>
          <a:p>
            <a:endParaRPr lang="en-GB" sz="24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0"/>
            <a:ext cx="8229600" cy="5072098"/>
          </a:xfrm>
        </p:spPr>
        <p:txBody>
          <a:bodyPr>
            <a:normAutofit/>
          </a:bodyPr>
          <a:lstStyle/>
          <a:p>
            <a:pPr algn="just"/>
            <a:r>
              <a:rPr lang="en-GB" sz="2800" dirty="0" smtClean="0"/>
              <a:t>RNCOM urges governments to monitor the resources allocated to consular staff and representations, with the aim of to ensuring that funds are used appropriately in providing assistance and protection to migrants; </a:t>
            </a:r>
          </a:p>
          <a:p>
            <a:pPr algn="just">
              <a:buNone/>
            </a:pPr>
            <a:r>
              <a:rPr lang="en-GB" sz="2800" dirty="0" smtClean="0"/>
              <a:t> </a:t>
            </a:r>
          </a:p>
          <a:p>
            <a:pPr algn="just"/>
            <a:r>
              <a:rPr lang="en-GB" sz="2800" dirty="0" smtClean="0"/>
              <a:t>We are concerned about </a:t>
            </a:r>
            <a:r>
              <a:rPr lang="en-GB" sz="2800" dirty="0" smtClean="0"/>
              <a:t>the fact that cases of embezzlement –</a:t>
            </a:r>
            <a:r>
              <a:rPr lang="en-GB" sz="2800" dirty="0"/>
              <a:t> </a:t>
            </a:r>
            <a:r>
              <a:rPr lang="en-GB" sz="2800" dirty="0" smtClean="0"/>
              <a:t>through the sale of documents –  have been identified involving consular officers, as was the case in the Dominican Republic</a:t>
            </a:r>
            <a:r>
              <a:rPr lang="en-GB" sz="2800" dirty="0" smtClean="0"/>
              <a:t>.</a:t>
            </a:r>
          </a:p>
          <a:p>
            <a:pPr algn="just"/>
            <a:endParaRPr lang="en-GB" sz="2800" dirty="0"/>
          </a:p>
        </p:txBody>
      </p:sp>
      <p:pic>
        <p:nvPicPr>
          <p:cNvPr id="4" name="Imagen 1" descr="LOGORROCM"/>
          <p:cNvPicPr>
            <a:picLocks noChangeAspect="1" noChangeArrowheads="1"/>
          </p:cNvPicPr>
          <p:nvPr/>
        </p:nvPicPr>
        <p:blipFill>
          <a:blip r:embed="rId2" cstate="print"/>
          <a:srcRect/>
          <a:stretch>
            <a:fillRect/>
          </a:stretch>
        </p:blipFill>
        <p:spPr bwMode="auto">
          <a:xfrm>
            <a:off x="8358188" y="6070600"/>
            <a:ext cx="714375" cy="71913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TotalTime>
  <Words>694</Words>
  <Application>Microsoft Macintosh PowerPoint</Application>
  <PresentationFormat>Presentación en pantalla (4:3)</PresentationFormat>
  <Paragraphs>57</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Presentación de PowerPoint</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http://www.centor.mx.gd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CONSULAR NICARAGUA</dc:title>
  <dc:creator>Centor</dc:creator>
  <cp:lastModifiedBy>Christiane Lehnhoff</cp:lastModifiedBy>
  <cp:revision>145</cp:revision>
  <dcterms:created xsi:type="dcterms:W3CDTF">2014-06-18T22:26:46Z</dcterms:created>
  <dcterms:modified xsi:type="dcterms:W3CDTF">2014-11-24T23:49:10Z</dcterms:modified>
</cp:coreProperties>
</file>