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83" r:id="rId3"/>
    <p:sldId id="299" r:id="rId4"/>
    <p:sldId id="275" r:id="rId5"/>
    <p:sldId id="286" r:id="rId6"/>
    <p:sldId id="287" r:id="rId7"/>
    <p:sldId id="261" r:id="rId8"/>
    <p:sldId id="263" r:id="rId9"/>
    <p:sldId id="274" r:id="rId10"/>
    <p:sldId id="292" r:id="rId11"/>
    <p:sldId id="293" r:id="rId12"/>
    <p:sldId id="295" r:id="rId13"/>
    <p:sldId id="296" r:id="rId14"/>
    <p:sldId id="298" r:id="rId15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sa Koop" initials="LK" lastIdx="7" clrIdx="0"/>
  <p:cmAuthor id="1" name="Mary Meg Mccarthy" initials="MM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B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13" autoAdjust="0"/>
  </p:normalViewPr>
  <p:slideViewPr>
    <p:cSldViewPr>
      <p:cViewPr>
        <p:scale>
          <a:sx n="90" d="100"/>
          <a:sy n="90" d="100"/>
        </p:scale>
        <p:origin x="-816" y="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kadioglu\Documents\WhitePaperGfx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MX" sz="1600" b="1" i="0" baseline="0" dirty="0" smtClean="0">
                <a:effectLst/>
              </a:rPr>
              <a:t>El efecto de la representación legal en el éxito de casos de no-ciudadanos no detenidos, 2005-2012</a:t>
            </a:r>
            <a:endParaRPr lang="en-US" sz="1600" dirty="0">
              <a:effectLst/>
            </a:endParaRPr>
          </a:p>
        </c:rich>
      </c:tx>
      <c:layout>
        <c:manualLayout>
          <c:xMode val="edge"/>
          <c:yMode val="edge"/>
          <c:x val="0.15669041369828771"/>
          <c:y val="4.074074074074074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3.1362007168458782E-3"/>
                  <c:y val="8.8259684387755874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latin typeface="Arial" pitchFamily="34" charset="0"/>
                        <a:cs typeface="Arial" pitchFamily="34" charset="0"/>
                      </a:rPr>
                      <a:t>74%</a:t>
                    </a:r>
                    <a:endParaRPr lang="en-US" sz="20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359184940592103E-3"/>
                  <c:y val="8.7430844988551609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latin typeface="Arial" pitchFamily="34" charset="0"/>
                        <a:cs typeface="Arial" pitchFamily="34" charset="0"/>
                      </a:rPr>
                      <a:t>13%</a:t>
                    </a:r>
                    <a:endParaRPr lang="en-US" sz="20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Sheet1!$A$1:$A$2</c:f>
              <c:strCache>
                <c:ptCount val="2"/>
                <c:pt idx="0">
                  <c:v>With representation</c:v>
                </c:pt>
                <c:pt idx="1">
                  <c:v>Without representation</c:v>
                </c:pt>
              </c:strCache>
            </c:strRef>
          </c:cat>
          <c:val>
            <c:numRef>
              <c:f>Sheet1!$B$1:$B$2</c:f>
              <c:numCache>
                <c:formatCode>0%</c:formatCode>
                <c:ptCount val="2"/>
                <c:pt idx="0">
                  <c:v>0.18</c:v>
                </c:pt>
                <c:pt idx="1">
                  <c:v>0.03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3793792"/>
        <c:axId val="92927104"/>
        <c:axId val="0"/>
      </c:bar3DChart>
      <c:catAx>
        <c:axId val="8379379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800">
                    <a:latin typeface="Arial" pitchFamily="34" charset="0"/>
                    <a:cs typeface="Arial" pitchFamily="34" charset="0"/>
                  </a:defRPr>
                </a:pPr>
                <a:r>
                  <a:rPr lang="en-US" sz="800" i="1" dirty="0" err="1" smtClean="0">
                    <a:latin typeface="Arial" pitchFamily="34" charset="0"/>
                    <a:cs typeface="Arial" pitchFamily="34" charset="0"/>
                  </a:rPr>
                  <a:t>Fuente</a:t>
                </a:r>
                <a:r>
                  <a:rPr lang="en-US" sz="800" i="1" dirty="0" smtClean="0"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en-US" sz="800" i="1" baseline="0" dirty="0" err="1" smtClean="0">
                    <a:latin typeface="Arial" pitchFamily="34" charset="0"/>
                    <a:cs typeface="Arial" pitchFamily="34" charset="0"/>
                  </a:rPr>
                  <a:t>Katzmann</a:t>
                </a:r>
                <a:r>
                  <a:rPr lang="en-US" sz="800" i="1" baseline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800" i="1" baseline="0" dirty="0">
                    <a:latin typeface="Arial" pitchFamily="34" charset="0"/>
                    <a:cs typeface="Arial" pitchFamily="34" charset="0"/>
                  </a:rPr>
                  <a:t>Study Group, </a:t>
                </a:r>
                <a:r>
                  <a:rPr lang="en-US" sz="800" i="1" baseline="0" dirty="0" smtClean="0">
                    <a:latin typeface="Arial" pitchFamily="34" charset="0"/>
                    <a:cs typeface="Arial" pitchFamily="34" charset="0"/>
                  </a:rPr>
                  <a:t>2011</a:t>
                </a:r>
                <a:endParaRPr lang="en-US" sz="800" i="1" dirty="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0.53274193548387094"/>
              <c:y val="0.95038138001652517"/>
            </c:manualLayout>
          </c:layout>
          <c:overlay val="0"/>
        </c:title>
        <c:majorTickMark val="none"/>
        <c:minorTickMark val="none"/>
        <c:tickLblPos val="nextTo"/>
        <c:crossAx val="92927104"/>
        <c:crosses val="autoZero"/>
        <c:auto val="1"/>
        <c:lblAlgn val="ctr"/>
        <c:lblOffset val="100"/>
        <c:noMultiLvlLbl val="0"/>
      </c:catAx>
      <c:valAx>
        <c:axId val="929271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 dirty="0" err="1" smtClean="0">
                    <a:effectLst/>
                  </a:rPr>
                  <a:t>Porcentage</a:t>
                </a:r>
                <a:r>
                  <a:rPr lang="en-US" sz="1800" b="1" i="0" baseline="0" dirty="0" smtClean="0">
                    <a:effectLst/>
                  </a:rPr>
                  <a:t> de </a:t>
                </a:r>
                <a:r>
                  <a:rPr lang="en-US" sz="1800" b="1" i="0" baseline="0" dirty="0" err="1" smtClean="0">
                    <a:effectLst/>
                  </a:rPr>
                  <a:t>casos</a:t>
                </a:r>
                <a:r>
                  <a:rPr lang="en-US" sz="1800" b="1" i="0" baseline="0" dirty="0" smtClean="0">
                    <a:effectLst/>
                  </a:rPr>
                  <a:t> </a:t>
                </a:r>
                <a:r>
                  <a:rPr lang="en-US" sz="1800" b="1" i="0" baseline="0" dirty="0" err="1" smtClean="0">
                    <a:effectLst/>
                  </a:rPr>
                  <a:t>donde</a:t>
                </a:r>
                <a:r>
                  <a:rPr lang="en-US" sz="1800" b="1" i="0" baseline="0" dirty="0" smtClean="0">
                    <a:effectLst/>
                  </a:rPr>
                  <a:t> se </a:t>
                </a:r>
                <a:r>
                  <a:rPr lang="en-US" sz="1800" b="1" i="0" baseline="0" dirty="0" err="1" smtClean="0">
                    <a:effectLst/>
                  </a:rPr>
                  <a:t>obtuvo</a:t>
                </a:r>
                <a:r>
                  <a:rPr lang="en-US" sz="1800" b="1" i="0" baseline="0" dirty="0" smtClean="0">
                    <a:effectLst/>
                  </a:rPr>
                  <a:t> </a:t>
                </a:r>
                <a:r>
                  <a:rPr lang="en-US" sz="1800" b="1" i="0" baseline="0" dirty="0" err="1" smtClean="0">
                    <a:effectLst/>
                  </a:rPr>
                  <a:t>remedio</a:t>
                </a:r>
                <a:r>
                  <a:rPr lang="en-US" sz="1800" b="1" i="0" baseline="0" dirty="0" smtClean="0">
                    <a:effectLst/>
                  </a:rPr>
                  <a:t> legal</a:t>
                </a:r>
                <a:endParaRPr lang="en-US" sz="1800" dirty="0" smtClean="0">
                  <a:effectLst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US" sz="12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s-CR"/>
          </a:p>
        </c:txPr>
        <c:crossAx val="83793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FAB74-82AB-4C74-83F1-B0DE9A2F8B7E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98DD9-582E-416F-AE0D-35B596325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7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EA4A6D2-2115-4357-8950-783F41DCA4CA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757E886C-DA74-47C5-8DB9-68A57498A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9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00050" lvl="1" indent="0">
              <a:buFont typeface="Arial" panose="020B0604020202020204" pitchFamily="34" charset="0"/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597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77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90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4F1D-7F8B-4D3B-8E52-8E770B437F1B}" type="datetime1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1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6954-D3DE-475E-804E-6BABB807294D}" type="datetime1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1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4F1D-9A81-46F0-BC86-C6A2C13D88D7}" type="datetime1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3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E7A6-FC01-4DE8-850A-1868C33758DB}" type="datetime1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3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BEE1-370E-4E20-A5D2-EDFC6DFF9BD8}" type="datetime1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3BCC-9109-4611-BF0E-9E6099D0E343}" type="datetime1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3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EC3-EF33-47E2-8019-697005BDAA80}" type="datetime1">
              <a:rPr lang="en-US" smtClean="0"/>
              <a:t>4/14/2015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0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6C74-B374-44F1-AE2F-0074A106A3E5}" type="datetime1">
              <a:rPr lang="en-US" smtClean="0"/>
              <a:t>4/14/2015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2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25C0-01C5-4D55-B1BE-41669703C05F}" type="datetime1">
              <a:rPr lang="en-US" smtClean="0"/>
              <a:t>4/14/2015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2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F766-7272-43E9-9244-A267A2681983}" type="datetime1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0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262E-94FD-4758-82DE-99706B087AEF}" type="datetime1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8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CF7CD-CC16-41BD-A2EB-31A45D8392FD}" type="datetime1">
              <a:rPr lang="en-US" smtClean="0"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CA4B-1BBE-4639-838B-1564D708F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762000" y="3048000"/>
            <a:ext cx="7772400" cy="1676400"/>
          </a:xfrm>
          <a:prstGeom prst="rect">
            <a:avLst/>
          </a:prstGeom>
          <a:noFill/>
        </p:spPr>
        <p:txBody>
          <a:bodyPr vert="horz" lIns="0" tIns="45720" rIns="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/>
              <a:t>PLAN DE ACCIÓN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>En Preparación para Satisfacer la Demanda de Servicios Legales para la Acción Ejecutiva</a:t>
            </a:r>
            <a:endParaRPr lang="es-ES" sz="3200" dirty="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957263" y="5511800"/>
            <a:ext cx="7729537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3CB432"/>
                </a:solidFill>
                <a:latin typeface="+mj-lt"/>
              </a:rPr>
              <a:t>www.immigrantjustice.org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114800" y="5203825"/>
            <a:ext cx="441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dirty="0" err="1" smtClean="0">
                <a:solidFill>
                  <a:srgbClr val="3CB432"/>
                </a:solidFill>
              </a:rPr>
              <a:t>Abril</a:t>
            </a:r>
            <a:r>
              <a:rPr lang="en-US" altLang="en-US" dirty="0" smtClean="0">
                <a:solidFill>
                  <a:srgbClr val="3CB432"/>
                </a:solidFill>
              </a:rPr>
              <a:t> del 2015</a:t>
            </a:r>
            <a:endParaRPr lang="en-US" altLang="en-US" dirty="0">
              <a:solidFill>
                <a:srgbClr val="CE5E02"/>
              </a:solidFill>
            </a:endParaRP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7263" y="639763"/>
            <a:ext cx="3005137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130675" y="5881688"/>
            <a:ext cx="441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3CB432"/>
                </a:solidFill>
              </a:rPr>
              <a:t>Twitter: @NIJC</a:t>
            </a:r>
            <a:endParaRPr lang="en-US" altLang="en-US" dirty="0">
              <a:solidFill>
                <a:srgbClr val="CE5E0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7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064" y="762049"/>
            <a:ext cx="4063935" cy="3047951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6229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Modelo de Implementación de NIJC</a:t>
            </a:r>
            <a:endParaRPr lang="es-E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180" y="1371601"/>
            <a:ext cx="483162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arabicPeriod"/>
            </a:pPr>
            <a:r>
              <a:rPr lang="es-ES" sz="2000" dirty="0" smtClean="0"/>
              <a:t>Utilice un sistema online  de consultas</a:t>
            </a:r>
          </a:p>
          <a:p>
            <a:pPr marL="400050" indent="-400050">
              <a:buFont typeface="+mj-lt"/>
              <a:buAutoNum type="arabicPeriod"/>
            </a:pPr>
            <a:endParaRPr lang="es-ES" sz="2000" dirty="0"/>
          </a:p>
          <a:p>
            <a:pPr marL="400050" indent="-400050">
              <a:buFont typeface="+mj-lt"/>
              <a:buAutoNum type="arabicPeriod"/>
            </a:pPr>
            <a:r>
              <a:rPr lang="es-ES" sz="2000" dirty="0" smtClean="0"/>
              <a:t>Desarrolla una lista de documentos para inmigrantes, el gobierno </a:t>
            </a:r>
            <a:r>
              <a:rPr lang="es-ES" sz="2000" dirty="0"/>
              <a:t>y</a:t>
            </a:r>
            <a:r>
              <a:rPr lang="es-ES" sz="2000" dirty="0" smtClean="0"/>
              <a:t> consulados  </a:t>
            </a:r>
          </a:p>
          <a:p>
            <a:pPr marL="400050" indent="-400050">
              <a:buFont typeface="+mj-lt"/>
              <a:buAutoNum type="arabicPeriod"/>
            </a:pPr>
            <a:endParaRPr lang="es-ES" sz="2000" dirty="0"/>
          </a:p>
          <a:p>
            <a:pPr marL="400050" indent="-400050">
              <a:buAutoNum type="arabicPeriod"/>
            </a:pPr>
            <a:r>
              <a:rPr lang="es-ES" sz="2000" dirty="0" smtClean="0"/>
              <a:t>Entrena a organizaciones de fe o comunitarias en como asistir en la preparación de documentos </a:t>
            </a:r>
          </a:p>
          <a:p>
            <a:pPr marL="400050" indent="-400050">
              <a:buAutoNum type="arabicPeriod"/>
            </a:pPr>
            <a:endParaRPr lang="es-ES" sz="2000" dirty="0" smtClean="0"/>
          </a:p>
          <a:p>
            <a:pPr marL="400050" indent="-400050">
              <a:buAutoNum type="arabicPeriod"/>
            </a:pPr>
            <a:r>
              <a:rPr lang="es-ES" sz="2000" dirty="0" smtClean="0"/>
              <a:t>Integra información en escuelas, bibliotecas, y organizaciones </a:t>
            </a:r>
          </a:p>
          <a:p>
            <a:pPr marL="400050" indent="-400050">
              <a:buAutoNum type="arabicPeriod"/>
            </a:pPr>
            <a:endParaRPr lang="es-ES" sz="2000" dirty="0" smtClean="0"/>
          </a:p>
          <a:p>
            <a:pPr marL="400050" indent="-400050">
              <a:buAutoNum type="arabicPeriod"/>
            </a:pPr>
            <a:r>
              <a:rPr lang="es-ES" sz="2000" dirty="0" smtClean="0"/>
              <a:t>Lleva a cabo consultas legales</a:t>
            </a:r>
          </a:p>
          <a:p>
            <a:pPr marL="400050" indent="-400050">
              <a:buAutoNum type="arabicPeriod"/>
            </a:pPr>
            <a:endParaRPr lang="es-ES" sz="2000" dirty="0" smtClean="0"/>
          </a:p>
          <a:p>
            <a:pPr marL="400050" indent="-400050">
              <a:buAutoNum type="arabicPeriod"/>
            </a:pPr>
            <a:r>
              <a:rPr lang="es-ES" sz="2000" dirty="0" smtClean="0"/>
              <a:t>Implemente varios modelos para proveer servicios para personas de bajos recursos </a:t>
            </a:r>
            <a:endParaRPr lang="es-ES" sz="2000" i="1" dirty="0" smtClean="0"/>
          </a:p>
          <a:p>
            <a:pPr marL="857250" lvl="1" indent="-400050">
              <a:buFont typeface="Arial" panose="020B0604020202020204" pitchFamily="34" charset="0"/>
              <a:buChar char="•"/>
            </a:pPr>
            <a:endParaRPr lang="es-ES" dirty="0"/>
          </a:p>
          <a:p>
            <a:pPr marL="857250" lvl="1" indent="-400050">
              <a:buFont typeface="Arial" panose="020B0604020202020204" pitchFamily="34" charset="0"/>
              <a:buChar char="•"/>
            </a:pPr>
            <a:endParaRPr lang="es-E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483"/>
          <a:stretch/>
        </p:blipFill>
        <p:spPr>
          <a:xfrm>
            <a:off x="5080065" y="3831620"/>
            <a:ext cx="4063935" cy="304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79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87314" y="1182707"/>
            <a:ext cx="4356686" cy="3027786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286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bg1"/>
                </a:solidFill>
              </a:rPr>
              <a:t>Establecer y </a:t>
            </a:r>
            <a:r>
              <a:rPr lang="es-ES" sz="2800" dirty="0" smtClean="0">
                <a:solidFill>
                  <a:schemeClr val="bg1"/>
                </a:solidFill>
              </a:rPr>
              <a:t>Mantener Relaciones </a:t>
            </a:r>
            <a:r>
              <a:rPr lang="es-ES" sz="2800" dirty="0">
                <a:solidFill>
                  <a:schemeClr val="bg1"/>
                </a:solidFill>
              </a:rPr>
              <a:t>con </a:t>
            </a:r>
            <a:r>
              <a:rPr lang="es-ES" sz="2800" dirty="0" smtClean="0">
                <a:solidFill>
                  <a:schemeClr val="bg1"/>
                </a:solidFill>
              </a:rPr>
              <a:t>Nuevos </a:t>
            </a:r>
            <a:br>
              <a:rPr lang="es-ES" sz="2800" dirty="0" smtClean="0">
                <a:solidFill>
                  <a:schemeClr val="bg1"/>
                </a:solidFill>
              </a:rPr>
            </a:br>
            <a:r>
              <a:rPr lang="es-ES" sz="2800" dirty="0" smtClean="0">
                <a:solidFill>
                  <a:schemeClr val="bg1"/>
                </a:solidFill>
              </a:rPr>
              <a:t>Socios </a:t>
            </a:r>
            <a:r>
              <a:rPr lang="es-ES" sz="2800" dirty="0">
                <a:solidFill>
                  <a:schemeClr val="bg1"/>
                </a:solidFill>
              </a:rPr>
              <a:t>y </a:t>
            </a:r>
            <a:r>
              <a:rPr lang="es-ES" sz="2800" dirty="0" smtClean="0">
                <a:solidFill>
                  <a:schemeClr val="bg1"/>
                </a:solidFill>
              </a:rPr>
              <a:t>Aliados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506279"/>
            <a:ext cx="42725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000" dirty="0" smtClean="0"/>
              <a:t>Organizaciones comunitarias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000" dirty="0" smtClean="0"/>
              <a:t>Consulados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000" dirty="0" smtClean="0"/>
              <a:t>Gobiernos estatales y municipales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000" dirty="0" smtClean="0"/>
              <a:t>Comunidad Corporativa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000" dirty="0" smtClean="0"/>
              <a:t>Bancos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000" dirty="0" smtClean="0"/>
              <a:t>Organizaciones de fe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000" dirty="0" smtClean="0"/>
              <a:t>Medios de comunicación hispanos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000" dirty="0" smtClean="0"/>
              <a:t>Uniones, contratistas, asociaciones de comercio y agricultura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87314" y="4343400"/>
            <a:ext cx="4356686" cy="254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73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12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334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Hacia adelante: Implementación </a:t>
            </a:r>
            <a:endParaRPr lang="es-E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423" y="1600200"/>
            <a:ext cx="4343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Acciones de NIJC:</a:t>
            </a:r>
            <a:endParaRPr lang="es-ES" b="1" dirty="0"/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s-ES" dirty="0" smtClean="0"/>
              <a:t>Llevar a cabo sesiones de información y talleres con organizaciones de fe y comunitarias o gobiernos locales</a:t>
            </a: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s-ES" dirty="0" smtClean="0"/>
              <a:t>Entrenar a abogados </a:t>
            </a:r>
            <a:r>
              <a:rPr lang="es-ES" i="1" dirty="0" smtClean="0"/>
              <a:t>pro bono</a:t>
            </a:r>
            <a:endParaRPr lang="es-ES" dirty="0"/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s-ES" dirty="0" smtClean="0"/>
              <a:t>Conducir talleres </a:t>
            </a:r>
            <a:r>
              <a:rPr lang="es-ES" i="1" dirty="0" smtClean="0"/>
              <a:t>pro se </a:t>
            </a:r>
            <a:r>
              <a:rPr lang="es-ES" dirty="0" smtClean="0"/>
              <a:t>que expliquen los requisitos y documentos necesarios </a:t>
            </a: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s-ES" dirty="0" smtClean="0"/>
              <a:t>Proveer acceso a consultas legales</a:t>
            </a:r>
          </a:p>
          <a:p>
            <a:pPr marL="400050" indent="-400050">
              <a:buAutoNum type="romanUcPeriod"/>
            </a:pPr>
            <a:endParaRPr lang="es-ES" dirty="0" smtClean="0"/>
          </a:p>
          <a:p>
            <a:r>
              <a:rPr lang="es-ES" b="1" dirty="0" smtClean="0"/>
              <a:t>Acciones a nivel nacional: </a:t>
            </a: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s-ES" dirty="0" err="1" smtClean="0"/>
              <a:t>Committee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/>
              <a:t>I</a:t>
            </a:r>
            <a:r>
              <a:rPr lang="es-ES" dirty="0" err="1" smtClean="0"/>
              <a:t>mmigration</a:t>
            </a:r>
            <a:r>
              <a:rPr lang="es-ES" dirty="0" smtClean="0"/>
              <a:t> </a:t>
            </a:r>
            <a:r>
              <a:rPr lang="es-ES" dirty="0" err="1" smtClean="0"/>
              <a:t>Reform</a:t>
            </a:r>
            <a:r>
              <a:rPr lang="es-ES" dirty="0" smtClean="0"/>
              <a:t> </a:t>
            </a:r>
            <a:r>
              <a:rPr lang="es-ES" dirty="0" err="1" smtClean="0"/>
              <a:t>Implementation</a:t>
            </a:r>
            <a:r>
              <a:rPr lang="es-ES" dirty="0" smtClean="0"/>
              <a:t> (CIRI)</a:t>
            </a: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s-ES" dirty="0" err="1" smtClean="0"/>
              <a:t>iAmerica</a:t>
            </a:r>
            <a:endParaRPr lang="es-ES" dirty="0"/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s-ES" dirty="0" smtClean="0"/>
              <a:t>Campana nacional para promover una interpretación amplia de la Acción Ejecutiva </a:t>
            </a: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s-ES" dirty="0" err="1" smtClean="0"/>
              <a:t>Cities</a:t>
            </a:r>
            <a:r>
              <a:rPr lang="es-ES" dirty="0" smtClean="0"/>
              <a:t> </a:t>
            </a:r>
            <a:r>
              <a:rPr lang="es-ES" dirty="0" err="1" smtClean="0"/>
              <a:t>United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Immigration</a:t>
            </a:r>
            <a:r>
              <a:rPr lang="es-ES" dirty="0" smtClean="0"/>
              <a:t>  </a:t>
            </a:r>
            <a:r>
              <a:rPr lang="es-ES" dirty="0" err="1" smtClean="0"/>
              <a:t>Action</a:t>
            </a:r>
            <a:endParaRPr lang="es-ES" dirty="0" smtClean="0"/>
          </a:p>
          <a:p>
            <a:pPr marL="400050" indent="-400050">
              <a:buAutoNum type="romanUcPeriod"/>
            </a:pPr>
            <a:endParaRPr lang="es-E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01492" y="2057400"/>
            <a:ext cx="4356685" cy="326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25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13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23735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Pasos a seguir para los gobiernos Mexicano y Centroamericanos </a:t>
            </a:r>
            <a:endParaRPr lang="es-E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1524000"/>
            <a:ext cx="4343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Los gobiernos Mexicanos y Centroamericanos son aliados esenciales en este proceso de las siguientes tres maneras: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Dar información a la comunidad para estar preparados para aplicar a la Acción Ejecutiva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Dar información acerca del fraude y como evitarlo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Ayudar a miembros de la comunidad a obtener documentos de identificación</a:t>
            </a:r>
          </a:p>
          <a:p>
            <a:pPr marL="400050" indent="-400050">
              <a:buAutoNum type="romanUcPeriod"/>
            </a:pPr>
            <a:endParaRPr lang="es-ES" sz="3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375144"/>
            <a:ext cx="4293781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78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GRACIAS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3005137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62000" y="4446474"/>
            <a:ext cx="7729537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3CB432"/>
                </a:solidFill>
                <a:latin typeface="+mj-lt"/>
              </a:rPr>
              <a:t>www.immigrantjustice.org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416968" y="4816362"/>
            <a:ext cx="441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3CB432"/>
                </a:solidFill>
              </a:rPr>
              <a:t>Twitter: @NIJC</a:t>
            </a:r>
            <a:endParaRPr lang="en-US" altLang="en-US" dirty="0">
              <a:solidFill>
                <a:srgbClr val="CE5E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40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1009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Agenda </a:t>
            </a:r>
            <a:endParaRPr lang="en-US" alt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16394"/>
            <a:ext cx="4953000" cy="481300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/>
              <a:t>I</a:t>
            </a:r>
            <a:r>
              <a:rPr lang="en-US" sz="2800" dirty="0" smtClean="0"/>
              <a:t>. </a:t>
            </a:r>
            <a:r>
              <a:rPr lang="es-ES" sz="2800" dirty="0" smtClean="0"/>
              <a:t>Oportunidades </a:t>
            </a:r>
          </a:p>
          <a:p>
            <a:pPr marL="0" lvl="0" indent="0">
              <a:buNone/>
            </a:pPr>
            <a:endParaRPr lang="es-ES" sz="2800" dirty="0" smtClean="0"/>
          </a:p>
          <a:p>
            <a:pPr marL="0" lvl="0" indent="0">
              <a:buNone/>
            </a:pPr>
            <a:r>
              <a:rPr lang="es-ES" sz="2800" dirty="0" smtClean="0"/>
              <a:t>II. Limites &amp; Retos</a:t>
            </a:r>
          </a:p>
          <a:p>
            <a:pPr marL="0" lvl="0" indent="0">
              <a:buNone/>
            </a:pPr>
            <a:endParaRPr lang="es-ES" sz="2800" dirty="0" smtClean="0"/>
          </a:p>
          <a:p>
            <a:pPr marL="0" indent="0">
              <a:buNone/>
            </a:pPr>
            <a:r>
              <a:rPr lang="es-ES" sz="2800" dirty="0" smtClean="0"/>
              <a:t>III. </a:t>
            </a:r>
            <a:r>
              <a:rPr lang="es-ES" sz="2800" dirty="0"/>
              <a:t>Modelo de </a:t>
            </a:r>
            <a:r>
              <a:rPr lang="es-ES" sz="2800" dirty="0" smtClean="0"/>
              <a:t>Implementación</a:t>
            </a:r>
            <a:br>
              <a:rPr lang="es-ES" sz="2800" dirty="0" smtClean="0"/>
            </a:br>
            <a:endParaRPr lang="en-US" sz="2800" dirty="0"/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1816393"/>
            <a:ext cx="3336189" cy="437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30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40102" y="914400"/>
            <a:ext cx="4582633" cy="472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1009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s-MX" alt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alt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MX" alt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Centro Nacional de Justicia para Inmigrantes</a:t>
            </a:r>
          </a:p>
          <a:p>
            <a:pPr algn="ctr" eaLnBrk="1" hangingPunct="1"/>
            <a:endParaRPr lang="es-MX" alt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228600" y="1482935"/>
            <a:ext cx="4191000" cy="4327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 dirty="0" smtClean="0"/>
              <a:t>Provee servicios legales a más de 10,000 individuos cada año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1100" dirty="0"/>
          </a:p>
          <a:p>
            <a:pPr marL="342900" indent="-342900">
              <a:buFont typeface="Arial" pitchFamily="34" charset="0"/>
              <a:buChar char="•"/>
            </a:pPr>
            <a:r>
              <a:rPr lang="es-MX" sz="2000" dirty="0" smtClean="0"/>
              <a:t>Litiga en las cortes </a:t>
            </a:r>
          </a:p>
          <a:p>
            <a:endParaRPr lang="es-MX" sz="1100" dirty="0"/>
          </a:p>
          <a:p>
            <a:pPr marL="342900" indent="-342900">
              <a:buFont typeface="Arial" pitchFamily="34" charset="0"/>
              <a:buChar char="•"/>
            </a:pPr>
            <a:r>
              <a:rPr lang="es-MX" sz="2000" dirty="0" smtClean="0"/>
              <a:t>Aboga en el Congreso de los Estados Unidos, en la Casa Blanca, Departamentos de Seguridad Nacional &amp; Justicia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11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MX" sz="2000" dirty="0" smtClean="0"/>
              <a:t>Informa a los medios de comunicación y a los legisladores acerca del impacto de las políticas y leyes de inmigración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983069"/>
            <a:ext cx="9122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/>
              <a:t>El servicio legal y directo de NIJC informa nuestros </a:t>
            </a:r>
            <a:r>
              <a:rPr lang="es-MX" b="1" i="1" dirty="0" smtClean="0"/>
              <a:t>esfuerzos</a:t>
            </a:r>
            <a:br>
              <a:rPr lang="es-MX" b="1" i="1" dirty="0" smtClean="0"/>
            </a:br>
            <a:r>
              <a:rPr lang="es-MX" b="1" i="1" dirty="0" smtClean="0"/>
              <a:t>de </a:t>
            </a:r>
            <a:r>
              <a:rPr lang="es-MX" b="1" i="1" dirty="0"/>
              <a:t>promover una reforma sistemática y </a:t>
            </a:r>
            <a:r>
              <a:rPr lang="es-MX" b="1" i="1" dirty="0" smtClean="0"/>
              <a:t>completa</a:t>
            </a:r>
            <a:r>
              <a:rPr lang="en-US" dirty="0" smtClean="0"/>
              <a:t>.</a:t>
            </a:r>
            <a:endParaRPr lang="es-MX" b="1" i="1" dirty="0"/>
          </a:p>
        </p:txBody>
      </p:sp>
    </p:spTree>
    <p:extLst>
      <p:ext uri="{BB962C8B-B14F-4D97-AF65-F5344CB8AC3E}">
        <p14:creationId xmlns:p14="http://schemas.microsoft.com/office/powerpoint/2010/main" val="402650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0200" y="1236323"/>
            <a:ext cx="3733800" cy="5621677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5429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420469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Implementación </a:t>
            </a:r>
            <a:r>
              <a:rPr lang="es-MX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Exitosa de DAPA</a:t>
            </a:r>
            <a:endParaRPr 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355006"/>
            <a:ext cx="4495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000" dirty="0" smtClean="0"/>
          </a:p>
          <a:p>
            <a:r>
              <a:rPr lang="es-MX" sz="2000" dirty="0" smtClean="0"/>
              <a:t>DAPA Beneficios incluyen: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Reducir la separación familiar</a:t>
            </a:r>
          </a:p>
          <a:p>
            <a:endParaRPr lang="es-MX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Posicionar el tema para una reforma legislativa</a:t>
            </a:r>
          </a:p>
          <a:p>
            <a:endParaRPr lang="es-MX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Demonstrar al próximo presidente en los Estados Unidos que la estabilidad de las familias inmigrantes beneficia nuestro país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Reducir el riesgo de que nuevas administraciones cancelen el programa</a:t>
            </a:r>
          </a:p>
        </p:txBody>
      </p:sp>
    </p:spTree>
    <p:extLst>
      <p:ext uri="{BB962C8B-B14F-4D97-AF65-F5344CB8AC3E}">
        <p14:creationId xmlns:p14="http://schemas.microsoft.com/office/powerpoint/2010/main" val="129386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Los Límites de la Acción Ejecutiva demuestran por qué los Estados Unidos Necesita una Reforma Integral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8721" y="17526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Siete millones de personas han sido excluidos del programa de Acción Ejecutiva</a:t>
            </a:r>
          </a:p>
          <a:p>
            <a:endParaRPr lang="es-MX" sz="2400" dirty="0" smtClean="0"/>
          </a:p>
          <a:p>
            <a:r>
              <a:rPr lang="es-MX" sz="2400" dirty="0" smtClean="0"/>
              <a:t>Cuatro grupos que no se van a beneficiar de DAPA:</a:t>
            </a:r>
          </a:p>
          <a:p>
            <a:endParaRPr lang="es-MX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400" dirty="0" smtClean="0"/>
              <a:t>Familias sin hijos ciudadanos/residentes permanentes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400" dirty="0" smtClean="0"/>
              <a:t>Miembros de la familia afuera de los Estados Unidos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400" dirty="0" smtClean="0"/>
              <a:t>Aquellos que llegaron a los Estados Unidos después de Enero del 2010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400" dirty="0" smtClean="0"/>
              <a:t>Personas con antecedentes criminales (ellos necesitan hablar con un abogado)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340556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420469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Riesgo a la Comunidad</a:t>
            </a:r>
            <a:endParaRPr lang="es-E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752600"/>
            <a:ext cx="8229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Tres riesgos a la comunidad:</a:t>
            </a:r>
          </a:p>
          <a:p>
            <a:endParaRPr lang="es-E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Fraude: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Explotación de comunidades vulnerables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Deportación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Si individuos presentan una aplicación y no han llenado los requisitos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Invisibilidad y aislamiento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Es muy peligroso huir y esconder que revelar su estatus migratorio</a:t>
            </a:r>
          </a:p>
          <a:p>
            <a:pPr lvl="1"/>
            <a:endParaRPr lang="es-ES" sz="2800" dirty="0"/>
          </a:p>
          <a:p>
            <a:pPr lvl="1"/>
            <a:endParaRPr lang="es-ES" sz="2800" dirty="0" smtClean="0"/>
          </a:p>
          <a:p>
            <a:pPr marL="285750" indent="-285750">
              <a:buFontTx/>
              <a:buChar char="-"/>
            </a:pPr>
            <a:endParaRPr lang="es-ES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57670" y="1752600"/>
            <a:ext cx="2049692" cy="191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87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694489789"/>
              </p:ext>
            </p:extLst>
          </p:nvPr>
        </p:nvGraphicFramePr>
        <p:xfrm>
          <a:off x="762000" y="1600200"/>
          <a:ext cx="7086600" cy="4653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s-ES" alt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Consejo Legal es Crítico</a:t>
            </a:r>
            <a:endParaRPr lang="es-ES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7400" y="63246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Con representación</a:t>
            </a:r>
            <a:endParaRPr lang="es-E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76800" y="63246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Sin representación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55022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altLang="en-US" sz="3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r>
              <a:rPr lang="en-US" altLang="en-US" sz="36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Consejo</a:t>
            </a:r>
            <a:r>
              <a:rPr lang="en-US" alt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Legal </a:t>
            </a:r>
            <a:r>
              <a:rPr lang="en-US" altLang="en-US" sz="36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en-US" alt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36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Crítico</a:t>
            </a:r>
            <a:endParaRPr lang="en-US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8823" y="2819400"/>
            <a:ext cx="5706353" cy="35613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" y="6300125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err="1" smtClean="0"/>
              <a:t>Fuente</a:t>
            </a:r>
            <a:r>
              <a:rPr lang="en-US" sz="1200" i="1" dirty="0" smtClean="0"/>
              <a:t>: </a:t>
            </a:r>
            <a:r>
              <a:rPr lang="en-US" sz="1200" i="1" dirty="0"/>
              <a:t>Tom K. Wong, et al., “Paths to Lawful Immigration Status: Results and Implications from the PERSONS Survey,” </a:t>
            </a:r>
            <a:r>
              <a:rPr lang="en-US" sz="1200" i="1" dirty="0" smtClean="0"/>
              <a:t/>
            </a:r>
            <a:br>
              <a:rPr lang="en-US" sz="1200" i="1" dirty="0" smtClean="0"/>
            </a:br>
            <a:r>
              <a:rPr lang="en-US" sz="1200" i="1" dirty="0" smtClean="0"/>
              <a:t>Journal </a:t>
            </a:r>
            <a:r>
              <a:rPr lang="en-US" sz="1200" i="1" dirty="0"/>
              <a:t>on Migration and Human Security 2, no. 4 (2014): </a:t>
            </a:r>
            <a:r>
              <a:rPr lang="en-US" sz="1200" i="1" dirty="0" smtClean="0"/>
              <a:t>287-304. </a:t>
            </a:r>
            <a:endParaRPr lang="en-US" sz="12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4478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14.3%  de las personas que buscaron obtener consultas para DACA </a:t>
            </a:r>
            <a:r>
              <a:rPr lang="es-ES" sz="2400" b="1" dirty="0" smtClean="0"/>
              <a:t>han sido </a:t>
            </a:r>
            <a:r>
              <a:rPr lang="es-ES" sz="2400" b="1" dirty="0"/>
              <a:t>potencialmente elegibles para un remedio legal más </a:t>
            </a:r>
            <a:r>
              <a:rPr lang="es-ES" sz="2400" b="1" dirty="0" smtClean="0"/>
              <a:t>permanente.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70378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23735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Ayude a las Familias a Preparase para la Acción Ejecutiva</a:t>
            </a:r>
            <a:endParaRPr lang="es-E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600200"/>
            <a:ext cx="4876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Educar a la comunidad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Dar consultas legales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Recolectar </a:t>
            </a:r>
            <a:r>
              <a:rPr lang="es-ES" sz="2400" dirty="0"/>
              <a:t>documentación:</a:t>
            </a:r>
          </a:p>
          <a:p>
            <a:pPr marL="742950" lvl="1" indent="-285750">
              <a:buFontTx/>
              <a:buChar char="-"/>
            </a:pPr>
            <a:r>
              <a:rPr lang="es-ES" sz="2400" dirty="0"/>
              <a:t>Documentos de identificación de los consulados</a:t>
            </a:r>
          </a:p>
          <a:p>
            <a:pPr marL="742950" lvl="1" indent="-285750">
              <a:buFontTx/>
              <a:buChar char="-"/>
            </a:pPr>
            <a:r>
              <a:rPr lang="es-ES" sz="2400" dirty="0"/>
              <a:t>Records FOIA (Ley de Libertad de Información del Estado )&amp; antecedentes del FBI </a:t>
            </a:r>
          </a:p>
          <a:p>
            <a:pPr marL="742950" lvl="1" indent="-285750">
              <a:buFontTx/>
              <a:buChar char="-"/>
            </a:pPr>
            <a:r>
              <a:rPr lang="es-ES" sz="2400" dirty="0"/>
              <a:t>Prueba de entrada al país y presencia continua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s-ES" sz="2400" dirty="0"/>
              <a:t>Ahorrar dinero para </a:t>
            </a:r>
            <a:r>
              <a:rPr lang="es-ES" sz="2400" dirty="0" smtClean="0"/>
              <a:t>pagar la </a:t>
            </a:r>
            <a:r>
              <a:rPr lang="es-ES" sz="2400" dirty="0"/>
              <a:t>aplicación ($465 </a:t>
            </a:r>
            <a:r>
              <a:rPr lang="es-ES" sz="2400" dirty="0" smtClean="0"/>
              <a:t>USD)</a:t>
            </a:r>
            <a:endParaRPr lang="es-ES" sz="24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5400" y="1550165"/>
            <a:ext cx="3902958" cy="51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03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2460</TotalTime>
  <Words>668</Words>
  <Application>Microsoft Office PowerPoint</Application>
  <PresentationFormat>On-screen Show (4:3)</PresentationFormat>
  <Paragraphs>143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Chan</dc:creator>
  <cp:lastModifiedBy>RODAS Renán</cp:lastModifiedBy>
  <cp:revision>173</cp:revision>
  <cp:lastPrinted>2015-04-09T17:12:25Z</cp:lastPrinted>
  <dcterms:created xsi:type="dcterms:W3CDTF">2014-10-31T18:37:08Z</dcterms:created>
  <dcterms:modified xsi:type="dcterms:W3CDTF">2015-04-14T16:03:59Z</dcterms:modified>
</cp:coreProperties>
</file>