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3" r:id="rId3"/>
    <p:sldId id="299" r:id="rId4"/>
    <p:sldId id="275" r:id="rId5"/>
    <p:sldId id="286" r:id="rId6"/>
    <p:sldId id="287" r:id="rId7"/>
    <p:sldId id="261" r:id="rId8"/>
    <p:sldId id="263" r:id="rId9"/>
    <p:sldId id="274" r:id="rId10"/>
    <p:sldId id="292" r:id="rId11"/>
    <p:sldId id="293" r:id="rId12"/>
    <p:sldId id="295" r:id="rId13"/>
    <p:sldId id="296" r:id="rId14"/>
    <p:sldId id="298" r:id="rId15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sa Koop" initials="LK" lastIdx="7" clrIdx="0"/>
  <p:cmAuthor id="1" name="Mary Meg Mccarthy" initials="MM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B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13" autoAdjust="0"/>
  </p:normalViewPr>
  <p:slideViewPr>
    <p:cSldViewPr>
      <p:cViewPr>
        <p:scale>
          <a:sx n="121" d="100"/>
          <a:sy n="121" d="100"/>
        </p:scale>
        <p:origin x="-944" y="-3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kadioglu\Documents\WhitePaperGfx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600" b="1" i="0" baseline="0" noProof="0" dirty="0" smtClean="0">
                <a:effectLst/>
              </a:rPr>
              <a:t>The impact of legal representation on the success of non-citizens that have not been detained, 2005-2012</a:t>
            </a:r>
            <a:endParaRPr lang="en-GB" sz="1600" noProof="0" dirty="0">
              <a:effectLst/>
            </a:endParaRPr>
          </a:p>
        </c:rich>
      </c:tx>
      <c:layout>
        <c:manualLayout>
          <c:xMode val="edge"/>
          <c:yMode val="edge"/>
          <c:x val="0.156690413698288"/>
          <c:y val="0.0407407407407407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.00313620071684588"/>
                  <c:y val="0.0882596843877559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Arial" pitchFamily="34" charset="0"/>
                        <a:cs typeface="Arial" pitchFamily="34" charset="0"/>
                      </a:rPr>
                      <a:t>74%</a:t>
                    </a:r>
                    <a:endParaRPr lang="en-US" sz="20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00313591849405921"/>
                  <c:y val="0.0874308449885516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Arial" pitchFamily="34" charset="0"/>
                        <a:cs typeface="Arial" pitchFamily="34" charset="0"/>
                      </a:rPr>
                      <a:t>13%</a:t>
                    </a:r>
                    <a:endParaRPr lang="en-US" sz="20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Sheet1!$A$1:$A$2</c:f>
              <c:strCache>
                <c:ptCount val="2"/>
                <c:pt idx="0">
                  <c:v>With representation</c:v>
                </c:pt>
                <c:pt idx="1">
                  <c:v>Without representation</c:v>
                </c:pt>
              </c:strCache>
            </c:strRef>
          </c:cat>
          <c:val>
            <c:numRef>
              <c:f>Sheet1!$B$1:$B$2</c:f>
              <c:numCache>
                <c:formatCode>0%</c:formatCode>
                <c:ptCount val="2"/>
                <c:pt idx="0">
                  <c:v>0.18</c:v>
                </c:pt>
                <c:pt idx="1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2108603688"/>
        <c:axId val="-2108633832"/>
        <c:axId val="0"/>
      </c:bar3DChart>
      <c:catAx>
        <c:axId val="-21086036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800">
                    <a:latin typeface="Arial" pitchFamily="34" charset="0"/>
                    <a:cs typeface="Arial" pitchFamily="34" charset="0"/>
                  </a:defRPr>
                </a:pPr>
                <a:r>
                  <a:rPr lang="en-US" sz="800" i="1" dirty="0" smtClean="0">
                    <a:latin typeface="Arial" pitchFamily="34" charset="0"/>
                    <a:cs typeface="Arial" pitchFamily="34" charset="0"/>
                  </a:rPr>
                  <a:t>Source</a:t>
                </a:r>
                <a:r>
                  <a:rPr lang="en-US" sz="800" i="1" dirty="0" smtClean="0"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sz="800" i="1" baseline="0" dirty="0" smtClean="0">
                    <a:latin typeface="Arial" pitchFamily="34" charset="0"/>
                    <a:cs typeface="Arial" pitchFamily="34" charset="0"/>
                  </a:rPr>
                  <a:t>Katzmann </a:t>
                </a:r>
                <a:r>
                  <a:rPr lang="en-US" sz="800" i="1" baseline="0" dirty="0">
                    <a:latin typeface="Arial" pitchFamily="34" charset="0"/>
                    <a:cs typeface="Arial" pitchFamily="34" charset="0"/>
                  </a:rPr>
                  <a:t>Study Group, </a:t>
                </a:r>
                <a:r>
                  <a:rPr lang="en-US" sz="800" i="1" baseline="0" dirty="0" smtClean="0">
                    <a:latin typeface="Arial" pitchFamily="34" charset="0"/>
                    <a:cs typeface="Arial" pitchFamily="34" charset="0"/>
                  </a:rPr>
                  <a:t>2011</a:t>
                </a:r>
                <a:endParaRPr lang="en-US" sz="800" i="1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532741935483871"/>
              <c:y val="0.950381380016525"/>
            </c:manualLayout>
          </c:layout>
          <c:overlay val="0"/>
        </c:title>
        <c:majorTickMark val="none"/>
        <c:minorTickMark val="none"/>
        <c:tickLblPos val="nextTo"/>
        <c:crossAx val="-2108633832"/>
        <c:crosses val="autoZero"/>
        <c:auto val="1"/>
        <c:lblAlgn val="ctr"/>
        <c:lblOffset val="100"/>
        <c:noMultiLvlLbl val="0"/>
      </c:catAx>
      <c:valAx>
        <c:axId val="-21086338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800" b="1" i="0" baseline="0" noProof="0" dirty="0" smtClean="0">
                    <a:effectLst/>
                  </a:rPr>
                  <a:t>Percentage of cases where a legal remedy was obtained</a:t>
                </a:r>
                <a:endParaRPr lang="en-GB" sz="1800" noProof="0" dirty="0" smtClean="0">
                  <a:effectLst/>
                </a:endParaRPr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US" sz="12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s-ES"/>
          </a:p>
        </c:txPr>
        <c:crossAx val="-2108603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FAB74-82AB-4C74-83F1-B0DE9A2F8B7E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98DD9-582E-416F-AE0D-35B59632590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7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EA4A6D2-2115-4357-8950-783F41DCA4CA}" type="datetimeFigureOut">
              <a:rPr lang="en-US" smtClean="0"/>
              <a:t>4/14/15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57E886C-DA74-47C5-8DB9-68A57498A6A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59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Font typeface="Arial" panose="020B0604020202020204" pitchFamily="34" charset="0"/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159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177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90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7E886C-DA74-47C5-8DB9-68A57498A6A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8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4F1D-7F8B-4D3B-8E52-8E770B437F1B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31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6954-D3DE-475E-804E-6BABB807294D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11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4F1D-9A81-46F0-BC86-C6A2C13D88D7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3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E7A6-FC01-4DE8-850A-1868C33758DB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03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BEE1-370E-4E20-A5D2-EDFC6DFF9BD8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5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3BCC-9109-4611-BF0E-9E6099D0E343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3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EC3-EF33-47E2-8019-697005BDAA80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0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86C74-B374-44F1-AE2F-0074A106A3E5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62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25C0-01C5-4D55-B1BE-41669703C05F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2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0F766-7272-43E9-9244-A267A2681983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262E-94FD-4758-82DE-99706B087AEF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8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CF7CD-CC16-41BD-A2EB-31A45D8392FD}" type="datetime1">
              <a:rPr lang="en-US" smtClean="0"/>
              <a:t>4/14/15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CA4B-1BBE-4639-838B-1564D708F6C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6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762000" y="3048000"/>
            <a:ext cx="7772400" cy="1676400"/>
          </a:xfrm>
          <a:prstGeom prst="rect">
            <a:avLst/>
          </a:prstGeom>
          <a:noFill/>
        </p:spPr>
        <p:txBody>
          <a:bodyPr vert="horz" lIns="0" tIns="45720" rIns="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/>
              <a:t>ACTION PLAN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Preparing to Meet the Demand for Legal </a:t>
            </a:r>
            <a:r>
              <a:rPr lang="en-GB" sz="3200" dirty="0"/>
              <a:t>S</a:t>
            </a:r>
            <a:r>
              <a:rPr lang="en-GB" sz="3200" dirty="0" smtClean="0"/>
              <a:t>ervices relating to the Executive Action</a:t>
            </a:r>
            <a:endParaRPr lang="en-GB" sz="3200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957263" y="5511800"/>
            <a:ext cx="7729537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b="1" dirty="0" smtClean="0">
                <a:solidFill>
                  <a:srgbClr val="3CB432"/>
                </a:solidFill>
                <a:latin typeface="+mj-lt"/>
              </a:rPr>
              <a:t>www.immigrantjustice.org</a:t>
            </a:r>
            <a:endParaRPr lang="en-GB" b="1" dirty="0" smtClean="0">
              <a:solidFill>
                <a:srgbClr val="3CB432"/>
              </a:solidFill>
              <a:latin typeface="+mj-lt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114800" y="5203825"/>
            <a:ext cx="441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dirty="0" smtClean="0">
                <a:solidFill>
                  <a:srgbClr val="3CB432"/>
                </a:solidFill>
              </a:rPr>
              <a:t>April 2015</a:t>
            </a:r>
            <a:endParaRPr lang="en-GB" altLang="en-US" dirty="0">
              <a:solidFill>
                <a:srgbClr val="CE5E02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7263" y="639763"/>
            <a:ext cx="3005137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130675" y="5881688"/>
            <a:ext cx="441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GB" altLang="en-US" dirty="0" smtClean="0">
                <a:solidFill>
                  <a:srgbClr val="3CB432"/>
                </a:solidFill>
              </a:rPr>
              <a:t>Twitter: @NIJC</a:t>
            </a:r>
            <a:endParaRPr lang="en-GB" altLang="en-US" dirty="0">
              <a:solidFill>
                <a:srgbClr val="CE5E0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734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064" y="762049"/>
            <a:ext cx="4063935" cy="3047951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10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6229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NIJC Implementation Model</a:t>
            </a:r>
            <a:endParaRPr lang="en-GB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180" y="1371601"/>
            <a:ext cx="498402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arabicPeriod"/>
            </a:pPr>
            <a:r>
              <a:rPr lang="en-GB" sz="2000" dirty="0" smtClean="0"/>
              <a:t>Using an online consultation service;</a:t>
            </a:r>
          </a:p>
          <a:p>
            <a:pPr marL="400050" indent="-400050">
              <a:buFont typeface="+mj-lt"/>
              <a:buAutoNum type="arabicPeriod"/>
            </a:pPr>
            <a:endParaRPr lang="en-GB" sz="2000" dirty="0" smtClean="0"/>
          </a:p>
          <a:p>
            <a:pPr marL="400050" indent="-400050">
              <a:buFont typeface="+mj-lt"/>
              <a:buAutoNum type="arabicPeriod"/>
            </a:pPr>
            <a:r>
              <a:rPr lang="en-GB" sz="2000" dirty="0" smtClean="0"/>
              <a:t>Preparing a list of documents for immigrants, governments and consulates; </a:t>
            </a:r>
            <a:r>
              <a:rPr lang="en-GB" sz="2000" dirty="0" smtClean="0"/>
              <a:t> </a:t>
            </a:r>
          </a:p>
          <a:p>
            <a:pPr marL="400050" indent="-400050">
              <a:buFont typeface="+mj-lt"/>
              <a:buAutoNum type="arabicPeriod"/>
            </a:pPr>
            <a:endParaRPr lang="en-GB" sz="2000" dirty="0" smtClean="0"/>
          </a:p>
          <a:p>
            <a:pPr marL="400050" indent="-400050">
              <a:buAutoNum type="arabicPeriod"/>
            </a:pPr>
            <a:r>
              <a:rPr lang="en-GB" sz="2000" dirty="0" smtClean="0"/>
              <a:t>Training faith-based or community organizations on providing assistance on how </a:t>
            </a:r>
            <a:r>
              <a:rPr lang="en-GB" sz="2000" smtClean="0"/>
              <a:t>to prepare </a:t>
            </a:r>
            <a:r>
              <a:rPr lang="en-GB" sz="2000" dirty="0" smtClean="0"/>
              <a:t>the required documents;</a:t>
            </a:r>
            <a:endParaRPr lang="en-GB" sz="2000" dirty="0" smtClean="0"/>
          </a:p>
          <a:p>
            <a:pPr marL="400050" indent="-400050">
              <a:buAutoNum type="arabicPeriod"/>
            </a:pPr>
            <a:endParaRPr lang="en-GB" sz="2000" dirty="0" smtClean="0"/>
          </a:p>
          <a:p>
            <a:pPr marL="400050" indent="-400050">
              <a:buAutoNum type="arabicPeriod"/>
            </a:pPr>
            <a:r>
              <a:rPr lang="en-GB" sz="2000" dirty="0" smtClean="0"/>
              <a:t>Integrating information in schools, libraries and organizations; </a:t>
            </a:r>
          </a:p>
          <a:p>
            <a:pPr marL="400050" indent="-400050">
              <a:buAutoNum type="arabicPeriod"/>
            </a:pPr>
            <a:endParaRPr lang="en-GB" sz="2000" dirty="0" smtClean="0"/>
          </a:p>
          <a:p>
            <a:pPr marL="400050" indent="-400050">
              <a:buAutoNum type="arabicPeriod"/>
            </a:pPr>
            <a:r>
              <a:rPr lang="en-GB" sz="2000" dirty="0" smtClean="0"/>
              <a:t>Providing legal counsel;</a:t>
            </a:r>
          </a:p>
          <a:p>
            <a:pPr marL="400050" indent="-400050">
              <a:buAutoNum type="arabicPeriod"/>
            </a:pPr>
            <a:endParaRPr lang="en-GB" sz="2000" dirty="0" smtClean="0"/>
          </a:p>
          <a:p>
            <a:pPr marL="400050" indent="-400050">
              <a:buAutoNum type="arabicPeriod"/>
            </a:pPr>
            <a:r>
              <a:rPr lang="en-GB" sz="2000" dirty="0" smtClean="0"/>
              <a:t>Implementing various models to provide services to persons with limited resources.</a:t>
            </a:r>
            <a:endParaRPr lang="en-GB" sz="2000" i="1" dirty="0" smtClean="0"/>
          </a:p>
          <a:p>
            <a:pPr marL="857250" lvl="1" indent="-4000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857250" lvl="1" indent="-4000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483"/>
          <a:stretch/>
        </p:blipFill>
        <p:spPr>
          <a:xfrm>
            <a:off x="5080065" y="3831620"/>
            <a:ext cx="4063935" cy="304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793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7314" y="1182707"/>
            <a:ext cx="4356686" cy="3027786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11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2286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Establishing and Maintaining New Partnerships and Alliances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06279"/>
            <a:ext cx="42725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Community organizations;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Consulates;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State and municipal governments;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Corporations;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Financial institutions;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Faith-based organizations;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Hispanic media;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Unions, contractors, trade and agriculture associations.</a:t>
            </a:r>
            <a:endParaRPr lang="en-GB" sz="20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7314" y="4343400"/>
            <a:ext cx="4356686" cy="254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31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12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33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Moving Forward: Implementation </a:t>
            </a:r>
            <a:endParaRPr lang="en-GB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423" y="1454288"/>
            <a:ext cx="434340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Actions by NIJC: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dirty="0" smtClean="0"/>
              <a:t>Implement information sessions and workshops with faith-based and community organizations or local governments; 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dirty="0" smtClean="0"/>
              <a:t>Train </a:t>
            </a:r>
            <a:r>
              <a:rPr lang="en-GB" i="1" dirty="0" smtClean="0"/>
              <a:t>pro bono </a:t>
            </a:r>
            <a:r>
              <a:rPr lang="en-GB" dirty="0" smtClean="0"/>
              <a:t>attorneys;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dirty="0" smtClean="0"/>
              <a:t>Hold </a:t>
            </a:r>
            <a:r>
              <a:rPr lang="en-GB" i="1" dirty="0" smtClean="0"/>
              <a:t>pro se </a:t>
            </a:r>
            <a:r>
              <a:rPr lang="en-GB" dirty="0" smtClean="0"/>
              <a:t>workshops on requirements and necessary documents; </a:t>
            </a:r>
            <a:endParaRPr lang="en-GB" dirty="0" smtClean="0"/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dirty="0" smtClean="0"/>
              <a:t>Provide access to legal counsel.</a:t>
            </a:r>
          </a:p>
          <a:p>
            <a:pPr marL="400050" indent="-400050">
              <a:buAutoNum type="romanUcPeriod"/>
            </a:pPr>
            <a:endParaRPr lang="en-GB" dirty="0" smtClean="0"/>
          </a:p>
          <a:p>
            <a:r>
              <a:rPr lang="en-GB" b="1" dirty="0" smtClean="0"/>
              <a:t>National-level actions: 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dirty="0" smtClean="0"/>
              <a:t>Committee for Immigration Reform Implementation (CIRI);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dirty="0" err="1" smtClean="0"/>
              <a:t>iAmerica</a:t>
            </a:r>
            <a:r>
              <a:rPr lang="en-GB" dirty="0" smtClean="0"/>
              <a:t>;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dirty="0" smtClean="0"/>
              <a:t>A n</a:t>
            </a:r>
            <a:r>
              <a:rPr lang="en-GB" dirty="0" smtClean="0"/>
              <a:t>ational campaign to promote a broad interpretation of the Executive Action;</a:t>
            </a:r>
          </a:p>
          <a:p>
            <a:pPr marL="400050" indent="-400050">
              <a:buFont typeface="Arial" panose="020B0604020202020204" pitchFamily="34" charset="0"/>
              <a:buChar char="•"/>
            </a:pPr>
            <a:r>
              <a:rPr lang="en-GB" dirty="0" smtClean="0"/>
              <a:t>Cities United for Immigration Action.</a:t>
            </a:r>
          </a:p>
          <a:p>
            <a:pPr marL="400050" indent="-400050">
              <a:buAutoNum type="romanUcPeriod"/>
            </a:pP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1492" y="2057400"/>
            <a:ext cx="4356685" cy="326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259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13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23735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Next Steps for the Mexican and Central American Governments</a:t>
            </a:r>
            <a:endParaRPr lang="en-GB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1524000"/>
            <a:ext cx="4343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Mexican and Central American governments are essential partners in this process, in three aspects: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Informing communities to prepare them to </a:t>
            </a:r>
            <a:r>
              <a:rPr lang="en-GB" sz="2400" dirty="0" smtClean="0"/>
              <a:t>apply for the Executive Action; </a:t>
            </a: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Providing information about </a:t>
            </a:r>
            <a:r>
              <a:rPr lang="en-GB" sz="2400" dirty="0" smtClean="0"/>
              <a:t>fraud and how to prevent it;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Helping community members to obtain identity documents. </a:t>
            </a:r>
          </a:p>
          <a:p>
            <a:pPr marL="400050" indent="-400050">
              <a:buAutoNum type="romanUcPeriod"/>
            </a:pPr>
            <a:endParaRPr lang="en-GB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375144"/>
            <a:ext cx="4293781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781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4800" dirty="0" smtClean="0"/>
          </a:p>
          <a:p>
            <a:pPr marL="0" indent="0" algn="ctr">
              <a:buNone/>
            </a:pPr>
            <a:r>
              <a:rPr lang="en-GB" sz="4800" dirty="0" smtClean="0"/>
              <a:t>THANK YOU</a:t>
            </a:r>
            <a:endParaRPr lang="en-GB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14</a:t>
            </a:fld>
            <a:endParaRPr lang="en-GB" dirty="0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304800"/>
            <a:ext cx="3005137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" y="4446474"/>
            <a:ext cx="7729537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b="1" dirty="0" smtClean="0">
                <a:solidFill>
                  <a:srgbClr val="3CB432"/>
                </a:solidFill>
                <a:latin typeface="+mj-lt"/>
              </a:rPr>
              <a:t>www.immigrantjustice.org</a:t>
            </a:r>
            <a:endParaRPr lang="en-GB" b="1" dirty="0" smtClean="0">
              <a:solidFill>
                <a:srgbClr val="3CB432"/>
              </a:solidFill>
              <a:latin typeface="+mj-lt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416968" y="4816362"/>
            <a:ext cx="441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dirty="0" smtClean="0">
                <a:solidFill>
                  <a:srgbClr val="3CB432"/>
                </a:solidFill>
              </a:rPr>
              <a:t>Twitter: @NIJC</a:t>
            </a:r>
            <a:endParaRPr lang="en-GB" altLang="en-US" dirty="0">
              <a:solidFill>
                <a:srgbClr val="CE5E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40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1009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alt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Agenda </a:t>
            </a:r>
            <a:endParaRPr lang="en-GB" alt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16394"/>
            <a:ext cx="4953000" cy="481300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400" dirty="0" smtClean="0"/>
              <a:t>I</a:t>
            </a:r>
            <a:r>
              <a:rPr lang="en-GB" sz="2800" dirty="0" smtClean="0"/>
              <a:t>. Opportunities </a:t>
            </a:r>
          </a:p>
          <a:p>
            <a:pPr marL="0" lvl="0" indent="0">
              <a:buNone/>
            </a:pPr>
            <a:endParaRPr lang="en-GB" sz="2800" dirty="0" smtClean="0"/>
          </a:p>
          <a:p>
            <a:pPr marL="0" lvl="0" indent="0">
              <a:buNone/>
            </a:pPr>
            <a:r>
              <a:rPr lang="en-GB" sz="2800" dirty="0" smtClean="0"/>
              <a:t>II. Limitations and Challenges</a:t>
            </a:r>
          </a:p>
          <a:p>
            <a:pPr marL="0" lv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III. Implementation Model</a:t>
            </a:r>
            <a:br>
              <a:rPr lang="en-GB" sz="2800" dirty="0" smtClean="0"/>
            </a:br>
            <a:endParaRPr lang="en-GB" sz="2800" dirty="0" smtClean="0"/>
          </a:p>
          <a:p>
            <a:pPr marL="0" indent="0">
              <a:buNone/>
            </a:pPr>
            <a:endParaRPr lang="en-GB" sz="3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2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1816393"/>
            <a:ext cx="3336189" cy="437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302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40102" y="914400"/>
            <a:ext cx="4582633" cy="472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3</a:t>
            </a:fld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01009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alt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alt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GB" alt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National Immigrant Justice </a:t>
            </a:r>
            <a:r>
              <a:rPr lang="en-GB" alt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Center</a:t>
            </a:r>
            <a:endParaRPr lang="en-GB" alt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en-GB" alt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228600" y="1482935"/>
            <a:ext cx="4191000" cy="396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Provides legal services to more than 10,000 individuals each year;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11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Litigates in courts;</a:t>
            </a:r>
          </a:p>
          <a:p>
            <a:endParaRPr lang="en-GB" sz="11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Lobbying before the US Congress, White House, Department of Homeland Security and Department of Justice; 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11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Informs the media and legislators about the impact of immigration </a:t>
            </a:r>
            <a:r>
              <a:rPr lang="en-GB" sz="2000" dirty="0" smtClean="0"/>
              <a:t>policy and legislation.</a:t>
            </a:r>
            <a:endParaRPr lang="en-GB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0" y="5983069"/>
            <a:ext cx="9122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/>
              <a:t>The direct legal services of NIJC inform our efforts to </a:t>
            </a:r>
            <a:br>
              <a:rPr lang="en-GB" b="1" i="1" dirty="0" smtClean="0"/>
            </a:br>
            <a:r>
              <a:rPr lang="en-GB" b="1" i="1" dirty="0" smtClean="0"/>
              <a:t>promote a systematic and comprehensive </a:t>
            </a:r>
            <a:r>
              <a:rPr lang="en-GB" b="1" i="1" dirty="0" smtClean="0"/>
              <a:t>reform.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402650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0200" y="1236323"/>
            <a:ext cx="3733800" cy="5621677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5429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4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42046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Successful Implementation of DAPA</a:t>
            </a:r>
            <a:endParaRPr lang="en-GB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355006"/>
            <a:ext cx="4495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DAPA benefits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Reducing family separation;</a:t>
            </a:r>
          </a:p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Positioning the topic for a legislative reform; </a:t>
            </a:r>
          </a:p>
          <a:p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Showing the next President of the United States that the stability of immigrant families benefits our country;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Reducing the risk for new administrations to cancel </a:t>
            </a:r>
            <a:r>
              <a:rPr lang="en-GB" sz="2000" dirty="0" smtClean="0"/>
              <a:t>the programme. 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93862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5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limitations of the Executive Action show why a comprehensive reform is required in the </a:t>
            </a:r>
          </a:p>
          <a:p>
            <a:pPr algn="ctr"/>
            <a:r>
              <a:rPr lang="en-GB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United States</a:t>
            </a:r>
            <a:endParaRPr lang="en-GB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8721" y="1752600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Seven million people have </a:t>
            </a:r>
            <a:r>
              <a:rPr lang="en-GB" sz="2400" dirty="0" smtClean="0"/>
              <a:t>been excluded from the Executive Action programme. </a:t>
            </a:r>
          </a:p>
          <a:p>
            <a:endParaRPr lang="en-GB" sz="2400" dirty="0" smtClean="0"/>
          </a:p>
          <a:p>
            <a:r>
              <a:rPr lang="en-GB" sz="2400" dirty="0" smtClean="0"/>
              <a:t>Four groups will not benefit from DAPA:</a:t>
            </a:r>
          </a:p>
          <a:p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Families without </a:t>
            </a:r>
            <a:r>
              <a:rPr lang="en-GB" sz="2400" dirty="0" smtClean="0"/>
              <a:t>children that are citizens or permanent residents; </a:t>
            </a:r>
            <a:endParaRPr lang="en-GB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Family members living outside the US;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Individuals that arrived in the US after January</a:t>
            </a:r>
            <a:r>
              <a:rPr lang="en-GB" sz="2400" dirty="0" smtClean="0"/>
              <a:t> 2010;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Individuals with criminal records (they need to consult with an attorney).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405566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6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42046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Risks for Communities</a:t>
            </a:r>
            <a:endParaRPr lang="en-GB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752600"/>
            <a:ext cx="8229600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Three risks for communities:</a:t>
            </a:r>
          </a:p>
          <a:p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Fraud: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Exploiting vulnerable communities.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Deportation: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If an individuals submits an application and is not eligible.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Invisibility and isolation: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Fleeing and hiding is more dangerous than revealing the immigration status.</a:t>
            </a:r>
          </a:p>
          <a:p>
            <a:pPr lvl="1"/>
            <a:endParaRPr lang="en-GB" sz="2800" dirty="0" smtClean="0"/>
          </a:p>
          <a:p>
            <a:pPr lvl="1"/>
            <a:endParaRPr lang="en-GB" sz="2800" dirty="0" smtClean="0"/>
          </a:p>
          <a:p>
            <a:pPr marL="285750" indent="-285750">
              <a:buFontTx/>
              <a:buChar char="-"/>
            </a:pPr>
            <a:endParaRPr lang="en-GB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7670" y="1752600"/>
            <a:ext cx="2049692" cy="191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77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912287127"/>
              </p:ext>
            </p:extLst>
          </p:nvPr>
        </p:nvGraphicFramePr>
        <p:xfrm>
          <a:off x="762000" y="1600200"/>
          <a:ext cx="7086600" cy="4653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7</a:t>
            </a:fld>
            <a:endParaRPr lang="en-GB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GB" alt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Legal Counsel is Critical</a:t>
            </a:r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63246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With representation</a:t>
            </a:r>
            <a:endParaRPr lang="en-GB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76800" y="6324600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Without representation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550225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GB" altLang="en-US" sz="3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en-GB" alt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Legal Counsel is Critical</a:t>
            </a:r>
          </a:p>
          <a:p>
            <a:pPr algn="ctr" eaLnBrk="1" hangingPunct="1"/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8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18823" y="2819400"/>
            <a:ext cx="5706353" cy="35613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300125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i="1" dirty="0" smtClean="0"/>
              <a:t>Sourc</a:t>
            </a:r>
            <a:r>
              <a:rPr lang="en-GB" sz="1200" i="1" dirty="0" smtClean="0"/>
              <a:t>e: Tom K. Wong, et al., “Paths to Lawful Immigration Status: Results and Implications from the PERSONS Survey,” </a:t>
            </a:r>
            <a:br>
              <a:rPr lang="en-GB" sz="1200" i="1" dirty="0" smtClean="0"/>
            </a:br>
            <a:r>
              <a:rPr lang="en-GB" sz="1200" i="1" dirty="0" smtClean="0"/>
              <a:t>Journal on Migration and Human Security 2, no. 4 (2014): 287-304. </a:t>
            </a:r>
            <a:endParaRPr lang="en-GB" sz="12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447800"/>
            <a:ext cx="746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14.3% of the individuals that sought legal counsel relating to DACA were potentially eligible for a mor</a:t>
            </a:r>
            <a:r>
              <a:rPr lang="en-GB" sz="2400" b="1" dirty="0" smtClean="0"/>
              <a:t>e permanent legal remedy</a:t>
            </a:r>
            <a:r>
              <a:rPr lang="en-GB" sz="2400" b="1" dirty="0" smtClean="0"/>
              <a:t>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703783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76200"/>
            <a:ext cx="9144000" cy="1295400"/>
          </a:xfrm>
          <a:prstGeom prst="rect">
            <a:avLst/>
          </a:prstGeom>
          <a:solidFill>
            <a:srgbClr val="3CB43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CA4B-1BBE-4639-838B-1564D708F6CC}" type="slidenum">
              <a:rPr lang="en-GB" smtClean="0"/>
              <a:t>9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23735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Helping Families P</a:t>
            </a:r>
            <a:r>
              <a:rPr lang="en-GB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repare for the Executive Action</a:t>
            </a:r>
            <a:endParaRPr lang="en-GB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4876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Educating communities;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Providing legal counsel;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Collecting documents:</a:t>
            </a:r>
          </a:p>
          <a:p>
            <a:pPr marL="742950" lvl="1" indent="-285750">
              <a:buFontTx/>
              <a:buChar char="-"/>
            </a:pPr>
            <a:r>
              <a:rPr lang="en-GB" sz="2400" dirty="0" smtClean="0"/>
              <a:t>Identity documents from consulates;</a:t>
            </a:r>
          </a:p>
          <a:p>
            <a:pPr marL="742950" lvl="1" indent="-285750">
              <a:buFontTx/>
              <a:buChar char="-"/>
            </a:pPr>
            <a:r>
              <a:rPr lang="en-GB" sz="2400" dirty="0" smtClean="0"/>
              <a:t>FOIA and FBI records; </a:t>
            </a:r>
          </a:p>
          <a:p>
            <a:pPr marL="742950" lvl="1" indent="-285750">
              <a:buFontTx/>
              <a:buChar char="-"/>
            </a:pPr>
            <a:r>
              <a:rPr lang="en-GB" sz="2400" dirty="0" smtClean="0"/>
              <a:t>Proof of entry and on-going presence in the country;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Saving money to pay for the application (</a:t>
            </a:r>
            <a:r>
              <a:rPr lang="en-GB" sz="2400" dirty="0" smtClean="0"/>
              <a:t>US$</a:t>
            </a:r>
            <a:r>
              <a:rPr lang="en-GB" sz="2400" dirty="0" smtClean="0"/>
              <a:t>465).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5400" y="1550165"/>
            <a:ext cx="3902958" cy="51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03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2539</TotalTime>
  <Words>674</Words>
  <Application>Microsoft Macintosh PowerPoint</Application>
  <PresentationFormat>Presentación en pantalla (4:3)</PresentationFormat>
  <Paragraphs>145</Paragraphs>
  <Slides>14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Chan</dc:creator>
  <cp:lastModifiedBy>Christiane Lehnhoff</cp:lastModifiedBy>
  <cp:revision>199</cp:revision>
  <cp:lastPrinted>2015-04-09T17:12:25Z</cp:lastPrinted>
  <dcterms:created xsi:type="dcterms:W3CDTF">2014-10-31T18:37:08Z</dcterms:created>
  <dcterms:modified xsi:type="dcterms:W3CDTF">2015-04-14T18:37:59Z</dcterms:modified>
</cp:coreProperties>
</file>