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463C6-78C5-2843-BFA0-81079D629427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D550D-7332-784A-B5D2-38020C863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2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90%</a:t>
            </a:r>
            <a:r>
              <a:rPr lang="en-US" baseline="0" dirty="0" smtClean="0"/>
              <a:t> Hispanic/Latino, 4% Asian, 2% Black, 2% White, 2% 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This,</a:t>
            </a:r>
            <a:r>
              <a:rPr lang="en-US" baseline="0" dirty="0" smtClean="0"/>
              <a:t> despite over two-thirds of respondents reporting that they’re education has been delayed because of their undocumented status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Identity:</a:t>
            </a:r>
            <a:r>
              <a:rPr lang="en-US" baseline="0" dirty="0" smtClean="0"/>
              <a:t> </a:t>
            </a:r>
            <a:r>
              <a:rPr lang="en-US" dirty="0" smtClean="0"/>
              <a:t>“I feel free. I feel I can dream and my dreams will come true.”</a:t>
            </a:r>
          </a:p>
          <a:p>
            <a:r>
              <a:rPr lang="en-US" dirty="0" smtClean="0"/>
              <a:t>Identification</a:t>
            </a:r>
            <a:r>
              <a:rPr lang="en-US" baseline="0" dirty="0" smtClean="0"/>
              <a:t>: “My life has changed dramatically. I was able to get a license, get a different job, get an internship in D.C., and just live my life without being afraid”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Economic Impact: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“I know work as</a:t>
            </a:r>
            <a:r>
              <a:rPr lang="en-US" baseline="0" dirty="0" smtClean="0"/>
              <a:t> an assistant engineer for a local municipality.”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“Finally</a:t>
            </a:r>
            <a:r>
              <a:rPr lang="en-US" baseline="0" dirty="0" smtClean="0"/>
              <a:t> I was able to put my degree to use. 3 years after graduating from college, I was still holding my high school job at McDonalds. 6 months after getting </a:t>
            </a:r>
            <a:r>
              <a:rPr lang="en-US" baseline="0" dirty="0" err="1" smtClean="0"/>
              <a:t>DACAmented</a:t>
            </a:r>
            <a:r>
              <a:rPr lang="en-US" baseline="0" dirty="0" smtClean="0"/>
              <a:t>, I was finally able to get a full-time job at Bloomberg”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Economic Impact: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“I know work as</a:t>
            </a:r>
            <a:r>
              <a:rPr lang="en-US" baseline="0" dirty="0" smtClean="0"/>
              <a:t> an assistant engineer for a local municipality.”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“Finally</a:t>
            </a:r>
            <a:r>
              <a:rPr lang="en-US" baseline="0" dirty="0" smtClean="0"/>
              <a:t> I was able to put my degree to use. 3 years after graduating from college, I was still holding my high school job at McDonalds. 6 months after getting </a:t>
            </a:r>
            <a:r>
              <a:rPr lang="en-US" baseline="0" dirty="0" err="1" smtClean="0"/>
              <a:t>DACAmented</a:t>
            </a:r>
            <a:r>
              <a:rPr lang="en-US" baseline="0" dirty="0" smtClean="0"/>
              <a:t>, I was finally able to get a full-time job at Bloomberg”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Economic Impact: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“I know work as</a:t>
            </a:r>
            <a:r>
              <a:rPr lang="en-US" baseline="0" dirty="0" smtClean="0"/>
              <a:t> an assistant engineer for a local municipality.”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“Finally</a:t>
            </a:r>
            <a:r>
              <a:rPr lang="en-US" baseline="0" dirty="0" smtClean="0"/>
              <a:t> I was able to put my degree to use. 3 years after graduating from college, I was still holding my high school job at McDonalds. 6 months after getting </a:t>
            </a:r>
            <a:r>
              <a:rPr lang="en-US" baseline="0" dirty="0" err="1" smtClean="0"/>
              <a:t>DACAmented</a:t>
            </a:r>
            <a:r>
              <a:rPr lang="en-US" baseline="0" dirty="0" smtClean="0"/>
              <a:t>, I was finally able to get a full-time job at Bloomberg”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8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5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2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6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1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3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9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2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2CCBF-CF74-E646-8C3A-99CFABDE67DF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DCD4-C924-CE48-A912-302D0A03F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dirty="0" smtClean="0">
                  <a:latin typeface="Century Gothic"/>
                  <a:cs typeface="Century Gothic"/>
                </a:rPr>
                <a:t>In Their Own Words: </a:t>
              </a:r>
            </a:p>
            <a:p>
              <a:pPr algn="ctr"/>
              <a:r>
                <a:rPr lang="en-US" sz="2500" dirty="0" smtClean="0">
                  <a:latin typeface="Century Gothic"/>
                  <a:cs typeface="Century Gothic"/>
                </a:rPr>
                <a:t>A Nationwide Survey of Undocumented </a:t>
              </a:r>
              <a:r>
                <a:rPr lang="en-US" sz="2500" dirty="0" err="1" smtClean="0">
                  <a:latin typeface="Century Gothic"/>
                  <a:cs typeface="Century Gothic"/>
                </a:rPr>
                <a:t>Millennials</a:t>
              </a:r>
              <a:endParaRPr lang="en-US" sz="2500" dirty="0" smtClean="0">
                <a:latin typeface="Century Gothic"/>
                <a:cs typeface="Century Gothic"/>
              </a:endParaRPr>
            </a:p>
            <a:p>
              <a:pPr algn="ctr"/>
              <a:endParaRPr lang="en-US" sz="2400" dirty="0">
                <a:latin typeface="Century Gothic"/>
                <a:cs typeface="Century Gothic"/>
              </a:endParaRPr>
            </a:p>
            <a:p>
              <a:pPr algn="ctr"/>
              <a:r>
                <a:rPr lang="en-US" dirty="0" smtClean="0">
                  <a:latin typeface="Century Gothic"/>
                  <a:cs typeface="Century Gothic"/>
                </a:rPr>
                <a:t>Tom K. Wong, Ph.D.</a:t>
              </a:r>
            </a:p>
            <a:p>
              <a:pPr algn="ctr"/>
              <a:r>
                <a:rPr lang="en-US" dirty="0" smtClean="0">
                  <a:latin typeface="Century Gothic"/>
                  <a:cs typeface="Century Gothic"/>
                </a:rPr>
                <a:t>University of California, San Diego</a:t>
              </a:r>
            </a:p>
            <a:p>
              <a:pPr algn="ctr"/>
              <a:r>
                <a:rPr lang="en-US" dirty="0" smtClean="0">
                  <a:latin typeface="Century Gothic"/>
                  <a:cs typeface="Century Gothic"/>
                </a:rPr>
                <a:t>April 14, 2015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C4C4C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entury Gothic"/>
                  <a:cs typeface="Century Gothic"/>
                </a:rPr>
                <a:t>	Tom K. Wong, </a:t>
              </a:r>
              <a:r>
                <a:rPr lang="en-US" sz="1400" dirty="0" err="1" smtClean="0">
                  <a:latin typeface="Century Gothic"/>
                  <a:cs typeface="Century Gothic"/>
                </a:rPr>
                <a:t>tomkwong@ucsd.edu</a:t>
              </a:r>
              <a:r>
                <a:rPr lang="en-US" sz="1400" dirty="0" smtClean="0">
                  <a:latin typeface="Century Gothic"/>
                  <a:cs typeface="Century Gothic"/>
                </a:rPr>
                <a:t>, @twong002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92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latin typeface="Century Gothic"/>
                  <a:cs typeface="Century Gothic"/>
                </a:rPr>
                <a:t>	</a:t>
              </a:r>
              <a:r>
                <a:rPr lang="en-US" sz="1400" dirty="0" smtClean="0">
                  <a:latin typeface="Century Gothic"/>
                  <a:cs typeface="Century Gothic"/>
                </a:rPr>
                <a:t>Survey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latin typeface="Century Gothic"/>
                  <a:cs typeface="Century Gothic"/>
                </a:rPr>
                <a:t>	Tom K. Wong, </a:t>
              </a:r>
              <a:r>
                <a:rPr lang="en-US" sz="1400" dirty="0" err="1" smtClean="0">
                  <a:latin typeface="Century Gothic"/>
                  <a:cs typeface="Century Gothic"/>
                </a:rPr>
                <a:t>tomkwong@ucsd.edu</a:t>
              </a:r>
              <a:r>
                <a:rPr lang="en-US" sz="1400" dirty="0" smtClean="0">
                  <a:latin typeface="Century Gothic"/>
                  <a:cs typeface="Century Gothic"/>
                </a:rPr>
                <a:t>, @twong002	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1 of 8</a:t>
            </a:r>
            <a:endParaRPr lang="en-US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Century Gothic" charset="0"/>
              </a:rPr>
              <a:t>Survey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US" sz="1500" dirty="0" smtClean="0">
              <a:solidFill>
                <a:schemeClr val="bg1"/>
              </a:solidFill>
              <a:latin typeface="Century Gothic" charset="0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 charset="0"/>
              </a:rPr>
              <a:t>Online survey </a:t>
            </a:r>
            <a:r>
              <a:rPr lang="en-US" sz="2000" dirty="0">
                <a:solidFill>
                  <a:schemeClr val="bg1"/>
                </a:solidFill>
                <a:latin typeface="Century Gothic" charset="0"/>
              </a:rPr>
              <a:t>using Facebook ads </a:t>
            </a:r>
            <a:r>
              <a:rPr lang="en-US" sz="2000" dirty="0" smtClean="0">
                <a:solidFill>
                  <a:schemeClr val="bg1"/>
                </a:solidFill>
                <a:latin typeface="Century Gothic" charset="0"/>
              </a:rPr>
              <a:t>and snowball </a:t>
            </a:r>
            <a:r>
              <a:rPr lang="en-US" sz="2000" dirty="0">
                <a:solidFill>
                  <a:schemeClr val="bg1"/>
                </a:solidFill>
                <a:latin typeface="Century Gothic" charset="0"/>
              </a:rPr>
              <a:t>sampling </a:t>
            </a:r>
            <a:r>
              <a:rPr lang="en-US" sz="2000" dirty="0" smtClean="0">
                <a:solidFill>
                  <a:schemeClr val="bg1"/>
                </a:solidFill>
                <a:latin typeface="Century Gothic" charset="0"/>
              </a:rPr>
              <a:t>fielded over 2 waves in late 2013 and early 2014</a:t>
            </a:r>
          </a:p>
          <a:p>
            <a:pPr>
              <a:buClr>
                <a:srgbClr val="FF6600"/>
              </a:buClr>
            </a:pPr>
            <a:endParaRPr lang="en-US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 charset="0"/>
              </a:rPr>
              <a:t>1,472 respondents nationwide</a:t>
            </a: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endParaRPr lang="en-US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Validation test for undocumented status to address “spoiled ballots” </a:t>
            </a:r>
          </a:p>
          <a:p>
            <a:pPr>
              <a:buClr>
                <a:srgbClr val="FF6600"/>
              </a:buClr>
            </a:pPr>
            <a:endParaRPr lang="en-US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IP address tracking to address “ballot stuffing”</a:t>
            </a:r>
          </a:p>
          <a:p>
            <a:pPr>
              <a:buClr>
                <a:srgbClr val="FF6600"/>
              </a:buClr>
            </a:pPr>
            <a:endParaRPr lang="en-US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6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entury Gothic"/>
                  <a:cs typeface="Century Gothic"/>
                </a:rPr>
                <a:t>	Results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latin typeface="Century Gothic"/>
                  <a:cs typeface="Century Gothic"/>
                </a:rPr>
                <a:t>	Tom K. Wong, </a:t>
              </a:r>
              <a:r>
                <a:rPr lang="en-US" sz="1400" dirty="0" err="1" smtClean="0">
                  <a:latin typeface="Century Gothic"/>
                  <a:cs typeface="Century Gothic"/>
                </a:rPr>
                <a:t>tomkwong@ucsd.edu</a:t>
              </a:r>
              <a:r>
                <a:rPr lang="en-US" sz="1400" dirty="0" smtClean="0">
                  <a:latin typeface="Century Gothic"/>
                  <a:cs typeface="Century Gothic"/>
                </a:rPr>
                <a:t>, @twong002	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2</a:t>
            </a:r>
            <a:r>
              <a:rPr lang="en-US" sz="1400" dirty="0" smtClean="0">
                <a:latin typeface="Century Gothic"/>
                <a:cs typeface="Century Gothic"/>
              </a:rPr>
              <a:t> of 8</a:t>
            </a:r>
            <a:endParaRPr lang="en-US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Century Gothic" charset="0"/>
              </a:rPr>
              <a:t>Demographics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US" sz="1500" dirty="0" smtClean="0">
              <a:solidFill>
                <a:schemeClr val="bg1"/>
              </a:solidFill>
              <a:latin typeface="Century Gothic" charset="0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 charset="0"/>
              </a:rPr>
              <a:t>Average and median age of survey respondents is 23-years-old</a:t>
            </a:r>
          </a:p>
          <a:p>
            <a:pPr>
              <a:buClr>
                <a:srgbClr val="FF6600"/>
              </a:buClr>
            </a:pPr>
            <a:endParaRPr lang="en-US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 charset="0"/>
              </a:rPr>
              <a:t>Survey respondents represent 42 states plus Washington DC</a:t>
            </a: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endParaRPr lang="en-US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Race/ethnicity of survey respondents mirrors national estimates</a:t>
            </a:r>
          </a:p>
          <a:p>
            <a:pPr>
              <a:buClr>
                <a:srgbClr val="FF6600"/>
              </a:buClr>
            </a:pPr>
            <a:endParaRPr lang="en-US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More female than male respondents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US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4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entury Gothic"/>
                  <a:cs typeface="Century Gothic"/>
                </a:rPr>
                <a:t>	Results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latin typeface="Century Gothic"/>
                  <a:cs typeface="Century Gothic"/>
                </a:rPr>
                <a:t>	Tom K. Wong, </a:t>
              </a:r>
              <a:r>
                <a:rPr lang="en-US" sz="1400" dirty="0" err="1" smtClean="0">
                  <a:latin typeface="Century Gothic"/>
                  <a:cs typeface="Century Gothic"/>
                </a:rPr>
                <a:t>tomkwong@ucsd.edu</a:t>
              </a:r>
              <a:r>
                <a:rPr lang="en-US" sz="1400" dirty="0" smtClean="0">
                  <a:latin typeface="Century Gothic"/>
                  <a:cs typeface="Century Gothic"/>
                </a:rPr>
                <a:t>, @twong002	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3</a:t>
            </a:r>
            <a:r>
              <a:rPr lang="en-US" sz="1400" dirty="0" smtClean="0">
                <a:latin typeface="Century Gothic"/>
                <a:cs typeface="Century Gothic"/>
              </a:rPr>
              <a:t> of 8</a:t>
            </a:r>
            <a:endParaRPr lang="en-US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Century Gothic" charset="0"/>
              </a:rPr>
              <a:t>Education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US" sz="1500" dirty="0" smtClean="0">
              <a:solidFill>
                <a:schemeClr val="bg1"/>
              </a:solidFill>
              <a:latin typeface="Century Gothic" charset="0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Reflecting the generally high educational attainment of DREAMers, 71% of survey respondents reported having some college education or reported already have a 4-year college or advanced degree</a:t>
            </a:r>
            <a:endParaRPr lang="en-US" sz="20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91065" y="3098188"/>
            <a:ext cx="8212667" cy="2628934"/>
            <a:chOff x="491065" y="3098188"/>
            <a:chExt cx="8212667" cy="2628934"/>
          </a:xfrm>
        </p:grpSpPr>
        <p:pic>
          <p:nvPicPr>
            <p:cNvPr id="13" name="Picture 12" descr="Demographics.jp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148349" y="3098188"/>
              <a:ext cx="4828183" cy="206438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491065" y="4865348"/>
              <a:ext cx="8212667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000" dirty="0" smtClean="0">
                <a:solidFill>
                  <a:schemeClr val="bg1"/>
                </a:solidFill>
                <a:latin typeface="Century Gothic" charset="0"/>
              </a:endParaRPr>
            </a:p>
            <a:p>
              <a:pPr marL="342900" indent="-342900">
                <a:buClr>
                  <a:srgbClr val="FF6600"/>
                </a:buClr>
                <a:buFont typeface="Arial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16% with a 4-year degree have their degrees in a STEM field</a:t>
              </a:r>
              <a:endParaRPr lang="en-US" sz="20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648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entury Gothic"/>
                  <a:cs typeface="Century Gothic"/>
                </a:rPr>
                <a:t>	Results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latin typeface="Century Gothic"/>
                  <a:cs typeface="Century Gothic"/>
                </a:rPr>
                <a:t>	Tom K. Wong, </a:t>
              </a:r>
              <a:r>
                <a:rPr lang="en-US" sz="1400" dirty="0" err="1" smtClean="0">
                  <a:latin typeface="Century Gothic"/>
                  <a:cs typeface="Century Gothic"/>
                </a:rPr>
                <a:t>tomkwong@ucsd.edu</a:t>
              </a:r>
              <a:r>
                <a:rPr lang="en-US" sz="1400" dirty="0" smtClean="0">
                  <a:latin typeface="Century Gothic"/>
                  <a:cs typeface="Century Gothic"/>
                </a:rPr>
                <a:t>, @twong002	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4 of 8</a:t>
            </a:r>
            <a:endParaRPr lang="en-US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Century Gothic" charset="0"/>
              </a:rPr>
              <a:t>Identity &amp; Belonging Post-DACA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0" name="Picture 19" descr="Life After DACA.jpe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56045" y="1729952"/>
            <a:ext cx="6583680" cy="41148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5485726" y="2377755"/>
            <a:ext cx="581000" cy="89165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19550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entury Gothic"/>
                  <a:cs typeface="Century Gothic"/>
                </a:rPr>
                <a:t>	Results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latin typeface="Century Gothic"/>
                  <a:cs typeface="Century Gothic"/>
                </a:rPr>
                <a:t>	Tom K. Wong, </a:t>
              </a:r>
              <a:r>
                <a:rPr lang="en-US" sz="1400" dirty="0" err="1" smtClean="0">
                  <a:latin typeface="Century Gothic"/>
                  <a:cs typeface="Century Gothic"/>
                </a:rPr>
                <a:t>tomkwong@ucsd.edu</a:t>
              </a:r>
              <a:r>
                <a:rPr lang="en-US" sz="1400" dirty="0" smtClean="0">
                  <a:latin typeface="Century Gothic"/>
                  <a:cs typeface="Century Gothic"/>
                </a:rPr>
                <a:t>, @twong002	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5</a:t>
            </a:r>
            <a:r>
              <a:rPr lang="en-US" sz="1400" dirty="0" smtClean="0">
                <a:latin typeface="Century Gothic"/>
                <a:cs typeface="Century Gothic"/>
              </a:rPr>
              <a:t> of 8</a:t>
            </a:r>
            <a:endParaRPr lang="en-US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Century Gothic" charset="0"/>
              </a:rPr>
              <a:t>Economic Life After DACA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 descr="Life After DACA.jpe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48758" y="1729277"/>
            <a:ext cx="6583680" cy="411480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776226" y="2202125"/>
            <a:ext cx="581000" cy="89165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  <p:sp>
        <p:nvSpPr>
          <p:cNvPr id="22" name="Oval 21"/>
          <p:cNvSpPr/>
          <p:nvPr/>
        </p:nvSpPr>
        <p:spPr>
          <a:xfrm>
            <a:off x="4790666" y="2674974"/>
            <a:ext cx="581000" cy="89165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82905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entury Gothic"/>
                  <a:cs typeface="Century Gothic"/>
                </a:rPr>
                <a:t>	Results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latin typeface="Century Gothic"/>
                  <a:cs typeface="Century Gothic"/>
                </a:rPr>
                <a:t>	Tom K. Wong, </a:t>
              </a:r>
              <a:r>
                <a:rPr lang="en-US" sz="1400" dirty="0" err="1" smtClean="0">
                  <a:latin typeface="Century Gothic"/>
                  <a:cs typeface="Century Gothic"/>
                </a:rPr>
                <a:t>tomkwong@ucsd.edu</a:t>
              </a:r>
              <a:r>
                <a:rPr lang="en-US" sz="1400" dirty="0" smtClean="0">
                  <a:latin typeface="Century Gothic"/>
                  <a:cs typeface="Century Gothic"/>
                </a:rPr>
                <a:t>, @twong002	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6 of 8</a:t>
            </a:r>
            <a:endParaRPr lang="en-US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Century Gothic" charset="0"/>
              </a:rPr>
              <a:t>Becoming </a:t>
            </a:r>
            <a:r>
              <a:rPr lang="en-US" sz="3000" dirty="0" err="1" smtClean="0">
                <a:solidFill>
                  <a:schemeClr val="bg1"/>
                </a:solidFill>
                <a:latin typeface="Century Gothic" charset="0"/>
              </a:rPr>
              <a:t>DACAmented</a:t>
            </a:r>
            <a:endParaRPr lang="en-US" sz="3000" dirty="0" smtClean="0">
              <a:solidFill>
                <a:schemeClr val="bg1"/>
              </a:solidFill>
              <a:latin typeface="Century 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DACA.jpeg"/>
          <p:cNvPicPr>
            <a:picLocks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46918" y="1720516"/>
            <a:ext cx="6583680" cy="411480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2905003" y="2701994"/>
            <a:ext cx="695851" cy="126993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9829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entury Gothic"/>
                  <a:cs typeface="Century Gothic"/>
                </a:rPr>
                <a:t>	Results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latin typeface="Century Gothic"/>
                  <a:cs typeface="Century Gothic"/>
                </a:rPr>
                <a:t>	Tom K. Wong, </a:t>
              </a:r>
              <a:r>
                <a:rPr lang="en-US" sz="1400" dirty="0" err="1" smtClean="0">
                  <a:latin typeface="Century Gothic"/>
                  <a:cs typeface="Century Gothic"/>
                </a:rPr>
                <a:t>tomkwong@ucsd.edu</a:t>
              </a:r>
              <a:r>
                <a:rPr lang="en-US" sz="1400" dirty="0" smtClean="0">
                  <a:latin typeface="Century Gothic"/>
                  <a:cs typeface="Century Gothic"/>
                </a:rPr>
                <a:t>, @twong002	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7</a:t>
            </a:r>
            <a:r>
              <a:rPr lang="en-US" sz="1400" dirty="0" smtClean="0">
                <a:latin typeface="Century Gothic"/>
                <a:cs typeface="Century Gothic"/>
              </a:rPr>
              <a:t> of 8</a:t>
            </a:r>
            <a:endParaRPr lang="en-US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Century Gothic" charset="0"/>
              </a:rPr>
              <a:t>Concerns About Applying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 descr="DACA.jpe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82466" y="1712596"/>
            <a:ext cx="5772337" cy="411480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370877" y="3134313"/>
            <a:ext cx="581000" cy="68900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1258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entury Gothic"/>
                  <a:cs typeface="Century Gothic"/>
                </a:rPr>
                <a:t>	Conclusion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latin typeface="Century Gothic"/>
                  <a:cs typeface="Century Gothic"/>
                </a:rPr>
                <a:t>	Tom K. Wong, </a:t>
              </a:r>
              <a:r>
                <a:rPr lang="en-US" sz="1400" dirty="0" err="1" smtClean="0">
                  <a:latin typeface="Century Gothic"/>
                  <a:cs typeface="Century Gothic"/>
                </a:rPr>
                <a:t>tomkwong@ucsd.edu</a:t>
              </a:r>
              <a:r>
                <a:rPr lang="en-US" sz="1400" dirty="0" smtClean="0">
                  <a:latin typeface="Century Gothic"/>
                  <a:cs typeface="Century Gothic"/>
                </a:rPr>
                <a:t>, @twong002	</a:t>
              </a:r>
              <a:endParaRPr lang="en-US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8 of 8</a:t>
            </a:r>
            <a:endParaRPr lang="en-US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1065" y="882809"/>
            <a:ext cx="8212667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Century Gothic" charset="0"/>
              </a:rPr>
              <a:t>Conclusion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US" sz="1500" dirty="0" smtClean="0">
              <a:solidFill>
                <a:schemeClr val="bg1"/>
              </a:solidFill>
              <a:latin typeface="Century Gothic" charset="0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 charset="0"/>
              </a:rPr>
              <a:t>On balance, DACA can be viewed as an integration success story</a:t>
            </a:r>
          </a:p>
          <a:p>
            <a:pPr>
              <a:buClr>
                <a:srgbClr val="FF6600"/>
              </a:buClr>
            </a:pPr>
            <a:endParaRPr lang="en-US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 charset="0"/>
              </a:rPr>
              <a:t>At the same time, more research is needed to firmly establish the positive impact of deferred action—this research can be one of the most potent arguments for comprehensive immigration reform</a:t>
            </a: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endParaRPr lang="en-US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The experience of the original DACA program tells us that not all who are eligible will apply—concerns about applying are likely to be exacerbated by the state lawsuit</a:t>
            </a:r>
          </a:p>
          <a:p>
            <a:pPr>
              <a:buClr>
                <a:srgbClr val="FF6600"/>
              </a:buClr>
            </a:pPr>
            <a:endParaRPr lang="en-US" sz="1000" dirty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Implementing DAPA/expanded DACA is thus likely going to be more difficult than the original DACA program, but in this challenge lies opportunity</a:t>
            </a:r>
          </a:p>
        </p:txBody>
      </p:sp>
    </p:spTree>
    <p:extLst>
      <p:ext uri="{BB962C8B-B14F-4D97-AF65-F5344CB8AC3E}">
        <p14:creationId xmlns:p14="http://schemas.microsoft.com/office/powerpoint/2010/main" val="282290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569</Words>
  <Application>Microsoft Office PowerPoint</Application>
  <PresentationFormat>On-screen Show (4:3)</PresentationFormat>
  <Paragraphs>88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K. Wong</dc:creator>
  <cp:lastModifiedBy>RODAS Renán</cp:lastModifiedBy>
  <cp:revision>18</cp:revision>
  <dcterms:created xsi:type="dcterms:W3CDTF">2015-04-12T03:06:11Z</dcterms:created>
  <dcterms:modified xsi:type="dcterms:W3CDTF">2015-04-14T16:01:02Z</dcterms:modified>
</cp:coreProperties>
</file>