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2" r:id="rId5"/>
    <p:sldId id="260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4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1" d="100"/>
          <a:sy n="141" d="100"/>
        </p:scale>
        <p:origin x="-36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463C6-78C5-2843-BFA0-81079D629427}" type="datetimeFigureOut">
              <a:rPr lang="en-US" smtClean="0"/>
              <a:t>4/14/15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D550D-7332-784A-B5D2-38020C8635E0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620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839BA-BF9E-344C-B757-B8AD4ADF37F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68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90%</a:t>
            </a:r>
            <a:r>
              <a:rPr lang="en-US" baseline="0" dirty="0" smtClean="0"/>
              <a:t> Hispanic/Latino, 4% Asian, 2% Black, 2% White, 2% Other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839BA-BF9E-344C-B757-B8AD4ADF37F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68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This,</a:t>
            </a:r>
            <a:r>
              <a:rPr lang="en-US" baseline="0" dirty="0" smtClean="0"/>
              <a:t> despite over two-thirds of respondents reporting that they’re education has been delayed because of their undocumented status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839BA-BF9E-344C-B757-B8AD4ADF37F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685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Identity:</a:t>
            </a:r>
            <a:r>
              <a:rPr lang="en-US" baseline="0" dirty="0" smtClean="0"/>
              <a:t> </a:t>
            </a:r>
            <a:r>
              <a:rPr lang="en-US" dirty="0" smtClean="0"/>
              <a:t>“I feel free. I feel I can dream and my dreams will come true.”</a:t>
            </a:r>
          </a:p>
          <a:p>
            <a:r>
              <a:rPr lang="en-US" dirty="0" smtClean="0"/>
              <a:t>Identification</a:t>
            </a:r>
            <a:r>
              <a:rPr lang="en-US" baseline="0" dirty="0" smtClean="0"/>
              <a:t>: “My life has changed dramatically. I was able to get a license, get a different job, get an internship in D.C., and just live my life without being afraid”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839BA-BF9E-344C-B757-B8AD4ADF37F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685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Economic Impact: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“I know work as</a:t>
            </a:r>
            <a:r>
              <a:rPr lang="en-US" baseline="0" dirty="0" smtClean="0"/>
              <a:t> an assistant engineer for a local municipality.”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“Finally</a:t>
            </a:r>
            <a:r>
              <a:rPr lang="en-US" baseline="0" dirty="0" smtClean="0"/>
              <a:t> I was able to put my degree to use. 3 years after graduating from college, I was still holding my high school job at McDonalds. 6 months after getting DACAmented, I was finally able to get a full-time job at Bloomberg”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839BA-BF9E-344C-B757-B8AD4ADF37F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68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Economic Impact: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“I know work as</a:t>
            </a:r>
            <a:r>
              <a:rPr lang="en-US" baseline="0" dirty="0" smtClean="0"/>
              <a:t> an assistant engineer for a local municipality.”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“Finally</a:t>
            </a:r>
            <a:r>
              <a:rPr lang="en-US" baseline="0" dirty="0" smtClean="0"/>
              <a:t> I was able to put my degree to use. 3 years after graduating from college, I was still holding my high school job at McDonalds. 6 months after getting DACAmented, I was finally able to get a full-time job at Bloomberg”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839BA-BF9E-344C-B757-B8AD4ADF37F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685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Economic Impact: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“I know work as</a:t>
            </a:r>
            <a:r>
              <a:rPr lang="en-US" baseline="0" dirty="0" smtClean="0"/>
              <a:t> an assistant engineer for a local municipality.”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“Finally</a:t>
            </a:r>
            <a:r>
              <a:rPr lang="en-US" baseline="0" dirty="0" smtClean="0"/>
              <a:t> I was able to put my degree to use. 3 years after graduating from college, I was still holding my high school job at McDonalds. 6 months after getting DACAmented, I was finally able to get a full-time job at Bloomberg”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839BA-BF9E-344C-B757-B8AD4ADF37F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685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839BA-BF9E-344C-B757-B8AD4ADF37F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68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CCBF-CF74-E646-8C3A-99CFABDE67DF}" type="datetimeFigureOut">
              <a:rPr lang="en-US" smtClean="0"/>
              <a:t>4/14/15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1DCD4-C924-CE48-A912-302D0A03F9B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78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CCBF-CF74-E646-8C3A-99CFABDE67DF}" type="datetimeFigureOut">
              <a:rPr lang="en-US" smtClean="0"/>
              <a:t>4/14/15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1DCD4-C924-CE48-A912-302D0A03F9B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457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CCBF-CF74-E646-8C3A-99CFABDE67DF}" type="datetimeFigureOut">
              <a:rPr lang="en-US" smtClean="0"/>
              <a:t>4/14/15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1DCD4-C924-CE48-A912-302D0A03F9B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727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CCBF-CF74-E646-8C3A-99CFABDE67DF}" type="datetimeFigureOut">
              <a:rPr lang="en-US" smtClean="0"/>
              <a:t>4/14/15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1DCD4-C924-CE48-A912-302D0A03F9B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165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CCBF-CF74-E646-8C3A-99CFABDE67DF}" type="datetimeFigureOut">
              <a:rPr lang="en-US" smtClean="0"/>
              <a:t>4/14/15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1DCD4-C924-CE48-A912-302D0A03F9B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617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CCBF-CF74-E646-8C3A-99CFABDE67DF}" type="datetimeFigureOut">
              <a:rPr lang="en-US" smtClean="0"/>
              <a:t>4/14/15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1DCD4-C924-CE48-A912-302D0A03F9B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95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CCBF-CF74-E646-8C3A-99CFABDE67DF}" type="datetimeFigureOut">
              <a:rPr lang="en-US" smtClean="0"/>
              <a:t>4/14/15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1DCD4-C924-CE48-A912-302D0A03F9B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09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CCBF-CF74-E646-8C3A-99CFABDE67DF}" type="datetimeFigureOut">
              <a:rPr lang="en-US" smtClean="0"/>
              <a:t>4/14/15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1DCD4-C924-CE48-A912-302D0A03F9B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535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CCBF-CF74-E646-8C3A-99CFABDE67DF}" type="datetimeFigureOut">
              <a:rPr lang="en-US" smtClean="0"/>
              <a:t>4/14/15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1DCD4-C924-CE48-A912-302D0A03F9B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092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CCBF-CF74-E646-8C3A-99CFABDE67DF}" type="datetimeFigureOut">
              <a:rPr lang="en-US" smtClean="0"/>
              <a:t>4/14/15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1DCD4-C924-CE48-A912-302D0A03F9B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427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CCBF-CF74-E646-8C3A-99CFABDE67DF}" type="datetimeFigureOut">
              <a:rPr lang="en-US" smtClean="0"/>
              <a:t>4/14/15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1DCD4-C924-CE48-A912-302D0A03F9B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21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2CCBF-CF74-E646-8C3A-99CFABDE67DF}" type="datetimeFigureOut">
              <a:rPr lang="en-US" smtClean="0"/>
              <a:t>4/14/15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1DCD4-C924-CE48-A912-302D0A03F9B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92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925732"/>
            <a:chOff x="0" y="0"/>
            <a:chExt cx="9144000" cy="6925732"/>
          </a:xfrm>
        </p:grpSpPr>
        <p:sp>
          <p:nvSpPr>
            <p:cNvPr id="4" name="Rectangle 3"/>
            <p:cNvSpPr/>
            <p:nvPr/>
          </p:nvSpPr>
          <p:spPr>
            <a:xfrm>
              <a:off x="0" y="508000"/>
              <a:ext cx="9144000" cy="5825066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sz="2500" dirty="0" smtClean="0">
                  <a:latin typeface="Century Gothic"/>
                  <a:cs typeface="Century Gothic"/>
                </a:rPr>
                <a:t>En sus propias palabras: </a:t>
              </a:r>
            </a:p>
            <a:p>
              <a:pPr algn="ctr"/>
              <a:r>
                <a:rPr lang="es-ES_tradnl" sz="2500" dirty="0" smtClean="0">
                  <a:latin typeface="Century Gothic"/>
                  <a:cs typeface="Century Gothic"/>
                </a:rPr>
                <a:t>Encuesta nacional </a:t>
              </a:r>
              <a:r>
                <a:rPr lang="es-ES_tradnl" sz="2500" dirty="0" smtClean="0">
                  <a:latin typeface="Century Gothic"/>
                  <a:cs typeface="Century Gothic"/>
                </a:rPr>
                <a:t>a </a:t>
              </a:r>
              <a:r>
                <a:rPr lang="es-ES_tradnl" sz="2500" dirty="0" smtClean="0">
                  <a:latin typeface="Century Gothic"/>
                  <a:cs typeface="Century Gothic"/>
                </a:rPr>
                <a:t>personas indocumentadas</a:t>
              </a:r>
            </a:p>
            <a:p>
              <a:pPr algn="ctr"/>
              <a:endParaRPr lang="es-ES_tradnl" sz="2400" dirty="0" smtClean="0">
                <a:latin typeface="Century Gothic"/>
                <a:cs typeface="Century Gothic"/>
              </a:endParaRPr>
            </a:p>
            <a:p>
              <a:pPr algn="ctr"/>
              <a:r>
                <a:rPr lang="es-ES_tradnl" dirty="0" smtClean="0">
                  <a:latin typeface="Century Gothic"/>
                  <a:cs typeface="Century Gothic"/>
                </a:rPr>
                <a:t>Tom K. Wong, Ph.D.</a:t>
              </a:r>
            </a:p>
            <a:p>
              <a:pPr algn="ctr"/>
              <a:r>
                <a:rPr lang="es-ES_tradnl" dirty="0" smtClean="0">
                  <a:latin typeface="Century Gothic"/>
                  <a:cs typeface="Century Gothic"/>
                </a:rPr>
                <a:t>Universidad de California, San Diego</a:t>
              </a:r>
            </a:p>
            <a:p>
              <a:pPr algn="ctr"/>
              <a:r>
                <a:rPr lang="es-ES_tradnl" dirty="0" smtClean="0">
                  <a:latin typeface="Century Gothic"/>
                  <a:cs typeface="Century Gothic"/>
                </a:rPr>
                <a:t>14 de abril de 2015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0"/>
              <a:ext cx="9144000" cy="508000"/>
            </a:xfrm>
            <a:prstGeom prst="rect">
              <a:avLst/>
            </a:prstGeom>
            <a:solidFill>
              <a:srgbClr val="4C4C4C"/>
            </a:solidFill>
            <a:ln>
              <a:solidFill>
                <a:schemeClr val="bg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333066"/>
              <a:ext cx="6976532" cy="592666"/>
            </a:xfrm>
            <a:prstGeom prst="rect">
              <a:avLst/>
            </a:prstGeom>
            <a:solidFill>
              <a:srgbClr val="404040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_tradnl" sz="1400" dirty="0" smtClean="0">
                  <a:latin typeface="Century Gothic"/>
                  <a:cs typeface="Century Gothic"/>
                </a:rPr>
                <a:t>	Tom K. Wong, tomkwong@ucsd.edu, @twong002</a:t>
              </a:r>
              <a:endParaRPr lang="es-ES_tradnl" sz="1400" dirty="0">
                <a:latin typeface="Century Gothic"/>
                <a:cs typeface="Century Gothic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6976532" y="6333066"/>
            <a:ext cx="2167467" cy="592666"/>
          </a:xfrm>
          <a:prstGeom prst="rect">
            <a:avLst/>
          </a:prstGeom>
          <a:solidFill>
            <a:srgbClr val="40404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grpSp>
        <p:nvGrpSpPr>
          <p:cNvPr id="12" name="Group 11"/>
          <p:cNvGrpSpPr/>
          <p:nvPr/>
        </p:nvGrpSpPr>
        <p:grpSpPr>
          <a:xfrm>
            <a:off x="0" y="508000"/>
            <a:ext cx="9144000" cy="6417732"/>
            <a:chOff x="0" y="508000"/>
            <a:chExt cx="9144000" cy="6417732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0" y="508000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976532" y="6333066"/>
              <a:ext cx="0" cy="592666"/>
            </a:xfrm>
            <a:prstGeom prst="line">
              <a:avLst/>
            </a:prstGeom>
            <a:ln>
              <a:solidFill>
                <a:srgbClr val="E46C0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" y="6333066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192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925732"/>
            <a:chOff x="0" y="0"/>
            <a:chExt cx="9144000" cy="6925732"/>
          </a:xfrm>
        </p:grpSpPr>
        <p:sp>
          <p:nvSpPr>
            <p:cNvPr id="4" name="Rectangle 3"/>
            <p:cNvSpPr/>
            <p:nvPr/>
          </p:nvSpPr>
          <p:spPr>
            <a:xfrm>
              <a:off x="0" y="508000"/>
              <a:ext cx="9144000" cy="5825066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0"/>
              <a:ext cx="9144000" cy="508000"/>
            </a:xfrm>
            <a:prstGeom prst="rect">
              <a:avLst/>
            </a:prstGeom>
            <a:solidFill>
              <a:srgbClr val="404040"/>
            </a:solidFill>
            <a:ln>
              <a:solidFill>
                <a:schemeClr val="bg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_tradnl" dirty="0" smtClean="0">
                  <a:latin typeface="Century Gothic"/>
                  <a:cs typeface="Century Gothic"/>
                </a:rPr>
                <a:t>	</a:t>
              </a:r>
              <a:r>
                <a:rPr lang="es-ES_tradnl" sz="1400" dirty="0" smtClean="0">
                  <a:latin typeface="Century Gothic"/>
                  <a:cs typeface="Century Gothic"/>
                </a:rPr>
                <a:t>Encuesta</a:t>
              </a:r>
              <a:endParaRPr lang="es-ES_tradnl" sz="1400" dirty="0">
                <a:latin typeface="Century Gothic"/>
                <a:cs typeface="Century Gothic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333066"/>
              <a:ext cx="6976532" cy="592666"/>
            </a:xfrm>
            <a:prstGeom prst="rect">
              <a:avLst/>
            </a:prstGeom>
            <a:solidFill>
              <a:srgbClr val="404040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_tradnl" sz="1400" dirty="0" smtClean="0">
                  <a:latin typeface="Century Gothic"/>
                  <a:cs typeface="Century Gothic"/>
                </a:rPr>
                <a:t>	Tom K. Wong, tomkwong@ucsd.edu, @twong002	</a:t>
              </a:r>
              <a:endParaRPr lang="es-ES_tradnl" sz="1400" dirty="0">
                <a:latin typeface="Century Gothic"/>
                <a:cs typeface="Century Gothic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6976532" y="6333066"/>
            <a:ext cx="2167467" cy="592666"/>
          </a:xfrm>
          <a:prstGeom prst="rect">
            <a:avLst/>
          </a:prstGeom>
          <a:solidFill>
            <a:srgbClr val="40404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400" dirty="0" smtClean="0">
                <a:latin typeface="Century Gothic"/>
                <a:cs typeface="Century Gothic"/>
              </a:rPr>
              <a:t>1 de 8</a:t>
            </a:r>
            <a:endParaRPr lang="es-ES_tradnl" sz="1400" dirty="0">
              <a:latin typeface="Century Gothic"/>
              <a:cs typeface="Century Gothic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508000"/>
            <a:ext cx="9144000" cy="6417732"/>
            <a:chOff x="0" y="508000"/>
            <a:chExt cx="9144000" cy="6417732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0" y="508000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76532" y="6333066"/>
              <a:ext cx="0" cy="592666"/>
            </a:xfrm>
            <a:prstGeom prst="line">
              <a:avLst/>
            </a:prstGeom>
            <a:ln>
              <a:solidFill>
                <a:srgbClr val="E46C0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" y="6333066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491065" y="882809"/>
            <a:ext cx="8212667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000" dirty="0" smtClean="0">
                <a:solidFill>
                  <a:schemeClr val="bg1"/>
                </a:solidFill>
                <a:latin typeface="Century Gothic" charset="0"/>
              </a:rPr>
              <a:t>Encuesta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endParaRPr lang="es-ES_tradnl" sz="1500" dirty="0" smtClean="0">
              <a:solidFill>
                <a:schemeClr val="bg1"/>
              </a:solidFill>
              <a:latin typeface="Century Gothic" charset="0"/>
            </a:endParaRPr>
          </a:p>
          <a:p>
            <a:pPr marL="342900" indent="-342900">
              <a:buClr>
                <a:srgbClr val="FF6600"/>
              </a:buClr>
              <a:buFont typeface="Arial"/>
              <a:buChar char="•"/>
            </a:pPr>
            <a:r>
              <a:rPr lang="es-ES_tradnl" sz="2000" dirty="0" smtClean="0">
                <a:solidFill>
                  <a:schemeClr val="bg1"/>
                </a:solidFill>
                <a:latin typeface="Century Gothic" charset="0"/>
              </a:rPr>
              <a:t>Encuesta en línea mediante el uso de anuncios por Facebook y muestreo de efecto multiplicador (“bola de nieve”</a:t>
            </a:r>
            <a:r>
              <a:rPr lang="es-ES_tradnl" sz="2000" dirty="0" smtClean="0">
                <a:solidFill>
                  <a:schemeClr val="bg1"/>
                </a:solidFill>
                <a:latin typeface="Century Gothic" charset="0"/>
              </a:rPr>
              <a:t>), </a:t>
            </a:r>
            <a:r>
              <a:rPr lang="es-ES_tradnl" sz="2000" dirty="0" smtClean="0">
                <a:solidFill>
                  <a:schemeClr val="bg1"/>
                </a:solidFill>
                <a:latin typeface="Century Gothic" charset="0"/>
              </a:rPr>
              <a:t>realizada en dos oleadas, a finales de 2013 y a principios de 2014</a:t>
            </a:r>
          </a:p>
          <a:p>
            <a:pPr>
              <a:buClr>
                <a:srgbClr val="FF6600"/>
              </a:buClr>
            </a:pPr>
            <a:endParaRPr lang="es-ES_tradnl" sz="1000" dirty="0" smtClean="0">
              <a:solidFill>
                <a:schemeClr val="bg1"/>
              </a:solidFill>
              <a:latin typeface="Century Gothic"/>
              <a:cs typeface="Century Gothic"/>
            </a:endParaRPr>
          </a:p>
          <a:p>
            <a:pPr marL="342900" indent="-342900">
              <a:buClr>
                <a:srgbClr val="FF6600"/>
              </a:buClr>
              <a:buFont typeface="Arial"/>
              <a:buChar char="•"/>
            </a:pPr>
            <a:r>
              <a:rPr lang="es-ES_tradnl" sz="2000" dirty="0" smtClean="0">
                <a:solidFill>
                  <a:schemeClr val="bg1"/>
                </a:solidFill>
                <a:latin typeface="Century Gothic" charset="0"/>
              </a:rPr>
              <a:t>1,472 encuestados a nivel nacional</a:t>
            </a:r>
          </a:p>
          <a:p>
            <a:pPr marL="342900" indent="-342900">
              <a:buClr>
                <a:srgbClr val="FF6600"/>
              </a:buClr>
              <a:buFont typeface="Arial"/>
              <a:buChar char="•"/>
            </a:pPr>
            <a:endParaRPr lang="es-ES_tradnl" sz="1000" dirty="0" smtClean="0">
              <a:solidFill>
                <a:schemeClr val="bg1"/>
              </a:solidFill>
              <a:latin typeface="Century Gothic"/>
              <a:cs typeface="Century Gothic"/>
            </a:endParaRPr>
          </a:p>
          <a:p>
            <a:pPr marL="342900" indent="-342900">
              <a:buClr>
                <a:srgbClr val="FF6600"/>
              </a:buClr>
              <a:buFont typeface="Arial"/>
              <a:buChar char="•"/>
            </a:pPr>
            <a:r>
              <a:rPr lang="es-ES_tradnl" sz="2000" dirty="0" smtClean="0">
                <a:solidFill>
                  <a:schemeClr val="bg1"/>
                </a:solidFill>
                <a:latin typeface="Century Gothic"/>
                <a:cs typeface="Century Gothic"/>
              </a:rPr>
              <a:t>Prueba de validación de la condición indocumentada para tratar el tema de “votos nulos” </a:t>
            </a:r>
          </a:p>
          <a:p>
            <a:pPr>
              <a:buClr>
                <a:srgbClr val="FF6600"/>
              </a:buClr>
            </a:pPr>
            <a:endParaRPr lang="es-ES_tradnl" sz="1000" dirty="0" smtClean="0">
              <a:solidFill>
                <a:schemeClr val="bg1"/>
              </a:solidFill>
              <a:latin typeface="Century Gothic"/>
              <a:cs typeface="Century Gothic"/>
            </a:endParaRPr>
          </a:p>
          <a:p>
            <a:pPr marL="342900" indent="-342900">
              <a:buClr>
                <a:srgbClr val="FF6600"/>
              </a:buClr>
              <a:buFont typeface="Arial"/>
              <a:buChar char="•"/>
            </a:pPr>
            <a:r>
              <a:rPr lang="es-ES_tradnl" sz="2000" dirty="0" smtClean="0">
                <a:solidFill>
                  <a:schemeClr val="bg1"/>
                </a:solidFill>
                <a:latin typeface="Century Gothic"/>
                <a:cs typeface="Century Gothic"/>
              </a:rPr>
              <a:t>Rastreo de la dirección IP para tratar el tema de “votos múltiples”</a:t>
            </a:r>
          </a:p>
          <a:p>
            <a:pPr>
              <a:buClr>
                <a:srgbClr val="FF6600"/>
              </a:buClr>
            </a:pPr>
            <a:endParaRPr lang="es-ES_tradnl" sz="1000" dirty="0" smtClean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2270125" y="4206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559365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925732"/>
            <a:chOff x="0" y="0"/>
            <a:chExt cx="9144000" cy="6925732"/>
          </a:xfrm>
        </p:grpSpPr>
        <p:sp>
          <p:nvSpPr>
            <p:cNvPr id="4" name="Rectangle 3"/>
            <p:cNvSpPr/>
            <p:nvPr/>
          </p:nvSpPr>
          <p:spPr>
            <a:xfrm>
              <a:off x="0" y="508000"/>
              <a:ext cx="9144000" cy="5825066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0"/>
              <a:ext cx="9144000" cy="508000"/>
            </a:xfrm>
            <a:prstGeom prst="rect">
              <a:avLst/>
            </a:prstGeom>
            <a:solidFill>
              <a:srgbClr val="404040"/>
            </a:solidFill>
            <a:ln>
              <a:solidFill>
                <a:schemeClr val="bg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_tradnl" sz="1400" dirty="0" smtClean="0">
                  <a:latin typeface="Century Gothic"/>
                  <a:cs typeface="Century Gothic"/>
                </a:rPr>
                <a:t>	Resultados</a:t>
              </a:r>
              <a:endParaRPr lang="es-ES_tradnl" sz="1400" dirty="0">
                <a:latin typeface="Century Gothic"/>
                <a:cs typeface="Century Gothic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333066"/>
              <a:ext cx="6976532" cy="592666"/>
            </a:xfrm>
            <a:prstGeom prst="rect">
              <a:avLst/>
            </a:prstGeom>
            <a:solidFill>
              <a:srgbClr val="404040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_tradnl" sz="1400" dirty="0" smtClean="0">
                  <a:latin typeface="Century Gothic"/>
                  <a:cs typeface="Century Gothic"/>
                </a:rPr>
                <a:t>	Tom K. Wong, tomkwong@ucsd.edu, @twong002	</a:t>
              </a:r>
              <a:endParaRPr lang="es-ES_tradnl" sz="1400" dirty="0">
                <a:latin typeface="Century Gothic"/>
                <a:cs typeface="Century Gothic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6976532" y="6333066"/>
            <a:ext cx="2167467" cy="592666"/>
          </a:xfrm>
          <a:prstGeom prst="rect">
            <a:avLst/>
          </a:prstGeom>
          <a:solidFill>
            <a:srgbClr val="40404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400" dirty="0" smtClean="0">
                <a:latin typeface="Century Gothic"/>
                <a:cs typeface="Century Gothic"/>
              </a:rPr>
              <a:t>2 </a:t>
            </a:r>
            <a:r>
              <a:rPr lang="es-ES_tradnl" sz="1400" dirty="0" smtClean="0">
                <a:latin typeface="Century Gothic"/>
                <a:cs typeface="Century Gothic"/>
              </a:rPr>
              <a:t>de</a:t>
            </a:r>
            <a:r>
              <a:rPr lang="es-ES_tradnl" sz="1400" dirty="0" smtClean="0">
                <a:latin typeface="Century Gothic"/>
                <a:cs typeface="Century Gothic"/>
              </a:rPr>
              <a:t> </a:t>
            </a:r>
            <a:r>
              <a:rPr lang="es-ES_tradnl" sz="1400" dirty="0" smtClean="0">
                <a:latin typeface="Century Gothic"/>
                <a:cs typeface="Century Gothic"/>
              </a:rPr>
              <a:t>8</a:t>
            </a:r>
            <a:endParaRPr lang="es-ES_tradnl" sz="1400" dirty="0">
              <a:latin typeface="Century Gothic"/>
              <a:cs typeface="Century Gothic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508000"/>
            <a:ext cx="9144000" cy="6417732"/>
            <a:chOff x="0" y="508000"/>
            <a:chExt cx="9144000" cy="6417732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0" y="508000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76532" y="6333066"/>
              <a:ext cx="0" cy="592666"/>
            </a:xfrm>
            <a:prstGeom prst="line">
              <a:avLst/>
            </a:prstGeom>
            <a:ln>
              <a:solidFill>
                <a:srgbClr val="E46C0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" y="6333066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491065" y="882809"/>
            <a:ext cx="8212667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000" dirty="0" smtClean="0">
                <a:solidFill>
                  <a:schemeClr val="bg1"/>
                </a:solidFill>
                <a:latin typeface="Century Gothic" charset="0"/>
              </a:rPr>
              <a:t>Demografía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endParaRPr lang="es-ES_tradnl" sz="1500" dirty="0" smtClean="0">
              <a:solidFill>
                <a:schemeClr val="bg1"/>
              </a:solidFill>
              <a:latin typeface="Century Gothic" charset="0"/>
            </a:endParaRPr>
          </a:p>
          <a:p>
            <a:pPr marL="342900" indent="-342900">
              <a:buClr>
                <a:srgbClr val="FF6600"/>
              </a:buClr>
              <a:buFont typeface="Arial"/>
              <a:buChar char="•"/>
            </a:pPr>
            <a:r>
              <a:rPr lang="es-ES_tradnl" sz="2000" dirty="0" smtClean="0">
                <a:solidFill>
                  <a:schemeClr val="bg1"/>
                </a:solidFill>
                <a:latin typeface="Century Gothic" charset="0"/>
              </a:rPr>
              <a:t>La edad promedio y media de los encuestados es de 23 </a:t>
            </a:r>
            <a:r>
              <a:rPr lang="es-ES_tradnl" sz="2000" dirty="0" smtClean="0">
                <a:solidFill>
                  <a:schemeClr val="bg1"/>
                </a:solidFill>
                <a:latin typeface="Century Gothic" charset="0"/>
              </a:rPr>
              <a:t>años.</a:t>
            </a:r>
            <a:endParaRPr lang="es-ES_tradnl" sz="2000" dirty="0" smtClean="0">
              <a:solidFill>
                <a:schemeClr val="bg1"/>
              </a:solidFill>
              <a:latin typeface="Century Gothic" charset="0"/>
            </a:endParaRPr>
          </a:p>
          <a:p>
            <a:pPr>
              <a:buClr>
                <a:srgbClr val="FF6600"/>
              </a:buClr>
            </a:pPr>
            <a:endParaRPr lang="es-ES_tradnl" sz="1000" dirty="0" smtClean="0">
              <a:solidFill>
                <a:schemeClr val="bg1"/>
              </a:solidFill>
              <a:latin typeface="Century Gothic"/>
              <a:cs typeface="Century Gothic"/>
            </a:endParaRPr>
          </a:p>
          <a:p>
            <a:pPr marL="342900" indent="-342900">
              <a:buClr>
                <a:srgbClr val="FF6600"/>
              </a:buClr>
              <a:buFont typeface="Arial"/>
              <a:buChar char="•"/>
            </a:pPr>
            <a:r>
              <a:rPr lang="es-ES_tradnl" sz="2000" dirty="0" smtClean="0">
                <a:solidFill>
                  <a:schemeClr val="bg1"/>
                </a:solidFill>
                <a:latin typeface="Century Gothic" charset="0"/>
              </a:rPr>
              <a:t>Los encuestados representan a 42 estados más Washington, </a:t>
            </a:r>
            <a:r>
              <a:rPr lang="es-ES_tradnl" sz="2000" dirty="0" smtClean="0">
                <a:solidFill>
                  <a:schemeClr val="bg1"/>
                </a:solidFill>
                <a:latin typeface="Century Gothic" charset="0"/>
              </a:rPr>
              <a:t>DC.</a:t>
            </a:r>
            <a:endParaRPr lang="es-ES_tradnl" sz="2000" dirty="0" smtClean="0">
              <a:solidFill>
                <a:schemeClr val="bg1"/>
              </a:solidFill>
              <a:latin typeface="Century Gothic" charset="0"/>
            </a:endParaRPr>
          </a:p>
          <a:p>
            <a:pPr marL="342900" indent="-342900">
              <a:buClr>
                <a:srgbClr val="FF6600"/>
              </a:buClr>
              <a:buFont typeface="Arial"/>
              <a:buChar char="•"/>
            </a:pPr>
            <a:endParaRPr lang="es-ES_tradnl" sz="1000" dirty="0" smtClean="0">
              <a:solidFill>
                <a:schemeClr val="bg1"/>
              </a:solidFill>
              <a:latin typeface="Century Gothic"/>
              <a:cs typeface="Century Gothic"/>
            </a:endParaRPr>
          </a:p>
          <a:p>
            <a:pPr marL="342900" indent="-342900">
              <a:buClr>
                <a:srgbClr val="FF6600"/>
              </a:buClr>
              <a:buFont typeface="Arial"/>
              <a:buChar char="•"/>
            </a:pPr>
            <a:r>
              <a:rPr lang="es-ES_tradnl" sz="2000" dirty="0" smtClean="0">
                <a:solidFill>
                  <a:schemeClr val="bg1"/>
                </a:solidFill>
                <a:latin typeface="Century Gothic"/>
                <a:cs typeface="Century Gothic"/>
              </a:rPr>
              <a:t>La raza o etnicidad de los encuestados refleja las estimaciones </a:t>
            </a:r>
            <a:r>
              <a:rPr lang="es-ES_tradnl" sz="2000" dirty="0" smtClean="0">
                <a:solidFill>
                  <a:schemeClr val="bg1"/>
                </a:solidFill>
                <a:latin typeface="Century Gothic"/>
                <a:cs typeface="Century Gothic"/>
              </a:rPr>
              <a:t>nacionales.</a:t>
            </a:r>
            <a:endParaRPr lang="es-ES_tradnl" sz="2000" dirty="0" smtClean="0">
              <a:solidFill>
                <a:schemeClr val="bg1"/>
              </a:solidFill>
              <a:latin typeface="Century Gothic"/>
              <a:cs typeface="Century Gothic"/>
            </a:endParaRPr>
          </a:p>
          <a:p>
            <a:pPr>
              <a:buClr>
                <a:srgbClr val="FF6600"/>
              </a:buClr>
            </a:pPr>
            <a:endParaRPr lang="es-ES_tradnl" sz="1000" dirty="0" smtClean="0">
              <a:solidFill>
                <a:schemeClr val="bg1"/>
              </a:solidFill>
              <a:latin typeface="Century Gothic"/>
              <a:cs typeface="Century Gothic"/>
            </a:endParaRPr>
          </a:p>
          <a:p>
            <a:pPr marL="342900" indent="-342900">
              <a:buClr>
                <a:srgbClr val="FF6600"/>
              </a:buClr>
              <a:buFont typeface="Arial"/>
              <a:buChar char="•"/>
            </a:pPr>
            <a:r>
              <a:rPr lang="es-ES_tradnl" sz="2000" dirty="0" smtClean="0">
                <a:solidFill>
                  <a:schemeClr val="bg1"/>
                </a:solidFill>
                <a:latin typeface="Century Gothic"/>
                <a:cs typeface="Century Gothic"/>
              </a:rPr>
              <a:t>Más mujeres que hombres respondieron la </a:t>
            </a:r>
            <a:r>
              <a:rPr lang="es-ES_tradnl" sz="2000" dirty="0" smtClean="0">
                <a:solidFill>
                  <a:schemeClr val="bg1"/>
                </a:solidFill>
                <a:latin typeface="Century Gothic"/>
                <a:cs typeface="Century Gothic"/>
              </a:rPr>
              <a:t>encuesta.</a:t>
            </a:r>
            <a:endParaRPr lang="es-ES_tradnl" sz="2000" dirty="0" smtClean="0">
              <a:solidFill>
                <a:schemeClr val="bg1"/>
              </a:solidFill>
              <a:latin typeface="Century Gothic"/>
              <a:cs typeface="Century Gothic"/>
            </a:endParaRPr>
          </a:p>
          <a:p>
            <a:pPr>
              <a:buClr>
                <a:schemeClr val="accent6">
                  <a:lumMod val="75000"/>
                </a:schemeClr>
              </a:buClr>
            </a:pPr>
            <a:endParaRPr lang="es-ES_tradnl" sz="1000" dirty="0" smtClean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2270125" y="4206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035441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925732"/>
            <a:chOff x="0" y="0"/>
            <a:chExt cx="9144000" cy="6925732"/>
          </a:xfrm>
        </p:grpSpPr>
        <p:sp>
          <p:nvSpPr>
            <p:cNvPr id="4" name="Rectangle 3"/>
            <p:cNvSpPr/>
            <p:nvPr/>
          </p:nvSpPr>
          <p:spPr>
            <a:xfrm>
              <a:off x="0" y="508000"/>
              <a:ext cx="9144000" cy="5825066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0"/>
              <a:ext cx="9144000" cy="508000"/>
            </a:xfrm>
            <a:prstGeom prst="rect">
              <a:avLst/>
            </a:prstGeom>
            <a:solidFill>
              <a:srgbClr val="404040"/>
            </a:solidFill>
            <a:ln>
              <a:solidFill>
                <a:schemeClr val="bg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_tradnl" sz="1400" dirty="0" smtClean="0">
                  <a:latin typeface="Century Gothic"/>
                  <a:cs typeface="Century Gothic"/>
                </a:rPr>
                <a:t>	Resultados</a:t>
              </a:r>
              <a:endParaRPr lang="es-ES_tradnl" sz="1400" dirty="0">
                <a:latin typeface="Century Gothic"/>
                <a:cs typeface="Century Gothic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333066"/>
              <a:ext cx="6976532" cy="592666"/>
            </a:xfrm>
            <a:prstGeom prst="rect">
              <a:avLst/>
            </a:prstGeom>
            <a:solidFill>
              <a:srgbClr val="404040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_tradnl" sz="1400" dirty="0" smtClean="0">
                  <a:latin typeface="Century Gothic"/>
                  <a:cs typeface="Century Gothic"/>
                </a:rPr>
                <a:t>	Tom K. Wong, tomkwong@ucsd.edu, @twong002	</a:t>
              </a:r>
              <a:endParaRPr lang="es-ES_tradnl" sz="1400" dirty="0">
                <a:latin typeface="Century Gothic"/>
                <a:cs typeface="Century Gothic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6976532" y="6333066"/>
            <a:ext cx="2167467" cy="592666"/>
          </a:xfrm>
          <a:prstGeom prst="rect">
            <a:avLst/>
          </a:prstGeom>
          <a:solidFill>
            <a:srgbClr val="40404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400" dirty="0" smtClean="0">
                <a:latin typeface="Century Gothic"/>
                <a:cs typeface="Century Gothic"/>
              </a:rPr>
              <a:t>3 de 8</a:t>
            </a:r>
            <a:endParaRPr lang="es-ES_tradnl" sz="1400" dirty="0">
              <a:latin typeface="Century Gothic"/>
              <a:cs typeface="Century Gothic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508000"/>
            <a:ext cx="9144000" cy="6417732"/>
            <a:chOff x="0" y="508000"/>
            <a:chExt cx="9144000" cy="6417732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0" y="508000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76532" y="6333066"/>
              <a:ext cx="0" cy="592666"/>
            </a:xfrm>
            <a:prstGeom prst="line">
              <a:avLst/>
            </a:prstGeom>
            <a:ln>
              <a:solidFill>
                <a:srgbClr val="E46C0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" y="6333066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491065" y="882809"/>
            <a:ext cx="8212667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000" dirty="0" smtClean="0">
                <a:solidFill>
                  <a:schemeClr val="bg1"/>
                </a:solidFill>
                <a:latin typeface="Century Gothic" charset="0"/>
              </a:rPr>
              <a:t>Educación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endParaRPr lang="es-ES_tradnl" sz="1500" dirty="0" smtClean="0">
              <a:solidFill>
                <a:schemeClr val="bg1"/>
              </a:solidFill>
              <a:latin typeface="Century Gothic" charset="0"/>
            </a:endParaRPr>
          </a:p>
          <a:p>
            <a:pPr marL="342900" indent="-342900">
              <a:buClr>
                <a:srgbClr val="FF6600"/>
              </a:buClr>
              <a:buFont typeface="Arial"/>
              <a:buChar char="•"/>
            </a:pPr>
            <a:r>
              <a:rPr lang="es-ES_tradnl" sz="2000" dirty="0" smtClean="0">
                <a:solidFill>
                  <a:schemeClr val="bg1"/>
                </a:solidFill>
                <a:latin typeface="Century Gothic"/>
                <a:cs typeface="Century Gothic"/>
              </a:rPr>
              <a:t>Como reflejo del nivel educativo de los </a:t>
            </a:r>
            <a:r>
              <a:rPr lang="es-ES_tradnl" sz="2000" i="1" dirty="0" err="1" smtClean="0">
                <a:solidFill>
                  <a:schemeClr val="bg1"/>
                </a:solidFill>
                <a:latin typeface="Century Gothic"/>
                <a:cs typeface="Century Gothic"/>
              </a:rPr>
              <a:t>DREAMers</a:t>
            </a:r>
            <a:r>
              <a:rPr lang="es-ES_tradnl" sz="2000" i="1" dirty="0" smtClean="0">
                <a:solidFill>
                  <a:schemeClr val="bg1"/>
                </a:solidFill>
                <a:latin typeface="Century Gothic"/>
                <a:cs typeface="Century Gothic"/>
              </a:rPr>
              <a:t> [“soñadores”]</a:t>
            </a:r>
            <a:r>
              <a:rPr lang="es-ES_tradnl" sz="2000" dirty="0" smtClean="0">
                <a:solidFill>
                  <a:schemeClr val="bg1"/>
                </a:solidFill>
                <a:latin typeface="Century Gothic"/>
                <a:cs typeface="Century Gothic"/>
              </a:rPr>
              <a:t>, </a:t>
            </a:r>
            <a:r>
              <a:rPr lang="es-ES_tradnl" sz="2000" dirty="0" smtClean="0">
                <a:solidFill>
                  <a:schemeClr val="bg1"/>
                </a:solidFill>
                <a:latin typeface="Century Gothic"/>
                <a:cs typeface="Century Gothic"/>
              </a:rPr>
              <a:t>que por lo general es alto, 71% de los encuestados </a:t>
            </a:r>
            <a:r>
              <a:rPr lang="es-ES_tradnl" sz="2000" dirty="0" smtClean="0">
                <a:solidFill>
                  <a:schemeClr val="bg1"/>
                </a:solidFill>
                <a:latin typeface="Century Gothic"/>
                <a:cs typeface="Century Gothic"/>
              </a:rPr>
              <a:t>reportaron que contaban con cierta </a:t>
            </a:r>
            <a:r>
              <a:rPr lang="es-ES_tradnl" sz="2000" dirty="0" smtClean="0">
                <a:solidFill>
                  <a:schemeClr val="bg1"/>
                </a:solidFill>
                <a:latin typeface="Century Gothic"/>
                <a:cs typeface="Century Gothic"/>
              </a:rPr>
              <a:t>educación universitaria </a:t>
            </a:r>
            <a:r>
              <a:rPr lang="es-ES_tradnl" sz="2000" dirty="0" smtClean="0">
                <a:solidFill>
                  <a:schemeClr val="bg1"/>
                </a:solidFill>
                <a:latin typeface="Century Gothic"/>
                <a:cs typeface="Century Gothic"/>
              </a:rPr>
              <a:t>o </a:t>
            </a:r>
            <a:r>
              <a:rPr lang="es-ES_tradnl" sz="2000" dirty="0" smtClean="0">
                <a:solidFill>
                  <a:schemeClr val="bg1"/>
                </a:solidFill>
                <a:latin typeface="Century Gothic"/>
                <a:cs typeface="Century Gothic"/>
              </a:rPr>
              <a:t>que ya tenían un titulo universitario o maestría.</a:t>
            </a:r>
            <a:endParaRPr lang="es-ES_tradnl" sz="2000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2270125" y="4206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_tradnl" dirty="0"/>
          </a:p>
        </p:txBody>
      </p:sp>
      <p:grpSp>
        <p:nvGrpSpPr>
          <p:cNvPr id="3" name="Group 2"/>
          <p:cNvGrpSpPr/>
          <p:nvPr/>
        </p:nvGrpSpPr>
        <p:grpSpPr>
          <a:xfrm>
            <a:off x="491065" y="3098188"/>
            <a:ext cx="8212667" cy="3244488"/>
            <a:chOff x="491065" y="3098188"/>
            <a:chExt cx="8212667" cy="3244488"/>
          </a:xfrm>
        </p:grpSpPr>
        <p:pic>
          <p:nvPicPr>
            <p:cNvPr id="13" name="Picture 12" descr="Demographics.jp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148349" y="3098188"/>
              <a:ext cx="4828183" cy="206438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491065" y="4865348"/>
              <a:ext cx="8212667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s-ES_tradnl" sz="3000" dirty="0" smtClean="0">
                <a:solidFill>
                  <a:schemeClr val="bg1"/>
                </a:solidFill>
                <a:latin typeface="Century Gothic" charset="0"/>
              </a:endParaRPr>
            </a:p>
            <a:p>
              <a:pPr marL="342900" indent="-342900">
                <a:buClr>
                  <a:srgbClr val="FF6600"/>
                </a:buClr>
                <a:buFont typeface="Arial"/>
                <a:buChar char="•"/>
              </a:pPr>
              <a:r>
                <a:rPr lang="es-ES_tradnl" sz="2000" dirty="0" smtClean="0">
                  <a:solidFill>
                    <a:schemeClr val="bg1"/>
                  </a:solidFill>
                  <a:latin typeface="Century Gothic"/>
                  <a:cs typeface="Century Gothic"/>
                </a:rPr>
                <a:t>El 16% de los encuestados con titulo universitario se graduaron de una carrera de ciencia, tecnología, ingeniería o matemáticas (STEM, por sus siglas en inglés).</a:t>
              </a:r>
              <a:endParaRPr lang="es-ES_tradnl" sz="2000" dirty="0">
                <a:solidFill>
                  <a:schemeClr val="bg1"/>
                </a:solidFill>
                <a:latin typeface="Century Gothic"/>
                <a:cs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6482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925732"/>
            <a:chOff x="0" y="0"/>
            <a:chExt cx="9144000" cy="6925732"/>
          </a:xfrm>
        </p:grpSpPr>
        <p:sp>
          <p:nvSpPr>
            <p:cNvPr id="4" name="Rectangle 3"/>
            <p:cNvSpPr/>
            <p:nvPr/>
          </p:nvSpPr>
          <p:spPr>
            <a:xfrm>
              <a:off x="0" y="508000"/>
              <a:ext cx="9144000" cy="5825066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0"/>
              <a:ext cx="9144000" cy="508000"/>
            </a:xfrm>
            <a:prstGeom prst="rect">
              <a:avLst/>
            </a:prstGeom>
            <a:solidFill>
              <a:srgbClr val="404040"/>
            </a:solidFill>
            <a:ln>
              <a:solidFill>
                <a:schemeClr val="bg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_tradnl" sz="1400" dirty="0" smtClean="0">
                  <a:latin typeface="Century Gothic"/>
                  <a:cs typeface="Century Gothic"/>
                </a:rPr>
                <a:t>	Resultados</a:t>
              </a:r>
              <a:endParaRPr lang="es-ES_tradnl" sz="1400" dirty="0">
                <a:latin typeface="Century Gothic"/>
                <a:cs typeface="Century Gothic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333066"/>
              <a:ext cx="6976532" cy="592666"/>
            </a:xfrm>
            <a:prstGeom prst="rect">
              <a:avLst/>
            </a:prstGeom>
            <a:solidFill>
              <a:srgbClr val="404040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_tradnl" sz="1400" dirty="0" smtClean="0">
                  <a:latin typeface="Century Gothic"/>
                  <a:cs typeface="Century Gothic"/>
                </a:rPr>
                <a:t>	Tom K. Wong, tomkwong@ucsd.edu, @twong002	</a:t>
              </a:r>
              <a:endParaRPr lang="es-ES_tradnl" sz="1400" dirty="0">
                <a:latin typeface="Century Gothic"/>
                <a:cs typeface="Century Gothic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6976532" y="6333066"/>
            <a:ext cx="2167467" cy="592666"/>
          </a:xfrm>
          <a:prstGeom prst="rect">
            <a:avLst/>
          </a:prstGeom>
          <a:solidFill>
            <a:srgbClr val="40404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400" dirty="0" smtClean="0">
                <a:latin typeface="Century Gothic"/>
                <a:cs typeface="Century Gothic"/>
              </a:rPr>
              <a:t>4 de 8</a:t>
            </a:r>
            <a:endParaRPr lang="es-ES_tradnl" sz="1400" dirty="0">
              <a:latin typeface="Century Gothic"/>
              <a:cs typeface="Century Gothic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508000"/>
            <a:ext cx="9144000" cy="6417732"/>
            <a:chOff x="0" y="508000"/>
            <a:chExt cx="9144000" cy="6417732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0" y="508000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76532" y="6333066"/>
              <a:ext cx="0" cy="592666"/>
            </a:xfrm>
            <a:prstGeom prst="line">
              <a:avLst/>
            </a:prstGeom>
            <a:ln>
              <a:solidFill>
                <a:srgbClr val="E46C0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" y="6333066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491065" y="720683"/>
            <a:ext cx="82126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000" dirty="0" smtClean="0">
                <a:solidFill>
                  <a:schemeClr val="bg1"/>
                </a:solidFill>
                <a:latin typeface="Century Gothic" charset="0"/>
              </a:rPr>
              <a:t>Identidad y sentido de pertenencia después de DACA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2270125" y="4206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_tradnl" dirty="0"/>
          </a:p>
        </p:txBody>
      </p:sp>
      <p:pic>
        <p:nvPicPr>
          <p:cNvPr id="20" name="Picture 19" descr="Life After DACA.jpe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56045" y="1729952"/>
            <a:ext cx="6583680" cy="4114800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5485726" y="2377755"/>
            <a:ext cx="581000" cy="89165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ln w="76200" cmpd="sng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195509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925732"/>
            <a:chOff x="0" y="0"/>
            <a:chExt cx="9144000" cy="6925732"/>
          </a:xfrm>
        </p:grpSpPr>
        <p:sp>
          <p:nvSpPr>
            <p:cNvPr id="4" name="Rectangle 3"/>
            <p:cNvSpPr/>
            <p:nvPr/>
          </p:nvSpPr>
          <p:spPr>
            <a:xfrm>
              <a:off x="0" y="508000"/>
              <a:ext cx="9144000" cy="5825066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0"/>
              <a:ext cx="9144000" cy="508000"/>
            </a:xfrm>
            <a:prstGeom prst="rect">
              <a:avLst/>
            </a:prstGeom>
            <a:solidFill>
              <a:srgbClr val="404040"/>
            </a:solidFill>
            <a:ln>
              <a:solidFill>
                <a:schemeClr val="bg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_tradnl" sz="1400" dirty="0" smtClean="0">
                  <a:latin typeface="Century Gothic"/>
                  <a:cs typeface="Century Gothic"/>
                </a:rPr>
                <a:t>	Resultados</a:t>
              </a:r>
              <a:endParaRPr lang="es-ES_tradnl" sz="1400" dirty="0">
                <a:latin typeface="Century Gothic"/>
                <a:cs typeface="Century Gothic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333066"/>
              <a:ext cx="6976532" cy="592666"/>
            </a:xfrm>
            <a:prstGeom prst="rect">
              <a:avLst/>
            </a:prstGeom>
            <a:solidFill>
              <a:srgbClr val="404040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_tradnl" sz="1400" dirty="0" smtClean="0">
                  <a:latin typeface="Century Gothic"/>
                  <a:cs typeface="Century Gothic"/>
                </a:rPr>
                <a:t>	Tom K. Wong, tomkwong@ucsd.edu, @twong002	</a:t>
              </a:r>
              <a:endParaRPr lang="es-ES_tradnl" sz="1400" dirty="0">
                <a:latin typeface="Century Gothic"/>
                <a:cs typeface="Century Gothic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6976532" y="6333066"/>
            <a:ext cx="2167467" cy="592666"/>
          </a:xfrm>
          <a:prstGeom prst="rect">
            <a:avLst/>
          </a:prstGeom>
          <a:solidFill>
            <a:srgbClr val="40404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400" dirty="0" smtClean="0">
                <a:latin typeface="Century Gothic"/>
                <a:cs typeface="Century Gothic"/>
              </a:rPr>
              <a:t>5 de 8</a:t>
            </a:r>
            <a:endParaRPr lang="es-ES_tradnl" sz="1400" dirty="0">
              <a:latin typeface="Century Gothic"/>
              <a:cs typeface="Century Gothic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508000"/>
            <a:ext cx="9144000" cy="6417732"/>
            <a:chOff x="0" y="508000"/>
            <a:chExt cx="9144000" cy="6417732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0" y="508000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76532" y="6333066"/>
              <a:ext cx="0" cy="592666"/>
            </a:xfrm>
            <a:prstGeom prst="line">
              <a:avLst/>
            </a:prstGeom>
            <a:ln>
              <a:solidFill>
                <a:srgbClr val="E46C0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" y="6333066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491065" y="882809"/>
            <a:ext cx="821266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000" dirty="0" smtClean="0">
                <a:solidFill>
                  <a:schemeClr val="bg1"/>
                </a:solidFill>
                <a:latin typeface="Century Gothic" charset="0"/>
              </a:rPr>
              <a:t>Vida económica después de DACA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2270125" y="4206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_tradnl" dirty="0"/>
          </a:p>
        </p:txBody>
      </p:sp>
      <p:pic>
        <p:nvPicPr>
          <p:cNvPr id="14" name="Picture 13" descr="Life After DACA.jpe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48758" y="1729277"/>
            <a:ext cx="6583680" cy="4114800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5776226" y="2202125"/>
            <a:ext cx="581000" cy="89165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ln w="76200" cmpd="sng">
                <a:solidFill>
                  <a:schemeClr val="tx1"/>
                </a:solidFill>
              </a:ln>
            </a:endParaRPr>
          </a:p>
        </p:txBody>
      </p:sp>
      <p:sp>
        <p:nvSpPr>
          <p:cNvPr id="22" name="Oval 21"/>
          <p:cNvSpPr/>
          <p:nvPr/>
        </p:nvSpPr>
        <p:spPr>
          <a:xfrm>
            <a:off x="4790666" y="2674974"/>
            <a:ext cx="581000" cy="89165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ln w="76200" cmpd="sng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829057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925732"/>
            <a:chOff x="0" y="0"/>
            <a:chExt cx="9144000" cy="6925732"/>
          </a:xfrm>
        </p:grpSpPr>
        <p:sp>
          <p:nvSpPr>
            <p:cNvPr id="4" name="Rectangle 3"/>
            <p:cNvSpPr/>
            <p:nvPr/>
          </p:nvSpPr>
          <p:spPr>
            <a:xfrm>
              <a:off x="0" y="508000"/>
              <a:ext cx="9144000" cy="5825066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0"/>
              <a:ext cx="9144000" cy="508000"/>
            </a:xfrm>
            <a:prstGeom prst="rect">
              <a:avLst/>
            </a:prstGeom>
            <a:solidFill>
              <a:srgbClr val="404040"/>
            </a:solidFill>
            <a:ln>
              <a:solidFill>
                <a:schemeClr val="bg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_tradnl" sz="1400" dirty="0" smtClean="0">
                  <a:latin typeface="Century Gothic"/>
                  <a:cs typeface="Century Gothic"/>
                </a:rPr>
                <a:t>	Resultados</a:t>
              </a:r>
              <a:endParaRPr lang="es-ES_tradnl" sz="1400" dirty="0">
                <a:latin typeface="Century Gothic"/>
                <a:cs typeface="Century Gothic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333066"/>
              <a:ext cx="6976532" cy="592666"/>
            </a:xfrm>
            <a:prstGeom prst="rect">
              <a:avLst/>
            </a:prstGeom>
            <a:solidFill>
              <a:srgbClr val="404040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_tradnl" sz="1400" dirty="0" smtClean="0">
                  <a:latin typeface="Century Gothic"/>
                  <a:cs typeface="Century Gothic"/>
                </a:rPr>
                <a:t>	Tom K. Wong, tomkwong@ucsd.edu, @twong002	</a:t>
              </a:r>
              <a:endParaRPr lang="es-ES_tradnl" sz="1400" dirty="0">
                <a:latin typeface="Century Gothic"/>
                <a:cs typeface="Century Gothic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6976532" y="6333066"/>
            <a:ext cx="2167467" cy="592666"/>
          </a:xfrm>
          <a:prstGeom prst="rect">
            <a:avLst/>
          </a:prstGeom>
          <a:solidFill>
            <a:srgbClr val="40404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400" dirty="0" smtClean="0">
                <a:latin typeface="Century Gothic"/>
                <a:cs typeface="Century Gothic"/>
              </a:rPr>
              <a:t>6 de 8</a:t>
            </a:r>
            <a:endParaRPr lang="es-ES_tradnl" sz="1400" dirty="0">
              <a:latin typeface="Century Gothic"/>
              <a:cs typeface="Century Gothic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508000"/>
            <a:ext cx="9144000" cy="6417732"/>
            <a:chOff x="0" y="508000"/>
            <a:chExt cx="9144000" cy="6417732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0" y="508000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76532" y="6333066"/>
              <a:ext cx="0" cy="592666"/>
            </a:xfrm>
            <a:prstGeom prst="line">
              <a:avLst/>
            </a:prstGeom>
            <a:ln>
              <a:solidFill>
                <a:srgbClr val="E46C0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" y="6333066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491065" y="648627"/>
            <a:ext cx="82126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000" dirty="0" smtClean="0">
                <a:solidFill>
                  <a:schemeClr val="bg1"/>
                </a:solidFill>
                <a:latin typeface="Century Gothic" charset="0"/>
              </a:rPr>
              <a:t>Solicitud de la condición de  “DACAmentado” [documentado]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2270125" y="4206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_tradnl" dirty="0"/>
          </a:p>
        </p:txBody>
      </p:sp>
      <p:pic>
        <p:nvPicPr>
          <p:cNvPr id="3" name="Picture 2" descr="DACA.jpeg"/>
          <p:cNvPicPr>
            <a:picLocks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46918" y="1720516"/>
            <a:ext cx="6583680" cy="4114800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2905003" y="2701994"/>
            <a:ext cx="695851" cy="126993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ln w="76200" cmpd="sng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598293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925732"/>
            <a:chOff x="0" y="0"/>
            <a:chExt cx="9144000" cy="6925732"/>
          </a:xfrm>
        </p:grpSpPr>
        <p:sp>
          <p:nvSpPr>
            <p:cNvPr id="4" name="Rectangle 3"/>
            <p:cNvSpPr/>
            <p:nvPr/>
          </p:nvSpPr>
          <p:spPr>
            <a:xfrm>
              <a:off x="0" y="508000"/>
              <a:ext cx="9144000" cy="5825066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0"/>
              <a:ext cx="9144000" cy="508000"/>
            </a:xfrm>
            <a:prstGeom prst="rect">
              <a:avLst/>
            </a:prstGeom>
            <a:solidFill>
              <a:srgbClr val="404040"/>
            </a:solidFill>
            <a:ln>
              <a:solidFill>
                <a:schemeClr val="bg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_tradnl" sz="1400" dirty="0" smtClean="0">
                  <a:latin typeface="Century Gothic"/>
                  <a:cs typeface="Century Gothic"/>
                </a:rPr>
                <a:t>	Resultados</a:t>
              </a:r>
              <a:endParaRPr lang="es-ES_tradnl" sz="1400" dirty="0">
                <a:latin typeface="Century Gothic"/>
                <a:cs typeface="Century Gothic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333066"/>
              <a:ext cx="6976532" cy="592666"/>
            </a:xfrm>
            <a:prstGeom prst="rect">
              <a:avLst/>
            </a:prstGeom>
            <a:solidFill>
              <a:srgbClr val="404040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_tradnl" sz="1400" dirty="0" smtClean="0">
                  <a:latin typeface="Century Gothic"/>
                  <a:cs typeface="Century Gothic"/>
                </a:rPr>
                <a:t>	Tom K. Wong, tomkwong@ucsd.edu, @twong002	</a:t>
              </a:r>
              <a:endParaRPr lang="es-ES_tradnl" sz="1400" dirty="0">
                <a:latin typeface="Century Gothic"/>
                <a:cs typeface="Century Gothic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6976532" y="6333066"/>
            <a:ext cx="2167467" cy="592666"/>
          </a:xfrm>
          <a:prstGeom prst="rect">
            <a:avLst/>
          </a:prstGeom>
          <a:solidFill>
            <a:srgbClr val="40404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400" dirty="0" smtClean="0">
                <a:latin typeface="Century Gothic"/>
                <a:cs typeface="Century Gothic"/>
              </a:rPr>
              <a:t>7 de 8</a:t>
            </a:r>
            <a:endParaRPr lang="es-ES_tradnl" sz="1400" dirty="0">
              <a:latin typeface="Century Gothic"/>
              <a:cs typeface="Century Gothic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508000"/>
            <a:ext cx="9144000" cy="6417732"/>
            <a:chOff x="0" y="508000"/>
            <a:chExt cx="9144000" cy="6417732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0" y="508000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76532" y="6333066"/>
              <a:ext cx="0" cy="592666"/>
            </a:xfrm>
            <a:prstGeom prst="line">
              <a:avLst/>
            </a:prstGeom>
            <a:ln>
              <a:solidFill>
                <a:srgbClr val="E46C0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" y="6333066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491065" y="882809"/>
            <a:ext cx="821266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000" dirty="0" smtClean="0">
                <a:solidFill>
                  <a:schemeClr val="bg1"/>
                </a:solidFill>
                <a:latin typeface="Century Gothic" charset="0"/>
              </a:rPr>
              <a:t>Inquietudes relacionadas con la solicitud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2270125" y="4206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_tradnl" dirty="0"/>
          </a:p>
        </p:txBody>
      </p:sp>
      <p:pic>
        <p:nvPicPr>
          <p:cNvPr id="9" name="Picture 8" descr="DACA.jpe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82466" y="1712596"/>
            <a:ext cx="5772337" cy="4114800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5370877" y="3134313"/>
            <a:ext cx="581000" cy="689009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ln w="76200" cmpd="sng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21258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925732"/>
            <a:chOff x="0" y="0"/>
            <a:chExt cx="9144000" cy="6925732"/>
          </a:xfrm>
        </p:grpSpPr>
        <p:sp>
          <p:nvSpPr>
            <p:cNvPr id="4" name="Rectangle 3"/>
            <p:cNvSpPr/>
            <p:nvPr/>
          </p:nvSpPr>
          <p:spPr>
            <a:xfrm>
              <a:off x="0" y="508000"/>
              <a:ext cx="9144000" cy="5825066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0"/>
              <a:ext cx="9144000" cy="508000"/>
            </a:xfrm>
            <a:prstGeom prst="rect">
              <a:avLst/>
            </a:prstGeom>
            <a:solidFill>
              <a:srgbClr val="404040"/>
            </a:solidFill>
            <a:ln>
              <a:solidFill>
                <a:schemeClr val="bg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_tradnl" sz="1400" dirty="0" smtClean="0">
                  <a:latin typeface="Century Gothic"/>
                  <a:cs typeface="Century Gothic"/>
                </a:rPr>
                <a:t>	Conclusión</a:t>
              </a:r>
              <a:endParaRPr lang="es-ES_tradnl" sz="1400" dirty="0">
                <a:latin typeface="Century Gothic"/>
                <a:cs typeface="Century Gothic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333066"/>
              <a:ext cx="6976532" cy="592666"/>
            </a:xfrm>
            <a:prstGeom prst="rect">
              <a:avLst/>
            </a:prstGeom>
            <a:solidFill>
              <a:srgbClr val="404040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_tradnl" sz="1400" dirty="0" smtClean="0">
                  <a:latin typeface="Century Gothic"/>
                  <a:cs typeface="Century Gothic"/>
                </a:rPr>
                <a:t>	Tom K. Wong, tomkwong@ucsd.edu, @twong002	</a:t>
              </a:r>
              <a:endParaRPr lang="es-ES_tradnl" sz="1400" dirty="0">
                <a:latin typeface="Century Gothic"/>
                <a:cs typeface="Century Gothic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6976532" y="6333066"/>
            <a:ext cx="2167467" cy="592666"/>
          </a:xfrm>
          <a:prstGeom prst="rect">
            <a:avLst/>
          </a:prstGeom>
          <a:solidFill>
            <a:srgbClr val="40404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400" dirty="0" smtClean="0">
                <a:latin typeface="Century Gothic"/>
                <a:cs typeface="Century Gothic"/>
              </a:rPr>
              <a:t>8 de 8</a:t>
            </a:r>
            <a:endParaRPr lang="es-ES_tradnl" sz="1400" dirty="0">
              <a:latin typeface="Century Gothic"/>
              <a:cs typeface="Century Gothic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508000"/>
            <a:ext cx="9144000" cy="6417732"/>
            <a:chOff x="0" y="508000"/>
            <a:chExt cx="9144000" cy="6417732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0" y="508000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76532" y="6333066"/>
              <a:ext cx="0" cy="592666"/>
            </a:xfrm>
            <a:prstGeom prst="line">
              <a:avLst/>
            </a:prstGeom>
            <a:ln>
              <a:solidFill>
                <a:srgbClr val="E46C0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" y="6333066"/>
              <a:ext cx="914399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-2270125" y="4206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_tradnl" dirty="0"/>
          </a:p>
        </p:txBody>
      </p:sp>
      <p:sp>
        <p:nvSpPr>
          <p:cNvPr id="14" name="TextBox 13"/>
          <p:cNvSpPr txBox="1"/>
          <p:nvPr/>
        </p:nvSpPr>
        <p:spPr>
          <a:xfrm>
            <a:off x="491065" y="702669"/>
            <a:ext cx="8212667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000" dirty="0" smtClean="0">
                <a:solidFill>
                  <a:schemeClr val="bg1"/>
                </a:solidFill>
                <a:latin typeface="Century Gothic" charset="0"/>
              </a:rPr>
              <a:t>Conclusión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endParaRPr lang="es-ES_tradnl" sz="1500" dirty="0" smtClean="0">
              <a:solidFill>
                <a:schemeClr val="bg1"/>
              </a:solidFill>
              <a:latin typeface="Century Gothic" charset="0"/>
            </a:endParaRPr>
          </a:p>
          <a:p>
            <a:pPr marL="342900" indent="-342900">
              <a:buClr>
                <a:srgbClr val="FF6600"/>
              </a:buClr>
              <a:buFont typeface="Arial"/>
              <a:buChar char="•"/>
            </a:pPr>
            <a:r>
              <a:rPr lang="es-ES_tradnl" sz="2000" dirty="0" smtClean="0">
                <a:solidFill>
                  <a:schemeClr val="bg1"/>
                </a:solidFill>
                <a:latin typeface="Century Gothic" charset="0"/>
              </a:rPr>
              <a:t>En conjunto, DACA se puede considerar como una historia de éxito en materia de integración.</a:t>
            </a:r>
          </a:p>
          <a:p>
            <a:pPr>
              <a:buClr>
                <a:srgbClr val="FF6600"/>
              </a:buClr>
            </a:pPr>
            <a:endParaRPr lang="es-ES_tradnl" sz="1000" dirty="0" smtClean="0">
              <a:solidFill>
                <a:schemeClr val="bg1"/>
              </a:solidFill>
              <a:latin typeface="Century Gothic"/>
              <a:cs typeface="Century Gothic"/>
            </a:endParaRPr>
          </a:p>
          <a:p>
            <a:pPr marL="342900" indent="-342900">
              <a:buClr>
                <a:srgbClr val="FF6600"/>
              </a:buClr>
              <a:buFont typeface="Arial"/>
              <a:buChar char="•"/>
            </a:pPr>
            <a:r>
              <a:rPr lang="es-ES_tradnl" sz="2000" dirty="0" smtClean="0">
                <a:solidFill>
                  <a:schemeClr val="bg1"/>
                </a:solidFill>
                <a:latin typeface="Century Gothic" charset="0"/>
              </a:rPr>
              <a:t>Al mismo tiempo, se requiere una labor de investigación adicional para establecer firmemente el impacto positivo de la acción diferida; esta investigación puede ser uno de los argumentos más contundentes para la reforma integral de la inmigración.</a:t>
            </a:r>
          </a:p>
          <a:p>
            <a:pPr marL="342900" indent="-342900">
              <a:buClr>
                <a:srgbClr val="FF6600"/>
              </a:buClr>
              <a:buFont typeface="Arial"/>
              <a:buChar char="•"/>
            </a:pPr>
            <a:endParaRPr lang="es-ES_tradnl" sz="1000" dirty="0" smtClean="0">
              <a:solidFill>
                <a:schemeClr val="bg1"/>
              </a:solidFill>
              <a:latin typeface="Century Gothic"/>
              <a:cs typeface="Century Gothic"/>
            </a:endParaRPr>
          </a:p>
          <a:p>
            <a:pPr marL="342900" indent="-342900">
              <a:buClr>
                <a:srgbClr val="FF6600"/>
              </a:buClr>
              <a:buFont typeface="Arial"/>
              <a:buChar char="•"/>
            </a:pPr>
            <a:r>
              <a:rPr lang="es-ES_tradnl" sz="2000" dirty="0" smtClean="0">
                <a:solidFill>
                  <a:schemeClr val="bg1"/>
                </a:solidFill>
                <a:latin typeface="Century Gothic"/>
                <a:cs typeface="Century Gothic"/>
              </a:rPr>
              <a:t>La experiencia del programa DACA inicial indica que no todos los que </a:t>
            </a:r>
            <a:r>
              <a:rPr lang="es-ES_tradnl" sz="2000" dirty="0" smtClean="0">
                <a:solidFill>
                  <a:schemeClr val="bg1"/>
                </a:solidFill>
                <a:latin typeface="Century Gothic"/>
                <a:cs typeface="Century Gothic"/>
              </a:rPr>
              <a:t>cumplen los requisitos presentarán </a:t>
            </a:r>
            <a:r>
              <a:rPr lang="es-ES_tradnl" sz="2000" dirty="0" smtClean="0">
                <a:solidFill>
                  <a:schemeClr val="bg1"/>
                </a:solidFill>
                <a:latin typeface="Century Gothic"/>
                <a:cs typeface="Century Gothic"/>
              </a:rPr>
              <a:t>una solicitud; es probable que las inquietudes relacionadas con la solicitud se exacerben por el juicio estatal.</a:t>
            </a:r>
          </a:p>
          <a:p>
            <a:pPr>
              <a:buClr>
                <a:srgbClr val="FF6600"/>
              </a:buClr>
            </a:pPr>
            <a:endParaRPr lang="es-ES_tradnl" sz="1000" dirty="0" smtClean="0">
              <a:solidFill>
                <a:schemeClr val="bg1"/>
              </a:solidFill>
              <a:latin typeface="Century Gothic"/>
              <a:cs typeface="Century Gothic"/>
            </a:endParaRPr>
          </a:p>
          <a:p>
            <a:pPr marL="342900" indent="-342900">
              <a:buClr>
                <a:srgbClr val="FF6600"/>
              </a:buClr>
              <a:buFont typeface="Arial"/>
              <a:buChar char="•"/>
            </a:pPr>
            <a:r>
              <a:rPr lang="es-ES_tradnl" sz="2000" dirty="0" smtClean="0">
                <a:solidFill>
                  <a:schemeClr val="bg1"/>
                </a:solidFill>
                <a:latin typeface="Century Gothic"/>
                <a:cs typeface="Century Gothic"/>
              </a:rPr>
              <a:t>Por lo tanto, probablemente será más difícil aplicar el programa DAPA/DACA ampliado que el programa DACA inicial, pero este desafío constituye una oportunidad.</a:t>
            </a:r>
          </a:p>
        </p:txBody>
      </p:sp>
    </p:spTree>
    <p:extLst>
      <p:ext uri="{BB962C8B-B14F-4D97-AF65-F5344CB8AC3E}">
        <p14:creationId xmlns:p14="http://schemas.microsoft.com/office/powerpoint/2010/main" val="2822901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705</Words>
  <Application>Microsoft Macintosh PowerPoint</Application>
  <PresentationFormat>Presentación en pantalla (4:3)</PresentationFormat>
  <Paragraphs>88</Paragraphs>
  <Slides>9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K. Wong</dc:creator>
  <cp:lastModifiedBy>Christiane Lehnhoff</cp:lastModifiedBy>
  <cp:revision>36</cp:revision>
  <dcterms:created xsi:type="dcterms:W3CDTF">2015-04-12T03:06:11Z</dcterms:created>
  <dcterms:modified xsi:type="dcterms:W3CDTF">2015-04-14T18:43:34Z</dcterms:modified>
</cp:coreProperties>
</file>