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834" r:id="rId2"/>
    <p:sldId id="979" r:id="rId3"/>
    <p:sldId id="1151" r:id="rId4"/>
    <p:sldId id="878" r:id="rId5"/>
    <p:sldId id="1152" r:id="rId6"/>
    <p:sldId id="1093" r:id="rId7"/>
    <p:sldId id="1195" r:id="rId8"/>
    <p:sldId id="1172" r:id="rId9"/>
    <p:sldId id="1183" r:id="rId10"/>
    <p:sldId id="1154" r:id="rId11"/>
    <p:sldId id="1196" r:id="rId12"/>
    <p:sldId id="1184" r:id="rId13"/>
    <p:sldId id="1185" r:id="rId14"/>
    <p:sldId id="1187" r:id="rId15"/>
    <p:sldId id="1188" r:id="rId16"/>
    <p:sldId id="1189" r:id="rId17"/>
    <p:sldId id="1186" r:id="rId18"/>
    <p:sldId id="982" r:id="rId19"/>
    <p:sldId id="1190" r:id="rId20"/>
    <p:sldId id="1191" r:id="rId21"/>
    <p:sldId id="1192" r:id="rId22"/>
    <p:sldId id="1180" r:id="rId23"/>
    <p:sldId id="1197" r:id="rId24"/>
    <p:sldId id="1198" r:id="rId25"/>
    <p:sldId id="1143" r:id="rId26"/>
    <p:sldId id="1193" r:id="rId27"/>
    <p:sldId id="1194" r:id="rId28"/>
    <p:sldId id="1199" r:id="rId29"/>
    <p:sldId id="965" r:id="rId30"/>
  </p:sldIdLst>
  <p:sldSz cx="9144000" cy="6858000" type="screen4x3"/>
  <p:notesSz cx="7315200" cy="9601200"/>
  <p:defaultTextStyle>
    <a:defPPr>
      <a:defRPr lang="en-US"/>
    </a:defPPr>
    <a:lvl1pPr algn="ctr" rtl="0" fontAlgn="base">
      <a:spcBef>
        <a:spcPct val="0"/>
      </a:spcBef>
      <a:spcAft>
        <a:spcPct val="0"/>
      </a:spcAft>
      <a:defRPr sz="4400" kern="1200">
        <a:solidFill>
          <a:schemeClr val="tx2"/>
        </a:solidFill>
        <a:latin typeface="Arial" charset="0"/>
        <a:ea typeface="+mn-ea"/>
        <a:cs typeface="+mn-cs"/>
      </a:defRPr>
    </a:lvl1pPr>
    <a:lvl2pPr marL="457200" algn="ctr" rtl="0" fontAlgn="base">
      <a:spcBef>
        <a:spcPct val="0"/>
      </a:spcBef>
      <a:spcAft>
        <a:spcPct val="0"/>
      </a:spcAft>
      <a:defRPr sz="4400" kern="1200">
        <a:solidFill>
          <a:schemeClr val="tx2"/>
        </a:solidFill>
        <a:latin typeface="Arial" charset="0"/>
        <a:ea typeface="+mn-ea"/>
        <a:cs typeface="+mn-cs"/>
      </a:defRPr>
    </a:lvl2pPr>
    <a:lvl3pPr marL="914400" algn="ctr" rtl="0" fontAlgn="base">
      <a:spcBef>
        <a:spcPct val="0"/>
      </a:spcBef>
      <a:spcAft>
        <a:spcPct val="0"/>
      </a:spcAft>
      <a:defRPr sz="4400" kern="1200">
        <a:solidFill>
          <a:schemeClr val="tx2"/>
        </a:solidFill>
        <a:latin typeface="Arial" charset="0"/>
        <a:ea typeface="+mn-ea"/>
        <a:cs typeface="+mn-cs"/>
      </a:defRPr>
    </a:lvl3pPr>
    <a:lvl4pPr marL="1371600" algn="ctr" rtl="0" fontAlgn="base">
      <a:spcBef>
        <a:spcPct val="0"/>
      </a:spcBef>
      <a:spcAft>
        <a:spcPct val="0"/>
      </a:spcAft>
      <a:defRPr sz="4400" kern="1200">
        <a:solidFill>
          <a:schemeClr val="tx2"/>
        </a:solidFill>
        <a:latin typeface="Arial" charset="0"/>
        <a:ea typeface="+mn-ea"/>
        <a:cs typeface="+mn-cs"/>
      </a:defRPr>
    </a:lvl4pPr>
    <a:lvl5pPr marL="1828800" algn="ctr" rtl="0" fontAlgn="base">
      <a:spcBef>
        <a:spcPct val="0"/>
      </a:spcBef>
      <a:spcAft>
        <a:spcPct val="0"/>
      </a:spcAft>
      <a:defRPr sz="4400" kern="1200">
        <a:solidFill>
          <a:schemeClr val="tx2"/>
        </a:solidFill>
        <a:latin typeface="Arial" charset="0"/>
        <a:ea typeface="+mn-ea"/>
        <a:cs typeface="+mn-cs"/>
      </a:defRPr>
    </a:lvl5pPr>
    <a:lvl6pPr marL="2286000" algn="l" defTabSz="914400" rtl="0" eaLnBrk="1" latinLnBrk="0" hangingPunct="1">
      <a:defRPr sz="4400" kern="1200">
        <a:solidFill>
          <a:schemeClr val="tx2"/>
        </a:solidFill>
        <a:latin typeface="Arial" charset="0"/>
        <a:ea typeface="+mn-ea"/>
        <a:cs typeface="+mn-cs"/>
      </a:defRPr>
    </a:lvl6pPr>
    <a:lvl7pPr marL="2743200" algn="l" defTabSz="914400" rtl="0" eaLnBrk="1" latinLnBrk="0" hangingPunct="1">
      <a:defRPr sz="4400" kern="1200">
        <a:solidFill>
          <a:schemeClr val="tx2"/>
        </a:solidFill>
        <a:latin typeface="Arial" charset="0"/>
        <a:ea typeface="+mn-ea"/>
        <a:cs typeface="+mn-cs"/>
      </a:defRPr>
    </a:lvl7pPr>
    <a:lvl8pPr marL="3200400" algn="l" defTabSz="914400" rtl="0" eaLnBrk="1" latinLnBrk="0" hangingPunct="1">
      <a:defRPr sz="4400" kern="1200">
        <a:solidFill>
          <a:schemeClr val="tx2"/>
        </a:solidFill>
        <a:latin typeface="Arial" charset="0"/>
        <a:ea typeface="+mn-ea"/>
        <a:cs typeface="+mn-cs"/>
      </a:defRPr>
    </a:lvl8pPr>
    <a:lvl9pPr marL="3657600" algn="l" defTabSz="914400" rtl="0" eaLnBrk="1" latinLnBrk="0" hangingPunct="1">
      <a:defRPr sz="44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96827"/>
    <a:srgbClr val="FF9900"/>
    <a:srgbClr val="91523A"/>
    <a:srgbClr val="B97A57"/>
    <a:srgbClr val="0000FF"/>
    <a:srgbClr val="FF3300"/>
    <a:srgbClr val="3333FF"/>
    <a:srgbClr val="3333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0" autoAdjust="0"/>
    <p:restoredTop sz="81961" autoAdjust="0"/>
  </p:normalViewPr>
  <p:slideViewPr>
    <p:cSldViewPr snapToGrid="0">
      <p:cViewPr varScale="1">
        <p:scale>
          <a:sx n="74" d="100"/>
          <a:sy n="74" d="100"/>
        </p:scale>
        <p:origin x="-12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2" d="100"/>
          <a:sy n="82" d="100"/>
        </p:scale>
        <p:origin x="-306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l" defTabSz="966621">
              <a:defRPr sz="1300">
                <a:solidFill>
                  <a:schemeClr val="tx1"/>
                </a:solidFill>
              </a:defRPr>
            </a:lvl1pPr>
          </a:lstStyle>
          <a:p>
            <a:endParaRPr lang="en-US" dirty="0"/>
          </a:p>
        </p:txBody>
      </p:sp>
      <p:sp>
        <p:nvSpPr>
          <p:cNvPr id="44035" name="Rectangle 3"/>
          <p:cNvSpPr>
            <a:spLocks noGrp="1" noChangeArrowheads="1"/>
          </p:cNvSpPr>
          <p:nvPr>
            <p:ph type="dt" sz="quarter" idx="1"/>
          </p:nvPr>
        </p:nvSpPr>
        <p:spPr bwMode="auto">
          <a:xfrm>
            <a:off x="4144617"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r" defTabSz="966621">
              <a:defRPr sz="1300">
                <a:solidFill>
                  <a:schemeClr val="tx1"/>
                </a:solidFill>
              </a:defRPr>
            </a:lvl1pPr>
          </a:lstStyle>
          <a:p>
            <a:fld id="{351CBA7B-BEFE-45AE-A04A-461CA274CCB4}" type="datetime1">
              <a:rPr lang="en-US"/>
              <a:pPr/>
              <a:t>4/14/2015</a:t>
            </a:fld>
            <a:endParaRPr lang="en-US" dirty="0"/>
          </a:p>
        </p:txBody>
      </p:sp>
      <p:sp>
        <p:nvSpPr>
          <p:cNvPr id="44036" name="Rectangle 4"/>
          <p:cNvSpPr>
            <a:spLocks noGrp="1" noChangeArrowheads="1"/>
          </p:cNvSpPr>
          <p:nvPr>
            <p:ph type="ftr" sz="quarter" idx="2"/>
          </p:nvPr>
        </p:nvSpPr>
        <p:spPr bwMode="auto">
          <a:xfrm>
            <a:off x="0"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l" defTabSz="966621">
              <a:defRPr sz="1300">
                <a:solidFill>
                  <a:schemeClr val="tx1"/>
                </a:solidFill>
              </a:defRPr>
            </a:lvl1pPr>
          </a:lstStyle>
          <a:p>
            <a:r>
              <a:rPr lang="en-US" dirty="0"/>
              <a:t>Chorizo Breakfast Presentation January 30, 2010</a:t>
            </a:r>
          </a:p>
        </p:txBody>
      </p:sp>
      <p:sp>
        <p:nvSpPr>
          <p:cNvPr id="44037" name="Rectangle 5"/>
          <p:cNvSpPr>
            <a:spLocks noGrp="1" noChangeArrowheads="1"/>
          </p:cNvSpPr>
          <p:nvPr>
            <p:ph type="sldNum" sz="quarter" idx="3"/>
          </p:nvPr>
        </p:nvSpPr>
        <p:spPr bwMode="auto">
          <a:xfrm>
            <a:off x="4144617"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r" defTabSz="966621">
              <a:defRPr sz="1300">
                <a:solidFill>
                  <a:schemeClr val="tx1"/>
                </a:solidFill>
              </a:defRPr>
            </a:lvl1pPr>
          </a:lstStyle>
          <a:p>
            <a:fld id="{8F5324FE-694A-4712-9504-C69DB9A5A861}" type="slidenum">
              <a:rPr lang="en-US"/>
              <a:pPr/>
              <a:t>‹#›</a:t>
            </a:fld>
            <a:endParaRPr lang="en-US" dirty="0"/>
          </a:p>
        </p:txBody>
      </p:sp>
    </p:spTree>
    <p:extLst>
      <p:ext uri="{BB962C8B-B14F-4D97-AF65-F5344CB8AC3E}">
        <p14:creationId xmlns:p14="http://schemas.microsoft.com/office/powerpoint/2010/main" val="4038554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l" defTabSz="966621">
              <a:defRPr sz="1300">
                <a:solidFill>
                  <a:schemeClr val="tx1"/>
                </a:solidFill>
              </a:defRPr>
            </a:lvl1pPr>
          </a:lstStyle>
          <a:p>
            <a:endParaRPr lang="en-US" dirty="0"/>
          </a:p>
        </p:txBody>
      </p:sp>
      <p:sp>
        <p:nvSpPr>
          <p:cNvPr id="4099" name="Rectangle 3"/>
          <p:cNvSpPr>
            <a:spLocks noGrp="1" noChangeArrowheads="1"/>
          </p:cNvSpPr>
          <p:nvPr>
            <p:ph type="dt" idx="1"/>
          </p:nvPr>
        </p:nvSpPr>
        <p:spPr bwMode="auto">
          <a:xfrm>
            <a:off x="4144617" y="0"/>
            <a:ext cx="3168927" cy="478748"/>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lvl1pPr algn="r" defTabSz="966621">
              <a:defRPr sz="1300">
                <a:solidFill>
                  <a:schemeClr val="tx1"/>
                </a:solidFill>
              </a:defRPr>
            </a:lvl1pPr>
          </a:lstStyle>
          <a:p>
            <a:fld id="{6EE5F407-0786-4664-9087-3F8858369A1B}" type="datetime1">
              <a:rPr lang="en-US"/>
              <a:pPr/>
              <a:t>4/14/2015</a:t>
            </a:fld>
            <a:endParaRPr lang="en-US" dirty="0"/>
          </a:p>
        </p:txBody>
      </p:sp>
      <p:sp>
        <p:nvSpPr>
          <p:cNvPr id="235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2183" y="4561226"/>
            <a:ext cx="5850835" cy="4318573"/>
          </a:xfrm>
          <a:prstGeom prst="rect">
            <a:avLst/>
          </a:prstGeom>
          <a:noFill/>
          <a:ln w="9525">
            <a:noFill/>
            <a:miter lim="800000"/>
            <a:headEnd/>
            <a:tailEnd/>
          </a:ln>
        </p:spPr>
        <p:txBody>
          <a:bodyPr vert="horz" wrap="square" lIns="96636" tIns="48318" rIns="96636" bIns="483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l" defTabSz="966621">
              <a:defRPr sz="1300">
                <a:solidFill>
                  <a:schemeClr val="tx1"/>
                </a:solidFill>
              </a:defRPr>
            </a:lvl1pPr>
          </a:lstStyle>
          <a:p>
            <a:r>
              <a:rPr lang="en-US" dirty="0"/>
              <a:t>Chorizo Breakfast Presentation January 30, 2010</a:t>
            </a:r>
          </a:p>
        </p:txBody>
      </p:sp>
      <p:sp>
        <p:nvSpPr>
          <p:cNvPr id="4103" name="Rectangle 7"/>
          <p:cNvSpPr>
            <a:spLocks noGrp="1" noChangeArrowheads="1"/>
          </p:cNvSpPr>
          <p:nvPr>
            <p:ph type="sldNum" sz="quarter" idx="5"/>
          </p:nvPr>
        </p:nvSpPr>
        <p:spPr bwMode="auto">
          <a:xfrm>
            <a:off x="4144617" y="9120813"/>
            <a:ext cx="3168927" cy="478748"/>
          </a:xfrm>
          <a:prstGeom prst="rect">
            <a:avLst/>
          </a:prstGeom>
          <a:noFill/>
          <a:ln w="9525">
            <a:noFill/>
            <a:miter lim="800000"/>
            <a:headEnd/>
            <a:tailEnd/>
          </a:ln>
        </p:spPr>
        <p:txBody>
          <a:bodyPr vert="horz" wrap="square" lIns="96636" tIns="48318" rIns="96636" bIns="48318" numCol="1" anchor="b" anchorCtr="0" compatLnSpc="1">
            <a:prstTxWarp prst="textNoShape">
              <a:avLst/>
            </a:prstTxWarp>
          </a:bodyPr>
          <a:lstStyle>
            <a:lvl1pPr algn="r" defTabSz="966621">
              <a:defRPr sz="1300">
                <a:solidFill>
                  <a:schemeClr val="tx1"/>
                </a:solidFill>
              </a:defRPr>
            </a:lvl1pPr>
          </a:lstStyle>
          <a:p>
            <a:fld id="{B7ACCD51-C5FD-4F6E-B6DC-C6EAF859AC06}" type="slidenum">
              <a:rPr lang="en-US"/>
              <a:pPr/>
              <a:t>‹#›</a:t>
            </a:fld>
            <a:endParaRPr lang="en-US" dirty="0"/>
          </a:p>
        </p:txBody>
      </p:sp>
    </p:spTree>
    <p:extLst>
      <p:ext uri="{BB962C8B-B14F-4D97-AF65-F5344CB8AC3E}">
        <p14:creationId xmlns:p14="http://schemas.microsoft.com/office/powerpoint/2010/main" val="300525030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62234B-0D84-4A5F-AEF7-8D9BCBE77AB7}" type="slidenum">
              <a:rPr lang="en-US">
                <a:solidFill>
                  <a:prstClr val="black"/>
                </a:solidFill>
              </a:rPr>
              <a:pPr/>
              <a:t>1</a:t>
            </a:fld>
            <a:endParaRPr lang="en-US">
              <a:solidFill>
                <a:prstClr val="black"/>
              </a:solidFill>
            </a:endParaRPr>
          </a:p>
        </p:txBody>
      </p:sp>
      <p:sp>
        <p:nvSpPr>
          <p:cNvPr id="7170" name="Rectangle 2"/>
          <p:cNvSpPr>
            <a:spLocks noGrp="1" noRot="1" noChangeAspect="1" noChangeArrowheads="1" noTextEdit="1"/>
          </p:cNvSpPr>
          <p:nvPr>
            <p:ph type="sldImg"/>
          </p:nvPr>
        </p:nvSpPr>
        <p:spPr>
          <a:xfrm>
            <a:off x="1260475" y="719138"/>
            <a:ext cx="4797425" cy="3598862"/>
          </a:xfrm>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10</a:t>
            </a:fld>
            <a:endParaRPr lang="en-US"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5" name="Rectangle 3"/>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6" name="Rectangle 4"/>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7" name="Rectangle 5"/>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8" name="Rectangle 6"/>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9" name="Rectangle 7"/>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0" name="Rectangle 8"/>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1" name="Rectangle 9"/>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2" name="Rectangle 10"/>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3" name="Rectangle 11"/>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4" name="Rectangle 12"/>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5" name="Rectangle 13"/>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6" name="Rectangle 14"/>
          <p:cNvSpPr>
            <a:spLocks noGrp="1" noRot="1" noChangeAspect="1" noChangeArrowheads="1" noTextEdit="1"/>
          </p:cNvSpPr>
          <p:nvPr>
            <p:ph type="sldImg"/>
          </p:nvPr>
        </p:nvSpPr>
        <p:spPr>
          <a:xfrm>
            <a:off x="787400" y="265113"/>
            <a:ext cx="5695950" cy="4271962"/>
          </a:xfrm>
        </p:spPr>
      </p:sp>
      <p:sp>
        <p:nvSpPr>
          <p:cNvPr id="120847" name="Rectangle 15"/>
          <p:cNvSpPr>
            <a:spLocks noGrp="1" noChangeArrowheads="1"/>
          </p:cNvSpPr>
          <p:nvPr>
            <p:ph type="body" idx="1"/>
          </p:nvPr>
        </p:nvSpPr>
        <p:spPr>
          <a:xfrm>
            <a:off x="236884" y="4716984"/>
            <a:ext cx="6834809"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611" tIns="47807" rIns="95611" bIns="47807"/>
          <a:lstStyle/>
          <a:p>
            <a:r>
              <a:rPr lang="en-US" altLang="en-US"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smtClean="0"/>
          </a:p>
          <a:p>
            <a:r>
              <a:rPr lang="en-US" altLang="en-US" sz="1100"/>
              <a:t>Source:  Pew Hispanic Center estimates based on March 2004 CPS and 1990 Census (Passel 2005).</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5" name="Rectangle 3"/>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6" name="Rectangle 4"/>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7" name="Rectangle 5"/>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8" name="Rectangle 6"/>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39" name="Rectangle 7"/>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0" name="Rectangle 8"/>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1" name="Rectangle 9"/>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2" name="Rectangle 10"/>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3" name="Rectangle 11"/>
          <p:cNvSpPr>
            <a:spLocks noChangeArrowheads="1"/>
          </p:cNvSpPr>
          <p:nvPr/>
        </p:nvSpPr>
        <p:spPr bwMode="auto">
          <a:xfrm>
            <a:off x="4144618"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4" name="Rectangle 12"/>
          <p:cNvSpPr>
            <a:spLocks noChangeArrowheads="1"/>
          </p:cNvSpPr>
          <p:nvPr/>
        </p:nvSpPr>
        <p:spPr bwMode="auto">
          <a:xfrm>
            <a:off x="0" y="9119173"/>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5" name="Rectangle 13"/>
          <p:cNvSpPr>
            <a:spLocks noChangeArrowheads="1"/>
          </p:cNvSpPr>
          <p:nvPr/>
        </p:nvSpPr>
        <p:spPr bwMode="auto">
          <a:xfrm>
            <a:off x="0" y="1"/>
            <a:ext cx="3170583" cy="48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120846" name="Rectangle 14"/>
          <p:cNvSpPr>
            <a:spLocks noGrp="1" noRot="1" noChangeAspect="1" noChangeArrowheads="1" noTextEdit="1"/>
          </p:cNvSpPr>
          <p:nvPr>
            <p:ph type="sldImg"/>
          </p:nvPr>
        </p:nvSpPr>
        <p:spPr>
          <a:xfrm>
            <a:off x="787400" y="265113"/>
            <a:ext cx="5695950" cy="4271962"/>
          </a:xfrm>
        </p:spPr>
      </p:sp>
      <p:sp>
        <p:nvSpPr>
          <p:cNvPr id="120847" name="Rectangle 15"/>
          <p:cNvSpPr>
            <a:spLocks noGrp="1" noChangeArrowheads="1"/>
          </p:cNvSpPr>
          <p:nvPr>
            <p:ph type="body" idx="1"/>
          </p:nvPr>
        </p:nvSpPr>
        <p:spPr>
          <a:xfrm>
            <a:off x="236884" y="4716984"/>
            <a:ext cx="6834809"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611" tIns="47807" rIns="95611" bIns="47807"/>
          <a:lstStyle/>
          <a:p>
            <a:r>
              <a:rPr lang="en-US" altLang="en-US"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smtClean="0"/>
          </a:p>
          <a:p>
            <a:r>
              <a:rPr lang="en-US" altLang="en-US" sz="1100"/>
              <a:t>Source:  Pew Hispanic Center estimates based on March 2004 CPS and 1990 Census (Passel 2005).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smtClean="0"/>
              <a:t>This chart displays labor force participation rates for the working-age population by sex and legal status.</a:t>
            </a:r>
          </a:p>
          <a:p>
            <a:pPr marL="236503" indent="-236503">
              <a:lnSpc>
                <a:spcPct val="95000"/>
              </a:lnSpc>
            </a:pPr>
            <a:r>
              <a:rPr lang="en-US" altLang="en-US" smtClean="0"/>
              <a:t>Labor force participation differs substantially by sex and across the groups defined by immigration status.  Among men ages 18</a:t>
            </a:r>
            <a:r>
              <a:rPr lang="en-US" altLang="en-US"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5113"/>
            <a:ext cx="5686425" cy="4264025"/>
          </a:xfrm>
        </p:spPr>
      </p:sp>
      <p:sp>
        <p:nvSpPr>
          <p:cNvPr id="98307" name="Rectangle 3"/>
          <p:cNvSpPr>
            <a:spLocks noGrp="1" noChangeArrowheads="1"/>
          </p:cNvSpPr>
          <p:nvPr>
            <p:ph type="body" idx="1"/>
          </p:nvPr>
        </p:nvSpPr>
        <p:spPr>
          <a:xfrm>
            <a:off x="236538" y="4722813"/>
            <a:ext cx="6824662" cy="4565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792163" y="263525"/>
            <a:ext cx="5689600" cy="4267200"/>
          </a:xfrm>
        </p:spPr>
      </p:sp>
      <p:sp>
        <p:nvSpPr>
          <p:cNvPr id="98307" name="Rectangle 3"/>
          <p:cNvSpPr>
            <a:spLocks noGrp="1" noChangeArrowheads="1"/>
          </p:cNvSpPr>
          <p:nvPr>
            <p:ph type="body" idx="1"/>
          </p:nvPr>
        </p:nvSpPr>
        <p:spPr>
          <a:xfrm>
            <a:off x="243509" y="4718623"/>
            <a:ext cx="6824870" cy="4571063"/>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smtClean="0"/>
              <a:t>This chart depicts the low end of the educational spectrum (i.e. less than a high school education) and the high end (B.A. or greater) for all immigrants by legal status, not just Mexican immigrants.  Immigrants tend to be over-represented at both extremes relative to natives.  However, the high proportion with low levels of education found among immigrants are due principally to undocumented immigrants and older cohorts of legal immigrants.  The larger proportion with college degrees can be traced to naturalized citizens and recent legal immigrants.</a:t>
            </a:r>
          </a:p>
          <a:p>
            <a:endParaRPr lang="en-US" altLang="en-US" smtClean="0"/>
          </a:p>
          <a:p>
            <a:r>
              <a:rPr lang="en-US" altLang="en-US" smtClean="0"/>
              <a:t>Notes:</a:t>
            </a:r>
          </a:p>
          <a:p>
            <a:r>
              <a:rPr lang="en-US" altLang="en-US" smtClean="0"/>
              <a:t>Legal status based on values imputed and assigned by Urban Institute using methods described in Passel and Clark (1998).  “Refugees” include persons admitted as refugees or asylees in 1980 or later regardless of citizenship status.  “LPR Aliens” are persons admitted as legal permanent residents (other than refugees) who have not acquired U.S. citizenship; “naturalized citizens” are those who have.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Chorizo Breakfast Presentation January 30, 2010</a:t>
            </a:r>
          </a:p>
        </p:txBody>
      </p:sp>
      <p:sp>
        <p:nvSpPr>
          <p:cNvPr id="5" name="Rectangle 7"/>
          <p:cNvSpPr>
            <a:spLocks noGrp="1" noChangeArrowheads="1"/>
          </p:cNvSpPr>
          <p:nvPr>
            <p:ph type="sldNum" sz="quarter" idx="5"/>
          </p:nvPr>
        </p:nvSpPr>
        <p:spPr>
          <a:ln/>
        </p:spPr>
        <p:txBody>
          <a:bodyPr/>
          <a:lstStyle/>
          <a:p>
            <a:fld id="{57366292-FA07-45A5-804C-2D5EF5AEFF72}" type="slidenum">
              <a:rPr lang="en-US"/>
              <a:pPr/>
              <a:t>19</a:t>
            </a:fld>
            <a:endParaRPr lang="en-US"/>
          </a:p>
        </p:txBody>
      </p:sp>
      <p:sp>
        <p:nvSpPr>
          <p:cNvPr id="157698" name="Rectangle 2"/>
          <p:cNvSpPr>
            <a:spLocks noGrp="1" noRot="1" noChangeAspect="1" noChangeArrowheads="1" noTextEdit="1"/>
          </p:cNvSpPr>
          <p:nvPr>
            <p:ph type="sldImg"/>
          </p:nvPr>
        </p:nvSpPr>
        <p:spPr>
          <a:xfrm>
            <a:off x="1258888" y="719138"/>
            <a:ext cx="4800600" cy="3600450"/>
          </a:xfrm>
          <a:ln/>
        </p:spPr>
      </p:sp>
      <p:sp>
        <p:nvSpPr>
          <p:cNvPr id="157699" name="Rectangle 3"/>
          <p:cNvSpPr>
            <a:spLocks noGrp="1" noChangeArrowheads="1"/>
          </p:cNvSpPr>
          <p:nvPr>
            <p:ph type="body" idx="1"/>
          </p:nvPr>
        </p:nvSpPr>
        <p:spPr>
          <a:xfrm>
            <a:off x="732183" y="4561226"/>
            <a:ext cx="5850835" cy="4320213"/>
          </a:xfrm>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3"/>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smtClean="0"/>
              <a:t>     U.S.-born native women of Mexican origin have fertility that is only very slightly lower than Mexican fertility.</a:t>
            </a:r>
          </a:p>
          <a:p>
            <a:endParaRPr lang="en-US" altLang="en-US" smtClean="0"/>
          </a:p>
          <a:p>
            <a:endParaRPr lang="en-US" altLang="en-US" smtClean="0"/>
          </a:p>
          <a:p>
            <a:endParaRPr lang="en-US" altLang="en-US" smtClean="0"/>
          </a:p>
          <a:p>
            <a:r>
              <a:rPr lang="en-US" altLang="en-US" sz="100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6"/>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40" tIns="0" rIns="92240" bIns="46123"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a:solidFill>
                  <a:schemeClr val="tx1"/>
                </a:solidFill>
              </a:rPr>
              <a:t>Page </a:t>
            </a:r>
            <a:fld id="{7479C641-DF84-4EDD-9101-FE9DE99BD894}" type="slidenum">
              <a:rPr lang="en-US" altLang="en-US" sz="1100">
                <a:solidFill>
                  <a:schemeClr val="tx1"/>
                </a:solidFill>
              </a:rPr>
              <a:pPr>
                <a:lnSpc>
                  <a:spcPct val="85000"/>
                </a:lnSpc>
                <a:spcBef>
                  <a:spcPct val="50000"/>
                </a:spcBef>
              </a:pPr>
              <a:t>20</a:t>
            </a:fld>
            <a:endParaRPr lang="en-US" altLang="en-US" sz="11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9"/>
          <p:cNvSpPr>
            <a:spLocks noGrp="1" noChangeArrowheads="1"/>
          </p:cNvSpPr>
          <p:nvPr>
            <p:ph type="sldNum" sz="quarter" idx="5"/>
          </p:nvPr>
        </p:nvSpPr>
        <p:spPr>
          <a:xfrm>
            <a:off x="6579704" y="9320837"/>
            <a:ext cx="458857" cy="2557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035">
              <a:defRPr sz="1500">
                <a:solidFill>
                  <a:schemeClr val="bg2"/>
                </a:solidFill>
                <a:latin typeface="Arial" charset="0"/>
              </a:defRPr>
            </a:lvl1pPr>
            <a:lvl2pPr marL="770662" indent="-296408" defTabSz="960035">
              <a:defRPr sz="1500">
                <a:solidFill>
                  <a:schemeClr val="bg2"/>
                </a:solidFill>
                <a:latin typeface="Arial" charset="0"/>
              </a:defRPr>
            </a:lvl2pPr>
            <a:lvl3pPr marL="1185634" indent="-237127" defTabSz="960035">
              <a:defRPr sz="1500">
                <a:solidFill>
                  <a:schemeClr val="bg2"/>
                </a:solidFill>
                <a:latin typeface="Arial" charset="0"/>
              </a:defRPr>
            </a:lvl3pPr>
            <a:lvl4pPr marL="1659887" indent="-237127" defTabSz="960035">
              <a:defRPr sz="1500">
                <a:solidFill>
                  <a:schemeClr val="bg2"/>
                </a:solidFill>
                <a:latin typeface="Arial" charset="0"/>
              </a:defRPr>
            </a:lvl4pPr>
            <a:lvl5pPr marL="2134141" indent="-237127" defTabSz="960035">
              <a:defRPr sz="1500">
                <a:solidFill>
                  <a:schemeClr val="bg2"/>
                </a:solidFill>
                <a:latin typeface="Arial" charset="0"/>
              </a:defRPr>
            </a:lvl5pPr>
            <a:lvl6pPr marL="2608395" indent="-237127" defTabSz="960035" eaLnBrk="0" fontAlgn="base" hangingPunct="0">
              <a:spcBef>
                <a:spcPct val="0"/>
              </a:spcBef>
              <a:spcAft>
                <a:spcPct val="0"/>
              </a:spcAft>
              <a:defRPr sz="1500">
                <a:solidFill>
                  <a:schemeClr val="bg2"/>
                </a:solidFill>
                <a:latin typeface="Arial" charset="0"/>
              </a:defRPr>
            </a:lvl6pPr>
            <a:lvl7pPr marL="3082648" indent="-237127" defTabSz="960035" eaLnBrk="0" fontAlgn="base" hangingPunct="0">
              <a:spcBef>
                <a:spcPct val="0"/>
              </a:spcBef>
              <a:spcAft>
                <a:spcPct val="0"/>
              </a:spcAft>
              <a:defRPr sz="1500">
                <a:solidFill>
                  <a:schemeClr val="bg2"/>
                </a:solidFill>
                <a:latin typeface="Arial" charset="0"/>
              </a:defRPr>
            </a:lvl7pPr>
            <a:lvl8pPr marL="3556902" indent="-237127" defTabSz="960035" eaLnBrk="0" fontAlgn="base" hangingPunct="0">
              <a:spcBef>
                <a:spcPct val="0"/>
              </a:spcBef>
              <a:spcAft>
                <a:spcPct val="0"/>
              </a:spcAft>
              <a:defRPr sz="1500">
                <a:solidFill>
                  <a:schemeClr val="bg2"/>
                </a:solidFill>
                <a:latin typeface="Arial" charset="0"/>
              </a:defRPr>
            </a:lvl8pPr>
            <a:lvl9pPr marL="4031155" indent="-237127" defTabSz="960035" eaLnBrk="0" fontAlgn="base" hangingPunct="0">
              <a:spcBef>
                <a:spcPct val="0"/>
              </a:spcBef>
              <a:spcAft>
                <a:spcPct val="0"/>
              </a:spcAft>
              <a:defRPr sz="1500">
                <a:solidFill>
                  <a:schemeClr val="bg2"/>
                </a:solidFill>
                <a:latin typeface="Arial" charset="0"/>
              </a:defRPr>
            </a:lvl9pPr>
          </a:lstStyle>
          <a:p>
            <a:r>
              <a:rPr lang="en-US" altLang="en-US" sz="1000">
                <a:solidFill>
                  <a:schemeClr val="tx1"/>
                </a:solidFill>
              </a:rPr>
              <a:t>Page </a:t>
            </a:r>
            <a:fld id="{441AB237-7281-4DEA-BF26-B0E4563C90E2}" type="slidenum">
              <a:rPr lang="en-US" altLang="en-US" sz="1000">
                <a:solidFill>
                  <a:schemeClr val="tx1"/>
                </a:solidFill>
              </a:rPr>
              <a:pPr/>
              <a:t>2</a:t>
            </a:fld>
            <a:endParaRPr lang="en-US" altLang="en-US" sz="1000">
              <a:solidFill>
                <a:schemeClr val="tx1"/>
              </a:solidFill>
            </a:endParaRPr>
          </a:p>
        </p:txBody>
      </p:sp>
      <p:sp>
        <p:nvSpPr>
          <p:cNvPr id="115715"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16" name="Rectangle 3"/>
          <p:cNvSpPr>
            <a:spLocks noChangeArrowheads="1"/>
          </p:cNvSpPr>
          <p:nvPr/>
        </p:nvSpPr>
        <p:spPr bwMode="auto">
          <a:xfrm>
            <a:off x="4144618"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848" tIns="0" rIns="19848" bIns="0" anchor="b"/>
          <a:lstStyle>
            <a:lvl1pPr defTabSz="933450">
              <a:defRPr sz="1400">
                <a:solidFill>
                  <a:schemeClr val="bg2"/>
                </a:solidFill>
                <a:latin typeface="Arial" charset="0"/>
              </a:defRPr>
            </a:lvl1pPr>
            <a:lvl2pPr marL="742950" indent="-285750" defTabSz="933450">
              <a:defRPr sz="1400">
                <a:solidFill>
                  <a:schemeClr val="bg2"/>
                </a:solidFill>
                <a:latin typeface="Arial" charset="0"/>
              </a:defRPr>
            </a:lvl2pPr>
            <a:lvl3pPr marL="1143000" indent="-228600" defTabSz="933450">
              <a:defRPr sz="1400">
                <a:solidFill>
                  <a:schemeClr val="bg2"/>
                </a:solidFill>
                <a:latin typeface="Arial" charset="0"/>
              </a:defRPr>
            </a:lvl3pPr>
            <a:lvl4pPr marL="1600200" indent="-228600" defTabSz="933450">
              <a:defRPr sz="1400">
                <a:solidFill>
                  <a:schemeClr val="bg2"/>
                </a:solidFill>
                <a:latin typeface="Arial" charset="0"/>
              </a:defRPr>
            </a:lvl4pPr>
            <a:lvl5pPr marL="2057400" indent="-228600" defTabSz="933450">
              <a:defRPr sz="1400">
                <a:solidFill>
                  <a:schemeClr val="bg2"/>
                </a:solidFill>
                <a:latin typeface="Arial" charset="0"/>
              </a:defRPr>
            </a:lvl5pPr>
            <a:lvl6pPr marL="2514600" indent="-228600" defTabSz="933450" eaLnBrk="0" fontAlgn="base" hangingPunct="0">
              <a:spcBef>
                <a:spcPct val="0"/>
              </a:spcBef>
              <a:spcAft>
                <a:spcPct val="0"/>
              </a:spcAft>
              <a:defRPr sz="1400">
                <a:solidFill>
                  <a:schemeClr val="bg2"/>
                </a:solidFill>
                <a:latin typeface="Arial" charset="0"/>
              </a:defRPr>
            </a:lvl6pPr>
            <a:lvl7pPr marL="2971800" indent="-228600" defTabSz="933450" eaLnBrk="0" fontAlgn="base" hangingPunct="0">
              <a:spcBef>
                <a:spcPct val="0"/>
              </a:spcBef>
              <a:spcAft>
                <a:spcPct val="0"/>
              </a:spcAft>
              <a:defRPr sz="1400">
                <a:solidFill>
                  <a:schemeClr val="bg2"/>
                </a:solidFill>
                <a:latin typeface="Arial" charset="0"/>
              </a:defRPr>
            </a:lvl7pPr>
            <a:lvl8pPr marL="3429000" indent="-228600" defTabSz="933450" eaLnBrk="0" fontAlgn="base" hangingPunct="0">
              <a:spcBef>
                <a:spcPct val="0"/>
              </a:spcBef>
              <a:spcAft>
                <a:spcPct val="0"/>
              </a:spcAft>
              <a:defRPr sz="1400">
                <a:solidFill>
                  <a:schemeClr val="bg2"/>
                </a:solidFill>
                <a:latin typeface="Arial" charset="0"/>
              </a:defRPr>
            </a:lvl8pPr>
            <a:lvl9pPr marL="3886200" indent="-228600" defTabSz="933450" eaLnBrk="0" fontAlgn="base" hangingPunct="0">
              <a:spcBef>
                <a:spcPct val="0"/>
              </a:spcBef>
              <a:spcAft>
                <a:spcPct val="0"/>
              </a:spcAft>
              <a:defRPr sz="1400">
                <a:solidFill>
                  <a:schemeClr val="bg2"/>
                </a:solidFill>
                <a:latin typeface="Arial" charset="0"/>
              </a:defRPr>
            </a:lvl9pPr>
          </a:lstStyle>
          <a:p>
            <a:pPr algn="r"/>
            <a:r>
              <a:rPr lang="en-US" altLang="en-US" sz="1000" i="1">
                <a:solidFill>
                  <a:schemeClr val="tx1"/>
                </a:solidFill>
                <a:latin typeface="Times New Roman" pitchFamily="18" charset="0"/>
              </a:rPr>
              <a:t>2</a:t>
            </a:r>
          </a:p>
        </p:txBody>
      </p:sp>
      <p:sp>
        <p:nvSpPr>
          <p:cNvPr id="115717" name="Rectangle 4"/>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18" name="Rectangle 5"/>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19" name="Rectangle 6"/>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20" name="Rectangle 7"/>
          <p:cNvSpPr>
            <a:spLocks noChangeArrowheads="1"/>
          </p:cNvSpPr>
          <p:nvPr/>
        </p:nvSpPr>
        <p:spPr bwMode="auto">
          <a:xfrm>
            <a:off x="4144618"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848" tIns="0" rIns="19848" bIns="0" anchor="b"/>
          <a:lstStyle>
            <a:lvl1pPr defTabSz="933450">
              <a:defRPr sz="1400">
                <a:solidFill>
                  <a:schemeClr val="bg2"/>
                </a:solidFill>
                <a:latin typeface="Arial" charset="0"/>
              </a:defRPr>
            </a:lvl1pPr>
            <a:lvl2pPr marL="742950" indent="-285750" defTabSz="933450">
              <a:defRPr sz="1400">
                <a:solidFill>
                  <a:schemeClr val="bg2"/>
                </a:solidFill>
                <a:latin typeface="Arial" charset="0"/>
              </a:defRPr>
            </a:lvl2pPr>
            <a:lvl3pPr marL="1143000" indent="-228600" defTabSz="933450">
              <a:defRPr sz="1400">
                <a:solidFill>
                  <a:schemeClr val="bg2"/>
                </a:solidFill>
                <a:latin typeface="Arial" charset="0"/>
              </a:defRPr>
            </a:lvl3pPr>
            <a:lvl4pPr marL="1600200" indent="-228600" defTabSz="933450">
              <a:defRPr sz="1400">
                <a:solidFill>
                  <a:schemeClr val="bg2"/>
                </a:solidFill>
                <a:latin typeface="Arial" charset="0"/>
              </a:defRPr>
            </a:lvl4pPr>
            <a:lvl5pPr marL="2057400" indent="-228600" defTabSz="933450">
              <a:defRPr sz="1400">
                <a:solidFill>
                  <a:schemeClr val="bg2"/>
                </a:solidFill>
                <a:latin typeface="Arial" charset="0"/>
              </a:defRPr>
            </a:lvl5pPr>
            <a:lvl6pPr marL="2514600" indent="-228600" defTabSz="933450" eaLnBrk="0" fontAlgn="base" hangingPunct="0">
              <a:spcBef>
                <a:spcPct val="0"/>
              </a:spcBef>
              <a:spcAft>
                <a:spcPct val="0"/>
              </a:spcAft>
              <a:defRPr sz="1400">
                <a:solidFill>
                  <a:schemeClr val="bg2"/>
                </a:solidFill>
                <a:latin typeface="Arial" charset="0"/>
              </a:defRPr>
            </a:lvl6pPr>
            <a:lvl7pPr marL="2971800" indent="-228600" defTabSz="933450" eaLnBrk="0" fontAlgn="base" hangingPunct="0">
              <a:spcBef>
                <a:spcPct val="0"/>
              </a:spcBef>
              <a:spcAft>
                <a:spcPct val="0"/>
              </a:spcAft>
              <a:defRPr sz="1400">
                <a:solidFill>
                  <a:schemeClr val="bg2"/>
                </a:solidFill>
                <a:latin typeface="Arial" charset="0"/>
              </a:defRPr>
            </a:lvl7pPr>
            <a:lvl8pPr marL="3429000" indent="-228600" defTabSz="933450" eaLnBrk="0" fontAlgn="base" hangingPunct="0">
              <a:spcBef>
                <a:spcPct val="0"/>
              </a:spcBef>
              <a:spcAft>
                <a:spcPct val="0"/>
              </a:spcAft>
              <a:defRPr sz="1400">
                <a:solidFill>
                  <a:schemeClr val="bg2"/>
                </a:solidFill>
                <a:latin typeface="Arial" charset="0"/>
              </a:defRPr>
            </a:lvl8pPr>
            <a:lvl9pPr marL="3886200" indent="-228600" defTabSz="933450" eaLnBrk="0" fontAlgn="base" hangingPunct="0">
              <a:spcBef>
                <a:spcPct val="0"/>
              </a:spcBef>
              <a:spcAft>
                <a:spcPct val="0"/>
              </a:spcAft>
              <a:defRPr sz="1400">
                <a:solidFill>
                  <a:schemeClr val="bg2"/>
                </a:solidFill>
                <a:latin typeface="Arial" charset="0"/>
              </a:defRPr>
            </a:lvl9pPr>
          </a:lstStyle>
          <a:p>
            <a:pPr algn="r"/>
            <a:r>
              <a:rPr lang="en-US" altLang="en-US" sz="1000" i="1">
                <a:solidFill>
                  <a:schemeClr val="tx1"/>
                </a:solidFill>
                <a:latin typeface="Times New Roman" pitchFamily="18" charset="0"/>
              </a:rPr>
              <a:t>2</a:t>
            </a:r>
          </a:p>
        </p:txBody>
      </p:sp>
      <p:sp>
        <p:nvSpPr>
          <p:cNvPr id="115721" name="Rectangle 8"/>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22" name="Rectangle 9"/>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4" rIns="91427" bIns="45714"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115723" name="Rectangle 10"/>
          <p:cNvSpPr>
            <a:spLocks noGrp="1" noChangeArrowheads="1"/>
          </p:cNvSpPr>
          <p:nvPr>
            <p:ph type="body" idx="1"/>
          </p:nvPr>
        </p:nvSpPr>
        <p:spPr>
          <a:xfrm>
            <a:off x="477079" y="4721902"/>
            <a:ext cx="6317974" cy="4248072"/>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7582" tIns="47964" rIns="97582" bIns="47964"/>
          <a:lstStyle/>
          <a:p>
            <a:endParaRPr lang="en-US" altLang="en-US" smtClean="0"/>
          </a:p>
        </p:txBody>
      </p:sp>
      <p:sp>
        <p:nvSpPr>
          <p:cNvPr id="115724" name="Rectangle 11"/>
          <p:cNvSpPr>
            <a:spLocks noGrp="1" noRot="1" noChangeAspect="1" noChangeArrowheads="1" noTextEdit="1"/>
          </p:cNvSpPr>
          <p:nvPr>
            <p:ph type="sldImg"/>
          </p:nvPr>
        </p:nvSpPr>
        <p:spPr>
          <a:xfrm>
            <a:off x="787400" y="260350"/>
            <a:ext cx="5689600" cy="4267200"/>
          </a:xfrm>
          <a:ln w="12700" cap="flat">
            <a:solidFill>
              <a:schemeClr val="tx1"/>
            </a:solidFill>
            <a:miter lim="800000"/>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3"/>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smtClean="0"/>
              <a:t>     U.S.-born native women of Mexican origin have fertility that is only very slightly lower than Mexican fertility.</a:t>
            </a:r>
          </a:p>
          <a:p>
            <a:endParaRPr lang="en-US" altLang="en-US" smtClean="0"/>
          </a:p>
          <a:p>
            <a:endParaRPr lang="en-US" altLang="en-US" smtClean="0"/>
          </a:p>
          <a:p>
            <a:endParaRPr lang="en-US" altLang="en-US" smtClean="0"/>
          </a:p>
          <a:p>
            <a:r>
              <a:rPr lang="en-US" altLang="en-US" sz="100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6"/>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40" tIns="0" rIns="92240" bIns="46123"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a:solidFill>
                  <a:schemeClr val="tx1"/>
                </a:solidFill>
              </a:rPr>
              <a:t>Page </a:t>
            </a:r>
            <a:fld id="{7479C641-DF84-4EDD-9101-FE9DE99BD894}" type="slidenum">
              <a:rPr lang="en-US" altLang="en-US" sz="1100">
                <a:solidFill>
                  <a:schemeClr val="tx1"/>
                </a:solidFill>
              </a:rPr>
              <a:pPr>
                <a:lnSpc>
                  <a:spcPct val="85000"/>
                </a:lnSpc>
                <a:spcBef>
                  <a:spcPct val="50000"/>
                </a:spcBef>
              </a:pPr>
              <a:t>21</a:t>
            </a:fld>
            <a:endParaRPr lang="en-US" altLang="en-US" sz="110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smtClean="0"/>
          </a:p>
          <a:p>
            <a:r>
              <a:rPr lang="en-US" altLang="en-US" sz="1100"/>
              <a:t>Source:  Pew Hispanic Trends estimates based on March 2004 CPS and 1990 Census (Passel 2005).</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smtClean="0"/>
          </a:p>
          <a:p>
            <a:r>
              <a:rPr lang="en-US" altLang="en-US" sz="1100"/>
              <a:t>Source:  Pew Hispanic Trends estimates based on March 2004 CPS and 1990 Census (Passel 2005).</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1" name="Rectangle 3"/>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2" name="Rectangle 4"/>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3" name="Rectangle 5"/>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4" name="Rectangle 6"/>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5" name="Rectangle 7"/>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6" name="Rectangle 8"/>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7" name="Rectangle 9"/>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8" name="Rectangle 10"/>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19" name="Rectangle 11"/>
          <p:cNvSpPr>
            <a:spLocks noChangeArrowheads="1"/>
          </p:cNvSpPr>
          <p:nvPr/>
        </p:nvSpPr>
        <p:spPr bwMode="auto">
          <a:xfrm>
            <a:off x="4144618"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0" name="Rectangle 12"/>
          <p:cNvSpPr>
            <a:spLocks noChangeArrowheads="1"/>
          </p:cNvSpPr>
          <p:nvPr/>
        </p:nvSpPr>
        <p:spPr bwMode="auto">
          <a:xfrm>
            <a:off x="0" y="9120813"/>
            <a:ext cx="3170583" cy="48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1" name="Rectangle 13"/>
          <p:cNvSpPr>
            <a:spLocks noChangeArrowheads="1"/>
          </p:cNvSpPr>
          <p:nvPr/>
        </p:nvSpPr>
        <p:spPr bwMode="auto">
          <a:xfrm>
            <a:off x="0" y="0"/>
            <a:ext cx="3170583"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440" tIns="47720" rIns="95440" bIns="47720"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94222" name="Rectangle 14"/>
          <p:cNvSpPr>
            <a:spLocks noGrp="1" noRot="1" noChangeAspect="1" noChangeArrowheads="1" noTextEdit="1"/>
          </p:cNvSpPr>
          <p:nvPr>
            <p:ph type="sldImg"/>
          </p:nvPr>
        </p:nvSpPr>
        <p:spPr>
          <a:xfrm>
            <a:off x="785813" y="266700"/>
            <a:ext cx="5694362" cy="4270375"/>
          </a:xfrm>
        </p:spPr>
      </p:sp>
      <p:sp>
        <p:nvSpPr>
          <p:cNvPr id="94223" name="Rectangle 15"/>
          <p:cNvSpPr>
            <a:spLocks noGrp="1" noChangeArrowheads="1"/>
          </p:cNvSpPr>
          <p:nvPr>
            <p:ph type="body" idx="1"/>
          </p:nvPr>
        </p:nvSpPr>
        <p:spPr>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5097" tIns="47548" rIns="95097" bIns="47548"/>
          <a:lstStyle/>
          <a:p>
            <a:r>
              <a:rPr lang="en-US" altLang="en-US" smtClean="0"/>
              <a:t>This chart shows the huge amount of geographic diversification that occurred for the undocumented population during the 1990s.  In 1990, 45% of the undocumented population, or about 1.6 million persons, lived in California; by 2004, the share had dropped to 24%.  The undocumented population in California still experienced substantial growth to about 2.4 million or growth of about 45%.  Texas’ share increased while New York’s dropped significantly.  In Florida, New Jersey, and Illinois, the shares changed little, but the numbers increased significantly. </a:t>
            </a:r>
          </a:p>
          <a:p>
            <a:r>
              <a:rPr lang="en-US" altLang="en-US" smtClean="0"/>
              <a:t>Outside these 6 large states, the growth in the undocumented population was phenomenal as the share tripled from 12 to 39 percent.  Numerically, the growth was even more astounding, increasing almost ten-fold (!) from about 400,000 to 3.9 million.  The rapid growth and spreading of the undocumented population has been the principal driver of growth in the geographic diversification for the total immigrant population into the new settlement states such as Arizona, North Carolina, Georgia, and Tennessee.</a:t>
            </a:r>
          </a:p>
          <a:p>
            <a:endParaRPr lang="en-US" altLang="en-US" smtClean="0"/>
          </a:p>
          <a:p>
            <a:r>
              <a:rPr lang="en-US" altLang="en-US" sz="1100"/>
              <a:t>Source:  Pew Hispanic Trends estimates based on March 2004 CPS and 1990 Census (Passel 2005).</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793750" y="266700"/>
            <a:ext cx="5692775" cy="4270375"/>
          </a:xfrm>
        </p:spPr>
      </p:sp>
      <p:sp>
        <p:nvSpPr>
          <p:cNvPr id="95235" name="Rectangle 3"/>
          <p:cNvSpPr>
            <a:spLocks noGrp="1" noChangeArrowheads="1"/>
          </p:cNvSpPr>
          <p:nvPr>
            <p:ph type="body" idx="1"/>
          </p:nvPr>
        </p:nvSpPr>
        <p:spPr>
          <a:xfrm>
            <a:off x="238539" y="4716984"/>
            <a:ext cx="6833153" cy="4575981"/>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lIns="97377" tIns="47864" rIns="97377" bIns="47864"/>
          <a:lstStyle/>
          <a:p>
            <a:r>
              <a:rPr lang="en-US" altLang="en-US" smtClean="0"/>
              <a:t>This chart depicts the “stock” of immigrants in the U.S. or the foreign-born population from 1850 through 2006.  </a:t>
            </a:r>
          </a:p>
          <a:p>
            <a:r>
              <a:rPr lang="en-US" altLang="en-US"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smtClean="0"/>
              <a:t>The sustained rapid growth and high levels of immigration, shown before, have led to the foreign-born population increasing by more than 3.5 time in only three-and-a-half decades. </a:t>
            </a:r>
          </a:p>
          <a:p>
            <a:r>
              <a:rPr lang="en-US" altLang="en-US" smtClean="0"/>
              <a:t>The percentage of the total population that is foreign-born  is about 12 percent in 2006</a:t>
            </a:r>
            <a:r>
              <a:rPr lang="en-US" altLang="en-US" smtClean="0">
                <a:cs typeface="Times New Roman" pitchFamily="18" charset="0"/>
              </a:rPr>
              <a:t>—considerably </a:t>
            </a:r>
            <a:r>
              <a:rPr lang="en-US" altLang="en-US" smtClean="0"/>
              <a:t>more  than double the 4.7 percent in 1970.  That said, the 1970 levels are probably the lowest in the history of the country (certainly the lowest since we have data).  </a:t>
            </a:r>
          </a:p>
          <a:p>
            <a:r>
              <a:rPr lang="en-US" altLang="en-US" smtClean="0"/>
              <a:t>The immigrant population of 1970 was largely older and white (survivors of the immigration wave of the early 1900s).  In 2006, the immigrants are generally young adults from Latin America and Asia.</a:t>
            </a:r>
          </a:p>
          <a:p>
            <a:r>
              <a:rPr lang="en-US" altLang="en-US" smtClean="0"/>
              <a:t>This rapid shift in the level and composition of the immigrant population  has occurred within the lifetimes of most US adults and may account for some of the recent political concern over immigration.</a:t>
            </a:r>
          </a:p>
          <a:p>
            <a:r>
              <a:rPr lang="en-US" altLang="en-US" sz="1100"/>
              <a:t>Source:  Decennial censuses for 1850</a:t>
            </a:r>
            <a:r>
              <a:rPr lang="en-US" altLang="en-US" sz="1100">
                <a:cs typeface="Times New Roman" pitchFamily="18" charset="0"/>
              </a:rPr>
              <a:t>–</a:t>
            </a:r>
            <a:r>
              <a:rPr lang="en-US" altLang="en-US" sz="1100"/>
              <a:t>2000; Current Population Surveys (CPS) for 1994</a:t>
            </a:r>
            <a:r>
              <a:rPr lang="en-US" altLang="en-US" sz="1100">
                <a:cs typeface="Times New Roman" pitchFamily="18" charset="0"/>
              </a:rPr>
              <a:t>–</a:t>
            </a:r>
            <a:r>
              <a:rPr lang="en-US" altLang="en-US" sz="1100"/>
              <a:t>99 and 2001</a:t>
            </a:r>
            <a:r>
              <a:rPr lang="en-US" altLang="en-US" sz="1100">
                <a:cs typeface="Times New Roman" pitchFamily="18" charset="0"/>
              </a:rPr>
              <a:t>–</a:t>
            </a:r>
            <a:r>
              <a:rPr lang="en-US" altLang="en-US" sz="1100"/>
              <a:t>06; compiled by the Pew Hispanic Trends.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smtClean="0"/>
              <a:t>This chart displays labor force participation rates for the working-age population by sex and legal status.</a:t>
            </a:r>
          </a:p>
          <a:p>
            <a:pPr marL="236503" indent="-236503">
              <a:lnSpc>
                <a:spcPct val="95000"/>
              </a:lnSpc>
            </a:pPr>
            <a:r>
              <a:rPr lang="en-US" altLang="en-US" smtClean="0"/>
              <a:t>Labor force participation differs substantially by sex and across the groups defined by immigration status.  Among men ages 18</a:t>
            </a:r>
            <a:r>
              <a:rPr lang="en-US" altLang="en-US"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Chorizo Breakfast Presentation January 30, 2010</a:t>
            </a:r>
          </a:p>
        </p:txBody>
      </p:sp>
      <p:sp>
        <p:nvSpPr>
          <p:cNvPr id="5" name="Rectangle 7"/>
          <p:cNvSpPr>
            <a:spLocks noGrp="1" noChangeArrowheads="1"/>
          </p:cNvSpPr>
          <p:nvPr>
            <p:ph type="sldNum" sz="quarter" idx="5"/>
          </p:nvPr>
        </p:nvSpPr>
        <p:spPr>
          <a:ln/>
        </p:spPr>
        <p:txBody>
          <a:bodyPr/>
          <a:lstStyle/>
          <a:p>
            <a:fld id="{57366292-FA07-45A5-804C-2D5EF5AEFF72}" type="slidenum">
              <a:rPr lang="en-US"/>
              <a:pPr/>
              <a:t>27</a:t>
            </a:fld>
            <a:endParaRPr lang="en-US"/>
          </a:p>
        </p:txBody>
      </p:sp>
      <p:sp>
        <p:nvSpPr>
          <p:cNvPr id="157698" name="Rectangle 2"/>
          <p:cNvSpPr>
            <a:spLocks noGrp="1" noRot="1" noChangeAspect="1" noChangeArrowheads="1" noTextEdit="1"/>
          </p:cNvSpPr>
          <p:nvPr>
            <p:ph type="sldImg"/>
          </p:nvPr>
        </p:nvSpPr>
        <p:spPr>
          <a:xfrm>
            <a:off x="1258888" y="719138"/>
            <a:ext cx="4800600" cy="3600450"/>
          </a:xfrm>
          <a:ln/>
        </p:spPr>
      </p:sp>
      <p:sp>
        <p:nvSpPr>
          <p:cNvPr id="157699" name="Rectangle 3"/>
          <p:cNvSpPr>
            <a:spLocks noGrp="1" noChangeArrowheads="1"/>
          </p:cNvSpPr>
          <p:nvPr>
            <p:ph type="body" idx="1"/>
          </p:nvPr>
        </p:nvSpPr>
        <p:spPr>
          <a:xfrm>
            <a:off x="732183" y="4561226"/>
            <a:ext cx="5850835" cy="4320213"/>
          </a:xfrm>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28</a:t>
            </a:fld>
            <a:endParaRPr lang="en-US"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777875" y="238125"/>
            <a:ext cx="5757863" cy="4318000"/>
          </a:xfrm>
        </p:spPr>
      </p:sp>
      <p:sp>
        <p:nvSpPr>
          <p:cNvPr id="132099" name="Rectangle 3"/>
          <p:cNvSpPr>
            <a:spLocks noGrp="1" noChangeArrowheads="1"/>
          </p:cNvSpPr>
          <p:nvPr>
            <p:ph type="body" idx="1"/>
          </p:nvPr>
        </p:nvSpPr>
        <p:spPr>
          <a:xfrm>
            <a:off x="243509" y="4721902"/>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smtClean="0"/>
              <a:t>     U.S.-born native women of Mexican origin have fertility that is only very slightly lower than Mexican fertility.</a:t>
            </a:r>
          </a:p>
          <a:p>
            <a:endParaRPr lang="en-US" altLang="en-US" smtClean="0"/>
          </a:p>
          <a:p>
            <a:endParaRPr lang="en-US" altLang="en-US" smtClean="0"/>
          </a:p>
          <a:p>
            <a:endParaRPr lang="en-US" altLang="en-US" smtClean="0"/>
          </a:p>
          <a:p>
            <a:r>
              <a:rPr lang="en-US" altLang="en-US" sz="1000"/>
              <a:t>Source:  CONAPO (National Population Council of Mexico)  website 2003 and author’s computation from U.S. CPS data for June 1999, 2000, and  2001.</a:t>
            </a:r>
          </a:p>
        </p:txBody>
      </p:sp>
      <p:sp>
        <p:nvSpPr>
          <p:cNvPr id="132100" name="Text Box 4"/>
          <p:cNvSpPr txBox="1">
            <a:spLocks noChangeArrowheads="1"/>
          </p:cNvSpPr>
          <p:nvPr/>
        </p:nvSpPr>
        <p:spPr bwMode="auto">
          <a:xfrm>
            <a:off x="6506818" y="9329035"/>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53" tIns="0" rIns="92253" bIns="46129"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a:solidFill>
                  <a:schemeClr val="tx1"/>
                </a:solidFill>
              </a:rPr>
              <a:t>Page </a:t>
            </a:r>
            <a:fld id="{7479C641-DF84-4EDD-9101-FE9DE99BD894}" type="slidenum">
              <a:rPr lang="en-US" altLang="en-US" sz="1100">
                <a:solidFill>
                  <a:schemeClr val="tx1"/>
                </a:solidFill>
              </a:rPr>
              <a:pPr>
                <a:lnSpc>
                  <a:spcPct val="85000"/>
                </a:lnSpc>
                <a:spcBef>
                  <a:spcPct val="50000"/>
                </a:spcBef>
              </a:pPr>
              <a:t>3</a:t>
            </a:fld>
            <a:endParaRPr lang="en-US" altLang="en-US" sz="110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A8EED21D-1919-438C-90A3-624B6AB8218B}" type="slidenum">
              <a:rPr lang="en-US" smtClean="0">
                <a:latin typeface="Arial" pitchFamily="34" charset="0"/>
              </a:rPr>
              <a:pPr/>
              <a:t>4</a:t>
            </a:fld>
            <a:endParaRPr lang="en-US"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777875" y="238125"/>
            <a:ext cx="5757863" cy="4318000"/>
          </a:xfrm>
        </p:spPr>
      </p:sp>
      <p:sp>
        <p:nvSpPr>
          <p:cNvPr id="131075" name="Rectangle 3"/>
          <p:cNvSpPr>
            <a:spLocks noGrp="1" noChangeArrowheads="1"/>
          </p:cNvSpPr>
          <p:nvPr>
            <p:ph type="body" idx="1"/>
          </p:nvPr>
        </p:nvSpPr>
        <p:spPr>
          <a:xfrm>
            <a:off x="243509" y="4721902"/>
            <a:ext cx="6824870" cy="4557947"/>
          </a:xfrm>
          <a:noFill/>
          <a:ln w="9525">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olid"/>
                <a:miter lim="800000"/>
                <a:headEnd/>
                <a:tailEnd/>
              </a14:hiddenLine>
            </a:ext>
          </a:extLst>
        </p:spPr>
        <p:txBody>
          <a:bodyPr/>
          <a:lstStyle/>
          <a:p>
            <a:r>
              <a:rPr lang="en-US" altLang="en-US" smtClean="0"/>
              <a:t>     The TFR in Mexico, according to CONAPO surveys, is less than one-third of what it was in 1960 as fertility has dropped from about 7 children per woman to about 2.4 or just over replacement level.  (Total fertility rates (TFR) represent the average lifetime fertility of a woman;  replacement level TFR is about 2.05-2.1.)</a:t>
            </a:r>
          </a:p>
          <a:p>
            <a:r>
              <a:rPr lang="en-US" altLang="en-US" smtClean="0"/>
              <a:t>     Mexican immigrants in the U.S. actually have higher fertility than all Mexican women by almost one child per woman.  This surprising difference is the result, in large part, of selective migration from Mexico.  In particular, the Mexicans in the U.S. tend to originate from regions experiencing higher fertility rates within Mexico and from groups prone to higher fertility.</a:t>
            </a:r>
          </a:p>
          <a:p>
            <a:r>
              <a:rPr lang="en-US" altLang="en-US" smtClean="0"/>
              <a:t>     U.S.-born native women of Mexican origin have fertility that is only very slightly lower than Mexican fertility.</a:t>
            </a:r>
          </a:p>
          <a:p>
            <a:endParaRPr lang="en-US" altLang="en-US" smtClean="0"/>
          </a:p>
          <a:p>
            <a:endParaRPr lang="en-US" altLang="en-US" smtClean="0"/>
          </a:p>
          <a:p>
            <a:endParaRPr lang="en-US" altLang="en-US" smtClean="0"/>
          </a:p>
          <a:p>
            <a:r>
              <a:rPr lang="en-US" altLang="en-US" sz="1000"/>
              <a:t>Source:  CONAPO (National Population Council of Mexico)  website 2003 and author’s computation from U.S. CPS data for June 1999, 2000, and  2001.</a:t>
            </a:r>
          </a:p>
        </p:txBody>
      </p:sp>
      <p:sp>
        <p:nvSpPr>
          <p:cNvPr id="131076" name="Text Box 4"/>
          <p:cNvSpPr txBox="1">
            <a:spLocks noChangeArrowheads="1"/>
          </p:cNvSpPr>
          <p:nvPr/>
        </p:nvSpPr>
        <p:spPr bwMode="auto">
          <a:xfrm>
            <a:off x="6506818" y="9329035"/>
            <a:ext cx="781878" cy="2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253" tIns="0" rIns="92253" bIns="46129" anchor="b"/>
          <a:lstStyle>
            <a:lvl1pPr defTabSz="895350">
              <a:defRPr sz="1400">
                <a:solidFill>
                  <a:schemeClr val="bg2"/>
                </a:solidFill>
                <a:latin typeface="Arial" charset="0"/>
              </a:defRPr>
            </a:lvl1pPr>
            <a:lvl2pPr marL="742950" indent="-285750" defTabSz="895350">
              <a:defRPr sz="1400">
                <a:solidFill>
                  <a:schemeClr val="bg2"/>
                </a:solidFill>
                <a:latin typeface="Arial" charset="0"/>
              </a:defRPr>
            </a:lvl2pPr>
            <a:lvl3pPr marL="1143000" indent="-228600" defTabSz="895350">
              <a:defRPr sz="1400">
                <a:solidFill>
                  <a:schemeClr val="bg2"/>
                </a:solidFill>
                <a:latin typeface="Arial" charset="0"/>
              </a:defRPr>
            </a:lvl3pPr>
            <a:lvl4pPr marL="1600200" indent="-228600" defTabSz="895350">
              <a:defRPr sz="1400">
                <a:solidFill>
                  <a:schemeClr val="bg2"/>
                </a:solidFill>
                <a:latin typeface="Arial" charset="0"/>
              </a:defRPr>
            </a:lvl4pPr>
            <a:lvl5pPr marL="2057400" indent="-228600" defTabSz="895350">
              <a:defRPr sz="1400">
                <a:solidFill>
                  <a:schemeClr val="bg2"/>
                </a:solidFill>
                <a:latin typeface="Arial" charset="0"/>
              </a:defRPr>
            </a:lvl5pPr>
            <a:lvl6pPr marL="2514600" indent="-228600" defTabSz="895350" eaLnBrk="0" fontAlgn="base" hangingPunct="0">
              <a:spcBef>
                <a:spcPct val="0"/>
              </a:spcBef>
              <a:spcAft>
                <a:spcPct val="0"/>
              </a:spcAft>
              <a:defRPr sz="1400">
                <a:solidFill>
                  <a:schemeClr val="bg2"/>
                </a:solidFill>
                <a:latin typeface="Arial" charset="0"/>
              </a:defRPr>
            </a:lvl6pPr>
            <a:lvl7pPr marL="2971800" indent="-228600" defTabSz="895350" eaLnBrk="0" fontAlgn="base" hangingPunct="0">
              <a:spcBef>
                <a:spcPct val="0"/>
              </a:spcBef>
              <a:spcAft>
                <a:spcPct val="0"/>
              </a:spcAft>
              <a:defRPr sz="1400">
                <a:solidFill>
                  <a:schemeClr val="bg2"/>
                </a:solidFill>
                <a:latin typeface="Arial" charset="0"/>
              </a:defRPr>
            </a:lvl7pPr>
            <a:lvl8pPr marL="3429000" indent="-228600" defTabSz="895350" eaLnBrk="0" fontAlgn="base" hangingPunct="0">
              <a:spcBef>
                <a:spcPct val="0"/>
              </a:spcBef>
              <a:spcAft>
                <a:spcPct val="0"/>
              </a:spcAft>
              <a:defRPr sz="1400">
                <a:solidFill>
                  <a:schemeClr val="bg2"/>
                </a:solidFill>
                <a:latin typeface="Arial" charset="0"/>
              </a:defRPr>
            </a:lvl8pPr>
            <a:lvl9pPr marL="3886200" indent="-228600" defTabSz="895350" eaLnBrk="0" fontAlgn="base" hangingPunct="0">
              <a:spcBef>
                <a:spcPct val="0"/>
              </a:spcBef>
              <a:spcAft>
                <a:spcPct val="0"/>
              </a:spcAft>
              <a:defRPr sz="1400">
                <a:solidFill>
                  <a:schemeClr val="bg2"/>
                </a:solidFill>
                <a:latin typeface="Arial" charset="0"/>
              </a:defRPr>
            </a:lvl9pPr>
          </a:lstStyle>
          <a:p>
            <a:pPr>
              <a:lnSpc>
                <a:spcPct val="85000"/>
              </a:lnSpc>
              <a:spcBef>
                <a:spcPct val="50000"/>
              </a:spcBef>
            </a:pPr>
            <a:r>
              <a:rPr lang="en-US" altLang="en-US" sz="1100">
                <a:solidFill>
                  <a:schemeClr val="tx1"/>
                </a:solidFill>
              </a:rPr>
              <a:t>Page </a:t>
            </a:r>
            <a:fld id="{1EA6225D-FCCE-4B40-85F4-C341B4B7DF4A}" type="slidenum">
              <a:rPr lang="en-US" altLang="en-US" sz="1100">
                <a:solidFill>
                  <a:schemeClr val="tx1"/>
                </a:solidFill>
              </a:rPr>
              <a:pPr>
                <a:lnSpc>
                  <a:spcPct val="85000"/>
                </a:lnSpc>
                <a:spcBef>
                  <a:spcPct val="50000"/>
                </a:spcBef>
              </a:pPr>
              <a:t>5</a:t>
            </a:fld>
            <a:endParaRPr lang="en-US" altLang="en-US" sz="110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793750" y="263525"/>
            <a:ext cx="5686425" cy="4265613"/>
          </a:xfrm>
        </p:spPr>
      </p:sp>
      <p:sp>
        <p:nvSpPr>
          <p:cNvPr id="99331" name="Rectangle 3"/>
          <p:cNvSpPr>
            <a:spLocks noGrp="1" noChangeArrowheads="1"/>
          </p:cNvSpPr>
          <p:nvPr>
            <p:ph type="body" idx="1"/>
          </p:nvPr>
        </p:nvSpPr>
        <p:spPr>
          <a:xfrm>
            <a:off x="242889" y="4684713"/>
            <a:ext cx="682625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4" rIns="94868" bIns="47434"/>
          <a:lstStyle/>
          <a:p>
            <a:pPr marL="236503" indent="-236503">
              <a:lnSpc>
                <a:spcPct val="95000"/>
              </a:lnSpc>
            </a:pPr>
            <a:r>
              <a:rPr lang="en-US" altLang="en-US" smtClean="0"/>
              <a:t>This chart displays labor force participation rates for the working-age population by sex and legal status.</a:t>
            </a:r>
          </a:p>
          <a:p>
            <a:pPr marL="236503" indent="-236503">
              <a:lnSpc>
                <a:spcPct val="95000"/>
              </a:lnSpc>
            </a:pPr>
            <a:r>
              <a:rPr lang="en-US" altLang="en-US" smtClean="0"/>
              <a:t>Labor force participation differs substantially by sex and across the groups defined by immigration status.  Among men ages 18</a:t>
            </a:r>
            <a:r>
              <a:rPr lang="en-US" altLang="en-US" smtClean="0">
                <a:cs typeface="Times New Roman" pitchFamily="18" charset="0"/>
              </a:rPr>
              <a:t>–64, natives are the least likely to be in the civilian noninstitutional labor force (83%) followed by legal immigrants (86%) and then by the group most likely to be working—the unauthorized (94%).  There appear to be a number of factors associated with these differences.  One of the simplest is age.  Within this age range for workers, those who are older (e.g., 45–64) are more likely to be retired or disabled and so, not in the labor force.  Very few unauthorized fall in this age range, so overall, they are simply more likely to be working.</a:t>
            </a:r>
          </a:p>
          <a:p>
            <a:pPr marL="236503" indent="-236503">
              <a:lnSpc>
                <a:spcPct val="95000"/>
              </a:lnSpc>
            </a:pPr>
            <a:r>
              <a:rPr lang="en-US" altLang="en-US" smtClean="0">
                <a:cs typeface="Times New Roman" pitchFamily="18" charset="0"/>
              </a:rPr>
              <a:t>In addition to disability and retirement, the other principal reason for men not being in the labor force is that they are attending college.  Again, very few unauthorized attend college so their labor force participation is higher.  Finally, if unauthorized persons do become disabled or retire, they are much more likely than others to leave the country and, thus, not appear in the U.S. labor force.</a:t>
            </a:r>
          </a:p>
          <a:p>
            <a:pPr marL="236503" indent="-236503">
              <a:lnSpc>
                <a:spcPct val="95000"/>
              </a:lnSpc>
            </a:pPr>
            <a:r>
              <a:rPr lang="en-US" altLang="en-US" smtClean="0">
                <a:cs typeface="Times New Roman" pitchFamily="18" charset="0"/>
              </a:rPr>
              <a:t>Participation patterns among women are just the opposite—with unauthorized being the lowest and natives being the highest.  The principal reason women do not participate in the labor force is the presence of young children in their family.  Secondarily, unmarried women are more likely than married women to participate in the workforce.  Immigrant women are more likely to be married than native women; they are also considerably more likely than natives to have children.  Among unauthorized migrant women, this pattern is even stronger because more of them are from high fertility areas. </a:t>
            </a:r>
          </a:p>
          <a:p>
            <a:pPr marL="236503" indent="-236503">
              <a:lnSpc>
                <a:spcPct val="90000"/>
              </a:lnSpc>
              <a:spcBef>
                <a:spcPct val="15000"/>
              </a:spcBef>
            </a:pPr>
            <a:r>
              <a:rPr lang="en-US" altLang="en-US" sz="1000"/>
              <a:t>Source:  Based on Pew Hispanic Center from March 2005 CPS with legal status assigned.  The CPS does not include direct information on unauthorized status or any legal status, other than naturalization.  Status assignments use methods of Passel and Clark 1998 and Passel, Van Hook, and Bean 2004, 2005.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chart depicts the “stock” of immigrants in the U.S. or the foreign-born population from 1850 through 2006.  </a:t>
            </a:r>
          </a:p>
          <a:p>
            <a:r>
              <a:rPr lang="en-US" altLang="en-US"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smtClean="0"/>
              <a:t>The sustained rapid growth and high levels of immigration, shown before, have led to the foreign-born population increasing by more than 3.5 time in only three-and-a-half decades. </a:t>
            </a:r>
          </a:p>
          <a:p>
            <a:r>
              <a:rPr lang="en-US" altLang="en-US" smtClean="0"/>
              <a:t>The percentage of the total population that is foreign-born  is about 12 percent in 2006</a:t>
            </a:r>
            <a:r>
              <a:rPr lang="en-US" altLang="en-US" smtClean="0">
                <a:cs typeface="Times New Roman" pitchFamily="18" charset="0"/>
              </a:rPr>
              <a:t>—considerably </a:t>
            </a:r>
            <a:r>
              <a:rPr lang="en-US" altLang="en-US" smtClean="0"/>
              <a:t>more  than double the 4.7 percent in 1970.  That said, the 1970 levels are probably the lowest in the history of the country (certainly the lowest since we have data).  </a:t>
            </a:r>
          </a:p>
          <a:p>
            <a:r>
              <a:rPr lang="en-US" altLang="en-US" smtClean="0"/>
              <a:t>The immigrant population of 1970 was largely older and white (survivors of the immigration wave of the early 1900s).  In 2006, the immigrants are generally young adults from Latin America and Asia.</a:t>
            </a:r>
          </a:p>
          <a:p>
            <a:r>
              <a:rPr lang="en-US" altLang="en-US" smtClean="0"/>
              <a:t>This rapid shift in the level and composition of the immigrant population  has occurred within the lifetimes of most US adults and may account for some of the recent political concern over immigration.</a:t>
            </a:r>
          </a:p>
          <a:p>
            <a:r>
              <a:rPr lang="en-US" altLang="en-US" sz="1100"/>
              <a:t>Source:  Decennial censuses for 1850</a:t>
            </a:r>
            <a:r>
              <a:rPr lang="en-US" altLang="en-US" sz="1100">
                <a:cs typeface="Times New Roman" pitchFamily="18" charset="0"/>
              </a:rPr>
              <a:t>–</a:t>
            </a:r>
            <a:r>
              <a:rPr lang="en-US" altLang="en-US" sz="1100"/>
              <a:t>2000; Current Population Surveys (CPS) for 1994</a:t>
            </a:r>
            <a:r>
              <a:rPr lang="en-US" altLang="en-US" sz="1100">
                <a:cs typeface="Times New Roman" pitchFamily="18" charset="0"/>
              </a:rPr>
              <a:t>–</a:t>
            </a:r>
            <a:r>
              <a:rPr lang="en-US" altLang="en-US" sz="1100"/>
              <a:t>99 and 2001</a:t>
            </a:r>
            <a:r>
              <a:rPr lang="en-US" altLang="en-US" sz="1100">
                <a:cs typeface="Times New Roman" pitchFamily="18" charset="0"/>
              </a:rPr>
              <a:t>–</a:t>
            </a:r>
            <a:r>
              <a:rPr lang="en-US" altLang="en-US" sz="1100"/>
              <a:t>06; compiled by the Pew Hispanic Center.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chart depicts the “stock” of immigrants in the U.S. or the foreign-born population from 1850 through 2006.  </a:t>
            </a:r>
          </a:p>
          <a:p>
            <a:r>
              <a:rPr lang="en-US" altLang="en-US"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smtClean="0"/>
              <a:t>The sustained rapid growth and high levels of immigration, shown before, have led to the foreign-born population increasing by more than 3.5 time in only three-and-a-half decades. </a:t>
            </a:r>
          </a:p>
          <a:p>
            <a:r>
              <a:rPr lang="en-US" altLang="en-US" smtClean="0"/>
              <a:t>The percentage of the total population that is foreign-born  is about 12 percent in 2006</a:t>
            </a:r>
            <a:r>
              <a:rPr lang="en-US" altLang="en-US" smtClean="0">
                <a:cs typeface="Times New Roman" pitchFamily="18" charset="0"/>
              </a:rPr>
              <a:t>—considerably </a:t>
            </a:r>
            <a:r>
              <a:rPr lang="en-US" altLang="en-US" smtClean="0"/>
              <a:t>more  than double the 4.7 percent in 1970.  That said, the 1970 levels are probably the lowest in the history of the country (certainly the lowest since we have data).  </a:t>
            </a:r>
          </a:p>
          <a:p>
            <a:r>
              <a:rPr lang="en-US" altLang="en-US" smtClean="0"/>
              <a:t>The immigrant population of 1970 was largely older and white (survivors of the immigration wave of the early 1900s).  In 2006, the immigrants are generally young adults from Latin America and Asia.</a:t>
            </a:r>
          </a:p>
          <a:p>
            <a:r>
              <a:rPr lang="en-US" altLang="en-US" smtClean="0"/>
              <a:t>This rapid shift in the level and composition of the immigrant population  has occurred within the lifetimes of most US adults and may account for some of the recent political concern over immigration.</a:t>
            </a:r>
          </a:p>
          <a:p>
            <a:r>
              <a:rPr lang="en-US" altLang="en-US" sz="1100"/>
              <a:t>Source:  Decennial censuses for 1850</a:t>
            </a:r>
            <a:r>
              <a:rPr lang="en-US" altLang="en-US" sz="1100">
                <a:cs typeface="Times New Roman" pitchFamily="18" charset="0"/>
              </a:rPr>
              <a:t>–</a:t>
            </a:r>
            <a:r>
              <a:rPr lang="en-US" altLang="en-US" sz="1100"/>
              <a:t>2000; Current Population Surveys (CPS) for 1994</a:t>
            </a:r>
            <a:r>
              <a:rPr lang="en-US" altLang="en-US" sz="1100">
                <a:cs typeface="Times New Roman" pitchFamily="18" charset="0"/>
              </a:rPr>
              <a:t>–</a:t>
            </a:r>
            <a:r>
              <a:rPr lang="en-US" altLang="en-US" sz="1100"/>
              <a:t>99 and 2001</a:t>
            </a:r>
            <a:r>
              <a:rPr lang="en-US" altLang="en-US" sz="1100">
                <a:cs typeface="Times New Roman" pitchFamily="18" charset="0"/>
              </a:rPr>
              <a:t>–</a:t>
            </a:r>
            <a:r>
              <a:rPr lang="en-US" altLang="en-US" sz="1100"/>
              <a:t>06; compiled by the Pew Hispanic Center.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790575" y="265113"/>
            <a:ext cx="5697538" cy="4271962"/>
          </a:xfrm>
        </p:spPr>
      </p:sp>
      <p:sp>
        <p:nvSpPr>
          <p:cNvPr id="97283" name="Rectangle 3"/>
          <p:cNvSpPr>
            <a:spLocks noGrp="1" noChangeArrowheads="1"/>
          </p:cNvSpPr>
          <p:nvPr>
            <p:ph type="body" idx="1"/>
          </p:nvPr>
        </p:nvSpPr>
        <p:spPr>
          <a:xfrm>
            <a:off x="238125" y="4716463"/>
            <a:ext cx="6834188"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chart depicts the “stock” of immigrants in the U.S. or the foreign-born population from 1850 through 2006.  </a:t>
            </a:r>
          </a:p>
          <a:p>
            <a:r>
              <a:rPr lang="en-US" altLang="en-US" smtClean="0"/>
              <a:t>The foreign-born population at 31.1 million was at an all-time high in Census 2000 and has increased further to more than 35.7 million in 2006.  (The chart suggests a very rapid  increase in the late 1990s, but the true growth trajectory is probably smoother with the rapid change at the end of the decade representing significant improvements in in measurement between the 1990s and Census 2000.)</a:t>
            </a:r>
          </a:p>
          <a:p>
            <a:r>
              <a:rPr lang="en-US" altLang="en-US" smtClean="0"/>
              <a:t>The sustained rapid growth and high levels of immigration, shown before, have led to the foreign-born population increasing by more than 3.5 time in only three-and-a-half decades. </a:t>
            </a:r>
          </a:p>
          <a:p>
            <a:r>
              <a:rPr lang="en-US" altLang="en-US" smtClean="0"/>
              <a:t>The percentage of the total population that is foreign-born  is about 12 percent in 2006</a:t>
            </a:r>
            <a:r>
              <a:rPr lang="en-US" altLang="en-US" smtClean="0">
                <a:cs typeface="Times New Roman" pitchFamily="18" charset="0"/>
              </a:rPr>
              <a:t>—considerably </a:t>
            </a:r>
            <a:r>
              <a:rPr lang="en-US" altLang="en-US" smtClean="0"/>
              <a:t>more  than double the 4.7 percent in 1970.  That said, the 1970 levels are probably the lowest in the history of the country (certainly the lowest since we have data).  </a:t>
            </a:r>
          </a:p>
          <a:p>
            <a:r>
              <a:rPr lang="en-US" altLang="en-US" smtClean="0"/>
              <a:t>The immigrant population of 1970 was largely older and white (survivors of the immigration wave of the early 1900s).  In 2006, the immigrants are generally young adults from Latin America and Asia.</a:t>
            </a:r>
          </a:p>
          <a:p>
            <a:r>
              <a:rPr lang="en-US" altLang="en-US" smtClean="0"/>
              <a:t>This rapid shift in the level and composition of the immigrant population  has occurred within the lifetimes of most US adults and may account for some of the recent political concern over immigration.</a:t>
            </a:r>
          </a:p>
          <a:p>
            <a:r>
              <a:rPr lang="en-US" altLang="en-US" sz="1100"/>
              <a:t>Source:  Decennial censuses for 1850</a:t>
            </a:r>
            <a:r>
              <a:rPr lang="en-US" altLang="en-US" sz="1100">
                <a:cs typeface="Times New Roman" pitchFamily="18" charset="0"/>
              </a:rPr>
              <a:t>–</a:t>
            </a:r>
            <a:r>
              <a:rPr lang="en-US" altLang="en-US" sz="1100"/>
              <a:t>2000; Current Population Surveys (CPS) for 1994</a:t>
            </a:r>
            <a:r>
              <a:rPr lang="en-US" altLang="en-US" sz="1100">
                <a:cs typeface="Times New Roman" pitchFamily="18" charset="0"/>
              </a:rPr>
              <a:t>–</a:t>
            </a:r>
            <a:r>
              <a:rPr lang="en-US" altLang="en-US" sz="1100"/>
              <a:t>99 and 2001</a:t>
            </a:r>
            <a:r>
              <a:rPr lang="en-US" altLang="en-US" sz="1100">
                <a:cs typeface="Times New Roman" pitchFamily="18" charset="0"/>
              </a:rPr>
              <a:t>–</a:t>
            </a:r>
            <a:r>
              <a:rPr lang="en-US" altLang="en-US" sz="1100"/>
              <a:t>06; compiled by the Pew Hispanic Center.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pic>
        <p:nvPicPr>
          <p:cNvPr id="3" name="Picture 2" descr="\\vmware-host\Shared Folders\My Desktop\Design Files\Logos\PRC Logo.jpg"/>
          <p:cNvPicPr>
            <a:picLocks noChangeAspect="1" noChangeArrowheads="1"/>
          </p:cNvPicPr>
          <p:nvPr userDrawn="1"/>
        </p:nvPicPr>
        <p:blipFill>
          <a:blip r:embed="rId2" cstate="print"/>
          <a:srcRect/>
          <a:stretch>
            <a:fillRect/>
          </a:stretch>
        </p:blipFill>
        <p:spPr bwMode="auto">
          <a:xfrm>
            <a:off x="609600" y="978904"/>
            <a:ext cx="2895600" cy="392696"/>
          </a:xfrm>
          <a:prstGeom prst="rect">
            <a:avLst/>
          </a:prstGeom>
          <a:noFill/>
        </p:spPr>
      </p:pic>
      <p:sp>
        <p:nvSpPr>
          <p:cNvPr id="4" name="Rectangle 3"/>
          <p:cNvSpPr/>
          <p:nvPr userDrawn="1"/>
        </p:nvSpPr>
        <p:spPr>
          <a:xfrm>
            <a:off x="137160" y="1600200"/>
            <a:ext cx="8869680" cy="2971800"/>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US" sz="1800" dirty="0">
              <a:solidFill>
                <a:prstClr val="white"/>
              </a:solidFill>
            </a:endParaRPr>
          </a:p>
        </p:txBody>
      </p:sp>
      <p:sp>
        <p:nvSpPr>
          <p:cNvPr id="5" name="Text Placeholder 12"/>
          <p:cNvSpPr txBox="1">
            <a:spLocks/>
          </p:cNvSpPr>
          <p:nvPr userDrawn="1"/>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200" i="0" dirty="0" smtClean="0">
                <a:solidFill>
                  <a:srgbClr val="4BACC6">
                    <a:lumMod val="50000"/>
                  </a:srgbClr>
                </a:solidFill>
              </a:rPr>
              <a:t>       </a:t>
            </a:r>
            <a:r>
              <a:rPr lang="en-US" sz="2400" i="0" dirty="0" smtClean="0">
                <a:solidFill>
                  <a:srgbClr val="7E500D"/>
                </a:solidFill>
              </a:rPr>
              <a:t>Hispanic Trends Project</a:t>
            </a:r>
            <a:endParaRPr lang="en-US" sz="2400" dirty="0" smtClean="0">
              <a:solidFill>
                <a:srgbClr val="7E500D"/>
              </a:solidFill>
            </a:endParaRPr>
          </a:p>
        </p:txBody>
      </p:sp>
      <p:sp>
        <p:nvSpPr>
          <p:cNvPr id="6" name="Title 1"/>
          <p:cNvSpPr txBox="1">
            <a:spLocks/>
          </p:cNvSpPr>
          <p:nvPr userDrawn="1"/>
        </p:nvSpPr>
        <p:spPr>
          <a:xfrm>
            <a:off x="609598" y="1981200"/>
            <a:ext cx="8382001" cy="1752600"/>
          </a:xfrm>
          <a:prstGeom prst="rect">
            <a:avLst/>
          </a:prstGeom>
        </p:spPr>
        <p:txBody>
          <a:bodyPr>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fontAlgn="auto">
              <a:spcAft>
                <a:spcPts val="0"/>
              </a:spcAft>
            </a:pPr>
            <a:r>
              <a:rPr lang="en-US" sz="4000" b="1" i="1" dirty="0" smtClean="0">
                <a:solidFill>
                  <a:prstClr val="black"/>
                </a:solidFill>
                <a:latin typeface="Trebuchet MS" pitchFamily="34" charset="0"/>
              </a:rPr>
              <a:t>Title of Presentation:</a:t>
            </a:r>
            <a:endParaRPr lang="en-US" sz="4000" b="1" dirty="0">
              <a:solidFill>
                <a:prstClr val="black"/>
              </a:solidFill>
              <a:latin typeface="Trebuchet MS" pitchFamily="34" charset="0"/>
            </a:endParaRPr>
          </a:p>
          <a:p>
            <a:pPr indent="-914400" fontAlgn="auto">
              <a:spcAft>
                <a:spcPts val="0"/>
              </a:spcAft>
            </a:pPr>
            <a:r>
              <a:rPr lang="en-US" sz="4000" b="1" dirty="0" smtClean="0">
                <a:solidFill>
                  <a:prstClr val="black"/>
                </a:solidFill>
                <a:latin typeface="Trebuchet MS" pitchFamily="34" charset="0"/>
              </a:rPr>
              <a:t>Subtitle of Presentation</a:t>
            </a:r>
            <a:endParaRPr lang="en-US" sz="3500" b="1" dirty="0" smtClean="0">
              <a:solidFill>
                <a:prstClr val="black"/>
              </a:solidFill>
              <a:latin typeface="Trebuchet MS" pitchFamily="34" charset="0"/>
            </a:endParaRPr>
          </a:p>
        </p:txBody>
      </p:sp>
      <p:sp>
        <p:nvSpPr>
          <p:cNvPr id="7" name="Subtitle 2"/>
          <p:cNvSpPr txBox="1">
            <a:spLocks/>
          </p:cNvSpPr>
          <p:nvPr userDrawn="1"/>
        </p:nvSpPr>
        <p:spPr>
          <a:xfrm>
            <a:off x="609600" y="3810000"/>
            <a:ext cx="3733800" cy="381000"/>
          </a:xfrm>
          <a:prstGeom prst="rect">
            <a:avLst/>
          </a:prstGeom>
        </p:spPr>
        <p:txBody>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n-US" sz="2000" b="1" dirty="0" smtClean="0">
                <a:solidFill>
                  <a:prstClr val="black">
                    <a:lumMod val="75000"/>
                    <a:lumOff val="25000"/>
                  </a:prstClr>
                </a:solidFill>
                <a:latin typeface="Arial" pitchFamily="34" charset="0"/>
                <a:cs typeface="Arial" pitchFamily="34" charset="0"/>
              </a:rPr>
              <a:t>Author</a:t>
            </a:r>
            <a:endParaRPr lang="en-US" sz="2000" b="1" dirty="0">
              <a:solidFill>
                <a:prstClr val="black">
                  <a:lumMod val="75000"/>
                  <a:lumOff val="25000"/>
                </a:prstClr>
              </a:solidFill>
              <a:latin typeface="Arial" pitchFamily="34" charset="0"/>
              <a:cs typeface="Arial" pitchFamily="34" charset="0"/>
            </a:endParaRPr>
          </a:p>
        </p:txBody>
      </p:sp>
      <p:sp>
        <p:nvSpPr>
          <p:cNvPr id="8" name="Text Placeholder 23"/>
          <p:cNvSpPr txBox="1">
            <a:spLocks/>
          </p:cNvSpPr>
          <p:nvPr userDrawn="1"/>
        </p:nvSpPr>
        <p:spPr>
          <a:xfrm>
            <a:off x="609600" y="4191000"/>
            <a:ext cx="3733800" cy="304800"/>
          </a:xfrm>
          <a:prstGeom prst="rect">
            <a:avLst/>
          </a:prstGeom>
        </p:spPr>
        <p:txBody>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dirty="0" smtClean="0">
                <a:solidFill>
                  <a:prstClr val="black">
                    <a:lumMod val="65000"/>
                    <a:lumOff val="35000"/>
                  </a:prstClr>
                </a:solidFill>
              </a:rPr>
              <a:t>Author’s Title</a:t>
            </a:r>
            <a:endParaRPr lang="en-US" dirty="0">
              <a:solidFill>
                <a:prstClr val="black">
                  <a:lumMod val="65000"/>
                  <a:lumOff val="35000"/>
                </a:prstClr>
              </a:solidFill>
            </a:endParaRPr>
          </a:p>
        </p:txBody>
      </p:sp>
      <p:sp>
        <p:nvSpPr>
          <p:cNvPr id="9" name="Text Placeholder 12"/>
          <p:cNvSpPr txBox="1">
            <a:spLocks/>
          </p:cNvSpPr>
          <p:nvPr userDrawn="1"/>
        </p:nvSpPr>
        <p:spPr>
          <a:xfrm>
            <a:off x="457200" y="6028397"/>
            <a:ext cx="1756956" cy="824841"/>
          </a:xfrm>
          <a:prstGeom prst="rect">
            <a:avLst/>
          </a:prstGeom>
        </p:spPr>
        <p:txBody>
          <a:bodyPr wrap="none" anchor="b" anchorCtr="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n-US" sz="1400" b="1" dirty="0" smtClean="0">
                <a:solidFill>
                  <a:prstClr val="black">
                    <a:lumMod val="65000"/>
                    <a:lumOff val="35000"/>
                  </a:prstClr>
                </a:solidFill>
                <a:latin typeface="Arial" pitchFamily="34" charset="0"/>
                <a:cs typeface="Arial" pitchFamily="34" charset="0"/>
              </a:rPr>
              <a:t>Session Title</a:t>
            </a:r>
            <a:endParaRPr lang="en-US" sz="1400" b="1" dirty="0">
              <a:solidFill>
                <a:prstClr val="black">
                  <a:lumMod val="65000"/>
                  <a:lumOff val="35000"/>
                </a:prstClr>
              </a:solidFill>
              <a:latin typeface="Arial" pitchFamily="34" charset="0"/>
              <a:cs typeface="Arial" pitchFamily="34" charset="0"/>
            </a:endParaRPr>
          </a:p>
          <a:p>
            <a:pPr marL="0" indent="0" fontAlgn="auto">
              <a:spcAft>
                <a:spcPts val="0"/>
              </a:spcAft>
              <a:buNone/>
            </a:pPr>
            <a:r>
              <a:rPr lang="en-US" sz="1400" i="0" dirty="0" smtClean="0">
                <a:solidFill>
                  <a:prstClr val="black">
                    <a:lumMod val="65000"/>
                    <a:lumOff val="35000"/>
                  </a:prstClr>
                </a:solidFill>
                <a:latin typeface="Arial" pitchFamily="34" charset="0"/>
                <a:cs typeface="Arial" pitchFamily="34" charset="0"/>
              </a:rPr>
              <a:t>Organization/Venue</a:t>
            </a:r>
            <a:endParaRPr lang="en-US" sz="1400" i="0" dirty="0">
              <a:solidFill>
                <a:prstClr val="black">
                  <a:lumMod val="65000"/>
                  <a:lumOff val="35000"/>
                </a:prstClr>
              </a:solidFill>
              <a:latin typeface="Arial" pitchFamily="34" charset="0"/>
              <a:cs typeface="Arial" pitchFamily="34" charset="0"/>
            </a:endParaRPr>
          </a:p>
          <a:p>
            <a:pPr marL="0" indent="0" fontAlgn="auto">
              <a:spcAft>
                <a:spcPts val="0"/>
              </a:spcAft>
              <a:buNone/>
            </a:pPr>
            <a:r>
              <a:rPr lang="en-US" sz="1400" i="0" dirty="0" smtClean="0">
                <a:solidFill>
                  <a:prstClr val="black">
                    <a:lumMod val="65000"/>
                    <a:lumOff val="35000"/>
                  </a:prstClr>
                </a:solidFill>
                <a:latin typeface="Arial" pitchFamily="34" charset="0"/>
                <a:cs typeface="Arial" pitchFamily="34" charset="0"/>
              </a:rPr>
              <a:t>Location—Date</a:t>
            </a:r>
          </a:p>
        </p:txBody>
      </p:sp>
      <p:pic>
        <p:nvPicPr>
          <p:cNvPr id="10" name="Picture 9" descr="phc logo 2.jpg"/>
          <p:cNvPicPr>
            <a:picLocks noChangeAspect="1"/>
          </p:cNvPicPr>
          <p:nvPr userDrawn="1"/>
        </p:nvPicPr>
        <p:blipFill>
          <a:blip r:embed="rId3" cstate="print"/>
          <a:stretch>
            <a:fillRect/>
          </a:stretch>
        </p:blipFill>
        <p:spPr>
          <a:xfrm>
            <a:off x="533400" y="5067300"/>
            <a:ext cx="457200" cy="457200"/>
          </a:xfrm>
          <a:prstGeom prst="rect">
            <a:avLst/>
          </a:prstGeom>
        </p:spPr>
      </p:pic>
    </p:spTree>
    <p:extLst>
      <p:ext uri="{BB962C8B-B14F-4D97-AF65-F5344CB8AC3E}">
        <p14:creationId xmlns:p14="http://schemas.microsoft.com/office/powerpoint/2010/main" val="3291250145"/>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pic>
        <p:nvPicPr>
          <p:cNvPr id="6" name="Picture 3"/>
          <p:cNvPicPr>
            <a:picLocks noChangeAspect="1" noChangeArrowheads="1"/>
          </p:cNvPicPr>
          <p:nvPr userDrawn="1"/>
        </p:nvPicPr>
        <p:blipFill>
          <a:blip r:embed="rId2" cstate="print"/>
          <a:srcRect/>
          <a:stretch>
            <a:fillRect/>
          </a:stretch>
        </p:blipFill>
        <p:spPr bwMode="auto">
          <a:xfrm>
            <a:off x="6629400" y="6400800"/>
            <a:ext cx="2362200" cy="261938"/>
          </a:xfrm>
          <a:prstGeom prst="rect">
            <a:avLst/>
          </a:prstGeom>
          <a:noFill/>
          <a:ln w="9525">
            <a:noFill/>
            <a:miter lim="800000"/>
            <a:headEnd/>
            <a:tailEnd/>
          </a:ln>
        </p:spPr>
      </p:pic>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9498800"/>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for Present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01465407"/>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fld id="{F7C320E5-ADF7-406E-9341-2F794E805AA2}" type="datetime1">
              <a:rPr lang="en-US"/>
              <a:pPr/>
              <a:t>4/14/2015</a:t>
            </a:fld>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endParaRPr lang="en-US" dirty="0"/>
          </a:p>
        </p:txBody>
      </p:sp>
    </p:spTree>
    <p:extLst>
      <p:ext uri="{BB962C8B-B14F-4D97-AF65-F5344CB8AC3E}">
        <p14:creationId xmlns:p14="http://schemas.microsoft.com/office/powerpoint/2010/main" val="8191175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0040" y="2560319"/>
            <a:ext cx="8503920" cy="1828800"/>
          </a:xfrm>
          <a:solidFill>
            <a:srgbClr val="666699"/>
          </a:solidFill>
          <a:ln w="9525">
            <a:noFill/>
            <a:miter lim="800000"/>
            <a:headEnd/>
            <a:tailEnd/>
          </a:ln>
        </p:spPr>
        <p:txBody>
          <a:bodyPr anchor="ctr"/>
          <a:lstStyle>
            <a:lvl1pPr>
              <a:defRPr lang="en-US" sz="4000" kern="1200" dirty="0">
                <a:solidFill>
                  <a:srgbClr val="FFCC66"/>
                </a:solidFill>
                <a:ea typeface="+mn-ea"/>
                <a:cs typeface="+mn-cs"/>
              </a:defRPr>
            </a:lvl1pPr>
          </a:lstStyle>
          <a:p>
            <a:pPr lvl="0"/>
            <a:r>
              <a:rPr lang="en-US" dirty="0" smtClean="0"/>
              <a:t>Click to edit Master title style</a:t>
            </a:r>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4" name="Group 3"/>
          <p:cNvGrpSpPr/>
          <p:nvPr userDrawn="1"/>
        </p:nvGrpSpPr>
        <p:grpSpPr>
          <a:xfrm>
            <a:off x="157300" y="6311345"/>
            <a:ext cx="2263819" cy="402087"/>
            <a:chOff x="6880181" y="6264202"/>
            <a:chExt cx="2263819" cy="402087"/>
          </a:xfrm>
        </p:grpSpPr>
        <p:pic>
          <p:nvPicPr>
            <p:cNvPr id="5" name="Picture 4"/>
            <p:cNvPicPr>
              <a:picLocks noChangeAspect="1"/>
            </p:cNvPicPr>
            <p:nvPr userDrawn="1"/>
          </p:nvPicPr>
          <p:blipFill>
            <a:blip r:embed="rId2" cstate="print"/>
            <a:srcRect/>
            <a:stretch>
              <a:fillRect/>
            </a:stretch>
          </p:blipFill>
          <p:spPr bwMode="auto">
            <a:xfrm>
              <a:off x="7247864" y="6500035"/>
              <a:ext cx="1786000" cy="166254"/>
            </a:xfrm>
            <a:prstGeom prst="rect">
              <a:avLst/>
            </a:prstGeom>
            <a:noFill/>
          </p:spPr>
        </p:pic>
        <p:grpSp>
          <p:nvGrpSpPr>
            <p:cNvPr id="6" name="Group 5"/>
            <p:cNvGrpSpPr/>
            <p:nvPr userDrawn="1"/>
          </p:nvGrpSpPr>
          <p:grpSpPr>
            <a:xfrm>
              <a:off x="6880181" y="6264202"/>
              <a:ext cx="2263819" cy="215444"/>
              <a:chOff x="6880181" y="6264202"/>
              <a:chExt cx="2263819" cy="215444"/>
            </a:xfrm>
          </p:grpSpPr>
          <p:sp>
            <p:nvSpPr>
              <p:cNvPr id="7" name="Text Placeholder 12"/>
              <p:cNvSpPr txBox="1">
                <a:spLocks noChangeAspect="1"/>
              </p:cNvSpPr>
              <p:nvPr userDrawn="1"/>
            </p:nvSpPr>
            <p:spPr>
              <a:xfrm>
                <a:off x="7045349" y="6264202"/>
                <a:ext cx="2098651" cy="215444"/>
              </a:xfrm>
              <a:prstGeom prst="rect">
                <a:avLst/>
              </a:prstGeom>
            </p:spPr>
            <p:txBody>
              <a:bodyPr wrap="none" lIns="91440" tIns="0" rIns="91440" bIns="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1400" i="0" dirty="0" smtClean="0">
                    <a:solidFill>
                      <a:srgbClr val="7E500D"/>
                    </a:solidFill>
                  </a:rPr>
                  <a:t>Hispanic Trends Project</a:t>
                </a:r>
                <a:endParaRPr lang="en-US" sz="1400" dirty="0" smtClean="0">
                  <a:solidFill>
                    <a:srgbClr val="7E500D"/>
                  </a:solidFill>
                </a:endParaRPr>
              </a:p>
            </p:txBody>
          </p:sp>
          <p:pic>
            <p:nvPicPr>
              <p:cNvPr id="8" name="Picture 7" descr="phc logo 2.jpg"/>
              <p:cNvPicPr>
                <a:picLocks noChangeAspect="1"/>
              </p:cNvPicPr>
              <p:nvPr userDrawn="1"/>
            </p:nvPicPr>
            <p:blipFill>
              <a:blip r:embed="rId3" cstate="print"/>
              <a:stretch>
                <a:fillRect/>
              </a:stretch>
            </p:blipFill>
            <p:spPr>
              <a:xfrm>
                <a:off x="6880181" y="6267894"/>
                <a:ext cx="182880" cy="182880"/>
              </a:xfrm>
              <a:prstGeom prst="rect">
                <a:avLst/>
              </a:prstGeom>
            </p:spPr>
          </p:pic>
        </p:grpSp>
      </p:gr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solidFill>
            <a:srgbClr val="CCCCFF"/>
          </a:solidFill>
          <a:ln w="9525">
            <a:noFill/>
            <a:miter lim="800000"/>
            <a:headEnd/>
            <a:tailEnd/>
          </a:ln>
        </p:spPr>
        <p:txBody>
          <a:bodyPr vert="horz" wrap="square" lIns="274320" tIns="45720" rIns="91440" bIns="0" numCol="1" anchor="t" anchorCtr="0" compatLnSpc="1">
            <a:prstTxWarp prst="textNoShape">
              <a:avLst/>
            </a:prstTxWarp>
            <a:normAutofit lnSpcReduction="10000"/>
          </a:bodyPr>
          <a:lstStyle/>
          <a:p>
            <a:pPr lvl="0">
              <a:buClr>
                <a:schemeClr val="bg2">
                  <a:lumMod val="50000"/>
                </a:schemeClr>
              </a:buClr>
              <a:buSzPct val="125000"/>
              <a:buFont typeface="Arial" panose="020B0604020202020204" pitchFamily="34" charset="0"/>
            </a:pPr>
            <a:r>
              <a:rPr lang="en-US" smtClean="0"/>
              <a:t>Click to edit Master text styles</a:t>
            </a:r>
          </a:p>
          <a:p>
            <a:pPr lvl="1">
              <a:lnSpc>
                <a:spcPct val="90000"/>
              </a:lnSpc>
              <a:spcBef>
                <a:spcPts val="0"/>
              </a:spcBef>
            </a:pPr>
            <a:r>
              <a:rPr lang="en-US" smtClean="0"/>
              <a:t>Second level</a:t>
            </a:r>
          </a:p>
          <a:p>
            <a:pPr lvl="2"/>
            <a:r>
              <a:rPr lang="en-US" smtClean="0"/>
              <a:t>Third level</a:t>
            </a:r>
          </a:p>
          <a:p>
            <a:pPr lvl="3"/>
            <a:r>
              <a:rPr lang="en-US" smtClean="0"/>
              <a:t>Fourth level</a:t>
            </a:r>
          </a:p>
          <a:p>
            <a:pPr lvl="4"/>
            <a:r>
              <a:rPr lang="en-US" smtClean="0"/>
              <a:t>Fifth level</a:t>
            </a:r>
          </a:p>
        </p:txBody>
      </p:sp>
      <p:grpSp>
        <p:nvGrpSpPr>
          <p:cNvPr id="11" name="Group 10"/>
          <p:cNvGrpSpPr/>
          <p:nvPr userDrawn="1"/>
        </p:nvGrpSpPr>
        <p:grpSpPr>
          <a:xfrm>
            <a:off x="6805750" y="6370532"/>
            <a:ext cx="2263819" cy="402087"/>
            <a:chOff x="6880181" y="6264202"/>
            <a:chExt cx="2263819" cy="402087"/>
          </a:xfrm>
        </p:grpSpPr>
        <p:pic>
          <p:nvPicPr>
            <p:cNvPr id="7" name="Picture 6"/>
            <p:cNvPicPr>
              <a:picLocks noChangeAspect="1"/>
            </p:cNvPicPr>
            <p:nvPr userDrawn="1"/>
          </p:nvPicPr>
          <p:blipFill>
            <a:blip r:embed="rId18" cstate="print"/>
            <a:srcRect/>
            <a:stretch>
              <a:fillRect/>
            </a:stretch>
          </p:blipFill>
          <p:spPr bwMode="auto">
            <a:xfrm>
              <a:off x="7247864" y="6500035"/>
              <a:ext cx="1786000" cy="166254"/>
            </a:xfrm>
            <a:prstGeom prst="rect">
              <a:avLst/>
            </a:prstGeom>
            <a:noFill/>
          </p:spPr>
        </p:pic>
        <p:grpSp>
          <p:nvGrpSpPr>
            <p:cNvPr id="10" name="Group 9"/>
            <p:cNvGrpSpPr/>
            <p:nvPr userDrawn="1"/>
          </p:nvGrpSpPr>
          <p:grpSpPr>
            <a:xfrm>
              <a:off x="6880181" y="6264202"/>
              <a:ext cx="2263819" cy="215444"/>
              <a:chOff x="6880181" y="6264202"/>
              <a:chExt cx="2263819" cy="215444"/>
            </a:xfrm>
          </p:grpSpPr>
          <p:sp>
            <p:nvSpPr>
              <p:cNvPr id="8" name="Text Placeholder 12"/>
              <p:cNvSpPr txBox="1">
                <a:spLocks noChangeAspect="1"/>
              </p:cNvSpPr>
              <p:nvPr userDrawn="1"/>
            </p:nvSpPr>
            <p:spPr>
              <a:xfrm>
                <a:off x="7045349" y="6264202"/>
                <a:ext cx="2098651" cy="215444"/>
              </a:xfrm>
              <a:prstGeom prst="rect">
                <a:avLst/>
              </a:prstGeom>
            </p:spPr>
            <p:txBody>
              <a:bodyPr wrap="none" lIns="91440" tIns="0" rIns="91440" bIns="0">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1400" i="0" dirty="0" smtClean="0">
                    <a:solidFill>
                      <a:srgbClr val="7E500D"/>
                    </a:solidFill>
                  </a:rPr>
                  <a:t>Hispanic Trends Project</a:t>
                </a:r>
                <a:endParaRPr lang="en-US" sz="1400" dirty="0" smtClean="0">
                  <a:solidFill>
                    <a:srgbClr val="7E500D"/>
                  </a:solidFill>
                </a:endParaRPr>
              </a:p>
            </p:txBody>
          </p:sp>
          <p:pic>
            <p:nvPicPr>
              <p:cNvPr id="9" name="Picture 8" descr="phc logo 2.jpg"/>
              <p:cNvPicPr>
                <a:picLocks noChangeAspect="1"/>
              </p:cNvPicPr>
              <p:nvPr userDrawn="1"/>
            </p:nvPicPr>
            <p:blipFill>
              <a:blip r:embed="rId19" cstate="print"/>
              <a:stretch>
                <a:fillRect/>
              </a:stretch>
            </p:blipFill>
            <p:spPr>
              <a:xfrm>
                <a:off x="6880181" y="6267894"/>
                <a:ext cx="182880" cy="182880"/>
              </a:xfrm>
              <a:prstGeom prst="rect">
                <a:avLst/>
              </a:prstGeom>
            </p:spPr>
          </p:pic>
        </p:gr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76" r:id="rId10"/>
    <p:sldLayoutId id="2147483658" r:id="rId11"/>
    <p:sldLayoutId id="2147483659" r:id="rId12"/>
    <p:sldLayoutId id="2147483660" r:id="rId13"/>
    <p:sldLayoutId id="2147483674" r:id="rId14"/>
    <p:sldLayoutId id="2147483675" r:id="rId15"/>
    <p:sldLayoutId id="2147483677" r:id="rId16"/>
  </p:sldLayoutIdLst>
  <p:transition>
    <p:fade thruBlk="1"/>
  </p:transition>
  <p:hf hdr="0" ftr="0" dt="0"/>
  <p:txStyles>
    <p:titleStyle>
      <a:lvl1pPr algn="ctr" rtl="0" eaLnBrk="0" fontAlgn="base" hangingPunct="0">
        <a:spcBef>
          <a:spcPct val="0"/>
        </a:spcBef>
        <a:spcAft>
          <a:spcPct val="0"/>
        </a:spcAft>
        <a:defRPr lang="en-US" sz="3600" b="1" dirty="0" smtClean="0">
          <a:solidFill>
            <a:schemeClr val="tx2"/>
          </a:solidFill>
          <a:latin typeface="Trebuchet MS"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lang="en-US" sz="2800" b="1" smtClean="0">
          <a:solidFill>
            <a:srgbClr val="0000FF"/>
          </a:solidFill>
          <a:latin typeface="+mn-lt"/>
          <a:ea typeface="+mn-ea"/>
          <a:cs typeface="+mn-cs"/>
        </a:defRPr>
      </a:lvl1pPr>
      <a:lvl2pPr marL="742950" indent="-285750" algn="l" rtl="0" eaLnBrk="0" fontAlgn="base" hangingPunct="0">
        <a:spcBef>
          <a:spcPct val="20000"/>
        </a:spcBef>
        <a:spcAft>
          <a:spcPct val="0"/>
        </a:spcAft>
        <a:buChar char="–"/>
        <a:defRPr lang="en-US" sz="2400" smtClean="0">
          <a:solidFill>
            <a:schemeClr val="tx1"/>
          </a:solidFill>
          <a:latin typeface="+mn-lt"/>
        </a:defRPr>
      </a:lvl2pPr>
      <a:lvl3pPr marL="1143000" indent="-228600" algn="l" rtl="0" eaLnBrk="0" fontAlgn="base" hangingPunct="0">
        <a:spcBef>
          <a:spcPct val="20000"/>
        </a:spcBef>
        <a:spcAft>
          <a:spcPct val="0"/>
        </a:spcAft>
        <a:buChar char="•"/>
        <a:defRPr lang="en-US" sz="2400" smtClean="0">
          <a:solidFill>
            <a:schemeClr val="tx1"/>
          </a:solidFill>
          <a:latin typeface="+mn-lt"/>
        </a:defRPr>
      </a:lvl3pPr>
      <a:lvl4pPr marL="1600200" indent="-228600" algn="l" rtl="0" eaLnBrk="0" fontAlgn="base" hangingPunct="0">
        <a:spcBef>
          <a:spcPct val="20000"/>
        </a:spcBef>
        <a:spcAft>
          <a:spcPct val="0"/>
        </a:spcAft>
        <a:buChar char="–"/>
        <a:defRPr lang="en-US" sz="2000" smtClean="0">
          <a:solidFill>
            <a:schemeClr val="tx1"/>
          </a:solidFill>
          <a:latin typeface="+mn-lt"/>
        </a:defRPr>
      </a:lvl4pPr>
      <a:lvl5pPr marL="2057400" indent="-228600" algn="l" rtl="0" eaLnBrk="0" fontAlgn="base" hangingPunct="0">
        <a:spcBef>
          <a:spcPct val="20000"/>
        </a:spcBef>
        <a:spcAft>
          <a:spcPct val="0"/>
        </a:spcAft>
        <a:buChar char="»"/>
        <a:defRPr lang="en-US" sz="2000" smtClean="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2.e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13.emf"/><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4.e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5.emf"/><Relationship Id="rId4" Type="http://schemas.openxmlformats.org/officeDocument/2006/relationships/oleObject" Target="../embeddings/oleObject1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6.emf"/><Relationship Id="rId4" Type="http://schemas.openxmlformats.org/officeDocument/2006/relationships/oleObject" Target="../embeddings/oleObject1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14.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9.emf"/><Relationship Id="rId4" Type="http://schemas.openxmlformats.org/officeDocument/2006/relationships/oleObject" Target="../embeddings/oleObject15.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16.vml"/><Relationship Id="rId5" Type="http://schemas.openxmlformats.org/officeDocument/2006/relationships/image" Target="../media/image20.emf"/><Relationship Id="rId4" Type="http://schemas.openxmlformats.org/officeDocument/2006/relationships/oleObject" Target="../embeddings/oleObject1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vmlDrawing" Target="../drawings/vmlDrawing17.vml"/><Relationship Id="rId5" Type="http://schemas.openxmlformats.org/officeDocument/2006/relationships/image" Target="../media/image21.emf"/><Relationship Id="rId4" Type="http://schemas.openxmlformats.org/officeDocument/2006/relationships/oleObject" Target="../embeddings/oleObject17.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0.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vmware-host\Shared Folders\My Desktop\Design Files\Logos\PRC Logo.jpg"/>
          <p:cNvPicPr>
            <a:picLocks noChangeAspect="1" noChangeArrowheads="1"/>
          </p:cNvPicPr>
          <p:nvPr/>
        </p:nvPicPr>
        <p:blipFill>
          <a:blip r:embed="rId3" cstate="print"/>
          <a:srcRect/>
          <a:stretch>
            <a:fillRect/>
          </a:stretch>
        </p:blipFill>
        <p:spPr bwMode="auto">
          <a:xfrm>
            <a:off x="609600" y="978904"/>
            <a:ext cx="2895600" cy="392696"/>
          </a:xfrm>
          <a:prstGeom prst="rect">
            <a:avLst/>
          </a:prstGeom>
          <a:noFill/>
        </p:spPr>
      </p:pic>
      <p:sp>
        <p:nvSpPr>
          <p:cNvPr id="5" name="Rectangle 4"/>
          <p:cNvSpPr/>
          <p:nvPr/>
        </p:nvSpPr>
        <p:spPr>
          <a:xfrm>
            <a:off x="152400" y="1600200"/>
            <a:ext cx="8839200" cy="2971800"/>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US" sz="1800" dirty="0">
              <a:solidFill>
                <a:prstClr val="white"/>
              </a:solidFill>
            </a:endParaRPr>
          </a:p>
        </p:txBody>
      </p:sp>
      <p:sp>
        <p:nvSpPr>
          <p:cNvPr id="12" name="Text Placeholder 12"/>
          <p:cNvSpPr txBox="1">
            <a:spLocks/>
          </p:cNvSpPr>
          <p:nvPr/>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200" i="0" dirty="0" smtClean="0">
                <a:solidFill>
                  <a:srgbClr val="4BACC6">
                    <a:lumMod val="50000"/>
                  </a:srgbClr>
                </a:solidFill>
              </a:rPr>
              <a:t>       </a:t>
            </a:r>
            <a:r>
              <a:rPr lang="en-US" sz="2400" i="0" dirty="0" smtClean="0">
                <a:solidFill>
                  <a:srgbClr val="7E500D"/>
                </a:solidFill>
              </a:rPr>
              <a:t>Hispanic Trends Project</a:t>
            </a:r>
            <a:endParaRPr lang="en-US" sz="2400" dirty="0" smtClean="0">
              <a:solidFill>
                <a:srgbClr val="7E500D"/>
              </a:solidFill>
            </a:endParaRPr>
          </a:p>
        </p:txBody>
      </p:sp>
      <p:pic>
        <p:nvPicPr>
          <p:cNvPr id="13" name="Picture 12" descr="phc logo 2.jpg"/>
          <p:cNvPicPr>
            <a:picLocks noChangeAspect="1"/>
          </p:cNvPicPr>
          <p:nvPr/>
        </p:nvPicPr>
        <p:blipFill>
          <a:blip r:embed="rId4" cstate="print"/>
          <a:stretch>
            <a:fillRect/>
          </a:stretch>
        </p:blipFill>
        <p:spPr>
          <a:xfrm>
            <a:off x="533400" y="5067300"/>
            <a:ext cx="457200" cy="457200"/>
          </a:xfrm>
          <a:prstGeom prst="rect">
            <a:avLst/>
          </a:prstGeom>
        </p:spPr>
      </p:pic>
      <p:sp>
        <p:nvSpPr>
          <p:cNvPr id="14" name="Title 1"/>
          <p:cNvSpPr txBox="1">
            <a:spLocks/>
          </p:cNvSpPr>
          <p:nvPr/>
        </p:nvSpPr>
        <p:spPr>
          <a:xfrm>
            <a:off x="609598" y="1866900"/>
            <a:ext cx="8382001" cy="1752600"/>
          </a:xfrm>
          <a:prstGeom prst="rect">
            <a:avLst/>
          </a:prstGeom>
        </p:spPr>
        <p:txBody>
          <a:bodyPr rIns="0" anchor="ctr" anchorCtr="0">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fontAlgn="auto">
              <a:spcAft>
                <a:spcPts val="0"/>
              </a:spcAft>
            </a:pPr>
            <a:r>
              <a:rPr lang="en-US" sz="4000" b="1" dirty="0">
                <a:solidFill>
                  <a:prstClr val="black"/>
                </a:solidFill>
                <a:latin typeface="Trebuchet MS" pitchFamily="34" charset="0"/>
              </a:rPr>
              <a:t>Unauthorized Mexican </a:t>
            </a:r>
            <a:r>
              <a:rPr lang="en-US" sz="4000" b="1" dirty="0" smtClean="0">
                <a:solidFill>
                  <a:prstClr val="black"/>
                </a:solidFill>
                <a:latin typeface="Trebuchet MS" pitchFamily="34" charset="0"/>
              </a:rPr>
              <a:t>Immigrants:</a:t>
            </a:r>
          </a:p>
          <a:p>
            <a:pPr fontAlgn="auto">
              <a:spcAft>
                <a:spcPts val="0"/>
              </a:spcAft>
            </a:pPr>
            <a:r>
              <a:rPr lang="en-US" sz="4000" b="1" dirty="0" smtClean="0">
                <a:solidFill>
                  <a:prstClr val="black"/>
                </a:solidFill>
                <a:latin typeface="Trebuchet MS" pitchFamily="34" charset="0"/>
              </a:rPr>
              <a:t>Trends, Characteristics, Equities &amp;</a:t>
            </a:r>
          </a:p>
          <a:p>
            <a:pPr fontAlgn="auto">
              <a:spcAft>
                <a:spcPts val="0"/>
              </a:spcAft>
            </a:pPr>
            <a:r>
              <a:rPr lang="en-US" sz="4000" b="1" dirty="0" smtClean="0">
                <a:solidFill>
                  <a:prstClr val="black"/>
                </a:solidFill>
                <a:latin typeface="Trebuchet MS" pitchFamily="34" charset="0"/>
              </a:rPr>
              <a:t>Proposed Executive Actions</a:t>
            </a:r>
          </a:p>
        </p:txBody>
      </p:sp>
      <p:sp>
        <p:nvSpPr>
          <p:cNvPr id="15" name="Subtitle 2"/>
          <p:cNvSpPr txBox="1">
            <a:spLocks/>
          </p:cNvSpPr>
          <p:nvPr/>
        </p:nvSpPr>
        <p:spPr>
          <a:xfrm>
            <a:off x="609600" y="3810000"/>
            <a:ext cx="2220480" cy="400110"/>
          </a:xfrm>
          <a:prstGeom prst="rect">
            <a:avLst/>
          </a:prstGeom>
        </p:spPr>
        <p:txBody>
          <a:bodyPr wrap="none">
            <a:spAutoFit/>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n-US" sz="2000" b="1" dirty="0" smtClean="0">
                <a:solidFill>
                  <a:prstClr val="black">
                    <a:lumMod val="75000"/>
                    <a:lumOff val="25000"/>
                  </a:prstClr>
                </a:solidFill>
                <a:latin typeface="Arial" pitchFamily="34" charset="0"/>
                <a:cs typeface="Arial" pitchFamily="34" charset="0"/>
              </a:rPr>
              <a:t>Jeffrey S. Passel</a:t>
            </a:r>
            <a:endParaRPr lang="en-US" sz="2000" b="1" dirty="0">
              <a:solidFill>
                <a:prstClr val="black">
                  <a:lumMod val="75000"/>
                  <a:lumOff val="25000"/>
                </a:prstClr>
              </a:solidFill>
              <a:latin typeface="Arial" pitchFamily="34" charset="0"/>
              <a:cs typeface="Arial" pitchFamily="34" charset="0"/>
            </a:endParaRPr>
          </a:p>
        </p:txBody>
      </p:sp>
      <p:sp>
        <p:nvSpPr>
          <p:cNvPr id="16" name="Text Placeholder 23"/>
          <p:cNvSpPr txBox="1">
            <a:spLocks/>
          </p:cNvSpPr>
          <p:nvPr/>
        </p:nvSpPr>
        <p:spPr>
          <a:xfrm>
            <a:off x="609600" y="4191000"/>
            <a:ext cx="2129109" cy="338554"/>
          </a:xfrm>
          <a:prstGeom prst="rect">
            <a:avLst/>
          </a:prstGeom>
        </p:spPr>
        <p:txBody>
          <a:bodyPr wrap="none">
            <a:spAutoFit/>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dirty="0" smtClean="0">
                <a:solidFill>
                  <a:prstClr val="black">
                    <a:lumMod val="65000"/>
                    <a:lumOff val="35000"/>
                  </a:prstClr>
                </a:solidFill>
              </a:rPr>
              <a:t>Senior Demographer</a:t>
            </a:r>
            <a:endParaRPr lang="en-US" dirty="0">
              <a:solidFill>
                <a:prstClr val="black">
                  <a:lumMod val="65000"/>
                  <a:lumOff val="35000"/>
                </a:prstClr>
              </a:solidFill>
            </a:endParaRPr>
          </a:p>
        </p:txBody>
      </p:sp>
      <p:sp>
        <p:nvSpPr>
          <p:cNvPr id="10" name="Text Placeholder 12"/>
          <p:cNvSpPr txBox="1">
            <a:spLocks/>
          </p:cNvSpPr>
          <p:nvPr/>
        </p:nvSpPr>
        <p:spPr>
          <a:xfrm>
            <a:off x="509954" y="5788406"/>
            <a:ext cx="7184724" cy="1341906"/>
          </a:xfrm>
          <a:prstGeom prst="rect">
            <a:avLst/>
          </a:prstGeom>
        </p:spPr>
        <p:txBody>
          <a:bodyPr wrap="none">
            <a:sp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r>
              <a:rPr lang="en-US" sz="1400" b="1" dirty="0" smtClean="0">
                <a:solidFill>
                  <a:prstClr val="black">
                    <a:lumMod val="65000"/>
                    <a:lumOff val="35000"/>
                  </a:prstClr>
                </a:solidFill>
                <a:latin typeface="Arial" pitchFamily="34" charset="0"/>
                <a:cs typeface="Arial" pitchFamily="34" charset="0"/>
              </a:rPr>
              <a:t>Opportunities and Limits of the Executive Actions Proposed by President Obama: </a:t>
            </a:r>
          </a:p>
          <a:p>
            <a:pPr marL="0" indent="0" fontAlgn="auto">
              <a:spcAft>
                <a:spcPts val="0"/>
              </a:spcAft>
              <a:buNone/>
            </a:pPr>
            <a:r>
              <a:rPr lang="en-US" sz="1400" b="1" dirty="0" smtClean="0">
                <a:solidFill>
                  <a:prstClr val="black">
                    <a:lumMod val="65000"/>
                    <a:lumOff val="35000"/>
                  </a:prstClr>
                </a:solidFill>
                <a:latin typeface="Arial" pitchFamily="34" charset="0"/>
                <a:cs typeface="Arial" pitchFamily="34" charset="0"/>
              </a:rPr>
              <a:t>What Mexico and Central America Can and Should Do</a:t>
            </a:r>
          </a:p>
          <a:p>
            <a:pPr marL="0" indent="0" fontAlgn="auto">
              <a:spcAft>
                <a:spcPts val="0"/>
              </a:spcAft>
              <a:buNone/>
            </a:pPr>
            <a:r>
              <a:rPr lang="en-US" sz="1400" b="1" i="0" dirty="0" smtClean="0">
                <a:solidFill>
                  <a:prstClr val="black">
                    <a:lumMod val="65000"/>
                    <a:lumOff val="35000"/>
                  </a:prstClr>
                </a:solidFill>
                <a:latin typeface="Arial" pitchFamily="34" charset="0"/>
                <a:cs typeface="Arial" pitchFamily="34" charset="0"/>
              </a:rPr>
              <a:t>Ministry of Foreign Affairs</a:t>
            </a:r>
            <a:endParaRPr lang="en-US" sz="1400" b="1" i="0" dirty="0">
              <a:solidFill>
                <a:prstClr val="black">
                  <a:lumMod val="65000"/>
                  <a:lumOff val="35000"/>
                </a:prstClr>
              </a:solidFill>
              <a:latin typeface="Arial" pitchFamily="34" charset="0"/>
              <a:cs typeface="Arial" pitchFamily="34" charset="0"/>
            </a:endParaRPr>
          </a:p>
          <a:p>
            <a:pPr marL="0" indent="0" fontAlgn="auto">
              <a:spcAft>
                <a:spcPts val="0"/>
              </a:spcAft>
              <a:buNone/>
            </a:pPr>
            <a:r>
              <a:rPr lang="en-US" sz="1400" i="0" dirty="0" smtClean="0">
                <a:solidFill>
                  <a:prstClr val="black">
                    <a:lumMod val="65000"/>
                    <a:lumOff val="35000"/>
                  </a:prstClr>
                </a:solidFill>
                <a:latin typeface="Arial" pitchFamily="34" charset="0"/>
                <a:cs typeface="Arial" pitchFamily="34" charset="0"/>
              </a:rPr>
              <a:t>Mexico City, DF—14 April  2015</a:t>
            </a:r>
          </a:p>
          <a:p>
            <a:pPr marL="0" indent="0" fontAlgn="auto">
              <a:spcAft>
                <a:spcPts val="0"/>
              </a:spcAft>
              <a:buNone/>
            </a:pPr>
            <a:endParaRPr lang="en-US" sz="1400" i="0" dirty="0" smtClean="0">
              <a:solidFill>
                <a:prstClr val="black">
                  <a:lumMod val="65000"/>
                  <a:lumOff val="35000"/>
                </a:prstClr>
              </a:solidFill>
              <a:latin typeface="Arial" pitchFamily="34" charset="0"/>
              <a:cs typeface="Arial" pitchFamily="34" charset="0"/>
            </a:endParaRPr>
          </a:p>
        </p:txBody>
      </p:sp>
    </p:spTree>
    <p:extLst>
      <p:ext uri="{BB962C8B-B14F-4D97-AF65-F5344CB8AC3E}">
        <p14:creationId xmlns:p14="http://schemas.microsoft.com/office/powerpoint/2010/main" val="14109268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nchorCtr="1"/>
          <a:lstStyle/>
          <a:p>
            <a:r>
              <a:rPr lang="en-US" sz="4000" b="1" dirty="0" smtClean="0">
                <a:solidFill>
                  <a:srgbClr val="FFCC66"/>
                </a:solidFill>
                <a:latin typeface="Trebuchet MS" pitchFamily="34" charset="0"/>
              </a:rPr>
              <a:t>Where Do the Immigrants Live?</a:t>
            </a:r>
            <a:endParaRPr lang="en-US" sz="4000" b="1" dirty="0">
              <a:solidFill>
                <a:srgbClr val="FFCC66"/>
              </a:solidFill>
              <a:latin typeface="Trebuchet MS" pitchFamily="34" charset="0"/>
            </a:endParaRPr>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10</a:t>
            </a:fld>
            <a:endParaRPr lang="en-US" altLang="en-US" dirty="0">
              <a:solidFill>
                <a:schemeClr val="tx1"/>
              </a:solidFill>
            </a:endParaRPr>
          </a:p>
        </p:txBody>
      </p:sp>
    </p:spTree>
    <p:extLst>
      <p:ext uri="{BB962C8B-B14F-4D97-AF65-F5344CB8AC3E}">
        <p14:creationId xmlns:p14="http://schemas.microsoft.com/office/powerpoint/2010/main" val="31749298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3" name="Rectangle 3"/>
          <p:cNvSpPr>
            <a:spLocks noGrp="1" noChangeArrowheads="1"/>
          </p:cNvSpPr>
          <p:nvPr>
            <p:ph type="title"/>
          </p:nvPr>
        </p:nvSpPr>
        <p:spPr>
          <a:xfrm>
            <a:off x="457200"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dirty="0"/>
              <a:t>Unauthorized Spread </a:t>
            </a:r>
            <a:r>
              <a:rPr lang="en-US" dirty="0" smtClean="0"/>
              <a:t>from CA; </a:t>
            </a:r>
            <a:r>
              <a:rPr lang="en-US" dirty="0"/>
              <a:t/>
            </a:r>
            <a:br>
              <a:rPr lang="en-US" dirty="0"/>
            </a:br>
            <a:r>
              <a:rPr lang="en-US" dirty="0" smtClean="0"/>
              <a:t>Growing Share in New States</a:t>
            </a:r>
            <a:endParaRPr lang="en-US" dirty="0"/>
          </a:p>
        </p:txBody>
      </p:sp>
      <p:graphicFrame>
        <p:nvGraphicFramePr>
          <p:cNvPr id="18" name="Object 3"/>
          <p:cNvGraphicFramePr>
            <a:graphicFrameLocks/>
          </p:cNvGraphicFramePr>
          <p:nvPr>
            <p:extLst>
              <p:ext uri="{D42A27DB-BD31-4B8C-83A1-F6EECF244321}">
                <p14:modId xmlns:p14="http://schemas.microsoft.com/office/powerpoint/2010/main" val="4110959230"/>
              </p:ext>
            </p:extLst>
          </p:nvPr>
        </p:nvGraphicFramePr>
        <p:xfrm>
          <a:off x="465138" y="1524678"/>
          <a:ext cx="8258175" cy="4818062"/>
        </p:xfrm>
        <a:graphic>
          <a:graphicData uri="http://schemas.openxmlformats.org/presentationml/2006/ole">
            <mc:AlternateContent xmlns:mc="http://schemas.openxmlformats.org/markup-compatibility/2006">
              <mc:Choice xmlns:v="urn:schemas-microsoft-com:vml" Requires="v">
                <p:oleObj spid="_x0000_s354312" name="Chart" r:id="rId4" imgW="8886757" imgH="5181510" progId="MSGraph.Chart.8">
                  <p:embed followColorScheme="full"/>
                </p:oleObj>
              </mc:Choice>
              <mc:Fallback>
                <p:oleObj name="Chart" r:id="rId4" imgW="8886757" imgH="5181510" progId="MSGraph.Chart.8">
                  <p:embed followColorScheme="full"/>
                  <p:pic>
                    <p:nvPicPr>
                      <p:cNvPr id="0" name=""/>
                      <p:cNvPicPr>
                        <a:picLocks noChangeArrowheads="1"/>
                      </p:cNvPicPr>
                      <p:nvPr/>
                    </p:nvPicPr>
                    <p:blipFill>
                      <a:blip r:embed="rId5"/>
                      <a:srcRect/>
                      <a:stretch>
                        <a:fillRect/>
                      </a:stretch>
                    </p:blipFill>
                    <p:spPr bwMode="auto">
                      <a:xfrm>
                        <a:off x="465138" y="1524678"/>
                        <a:ext cx="8258175" cy="481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5"/>
          <p:cNvSpPr>
            <a:spLocks noChangeArrowheads="1"/>
          </p:cNvSpPr>
          <p:nvPr/>
        </p:nvSpPr>
        <p:spPr bwMode="auto">
          <a:xfrm>
            <a:off x="457200" y="6524625"/>
            <a:ext cx="240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900" dirty="0">
                <a:solidFill>
                  <a:schemeClr val="tx1"/>
                </a:solidFill>
              </a:rPr>
              <a:t>Source: Pew Research Center</a:t>
            </a:r>
          </a:p>
          <a:p>
            <a:pPr algn="l"/>
            <a:r>
              <a:rPr lang="en-US" altLang="en-US" sz="900" dirty="0">
                <a:solidFill>
                  <a:schemeClr val="tx1"/>
                </a:solidFill>
              </a:rPr>
              <a:t>Passel, Cohn and Gonzalez-Barrera (2013)</a:t>
            </a:r>
          </a:p>
        </p:txBody>
      </p:sp>
      <p:sp>
        <p:nvSpPr>
          <p:cNvPr id="20" name="Text Box 13"/>
          <p:cNvSpPr txBox="1">
            <a:spLocks noChangeArrowheads="1"/>
          </p:cNvSpPr>
          <p:nvPr/>
        </p:nvSpPr>
        <p:spPr bwMode="auto">
          <a:xfrm>
            <a:off x="384604" y="1508346"/>
            <a:ext cx="2513814" cy="21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n-US" altLang="en-US" sz="1000" dirty="0">
                <a:solidFill>
                  <a:schemeClr val="tx1"/>
                </a:solidFill>
              </a:rPr>
              <a:t>Percent of Total Unauthorized </a:t>
            </a:r>
            <a:r>
              <a:rPr lang="en-US" altLang="en-US" sz="1000" dirty="0" smtClean="0">
                <a:solidFill>
                  <a:schemeClr val="tx1"/>
                </a:solidFill>
              </a:rPr>
              <a:t>Population</a:t>
            </a:r>
            <a:endParaRPr lang="en-US" altLang="en-US" sz="1000" dirty="0">
              <a:solidFill>
                <a:schemeClr val="tx1"/>
              </a:solidFill>
            </a:endParaRPr>
          </a:p>
        </p:txBody>
      </p:sp>
      <p:sp>
        <p:nvSpPr>
          <p:cNvPr id="21" name="TextBox 4"/>
          <p:cNvSpPr txBox="1">
            <a:spLocks noChangeArrowheads="1"/>
          </p:cNvSpPr>
          <p:nvPr/>
        </p:nvSpPr>
        <p:spPr bwMode="auto">
          <a:xfrm>
            <a:off x="418643" y="4064910"/>
            <a:ext cx="1308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b="1" dirty="0">
                <a:solidFill>
                  <a:schemeClr val="tx1"/>
                </a:solidFill>
              </a:rPr>
              <a:t>(700,000)</a:t>
            </a:r>
          </a:p>
        </p:txBody>
      </p:sp>
      <p:sp>
        <p:nvSpPr>
          <p:cNvPr id="8" name="TextBox 7"/>
          <p:cNvSpPr txBox="1">
            <a:spLocks noChangeArrowheads="1"/>
          </p:cNvSpPr>
          <p:nvPr/>
        </p:nvSpPr>
        <p:spPr bwMode="auto">
          <a:xfrm>
            <a:off x="5672400" y="2178048"/>
            <a:ext cx="1579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sz="2000" b="1" dirty="0">
                <a:solidFill>
                  <a:schemeClr val="tx1"/>
                </a:solidFill>
              </a:rPr>
              <a:t>(4,700,000!)</a:t>
            </a:r>
          </a:p>
        </p:txBody>
      </p:sp>
      <p:sp>
        <p:nvSpPr>
          <p:cNvPr id="10"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11</a:t>
            </a:fld>
            <a:endParaRPr lang="en-US" altLang="en-US" dirty="0">
              <a:solidFill>
                <a:schemeClr val="tx1"/>
              </a:solidFill>
            </a:endParaRPr>
          </a:p>
        </p:txBody>
      </p:sp>
    </p:spTree>
    <p:extLst>
      <p:ext uri="{BB962C8B-B14F-4D97-AF65-F5344CB8AC3E}">
        <p14:creationId xmlns:p14="http://schemas.microsoft.com/office/powerpoint/2010/main" val="896768338"/>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3" name="Rectangle 3"/>
          <p:cNvSpPr>
            <a:spLocks noGrp="1" noChangeArrowheads="1"/>
          </p:cNvSpPr>
          <p:nvPr>
            <p:ph type="title"/>
          </p:nvPr>
        </p:nvSpPr>
        <p:spPr>
          <a:xfrm>
            <a:off x="457200"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dirty="0"/>
              <a:t>Unauthorized Spread Stops </a:t>
            </a:r>
            <a:br>
              <a:rPr lang="en-US" dirty="0"/>
            </a:br>
            <a:r>
              <a:rPr lang="en-US" dirty="0" smtClean="0"/>
              <a:t>After ’07; </a:t>
            </a:r>
            <a:r>
              <a:rPr lang="en-US" dirty="0"/>
              <a:t>“Others” </a:t>
            </a:r>
            <a:r>
              <a:rPr lang="en-US" dirty="0" smtClean="0"/>
              <a:t>Hold Constant</a:t>
            </a:r>
            <a:endParaRPr lang="en-US" dirty="0"/>
          </a:p>
        </p:txBody>
      </p:sp>
      <p:graphicFrame>
        <p:nvGraphicFramePr>
          <p:cNvPr id="18" name="Object 3"/>
          <p:cNvGraphicFramePr>
            <a:graphicFrameLocks/>
          </p:cNvGraphicFramePr>
          <p:nvPr>
            <p:extLst>
              <p:ext uri="{D42A27DB-BD31-4B8C-83A1-F6EECF244321}">
                <p14:modId xmlns:p14="http://schemas.microsoft.com/office/powerpoint/2010/main" val="1902518496"/>
              </p:ext>
            </p:extLst>
          </p:nvPr>
        </p:nvGraphicFramePr>
        <p:xfrm>
          <a:off x="465138" y="1524678"/>
          <a:ext cx="8258175" cy="4818062"/>
        </p:xfrm>
        <a:graphic>
          <a:graphicData uri="http://schemas.openxmlformats.org/presentationml/2006/ole">
            <mc:AlternateContent xmlns:mc="http://schemas.openxmlformats.org/markup-compatibility/2006">
              <mc:Choice xmlns:v="urn:schemas-microsoft-com:vml" Requires="v">
                <p:oleObj spid="_x0000_s347148" name="Chart" r:id="rId4" imgW="8886833" imgH="5181570" progId="MSGraph.Chart.8">
                  <p:embed followColorScheme="full"/>
                </p:oleObj>
              </mc:Choice>
              <mc:Fallback>
                <p:oleObj name="Chart" r:id="rId4" imgW="8886833" imgH="5181570" progId="MSGraph.Chart.8">
                  <p:embed followColorScheme="full"/>
                  <p:pic>
                    <p:nvPicPr>
                      <p:cNvPr id="0" name=""/>
                      <p:cNvPicPr>
                        <a:picLocks noChangeArrowheads="1"/>
                      </p:cNvPicPr>
                      <p:nvPr/>
                    </p:nvPicPr>
                    <p:blipFill>
                      <a:blip r:embed="rId5"/>
                      <a:srcRect/>
                      <a:stretch>
                        <a:fillRect/>
                      </a:stretch>
                    </p:blipFill>
                    <p:spPr bwMode="auto">
                      <a:xfrm>
                        <a:off x="465138" y="1524678"/>
                        <a:ext cx="8258175" cy="481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5"/>
          <p:cNvSpPr>
            <a:spLocks noChangeArrowheads="1"/>
          </p:cNvSpPr>
          <p:nvPr/>
        </p:nvSpPr>
        <p:spPr bwMode="auto">
          <a:xfrm>
            <a:off x="457200" y="6524625"/>
            <a:ext cx="240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900" dirty="0">
                <a:solidFill>
                  <a:schemeClr val="tx1"/>
                </a:solidFill>
              </a:rPr>
              <a:t>Source: Pew Research Center</a:t>
            </a:r>
          </a:p>
          <a:p>
            <a:pPr algn="l"/>
            <a:r>
              <a:rPr lang="en-US" altLang="en-US" sz="900" dirty="0">
                <a:solidFill>
                  <a:schemeClr val="tx1"/>
                </a:solidFill>
              </a:rPr>
              <a:t>Passel, Cohn and Gonzalez-Barrera (2013)</a:t>
            </a:r>
          </a:p>
        </p:txBody>
      </p:sp>
      <p:sp>
        <p:nvSpPr>
          <p:cNvPr id="20" name="Text Box 13"/>
          <p:cNvSpPr txBox="1">
            <a:spLocks noChangeArrowheads="1"/>
          </p:cNvSpPr>
          <p:nvPr/>
        </p:nvSpPr>
        <p:spPr bwMode="auto">
          <a:xfrm>
            <a:off x="384604" y="1508346"/>
            <a:ext cx="2513814" cy="21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lnSpc>
                <a:spcPct val="80000"/>
              </a:lnSpc>
            </a:pPr>
            <a:r>
              <a:rPr lang="en-US" altLang="en-US" sz="1000" dirty="0">
                <a:solidFill>
                  <a:schemeClr val="tx1"/>
                </a:solidFill>
              </a:rPr>
              <a:t>Percent of Total Unauthorized </a:t>
            </a:r>
            <a:r>
              <a:rPr lang="en-US" altLang="en-US" sz="1000" dirty="0" smtClean="0">
                <a:solidFill>
                  <a:schemeClr val="tx1"/>
                </a:solidFill>
              </a:rPr>
              <a:t>Population</a:t>
            </a:r>
            <a:endParaRPr lang="en-US" altLang="en-US" sz="1000" dirty="0">
              <a:solidFill>
                <a:schemeClr val="tx1"/>
              </a:solidFill>
            </a:endParaRPr>
          </a:p>
        </p:txBody>
      </p:sp>
      <p:sp>
        <p:nvSpPr>
          <p:cNvPr id="21" name="TextBox 4"/>
          <p:cNvSpPr txBox="1">
            <a:spLocks noChangeArrowheads="1"/>
          </p:cNvSpPr>
          <p:nvPr/>
        </p:nvSpPr>
        <p:spPr bwMode="auto">
          <a:xfrm>
            <a:off x="418643" y="4064910"/>
            <a:ext cx="1308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b="1" dirty="0">
                <a:solidFill>
                  <a:schemeClr val="tx1"/>
                </a:solidFill>
              </a:rPr>
              <a:t>(700,000)</a:t>
            </a:r>
          </a:p>
        </p:txBody>
      </p:sp>
      <p:sp>
        <p:nvSpPr>
          <p:cNvPr id="22" name="TextBox 21"/>
          <p:cNvSpPr txBox="1">
            <a:spLocks noChangeArrowheads="1"/>
          </p:cNvSpPr>
          <p:nvPr/>
        </p:nvSpPr>
        <p:spPr bwMode="auto">
          <a:xfrm>
            <a:off x="7543786" y="2178048"/>
            <a:ext cx="149431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sz="2000" b="1" dirty="0">
                <a:solidFill>
                  <a:schemeClr val="tx1"/>
                </a:solidFill>
              </a:rPr>
              <a:t>(</a:t>
            </a:r>
            <a:r>
              <a:rPr lang="en-US" altLang="en-US" sz="2000" b="1" dirty="0" smtClean="0">
                <a:solidFill>
                  <a:schemeClr val="tx1"/>
                </a:solidFill>
              </a:rPr>
              <a:t>4,700,000)</a:t>
            </a:r>
            <a:endParaRPr lang="en-US" altLang="en-US" sz="2000" b="1" dirty="0">
              <a:solidFill>
                <a:schemeClr val="tx1"/>
              </a:solidFill>
            </a:endParaRPr>
          </a:p>
        </p:txBody>
      </p:sp>
      <p:sp>
        <p:nvSpPr>
          <p:cNvPr id="8" name="TextBox 7"/>
          <p:cNvSpPr txBox="1">
            <a:spLocks noChangeArrowheads="1"/>
          </p:cNvSpPr>
          <p:nvPr/>
        </p:nvSpPr>
        <p:spPr bwMode="auto">
          <a:xfrm>
            <a:off x="5672400" y="2178048"/>
            <a:ext cx="1579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sz="2000" b="1" dirty="0">
                <a:solidFill>
                  <a:schemeClr val="tx1"/>
                </a:solidFill>
              </a:rPr>
              <a:t>(4,700,000!)</a:t>
            </a:r>
          </a:p>
        </p:txBody>
      </p:sp>
      <p:sp>
        <p:nvSpPr>
          <p:cNvPr id="10"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12</a:t>
            </a:fld>
            <a:endParaRPr lang="en-US" altLang="en-US" dirty="0">
              <a:solidFill>
                <a:schemeClr val="tx1"/>
              </a:solidFill>
            </a:endParaRPr>
          </a:p>
        </p:txBody>
      </p:sp>
    </p:spTree>
    <p:extLst>
      <p:ext uri="{BB962C8B-B14F-4D97-AF65-F5344CB8AC3E}">
        <p14:creationId xmlns:p14="http://schemas.microsoft.com/office/powerpoint/2010/main" val="1592572811"/>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320"/>
            <a:ext cx="8229600" cy="66198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3600" b="1" dirty="0" smtClean="0">
                <a:latin typeface="Trebuchet MS" pitchFamily="34" charset="0"/>
                <a:ea typeface="+mj-ea"/>
                <a:cs typeface="+mj-cs"/>
              </a:rPr>
              <a:t>Dispersal of Unauthorized Immigrants</a:t>
            </a:r>
            <a:endParaRPr lang="en-US" altLang="en-US" sz="36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n-US"/>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6" name="Freeform 64"/>
          <p:cNvSpPr>
            <a:spLocks/>
          </p:cNvSpPr>
          <p:nvPr/>
        </p:nvSpPr>
        <p:spPr bwMode="auto">
          <a:xfrm>
            <a:off x="5224285" y="1812543"/>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50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a:solidFill>
                <a:schemeClr val="hlink"/>
              </a:solidFill>
            </a:endParaRPr>
          </a:p>
        </p:txBody>
      </p:sp>
      <p:grpSp>
        <p:nvGrpSpPr>
          <p:cNvPr id="9" name="Group 8"/>
          <p:cNvGrpSpPr/>
          <p:nvPr/>
        </p:nvGrpSpPr>
        <p:grpSpPr>
          <a:xfrm>
            <a:off x="0" y="4433291"/>
            <a:ext cx="3216309" cy="1917761"/>
            <a:chOff x="0" y="4433291"/>
            <a:chExt cx="3216309" cy="1917761"/>
          </a:xfrm>
        </p:grpSpPr>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gr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pPr algn="r">
                <a:lnSpc>
                  <a:spcPct val="85000"/>
                </a:lnSpc>
              </a:pPr>
              <a:endParaRPr lang="en-US" sz="5400">
                <a:solidFill>
                  <a:schemeClr val="hlink"/>
                </a:solidFill>
              </a:endParaRPr>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75000"/>
              </a:schemeClr>
            </a:solidFill>
            <a:ln w="6350" algn="ctr">
              <a:solidFill>
                <a:schemeClr val="bg2">
                  <a:lumMod val="25000"/>
                </a:schemeClr>
              </a:solidFill>
              <a:miter lim="800000"/>
              <a:headEnd/>
              <a:tailEnd/>
            </a:ln>
          </p:spPr>
          <p:txBody>
            <a:bodyPr/>
            <a:lstStyle/>
            <a:p>
              <a:pPr>
                <a:lnSpc>
                  <a:spcPct val="85000"/>
                </a:lnSpc>
              </a:pPr>
              <a:endParaRPr lang="en-US" sz="5400">
                <a:solidFill>
                  <a:schemeClr val="hlink"/>
                </a:solidFill>
              </a:endParaRPr>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lumMod val="25000"/>
              </a:schemeClr>
            </a:solidFill>
            <a:ln w="6350" algn="ctr">
              <a:solidFill>
                <a:schemeClr val="bg2">
                  <a:lumMod val="50000"/>
                </a:schemeClr>
              </a:solidFill>
              <a:miter lim="800000"/>
              <a:headEnd/>
              <a:tailEnd/>
            </a:ln>
          </p:spPr>
          <p:txBody>
            <a:bodyPr/>
            <a:lstStyle/>
            <a:p>
              <a:pPr>
                <a:lnSpc>
                  <a:spcPct val="85000"/>
                </a:lnSpc>
              </a:pPr>
              <a:endParaRPr lang="en-US" sz="5400">
                <a:solidFill>
                  <a:schemeClr val="hlink"/>
                </a:solidFill>
              </a:endParaRPr>
            </a:p>
          </p:txBody>
        </p:sp>
      </p:grpSp>
      <p:sp>
        <p:nvSpPr>
          <p:cNvPr id="33852" name="Rectangle 104"/>
          <p:cNvSpPr>
            <a:spLocks noChangeArrowheads="1"/>
          </p:cNvSpPr>
          <p:nvPr/>
        </p:nvSpPr>
        <p:spPr bwMode="auto">
          <a:xfrm>
            <a:off x="4755434" y="5349574"/>
            <a:ext cx="2367636" cy="443198"/>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1200" i="0" dirty="0" smtClean="0">
              <a:solidFill>
                <a:srgbClr val="000000"/>
              </a:solidFill>
            </a:endParaRPr>
          </a:p>
          <a:p>
            <a:pPr>
              <a:lnSpc>
                <a:spcPct val="80000"/>
              </a:lnSpc>
              <a:spcBef>
                <a:spcPct val="0"/>
              </a:spcBef>
            </a:pPr>
            <a:r>
              <a:rPr lang="en-US" altLang="en-US" sz="1200" i="0" u="sng" dirty="0" smtClean="0">
                <a:solidFill>
                  <a:srgbClr val="000000"/>
                </a:solidFill>
              </a:rPr>
              <a:t>Unauthorized Immigrants, 2012</a:t>
            </a:r>
            <a:endParaRPr lang="en-US" altLang="en-US" sz="1200" i="0" u="sng" dirty="0">
              <a:solidFill>
                <a:srgbClr val="000000"/>
              </a:solidFill>
            </a:endParaRPr>
          </a:p>
          <a:p>
            <a:pPr>
              <a:lnSpc>
                <a:spcPct val="80000"/>
              </a:lnSpc>
              <a:spcBef>
                <a:spcPct val="0"/>
              </a:spcBef>
            </a:pPr>
            <a:r>
              <a:rPr lang="en-US" altLang="en-US" sz="1200" b="0" i="0" dirty="0">
                <a:solidFill>
                  <a:srgbClr val="000000"/>
                </a:solidFill>
              </a:rPr>
              <a:t> </a:t>
            </a:r>
            <a:r>
              <a:rPr lang="en-US" altLang="en-US" sz="1200" i="0" dirty="0" smtClean="0">
                <a:solidFill>
                  <a:srgbClr val="000000"/>
                </a:solidFill>
              </a:rPr>
              <a:t>(</a:t>
            </a:r>
            <a:r>
              <a:rPr lang="en-US" altLang="en-US" sz="1000" i="0" dirty="0" smtClean="0">
                <a:solidFill>
                  <a:srgbClr val="000000"/>
                </a:solidFill>
              </a:rPr>
              <a:t>11.2 million)</a:t>
            </a:r>
            <a:endParaRPr lang="en-US" altLang="en-US" sz="1000" i="0" dirty="0">
              <a:solidFill>
                <a:schemeClr val="hlink"/>
              </a:solidFill>
            </a:endParaRPr>
          </a:p>
        </p:txBody>
      </p:sp>
      <p:grpSp>
        <p:nvGrpSpPr>
          <p:cNvPr id="17" name="Group 16"/>
          <p:cNvGrpSpPr/>
          <p:nvPr/>
        </p:nvGrpSpPr>
        <p:grpSpPr>
          <a:xfrm>
            <a:off x="4982079" y="5829224"/>
            <a:ext cx="1914347" cy="818129"/>
            <a:chOff x="4814615" y="5829224"/>
            <a:chExt cx="1914347" cy="818129"/>
          </a:xfrm>
        </p:grpSpPr>
        <p:grpSp>
          <p:nvGrpSpPr>
            <p:cNvPr id="15" name="Group 14"/>
            <p:cNvGrpSpPr/>
            <p:nvPr/>
          </p:nvGrpSpPr>
          <p:grpSpPr>
            <a:xfrm>
              <a:off x="4814615" y="5829224"/>
              <a:ext cx="1249486" cy="818129"/>
              <a:chOff x="4814615" y="5829224"/>
              <a:chExt cx="1249486" cy="818129"/>
            </a:xfrm>
          </p:grpSpPr>
          <p:grpSp>
            <p:nvGrpSpPr>
              <p:cNvPr id="10" name="Group 9"/>
              <p:cNvGrpSpPr/>
              <p:nvPr/>
            </p:nvGrpSpPr>
            <p:grpSpPr>
              <a:xfrm>
                <a:off x="4814615" y="5829224"/>
                <a:ext cx="1249486" cy="123911"/>
                <a:chOff x="4814615" y="5829224"/>
                <a:chExt cx="1249486" cy="123911"/>
              </a:xfrm>
            </p:grpSpPr>
            <p:sp>
              <p:nvSpPr>
                <p:cNvPr id="33871" name="Rectangle 107"/>
                <p:cNvSpPr>
                  <a:spLocks noChangeArrowheads="1"/>
                </p:cNvSpPr>
                <p:nvPr/>
              </p:nvSpPr>
              <p:spPr bwMode="auto">
                <a:xfrm>
                  <a:off x="4814615" y="5837167"/>
                  <a:ext cx="114299" cy="115968"/>
                </a:xfrm>
                <a:prstGeom prst="rect">
                  <a:avLst/>
                </a:prstGeom>
                <a:solidFill>
                  <a:schemeClr val="bg2">
                    <a:lumMod val="25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72" name="Rectangle 108"/>
                <p:cNvSpPr>
                  <a:spLocks noChangeArrowheads="1"/>
                </p:cNvSpPr>
                <p:nvPr/>
              </p:nvSpPr>
              <p:spPr bwMode="auto">
                <a:xfrm>
                  <a:off x="4998104" y="5829224"/>
                  <a:ext cx="106599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925</a:t>
                  </a:r>
                  <a:r>
                    <a:rPr lang="en-US" altLang="en-US" sz="1000" b="0" i="0" dirty="0" smtClean="0">
                      <a:solidFill>
                        <a:srgbClr val="000000"/>
                      </a:solidFill>
                    </a:rPr>
                    <a:t>,000-2,600,000</a:t>
                  </a:r>
                  <a:endParaRPr lang="en-US" altLang="en-US" sz="5400" b="0" i="0" dirty="0">
                    <a:solidFill>
                      <a:schemeClr val="hlink"/>
                    </a:solidFill>
                  </a:endParaRPr>
                </a:p>
              </p:txBody>
            </p:sp>
          </p:grpSp>
          <p:grpSp>
            <p:nvGrpSpPr>
              <p:cNvPr id="14" name="Group 13"/>
              <p:cNvGrpSpPr/>
              <p:nvPr/>
            </p:nvGrpSpPr>
            <p:grpSpPr>
              <a:xfrm>
                <a:off x="4814615" y="6348696"/>
                <a:ext cx="1062703" cy="123911"/>
                <a:chOff x="4814615" y="6348696"/>
                <a:chExt cx="1062703" cy="123911"/>
              </a:xfrm>
            </p:grpSpPr>
            <p:sp>
              <p:nvSpPr>
                <p:cNvPr id="33868" name="Rectangle 111"/>
                <p:cNvSpPr>
                  <a:spLocks noChangeArrowheads="1"/>
                </p:cNvSpPr>
                <p:nvPr/>
              </p:nvSpPr>
              <p:spPr bwMode="auto">
                <a:xfrm>
                  <a:off x="4814615" y="6356639"/>
                  <a:ext cx="114299" cy="115968"/>
                </a:xfrm>
                <a:prstGeom prst="rect">
                  <a:avLst/>
                </a:prstGeom>
                <a:solidFill>
                  <a:schemeClr val="bg2"/>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9" name="Rectangle 112"/>
                <p:cNvSpPr>
                  <a:spLocks noChangeArrowheads="1"/>
                </p:cNvSpPr>
                <p:nvPr/>
              </p:nvSpPr>
              <p:spPr bwMode="auto">
                <a:xfrm>
                  <a:off x="4987651" y="6348696"/>
                  <a:ext cx="88966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a:solidFill>
                        <a:srgbClr val="000000"/>
                      </a:solidFill>
                    </a:rPr>
                    <a:t>4</a:t>
                  </a:r>
                  <a:r>
                    <a:rPr lang="en-US" altLang="en-US" sz="1000" b="0" i="0" dirty="0" smtClean="0">
                      <a:solidFill>
                        <a:srgbClr val="000000"/>
                      </a:solidFill>
                    </a:rPr>
                    <a:t>0,000-100,000</a:t>
                  </a:r>
                  <a:endParaRPr lang="en-US" altLang="en-US" sz="5400" b="0" i="0" dirty="0">
                    <a:solidFill>
                      <a:schemeClr val="hlink"/>
                    </a:solidFill>
                  </a:endParaRPr>
                </a:p>
              </p:txBody>
            </p:sp>
          </p:grpSp>
          <p:grpSp>
            <p:nvGrpSpPr>
              <p:cNvPr id="13" name="Group 12"/>
              <p:cNvGrpSpPr/>
              <p:nvPr/>
            </p:nvGrpSpPr>
            <p:grpSpPr>
              <a:xfrm>
                <a:off x="4814615" y="6175539"/>
                <a:ext cx="1130060" cy="123911"/>
                <a:chOff x="4814615" y="6175539"/>
                <a:chExt cx="1130060" cy="123911"/>
              </a:xfrm>
            </p:grpSpPr>
            <p:sp>
              <p:nvSpPr>
                <p:cNvPr id="33865" name="Rectangle 115"/>
                <p:cNvSpPr>
                  <a:spLocks noChangeArrowheads="1"/>
                </p:cNvSpPr>
                <p:nvPr/>
              </p:nvSpPr>
              <p:spPr bwMode="auto">
                <a:xfrm>
                  <a:off x="4814615" y="6183482"/>
                  <a:ext cx="114299" cy="115968"/>
                </a:xfrm>
                <a:prstGeom prst="rect">
                  <a:avLst/>
                </a:prstGeom>
                <a:solidFill>
                  <a:schemeClr val="bg2">
                    <a:lumMod val="75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6" name="Rectangle 116"/>
                <p:cNvSpPr>
                  <a:spLocks noChangeArrowheads="1"/>
                </p:cNvSpPr>
                <p:nvPr/>
              </p:nvSpPr>
              <p:spPr bwMode="auto">
                <a:xfrm>
                  <a:off x="4984476" y="6175539"/>
                  <a:ext cx="96019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100,000-310,000</a:t>
                  </a:r>
                  <a:endParaRPr lang="en-US" altLang="en-US" sz="5400" b="0" i="0" dirty="0">
                    <a:solidFill>
                      <a:schemeClr val="hlink"/>
                    </a:solidFill>
                  </a:endParaRPr>
                </a:p>
              </p:txBody>
            </p:sp>
          </p:grpSp>
          <p:grpSp>
            <p:nvGrpSpPr>
              <p:cNvPr id="11" name="Group 10"/>
              <p:cNvGrpSpPr/>
              <p:nvPr/>
            </p:nvGrpSpPr>
            <p:grpSpPr>
              <a:xfrm>
                <a:off x="4814615" y="6002380"/>
                <a:ext cx="1130060" cy="123911"/>
                <a:chOff x="4814615" y="6002380"/>
                <a:chExt cx="1130060" cy="123911"/>
              </a:xfrm>
            </p:grpSpPr>
            <p:sp>
              <p:nvSpPr>
                <p:cNvPr id="33862" name="Rectangle 119"/>
                <p:cNvSpPr>
                  <a:spLocks noChangeArrowheads="1"/>
                </p:cNvSpPr>
                <p:nvPr/>
              </p:nvSpPr>
              <p:spPr bwMode="auto">
                <a:xfrm>
                  <a:off x="4814615" y="6010323"/>
                  <a:ext cx="114299" cy="115968"/>
                </a:xfrm>
                <a:prstGeom prst="rect">
                  <a:avLst/>
                </a:prstGeom>
                <a:solidFill>
                  <a:schemeClr val="bg2">
                    <a:lumMod val="50000"/>
                  </a:schemeClr>
                </a:solidFill>
                <a:ln w="6350" algn="ctr">
                  <a:solidFill>
                    <a:schemeClr val="bg2">
                      <a:lumMod val="25000"/>
                    </a:schemeClr>
                  </a:solid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3" name="Rectangle 120"/>
                <p:cNvSpPr>
                  <a:spLocks noChangeArrowheads="1"/>
                </p:cNvSpPr>
                <p:nvPr/>
              </p:nvSpPr>
              <p:spPr bwMode="auto">
                <a:xfrm>
                  <a:off x="4984476" y="6002380"/>
                  <a:ext cx="96019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350,000-750,000</a:t>
                  </a:r>
                  <a:endParaRPr lang="en-US" altLang="en-US" sz="5400" b="0" i="0" dirty="0">
                    <a:solidFill>
                      <a:schemeClr val="hlink"/>
                    </a:solidFill>
                  </a:endParaRPr>
                </a:p>
              </p:txBody>
            </p:sp>
          </p:grpSp>
          <p:grpSp>
            <p:nvGrpSpPr>
              <p:cNvPr id="12" name="Group 11"/>
              <p:cNvGrpSpPr/>
              <p:nvPr/>
            </p:nvGrpSpPr>
            <p:grpSpPr>
              <a:xfrm>
                <a:off x="4814615" y="6523442"/>
                <a:ext cx="1144487" cy="123911"/>
                <a:chOff x="4814615" y="6523442"/>
                <a:chExt cx="1144487" cy="123911"/>
              </a:xfrm>
            </p:grpSpPr>
            <p:sp>
              <p:nvSpPr>
                <p:cNvPr id="33859" name="Rectangle 123"/>
                <p:cNvSpPr>
                  <a:spLocks noChangeArrowheads="1"/>
                </p:cNvSpPr>
                <p:nvPr/>
              </p:nvSpPr>
              <p:spPr bwMode="auto">
                <a:xfrm>
                  <a:off x="4814615" y="6531385"/>
                  <a:ext cx="114299" cy="115968"/>
                </a:xfrm>
                <a:prstGeom prst="rect">
                  <a:avLst/>
                </a:prstGeom>
                <a:noFill/>
                <a:ln w="6350" algn="ctr">
                  <a:solidFill>
                    <a:schemeClr val="bg2">
                      <a:lumMod val="2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n-US" altLang="en-US" sz="5400" b="0" i="0">
                    <a:solidFill>
                      <a:schemeClr val="hlink"/>
                    </a:solidFill>
                  </a:endParaRPr>
                </a:p>
              </p:txBody>
            </p:sp>
            <p:sp>
              <p:nvSpPr>
                <p:cNvPr id="33860" name="Rectangle 124"/>
                <p:cNvSpPr>
                  <a:spLocks noChangeArrowheads="1"/>
                </p:cNvSpPr>
                <p:nvPr/>
              </p:nvSpPr>
              <p:spPr bwMode="auto">
                <a:xfrm>
                  <a:off x="4984476" y="6523442"/>
                  <a:ext cx="97462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b" anchorCtr="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Less than 35,000</a:t>
                  </a:r>
                  <a:endParaRPr lang="en-US" altLang="en-US" sz="5400" b="0" i="0" dirty="0">
                    <a:solidFill>
                      <a:schemeClr val="hlink"/>
                    </a:solidFill>
                  </a:endParaRPr>
                </a:p>
              </p:txBody>
            </p:sp>
          </p:grpSp>
        </p:grpSp>
        <p:grpSp>
          <p:nvGrpSpPr>
            <p:cNvPr id="16" name="Group 15"/>
            <p:cNvGrpSpPr/>
            <p:nvPr/>
          </p:nvGrpSpPr>
          <p:grpSpPr>
            <a:xfrm>
              <a:off x="6430803" y="5829224"/>
              <a:ext cx="298159" cy="817329"/>
              <a:chOff x="6811843" y="5829224"/>
              <a:chExt cx="298159" cy="817329"/>
            </a:xfrm>
          </p:grpSpPr>
          <p:sp>
            <p:nvSpPr>
              <p:cNvPr id="33873" name="Rectangle 109"/>
              <p:cNvSpPr>
                <a:spLocks noChangeArrowheads="1"/>
              </p:cNvSpPr>
              <p:nvPr/>
            </p:nvSpPr>
            <p:spPr bwMode="auto">
              <a:xfrm>
                <a:off x="6917642" y="5829224"/>
                <a:ext cx="192360"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(3)</a:t>
                </a:r>
                <a:endParaRPr lang="en-US" altLang="en-US" sz="5400" b="0" i="0" dirty="0">
                  <a:solidFill>
                    <a:schemeClr val="hlink"/>
                  </a:solidFill>
                </a:endParaRPr>
              </a:p>
            </p:txBody>
          </p:sp>
          <p:sp>
            <p:nvSpPr>
              <p:cNvPr id="33870" name="Rectangle 113"/>
              <p:cNvSpPr>
                <a:spLocks noChangeArrowheads="1"/>
              </p:cNvSpPr>
              <p:nvPr/>
            </p:nvSpPr>
            <p:spPr bwMode="auto">
              <a:xfrm>
                <a:off x="6811843" y="6348696"/>
                <a:ext cx="29815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(15)</a:t>
                </a:r>
                <a:endParaRPr lang="en-US" altLang="en-US" sz="5400" b="0" i="0" dirty="0">
                  <a:solidFill>
                    <a:schemeClr val="hlink"/>
                  </a:solidFill>
                </a:endParaRPr>
              </a:p>
            </p:txBody>
          </p:sp>
          <p:sp>
            <p:nvSpPr>
              <p:cNvPr id="33867" name="Rectangle 117"/>
              <p:cNvSpPr>
                <a:spLocks noChangeArrowheads="1"/>
              </p:cNvSpPr>
              <p:nvPr/>
            </p:nvSpPr>
            <p:spPr bwMode="auto">
              <a:xfrm>
                <a:off x="6811843" y="6175539"/>
                <a:ext cx="29815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(13)</a:t>
                </a:r>
                <a:endParaRPr lang="en-US" altLang="en-US" sz="5400" b="0" i="0" dirty="0">
                  <a:solidFill>
                    <a:schemeClr val="hlink"/>
                  </a:solidFill>
                </a:endParaRPr>
              </a:p>
            </p:txBody>
          </p:sp>
          <p:sp>
            <p:nvSpPr>
              <p:cNvPr id="33864" name="Rectangle 121"/>
              <p:cNvSpPr>
                <a:spLocks noChangeArrowheads="1"/>
              </p:cNvSpPr>
              <p:nvPr/>
            </p:nvSpPr>
            <p:spPr bwMode="auto">
              <a:xfrm>
                <a:off x="6882376" y="6002380"/>
                <a:ext cx="22762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(5)</a:t>
                </a:r>
                <a:endParaRPr lang="en-US" altLang="en-US" sz="5400" b="0" i="0" dirty="0">
                  <a:solidFill>
                    <a:schemeClr val="hlink"/>
                  </a:solidFill>
                </a:endParaRPr>
              </a:p>
            </p:txBody>
          </p:sp>
          <p:sp>
            <p:nvSpPr>
              <p:cNvPr id="33861" name="Rectangle 125"/>
              <p:cNvSpPr>
                <a:spLocks noChangeArrowheads="1"/>
              </p:cNvSpPr>
              <p:nvPr/>
            </p:nvSpPr>
            <p:spPr bwMode="auto">
              <a:xfrm>
                <a:off x="6847110" y="6523442"/>
                <a:ext cx="262892"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(15)</a:t>
                </a:r>
                <a:endParaRPr lang="en-US" altLang="en-US" sz="5400" b="0" i="0" dirty="0">
                  <a:solidFill>
                    <a:schemeClr val="hlink"/>
                  </a:solidFill>
                </a:endParaRPr>
              </a:p>
            </p:txBody>
          </p:sp>
        </p:grpSp>
      </p:grpSp>
      <p:sp>
        <p:nvSpPr>
          <p:cNvPr id="125"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13</a:t>
            </a:fld>
            <a:endParaRPr lang="en-US" altLang="en-US" dirty="0">
              <a:solidFill>
                <a:schemeClr val="tx1"/>
              </a:solidFill>
            </a:endParaRPr>
          </a:p>
        </p:txBody>
      </p:sp>
      <p:sp>
        <p:nvSpPr>
          <p:cNvPr id="127" name="Rectangle 17"/>
          <p:cNvSpPr>
            <a:spLocks noChangeArrowheads="1"/>
          </p:cNvSpPr>
          <p:nvPr/>
        </p:nvSpPr>
        <p:spPr bwMode="auto">
          <a:xfrm>
            <a:off x="7909325" y="6438828"/>
            <a:ext cx="1231106" cy="42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900" b="0" i="0" dirty="0" smtClean="0"/>
              <a:t>Source: Preliminary,</a:t>
            </a:r>
          </a:p>
          <a:p>
            <a:pPr algn="r">
              <a:lnSpc>
                <a:spcPct val="80000"/>
              </a:lnSpc>
              <a:spcBef>
                <a:spcPct val="0"/>
              </a:spcBef>
            </a:pPr>
            <a:r>
              <a:rPr lang="en-US" altLang="en-US" sz="900" b="0" dirty="0" smtClean="0"/>
              <a:t>Based on </a:t>
            </a:r>
            <a:r>
              <a:rPr lang="en-US" altLang="en-US" sz="900" b="0" i="0" dirty="0" smtClean="0"/>
              <a:t>2012 ACS</a:t>
            </a:r>
          </a:p>
          <a:p>
            <a:pPr algn="r">
              <a:lnSpc>
                <a:spcPct val="80000"/>
              </a:lnSpc>
              <a:spcBef>
                <a:spcPct val="0"/>
              </a:spcBef>
            </a:pPr>
            <a:r>
              <a:rPr lang="en-US" altLang="en-US" sz="900" b="0" dirty="0" smtClean="0"/>
              <a:t>(Do not cite)</a:t>
            </a:r>
            <a:endParaRPr lang="en-US" altLang="en-US" sz="900" b="0" i="0" dirty="0"/>
          </a:p>
        </p:txBody>
      </p:sp>
    </p:spTree>
    <p:extLst>
      <p:ext uri="{BB962C8B-B14F-4D97-AF65-F5344CB8AC3E}">
        <p14:creationId xmlns:p14="http://schemas.microsoft.com/office/powerpoint/2010/main" val="36960086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357295665"/>
              </p:ext>
            </p:extLst>
          </p:nvPr>
        </p:nvGraphicFramePr>
        <p:xfrm>
          <a:off x="457200" y="1554480"/>
          <a:ext cx="8229600" cy="4750597"/>
        </p:xfrm>
        <a:graphic>
          <a:graphicData uri="http://schemas.openxmlformats.org/presentationml/2006/ole">
            <mc:AlternateContent xmlns:mc="http://schemas.openxmlformats.org/markup-compatibility/2006">
              <mc:Choice xmlns:v="urn:schemas-microsoft-com:vml" Requires="v">
                <p:oleObj spid="_x0000_s348172" name="Chart" r:id="rId4" imgW="8724900" imgH="5124360" progId="MSGraph.Chart.8">
                  <p:embed followColorScheme="full"/>
                </p:oleObj>
              </mc:Choice>
              <mc:Fallback>
                <p:oleObj name="Chart" r:id="rId4" imgW="8724900" imgH="5124360" progId="MSGraph.Chart.8">
                  <p:embed followColorScheme="full"/>
                  <p:pic>
                    <p:nvPicPr>
                      <p:cNvPr id="0" name=""/>
                      <p:cNvPicPr>
                        <a:picLocks noChangeArrowheads="1"/>
                      </p:cNvPicPr>
                      <p:nvPr/>
                    </p:nvPicPr>
                    <p:blipFill>
                      <a:blip r:embed="rId5"/>
                      <a:srcRect/>
                      <a:stretch>
                        <a:fillRect/>
                      </a:stretch>
                    </p:blipFill>
                    <p:spPr bwMode="auto">
                      <a:xfrm>
                        <a:off x="457200" y="1554480"/>
                        <a:ext cx="8229600" cy="4750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0" name="Rectangle 4"/>
          <p:cNvSpPr>
            <a:spLocks noChangeArrowheads="1"/>
          </p:cNvSpPr>
          <p:nvPr/>
        </p:nvSpPr>
        <p:spPr bwMode="auto">
          <a:xfrm>
            <a:off x="3121025" y="62611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7" name="Rectangle 11"/>
          <p:cNvSpPr>
            <a:spLocks noChangeArrowheads="1"/>
          </p:cNvSpPr>
          <p:nvPr/>
        </p:nvSpPr>
        <p:spPr bwMode="auto">
          <a:xfrm>
            <a:off x="457200" y="274320"/>
            <a:ext cx="8229600" cy="1127125"/>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2400" b="1" dirty="0">
                <a:latin typeface="Trebuchet MS" pitchFamily="34" charset="0"/>
              </a:rPr>
              <a:t>Historic Core of Mexican </a:t>
            </a:r>
            <a:r>
              <a:rPr lang="en-US" altLang="en-US" sz="2400" b="1" dirty="0" smtClean="0">
                <a:latin typeface="Trebuchet MS" pitchFamily="34" charset="0"/>
              </a:rPr>
              <a:t>Immigrants </a:t>
            </a:r>
            <a:r>
              <a:rPr lang="en-US" altLang="en-US" sz="2400" b="1" dirty="0" smtClean="0">
                <a:latin typeface="Trebuchet MS" pitchFamily="34" charset="0"/>
                <a:sym typeface="Wingdings" panose="05000000000000000000" pitchFamily="2" charset="2"/>
              </a:rPr>
              <a:t> </a:t>
            </a:r>
            <a:r>
              <a:rPr lang="en-US" altLang="en-US" sz="2400" b="1" dirty="0">
                <a:latin typeface="Trebuchet MS" pitchFamily="34" charset="0"/>
              </a:rPr>
              <a:t>CA, TX, IL, </a:t>
            </a:r>
            <a:r>
              <a:rPr lang="en-US" altLang="en-US" sz="2400" b="1" dirty="0" smtClean="0">
                <a:latin typeface="Trebuchet MS" pitchFamily="34" charset="0"/>
              </a:rPr>
              <a:t>AZ;</a:t>
            </a:r>
          </a:p>
          <a:p>
            <a:pPr eaLnBrk="0" hangingPunct="0"/>
            <a:r>
              <a:rPr lang="en-US" altLang="en-US" sz="2400" b="1" dirty="0" smtClean="0">
                <a:latin typeface="Trebuchet MS" pitchFamily="34" charset="0"/>
                <a:ea typeface="+mj-ea"/>
                <a:cs typeface="+mj-cs"/>
              </a:rPr>
              <a:t>10-fold Growth after 1990 in</a:t>
            </a:r>
            <a:r>
              <a:rPr lang="en-US" altLang="en-US" sz="2400" b="1" dirty="0">
                <a:latin typeface="Trebuchet MS" pitchFamily="34" charset="0"/>
                <a:ea typeface="+mj-ea"/>
                <a:cs typeface="+mj-cs"/>
              </a:rPr>
              <a:t/>
            </a:r>
            <a:br>
              <a:rPr lang="en-US" altLang="en-US" sz="2400" b="1" dirty="0">
                <a:latin typeface="Trebuchet MS" pitchFamily="34" charset="0"/>
                <a:ea typeface="+mj-ea"/>
                <a:cs typeface="+mj-cs"/>
              </a:rPr>
            </a:br>
            <a:r>
              <a:rPr lang="en-US" altLang="en-US" sz="2400" b="1" dirty="0" smtClean="0">
                <a:latin typeface="Trebuchet MS" pitchFamily="34" charset="0"/>
                <a:ea typeface="+mj-ea"/>
                <a:cs typeface="+mj-cs"/>
              </a:rPr>
              <a:t>“New Destination Areas”</a:t>
            </a:r>
            <a:endParaRPr lang="en-US" altLang="en-US" sz="2400" b="1" dirty="0">
              <a:latin typeface="Trebuchet MS" pitchFamily="34" charset="0"/>
              <a:ea typeface="+mj-ea"/>
              <a:cs typeface="+mj-cs"/>
            </a:endParaRPr>
          </a:p>
        </p:txBody>
      </p:sp>
      <p:sp>
        <p:nvSpPr>
          <p:cNvPr id="15" name="Text Box 13"/>
          <p:cNvSpPr txBox="1">
            <a:spLocks noChangeArrowheads="1"/>
          </p:cNvSpPr>
          <p:nvPr/>
        </p:nvSpPr>
        <p:spPr bwMode="auto">
          <a:xfrm>
            <a:off x="6875102" y="1494596"/>
            <a:ext cx="1811698"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lgn="ctr">
              <a:lnSpc>
                <a:spcPct val="87000"/>
              </a:lnSpc>
              <a:spcBef>
                <a:spcPct val="30000"/>
              </a:spcBef>
              <a:defRPr sz="6500" b="1">
                <a:solidFill>
                  <a:schemeClr val="tx1"/>
                </a:solidFill>
                <a:latin typeface="Arial" charset="0"/>
              </a:defRPr>
            </a:lvl1pPr>
            <a:lvl2pPr marL="742950" indent="-285750">
              <a:spcBef>
                <a:spcPct val="20000"/>
              </a:spcBef>
              <a:defRPr sz="2800">
                <a:solidFill>
                  <a:schemeClr val="tx1"/>
                </a:solidFill>
                <a:latin typeface="Times New Roman" pitchFamily="18" charset="0"/>
              </a:defRPr>
            </a:lvl2pPr>
            <a:lvl3pPr marL="1143000" indent="-228600">
              <a:spcBef>
                <a:spcPct val="20000"/>
              </a:spcBef>
              <a:defRPr sz="2400">
                <a:solidFill>
                  <a:schemeClr val="tx1"/>
                </a:solidFill>
                <a:latin typeface="Times New Roman" pitchFamily="18" charset="0"/>
              </a:defRPr>
            </a:lvl3pPr>
            <a:lvl4pPr marL="1600200" indent="-228600">
              <a:spcBef>
                <a:spcPct val="20000"/>
              </a:spcBef>
              <a:defRPr sz="2000">
                <a:solidFill>
                  <a:schemeClr val="tx1"/>
                </a:solidFill>
                <a:latin typeface="Times New Roman" pitchFamily="18" charset="0"/>
              </a:defRPr>
            </a:lvl4pPr>
            <a:lvl5pPr marL="2057400" indent="-228600">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100000"/>
              </a:lnSpc>
              <a:spcBef>
                <a:spcPct val="0"/>
              </a:spcBef>
            </a:pPr>
            <a:r>
              <a:rPr lang="en-US" altLang="en-US" sz="1200" b="0" dirty="0" smtClean="0"/>
              <a:t>Percent of</a:t>
            </a:r>
          </a:p>
          <a:p>
            <a:pPr algn="r">
              <a:lnSpc>
                <a:spcPct val="100000"/>
              </a:lnSpc>
              <a:spcBef>
                <a:spcPct val="0"/>
              </a:spcBef>
            </a:pPr>
            <a:r>
              <a:rPr lang="en-US" altLang="en-US" sz="1200" b="0" dirty="0" smtClean="0"/>
              <a:t>Mexico-Born Population</a:t>
            </a:r>
            <a:endParaRPr lang="en-US" altLang="en-US" sz="1200" b="0" dirty="0"/>
          </a:p>
        </p:txBody>
      </p:sp>
      <p:sp>
        <p:nvSpPr>
          <p:cNvPr id="18"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t>
            </a:r>
            <a:r>
              <a:rPr lang="en-US" altLang="en-US" sz="1000" dirty="0" smtClean="0">
                <a:solidFill>
                  <a:schemeClr val="tx1"/>
                </a:solidFill>
              </a:rPr>
              <a:t>augmented</a:t>
            </a:r>
            <a:endParaRPr lang="en-US" altLang="en-US" sz="1000" dirty="0">
              <a:solidFill>
                <a:schemeClr val="tx1"/>
              </a:solidFill>
            </a:endParaRPr>
          </a:p>
          <a:p>
            <a:pPr algn="l"/>
            <a:r>
              <a:rPr lang="en-US" altLang="en-US" sz="1000" dirty="0" smtClean="0">
                <a:solidFill>
                  <a:schemeClr val="tx1"/>
                </a:solidFill>
              </a:rPr>
              <a:t>CPS &amp; Census, </a:t>
            </a:r>
            <a:r>
              <a:rPr lang="en-US" altLang="en-US" sz="1000" dirty="0">
                <a:solidFill>
                  <a:schemeClr val="tx1"/>
                </a:solidFill>
              </a:rPr>
              <a:t>Passel, </a:t>
            </a:r>
            <a:r>
              <a:rPr lang="en-US" altLang="en-US" sz="1000" dirty="0" smtClean="0">
                <a:solidFill>
                  <a:schemeClr val="tx1"/>
                </a:solidFill>
              </a:rPr>
              <a:t>et al 2014.</a:t>
            </a:r>
            <a:endParaRPr lang="en-US" altLang="en-US" sz="1000" dirty="0">
              <a:solidFill>
                <a:schemeClr val="tx1"/>
              </a:solidFill>
            </a:endParaRPr>
          </a:p>
        </p:txBody>
      </p:sp>
      <p:sp>
        <p:nvSpPr>
          <p:cNvPr id="16" name="Text Box 14"/>
          <p:cNvSpPr txBox="1">
            <a:spLocks noChangeArrowheads="1"/>
          </p:cNvSpPr>
          <p:nvPr/>
        </p:nvSpPr>
        <p:spPr bwMode="auto">
          <a:xfrm>
            <a:off x="6173499" y="4652492"/>
            <a:ext cx="1018227" cy="563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r>
              <a:rPr lang="en-US" altLang="en-US" sz="1800" dirty="0">
                <a:solidFill>
                  <a:schemeClr val="hlink"/>
                </a:solidFill>
              </a:rPr>
              <a:t>9</a:t>
            </a:r>
            <a:r>
              <a:rPr lang="en-US" altLang="en-US" sz="1800" dirty="0" smtClean="0">
                <a:solidFill>
                  <a:schemeClr val="hlink"/>
                </a:solidFill>
              </a:rPr>
              <a:t>% or </a:t>
            </a:r>
            <a:endParaRPr lang="en-US" altLang="en-US" sz="1800" dirty="0">
              <a:solidFill>
                <a:schemeClr val="hlink"/>
              </a:solidFill>
            </a:endParaRPr>
          </a:p>
          <a:p>
            <a:pPr algn="r">
              <a:lnSpc>
                <a:spcPct val="85000"/>
              </a:lnSpc>
              <a:spcBef>
                <a:spcPct val="0"/>
              </a:spcBef>
            </a:pPr>
            <a:r>
              <a:rPr lang="en-US" altLang="en-US" sz="1800" dirty="0" smtClean="0">
                <a:solidFill>
                  <a:schemeClr val="hlink"/>
                </a:solidFill>
              </a:rPr>
              <a:t>390,000</a:t>
            </a:r>
            <a:endParaRPr lang="en-US" altLang="en-US" sz="1800" dirty="0">
              <a:solidFill>
                <a:schemeClr val="hlink"/>
              </a:solidFill>
            </a:endParaRPr>
          </a:p>
        </p:txBody>
      </p:sp>
      <p:sp>
        <p:nvSpPr>
          <p:cNvPr id="19" name="Text Box 16"/>
          <p:cNvSpPr txBox="1">
            <a:spLocks noChangeArrowheads="1"/>
          </p:cNvSpPr>
          <p:nvPr/>
        </p:nvSpPr>
        <p:spPr bwMode="auto">
          <a:xfrm>
            <a:off x="6330380" y="2409340"/>
            <a:ext cx="1947969" cy="72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nSpc>
                <a:spcPct val="85000"/>
              </a:lnSpc>
              <a:defRPr sz="1800" b="1">
                <a:solidFill>
                  <a:schemeClr val="hlink"/>
                </a:solidFill>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r>
              <a:rPr lang="en-US" altLang="en-US" sz="2400" dirty="0" smtClean="0"/>
              <a:t>31% </a:t>
            </a:r>
            <a:r>
              <a:rPr lang="en-US" altLang="en-US" sz="2400" dirty="0"/>
              <a:t>or</a:t>
            </a:r>
          </a:p>
          <a:p>
            <a:r>
              <a:rPr lang="en-US" altLang="en-US" sz="2400" dirty="0"/>
              <a:t>3</a:t>
            </a:r>
            <a:r>
              <a:rPr lang="en-US" altLang="en-US" sz="2400" dirty="0" smtClean="0"/>
              <a:t>,700,000 </a:t>
            </a:r>
            <a:r>
              <a:rPr lang="en-US" altLang="en-US" sz="2400" dirty="0"/>
              <a:t>(!)</a:t>
            </a:r>
          </a:p>
        </p:txBody>
      </p:sp>
      <p:sp>
        <p:nvSpPr>
          <p:cNvPr id="20" name="Line 17"/>
          <p:cNvSpPr>
            <a:spLocks noChangeShapeType="1"/>
          </p:cNvSpPr>
          <p:nvPr/>
        </p:nvSpPr>
        <p:spPr bwMode="auto">
          <a:xfrm>
            <a:off x="7086600" y="5128591"/>
            <a:ext cx="308113" cy="327991"/>
          </a:xfrm>
          <a:prstGeom prst="line">
            <a:avLst/>
          </a:prstGeom>
          <a:noFill/>
          <a:ln w="1905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21" name="Line 17"/>
          <p:cNvSpPr>
            <a:spLocks noChangeShapeType="1"/>
          </p:cNvSpPr>
          <p:nvPr/>
        </p:nvSpPr>
        <p:spPr bwMode="auto">
          <a:xfrm>
            <a:off x="7700617" y="3071192"/>
            <a:ext cx="308113" cy="795130"/>
          </a:xfrm>
          <a:prstGeom prst="line">
            <a:avLst/>
          </a:prstGeom>
          <a:noFill/>
          <a:ln w="1905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2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14</a:t>
            </a:fld>
            <a:endParaRPr lang="en-US" altLang="en-US" dirty="0">
              <a:solidFill>
                <a:schemeClr val="tx1"/>
              </a:solidFill>
            </a:endParaRPr>
          </a:p>
        </p:txBody>
      </p:sp>
    </p:spTree>
    <p:extLst>
      <p:ext uri="{BB962C8B-B14F-4D97-AF65-F5344CB8AC3E}">
        <p14:creationId xmlns:p14="http://schemas.microsoft.com/office/powerpoint/2010/main" val="1487894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320"/>
            <a:ext cx="8229600" cy="66198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3600" b="1" dirty="0" smtClean="0">
                <a:latin typeface="Trebuchet MS" pitchFamily="34" charset="0"/>
                <a:ea typeface="+mj-ea"/>
                <a:cs typeface="+mj-cs"/>
              </a:rPr>
              <a:t>New Destinations for Mexicans</a:t>
            </a:r>
            <a:endParaRPr lang="en-US" altLang="en-US" sz="36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n-US"/>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6" name="Freeform 64"/>
          <p:cNvSpPr>
            <a:spLocks/>
          </p:cNvSpPr>
          <p:nvPr/>
        </p:nvSpPr>
        <p:spPr bwMode="auto">
          <a:xfrm>
            <a:off x="5224247" y="1811428"/>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a:solidFill>
                <a:schemeClr val="hlink"/>
              </a:solidFill>
            </a:endParaRPr>
          </a:p>
        </p:txBody>
      </p:sp>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sp>
        <p:nvSpPr>
          <p:cNvPr id="33852" name="Rectangle 104"/>
          <p:cNvSpPr>
            <a:spLocks noChangeArrowheads="1"/>
          </p:cNvSpPr>
          <p:nvPr/>
        </p:nvSpPr>
        <p:spPr bwMode="auto">
          <a:xfrm>
            <a:off x="4663262" y="5494714"/>
            <a:ext cx="2551981" cy="295466"/>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n-US" altLang="en-US" sz="1200" i="0" dirty="0" smtClean="0">
                <a:solidFill>
                  <a:srgbClr val="000000"/>
                </a:solidFill>
              </a:rPr>
              <a:t>Mexican-Born Population</a:t>
            </a:r>
            <a:endParaRPr lang="en-US" altLang="en-US" sz="1200" i="0" dirty="0">
              <a:solidFill>
                <a:srgbClr val="000000"/>
              </a:solidFill>
            </a:endParaRPr>
          </a:p>
          <a:p>
            <a:pPr>
              <a:lnSpc>
                <a:spcPct val="80000"/>
              </a:lnSpc>
              <a:spcBef>
                <a:spcPct val="0"/>
              </a:spcBef>
            </a:pPr>
            <a:r>
              <a:rPr lang="en-US" altLang="en-US" sz="1200" b="0" i="0" dirty="0">
                <a:solidFill>
                  <a:srgbClr val="000000"/>
                </a:solidFill>
              </a:rPr>
              <a:t> </a:t>
            </a:r>
            <a:r>
              <a:rPr lang="en-US" altLang="en-US" sz="1000" b="0" i="0" dirty="0" smtClean="0">
                <a:solidFill>
                  <a:srgbClr val="000000"/>
                </a:solidFill>
              </a:rPr>
              <a:t>% Growth ‘90-’13 (US=182% or 8.3%/year)</a:t>
            </a:r>
            <a:endParaRPr lang="en-US" altLang="en-US" sz="1000" b="0" i="0" dirty="0">
              <a:solidFill>
                <a:schemeClr val="hlink"/>
              </a:solidFill>
            </a:endParaRPr>
          </a:p>
        </p:txBody>
      </p:sp>
      <p:sp>
        <p:nvSpPr>
          <p:cNvPr id="33871" name="Rectangle 107"/>
          <p:cNvSpPr>
            <a:spLocks noChangeArrowheads="1"/>
          </p:cNvSpPr>
          <p:nvPr/>
        </p:nvSpPr>
        <p:spPr bwMode="auto">
          <a:xfrm>
            <a:off x="4947965" y="5837167"/>
            <a:ext cx="114299" cy="115968"/>
          </a:xfrm>
          <a:prstGeom prst="rect">
            <a:avLst/>
          </a:prstGeom>
          <a:solidFill>
            <a:schemeClr val="bg2">
              <a:lumMod val="2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72" name="Rectangle 108"/>
          <p:cNvSpPr>
            <a:spLocks noChangeArrowheads="1"/>
          </p:cNvSpPr>
          <p:nvPr/>
        </p:nvSpPr>
        <p:spPr bwMode="auto">
          <a:xfrm>
            <a:off x="5117826" y="5829224"/>
            <a:ext cx="1269578"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n-US" altLang="en-US" sz="1000" b="0" i="0" dirty="0" smtClean="0">
                <a:solidFill>
                  <a:srgbClr val="000000"/>
                </a:solidFill>
              </a:rPr>
              <a:t>&gt;</a:t>
            </a:r>
            <a:r>
              <a:rPr lang="en-US" altLang="en-US" sz="1000" b="0" dirty="0" smtClean="0">
                <a:solidFill>
                  <a:srgbClr val="000000"/>
                </a:solidFill>
              </a:rPr>
              <a:t>17</a:t>
            </a:r>
            <a:r>
              <a:rPr lang="en-US" altLang="en-US" sz="1000" b="0" i="0" dirty="0" smtClean="0">
                <a:solidFill>
                  <a:srgbClr val="000000"/>
                </a:solidFill>
              </a:rPr>
              <a:t>00% or &gt;</a:t>
            </a:r>
            <a:r>
              <a:rPr lang="en-US" altLang="en-US" sz="1000" b="0" dirty="0" smtClean="0">
                <a:solidFill>
                  <a:srgbClr val="000000"/>
                </a:solidFill>
              </a:rPr>
              <a:t>25</a:t>
            </a:r>
            <a:r>
              <a:rPr lang="en-US" altLang="en-US" sz="1000" b="0" i="0" dirty="0" smtClean="0">
                <a:solidFill>
                  <a:srgbClr val="000000"/>
                </a:solidFill>
              </a:rPr>
              <a:t>%/year</a:t>
            </a:r>
            <a:endParaRPr lang="en-US" altLang="en-US" sz="5400" b="0" i="0" dirty="0">
              <a:solidFill>
                <a:schemeClr val="hlink"/>
              </a:solidFill>
            </a:endParaRPr>
          </a:p>
        </p:txBody>
      </p:sp>
      <p:sp>
        <p:nvSpPr>
          <p:cNvPr id="33873" name="Rectangle 109"/>
          <p:cNvSpPr>
            <a:spLocks noChangeArrowheads="1"/>
          </p:cNvSpPr>
          <p:nvPr/>
        </p:nvSpPr>
        <p:spPr bwMode="auto">
          <a:xfrm>
            <a:off x="6831917" y="5829224"/>
            <a:ext cx="192360"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(9)</a:t>
            </a:r>
            <a:endParaRPr lang="en-US" altLang="en-US" sz="5400" b="0" i="0" dirty="0">
              <a:solidFill>
                <a:schemeClr val="hlink"/>
              </a:solidFill>
            </a:endParaRPr>
          </a:p>
        </p:txBody>
      </p:sp>
      <p:sp>
        <p:nvSpPr>
          <p:cNvPr id="33868" name="Rectangle 111"/>
          <p:cNvSpPr>
            <a:spLocks noChangeArrowheads="1"/>
          </p:cNvSpPr>
          <p:nvPr/>
        </p:nvSpPr>
        <p:spPr bwMode="auto">
          <a:xfrm>
            <a:off x="4947965" y="6356639"/>
            <a:ext cx="114299" cy="115968"/>
          </a:xfrm>
          <a:prstGeom prst="rect">
            <a:avLst/>
          </a:prstGeom>
          <a:solidFill>
            <a:schemeClr val="bg2"/>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9" name="Rectangle 112"/>
          <p:cNvSpPr>
            <a:spLocks noChangeArrowheads="1"/>
          </p:cNvSpPr>
          <p:nvPr/>
        </p:nvSpPr>
        <p:spPr bwMode="auto">
          <a:xfrm>
            <a:off x="5117826" y="6348696"/>
            <a:ext cx="1452321"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75%-350 or 4.4-12%/year</a:t>
            </a:r>
            <a:endParaRPr lang="en-US" altLang="en-US" sz="5400" b="0" i="0" dirty="0">
              <a:solidFill>
                <a:schemeClr val="hlink"/>
              </a:solidFill>
            </a:endParaRPr>
          </a:p>
        </p:txBody>
      </p:sp>
      <p:sp>
        <p:nvSpPr>
          <p:cNvPr id="33870" name="Rectangle 113"/>
          <p:cNvSpPr>
            <a:spLocks noChangeArrowheads="1"/>
          </p:cNvSpPr>
          <p:nvPr/>
        </p:nvSpPr>
        <p:spPr bwMode="auto">
          <a:xfrm>
            <a:off x="6796651" y="6348696"/>
            <a:ext cx="22762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(7)</a:t>
            </a:r>
            <a:endParaRPr lang="en-US" altLang="en-US" sz="5400" b="0" i="0" dirty="0">
              <a:solidFill>
                <a:schemeClr val="hlink"/>
              </a:solidFill>
            </a:endParaRPr>
          </a:p>
        </p:txBody>
      </p:sp>
      <p:sp>
        <p:nvSpPr>
          <p:cNvPr id="33865" name="Rectangle 115"/>
          <p:cNvSpPr>
            <a:spLocks noChangeArrowheads="1"/>
          </p:cNvSpPr>
          <p:nvPr/>
        </p:nvSpPr>
        <p:spPr bwMode="auto">
          <a:xfrm>
            <a:off x="4947965" y="6183482"/>
            <a:ext cx="114299" cy="115968"/>
          </a:xfrm>
          <a:prstGeom prst="rect">
            <a:avLst/>
          </a:prstGeom>
          <a:solidFill>
            <a:schemeClr val="bg2">
              <a:lumMod val="7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6" name="Rectangle 116"/>
          <p:cNvSpPr>
            <a:spLocks noChangeArrowheads="1"/>
          </p:cNvSpPr>
          <p:nvPr/>
        </p:nvSpPr>
        <p:spPr bwMode="auto">
          <a:xfrm>
            <a:off x="5117826" y="6175539"/>
            <a:ext cx="1601400"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380%-760% or 13-18%/year</a:t>
            </a:r>
            <a:endParaRPr lang="en-US" altLang="en-US" sz="5400" b="0" i="0" dirty="0">
              <a:solidFill>
                <a:schemeClr val="hlink"/>
              </a:solidFill>
            </a:endParaRPr>
          </a:p>
        </p:txBody>
      </p:sp>
      <p:sp>
        <p:nvSpPr>
          <p:cNvPr id="33867" name="Rectangle 117"/>
          <p:cNvSpPr>
            <a:spLocks noChangeArrowheads="1"/>
          </p:cNvSpPr>
          <p:nvPr/>
        </p:nvSpPr>
        <p:spPr bwMode="auto">
          <a:xfrm>
            <a:off x="6726118" y="6175539"/>
            <a:ext cx="29815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(13)</a:t>
            </a:r>
            <a:endParaRPr lang="en-US" altLang="en-US" sz="5400" b="0" i="0" dirty="0">
              <a:solidFill>
                <a:schemeClr val="hlink"/>
              </a:solidFill>
            </a:endParaRPr>
          </a:p>
        </p:txBody>
      </p:sp>
      <p:sp>
        <p:nvSpPr>
          <p:cNvPr id="33862" name="Rectangle 119"/>
          <p:cNvSpPr>
            <a:spLocks noChangeArrowheads="1"/>
          </p:cNvSpPr>
          <p:nvPr/>
        </p:nvSpPr>
        <p:spPr bwMode="auto">
          <a:xfrm>
            <a:off x="4947965" y="6010323"/>
            <a:ext cx="114299" cy="115968"/>
          </a:xfrm>
          <a:prstGeom prst="rect">
            <a:avLst/>
          </a:prstGeom>
          <a:solidFill>
            <a:schemeClr val="bg2">
              <a:lumMod val="50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3" name="Rectangle 120"/>
          <p:cNvSpPr>
            <a:spLocks noChangeArrowheads="1"/>
          </p:cNvSpPr>
          <p:nvPr/>
        </p:nvSpPr>
        <p:spPr bwMode="auto">
          <a:xfrm>
            <a:off x="5117826" y="6002380"/>
            <a:ext cx="155811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900-1425% or 19-23%/year</a:t>
            </a:r>
            <a:endParaRPr lang="en-US" altLang="en-US" sz="5400" b="0" i="0" dirty="0">
              <a:solidFill>
                <a:schemeClr val="hlink"/>
              </a:solidFill>
            </a:endParaRPr>
          </a:p>
        </p:txBody>
      </p:sp>
      <p:sp>
        <p:nvSpPr>
          <p:cNvPr id="33864" name="Rectangle 121"/>
          <p:cNvSpPr>
            <a:spLocks noChangeArrowheads="1"/>
          </p:cNvSpPr>
          <p:nvPr/>
        </p:nvSpPr>
        <p:spPr bwMode="auto">
          <a:xfrm>
            <a:off x="6796651" y="6002380"/>
            <a:ext cx="22762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(9)</a:t>
            </a:r>
            <a:endParaRPr lang="en-US" altLang="en-US" sz="5400" b="0" i="0" dirty="0">
              <a:solidFill>
                <a:schemeClr val="hlink"/>
              </a:solidFill>
            </a:endParaRPr>
          </a:p>
        </p:txBody>
      </p:sp>
      <p:sp>
        <p:nvSpPr>
          <p:cNvPr id="33859" name="Rectangle 123"/>
          <p:cNvSpPr>
            <a:spLocks noChangeArrowheads="1"/>
          </p:cNvSpPr>
          <p:nvPr/>
        </p:nvSpPr>
        <p:spPr bwMode="auto">
          <a:xfrm>
            <a:off x="4947965" y="6531385"/>
            <a:ext cx="114299" cy="115968"/>
          </a:xfrm>
          <a:prstGeom prst="rect">
            <a:avLst/>
          </a:prstGeom>
          <a:noFill/>
          <a:ln w="6350" algn="ctr">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n-US" altLang="en-US" sz="5400" b="0" i="0">
              <a:solidFill>
                <a:schemeClr val="hlink"/>
              </a:solidFill>
            </a:endParaRPr>
          </a:p>
        </p:txBody>
      </p:sp>
      <p:sp>
        <p:nvSpPr>
          <p:cNvPr id="33860" name="Rectangle 124"/>
          <p:cNvSpPr>
            <a:spLocks noChangeArrowheads="1"/>
          </p:cNvSpPr>
          <p:nvPr/>
        </p:nvSpPr>
        <p:spPr bwMode="auto">
          <a:xfrm>
            <a:off x="5117826" y="6523442"/>
            <a:ext cx="1513235"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Fewer than 10,000 in 2013</a:t>
            </a:r>
            <a:endParaRPr lang="en-US" altLang="en-US" sz="5400" b="0" i="0" dirty="0">
              <a:solidFill>
                <a:schemeClr val="hlink"/>
              </a:solidFill>
            </a:endParaRPr>
          </a:p>
        </p:txBody>
      </p:sp>
      <p:sp>
        <p:nvSpPr>
          <p:cNvPr id="33861" name="Rectangle 125"/>
          <p:cNvSpPr>
            <a:spLocks noChangeArrowheads="1"/>
          </p:cNvSpPr>
          <p:nvPr/>
        </p:nvSpPr>
        <p:spPr bwMode="auto">
          <a:xfrm>
            <a:off x="6761385" y="6523442"/>
            <a:ext cx="262892"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(13)</a:t>
            </a:r>
            <a:endParaRPr lang="en-US" altLang="en-US" sz="5400" b="0" i="0" dirty="0">
              <a:solidFill>
                <a:schemeClr val="hlink"/>
              </a:solidFill>
            </a:endParaRPr>
          </a:p>
        </p:txBody>
      </p:sp>
      <p:sp>
        <p:nvSpPr>
          <p:cNvPr id="33849" name="Rectangle 17"/>
          <p:cNvSpPr>
            <a:spLocks noChangeArrowheads="1"/>
          </p:cNvSpPr>
          <p:nvPr/>
        </p:nvSpPr>
        <p:spPr bwMode="auto">
          <a:xfrm>
            <a:off x="7383604" y="6524553"/>
            <a:ext cx="1756827" cy="335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t>Source: Based on </a:t>
            </a:r>
            <a:r>
              <a:rPr lang="en-US" altLang="en-US" sz="1000" b="0" i="0" dirty="0" smtClean="0"/>
              <a:t>IPUMS,</a:t>
            </a:r>
          </a:p>
          <a:p>
            <a:pPr algn="r">
              <a:lnSpc>
                <a:spcPct val="80000"/>
              </a:lnSpc>
              <a:spcBef>
                <a:spcPct val="0"/>
              </a:spcBef>
            </a:pPr>
            <a:r>
              <a:rPr lang="en-US" altLang="en-US" sz="1000" b="0" i="0" dirty="0" smtClean="0"/>
              <a:t>1990; Pew estimates, 2013.</a:t>
            </a:r>
            <a:endParaRPr lang="en-US" altLang="en-US" sz="1000" b="0" i="0" dirty="0"/>
          </a:p>
        </p:txBody>
      </p:sp>
      <p:sp>
        <p:nvSpPr>
          <p:cNvPr id="116"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15</a:t>
            </a:fld>
            <a:endParaRPr lang="en-US" altLang="en-US" dirty="0">
              <a:solidFill>
                <a:schemeClr val="tx1"/>
              </a:solidFill>
            </a:endParaRPr>
          </a:p>
        </p:txBody>
      </p:sp>
    </p:spTree>
    <p:extLst>
      <p:ext uri="{BB962C8B-B14F-4D97-AF65-F5344CB8AC3E}">
        <p14:creationId xmlns:p14="http://schemas.microsoft.com/office/powerpoint/2010/main" val="8261076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320"/>
            <a:ext cx="8229600" cy="661988"/>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3400" b="1" dirty="0" smtClean="0">
                <a:latin typeface="Trebuchet MS" pitchFamily="34" charset="0"/>
                <a:ea typeface="+mj-ea"/>
                <a:cs typeface="+mj-cs"/>
              </a:rPr>
              <a:t>Mexican Growth </a:t>
            </a:r>
            <a:r>
              <a:rPr lang="en-US" altLang="en-US" sz="3400" b="1" dirty="0" smtClean="0">
                <a:latin typeface="Trebuchet MS" pitchFamily="34" charset="0"/>
                <a:ea typeface="+mj-ea"/>
                <a:cs typeface="+mj-cs"/>
                <a:sym typeface="Wingdings" panose="05000000000000000000" pitchFamily="2" charset="2"/>
              </a:rPr>
              <a:t>High % Unauthorized</a:t>
            </a:r>
            <a:endParaRPr lang="en-US" altLang="en-US" sz="3400" b="1" dirty="0">
              <a:latin typeface="Trebuchet MS" pitchFamily="34" charset="0"/>
              <a:ea typeface="+mj-ea"/>
              <a:cs typeface="+mj-cs"/>
            </a:endParaRPr>
          </a:p>
        </p:txBody>
      </p:sp>
      <p:sp>
        <p:nvSpPr>
          <p:cNvPr id="33795" name="Freeform 3"/>
          <p:cNvSpPr>
            <a:spLocks/>
          </p:cNvSpPr>
          <p:nvPr/>
        </p:nvSpPr>
        <p:spPr bwMode="auto">
          <a:xfrm>
            <a:off x="7163050" y="2851468"/>
            <a:ext cx="668812" cy="336660"/>
          </a:xfrm>
          <a:custGeom>
            <a:avLst/>
            <a:gdLst>
              <a:gd name="T0" fmla="*/ 2147483647 w 890"/>
              <a:gd name="T1" fmla="*/ 2147483647 h 447"/>
              <a:gd name="T2" fmla="*/ 2147483647 w 890"/>
              <a:gd name="T3" fmla="*/ 2147483647 h 447"/>
              <a:gd name="T4" fmla="*/ 2147483647 w 890"/>
              <a:gd name="T5" fmla="*/ 2147483647 h 447"/>
              <a:gd name="T6" fmla="*/ 2147483647 w 890"/>
              <a:gd name="T7" fmla="*/ 2147483647 h 447"/>
              <a:gd name="T8" fmla="*/ 2147483647 w 890"/>
              <a:gd name="T9" fmla="*/ 2147483647 h 447"/>
              <a:gd name="T10" fmla="*/ 2147483647 w 890"/>
              <a:gd name="T11" fmla="*/ 2147483647 h 447"/>
              <a:gd name="T12" fmla="*/ 2147483647 w 890"/>
              <a:gd name="T13" fmla="*/ 2147483647 h 447"/>
              <a:gd name="T14" fmla="*/ 2147483647 w 890"/>
              <a:gd name="T15" fmla="*/ 2147483647 h 447"/>
              <a:gd name="T16" fmla="*/ 2147483647 w 890"/>
              <a:gd name="T17" fmla="*/ 2147483647 h 447"/>
              <a:gd name="T18" fmla="*/ 2147483647 w 890"/>
              <a:gd name="T19" fmla="*/ 2147483647 h 447"/>
              <a:gd name="T20" fmla="*/ 2147483647 w 890"/>
              <a:gd name="T21" fmla="*/ 2147483647 h 447"/>
              <a:gd name="T22" fmla="*/ 2147483647 w 890"/>
              <a:gd name="T23" fmla="*/ 2147483647 h 447"/>
              <a:gd name="T24" fmla="*/ 2147483647 w 890"/>
              <a:gd name="T25" fmla="*/ 2147483647 h 447"/>
              <a:gd name="T26" fmla="*/ 2147483647 w 890"/>
              <a:gd name="T27" fmla="*/ 2147483647 h 447"/>
              <a:gd name="T28" fmla="*/ 2147483647 w 890"/>
              <a:gd name="T29" fmla="*/ 2147483647 h 447"/>
              <a:gd name="T30" fmla="*/ 2147483647 w 890"/>
              <a:gd name="T31" fmla="*/ 2147483647 h 447"/>
              <a:gd name="T32" fmla="*/ 2147483647 w 890"/>
              <a:gd name="T33" fmla="*/ 2147483647 h 447"/>
              <a:gd name="T34" fmla="*/ 2147483647 w 890"/>
              <a:gd name="T35" fmla="*/ 2147483647 h 447"/>
              <a:gd name="T36" fmla="*/ 2147483647 w 890"/>
              <a:gd name="T37" fmla="*/ 2147483647 h 447"/>
              <a:gd name="T38" fmla="*/ 2147483647 w 890"/>
              <a:gd name="T39" fmla="*/ 2147483647 h 447"/>
              <a:gd name="T40" fmla="*/ 2147483647 w 890"/>
              <a:gd name="T41" fmla="*/ 2147483647 h 447"/>
              <a:gd name="T42" fmla="*/ 2147483647 w 890"/>
              <a:gd name="T43" fmla="*/ 2147483647 h 447"/>
              <a:gd name="T44" fmla="*/ 2147483647 w 890"/>
              <a:gd name="T45" fmla="*/ 2147483647 h 447"/>
              <a:gd name="T46" fmla="*/ 2147483647 w 890"/>
              <a:gd name="T47" fmla="*/ 2147483647 h 447"/>
              <a:gd name="T48" fmla="*/ 2147483647 w 890"/>
              <a:gd name="T49" fmla="*/ 2147483647 h 447"/>
              <a:gd name="T50" fmla="*/ 2147483647 w 890"/>
              <a:gd name="T51" fmla="*/ 2147483647 h 447"/>
              <a:gd name="T52" fmla="*/ 2147483647 w 890"/>
              <a:gd name="T53" fmla="*/ 2147483647 h 447"/>
              <a:gd name="T54" fmla="*/ 2147483647 w 890"/>
              <a:gd name="T55" fmla="*/ 2147483647 h 447"/>
              <a:gd name="T56" fmla="*/ 2147483647 w 890"/>
              <a:gd name="T57" fmla="*/ 2147483647 h 447"/>
              <a:gd name="T58" fmla="*/ 2147483647 w 890"/>
              <a:gd name="T59" fmla="*/ 2147483647 h 447"/>
              <a:gd name="T60" fmla="*/ 2147483647 w 890"/>
              <a:gd name="T61" fmla="*/ 2147483647 h 447"/>
              <a:gd name="T62" fmla="*/ 2147483647 w 890"/>
              <a:gd name="T63" fmla="*/ 2147483647 h 447"/>
              <a:gd name="T64" fmla="*/ 2147483647 w 890"/>
              <a:gd name="T65" fmla="*/ 2147483647 h 447"/>
              <a:gd name="T66" fmla="*/ 2147483647 w 890"/>
              <a:gd name="T67" fmla="*/ 2147483647 h 447"/>
              <a:gd name="T68" fmla="*/ 2147483647 w 890"/>
              <a:gd name="T69" fmla="*/ 2147483647 h 447"/>
              <a:gd name="T70" fmla="*/ 2147483647 w 890"/>
              <a:gd name="T71" fmla="*/ 2147483647 h 447"/>
              <a:gd name="T72" fmla="*/ 2147483647 w 890"/>
              <a:gd name="T73" fmla="*/ 2147483647 h 447"/>
              <a:gd name="T74" fmla="*/ 2147483647 w 890"/>
              <a:gd name="T75" fmla="*/ 2147483647 h 447"/>
              <a:gd name="T76" fmla="*/ 2147483647 w 890"/>
              <a:gd name="T77" fmla="*/ 2147483647 h 447"/>
              <a:gd name="T78" fmla="*/ 2147483647 w 890"/>
              <a:gd name="T79" fmla="*/ 2147483647 h 447"/>
              <a:gd name="T80" fmla="*/ 2147483647 w 890"/>
              <a:gd name="T81" fmla="*/ 2147483647 h 447"/>
              <a:gd name="T82" fmla="*/ 2147483647 w 890"/>
              <a:gd name="T83" fmla="*/ 2147483647 h 447"/>
              <a:gd name="T84" fmla="*/ 2147483647 w 890"/>
              <a:gd name="T85" fmla="*/ 2147483647 h 447"/>
              <a:gd name="T86" fmla="*/ 2147483647 w 890"/>
              <a:gd name="T87" fmla="*/ 2147483647 h 447"/>
              <a:gd name="T88" fmla="*/ 2147483647 w 890"/>
              <a:gd name="T89" fmla="*/ 2147483647 h 447"/>
              <a:gd name="T90" fmla="*/ 2147483647 w 890"/>
              <a:gd name="T91" fmla="*/ 2147483647 h 447"/>
              <a:gd name="T92" fmla="*/ 2147483647 w 890"/>
              <a:gd name="T93" fmla="*/ 2147483647 h 447"/>
              <a:gd name="T94" fmla="*/ 2147483647 w 890"/>
              <a:gd name="T95" fmla="*/ 2147483647 h 447"/>
              <a:gd name="T96" fmla="*/ 2147483647 w 890"/>
              <a:gd name="T97" fmla="*/ 2147483647 h 447"/>
              <a:gd name="T98" fmla="*/ 2147483647 w 890"/>
              <a:gd name="T99" fmla="*/ 2147483647 h 447"/>
              <a:gd name="T100" fmla="*/ 2147483647 w 890"/>
              <a:gd name="T101" fmla="*/ 2147483647 h 447"/>
              <a:gd name="T102" fmla="*/ 2147483647 w 890"/>
              <a:gd name="T103" fmla="*/ 2147483647 h 447"/>
              <a:gd name="T104" fmla="*/ 2147483647 w 890"/>
              <a:gd name="T105" fmla="*/ 2147483647 h 447"/>
              <a:gd name="T106" fmla="*/ 2147483647 w 890"/>
              <a:gd name="T107" fmla="*/ 2147483647 h 447"/>
              <a:gd name="T108" fmla="*/ 2147483647 w 890"/>
              <a:gd name="T109" fmla="*/ 2147483647 h 447"/>
              <a:gd name="T110" fmla="*/ 2147483647 w 890"/>
              <a:gd name="T111" fmla="*/ 2147483647 h 447"/>
              <a:gd name="T112" fmla="*/ 2147483647 w 890"/>
              <a:gd name="T113" fmla="*/ 2147483647 h 447"/>
              <a:gd name="T114" fmla="*/ 2147483647 w 890"/>
              <a:gd name="T115" fmla="*/ 2147483647 h 447"/>
              <a:gd name="T116" fmla="*/ 0 w 890"/>
              <a:gd name="T117" fmla="*/ 2147483647 h 447"/>
              <a:gd name="T118" fmla="*/ 2147483647 w 890"/>
              <a:gd name="T119" fmla="*/ 2147483647 h 447"/>
              <a:gd name="T120" fmla="*/ 2147483647 w 890"/>
              <a:gd name="T121" fmla="*/ 2147483647 h 447"/>
              <a:gd name="T122" fmla="*/ 2147483647 w 890"/>
              <a:gd name="T123" fmla="*/ 2147483647 h 447"/>
              <a:gd name="T124" fmla="*/ 2147483647 w 890"/>
              <a:gd name="T125" fmla="*/ 2147483647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90"/>
              <a:gd name="T190" fmla="*/ 0 h 447"/>
              <a:gd name="T191" fmla="*/ 890 w 890"/>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90" h="447">
                <a:moveTo>
                  <a:pt x="210" y="98"/>
                </a:moveTo>
                <a:lnTo>
                  <a:pt x="228" y="95"/>
                </a:lnTo>
                <a:lnTo>
                  <a:pt x="256" y="90"/>
                </a:lnTo>
                <a:lnTo>
                  <a:pt x="274" y="86"/>
                </a:lnTo>
                <a:lnTo>
                  <a:pt x="366" y="68"/>
                </a:lnTo>
                <a:lnTo>
                  <a:pt x="372" y="67"/>
                </a:lnTo>
                <a:lnTo>
                  <a:pt x="374" y="66"/>
                </a:lnTo>
                <a:lnTo>
                  <a:pt x="379" y="65"/>
                </a:lnTo>
                <a:lnTo>
                  <a:pt x="400" y="61"/>
                </a:lnTo>
                <a:lnTo>
                  <a:pt x="419" y="58"/>
                </a:lnTo>
                <a:lnTo>
                  <a:pt x="449" y="50"/>
                </a:lnTo>
                <a:lnTo>
                  <a:pt x="458" y="49"/>
                </a:lnTo>
                <a:lnTo>
                  <a:pt x="474" y="46"/>
                </a:lnTo>
                <a:lnTo>
                  <a:pt x="477" y="44"/>
                </a:lnTo>
                <a:lnTo>
                  <a:pt x="498" y="41"/>
                </a:lnTo>
                <a:lnTo>
                  <a:pt x="509" y="38"/>
                </a:lnTo>
                <a:lnTo>
                  <a:pt x="531" y="32"/>
                </a:lnTo>
                <a:lnTo>
                  <a:pt x="537" y="31"/>
                </a:lnTo>
                <a:lnTo>
                  <a:pt x="547" y="30"/>
                </a:lnTo>
                <a:lnTo>
                  <a:pt x="551" y="29"/>
                </a:lnTo>
                <a:lnTo>
                  <a:pt x="598" y="18"/>
                </a:lnTo>
                <a:lnTo>
                  <a:pt x="600" y="18"/>
                </a:lnTo>
                <a:lnTo>
                  <a:pt x="618" y="14"/>
                </a:lnTo>
                <a:lnTo>
                  <a:pt x="646" y="7"/>
                </a:lnTo>
                <a:lnTo>
                  <a:pt x="666" y="4"/>
                </a:lnTo>
                <a:lnTo>
                  <a:pt x="681" y="0"/>
                </a:lnTo>
                <a:lnTo>
                  <a:pt x="685" y="14"/>
                </a:lnTo>
                <a:lnTo>
                  <a:pt x="686" y="18"/>
                </a:lnTo>
                <a:lnTo>
                  <a:pt x="704" y="84"/>
                </a:lnTo>
                <a:lnTo>
                  <a:pt x="706" y="91"/>
                </a:lnTo>
                <a:lnTo>
                  <a:pt x="710" y="103"/>
                </a:lnTo>
                <a:lnTo>
                  <a:pt x="711" y="109"/>
                </a:lnTo>
                <a:lnTo>
                  <a:pt x="712" y="112"/>
                </a:lnTo>
                <a:lnTo>
                  <a:pt x="714" y="114"/>
                </a:lnTo>
                <a:lnTo>
                  <a:pt x="714" y="115"/>
                </a:lnTo>
                <a:lnTo>
                  <a:pt x="718" y="134"/>
                </a:lnTo>
                <a:lnTo>
                  <a:pt x="720" y="137"/>
                </a:lnTo>
                <a:lnTo>
                  <a:pt x="721" y="139"/>
                </a:lnTo>
                <a:lnTo>
                  <a:pt x="730" y="174"/>
                </a:lnTo>
                <a:lnTo>
                  <a:pt x="741" y="214"/>
                </a:lnTo>
                <a:lnTo>
                  <a:pt x="742" y="215"/>
                </a:lnTo>
                <a:lnTo>
                  <a:pt x="747" y="232"/>
                </a:lnTo>
                <a:lnTo>
                  <a:pt x="753" y="256"/>
                </a:lnTo>
                <a:lnTo>
                  <a:pt x="755" y="263"/>
                </a:lnTo>
                <a:lnTo>
                  <a:pt x="757" y="265"/>
                </a:lnTo>
                <a:lnTo>
                  <a:pt x="759" y="274"/>
                </a:lnTo>
                <a:lnTo>
                  <a:pt x="760" y="281"/>
                </a:lnTo>
                <a:lnTo>
                  <a:pt x="767" y="305"/>
                </a:lnTo>
                <a:lnTo>
                  <a:pt x="805" y="297"/>
                </a:lnTo>
                <a:lnTo>
                  <a:pt x="835" y="291"/>
                </a:lnTo>
                <a:lnTo>
                  <a:pt x="855" y="287"/>
                </a:lnTo>
                <a:lnTo>
                  <a:pt x="875" y="283"/>
                </a:lnTo>
                <a:lnTo>
                  <a:pt x="889" y="280"/>
                </a:lnTo>
                <a:lnTo>
                  <a:pt x="890" y="299"/>
                </a:lnTo>
                <a:lnTo>
                  <a:pt x="877" y="391"/>
                </a:lnTo>
                <a:lnTo>
                  <a:pt x="847" y="402"/>
                </a:lnTo>
                <a:lnTo>
                  <a:pt x="833" y="405"/>
                </a:lnTo>
                <a:lnTo>
                  <a:pt x="806" y="415"/>
                </a:lnTo>
                <a:lnTo>
                  <a:pt x="806" y="416"/>
                </a:lnTo>
                <a:lnTo>
                  <a:pt x="802" y="428"/>
                </a:lnTo>
                <a:lnTo>
                  <a:pt x="784" y="427"/>
                </a:lnTo>
                <a:lnTo>
                  <a:pt x="759" y="447"/>
                </a:lnTo>
                <a:lnTo>
                  <a:pt x="759" y="392"/>
                </a:lnTo>
                <a:lnTo>
                  <a:pt x="739" y="397"/>
                </a:lnTo>
                <a:lnTo>
                  <a:pt x="747" y="368"/>
                </a:lnTo>
                <a:lnTo>
                  <a:pt x="736" y="362"/>
                </a:lnTo>
                <a:lnTo>
                  <a:pt x="734" y="361"/>
                </a:lnTo>
                <a:lnTo>
                  <a:pt x="733" y="368"/>
                </a:lnTo>
                <a:lnTo>
                  <a:pt x="721" y="359"/>
                </a:lnTo>
                <a:lnTo>
                  <a:pt x="716" y="342"/>
                </a:lnTo>
                <a:lnTo>
                  <a:pt x="715" y="371"/>
                </a:lnTo>
                <a:lnTo>
                  <a:pt x="690" y="375"/>
                </a:lnTo>
                <a:lnTo>
                  <a:pt x="672" y="363"/>
                </a:lnTo>
                <a:lnTo>
                  <a:pt x="645" y="321"/>
                </a:lnTo>
                <a:lnTo>
                  <a:pt x="661" y="312"/>
                </a:lnTo>
                <a:lnTo>
                  <a:pt x="648" y="289"/>
                </a:lnTo>
                <a:lnTo>
                  <a:pt x="673" y="282"/>
                </a:lnTo>
                <a:lnTo>
                  <a:pt x="649" y="260"/>
                </a:lnTo>
                <a:lnTo>
                  <a:pt x="636" y="280"/>
                </a:lnTo>
                <a:lnTo>
                  <a:pt x="631" y="257"/>
                </a:lnTo>
                <a:lnTo>
                  <a:pt x="652" y="230"/>
                </a:lnTo>
                <a:lnTo>
                  <a:pt x="638" y="210"/>
                </a:lnTo>
                <a:lnTo>
                  <a:pt x="640" y="218"/>
                </a:lnTo>
                <a:lnTo>
                  <a:pt x="626" y="229"/>
                </a:lnTo>
                <a:lnTo>
                  <a:pt x="622" y="188"/>
                </a:lnTo>
                <a:lnTo>
                  <a:pt x="636" y="200"/>
                </a:lnTo>
                <a:lnTo>
                  <a:pt x="651" y="192"/>
                </a:lnTo>
                <a:lnTo>
                  <a:pt x="648" y="168"/>
                </a:lnTo>
                <a:lnTo>
                  <a:pt x="628" y="164"/>
                </a:lnTo>
                <a:lnTo>
                  <a:pt x="625" y="146"/>
                </a:lnTo>
                <a:lnTo>
                  <a:pt x="639" y="103"/>
                </a:lnTo>
                <a:lnTo>
                  <a:pt x="662" y="92"/>
                </a:lnTo>
                <a:lnTo>
                  <a:pt x="651" y="48"/>
                </a:lnTo>
                <a:lnTo>
                  <a:pt x="638" y="55"/>
                </a:lnTo>
                <a:lnTo>
                  <a:pt x="636" y="88"/>
                </a:lnTo>
                <a:lnTo>
                  <a:pt x="615" y="107"/>
                </a:lnTo>
                <a:lnTo>
                  <a:pt x="613" y="124"/>
                </a:lnTo>
                <a:lnTo>
                  <a:pt x="602" y="113"/>
                </a:lnTo>
                <a:lnTo>
                  <a:pt x="596" y="127"/>
                </a:lnTo>
                <a:lnTo>
                  <a:pt x="596" y="139"/>
                </a:lnTo>
                <a:lnTo>
                  <a:pt x="572" y="155"/>
                </a:lnTo>
                <a:lnTo>
                  <a:pt x="571" y="156"/>
                </a:lnTo>
                <a:lnTo>
                  <a:pt x="595" y="172"/>
                </a:lnTo>
                <a:lnTo>
                  <a:pt x="604" y="202"/>
                </a:lnTo>
                <a:lnTo>
                  <a:pt x="590" y="266"/>
                </a:lnTo>
                <a:lnTo>
                  <a:pt x="598" y="277"/>
                </a:lnTo>
                <a:lnTo>
                  <a:pt x="614" y="327"/>
                </a:lnTo>
                <a:lnTo>
                  <a:pt x="642" y="354"/>
                </a:lnTo>
                <a:lnTo>
                  <a:pt x="639" y="371"/>
                </a:lnTo>
                <a:lnTo>
                  <a:pt x="649" y="372"/>
                </a:lnTo>
                <a:lnTo>
                  <a:pt x="648" y="385"/>
                </a:lnTo>
                <a:lnTo>
                  <a:pt x="666" y="413"/>
                </a:lnTo>
                <a:lnTo>
                  <a:pt x="673" y="434"/>
                </a:lnTo>
                <a:lnTo>
                  <a:pt x="648" y="416"/>
                </a:lnTo>
                <a:lnTo>
                  <a:pt x="642" y="423"/>
                </a:lnTo>
                <a:lnTo>
                  <a:pt x="606" y="401"/>
                </a:lnTo>
                <a:lnTo>
                  <a:pt x="572" y="403"/>
                </a:lnTo>
                <a:lnTo>
                  <a:pt x="560" y="386"/>
                </a:lnTo>
                <a:lnTo>
                  <a:pt x="557" y="398"/>
                </a:lnTo>
                <a:lnTo>
                  <a:pt x="547" y="396"/>
                </a:lnTo>
                <a:lnTo>
                  <a:pt x="525" y="369"/>
                </a:lnTo>
                <a:lnTo>
                  <a:pt x="503" y="375"/>
                </a:lnTo>
                <a:lnTo>
                  <a:pt x="497" y="385"/>
                </a:lnTo>
                <a:lnTo>
                  <a:pt x="481" y="386"/>
                </a:lnTo>
                <a:lnTo>
                  <a:pt x="473" y="351"/>
                </a:lnTo>
                <a:lnTo>
                  <a:pt x="491" y="320"/>
                </a:lnTo>
                <a:lnTo>
                  <a:pt x="488" y="309"/>
                </a:lnTo>
                <a:lnTo>
                  <a:pt x="488" y="308"/>
                </a:lnTo>
                <a:lnTo>
                  <a:pt x="494" y="301"/>
                </a:lnTo>
                <a:lnTo>
                  <a:pt x="500" y="288"/>
                </a:lnTo>
                <a:lnTo>
                  <a:pt x="500" y="283"/>
                </a:lnTo>
                <a:lnTo>
                  <a:pt x="499" y="280"/>
                </a:lnTo>
                <a:lnTo>
                  <a:pt x="499" y="278"/>
                </a:lnTo>
                <a:lnTo>
                  <a:pt x="510" y="262"/>
                </a:lnTo>
                <a:lnTo>
                  <a:pt x="518" y="248"/>
                </a:lnTo>
                <a:lnTo>
                  <a:pt x="495" y="233"/>
                </a:lnTo>
                <a:lnTo>
                  <a:pt x="485" y="234"/>
                </a:lnTo>
                <a:lnTo>
                  <a:pt x="481" y="240"/>
                </a:lnTo>
                <a:lnTo>
                  <a:pt x="476" y="246"/>
                </a:lnTo>
                <a:lnTo>
                  <a:pt x="470" y="240"/>
                </a:lnTo>
                <a:lnTo>
                  <a:pt x="450" y="236"/>
                </a:lnTo>
                <a:lnTo>
                  <a:pt x="447" y="228"/>
                </a:lnTo>
                <a:lnTo>
                  <a:pt x="432" y="223"/>
                </a:lnTo>
                <a:lnTo>
                  <a:pt x="422" y="224"/>
                </a:lnTo>
                <a:lnTo>
                  <a:pt x="392" y="215"/>
                </a:lnTo>
                <a:lnTo>
                  <a:pt x="400" y="190"/>
                </a:lnTo>
                <a:lnTo>
                  <a:pt x="391" y="182"/>
                </a:lnTo>
                <a:lnTo>
                  <a:pt x="361" y="174"/>
                </a:lnTo>
                <a:lnTo>
                  <a:pt x="353" y="172"/>
                </a:lnTo>
                <a:lnTo>
                  <a:pt x="347" y="174"/>
                </a:lnTo>
                <a:lnTo>
                  <a:pt x="346" y="174"/>
                </a:lnTo>
                <a:lnTo>
                  <a:pt x="340" y="173"/>
                </a:lnTo>
                <a:lnTo>
                  <a:pt x="335" y="152"/>
                </a:lnTo>
                <a:lnTo>
                  <a:pt x="318" y="136"/>
                </a:lnTo>
                <a:lnTo>
                  <a:pt x="302" y="108"/>
                </a:lnTo>
                <a:lnTo>
                  <a:pt x="280" y="116"/>
                </a:lnTo>
                <a:lnTo>
                  <a:pt x="275" y="112"/>
                </a:lnTo>
                <a:lnTo>
                  <a:pt x="252" y="100"/>
                </a:lnTo>
                <a:lnTo>
                  <a:pt x="231" y="120"/>
                </a:lnTo>
                <a:lnTo>
                  <a:pt x="216" y="119"/>
                </a:lnTo>
                <a:lnTo>
                  <a:pt x="209" y="122"/>
                </a:lnTo>
                <a:lnTo>
                  <a:pt x="210" y="127"/>
                </a:lnTo>
                <a:lnTo>
                  <a:pt x="197" y="154"/>
                </a:lnTo>
                <a:lnTo>
                  <a:pt x="191" y="155"/>
                </a:lnTo>
                <a:lnTo>
                  <a:pt x="167" y="154"/>
                </a:lnTo>
                <a:lnTo>
                  <a:pt x="161" y="156"/>
                </a:lnTo>
                <a:lnTo>
                  <a:pt x="130" y="138"/>
                </a:lnTo>
                <a:lnTo>
                  <a:pt x="101" y="187"/>
                </a:lnTo>
                <a:lnTo>
                  <a:pt x="88" y="184"/>
                </a:lnTo>
                <a:lnTo>
                  <a:pt x="68" y="215"/>
                </a:lnTo>
                <a:lnTo>
                  <a:pt x="59" y="221"/>
                </a:lnTo>
                <a:lnTo>
                  <a:pt x="57" y="229"/>
                </a:lnTo>
                <a:lnTo>
                  <a:pt x="40" y="246"/>
                </a:lnTo>
                <a:lnTo>
                  <a:pt x="26" y="266"/>
                </a:lnTo>
                <a:lnTo>
                  <a:pt x="22" y="266"/>
                </a:lnTo>
                <a:lnTo>
                  <a:pt x="9" y="186"/>
                </a:lnTo>
                <a:lnTo>
                  <a:pt x="0" y="139"/>
                </a:lnTo>
                <a:lnTo>
                  <a:pt x="6" y="138"/>
                </a:lnTo>
                <a:lnTo>
                  <a:pt x="12" y="137"/>
                </a:lnTo>
                <a:lnTo>
                  <a:pt x="16" y="136"/>
                </a:lnTo>
                <a:lnTo>
                  <a:pt x="74" y="125"/>
                </a:lnTo>
                <a:lnTo>
                  <a:pt x="81" y="124"/>
                </a:lnTo>
                <a:lnTo>
                  <a:pt x="105" y="119"/>
                </a:lnTo>
                <a:lnTo>
                  <a:pt x="112" y="118"/>
                </a:lnTo>
                <a:lnTo>
                  <a:pt x="118" y="116"/>
                </a:lnTo>
                <a:lnTo>
                  <a:pt x="125" y="115"/>
                </a:lnTo>
                <a:lnTo>
                  <a:pt x="175" y="106"/>
                </a:lnTo>
                <a:lnTo>
                  <a:pt x="181" y="104"/>
                </a:lnTo>
                <a:lnTo>
                  <a:pt x="204" y="100"/>
                </a:lnTo>
                <a:lnTo>
                  <a:pt x="210" y="98"/>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3" name="Freeform 41"/>
          <p:cNvSpPr>
            <a:spLocks/>
          </p:cNvSpPr>
          <p:nvPr/>
        </p:nvSpPr>
        <p:spPr bwMode="auto">
          <a:xfrm>
            <a:off x="6605457" y="3437618"/>
            <a:ext cx="1292535" cy="578634"/>
          </a:xfrm>
          <a:custGeom>
            <a:avLst/>
            <a:gdLst>
              <a:gd name="T0" fmla="*/ 2147483647 w 1720"/>
              <a:gd name="T1" fmla="*/ 2147483647 h 769"/>
              <a:gd name="T2" fmla="*/ 2147483647 w 1720"/>
              <a:gd name="T3" fmla="*/ 2147483647 h 769"/>
              <a:gd name="T4" fmla="*/ 2147483647 w 1720"/>
              <a:gd name="T5" fmla="*/ 2147483647 h 769"/>
              <a:gd name="T6" fmla="*/ 2147483647 w 1720"/>
              <a:gd name="T7" fmla="*/ 2147483647 h 769"/>
              <a:gd name="T8" fmla="*/ 2147483647 w 1720"/>
              <a:gd name="T9" fmla="*/ 2147483647 h 769"/>
              <a:gd name="T10" fmla="*/ 2147483647 w 1720"/>
              <a:gd name="T11" fmla="*/ 2147483647 h 769"/>
              <a:gd name="T12" fmla="*/ 2147483647 w 1720"/>
              <a:gd name="T13" fmla="*/ 2147483647 h 769"/>
              <a:gd name="T14" fmla="*/ 2147483647 w 1720"/>
              <a:gd name="T15" fmla="*/ 2147483647 h 769"/>
              <a:gd name="T16" fmla="*/ 2147483647 w 1720"/>
              <a:gd name="T17" fmla="*/ 2147483647 h 769"/>
              <a:gd name="T18" fmla="*/ 2147483647 w 1720"/>
              <a:gd name="T19" fmla="*/ 2147483647 h 769"/>
              <a:gd name="T20" fmla="*/ 2147483647 w 1720"/>
              <a:gd name="T21" fmla="*/ 2147483647 h 769"/>
              <a:gd name="T22" fmla="*/ 2147483647 w 1720"/>
              <a:gd name="T23" fmla="*/ 2147483647 h 769"/>
              <a:gd name="T24" fmla="*/ 2147483647 w 1720"/>
              <a:gd name="T25" fmla="*/ 2147483647 h 769"/>
              <a:gd name="T26" fmla="*/ 2147483647 w 1720"/>
              <a:gd name="T27" fmla="*/ 2147483647 h 769"/>
              <a:gd name="T28" fmla="*/ 2147483647 w 1720"/>
              <a:gd name="T29" fmla="*/ 2147483647 h 769"/>
              <a:gd name="T30" fmla="*/ 2147483647 w 1720"/>
              <a:gd name="T31" fmla="*/ 2147483647 h 769"/>
              <a:gd name="T32" fmla="*/ 2147483647 w 1720"/>
              <a:gd name="T33" fmla="*/ 2147483647 h 769"/>
              <a:gd name="T34" fmla="*/ 2147483647 w 1720"/>
              <a:gd name="T35" fmla="*/ 2147483647 h 769"/>
              <a:gd name="T36" fmla="*/ 2147483647 w 1720"/>
              <a:gd name="T37" fmla="*/ 2147483647 h 769"/>
              <a:gd name="T38" fmla="*/ 2147483647 w 1720"/>
              <a:gd name="T39" fmla="*/ 2147483647 h 769"/>
              <a:gd name="T40" fmla="*/ 2147483647 w 1720"/>
              <a:gd name="T41" fmla="*/ 2147483647 h 769"/>
              <a:gd name="T42" fmla="*/ 2147483647 w 1720"/>
              <a:gd name="T43" fmla="*/ 2147483647 h 769"/>
              <a:gd name="T44" fmla="*/ 2147483647 w 1720"/>
              <a:gd name="T45" fmla="*/ 0 h 769"/>
              <a:gd name="T46" fmla="*/ 2147483647 w 1720"/>
              <a:gd name="T47" fmla="*/ 2147483647 h 769"/>
              <a:gd name="T48" fmla="*/ 2147483647 w 1720"/>
              <a:gd name="T49" fmla="*/ 2147483647 h 769"/>
              <a:gd name="T50" fmla="*/ 2147483647 w 1720"/>
              <a:gd name="T51" fmla="*/ 2147483647 h 769"/>
              <a:gd name="T52" fmla="*/ 2147483647 w 1720"/>
              <a:gd name="T53" fmla="*/ 2147483647 h 769"/>
              <a:gd name="T54" fmla="*/ 2147483647 w 1720"/>
              <a:gd name="T55" fmla="*/ 2147483647 h 769"/>
              <a:gd name="T56" fmla="*/ 2147483647 w 1720"/>
              <a:gd name="T57" fmla="*/ 2147483647 h 769"/>
              <a:gd name="T58" fmla="*/ 2147483647 w 1720"/>
              <a:gd name="T59" fmla="*/ 2147483647 h 769"/>
              <a:gd name="T60" fmla="*/ 2147483647 w 1720"/>
              <a:gd name="T61" fmla="*/ 2147483647 h 769"/>
              <a:gd name="T62" fmla="*/ 2147483647 w 1720"/>
              <a:gd name="T63" fmla="*/ 2147483647 h 769"/>
              <a:gd name="T64" fmla="*/ 2147483647 w 1720"/>
              <a:gd name="T65" fmla="*/ 2147483647 h 769"/>
              <a:gd name="T66" fmla="*/ 2147483647 w 1720"/>
              <a:gd name="T67" fmla="*/ 2147483647 h 769"/>
              <a:gd name="T68" fmla="*/ 2147483647 w 1720"/>
              <a:gd name="T69" fmla="*/ 2147483647 h 769"/>
              <a:gd name="T70" fmla="*/ 2147483647 w 1720"/>
              <a:gd name="T71" fmla="*/ 2147483647 h 769"/>
              <a:gd name="T72" fmla="*/ 2147483647 w 1720"/>
              <a:gd name="T73" fmla="*/ 2147483647 h 769"/>
              <a:gd name="T74" fmla="*/ 2147483647 w 1720"/>
              <a:gd name="T75" fmla="*/ 2147483647 h 769"/>
              <a:gd name="T76" fmla="*/ 2147483647 w 1720"/>
              <a:gd name="T77" fmla="*/ 2147483647 h 769"/>
              <a:gd name="T78" fmla="*/ 2147483647 w 1720"/>
              <a:gd name="T79" fmla="*/ 2147483647 h 769"/>
              <a:gd name="T80" fmla="*/ 2147483647 w 1720"/>
              <a:gd name="T81" fmla="*/ 2147483647 h 769"/>
              <a:gd name="T82" fmla="*/ 2147483647 w 1720"/>
              <a:gd name="T83" fmla="*/ 2147483647 h 769"/>
              <a:gd name="T84" fmla="*/ 2147483647 w 1720"/>
              <a:gd name="T85" fmla="*/ 2147483647 h 769"/>
              <a:gd name="T86" fmla="*/ 2147483647 w 1720"/>
              <a:gd name="T87" fmla="*/ 2147483647 h 769"/>
              <a:gd name="T88" fmla="*/ 2147483647 w 1720"/>
              <a:gd name="T89" fmla="*/ 2147483647 h 769"/>
              <a:gd name="T90" fmla="*/ 2147483647 w 1720"/>
              <a:gd name="T91" fmla="*/ 2147483647 h 769"/>
              <a:gd name="T92" fmla="*/ 2147483647 w 1720"/>
              <a:gd name="T93" fmla="*/ 2147483647 h 769"/>
              <a:gd name="T94" fmla="*/ 2147483647 w 1720"/>
              <a:gd name="T95" fmla="*/ 2147483647 h 769"/>
              <a:gd name="T96" fmla="*/ 2147483647 w 1720"/>
              <a:gd name="T97" fmla="*/ 2147483647 h 769"/>
              <a:gd name="T98" fmla="*/ 2147483647 w 1720"/>
              <a:gd name="T99" fmla="*/ 2147483647 h 769"/>
              <a:gd name="T100" fmla="*/ 2147483647 w 1720"/>
              <a:gd name="T101" fmla="*/ 2147483647 h 769"/>
              <a:gd name="T102" fmla="*/ 2147483647 w 1720"/>
              <a:gd name="T103" fmla="*/ 2147483647 h 769"/>
              <a:gd name="T104" fmla="*/ 2147483647 w 1720"/>
              <a:gd name="T105" fmla="*/ 2147483647 h 769"/>
              <a:gd name="T106" fmla="*/ 2147483647 w 1720"/>
              <a:gd name="T107" fmla="*/ 2147483647 h 7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20"/>
              <a:gd name="T163" fmla="*/ 0 h 769"/>
              <a:gd name="T164" fmla="*/ 1720 w 1720"/>
              <a:gd name="T165" fmla="*/ 769 h 7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20" h="769">
                <a:moveTo>
                  <a:pt x="338" y="354"/>
                </a:moveTo>
                <a:lnTo>
                  <a:pt x="344" y="345"/>
                </a:lnTo>
                <a:lnTo>
                  <a:pt x="368" y="335"/>
                </a:lnTo>
                <a:lnTo>
                  <a:pt x="373" y="328"/>
                </a:lnTo>
                <a:lnTo>
                  <a:pt x="390" y="333"/>
                </a:lnTo>
                <a:lnTo>
                  <a:pt x="393" y="338"/>
                </a:lnTo>
                <a:lnTo>
                  <a:pt x="402" y="337"/>
                </a:lnTo>
                <a:lnTo>
                  <a:pt x="407" y="331"/>
                </a:lnTo>
                <a:lnTo>
                  <a:pt x="411" y="331"/>
                </a:lnTo>
                <a:lnTo>
                  <a:pt x="425" y="292"/>
                </a:lnTo>
                <a:lnTo>
                  <a:pt x="427" y="286"/>
                </a:lnTo>
                <a:lnTo>
                  <a:pt x="434" y="278"/>
                </a:lnTo>
                <a:lnTo>
                  <a:pt x="457" y="268"/>
                </a:lnTo>
                <a:lnTo>
                  <a:pt x="459" y="255"/>
                </a:lnTo>
                <a:lnTo>
                  <a:pt x="461" y="227"/>
                </a:lnTo>
                <a:lnTo>
                  <a:pt x="462" y="205"/>
                </a:lnTo>
                <a:lnTo>
                  <a:pt x="471" y="203"/>
                </a:lnTo>
                <a:lnTo>
                  <a:pt x="500" y="200"/>
                </a:lnTo>
                <a:lnTo>
                  <a:pt x="507" y="200"/>
                </a:lnTo>
                <a:lnTo>
                  <a:pt x="524" y="197"/>
                </a:lnTo>
                <a:lnTo>
                  <a:pt x="534" y="196"/>
                </a:lnTo>
                <a:lnTo>
                  <a:pt x="583" y="190"/>
                </a:lnTo>
                <a:lnTo>
                  <a:pt x="613" y="187"/>
                </a:lnTo>
                <a:lnTo>
                  <a:pt x="618" y="185"/>
                </a:lnTo>
                <a:lnTo>
                  <a:pt x="619" y="185"/>
                </a:lnTo>
                <a:lnTo>
                  <a:pt x="622" y="185"/>
                </a:lnTo>
                <a:lnTo>
                  <a:pt x="625" y="184"/>
                </a:lnTo>
                <a:lnTo>
                  <a:pt x="628" y="184"/>
                </a:lnTo>
                <a:lnTo>
                  <a:pt x="638" y="182"/>
                </a:lnTo>
                <a:lnTo>
                  <a:pt x="650" y="179"/>
                </a:lnTo>
                <a:lnTo>
                  <a:pt x="669" y="177"/>
                </a:lnTo>
                <a:lnTo>
                  <a:pt x="679" y="176"/>
                </a:lnTo>
                <a:lnTo>
                  <a:pt x="691" y="175"/>
                </a:lnTo>
                <a:lnTo>
                  <a:pt x="703" y="173"/>
                </a:lnTo>
                <a:lnTo>
                  <a:pt x="730" y="170"/>
                </a:lnTo>
                <a:lnTo>
                  <a:pt x="764" y="165"/>
                </a:lnTo>
                <a:lnTo>
                  <a:pt x="777" y="163"/>
                </a:lnTo>
                <a:lnTo>
                  <a:pt x="782" y="161"/>
                </a:lnTo>
                <a:lnTo>
                  <a:pt x="788" y="160"/>
                </a:lnTo>
                <a:lnTo>
                  <a:pt x="812" y="155"/>
                </a:lnTo>
                <a:lnTo>
                  <a:pt x="843" y="151"/>
                </a:lnTo>
                <a:lnTo>
                  <a:pt x="860" y="147"/>
                </a:lnTo>
                <a:lnTo>
                  <a:pt x="872" y="146"/>
                </a:lnTo>
                <a:lnTo>
                  <a:pt x="882" y="143"/>
                </a:lnTo>
                <a:lnTo>
                  <a:pt x="909" y="139"/>
                </a:lnTo>
                <a:lnTo>
                  <a:pt x="933" y="134"/>
                </a:lnTo>
                <a:lnTo>
                  <a:pt x="939" y="133"/>
                </a:lnTo>
                <a:lnTo>
                  <a:pt x="954" y="130"/>
                </a:lnTo>
                <a:lnTo>
                  <a:pt x="1013" y="118"/>
                </a:lnTo>
                <a:lnTo>
                  <a:pt x="1017" y="118"/>
                </a:lnTo>
                <a:lnTo>
                  <a:pt x="1020" y="117"/>
                </a:lnTo>
                <a:lnTo>
                  <a:pt x="1023" y="117"/>
                </a:lnTo>
                <a:lnTo>
                  <a:pt x="1029" y="116"/>
                </a:lnTo>
                <a:lnTo>
                  <a:pt x="1032" y="115"/>
                </a:lnTo>
                <a:lnTo>
                  <a:pt x="1053" y="111"/>
                </a:lnTo>
                <a:lnTo>
                  <a:pt x="1077" y="106"/>
                </a:lnTo>
                <a:lnTo>
                  <a:pt x="1085" y="105"/>
                </a:lnTo>
                <a:lnTo>
                  <a:pt x="1093" y="103"/>
                </a:lnTo>
                <a:lnTo>
                  <a:pt x="1101" y="101"/>
                </a:lnTo>
                <a:lnTo>
                  <a:pt x="1110" y="99"/>
                </a:lnTo>
                <a:lnTo>
                  <a:pt x="1125" y="97"/>
                </a:lnTo>
                <a:lnTo>
                  <a:pt x="1129" y="95"/>
                </a:lnTo>
                <a:lnTo>
                  <a:pt x="1164" y="88"/>
                </a:lnTo>
                <a:lnTo>
                  <a:pt x="1172" y="87"/>
                </a:lnTo>
                <a:lnTo>
                  <a:pt x="1181" y="85"/>
                </a:lnTo>
                <a:lnTo>
                  <a:pt x="1192" y="82"/>
                </a:lnTo>
                <a:lnTo>
                  <a:pt x="1202" y="81"/>
                </a:lnTo>
                <a:lnTo>
                  <a:pt x="1211" y="79"/>
                </a:lnTo>
                <a:lnTo>
                  <a:pt x="1218" y="77"/>
                </a:lnTo>
                <a:lnTo>
                  <a:pt x="1255" y="70"/>
                </a:lnTo>
                <a:lnTo>
                  <a:pt x="1260" y="69"/>
                </a:lnTo>
                <a:lnTo>
                  <a:pt x="1308" y="60"/>
                </a:lnTo>
                <a:lnTo>
                  <a:pt x="1318" y="57"/>
                </a:lnTo>
                <a:lnTo>
                  <a:pt x="1333" y="54"/>
                </a:lnTo>
                <a:lnTo>
                  <a:pt x="1341" y="52"/>
                </a:lnTo>
                <a:lnTo>
                  <a:pt x="1347" y="51"/>
                </a:lnTo>
                <a:lnTo>
                  <a:pt x="1381" y="44"/>
                </a:lnTo>
                <a:lnTo>
                  <a:pt x="1381" y="42"/>
                </a:lnTo>
                <a:lnTo>
                  <a:pt x="1388" y="40"/>
                </a:lnTo>
                <a:lnTo>
                  <a:pt x="1412" y="36"/>
                </a:lnTo>
                <a:lnTo>
                  <a:pt x="1453" y="27"/>
                </a:lnTo>
                <a:lnTo>
                  <a:pt x="1454" y="27"/>
                </a:lnTo>
                <a:lnTo>
                  <a:pt x="1461" y="26"/>
                </a:lnTo>
                <a:lnTo>
                  <a:pt x="1463" y="25"/>
                </a:lnTo>
                <a:lnTo>
                  <a:pt x="1484" y="20"/>
                </a:lnTo>
                <a:lnTo>
                  <a:pt x="1491" y="19"/>
                </a:lnTo>
                <a:lnTo>
                  <a:pt x="1496" y="18"/>
                </a:lnTo>
                <a:lnTo>
                  <a:pt x="1504" y="16"/>
                </a:lnTo>
                <a:lnTo>
                  <a:pt x="1508" y="15"/>
                </a:lnTo>
                <a:lnTo>
                  <a:pt x="1533" y="9"/>
                </a:lnTo>
                <a:lnTo>
                  <a:pt x="1556" y="4"/>
                </a:lnTo>
                <a:lnTo>
                  <a:pt x="1582" y="0"/>
                </a:lnTo>
                <a:lnTo>
                  <a:pt x="1586" y="10"/>
                </a:lnTo>
                <a:lnTo>
                  <a:pt x="1586" y="12"/>
                </a:lnTo>
                <a:lnTo>
                  <a:pt x="1617" y="73"/>
                </a:lnTo>
                <a:lnTo>
                  <a:pt x="1709" y="208"/>
                </a:lnTo>
                <a:lnTo>
                  <a:pt x="1720" y="302"/>
                </a:lnTo>
                <a:lnTo>
                  <a:pt x="1678" y="326"/>
                </a:lnTo>
                <a:lnTo>
                  <a:pt x="1635" y="369"/>
                </a:lnTo>
                <a:lnTo>
                  <a:pt x="1634" y="369"/>
                </a:lnTo>
                <a:lnTo>
                  <a:pt x="1634" y="370"/>
                </a:lnTo>
                <a:lnTo>
                  <a:pt x="1591" y="426"/>
                </a:lnTo>
                <a:lnTo>
                  <a:pt x="1555" y="498"/>
                </a:lnTo>
                <a:lnTo>
                  <a:pt x="1536" y="490"/>
                </a:lnTo>
                <a:lnTo>
                  <a:pt x="1509" y="490"/>
                </a:lnTo>
                <a:lnTo>
                  <a:pt x="1441" y="519"/>
                </a:lnTo>
                <a:lnTo>
                  <a:pt x="1418" y="538"/>
                </a:lnTo>
                <a:lnTo>
                  <a:pt x="1371" y="585"/>
                </a:lnTo>
                <a:lnTo>
                  <a:pt x="1340" y="629"/>
                </a:lnTo>
                <a:lnTo>
                  <a:pt x="1333" y="641"/>
                </a:lnTo>
                <a:lnTo>
                  <a:pt x="1314" y="727"/>
                </a:lnTo>
                <a:lnTo>
                  <a:pt x="1313" y="741"/>
                </a:lnTo>
                <a:lnTo>
                  <a:pt x="1278" y="739"/>
                </a:lnTo>
                <a:lnTo>
                  <a:pt x="1228" y="751"/>
                </a:lnTo>
                <a:lnTo>
                  <a:pt x="1196" y="769"/>
                </a:lnTo>
                <a:lnTo>
                  <a:pt x="1190" y="765"/>
                </a:lnTo>
                <a:lnTo>
                  <a:pt x="1174" y="753"/>
                </a:lnTo>
                <a:lnTo>
                  <a:pt x="1171" y="751"/>
                </a:lnTo>
                <a:lnTo>
                  <a:pt x="1117" y="713"/>
                </a:lnTo>
                <a:lnTo>
                  <a:pt x="1085" y="690"/>
                </a:lnTo>
                <a:lnTo>
                  <a:pt x="1071" y="679"/>
                </a:lnTo>
                <a:lnTo>
                  <a:pt x="1025" y="647"/>
                </a:lnTo>
                <a:lnTo>
                  <a:pt x="1008" y="634"/>
                </a:lnTo>
                <a:lnTo>
                  <a:pt x="981" y="615"/>
                </a:lnTo>
                <a:lnTo>
                  <a:pt x="980" y="614"/>
                </a:lnTo>
                <a:lnTo>
                  <a:pt x="978" y="612"/>
                </a:lnTo>
                <a:lnTo>
                  <a:pt x="944" y="588"/>
                </a:lnTo>
                <a:lnTo>
                  <a:pt x="928" y="578"/>
                </a:lnTo>
                <a:lnTo>
                  <a:pt x="926" y="578"/>
                </a:lnTo>
                <a:lnTo>
                  <a:pt x="914" y="580"/>
                </a:lnTo>
                <a:lnTo>
                  <a:pt x="888" y="585"/>
                </a:lnTo>
                <a:lnTo>
                  <a:pt x="879" y="586"/>
                </a:lnTo>
                <a:lnTo>
                  <a:pt x="864" y="588"/>
                </a:lnTo>
                <a:lnTo>
                  <a:pt x="812" y="597"/>
                </a:lnTo>
                <a:lnTo>
                  <a:pt x="801" y="598"/>
                </a:lnTo>
                <a:lnTo>
                  <a:pt x="800" y="598"/>
                </a:lnTo>
                <a:lnTo>
                  <a:pt x="773" y="603"/>
                </a:lnTo>
                <a:lnTo>
                  <a:pt x="753" y="605"/>
                </a:lnTo>
                <a:lnTo>
                  <a:pt x="706" y="614"/>
                </a:lnTo>
                <a:lnTo>
                  <a:pt x="704" y="584"/>
                </a:lnTo>
                <a:lnTo>
                  <a:pt x="691" y="569"/>
                </a:lnTo>
                <a:lnTo>
                  <a:pt x="687" y="567"/>
                </a:lnTo>
                <a:lnTo>
                  <a:pt x="681" y="561"/>
                </a:lnTo>
                <a:lnTo>
                  <a:pt x="674" y="554"/>
                </a:lnTo>
                <a:lnTo>
                  <a:pt x="656" y="558"/>
                </a:lnTo>
                <a:lnTo>
                  <a:pt x="643" y="543"/>
                </a:lnTo>
                <a:lnTo>
                  <a:pt x="646" y="539"/>
                </a:lnTo>
                <a:lnTo>
                  <a:pt x="624" y="542"/>
                </a:lnTo>
                <a:lnTo>
                  <a:pt x="603" y="544"/>
                </a:lnTo>
                <a:lnTo>
                  <a:pt x="588" y="546"/>
                </a:lnTo>
                <a:lnTo>
                  <a:pt x="579" y="546"/>
                </a:lnTo>
                <a:lnTo>
                  <a:pt x="553" y="550"/>
                </a:lnTo>
                <a:lnTo>
                  <a:pt x="504" y="555"/>
                </a:lnTo>
                <a:lnTo>
                  <a:pt x="500" y="556"/>
                </a:lnTo>
                <a:lnTo>
                  <a:pt x="479" y="558"/>
                </a:lnTo>
                <a:lnTo>
                  <a:pt x="461" y="561"/>
                </a:lnTo>
                <a:lnTo>
                  <a:pt x="441" y="563"/>
                </a:lnTo>
                <a:lnTo>
                  <a:pt x="427" y="564"/>
                </a:lnTo>
                <a:lnTo>
                  <a:pt x="411" y="566"/>
                </a:lnTo>
                <a:lnTo>
                  <a:pt x="407" y="567"/>
                </a:lnTo>
                <a:lnTo>
                  <a:pt x="404" y="567"/>
                </a:lnTo>
                <a:lnTo>
                  <a:pt x="384" y="572"/>
                </a:lnTo>
                <a:lnTo>
                  <a:pt x="356" y="582"/>
                </a:lnTo>
                <a:lnTo>
                  <a:pt x="342" y="590"/>
                </a:lnTo>
                <a:lnTo>
                  <a:pt x="328" y="597"/>
                </a:lnTo>
                <a:lnTo>
                  <a:pt x="320" y="598"/>
                </a:lnTo>
                <a:lnTo>
                  <a:pt x="308" y="615"/>
                </a:lnTo>
                <a:lnTo>
                  <a:pt x="286" y="620"/>
                </a:lnTo>
                <a:lnTo>
                  <a:pt x="282" y="621"/>
                </a:lnTo>
                <a:lnTo>
                  <a:pt x="263" y="630"/>
                </a:lnTo>
                <a:lnTo>
                  <a:pt x="260" y="632"/>
                </a:lnTo>
                <a:lnTo>
                  <a:pt x="242" y="641"/>
                </a:lnTo>
                <a:lnTo>
                  <a:pt x="229" y="643"/>
                </a:lnTo>
                <a:lnTo>
                  <a:pt x="200" y="648"/>
                </a:lnTo>
                <a:lnTo>
                  <a:pt x="168" y="654"/>
                </a:lnTo>
                <a:lnTo>
                  <a:pt x="165" y="654"/>
                </a:lnTo>
                <a:lnTo>
                  <a:pt x="155" y="655"/>
                </a:lnTo>
                <a:lnTo>
                  <a:pt x="142" y="658"/>
                </a:lnTo>
                <a:lnTo>
                  <a:pt x="142" y="659"/>
                </a:lnTo>
                <a:lnTo>
                  <a:pt x="78" y="669"/>
                </a:lnTo>
                <a:lnTo>
                  <a:pt x="76" y="669"/>
                </a:lnTo>
                <a:lnTo>
                  <a:pt x="65" y="670"/>
                </a:lnTo>
                <a:lnTo>
                  <a:pt x="41" y="673"/>
                </a:lnTo>
                <a:lnTo>
                  <a:pt x="40" y="673"/>
                </a:lnTo>
                <a:lnTo>
                  <a:pt x="17" y="677"/>
                </a:lnTo>
                <a:lnTo>
                  <a:pt x="3" y="678"/>
                </a:lnTo>
                <a:lnTo>
                  <a:pt x="3" y="676"/>
                </a:lnTo>
                <a:lnTo>
                  <a:pt x="2" y="643"/>
                </a:lnTo>
                <a:lnTo>
                  <a:pt x="0" y="623"/>
                </a:lnTo>
                <a:lnTo>
                  <a:pt x="8" y="611"/>
                </a:lnTo>
                <a:lnTo>
                  <a:pt x="39" y="608"/>
                </a:lnTo>
                <a:lnTo>
                  <a:pt x="49" y="596"/>
                </a:lnTo>
                <a:lnTo>
                  <a:pt x="51" y="574"/>
                </a:lnTo>
                <a:lnTo>
                  <a:pt x="51" y="561"/>
                </a:lnTo>
                <a:lnTo>
                  <a:pt x="58" y="550"/>
                </a:lnTo>
                <a:lnTo>
                  <a:pt x="59" y="551"/>
                </a:lnTo>
                <a:lnTo>
                  <a:pt x="72" y="534"/>
                </a:lnTo>
                <a:lnTo>
                  <a:pt x="95" y="520"/>
                </a:lnTo>
                <a:lnTo>
                  <a:pt x="112" y="516"/>
                </a:lnTo>
                <a:lnTo>
                  <a:pt x="119" y="515"/>
                </a:lnTo>
                <a:lnTo>
                  <a:pt x="144" y="513"/>
                </a:lnTo>
                <a:lnTo>
                  <a:pt x="188" y="473"/>
                </a:lnTo>
                <a:lnTo>
                  <a:pt x="187" y="468"/>
                </a:lnTo>
                <a:lnTo>
                  <a:pt x="211" y="452"/>
                </a:lnTo>
                <a:lnTo>
                  <a:pt x="235" y="447"/>
                </a:lnTo>
                <a:lnTo>
                  <a:pt x="242" y="441"/>
                </a:lnTo>
                <a:lnTo>
                  <a:pt x="250" y="417"/>
                </a:lnTo>
                <a:lnTo>
                  <a:pt x="250" y="414"/>
                </a:lnTo>
                <a:lnTo>
                  <a:pt x="248" y="401"/>
                </a:lnTo>
                <a:lnTo>
                  <a:pt x="270" y="383"/>
                </a:lnTo>
                <a:lnTo>
                  <a:pt x="298" y="364"/>
                </a:lnTo>
                <a:lnTo>
                  <a:pt x="302" y="369"/>
                </a:lnTo>
                <a:lnTo>
                  <a:pt x="302" y="378"/>
                </a:lnTo>
                <a:lnTo>
                  <a:pt x="324" y="381"/>
                </a:lnTo>
                <a:lnTo>
                  <a:pt x="325" y="380"/>
                </a:lnTo>
                <a:lnTo>
                  <a:pt x="332" y="372"/>
                </a:lnTo>
                <a:lnTo>
                  <a:pt x="338" y="35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4" name="Freeform 42"/>
          <p:cNvSpPr>
            <a:spLocks/>
          </p:cNvSpPr>
          <p:nvPr/>
        </p:nvSpPr>
        <p:spPr bwMode="auto">
          <a:xfrm>
            <a:off x="7675556" y="2821409"/>
            <a:ext cx="154803" cy="258507"/>
          </a:xfrm>
          <a:custGeom>
            <a:avLst/>
            <a:gdLst>
              <a:gd name="T0" fmla="*/ 2147483647 w 208"/>
              <a:gd name="T1" fmla="*/ 2147483647 h 344"/>
              <a:gd name="T2" fmla="*/ 2147483647 w 208"/>
              <a:gd name="T3" fmla="*/ 2147483647 h 344"/>
              <a:gd name="T4" fmla="*/ 2147483647 w 208"/>
              <a:gd name="T5" fmla="*/ 2147483647 h 344"/>
              <a:gd name="T6" fmla="*/ 2147483647 w 208"/>
              <a:gd name="T7" fmla="*/ 2147483647 h 344"/>
              <a:gd name="T8" fmla="*/ 2147483647 w 208"/>
              <a:gd name="T9" fmla="*/ 2147483647 h 344"/>
              <a:gd name="T10" fmla="*/ 2147483647 w 208"/>
              <a:gd name="T11" fmla="*/ 2147483647 h 344"/>
              <a:gd name="T12" fmla="*/ 2147483647 w 208"/>
              <a:gd name="T13" fmla="*/ 2147483647 h 344"/>
              <a:gd name="T14" fmla="*/ 2147483647 w 208"/>
              <a:gd name="T15" fmla="*/ 2147483647 h 344"/>
              <a:gd name="T16" fmla="*/ 2147483647 w 208"/>
              <a:gd name="T17" fmla="*/ 0 h 344"/>
              <a:gd name="T18" fmla="*/ 2147483647 w 208"/>
              <a:gd name="T19" fmla="*/ 2147483647 h 344"/>
              <a:gd name="T20" fmla="*/ 2147483647 w 208"/>
              <a:gd name="T21" fmla="*/ 2147483647 h 344"/>
              <a:gd name="T22" fmla="*/ 2147483647 w 208"/>
              <a:gd name="T23" fmla="*/ 2147483647 h 344"/>
              <a:gd name="T24" fmla="*/ 2147483647 w 208"/>
              <a:gd name="T25" fmla="*/ 2147483647 h 344"/>
              <a:gd name="T26" fmla="*/ 0 w 208"/>
              <a:gd name="T27" fmla="*/ 2147483647 h 344"/>
              <a:gd name="T28" fmla="*/ 2147483647 w 208"/>
              <a:gd name="T29" fmla="*/ 2147483647 h 344"/>
              <a:gd name="T30" fmla="*/ 2147483647 w 208"/>
              <a:gd name="T31" fmla="*/ 2147483647 h 344"/>
              <a:gd name="T32" fmla="*/ 2147483647 w 208"/>
              <a:gd name="T33" fmla="*/ 2147483647 h 344"/>
              <a:gd name="T34" fmla="*/ 2147483647 w 208"/>
              <a:gd name="T35" fmla="*/ 2147483647 h 344"/>
              <a:gd name="T36" fmla="*/ 2147483647 w 208"/>
              <a:gd name="T37" fmla="*/ 2147483647 h 344"/>
              <a:gd name="T38" fmla="*/ 2147483647 w 208"/>
              <a:gd name="T39" fmla="*/ 2147483647 h 344"/>
              <a:gd name="T40" fmla="*/ 2147483647 w 208"/>
              <a:gd name="T41" fmla="*/ 2147483647 h 344"/>
              <a:gd name="T42" fmla="*/ 2147483647 w 208"/>
              <a:gd name="T43" fmla="*/ 2147483647 h 344"/>
              <a:gd name="T44" fmla="*/ 2147483647 w 208"/>
              <a:gd name="T45" fmla="*/ 2147483647 h 344"/>
              <a:gd name="T46" fmla="*/ 2147483647 w 208"/>
              <a:gd name="T47" fmla="*/ 2147483647 h 344"/>
              <a:gd name="T48" fmla="*/ 2147483647 w 208"/>
              <a:gd name="T49" fmla="*/ 2147483647 h 344"/>
              <a:gd name="T50" fmla="*/ 2147483647 w 208"/>
              <a:gd name="T51" fmla="*/ 2147483647 h 344"/>
              <a:gd name="T52" fmla="*/ 2147483647 w 208"/>
              <a:gd name="T53" fmla="*/ 2147483647 h 344"/>
              <a:gd name="T54" fmla="*/ 2147483647 w 208"/>
              <a:gd name="T55" fmla="*/ 2147483647 h 344"/>
              <a:gd name="T56" fmla="*/ 2147483647 w 208"/>
              <a:gd name="T57" fmla="*/ 2147483647 h 344"/>
              <a:gd name="T58" fmla="*/ 2147483647 w 208"/>
              <a:gd name="T59" fmla="*/ 2147483647 h 344"/>
              <a:gd name="T60" fmla="*/ 2147483647 w 208"/>
              <a:gd name="T61" fmla="*/ 2147483647 h 344"/>
              <a:gd name="T62" fmla="*/ 2147483647 w 208"/>
              <a:gd name="T63" fmla="*/ 2147483647 h 344"/>
              <a:gd name="T64" fmla="*/ 2147483647 w 208"/>
              <a:gd name="T65" fmla="*/ 2147483647 h 344"/>
              <a:gd name="T66" fmla="*/ 2147483647 w 208"/>
              <a:gd name="T67" fmla="*/ 2147483647 h 344"/>
              <a:gd name="T68" fmla="*/ 2147483647 w 208"/>
              <a:gd name="T69" fmla="*/ 2147483647 h 344"/>
              <a:gd name="T70" fmla="*/ 2147483647 w 208"/>
              <a:gd name="T71" fmla="*/ 2147483647 h 344"/>
              <a:gd name="T72" fmla="*/ 2147483647 w 208"/>
              <a:gd name="T73" fmla="*/ 2147483647 h 344"/>
              <a:gd name="T74" fmla="*/ 2147483647 w 208"/>
              <a:gd name="T75" fmla="*/ 2147483647 h 344"/>
              <a:gd name="T76" fmla="*/ 2147483647 w 208"/>
              <a:gd name="T77" fmla="*/ 2147483647 h 344"/>
              <a:gd name="T78" fmla="*/ 2147483647 w 208"/>
              <a:gd name="T79" fmla="*/ 2147483647 h 344"/>
              <a:gd name="T80" fmla="*/ 2147483647 w 208"/>
              <a:gd name="T81" fmla="*/ 2147483647 h 344"/>
              <a:gd name="T82" fmla="*/ 2147483647 w 208"/>
              <a:gd name="T83" fmla="*/ 2147483647 h 344"/>
              <a:gd name="T84" fmla="*/ 2147483647 w 208"/>
              <a:gd name="T85" fmla="*/ 2147483647 h 344"/>
              <a:gd name="T86" fmla="*/ 2147483647 w 208"/>
              <a:gd name="T87" fmla="*/ 2147483647 h 344"/>
              <a:gd name="T88" fmla="*/ 2147483647 w 208"/>
              <a:gd name="T89" fmla="*/ 2147483647 h 344"/>
              <a:gd name="T90" fmla="*/ 2147483647 w 208"/>
              <a:gd name="T91" fmla="*/ 2147483647 h 344"/>
              <a:gd name="T92" fmla="*/ 2147483647 w 208"/>
              <a:gd name="T93" fmla="*/ 2147483647 h 3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8"/>
              <a:gd name="T142" fmla="*/ 0 h 344"/>
              <a:gd name="T143" fmla="*/ 208 w 208"/>
              <a:gd name="T144" fmla="*/ 344 h 3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8" h="344">
                <a:moveTo>
                  <a:pt x="71" y="115"/>
                </a:moveTo>
                <a:lnTo>
                  <a:pt x="53" y="83"/>
                </a:lnTo>
                <a:lnTo>
                  <a:pt x="49" y="62"/>
                </a:lnTo>
                <a:lnTo>
                  <a:pt x="52" y="59"/>
                </a:lnTo>
                <a:lnTo>
                  <a:pt x="48" y="52"/>
                </a:lnTo>
                <a:lnTo>
                  <a:pt x="54" y="32"/>
                </a:lnTo>
                <a:lnTo>
                  <a:pt x="61" y="10"/>
                </a:lnTo>
                <a:lnTo>
                  <a:pt x="65" y="4"/>
                </a:lnTo>
                <a:lnTo>
                  <a:pt x="47" y="0"/>
                </a:lnTo>
                <a:lnTo>
                  <a:pt x="33" y="2"/>
                </a:lnTo>
                <a:lnTo>
                  <a:pt x="29" y="3"/>
                </a:lnTo>
                <a:lnTo>
                  <a:pt x="5" y="31"/>
                </a:lnTo>
                <a:lnTo>
                  <a:pt x="3" y="38"/>
                </a:lnTo>
                <a:lnTo>
                  <a:pt x="0" y="39"/>
                </a:lnTo>
                <a:lnTo>
                  <a:pt x="4" y="53"/>
                </a:lnTo>
                <a:lnTo>
                  <a:pt x="5" y="57"/>
                </a:lnTo>
                <a:lnTo>
                  <a:pt x="23" y="123"/>
                </a:lnTo>
                <a:lnTo>
                  <a:pt x="25" y="130"/>
                </a:lnTo>
                <a:lnTo>
                  <a:pt x="29" y="142"/>
                </a:lnTo>
                <a:lnTo>
                  <a:pt x="30" y="148"/>
                </a:lnTo>
                <a:lnTo>
                  <a:pt x="31" y="151"/>
                </a:lnTo>
                <a:lnTo>
                  <a:pt x="33" y="153"/>
                </a:lnTo>
                <a:lnTo>
                  <a:pt x="33" y="154"/>
                </a:lnTo>
                <a:lnTo>
                  <a:pt x="37" y="173"/>
                </a:lnTo>
                <a:lnTo>
                  <a:pt x="39" y="176"/>
                </a:lnTo>
                <a:lnTo>
                  <a:pt x="40" y="178"/>
                </a:lnTo>
                <a:lnTo>
                  <a:pt x="49" y="213"/>
                </a:lnTo>
                <a:lnTo>
                  <a:pt x="60" y="253"/>
                </a:lnTo>
                <a:lnTo>
                  <a:pt x="61" y="254"/>
                </a:lnTo>
                <a:lnTo>
                  <a:pt x="66" y="271"/>
                </a:lnTo>
                <a:lnTo>
                  <a:pt x="72" y="295"/>
                </a:lnTo>
                <a:lnTo>
                  <a:pt x="74" y="302"/>
                </a:lnTo>
                <a:lnTo>
                  <a:pt x="76" y="304"/>
                </a:lnTo>
                <a:lnTo>
                  <a:pt x="78" y="313"/>
                </a:lnTo>
                <a:lnTo>
                  <a:pt x="79" y="320"/>
                </a:lnTo>
                <a:lnTo>
                  <a:pt x="86" y="344"/>
                </a:lnTo>
                <a:lnTo>
                  <a:pt x="124" y="336"/>
                </a:lnTo>
                <a:lnTo>
                  <a:pt x="154" y="330"/>
                </a:lnTo>
                <a:lnTo>
                  <a:pt x="174" y="326"/>
                </a:lnTo>
                <a:lnTo>
                  <a:pt x="194" y="322"/>
                </a:lnTo>
                <a:lnTo>
                  <a:pt x="208" y="319"/>
                </a:lnTo>
                <a:lnTo>
                  <a:pt x="180" y="235"/>
                </a:lnTo>
                <a:lnTo>
                  <a:pt x="175" y="241"/>
                </a:lnTo>
                <a:lnTo>
                  <a:pt x="131" y="208"/>
                </a:lnTo>
                <a:lnTo>
                  <a:pt x="114" y="188"/>
                </a:lnTo>
                <a:lnTo>
                  <a:pt x="97" y="139"/>
                </a:lnTo>
                <a:lnTo>
                  <a:pt x="71" y="115"/>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5" name="Freeform 43"/>
          <p:cNvSpPr>
            <a:spLocks/>
          </p:cNvSpPr>
          <p:nvPr/>
        </p:nvSpPr>
        <p:spPr bwMode="auto">
          <a:xfrm>
            <a:off x="7520752" y="3025810"/>
            <a:ext cx="31562" cy="34567"/>
          </a:xfrm>
          <a:custGeom>
            <a:avLst/>
            <a:gdLst>
              <a:gd name="T0" fmla="*/ 0 w 42"/>
              <a:gd name="T1" fmla="*/ 2147483647 h 45"/>
              <a:gd name="T2" fmla="*/ 2147483647 w 42"/>
              <a:gd name="T3" fmla="*/ 2147483647 h 45"/>
              <a:gd name="T4" fmla="*/ 2147483647 w 42"/>
              <a:gd name="T5" fmla="*/ 2147483647 h 45"/>
              <a:gd name="T6" fmla="*/ 2147483647 w 42"/>
              <a:gd name="T7" fmla="*/ 2147483647 h 45"/>
              <a:gd name="T8" fmla="*/ 2147483647 w 42"/>
              <a:gd name="T9" fmla="*/ 2147483647 h 45"/>
              <a:gd name="T10" fmla="*/ 2147483647 w 42"/>
              <a:gd name="T11" fmla="*/ 2147483647 h 45"/>
              <a:gd name="T12" fmla="*/ 2147483647 w 42"/>
              <a:gd name="T13" fmla="*/ 0 h 45"/>
              <a:gd name="T14" fmla="*/ 2147483647 w 42"/>
              <a:gd name="T15" fmla="*/ 2147483647 h 45"/>
              <a:gd name="T16" fmla="*/ 2147483647 w 42"/>
              <a:gd name="T17" fmla="*/ 2147483647 h 45"/>
              <a:gd name="T18" fmla="*/ 0 w 42"/>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5"/>
              <a:gd name="T32" fmla="*/ 42 w 4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5">
                <a:moveTo>
                  <a:pt x="0" y="13"/>
                </a:moveTo>
                <a:lnTo>
                  <a:pt x="17" y="25"/>
                </a:lnTo>
                <a:lnTo>
                  <a:pt x="19" y="33"/>
                </a:lnTo>
                <a:lnTo>
                  <a:pt x="23" y="45"/>
                </a:lnTo>
                <a:lnTo>
                  <a:pt x="34" y="29"/>
                </a:lnTo>
                <a:lnTo>
                  <a:pt x="42" y="15"/>
                </a:lnTo>
                <a:lnTo>
                  <a:pt x="19" y="0"/>
                </a:lnTo>
                <a:lnTo>
                  <a:pt x="9" y="1"/>
                </a:lnTo>
                <a:lnTo>
                  <a:pt x="5" y="7"/>
                </a:lnTo>
                <a:lnTo>
                  <a:pt x="0" y="1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6" name="Freeform 44"/>
          <p:cNvSpPr>
            <a:spLocks/>
          </p:cNvSpPr>
          <p:nvPr/>
        </p:nvSpPr>
        <p:spPr bwMode="auto">
          <a:xfrm>
            <a:off x="6946626" y="2420122"/>
            <a:ext cx="856680" cy="562102"/>
          </a:xfrm>
          <a:custGeom>
            <a:avLst/>
            <a:gdLst>
              <a:gd name="T0" fmla="*/ 2147483647 w 1141"/>
              <a:gd name="T1" fmla="*/ 2147483647 h 747"/>
              <a:gd name="T2" fmla="*/ 2147483647 w 1141"/>
              <a:gd name="T3" fmla="*/ 2147483647 h 747"/>
              <a:gd name="T4" fmla="*/ 2147483647 w 1141"/>
              <a:gd name="T5" fmla="*/ 2147483647 h 747"/>
              <a:gd name="T6" fmla="*/ 2147483647 w 1141"/>
              <a:gd name="T7" fmla="*/ 2147483647 h 747"/>
              <a:gd name="T8" fmla="*/ 2147483647 w 1141"/>
              <a:gd name="T9" fmla="*/ 2147483647 h 747"/>
              <a:gd name="T10" fmla="*/ 2147483647 w 1141"/>
              <a:gd name="T11" fmla="*/ 2147483647 h 747"/>
              <a:gd name="T12" fmla="*/ 2147483647 w 1141"/>
              <a:gd name="T13" fmla="*/ 2147483647 h 747"/>
              <a:gd name="T14" fmla="*/ 2147483647 w 1141"/>
              <a:gd name="T15" fmla="*/ 2147483647 h 747"/>
              <a:gd name="T16" fmla="*/ 2147483647 w 1141"/>
              <a:gd name="T17" fmla="*/ 2147483647 h 747"/>
              <a:gd name="T18" fmla="*/ 2147483647 w 1141"/>
              <a:gd name="T19" fmla="*/ 2147483647 h 747"/>
              <a:gd name="T20" fmla="*/ 2147483647 w 1141"/>
              <a:gd name="T21" fmla="*/ 2147483647 h 747"/>
              <a:gd name="T22" fmla="*/ 2147483647 w 1141"/>
              <a:gd name="T23" fmla="*/ 2147483647 h 747"/>
              <a:gd name="T24" fmla="*/ 2147483647 w 1141"/>
              <a:gd name="T25" fmla="*/ 2147483647 h 747"/>
              <a:gd name="T26" fmla="*/ 2147483647 w 1141"/>
              <a:gd name="T27" fmla="*/ 2147483647 h 747"/>
              <a:gd name="T28" fmla="*/ 2147483647 w 1141"/>
              <a:gd name="T29" fmla="*/ 2147483647 h 747"/>
              <a:gd name="T30" fmla="*/ 2147483647 w 1141"/>
              <a:gd name="T31" fmla="*/ 2147483647 h 747"/>
              <a:gd name="T32" fmla="*/ 2147483647 w 1141"/>
              <a:gd name="T33" fmla="*/ 2147483647 h 747"/>
              <a:gd name="T34" fmla="*/ 2147483647 w 1141"/>
              <a:gd name="T35" fmla="*/ 2147483647 h 747"/>
              <a:gd name="T36" fmla="*/ 2147483647 w 1141"/>
              <a:gd name="T37" fmla="*/ 2147483647 h 747"/>
              <a:gd name="T38" fmla="*/ 2147483647 w 1141"/>
              <a:gd name="T39" fmla="*/ 2147483647 h 747"/>
              <a:gd name="T40" fmla="*/ 2147483647 w 1141"/>
              <a:gd name="T41" fmla="*/ 2147483647 h 747"/>
              <a:gd name="T42" fmla="*/ 2147483647 w 1141"/>
              <a:gd name="T43" fmla="*/ 2147483647 h 747"/>
              <a:gd name="T44" fmla="*/ 2147483647 w 1141"/>
              <a:gd name="T45" fmla="*/ 0 h 747"/>
              <a:gd name="T46" fmla="*/ 2147483647 w 1141"/>
              <a:gd name="T47" fmla="*/ 2147483647 h 747"/>
              <a:gd name="T48" fmla="*/ 2147483647 w 1141"/>
              <a:gd name="T49" fmla="*/ 2147483647 h 747"/>
              <a:gd name="T50" fmla="*/ 2147483647 w 1141"/>
              <a:gd name="T51" fmla="*/ 2147483647 h 747"/>
              <a:gd name="T52" fmla="*/ 2147483647 w 1141"/>
              <a:gd name="T53" fmla="*/ 2147483647 h 747"/>
              <a:gd name="T54" fmla="*/ 2147483647 w 1141"/>
              <a:gd name="T55" fmla="*/ 2147483647 h 747"/>
              <a:gd name="T56" fmla="*/ 2147483647 w 1141"/>
              <a:gd name="T57" fmla="*/ 2147483647 h 747"/>
              <a:gd name="T58" fmla="*/ 2147483647 w 1141"/>
              <a:gd name="T59" fmla="*/ 2147483647 h 747"/>
              <a:gd name="T60" fmla="*/ 2147483647 w 1141"/>
              <a:gd name="T61" fmla="*/ 2147483647 h 747"/>
              <a:gd name="T62" fmla="*/ 2147483647 w 1141"/>
              <a:gd name="T63" fmla="*/ 2147483647 h 747"/>
              <a:gd name="T64" fmla="*/ 2147483647 w 1141"/>
              <a:gd name="T65" fmla="*/ 2147483647 h 747"/>
              <a:gd name="T66" fmla="*/ 2147483647 w 1141"/>
              <a:gd name="T67" fmla="*/ 2147483647 h 747"/>
              <a:gd name="T68" fmla="*/ 2147483647 w 1141"/>
              <a:gd name="T69" fmla="*/ 2147483647 h 747"/>
              <a:gd name="T70" fmla="*/ 2147483647 w 1141"/>
              <a:gd name="T71" fmla="*/ 2147483647 h 747"/>
              <a:gd name="T72" fmla="*/ 2147483647 w 1141"/>
              <a:gd name="T73" fmla="*/ 2147483647 h 747"/>
              <a:gd name="T74" fmla="*/ 2147483647 w 1141"/>
              <a:gd name="T75" fmla="*/ 2147483647 h 747"/>
              <a:gd name="T76" fmla="*/ 2147483647 w 1141"/>
              <a:gd name="T77" fmla="*/ 2147483647 h 747"/>
              <a:gd name="T78" fmla="*/ 2147483647 w 1141"/>
              <a:gd name="T79" fmla="*/ 2147483647 h 747"/>
              <a:gd name="T80" fmla="*/ 2147483647 w 1141"/>
              <a:gd name="T81" fmla="*/ 2147483647 h 747"/>
              <a:gd name="T82" fmla="*/ 2147483647 w 1141"/>
              <a:gd name="T83" fmla="*/ 2147483647 h 747"/>
              <a:gd name="T84" fmla="*/ 2147483647 w 1141"/>
              <a:gd name="T85" fmla="*/ 2147483647 h 747"/>
              <a:gd name="T86" fmla="*/ 2147483647 w 1141"/>
              <a:gd name="T87" fmla="*/ 2147483647 h 747"/>
              <a:gd name="T88" fmla="*/ 2147483647 w 1141"/>
              <a:gd name="T89" fmla="*/ 2147483647 h 747"/>
              <a:gd name="T90" fmla="*/ 2147483647 w 1141"/>
              <a:gd name="T91" fmla="*/ 2147483647 h 747"/>
              <a:gd name="T92" fmla="*/ 2147483647 w 1141"/>
              <a:gd name="T93" fmla="*/ 2147483647 h 747"/>
              <a:gd name="T94" fmla="*/ 2147483647 w 1141"/>
              <a:gd name="T95" fmla="*/ 2147483647 h 747"/>
              <a:gd name="T96" fmla="*/ 2147483647 w 1141"/>
              <a:gd name="T97" fmla="*/ 2147483647 h 747"/>
              <a:gd name="T98" fmla="*/ 2147483647 w 1141"/>
              <a:gd name="T99" fmla="*/ 2147483647 h 747"/>
              <a:gd name="T100" fmla="*/ 2147483647 w 1141"/>
              <a:gd name="T101" fmla="*/ 2147483647 h 747"/>
              <a:gd name="T102" fmla="*/ 2147483647 w 1141"/>
              <a:gd name="T103" fmla="*/ 2147483647 h 747"/>
              <a:gd name="T104" fmla="*/ 2147483647 w 1141"/>
              <a:gd name="T105" fmla="*/ 2147483647 h 747"/>
              <a:gd name="T106" fmla="*/ 2147483647 w 1141"/>
              <a:gd name="T107" fmla="*/ 2147483647 h 747"/>
              <a:gd name="T108" fmla="*/ 2147483647 w 1141"/>
              <a:gd name="T109" fmla="*/ 2147483647 h 747"/>
              <a:gd name="T110" fmla="*/ 2147483647 w 1141"/>
              <a:gd name="T111" fmla="*/ 2147483647 h 747"/>
              <a:gd name="T112" fmla="*/ 2147483647 w 1141"/>
              <a:gd name="T113" fmla="*/ 2147483647 h 747"/>
              <a:gd name="T114" fmla="*/ 2147483647 w 1141"/>
              <a:gd name="T115" fmla="*/ 2147483647 h 747"/>
              <a:gd name="T116" fmla="*/ 2147483647 w 1141"/>
              <a:gd name="T117" fmla="*/ 2147483647 h 74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1"/>
              <a:gd name="T178" fmla="*/ 0 h 747"/>
              <a:gd name="T179" fmla="*/ 1141 w 1141"/>
              <a:gd name="T180" fmla="*/ 747 h 74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1" h="747">
                <a:moveTo>
                  <a:pt x="746" y="622"/>
                </a:moveTo>
                <a:lnTo>
                  <a:pt x="762" y="619"/>
                </a:lnTo>
                <a:lnTo>
                  <a:pt x="765" y="617"/>
                </a:lnTo>
                <a:lnTo>
                  <a:pt x="786" y="614"/>
                </a:lnTo>
                <a:lnTo>
                  <a:pt x="797" y="611"/>
                </a:lnTo>
                <a:lnTo>
                  <a:pt x="819" y="605"/>
                </a:lnTo>
                <a:lnTo>
                  <a:pt x="825" y="604"/>
                </a:lnTo>
                <a:lnTo>
                  <a:pt x="835" y="603"/>
                </a:lnTo>
                <a:lnTo>
                  <a:pt x="839" y="602"/>
                </a:lnTo>
                <a:lnTo>
                  <a:pt x="886" y="591"/>
                </a:lnTo>
                <a:lnTo>
                  <a:pt x="888" y="591"/>
                </a:lnTo>
                <a:lnTo>
                  <a:pt x="906" y="587"/>
                </a:lnTo>
                <a:lnTo>
                  <a:pt x="934" y="580"/>
                </a:lnTo>
                <a:lnTo>
                  <a:pt x="954" y="577"/>
                </a:lnTo>
                <a:lnTo>
                  <a:pt x="969" y="573"/>
                </a:lnTo>
                <a:lnTo>
                  <a:pt x="972" y="572"/>
                </a:lnTo>
                <a:lnTo>
                  <a:pt x="974" y="565"/>
                </a:lnTo>
                <a:lnTo>
                  <a:pt x="998" y="537"/>
                </a:lnTo>
                <a:lnTo>
                  <a:pt x="1002" y="536"/>
                </a:lnTo>
                <a:lnTo>
                  <a:pt x="1016" y="534"/>
                </a:lnTo>
                <a:lnTo>
                  <a:pt x="1034" y="538"/>
                </a:lnTo>
                <a:lnTo>
                  <a:pt x="1040" y="531"/>
                </a:lnTo>
                <a:lnTo>
                  <a:pt x="1061" y="519"/>
                </a:lnTo>
                <a:lnTo>
                  <a:pt x="1067" y="514"/>
                </a:lnTo>
                <a:lnTo>
                  <a:pt x="1069" y="512"/>
                </a:lnTo>
                <a:lnTo>
                  <a:pt x="1070" y="511"/>
                </a:lnTo>
                <a:lnTo>
                  <a:pt x="1079" y="506"/>
                </a:lnTo>
                <a:lnTo>
                  <a:pt x="1081" y="502"/>
                </a:lnTo>
                <a:lnTo>
                  <a:pt x="1078" y="487"/>
                </a:lnTo>
                <a:lnTo>
                  <a:pt x="1088" y="477"/>
                </a:lnTo>
                <a:lnTo>
                  <a:pt x="1089" y="475"/>
                </a:lnTo>
                <a:lnTo>
                  <a:pt x="1097" y="465"/>
                </a:lnTo>
                <a:lnTo>
                  <a:pt x="1100" y="459"/>
                </a:lnTo>
                <a:lnTo>
                  <a:pt x="1117" y="447"/>
                </a:lnTo>
                <a:lnTo>
                  <a:pt x="1127" y="434"/>
                </a:lnTo>
                <a:lnTo>
                  <a:pt x="1141" y="424"/>
                </a:lnTo>
                <a:lnTo>
                  <a:pt x="1113" y="405"/>
                </a:lnTo>
                <a:lnTo>
                  <a:pt x="1105" y="394"/>
                </a:lnTo>
                <a:lnTo>
                  <a:pt x="1090" y="387"/>
                </a:lnTo>
                <a:lnTo>
                  <a:pt x="1085" y="379"/>
                </a:lnTo>
                <a:lnTo>
                  <a:pt x="1043" y="338"/>
                </a:lnTo>
                <a:lnTo>
                  <a:pt x="1030" y="336"/>
                </a:lnTo>
                <a:lnTo>
                  <a:pt x="1029" y="333"/>
                </a:lnTo>
                <a:lnTo>
                  <a:pt x="1029" y="332"/>
                </a:lnTo>
                <a:lnTo>
                  <a:pt x="1021" y="299"/>
                </a:lnTo>
                <a:lnTo>
                  <a:pt x="1040" y="261"/>
                </a:lnTo>
                <a:lnTo>
                  <a:pt x="1022" y="242"/>
                </a:lnTo>
                <a:lnTo>
                  <a:pt x="1020" y="237"/>
                </a:lnTo>
                <a:lnTo>
                  <a:pt x="1039" y="211"/>
                </a:lnTo>
                <a:lnTo>
                  <a:pt x="1043" y="205"/>
                </a:lnTo>
                <a:lnTo>
                  <a:pt x="1043" y="204"/>
                </a:lnTo>
                <a:lnTo>
                  <a:pt x="1042" y="204"/>
                </a:lnTo>
                <a:lnTo>
                  <a:pt x="1039" y="206"/>
                </a:lnTo>
                <a:lnTo>
                  <a:pt x="1053" y="181"/>
                </a:lnTo>
                <a:lnTo>
                  <a:pt x="1054" y="162"/>
                </a:lnTo>
                <a:lnTo>
                  <a:pt x="1067" y="134"/>
                </a:lnTo>
                <a:lnTo>
                  <a:pt x="1077" y="129"/>
                </a:lnTo>
                <a:lnTo>
                  <a:pt x="1075" y="126"/>
                </a:lnTo>
                <a:lnTo>
                  <a:pt x="1064" y="114"/>
                </a:lnTo>
                <a:lnTo>
                  <a:pt x="1063" y="115"/>
                </a:lnTo>
                <a:lnTo>
                  <a:pt x="1040" y="116"/>
                </a:lnTo>
                <a:lnTo>
                  <a:pt x="1014" y="105"/>
                </a:lnTo>
                <a:lnTo>
                  <a:pt x="997" y="85"/>
                </a:lnTo>
                <a:lnTo>
                  <a:pt x="999" y="79"/>
                </a:lnTo>
                <a:lnTo>
                  <a:pt x="991" y="49"/>
                </a:lnTo>
                <a:lnTo>
                  <a:pt x="968" y="27"/>
                </a:lnTo>
                <a:lnTo>
                  <a:pt x="964" y="25"/>
                </a:lnTo>
                <a:lnTo>
                  <a:pt x="950" y="30"/>
                </a:lnTo>
                <a:lnTo>
                  <a:pt x="922" y="0"/>
                </a:lnTo>
                <a:lnTo>
                  <a:pt x="920" y="1"/>
                </a:lnTo>
                <a:lnTo>
                  <a:pt x="901" y="6"/>
                </a:lnTo>
                <a:lnTo>
                  <a:pt x="845" y="18"/>
                </a:lnTo>
                <a:lnTo>
                  <a:pt x="809" y="26"/>
                </a:lnTo>
                <a:lnTo>
                  <a:pt x="789" y="30"/>
                </a:lnTo>
                <a:lnTo>
                  <a:pt x="786" y="31"/>
                </a:lnTo>
                <a:lnTo>
                  <a:pt x="782" y="32"/>
                </a:lnTo>
                <a:lnTo>
                  <a:pt x="764" y="36"/>
                </a:lnTo>
                <a:lnTo>
                  <a:pt x="741" y="41"/>
                </a:lnTo>
                <a:lnTo>
                  <a:pt x="709" y="48"/>
                </a:lnTo>
                <a:lnTo>
                  <a:pt x="667" y="56"/>
                </a:lnTo>
                <a:lnTo>
                  <a:pt x="652" y="59"/>
                </a:lnTo>
                <a:lnTo>
                  <a:pt x="642" y="61"/>
                </a:lnTo>
                <a:lnTo>
                  <a:pt x="636" y="63"/>
                </a:lnTo>
                <a:lnTo>
                  <a:pt x="614" y="67"/>
                </a:lnTo>
                <a:lnTo>
                  <a:pt x="539" y="83"/>
                </a:lnTo>
                <a:lnTo>
                  <a:pt x="521" y="87"/>
                </a:lnTo>
                <a:lnTo>
                  <a:pt x="517" y="87"/>
                </a:lnTo>
                <a:lnTo>
                  <a:pt x="503" y="91"/>
                </a:lnTo>
                <a:lnTo>
                  <a:pt x="496" y="92"/>
                </a:lnTo>
                <a:lnTo>
                  <a:pt x="468" y="98"/>
                </a:lnTo>
                <a:lnTo>
                  <a:pt x="429" y="105"/>
                </a:lnTo>
                <a:lnTo>
                  <a:pt x="413" y="109"/>
                </a:lnTo>
                <a:lnTo>
                  <a:pt x="406" y="110"/>
                </a:lnTo>
                <a:lnTo>
                  <a:pt x="395" y="113"/>
                </a:lnTo>
                <a:lnTo>
                  <a:pt x="339" y="123"/>
                </a:lnTo>
                <a:lnTo>
                  <a:pt x="297" y="132"/>
                </a:lnTo>
                <a:lnTo>
                  <a:pt x="286" y="134"/>
                </a:lnTo>
                <a:lnTo>
                  <a:pt x="273" y="135"/>
                </a:lnTo>
                <a:lnTo>
                  <a:pt x="272" y="137"/>
                </a:lnTo>
                <a:lnTo>
                  <a:pt x="261" y="138"/>
                </a:lnTo>
                <a:lnTo>
                  <a:pt x="239" y="143"/>
                </a:lnTo>
                <a:lnTo>
                  <a:pt x="187" y="152"/>
                </a:lnTo>
                <a:lnTo>
                  <a:pt x="161" y="157"/>
                </a:lnTo>
                <a:lnTo>
                  <a:pt x="154" y="158"/>
                </a:lnTo>
                <a:lnTo>
                  <a:pt x="134" y="162"/>
                </a:lnTo>
                <a:lnTo>
                  <a:pt x="122" y="96"/>
                </a:lnTo>
                <a:lnTo>
                  <a:pt x="59" y="144"/>
                </a:lnTo>
                <a:lnTo>
                  <a:pt x="10" y="183"/>
                </a:lnTo>
                <a:lnTo>
                  <a:pt x="0" y="192"/>
                </a:lnTo>
                <a:lnTo>
                  <a:pt x="3" y="217"/>
                </a:lnTo>
                <a:lnTo>
                  <a:pt x="4" y="223"/>
                </a:lnTo>
                <a:lnTo>
                  <a:pt x="10" y="255"/>
                </a:lnTo>
                <a:lnTo>
                  <a:pt x="14" y="278"/>
                </a:lnTo>
                <a:lnTo>
                  <a:pt x="20" y="309"/>
                </a:lnTo>
                <a:lnTo>
                  <a:pt x="20" y="312"/>
                </a:lnTo>
                <a:lnTo>
                  <a:pt x="25" y="339"/>
                </a:lnTo>
                <a:lnTo>
                  <a:pt x="28" y="360"/>
                </a:lnTo>
                <a:lnTo>
                  <a:pt x="36" y="399"/>
                </a:lnTo>
                <a:lnTo>
                  <a:pt x="36" y="400"/>
                </a:lnTo>
                <a:lnTo>
                  <a:pt x="40" y="432"/>
                </a:lnTo>
                <a:lnTo>
                  <a:pt x="42" y="438"/>
                </a:lnTo>
                <a:lnTo>
                  <a:pt x="45" y="456"/>
                </a:lnTo>
                <a:lnTo>
                  <a:pt x="46" y="463"/>
                </a:lnTo>
                <a:lnTo>
                  <a:pt x="48" y="468"/>
                </a:lnTo>
                <a:lnTo>
                  <a:pt x="50" y="483"/>
                </a:lnTo>
                <a:lnTo>
                  <a:pt x="52" y="499"/>
                </a:lnTo>
                <a:lnTo>
                  <a:pt x="56" y="520"/>
                </a:lnTo>
                <a:lnTo>
                  <a:pt x="57" y="524"/>
                </a:lnTo>
                <a:lnTo>
                  <a:pt x="58" y="532"/>
                </a:lnTo>
                <a:lnTo>
                  <a:pt x="63" y="560"/>
                </a:lnTo>
                <a:lnTo>
                  <a:pt x="64" y="565"/>
                </a:lnTo>
                <a:lnTo>
                  <a:pt x="65" y="572"/>
                </a:lnTo>
                <a:lnTo>
                  <a:pt x="67" y="579"/>
                </a:lnTo>
                <a:lnTo>
                  <a:pt x="73" y="616"/>
                </a:lnTo>
                <a:lnTo>
                  <a:pt x="74" y="621"/>
                </a:lnTo>
                <a:lnTo>
                  <a:pt x="77" y="638"/>
                </a:lnTo>
                <a:lnTo>
                  <a:pt x="77" y="643"/>
                </a:lnTo>
                <a:lnTo>
                  <a:pt x="81" y="662"/>
                </a:lnTo>
                <a:lnTo>
                  <a:pt x="83" y="674"/>
                </a:lnTo>
                <a:lnTo>
                  <a:pt x="83" y="677"/>
                </a:lnTo>
                <a:lnTo>
                  <a:pt x="85" y="687"/>
                </a:lnTo>
                <a:lnTo>
                  <a:pt x="94" y="740"/>
                </a:lnTo>
                <a:lnTo>
                  <a:pt x="95" y="742"/>
                </a:lnTo>
                <a:lnTo>
                  <a:pt x="95" y="747"/>
                </a:lnTo>
                <a:lnTo>
                  <a:pt x="99" y="746"/>
                </a:lnTo>
                <a:lnTo>
                  <a:pt x="113" y="743"/>
                </a:lnTo>
                <a:lnTo>
                  <a:pt x="121" y="742"/>
                </a:lnTo>
                <a:lnTo>
                  <a:pt x="122" y="742"/>
                </a:lnTo>
                <a:lnTo>
                  <a:pt x="207" y="727"/>
                </a:lnTo>
                <a:lnTo>
                  <a:pt x="215" y="725"/>
                </a:lnTo>
                <a:lnTo>
                  <a:pt x="226" y="723"/>
                </a:lnTo>
                <a:lnTo>
                  <a:pt x="236" y="722"/>
                </a:lnTo>
                <a:lnTo>
                  <a:pt x="269" y="716"/>
                </a:lnTo>
                <a:lnTo>
                  <a:pt x="275" y="715"/>
                </a:lnTo>
                <a:lnTo>
                  <a:pt x="288" y="712"/>
                </a:lnTo>
                <a:lnTo>
                  <a:pt x="294" y="711"/>
                </a:lnTo>
                <a:lnTo>
                  <a:pt x="300" y="710"/>
                </a:lnTo>
                <a:lnTo>
                  <a:pt x="304" y="709"/>
                </a:lnTo>
                <a:lnTo>
                  <a:pt x="362" y="698"/>
                </a:lnTo>
                <a:lnTo>
                  <a:pt x="369" y="697"/>
                </a:lnTo>
                <a:lnTo>
                  <a:pt x="393" y="692"/>
                </a:lnTo>
                <a:lnTo>
                  <a:pt x="400" y="691"/>
                </a:lnTo>
                <a:lnTo>
                  <a:pt x="406" y="689"/>
                </a:lnTo>
                <a:lnTo>
                  <a:pt x="413" y="688"/>
                </a:lnTo>
                <a:lnTo>
                  <a:pt x="463" y="679"/>
                </a:lnTo>
                <a:lnTo>
                  <a:pt x="469" y="677"/>
                </a:lnTo>
                <a:lnTo>
                  <a:pt x="492" y="673"/>
                </a:lnTo>
                <a:lnTo>
                  <a:pt x="498" y="671"/>
                </a:lnTo>
                <a:lnTo>
                  <a:pt x="516" y="668"/>
                </a:lnTo>
                <a:lnTo>
                  <a:pt x="544" y="663"/>
                </a:lnTo>
                <a:lnTo>
                  <a:pt x="562" y="659"/>
                </a:lnTo>
                <a:lnTo>
                  <a:pt x="654" y="641"/>
                </a:lnTo>
                <a:lnTo>
                  <a:pt x="660" y="640"/>
                </a:lnTo>
                <a:lnTo>
                  <a:pt x="662" y="639"/>
                </a:lnTo>
                <a:lnTo>
                  <a:pt x="667" y="638"/>
                </a:lnTo>
                <a:lnTo>
                  <a:pt x="688" y="634"/>
                </a:lnTo>
                <a:lnTo>
                  <a:pt x="707" y="631"/>
                </a:lnTo>
                <a:lnTo>
                  <a:pt x="737" y="623"/>
                </a:lnTo>
                <a:lnTo>
                  <a:pt x="746" y="6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7" name="Freeform 45"/>
          <p:cNvSpPr>
            <a:spLocks/>
          </p:cNvSpPr>
          <p:nvPr/>
        </p:nvSpPr>
        <p:spPr bwMode="auto">
          <a:xfrm>
            <a:off x="6766272" y="2812391"/>
            <a:ext cx="656789" cy="664303"/>
          </a:xfrm>
          <a:custGeom>
            <a:avLst/>
            <a:gdLst>
              <a:gd name="T0" fmla="*/ 2147483647 w 874"/>
              <a:gd name="T1" fmla="*/ 2147483647 h 885"/>
              <a:gd name="T2" fmla="*/ 2147483647 w 874"/>
              <a:gd name="T3" fmla="*/ 2147483647 h 885"/>
              <a:gd name="T4" fmla="*/ 2147483647 w 874"/>
              <a:gd name="T5" fmla="*/ 2147483647 h 885"/>
              <a:gd name="T6" fmla="*/ 2147483647 w 874"/>
              <a:gd name="T7" fmla="*/ 2147483647 h 885"/>
              <a:gd name="T8" fmla="*/ 2147483647 w 874"/>
              <a:gd name="T9" fmla="*/ 2147483647 h 885"/>
              <a:gd name="T10" fmla="*/ 2147483647 w 874"/>
              <a:gd name="T11" fmla="*/ 2147483647 h 885"/>
              <a:gd name="T12" fmla="*/ 2147483647 w 874"/>
              <a:gd name="T13" fmla="*/ 2147483647 h 885"/>
              <a:gd name="T14" fmla="*/ 2147483647 w 874"/>
              <a:gd name="T15" fmla="*/ 2147483647 h 885"/>
              <a:gd name="T16" fmla="*/ 2147483647 w 874"/>
              <a:gd name="T17" fmla="*/ 2147483647 h 885"/>
              <a:gd name="T18" fmla="*/ 2147483647 w 874"/>
              <a:gd name="T19" fmla="*/ 2147483647 h 885"/>
              <a:gd name="T20" fmla="*/ 2147483647 w 874"/>
              <a:gd name="T21" fmla="*/ 2147483647 h 885"/>
              <a:gd name="T22" fmla="*/ 2147483647 w 874"/>
              <a:gd name="T23" fmla="*/ 2147483647 h 885"/>
              <a:gd name="T24" fmla="*/ 2147483647 w 874"/>
              <a:gd name="T25" fmla="*/ 2147483647 h 885"/>
              <a:gd name="T26" fmla="*/ 2147483647 w 874"/>
              <a:gd name="T27" fmla="*/ 2147483647 h 885"/>
              <a:gd name="T28" fmla="*/ 2147483647 w 874"/>
              <a:gd name="T29" fmla="*/ 2147483647 h 885"/>
              <a:gd name="T30" fmla="*/ 2147483647 w 874"/>
              <a:gd name="T31" fmla="*/ 2147483647 h 885"/>
              <a:gd name="T32" fmla="*/ 2147483647 w 874"/>
              <a:gd name="T33" fmla="*/ 2147483647 h 885"/>
              <a:gd name="T34" fmla="*/ 2147483647 w 874"/>
              <a:gd name="T35" fmla="*/ 2147483647 h 885"/>
              <a:gd name="T36" fmla="*/ 2147483647 w 874"/>
              <a:gd name="T37" fmla="*/ 2147483647 h 885"/>
              <a:gd name="T38" fmla="*/ 2147483647 w 874"/>
              <a:gd name="T39" fmla="*/ 2147483647 h 885"/>
              <a:gd name="T40" fmla="*/ 2147483647 w 874"/>
              <a:gd name="T41" fmla="*/ 2147483647 h 885"/>
              <a:gd name="T42" fmla="*/ 2147483647 w 874"/>
              <a:gd name="T43" fmla="*/ 2147483647 h 885"/>
              <a:gd name="T44" fmla="*/ 2147483647 w 874"/>
              <a:gd name="T45" fmla="*/ 2147483647 h 885"/>
              <a:gd name="T46" fmla="*/ 2147483647 w 874"/>
              <a:gd name="T47" fmla="*/ 2147483647 h 885"/>
              <a:gd name="T48" fmla="*/ 2147483647 w 874"/>
              <a:gd name="T49" fmla="*/ 2147483647 h 885"/>
              <a:gd name="T50" fmla="*/ 2147483647 w 874"/>
              <a:gd name="T51" fmla="*/ 2147483647 h 885"/>
              <a:gd name="T52" fmla="*/ 2147483647 w 874"/>
              <a:gd name="T53" fmla="*/ 2147483647 h 885"/>
              <a:gd name="T54" fmla="*/ 2147483647 w 874"/>
              <a:gd name="T55" fmla="*/ 2147483647 h 885"/>
              <a:gd name="T56" fmla="*/ 2147483647 w 874"/>
              <a:gd name="T57" fmla="*/ 2147483647 h 885"/>
              <a:gd name="T58" fmla="*/ 2147483647 w 874"/>
              <a:gd name="T59" fmla="*/ 2147483647 h 885"/>
              <a:gd name="T60" fmla="*/ 2147483647 w 874"/>
              <a:gd name="T61" fmla="*/ 2147483647 h 885"/>
              <a:gd name="T62" fmla="*/ 2147483647 w 874"/>
              <a:gd name="T63" fmla="*/ 2147483647 h 885"/>
              <a:gd name="T64" fmla="*/ 2147483647 w 874"/>
              <a:gd name="T65" fmla="*/ 2147483647 h 885"/>
              <a:gd name="T66" fmla="*/ 2147483647 w 874"/>
              <a:gd name="T67" fmla="*/ 2147483647 h 885"/>
              <a:gd name="T68" fmla="*/ 2147483647 w 874"/>
              <a:gd name="T69" fmla="*/ 2147483647 h 885"/>
              <a:gd name="T70" fmla="*/ 2147483647 w 874"/>
              <a:gd name="T71" fmla="*/ 2147483647 h 885"/>
              <a:gd name="T72" fmla="*/ 2147483647 w 874"/>
              <a:gd name="T73" fmla="*/ 2147483647 h 885"/>
              <a:gd name="T74" fmla="*/ 2147483647 w 874"/>
              <a:gd name="T75" fmla="*/ 2147483647 h 885"/>
              <a:gd name="T76" fmla="*/ 2147483647 w 874"/>
              <a:gd name="T77" fmla="*/ 2147483647 h 885"/>
              <a:gd name="T78" fmla="*/ 2147483647 w 874"/>
              <a:gd name="T79" fmla="*/ 2147483647 h 885"/>
              <a:gd name="T80" fmla="*/ 2147483647 w 874"/>
              <a:gd name="T81" fmla="*/ 2147483647 h 885"/>
              <a:gd name="T82" fmla="*/ 2147483647 w 874"/>
              <a:gd name="T83" fmla="*/ 2147483647 h 885"/>
              <a:gd name="T84" fmla="*/ 2147483647 w 874"/>
              <a:gd name="T85" fmla="*/ 2147483647 h 885"/>
              <a:gd name="T86" fmla="*/ 2147483647 w 874"/>
              <a:gd name="T87" fmla="*/ 2147483647 h 885"/>
              <a:gd name="T88" fmla="*/ 2147483647 w 874"/>
              <a:gd name="T89" fmla="*/ 2147483647 h 885"/>
              <a:gd name="T90" fmla="*/ 2147483647 w 874"/>
              <a:gd name="T91" fmla="*/ 2147483647 h 885"/>
              <a:gd name="T92" fmla="*/ 2147483647 w 874"/>
              <a:gd name="T93" fmla="*/ 2147483647 h 885"/>
              <a:gd name="T94" fmla="*/ 2147483647 w 874"/>
              <a:gd name="T95" fmla="*/ 2147483647 h 885"/>
              <a:gd name="T96" fmla="*/ 2147483647 w 874"/>
              <a:gd name="T97" fmla="*/ 2147483647 h 885"/>
              <a:gd name="T98" fmla="*/ 2147483647 w 874"/>
              <a:gd name="T99" fmla="*/ 2147483647 h 885"/>
              <a:gd name="T100" fmla="*/ 2147483647 w 874"/>
              <a:gd name="T101" fmla="*/ 2147483647 h 885"/>
              <a:gd name="T102" fmla="*/ 2147483647 w 874"/>
              <a:gd name="T103" fmla="*/ 2147483647 h 885"/>
              <a:gd name="T104" fmla="*/ 2147483647 w 874"/>
              <a:gd name="T105" fmla="*/ 2147483647 h 885"/>
              <a:gd name="T106" fmla="*/ 2147483647 w 874"/>
              <a:gd name="T107" fmla="*/ 2147483647 h 885"/>
              <a:gd name="T108" fmla="*/ 2147483647 w 874"/>
              <a:gd name="T109" fmla="*/ 2147483647 h 885"/>
              <a:gd name="T110" fmla="*/ 2147483647 w 874"/>
              <a:gd name="T111" fmla="*/ 2147483647 h 885"/>
              <a:gd name="T112" fmla="*/ 2147483647 w 874"/>
              <a:gd name="T113" fmla="*/ 2147483647 h 885"/>
              <a:gd name="T114" fmla="*/ 2147483647 w 874"/>
              <a:gd name="T115" fmla="*/ 2147483647 h 885"/>
              <a:gd name="T116" fmla="*/ 2147483647 w 874"/>
              <a:gd name="T117" fmla="*/ 2147483647 h 885"/>
              <a:gd name="T118" fmla="*/ 2147483647 w 874"/>
              <a:gd name="T119" fmla="*/ 2147483647 h 885"/>
              <a:gd name="T120" fmla="*/ 2147483647 w 874"/>
              <a:gd name="T121" fmla="*/ 2147483647 h 885"/>
              <a:gd name="T122" fmla="*/ 2147483647 w 874"/>
              <a:gd name="T123" fmla="*/ 2147483647 h 885"/>
              <a:gd name="T124" fmla="*/ 2147483647 w 874"/>
              <a:gd name="T125" fmla="*/ 2147483647 h 88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74"/>
              <a:gd name="T190" fmla="*/ 0 h 885"/>
              <a:gd name="T191" fmla="*/ 874 w 874"/>
              <a:gd name="T192" fmla="*/ 885 h 88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74" h="885">
                <a:moveTo>
                  <a:pt x="193" y="347"/>
                </a:moveTo>
                <a:lnTo>
                  <a:pt x="206" y="336"/>
                </a:lnTo>
                <a:lnTo>
                  <a:pt x="213" y="331"/>
                </a:lnTo>
                <a:lnTo>
                  <a:pt x="235" y="311"/>
                </a:lnTo>
                <a:lnTo>
                  <a:pt x="240" y="300"/>
                </a:lnTo>
                <a:lnTo>
                  <a:pt x="240" y="299"/>
                </a:lnTo>
                <a:lnTo>
                  <a:pt x="247" y="288"/>
                </a:lnTo>
                <a:lnTo>
                  <a:pt x="253" y="280"/>
                </a:lnTo>
                <a:lnTo>
                  <a:pt x="261" y="268"/>
                </a:lnTo>
                <a:lnTo>
                  <a:pt x="273" y="262"/>
                </a:lnTo>
                <a:lnTo>
                  <a:pt x="278" y="237"/>
                </a:lnTo>
                <a:lnTo>
                  <a:pt x="271" y="231"/>
                </a:lnTo>
                <a:lnTo>
                  <a:pt x="274" y="204"/>
                </a:lnTo>
                <a:lnTo>
                  <a:pt x="276" y="186"/>
                </a:lnTo>
                <a:lnTo>
                  <a:pt x="284" y="173"/>
                </a:lnTo>
                <a:lnTo>
                  <a:pt x="283" y="156"/>
                </a:lnTo>
                <a:lnTo>
                  <a:pt x="283" y="133"/>
                </a:lnTo>
                <a:lnTo>
                  <a:pt x="283" y="125"/>
                </a:lnTo>
                <a:lnTo>
                  <a:pt x="286" y="118"/>
                </a:lnTo>
                <a:lnTo>
                  <a:pt x="294" y="97"/>
                </a:lnTo>
                <a:lnTo>
                  <a:pt x="291" y="69"/>
                </a:lnTo>
                <a:lnTo>
                  <a:pt x="286" y="64"/>
                </a:lnTo>
                <a:lnTo>
                  <a:pt x="288" y="63"/>
                </a:lnTo>
                <a:lnTo>
                  <a:pt x="285" y="38"/>
                </a:lnTo>
                <a:lnTo>
                  <a:pt x="272" y="20"/>
                </a:lnTo>
                <a:lnTo>
                  <a:pt x="278" y="9"/>
                </a:lnTo>
                <a:lnTo>
                  <a:pt x="290" y="5"/>
                </a:lnTo>
                <a:lnTo>
                  <a:pt x="296" y="0"/>
                </a:lnTo>
                <a:lnTo>
                  <a:pt x="297" y="4"/>
                </a:lnTo>
                <a:lnTo>
                  <a:pt x="298" y="12"/>
                </a:lnTo>
                <a:lnTo>
                  <a:pt x="303" y="40"/>
                </a:lnTo>
                <a:lnTo>
                  <a:pt x="304" y="45"/>
                </a:lnTo>
                <a:lnTo>
                  <a:pt x="305" y="52"/>
                </a:lnTo>
                <a:lnTo>
                  <a:pt x="307" y="59"/>
                </a:lnTo>
                <a:lnTo>
                  <a:pt x="313" y="96"/>
                </a:lnTo>
                <a:lnTo>
                  <a:pt x="314" y="101"/>
                </a:lnTo>
                <a:lnTo>
                  <a:pt x="317" y="118"/>
                </a:lnTo>
                <a:lnTo>
                  <a:pt x="317" y="123"/>
                </a:lnTo>
                <a:lnTo>
                  <a:pt x="321" y="142"/>
                </a:lnTo>
                <a:lnTo>
                  <a:pt x="323" y="154"/>
                </a:lnTo>
                <a:lnTo>
                  <a:pt x="323" y="157"/>
                </a:lnTo>
                <a:lnTo>
                  <a:pt x="325" y="167"/>
                </a:lnTo>
                <a:lnTo>
                  <a:pt x="334" y="220"/>
                </a:lnTo>
                <a:lnTo>
                  <a:pt x="335" y="222"/>
                </a:lnTo>
                <a:lnTo>
                  <a:pt x="335" y="227"/>
                </a:lnTo>
                <a:lnTo>
                  <a:pt x="339" y="226"/>
                </a:lnTo>
                <a:lnTo>
                  <a:pt x="353" y="223"/>
                </a:lnTo>
                <a:lnTo>
                  <a:pt x="361" y="222"/>
                </a:lnTo>
                <a:lnTo>
                  <a:pt x="362" y="222"/>
                </a:lnTo>
                <a:lnTo>
                  <a:pt x="447" y="207"/>
                </a:lnTo>
                <a:lnTo>
                  <a:pt x="455" y="205"/>
                </a:lnTo>
                <a:lnTo>
                  <a:pt x="466" y="203"/>
                </a:lnTo>
                <a:lnTo>
                  <a:pt x="476" y="202"/>
                </a:lnTo>
                <a:lnTo>
                  <a:pt x="509" y="196"/>
                </a:lnTo>
                <a:lnTo>
                  <a:pt x="515" y="195"/>
                </a:lnTo>
                <a:lnTo>
                  <a:pt x="528" y="192"/>
                </a:lnTo>
                <a:lnTo>
                  <a:pt x="537" y="239"/>
                </a:lnTo>
                <a:lnTo>
                  <a:pt x="550" y="319"/>
                </a:lnTo>
                <a:lnTo>
                  <a:pt x="554" y="319"/>
                </a:lnTo>
                <a:lnTo>
                  <a:pt x="568" y="299"/>
                </a:lnTo>
                <a:lnTo>
                  <a:pt x="585" y="282"/>
                </a:lnTo>
                <a:lnTo>
                  <a:pt x="587" y="274"/>
                </a:lnTo>
                <a:lnTo>
                  <a:pt x="596" y="268"/>
                </a:lnTo>
                <a:lnTo>
                  <a:pt x="616" y="237"/>
                </a:lnTo>
                <a:lnTo>
                  <a:pt x="629" y="240"/>
                </a:lnTo>
                <a:lnTo>
                  <a:pt x="658" y="191"/>
                </a:lnTo>
                <a:lnTo>
                  <a:pt x="689" y="209"/>
                </a:lnTo>
                <a:lnTo>
                  <a:pt x="695" y="207"/>
                </a:lnTo>
                <a:lnTo>
                  <a:pt x="719" y="208"/>
                </a:lnTo>
                <a:lnTo>
                  <a:pt x="725" y="207"/>
                </a:lnTo>
                <a:lnTo>
                  <a:pt x="738" y="180"/>
                </a:lnTo>
                <a:lnTo>
                  <a:pt x="737" y="175"/>
                </a:lnTo>
                <a:lnTo>
                  <a:pt x="744" y="172"/>
                </a:lnTo>
                <a:lnTo>
                  <a:pt x="759" y="173"/>
                </a:lnTo>
                <a:lnTo>
                  <a:pt x="780" y="153"/>
                </a:lnTo>
                <a:lnTo>
                  <a:pt x="803" y="165"/>
                </a:lnTo>
                <a:lnTo>
                  <a:pt x="808" y="169"/>
                </a:lnTo>
                <a:lnTo>
                  <a:pt x="830" y="161"/>
                </a:lnTo>
                <a:lnTo>
                  <a:pt x="846" y="189"/>
                </a:lnTo>
                <a:lnTo>
                  <a:pt x="863" y="205"/>
                </a:lnTo>
                <a:lnTo>
                  <a:pt x="868" y="226"/>
                </a:lnTo>
                <a:lnTo>
                  <a:pt x="874" y="227"/>
                </a:lnTo>
                <a:lnTo>
                  <a:pt x="870" y="234"/>
                </a:lnTo>
                <a:lnTo>
                  <a:pt x="868" y="246"/>
                </a:lnTo>
                <a:lnTo>
                  <a:pt x="863" y="277"/>
                </a:lnTo>
                <a:lnTo>
                  <a:pt x="826" y="257"/>
                </a:lnTo>
                <a:lnTo>
                  <a:pt x="823" y="256"/>
                </a:lnTo>
                <a:lnTo>
                  <a:pt x="818" y="252"/>
                </a:lnTo>
                <a:lnTo>
                  <a:pt x="798" y="241"/>
                </a:lnTo>
                <a:lnTo>
                  <a:pt x="791" y="238"/>
                </a:lnTo>
                <a:lnTo>
                  <a:pt x="775" y="229"/>
                </a:lnTo>
                <a:lnTo>
                  <a:pt x="768" y="225"/>
                </a:lnTo>
                <a:lnTo>
                  <a:pt x="762" y="221"/>
                </a:lnTo>
                <a:lnTo>
                  <a:pt x="750" y="215"/>
                </a:lnTo>
                <a:lnTo>
                  <a:pt x="753" y="256"/>
                </a:lnTo>
                <a:lnTo>
                  <a:pt x="748" y="303"/>
                </a:lnTo>
                <a:lnTo>
                  <a:pt x="738" y="313"/>
                </a:lnTo>
                <a:lnTo>
                  <a:pt x="733" y="323"/>
                </a:lnTo>
                <a:lnTo>
                  <a:pt x="731" y="337"/>
                </a:lnTo>
                <a:lnTo>
                  <a:pt x="701" y="365"/>
                </a:lnTo>
                <a:lnTo>
                  <a:pt x="687" y="407"/>
                </a:lnTo>
                <a:lnTo>
                  <a:pt x="659" y="389"/>
                </a:lnTo>
                <a:lnTo>
                  <a:pt x="658" y="392"/>
                </a:lnTo>
                <a:lnTo>
                  <a:pt x="651" y="413"/>
                </a:lnTo>
                <a:lnTo>
                  <a:pt x="634" y="480"/>
                </a:lnTo>
                <a:lnTo>
                  <a:pt x="635" y="484"/>
                </a:lnTo>
                <a:lnTo>
                  <a:pt x="633" y="490"/>
                </a:lnTo>
                <a:lnTo>
                  <a:pt x="629" y="496"/>
                </a:lnTo>
                <a:lnTo>
                  <a:pt x="619" y="509"/>
                </a:lnTo>
                <a:lnTo>
                  <a:pt x="586" y="503"/>
                </a:lnTo>
                <a:lnTo>
                  <a:pt x="563" y="480"/>
                </a:lnTo>
                <a:lnTo>
                  <a:pt x="548" y="476"/>
                </a:lnTo>
                <a:lnTo>
                  <a:pt x="542" y="533"/>
                </a:lnTo>
                <a:lnTo>
                  <a:pt x="539" y="538"/>
                </a:lnTo>
                <a:lnTo>
                  <a:pt x="534" y="562"/>
                </a:lnTo>
                <a:lnTo>
                  <a:pt x="522" y="577"/>
                </a:lnTo>
                <a:lnTo>
                  <a:pt x="514" y="601"/>
                </a:lnTo>
                <a:lnTo>
                  <a:pt x="513" y="617"/>
                </a:lnTo>
                <a:lnTo>
                  <a:pt x="508" y="633"/>
                </a:lnTo>
                <a:lnTo>
                  <a:pt x="508" y="635"/>
                </a:lnTo>
                <a:lnTo>
                  <a:pt x="500" y="648"/>
                </a:lnTo>
                <a:lnTo>
                  <a:pt x="483" y="669"/>
                </a:lnTo>
                <a:lnTo>
                  <a:pt x="474" y="696"/>
                </a:lnTo>
                <a:lnTo>
                  <a:pt x="464" y="721"/>
                </a:lnTo>
                <a:lnTo>
                  <a:pt x="470" y="727"/>
                </a:lnTo>
                <a:lnTo>
                  <a:pt x="476" y="731"/>
                </a:lnTo>
                <a:lnTo>
                  <a:pt x="483" y="733"/>
                </a:lnTo>
                <a:lnTo>
                  <a:pt x="478" y="740"/>
                </a:lnTo>
                <a:lnTo>
                  <a:pt x="470" y="768"/>
                </a:lnTo>
                <a:lnTo>
                  <a:pt x="443" y="792"/>
                </a:lnTo>
                <a:lnTo>
                  <a:pt x="436" y="782"/>
                </a:lnTo>
                <a:lnTo>
                  <a:pt x="388" y="815"/>
                </a:lnTo>
                <a:lnTo>
                  <a:pt x="369" y="804"/>
                </a:lnTo>
                <a:lnTo>
                  <a:pt x="367" y="816"/>
                </a:lnTo>
                <a:lnTo>
                  <a:pt x="374" y="823"/>
                </a:lnTo>
                <a:lnTo>
                  <a:pt x="351" y="841"/>
                </a:lnTo>
                <a:lnTo>
                  <a:pt x="351" y="839"/>
                </a:lnTo>
                <a:lnTo>
                  <a:pt x="325" y="851"/>
                </a:lnTo>
                <a:lnTo>
                  <a:pt x="307" y="864"/>
                </a:lnTo>
                <a:lnTo>
                  <a:pt x="302" y="860"/>
                </a:lnTo>
                <a:lnTo>
                  <a:pt x="286" y="851"/>
                </a:lnTo>
                <a:lnTo>
                  <a:pt x="277" y="842"/>
                </a:lnTo>
                <a:lnTo>
                  <a:pt x="264" y="861"/>
                </a:lnTo>
                <a:lnTo>
                  <a:pt x="222" y="885"/>
                </a:lnTo>
                <a:lnTo>
                  <a:pt x="208" y="879"/>
                </a:lnTo>
                <a:lnTo>
                  <a:pt x="166" y="851"/>
                </a:lnTo>
                <a:lnTo>
                  <a:pt x="157" y="821"/>
                </a:lnTo>
                <a:lnTo>
                  <a:pt x="162" y="817"/>
                </a:lnTo>
                <a:lnTo>
                  <a:pt x="152" y="811"/>
                </a:lnTo>
                <a:lnTo>
                  <a:pt x="122" y="813"/>
                </a:lnTo>
                <a:lnTo>
                  <a:pt x="121" y="806"/>
                </a:lnTo>
                <a:lnTo>
                  <a:pt x="75" y="773"/>
                </a:lnTo>
                <a:lnTo>
                  <a:pt x="77" y="769"/>
                </a:lnTo>
                <a:lnTo>
                  <a:pt x="65" y="758"/>
                </a:lnTo>
                <a:lnTo>
                  <a:pt x="55" y="746"/>
                </a:lnTo>
                <a:lnTo>
                  <a:pt x="54" y="741"/>
                </a:lnTo>
                <a:lnTo>
                  <a:pt x="36" y="731"/>
                </a:lnTo>
                <a:lnTo>
                  <a:pt x="36" y="726"/>
                </a:lnTo>
                <a:lnTo>
                  <a:pt x="35" y="713"/>
                </a:lnTo>
                <a:lnTo>
                  <a:pt x="5" y="684"/>
                </a:lnTo>
                <a:lnTo>
                  <a:pt x="3" y="655"/>
                </a:lnTo>
                <a:lnTo>
                  <a:pt x="8" y="654"/>
                </a:lnTo>
                <a:lnTo>
                  <a:pt x="1" y="623"/>
                </a:lnTo>
                <a:lnTo>
                  <a:pt x="0" y="611"/>
                </a:lnTo>
                <a:lnTo>
                  <a:pt x="18" y="611"/>
                </a:lnTo>
                <a:lnTo>
                  <a:pt x="41" y="601"/>
                </a:lnTo>
                <a:lnTo>
                  <a:pt x="51" y="583"/>
                </a:lnTo>
                <a:lnTo>
                  <a:pt x="51" y="563"/>
                </a:lnTo>
                <a:lnTo>
                  <a:pt x="56" y="558"/>
                </a:lnTo>
                <a:lnTo>
                  <a:pt x="57" y="558"/>
                </a:lnTo>
                <a:lnTo>
                  <a:pt x="63" y="558"/>
                </a:lnTo>
                <a:lnTo>
                  <a:pt x="71" y="548"/>
                </a:lnTo>
                <a:lnTo>
                  <a:pt x="62" y="518"/>
                </a:lnTo>
                <a:lnTo>
                  <a:pt x="72" y="464"/>
                </a:lnTo>
                <a:lnTo>
                  <a:pt x="80" y="452"/>
                </a:lnTo>
                <a:lnTo>
                  <a:pt x="87" y="444"/>
                </a:lnTo>
                <a:lnTo>
                  <a:pt x="111" y="478"/>
                </a:lnTo>
                <a:lnTo>
                  <a:pt x="117" y="476"/>
                </a:lnTo>
                <a:lnTo>
                  <a:pt x="128" y="460"/>
                </a:lnTo>
                <a:lnTo>
                  <a:pt x="133" y="420"/>
                </a:lnTo>
                <a:lnTo>
                  <a:pt x="132" y="412"/>
                </a:lnTo>
                <a:lnTo>
                  <a:pt x="129" y="403"/>
                </a:lnTo>
                <a:lnTo>
                  <a:pt x="128" y="398"/>
                </a:lnTo>
                <a:lnTo>
                  <a:pt x="128" y="397"/>
                </a:lnTo>
                <a:lnTo>
                  <a:pt x="132" y="389"/>
                </a:lnTo>
                <a:lnTo>
                  <a:pt x="135" y="379"/>
                </a:lnTo>
                <a:lnTo>
                  <a:pt x="159" y="371"/>
                </a:lnTo>
                <a:lnTo>
                  <a:pt x="168" y="343"/>
                </a:lnTo>
                <a:lnTo>
                  <a:pt x="193" y="3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8" name="Freeform 46"/>
          <p:cNvSpPr>
            <a:spLocks/>
          </p:cNvSpPr>
          <p:nvPr/>
        </p:nvSpPr>
        <p:spPr bwMode="auto">
          <a:xfrm>
            <a:off x="5559405" y="4013246"/>
            <a:ext cx="521522" cy="919804"/>
          </a:xfrm>
          <a:custGeom>
            <a:avLst/>
            <a:gdLst>
              <a:gd name="T0" fmla="*/ 2147483647 w 694"/>
              <a:gd name="T1" fmla="*/ 2147483647 h 1224"/>
              <a:gd name="T2" fmla="*/ 2147483647 w 694"/>
              <a:gd name="T3" fmla="*/ 2147483647 h 1224"/>
              <a:gd name="T4" fmla="*/ 2147483647 w 694"/>
              <a:gd name="T5" fmla="*/ 2147483647 h 1224"/>
              <a:gd name="T6" fmla="*/ 2147483647 w 694"/>
              <a:gd name="T7" fmla="*/ 2147483647 h 1224"/>
              <a:gd name="T8" fmla="*/ 2147483647 w 694"/>
              <a:gd name="T9" fmla="*/ 2147483647 h 1224"/>
              <a:gd name="T10" fmla="*/ 2147483647 w 694"/>
              <a:gd name="T11" fmla="*/ 2147483647 h 1224"/>
              <a:gd name="T12" fmla="*/ 2147483647 w 694"/>
              <a:gd name="T13" fmla="*/ 2147483647 h 1224"/>
              <a:gd name="T14" fmla="*/ 2147483647 w 694"/>
              <a:gd name="T15" fmla="*/ 2147483647 h 1224"/>
              <a:gd name="T16" fmla="*/ 2147483647 w 694"/>
              <a:gd name="T17" fmla="*/ 2147483647 h 1224"/>
              <a:gd name="T18" fmla="*/ 2147483647 w 694"/>
              <a:gd name="T19" fmla="*/ 2147483647 h 1224"/>
              <a:gd name="T20" fmla="*/ 2147483647 w 694"/>
              <a:gd name="T21" fmla="*/ 2147483647 h 1224"/>
              <a:gd name="T22" fmla="*/ 2147483647 w 694"/>
              <a:gd name="T23" fmla="*/ 2147483647 h 1224"/>
              <a:gd name="T24" fmla="*/ 2147483647 w 694"/>
              <a:gd name="T25" fmla="*/ 2147483647 h 1224"/>
              <a:gd name="T26" fmla="*/ 2147483647 w 694"/>
              <a:gd name="T27" fmla="*/ 2147483647 h 1224"/>
              <a:gd name="T28" fmla="*/ 2147483647 w 694"/>
              <a:gd name="T29" fmla="*/ 2147483647 h 1224"/>
              <a:gd name="T30" fmla="*/ 2147483647 w 694"/>
              <a:gd name="T31" fmla="*/ 2147483647 h 1224"/>
              <a:gd name="T32" fmla="*/ 2147483647 w 694"/>
              <a:gd name="T33" fmla="*/ 2147483647 h 1224"/>
              <a:gd name="T34" fmla="*/ 2147483647 w 694"/>
              <a:gd name="T35" fmla="*/ 2147483647 h 1224"/>
              <a:gd name="T36" fmla="*/ 2147483647 w 694"/>
              <a:gd name="T37" fmla="*/ 2147483647 h 1224"/>
              <a:gd name="T38" fmla="*/ 2147483647 w 694"/>
              <a:gd name="T39" fmla="*/ 2147483647 h 1224"/>
              <a:gd name="T40" fmla="*/ 2147483647 w 694"/>
              <a:gd name="T41" fmla="*/ 2147483647 h 1224"/>
              <a:gd name="T42" fmla="*/ 2147483647 w 694"/>
              <a:gd name="T43" fmla="*/ 2147483647 h 1224"/>
              <a:gd name="T44" fmla="*/ 2147483647 w 694"/>
              <a:gd name="T45" fmla="*/ 2147483647 h 1224"/>
              <a:gd name="T46" fmla="*/ 2147483647 w 694"/>
              <a:gd name="T47" fmla="*/ 2147483647 h 1224"/>
              <a:gd name="T48" fmla="*/ 2147483647 w 694"/>
              <a:gd name="T49" fmla="*/ 2147483647 h 1224"/>
              <a:gd name="T50" fmla="*/ 2147483647 w 694"/>
              <a:gd name="T51" fmla="*/ 2147483647 h 1224"/>
              <a:gd name="T52" fmla="*/ 2147483647 w 694"/>
              <a:gd name="T53" fmla="*/ 2147483647 h 1224"/>
              <a:gd name="T54" fmla="*/ 2147483647 w 694"/>
              <a:gd name="T55" fmla="*/ 2147483647 h 1224"/>
              <a:gd name="T56" fmla="*/ 2147483647 w 694"/>
              <a:gd name="T57" fmla="*/ 2147483647 h 1224"/>
              <a:gd name="T58" fmla="*/ 2147483647 w 694"/>
              <a:gd name="T59" fmla="*/ 2147483647 h 1224"/>
              <a:gd name="T60" fmla="*/ 2147483647 w 694"/>
              <a:gd name="T61" fmla="*/ 2147483647 h 1224"/>
              <a:gd name="T62" fmla="*/ 2147483647 w 694"/>
              <a:gd name="T63" fmla="*/ 2147483647 h 1224"/>
              <a:gd name="T64" fmla="*/ 2147483647 w 694"/>
              <a:gd name="T65" fmla="*/ 2147483647 h 1224"/>
              <a:gd name="T66" fmla="*/ 2147483647 w 694"/>
              <a:gd name="T67" fmla="*/ 2147483647 h 1224"/>
              <a:gd name="T68" fmla="*/ 2147483647 w 694"/>
              <a:gd name="T69" fmla="*/ 2147483647 h 1224"/>
              <a:gd name="T70" fmla="*/ 2147483647 w 694"/>
              <a:gd name="T71" fmla="*/ 2147483647 h 1224"/>
              <a:gd name="T72" fmla="*/ 2147483647 w 694"/>
              <a:gd name="T73" fmla="*/ 2147483647 h 1224"/>
              <a:gd name="T74" fmla="*/ 2147483647 w 694"/>
              <a:gd name="T75" fmla="*/ 2147483647 h 1224"/>
              <a:gd name="T76" fmla="*/ 2147483647 w 694"/>
              <a:gd name="T77" fmla="*/ 2147483647 h 1224"/>
              <a:gd name="T78" fmla="*/ 2147483647 w 694"/>
              <a:gd name="T79" fmla="*/ 2147483647 h 1224"/>
              <a:gd name="T80" fmla="*/ 2147483647 w 694"/>
              <a:gd name="T81" fmla="*/ 2147483647 h 1224"/>
              <a:gd name="T82" fmla="*/ 2147483647 w 694"/>
              <a:gd name="T83" fmla="*/ 2147483647 h 1224"/>
              <a:gd name="T84" fmla="*/ 2147483647 w 694"/>
              <a:gd name="T85" fmla="*/ 2147483647 h 1224"/>
              <a:gd name="T86" fmla="*/ 2147483647 w 694"/>
              <a:gd name="T87" fmla="*/ 2147483647 h 1224"/>
              <a:gd name="T88" fmla="*/ 2147483647 w 694"/>
              <a:gd name="T89" fmla="*/ 2147483647 h 1224"/>
              <a:gd name="T90" fmla="*/ 2147483647 w 694"/>
              <a:gd name="T91" fmla="*/ 2147483647 h 1224"/>
              <a:gd name="T92" fmla="*/ 2147483647 w 694"/>
              <a:gd name="T93" fmla="*/ 2147483647 h 1224"/>
              <a:gd name="T94" fmla="*/ 2147483647 w 694"/>
              <a:gd name="T95" fmla="*/ 2147483647 h 1224"/>
              <a:gd name="T96" fmla="*/ 2147483647 w 694"/>
              <a:gd name="T97" fmla="*/ 2147483647 h 1224"/>
              <a:gd name="T98" fmla="*/ 2147483647 w 694"/>
              <a:gd name="T99" fmla="*/ 2147483647 h 1224"/>
              <a:gd name="T100" fmla="*/ 2147483647 w 694"/>
              <a:gd name="T101" fmla="*/ 2147483647 h 1224"/>
              <a:gd name="T102" fmla="*/ 2147483647 w 694"/>
              <a:gd name="T103" fmla="*/ 2147483647 h 1224"/>
              <a:gd name="T104" fmla="*/ 2147483647 w 694"/>
              <a:gd name="T105" fmla="*/ 2147483647 h 1224"/>
              <a:gd name="T106" fmla="*/ 2147483647 w 694"/>
              <a:gd name="T107" fmla="*/ 2147483647 h 1224"/>
              <a:gd name="T108" fmla="*/ 2147483647 w 694"/>
              <a:gd name="T109" fmla="*/ 2147483647 h 1224"/>
              <a:gd name="T110" fmla="*/ 2147483647 w 694"/>
              <a:gd name="T111" fmla="*/ 2147483647 h 1224"/>
              <a:gd name="T112" fmla="*/ 2147483647 w 694"/>
              <a:gd name="T113" fmla="*/ 2147483647 h 1224"/>
              <a:gd name="T114" fmla="*/ 2147483647 w 694"/>
              <a:gd name="T115" fmla="*/ 2147483647 h 1224"/>
              <a:gd name="T116" fmla="*/ 2147483647 w 694"/>
              <a:gd name="T117" fmla="*/ 2147483647 h 1224"/>
              <a:gd name="T118" fmla="*/ 2147483647 w 694"/>
              <a:gd name="T119" fmla="*/ 2147483647 h 1224"/>
              <a:gd name="T120" fmla="*/ 2147483647 w 694"/>
              <a:gd name="T121" fmla="*/ 2147483647 h 1224"/>
              <a:gd name="T122" fmla="*/ 2147483647 w 694"/>
              <a:gd name="T123" fmla="*/ 2147483647 h 122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4"/>
              <a:gd name="T187" fmla="*/ 0 h 1224"/>
              <a:gd name="T188" fmla="*/ 694 w 694"/>
              <a:gd name="T189" fmla="*/ 1224 h 122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4" h="1224">
                <a:moveTo>
                  <a:pt x="55" y="862"/>
                </a:moveTo>
                <a:lnTo>
                  <a:pt x="65" y="861"/>
                </a:lnTo>
                <a:lnTo>
                  <a:pt x="67" y="831"/>
                </a:lnTo>
                <a:lnTo>
                  <a:pt x="69" y="830"/>
                </a:lnTo>
                <a:lnTo>
                  <a:pt x="98" y="796"/>
                </a:lnTo>
                <a:lnTo>
                  <a:pt x="90" y="778"/>
                </a:lnTo>
                <a:lnTo>
                  <a:pt x="108" y="767"/>
                </a:lnTo>
                <a:lnTo>
                  <a:pt x="108" y="765"/>
                </a:lnTo>
                <a:lnTo>
                  <a:pt x="110" y="764"/>
                </a:lnTo>
                <a:lnTo>
                  <a:pt x="103" y="765"/>
                </a:lnTo>
                <a:lnTo>
                  <a:pt x="89" y="765"/>
                </a:lnTo>
                <a:lnTo>
                  <a:pt x="87" y="744"/>
                </a:lnTo>
                <a:lnTo>
                  <a:pt x="113" y="747"/>
                </a:lnTo>
                <a:lnTo>
                  <a:pt x="109" y="683"/>
                </a:lnTo>
                <a:lnTo>
                  <a:pt x="84" y="671"/>
                </a:lnTo>
                <a:lnTo>
                  <a:pt x="108" y="675"/>
                </a:lnTo>
                <a:lnTo>
                  <a:pt x="92" y="656"/>
                </a:lnTo>
                <a:lnTo>
                  <a:pt x="97" y="652"/>
                </a:lnTo>
                <a:lnTo>
                  <a:pt x="105" y="639"/>
                </a:lnTo>
                <a:lnTo>
                  <a:pt x="80" y="651"/>
                </a:lnTo>
                <a:lnTo>
                  <a:pt x="66" y="547"/>
                </a:lnTo>
                <a:lnTo>
                  <a:pt x="65" y="544"/>
                </a:lnTo>
                <a:lnTo>
                  <a:pt x="67" y="451"/>
                </a:lnTo>
                <a:lnTo>
                  <a:pt x="57" y="452"/>
                </a:lnTo>
                <a:lnTo>
                  <a:pt x="66" y="429"/>
                </a:lnTo>
                <a:lnTo>
                  <a:pt x="44" y="437"/>
                </a:lnTo>
                <a:lnTo>
                  <a:pt x="53" y="421"/>
                </a:lnTo>
                <a:lnTo>
                  <a:pt x="47" y="416"/>
                </a:lnTo>
                <a:lnTo>
                  <a:pt x="45" y="415"/>
                </a:lnTo>
                <a:lnTo>
                  <a:pt x="43" y="409"/>
                </a:lnTo>
                <a:lnTo>
                  <a:pt x="62" y="370"/>
                </a:lnTo>
                <a:lnTo>
                  <a:pt x="60" y="351"/>
                </a:lnTo>
                <a:lnTo>
                  <a:pt x="86" y="354"/>
                </a:lnTo>
                <a:lnTo>
                  <a:pt x="66" y="302"/>
                </a:lnTo>
                <a:lnTo>
                  <a:pt x="81" y="292"/>
                </a:lnTo>
                <a:lnTo>
                  <a:pt x="90" y="265"/>
                </a:lnTo>
                <a:lnTo>
                  <a:pt x="110" y="231"/>
                </a:lnTo>
                <a:lnTo>
                  <a:pt x="127" y="219"/>
                </a:lnTo>
                <a:lnTo>
                  <a:pt x="122" y="204"/>
                </a:lnTo>
                <a:lnTo>
                  <a:pt x="140" y="199"/>
                </a:lnTo>
                <a:lnTo>
                  <a:pt x="138" y="211"/>
                </a:lnTo>
                <a:lnTo>
                  <a:pt x="141" y="212"/>
                </a:lnTo>
                <a:lnTo>
                  <a:pt x="159" y="158"/>
                </a:lnTo>
                <a:lnTo>
                  <a:pt x="153" y="129"/>
                </a:lnTo>
                <a:lnTo>
                  <a:pt x="160" y="122"/>
                </a:lnTo>
                <a:lnTo>
                  <a:pt x="165" y="133"/>
                </a:lnTo>
                <a:lnTo>
                  <a:pt x="178" y="116"/>
                </a:lnTo>
                <a:lnTo>
                  <a:pt x="156" y="107"/>
                </a:lnTo>
                <a:lnTo>
                  <a:pt x="160" y="102"/>
                </a:lnTo>
                <a:lnTo>
                  <a:pt x="169" y="107"/>
                </a:lnTo>
                <a:lnTo>
                  <a:pt x="178" y="101"/>
                </a:lnTo>
                <a:lnTo>
                  <a:pt x="175" y="95"/>
                </a:lnTo>
                <a:lnTo>
                  <a:pt x="186" y="80"/>
                </a:lnTo>
                <a:lnTo>
                  <a:pt x="187" y="79"/>
                </a:lnTo>
                <a:lnTo>
                  <a:pt x="190" y="74"/>
                </a:lnTo>
                <a:lnTo>
                  <a:pt x="206" y="71"/>
                </a:lnTo>
                <a:lnTo>
                  <a:pt x="216" y="60"/>
                </a:lnTo>
                <a:lnTo>
                  <a:pt x="216" y="48"/>
                </a:lnTo>
                <a:lnTo>
                  <a:pt x="202" y="37"/>
                </a:lnTo>
                <a:lnTo>
                  <a:pt x="265" y="32"/>
                </a:lnTo>
                <a:lnTo>
                  <a:pt x="293" y="30"/>
                </a:lnTo>
                <a:lnTo>
                  <a:pt x="319" y="27"/>
                </a:lnTo>
                <a:lnTo>
                  <a:pt x="335" y="26"/>
                </a:lnTo>
                <a:lnTo>
                  <a:pt x="356" y="25"/>
                </a:lnTo>
                <a:lnTo>
                  <a:pt x="373" y="24"/>
                </a:lnTo>
                <a:lnTo>
                  <a:pt x="393" y="21"/>
                </a:lnTo>
                <a:lnTo>
                  <a:pt x="404" y="20"/>
                </a:lnTo>
                <a:lnTo>
                  <a:pt x="413" y="20"/>
                </a:lnTo>
                <a:lnTo>
                  <a:pt x="424" y="19"/>
                </a:lnTo>
                <a:lnTo>
                  <a:pt x="442" y="18"/>
                </a:lnTo>
                <a:lnTo>
                  <a:pt x="452" y="17"/>
                </a:lnTo>
                <a:lnTo>
                  <a:pt x="460" y="15"/>
                </a:lnTo>
                <a:lnTo>
                  <a:pt x="464" y="15"/>
                </a:lnTo>
                <a:lnTo>
                  <a:pt x="479" y="14"/>
                </a:lnTo>
                <a:lnTo>
                  <a:pt x="498" y="12"/>
                </a:lnTo>
                <a:lnTo>
                  <a:pt x="506" y="12"/>
                </a:lnTo>
                <a:lnTo>
                  <a:pt x="524" y="9"/>
                </a:lnTo>
                <a:lnTo>
                  <a:pt x="543" y="8"/>
                </a:lnTo>
                <a:lnTo>
                  <a:pt x="587" y="3"/>
                </a:lnTo>
                <a:lnTo>
                  <a:pt x="588" y="3"/>
                </a:lnTo>
                <a:lnTo>
                  <a:pt x="591" y="3"/>
                </a:lnTo>
                <a:lnTo>
                  <a:pt x="612" y="1"/>
                </a:lnTo>
                <a:lnTo>
                  <a:pt x="623" y="0"/>
                </a:lnTo>
                <a:lnTo>
                  <a:pt x="640" y="23"/>
                </a:lnTo>
                <a:lnTo>
                  <a:pt x="646" y="24"/>
                </a:lnTo>
                <a:lnTo>
                  <a:pt x="646" y="39"/>
                </a:lnTo>
                <a:lnTo>
                  <a:pt x="645" y="79"/>
                </a:lnTo>
                <a:lnTo>
                  <a:pt x="645" y="102"/>
                </a:lnTo>
                <a:lnTo>
                  <a:pt x="645" y="123"/>
                </a:lnTo>
                <a:lnTo>
                  <a:pt x="645" y="132"/>
                </a:lnTo>
                <a:lnTo>
                  <a:pt x="645" y="138"/>
                </a:lnTo>
                <a:lnTo>
                  <a:pt x="645" y="154"/>
                </a:lnTo>
                <a:lnTo>
                  <a:pt x="645" y="168"/>
                </a:lnTo>
                <a:lnTo>
                  <a:pt x="645" y="201"/>
                </a:lnTo>
                <a:lnTo>
                  <a:pt x="645" y="206"/>
                </a:lnTo>
                <a:lnTo>
                  <a:pt x="643" y="226"/>
                </a:lnTo>
                <a:lnTo>
                  <a:pt x="643" y="234"/>
                </a:lnTo>
                <a:lnTo>
                  <a:pt x="643" y="249"/>
                </a:lnTo>
                <a:lnTo>
                  <a:pt x="643" y="289"/>
                </a:lnTo>
                <a:lnTo>
                  <a:pt x="643" y="313"/>
                </a:lnTo>
                <a:lnTo>
                  <a:pt x="643" y="315"/>
                </a:lnTo>
                <a:lnTo>
                  <a:pt x="643" y="367"/>
                </a:lnTo>
                <a:lnTo>
                  <a:pt x="643" y="375"/>
                </a:lnTo>
                <a:lnTo>
                  <a:pt x="642" y="398"/>
                </a:lnTo>
                <a:lnTo>
                  <a:pt x="642" y="428"/>
                </a:lnTo>
                <a:lnTo>
                  <a:pt x="642" y="445"/>
                </a:lnTo>
                <a:lnTo>
                  <a:pt x="642" y="449"/>
                </a:lnTo>
                <a:lnTo>
                  <a:pt x="642" y="502"/>
                </a:lnTo>
                <a:lnTo>
                  <a:pt x="642" y="511"/>
                </a:lnTo>
                <a:lnTo>
                  <a:pt x="642" y="518"/>
                </a:lnTo>
                <a:lnTo>
                  <a:pt x="642" y="575"/>
                </a:lnTo>
                <a:lnTo>
                  <a:pt x="642" y="584"/>
                </a:lnTo>
                <a:lnTo>
                  <a:pt x="642" y="607"/>
                </a:lnTo>
                <a:lnTo>
                  <a:pt x="642" y="651"/>
                </a:lnTo>
                <a:lnTo>
                  <a:pt x="642" y="658"/>
                </a:lnTo>
                <a:lnTo>
                  <a:pt x="642" y="675"/>
                </a:lnTo>
                <a:lnTo>
                  <a:pt x="642" y="689"/>
                </a:lnTo>
                <a:lnTo>
                  <a:pt x="642" y="692"/>
                </a:lnTo>
                <a:lnTo>
                  <a:pt x="642" y="695"/>
                </a:lnTo>
                <a:lnTo>
                  <a:pt x="642" y="703"/>
                </a:lnTo>
                <a:lnTo>
                  <a:pt x="641" y="720"/>
                </a:lnTo>
                <a:lnTo>
                  <a:pt x="641" y="778"/>
                </a:lnTo>
                <a:lnTo>
                  <a:pt x="642" y="783"/>
                </a:lnTo>
                <a:lnTo>
                  <a:pt x="642" y="788"/>
                </a:lnTo>
                <a:lnTo>
                  <a:pt x="647" y="827"/>
                </a:lnTo>
                <a:lnTo>
                  <a:pt x="654" y="876"/>
                </a:lnTo>
                <a:lnTo>
                  <a:pt x="655" y="881"/>
                </a:lnTo>
                <a:lnTo>
                  <a:pt x="657" y="892"/>
                </a:lnTo>
                <a:lnTo>
                  <a:pt x="659" y="906"/>
                </a:lnTo>
                <a:lnTo>
                  <a:pt x="663" y="935"/>
                </a:lnTo>
                <a:lnTo>
                  <a:pt x="667" y="971"/>
                </a:lnTo>
                <a:lnTo>
                  <a:pt x="669" y="980"/>
                </a:lnTo>
                <a:lnTo>
                  <a:pt x="670" y="989"/>
                </a:lnTo>
                <a:lnTo>
                  <a:pt x="672" y="1001"/>
                </a:lnTo>
                <a:lnTo>
                  <a:pt x="681" y="1062"/>
                </a:lnTo>
                <a:lnTo>
                  <a:pt x="681" y="1066"/>
                </a:lnTo>
                <a:lnTo>
                  <a:pt x="685" y="1098"/>
                </a:lnTo>
                <a:lnTo>
                  <a:pt x="690" y="1131"/>
                </a:lnTo>
                <a:lnTo>
                  <a:pt x="694" y="1162"/>
                </a:lnTo>
                <a:lnTo>
                  <a:pt x="673" y="1170"/>
                </a:lnTo>
                <a:lnTo>
                  <a:pt x="619" y="1168"/>
                </a:lnTo>
                <a:lnTo>
                  <a:pt x="597" y="1156"/>
                </a:lnTo>
                <a:lnTo>
                  <a:pt x="597" y="1164"/>
                </a:lnTo>
                <a:lnTo>
                  <a:pt x="566" y="1163"/>
                </a:lnTo>
                <a:lnTo>
                  <a:pt x="506" y="1187"/>
                </a:lnTo>
                <a:lnTo>
                  <a:pt x="494" y="1174"/>
                </a:lnTo>
                <a:lnTo>
                  <a:pt x="500" y="1187"/>
                </a:lnTo>
                <a:lnTo>
                  <a:pt x="465" y="1224"/>
                </a:lnTo>
                <a:lnTo>
                  <a:pt x="459" y="1224"/>
                </a:lnTo>
                <a:lnTo>
                  <a:pt x="437" y="1209"/>
                </a:lnTo>
                <a:lnTo>
                  <a:pt x="418" y="1158"/>
                </a:lnTo>
                <a:lnTo>
                  <a:pt x="419" y="1158"/>
                </a:lnTo>
                <a:lnTo>
                  <a:pt x="405" y="1149"/>
                </a:lnTo>
                <a:lnTo>
                  <a:pt x="404" y="1149"/>
                </a:lnTo>
                <a:lnTo>
                  <a:pt x="382" y="1109"/>
                </a:lnTo>
                <a:lnTo>
                  <a:pt x="385" y="1087"/>
                </a:lnTo>
                <a:lnTo>
                  <a:pt x="397" y="1043"/>
                </a:lnTo>
                <a:lnTo>
                  <a:pt x="400" y="1024"/>
                </a:lnTo>
                <a:lnTo>
                  <a:pt x="395" y="1025"/>
                </a:lnTo>
                <a:lnTo>
                  <a:pt x="394" y="1024"/>
                </a:lnTo>
                <a:lnTo>
                  <a:pt x="377" y="1025"/>
                </a:lnTo>
                <a:lnTo>
                  <a:pt x="316" y="1031"/>
                </a:lnTo>
                <a:lnTo>
                  <a:pt x="291" y="1032"/>
                </a:lnTo>
                <a:lnTo>
                  <a:pt x="289" y="1032"/>
                </a:lnTo>
                <a:lnTo>
                  <a:pt x="271" y="1035"/>
                </a:lnTo>
                <a:lnTo>
                  <a:pt x="265" y="1035"/>
                </a:lnTo>
                <a:lnTo>
                  <a:pt x="238" y="1037"/>
                </a:lnTo>
                <a:lnTo>
                  <a:pt x="229" y="1037"/>
                </a:lnTo>
                <a:lnTo>
                  <a:pt x="224" y="1038"/>
                </a:lnTo>
                <a:lnTo>
                  <a:pt x="195" y="1039"/>
                </a:lnTo>
                <a:lnTo>
                  <a:pt x="186" y="1041"/>
                </a:lnTo>
                <a:lnTo>
                  <a:pt x="170" y="1042"/>
                </a:lnTo>
                <a:lnTo>
                  <a:pt x="134" y="1044"/>
                </a:lnTo>
                <a:lnTo>
                  <a:pt x="121" y="1045"/>
                </a:lnTo>
                <a:lnTo>
                  <a:pt x="97" y="1047"/>
                </a:lnTo>
                <a:lnTo>
                  <a:pt x="81" y="1048"/>
                </a:lnTo>
                <a:lnTo>
                  <a:pt x="55" y="1050"/>
                </a:lnTo>
                <a:lnTo>
                  <a:pt x="0" y="1053"/>
                </a:lnTo>
                <a:lnTo>
                  <a:pt x="5" y="1050"/>
                </a:lnTo>
                <a:lnTo>
                  <a:pt x="1" y="1020"/>
                </a:lnTo>
                <a:lnTo>
                  <a:pt x="7" y="1005"/>
                </a:lnTo>
                <a:lnTo>
                  <a:pt x="23" y="960"/>
                </a:lnTo>
                <a:lnTo>
                  <a:pt x="19" y="891"/>
                </a:lnTo>
                <a:lnTo>
                  <a:pt x="42" y="867"/>
                </a:lnTo>
                <a:lnTo>
                  <a:pt x="43" y="866"/>
                </a:lnTo>
                <a:lnTo>
                  <a:pt x="48" y="862"/>
                </a:lnTo>
                <a:lnTo>
                  <a:pt x="55" y="86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09" name="Freeform 47"/>
          <p:cNvSpPr>
            <a:spLocks/>
          </p:cNvSpPr>
          <p:nvPr/>
        </p:nvSpPr>
        <p:spPr bwMode="auto">
          <a:xfrm>
            <a:off x="6026821" y="3972667"/>
            <a:ext cx="574126" cy="931827"/>
          </a:xfrm>
          <a:custGeom>
            <a:avLst/>
            <a:gdLst>
              <a:gd name="T0" fmla="*/ 2147483647 w 765"/>
              <a:gd name="T1" fmla="*/ 2147483647 h 1240"/>
              <a:gd name="T2" fmla="*/ 2147483647 w 765"/>
              <a:gd name="T3" fmla="*/ 2147483647 h 1240"/>
              <a:gd name="T4" fmla="*/ 2147483647 w 765"/>
              <a:gd name="T5" fmla="*/ 2147483647 h 1240"/>
              <a:gd name="T6" fmla="*/ 2147483647 w 765"/>
              <a:gd name="T7" fmla="*/ 2147483647 h 1240"/>
              <a:gd name="T8" fmla="*/ 2147483647 w 765"/>
              <a:gd name="T9" fmla="*/ 2147483647 h 1240"/>
              <a:gd name="T10" fmla="*/ 2147483647 w 765"/>
              <a:gd name="T11" fmla="*/ 2147483647 h 1240"/>
              <a:gd name="T12" fmla="*/ 2147483647 w 765"/>
              <a:gd name="T13" fmla="*/ 2147483647 h 1240"/>
              <a:gd name="T14" fmla="*/ 2147483647 w 765"/>
              <a:gd name="T15" fmla="*/ 2147483647 h 1240"/>
              <a:gd name="T16" fmla="*/ 2147483647 w 765"/>
              <a:gd name="T17" fmla="*/ 2147483647 h 1240"/>
              <a:gd name="T18" fmla="*/ 2147483647 w 765"/>
              <a:gd name="T19" fmla="*/ 2147483647 h 1240"/>
              <a:gd name="T20" fmla="*/ 2147483647 w 765"/>
              <a:gd name="T21" fmla="*/ 2147483647 h 1240"/>
              <a:gd name="T22" fmla="*/ 2147483647 w 765"/>
              <a:gd name="T23" fmla="*/ 2147483647 h 1240"/>
              <a:gd name="T24" fmla="*/ 2147483647 w 765"/>
              <a:gd name="T25" fmla="*/ 2147483647 h 1240"/>
              <a:gd name="T26" fmla="*/ 2147483647 w 765"/>
              <a:gd name="T27" fmla="*/ 2147483647 h 1240"/>
              <a:gd name="T28" fmla="*/ 2147483647 w 765"/>
              <a:gd name="T29" fmla="*/ 2147483647 h 1240"/>
              <a:gd name="T30" fmla="*/ 2147483647 w 765"/>
              <a:gd name="T31" fmla="*/ 2147483647 h 1240"/>
              <a:gd name="T32" fmla="*/ 2147483647 w 765"/>
              <a:gd name="T33" fmla="*/ 2147483647 h 1240"/>
              <a:gd name="T34" fmla="*/ 2147483647 w 765"/>
              <a:gd name="T35" fmla="*/ 2147483647 h 1240"/>
              <a:gd name="T36" fmla="*/ 2147483647 w 765"/>
              <a:gd name="T37" fmla="*/ 2147483647 h 1240"/>
              <a:gd name="T38" fmla="*/ 2147483647 w 765"/>
              <a:gd name="T39" fmla="*/ 2147483647 h 1240"/>
              <a:gd name="T40" fmla="*/ 2147483647 w 765"/>
              <a:gd name="T41" fmla="*/ 2147483647 h 1240"/>
              <a:gd name="T42" fmla="*/ 2147483647 w 765"/>
              <a:gd name="T43" fmla="*/ 2147483647 h 1240"/>
              <a:gd name="T44" fmla="*/ 2147483647 w 765"/>
              <a:gd name="T45" fmla="*/ 2147483647 h 1240"/>
              <a:gd name="T46" fmla="*/ 2147483647 w 765"/>
              <a:gd name="T47" fmla="*/ 2147483647 h 1240"/>
              <a:gd name="T48" fmla="*/ 2147483647 w 765"/>
              <a:gd name="T49" fmla="*/ 2147483647 h 1240"/>
              <a:gd name="T50" fmla="*/ 2147483647 w 765"/>
              <a:gd name="T51" fmla="*/ 2147483647 h 1240"/>
              <a:gd name="T52" fmla="*/ 2147483647 w 765"/>
              <a:gd name="T53" fmla="*/ 2147483647 h 1240"/>
              <a:gd name="T54" fmla="*/ 2147483647 w 765"/>
              <a:gd name="T55" fmla="*/ 2147483647 h 1240"/>
              <a:gd name="T56" fmla="*/ 2147483647 w 765"/>
              <a:gd name="T57" fmla="*/ 2147483647 h 1240"/>
              <a:gd name="T58" fmla="*/ 2147483647 w 765"/>
              <a:gd name="T59" fmla="*/ 2147483647 h 1240"/>
              <a:gd name="T60" fmla="*/ 2147483647 w 765"/>
              <a:gd name="T61" fmla="*/ 2147483647 h 1240"/>
              <a:gd name="T62" fmla="*/ 2147483647 w 765"/>
              <a:gd name="T63" fmla="*/ 2147483647 h 1240"/>
              <a:gd name="T64" fmla="*/ 2147483647 w 765"/>
              <a:gd name="T65" fmla="*/ 2147483647 h 1240"/>
              <a:gd name="T66" fmla="*/ 2147483647 w 765"/>
              <a:gd name="T67" fmla="*/ 2147483647 h 1240"/>
              <a:gd name="T68" fmla="*/ 2147483647 w 765"/>
              <a:gd name="T69" fmla="*/ 2147483647 h 1240"/>
              <a:gd name="T70" fmla="*/ 2147483647 w 765"/>
              <a:gd name="T71" fmla="*/ 2147483647 h 1240"/>
              <a:gd name="T72" fmla="*/ 2147483647 w 765"/>
              <a:gd name="T73" fmla="*/ 2147483647 h 1240"/>
              <a:gd name="T74" fmla="*/ 2147483647 w 765"/>
              <a:gd name="T75" fmla="*/ 2147483647 h 1240"/>
              <a:gd name="T76" fmla="*/ 2147483647 w 765"/>
              <a:gd name="T77" fmla="*/ 2147483647 h 1240"/>
              <a:gd name="T78" fmla="*/ 2147483647 w 765"/>
              <a:gd name="T79" fmla="*/ 2147483647 h 1240"/>
              <a:gd name="T80" fmla="*/ 2147483647 w 765"/>
              <a:gd name="T81" fmla="*/ 2147483647 h 1240"/>
              <a:gd name="T82" fmla="*/ 2147483647 w 765"/>
              <a:gd name="T83" fmla="*/ 2147483647 h 1240"/>
              <a:gd name="T84" fmla="*/ 2147483647 w 765"/>
              <a:gd name="T85" fmla="*/ 2147483647 h 1240"/>
              <a:gd name="T86" fmla="*/ 2147483647 w 765"/>
              <a:gd name="T87" fmla="*/ 2147483647 h 1240"/>
              <a:gd name="T88" fmla="*/ 2147483647 w 765"/>
              <a:gd name="T89" fmla="*/ 2147483647 h 1240"/>
              <a:gd name="T90" fmla="*/ 2147483647 w 765"/>
              <a:gd name="T91" fmla="*/ 2147483647 h 1240"/>
              <a:gd name="T92" fmla="*/ 2147483647 w 765"/>
              <a:gd name="T93" fmla="*/ 2147483647 h 1240"/>
              <a:gd name="T94" fmla="*/ 2147483647 w 765"/>
              <a:gd name="T95" fmla="*/ 2147483647 h 1240"/>
              <a:gd name="T96" fmla="*/ 2147483647 w 765"/>
              <a:gd name="T97" fmla="*/ 2147483647 h 1240"/>
              <a:gd name="T98" fmla="*/ 2147483647 w 765"/>
              <a:gd name="T99" fmla="*/ 2147483647 h 1240"/>
              <a:gd name="T100" fmla="*/ 2147483647 w 765"/>
              <a:gd name="T101" fmla="*/ 2147483647 h 1240"/>
              <a:gd name="T102" fmla="*/ 2147483647 w 765"/>
              <a:gd name="T103" fmla="*/ 2147483647 h 1240"/>
              <a:gd name="T104" fmla="*/ 2147483647 w 765"/>
              <a:gd name="T105" fmla="*/ 2147483647 h 1240"/>
              <a:gd name="T106" fmla="*/ 2147483647 w 765"/>
              <a:gd name="T107" fmla="*/ 2147483647 h 1240"/>
              <a:gd name="T108" fmla="*/ 2147483647 w 765"/>
              <a:gd name="T109" fmla="*/ 2147483647 h 1240"/>
              <a:gd name="T110" fmla="*/ 2147483647 w 765"/>
              <a:gd name="T111" fmla="*/ 2147483647 h 1240"/>
              <a:gd name="T112" fmla="*/ 2147483647 w 765"/>
              <a:gd name="T113" fmla="*/ 2147483647 h 1240"/>
              <a:gd name="T114" fmla="*/ 2147483647 w 765"/>
              <a:gd name="T115" fmla="*/ 2147483647 h 1240"/>
              <a:gd name="T116" fmla="*/ 2147483647 w 765"/>
              <a:gd name="T117" fmla="*/ 2147483647 h 1240"/>
              <a:gd name="T118" fmla="*/ 2147483647 w 765"/>
              <a:gd name="T119" fmla="*/ 2147483647 h 1240"/>
              <a:gd name="T120" fmla="*/ 2147483647 w 765"/>
              <a:gd name="T121" fmla="*/ 2147483647 h 1240"/>
              <a:gd name="T122" fmla="*/ 2147483647 w 765"/>
              <a:gd name="T123" fmla="*/ 2147483647 h 12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5"/>
              <a:gd name="T187" fmla="*/ 0 h 1240"/>
              <a:gd name="T188" fmla="*/ 765 w 765"/>
              <a:gd name="T189" fmla="*/ 1240 h 12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5" h="1240">
                <a:moveTo>
                  <a:pt x="45" y="1025"/>
                </a:moveTo>
                <a:lnTo>
                  <a:pt x="47" y="1034"/>
                </a:lnTo>
                <a:lnTo>
                  <a:pt x="48" y="1043"/>
                </a:lnTo>
                <a:lnTo>
                  <a:pt x="50" y="1055"/>
                </a:lnTo>
                <a:lnTo>
                  <a:pt x="59" y="1116"/>
                </a:lnTo>
                <a:lnTo>
                  <a:pt x="59" y="1120"/>
                </a:lnTo>
                <a:lnTo>
                  <a:pt x="63" y="1152"/>
                </a:lnTo>
                <a:lnTo>
                  <a:pt x="68" y="1185"/>
                </a:lnTo>
                <a:lnTo>
                  <a:pt x="72" y="1216"/>
                </a:lnTo>
                <a:lnTo>
                  <a:pt x="75" y="1206"/>
                </a:lnTo>
                <a:lnTo>
                  <a:pt x="102" y="1205"/>
                </a:lnTo>
                <a:lnTo>
                  <a:pt x="113" y="1219"/>
                </a:lnTo>
                <a:lnTo>
                  <a:pt x="129" y="1212"/>
                </a:lnTo>
                <a:lnTo>
                  <a:pt x="129" y="1171"/>
                </a:lnTo>
                <a:lnTo>
                  <a:pt x="145" y="1126"/>
                </a:lnTo>
                <a:lnTo>
                  <a:pt x="165" y="1137"/>
                </a:lnTo>
                <a:lnTo>
                  <a:pt x="166" y="1168"/>
                </a:lnTo>
                <a:lnTo>
                  <a:pt x="152" y="1240"/>
                </a:lnTo>
                <a:lnTo>
                  <a:pt x="252" y="1216"/>
                </a:lnTo>
                <a:lnTo>
                  <a:pt x="284" y="1169"/>
                </a:lnTo>
                <a:lnTo>
                  <a:pt x="270" y="1157"/>
                </a:lnTo>
                <a:lnTo>
                  <a:pt x="276" y="1126"/>
                </a:lnTo>
                <a:lnTo>
                  <a:pt x="222" y="1075"/>
                </a:lnTo>
                <a:lnTo>
                  <a:pt x="223" y="1037"/>
                </a:lnTo>
                <a:lnTo>
                  <a:pt x="295" y="1030"/>
                </a:lnTo>
                <a:lnTo>
                  <a:pt x="298" y="1030"/>
                </a:lnTo>
                <a:lnTo>
                  <a:pt x="314" y="1028"/>
                </a:lnTo>
                <a:lnTo>
                  <a:pt x="319" y="1028"/>
                </a:lnTo>
                <a:lnTo>
                  <a:pt x="347" y="1024"/>
                </a:lnTo>
                <a:lnTo>
                  <a:pt x="392" y="1019"/>
                </a:lnTo>
                <a:lnTo>
                  <a:pt x="406" y="1018"/>
                </a:lnTo>
                <a:lnTo>
                  <a:pt x="410" y="1018"/>
                </a:lnTo>
                <a:lnTo>
                  <a:pt x="413" y="1018"/>
                </a:lnTo>
                <a:lnTo>
                  <a:pt x="439" y="1014"/>
                </a:lnTo>
                <a:lnTo>
                  <a:pt x="446" y="1014"/>
                </a:lnTo>
                <a:lnTo>
                  <a:pt x="476" y="1011"/>
                </a:lnTo>
                <a:lnTo>
                  <a:pt x="478" y="1011"/>
                </a:lnTo>
                <a:lnTo>
                  <a:pt x="504" y="1007"/>
                </a:lnTo>
                <a:lnTo>
                  <a:pt x="518" y="1006"/>
                </a:lnTo>
                <a:lnTo>
                  <a:pt x="522" y="1006"/>
                </a:lnTo>
                <a:lnTo>
                  <a:pt x="531" y="1005"/>
                </a:lnTo>
                <a:lnTo>
                  <a:pt x="549" y="1002"/>
                </a:lnTo>
                <a:lnTo>
                  <a:pt x="568" y="1000"/>
                </a:lnTo>
                <a:lnTo>
                  <a:pt x="605" y="995"/>
                </a:lnTo>
                <a:lnTo>
                  <a:pt x="660" y="988"/>
                </a:lnTo>
                <a:lnTo>
                  <a:pt x="663" y="988"/>
                </a:lnTo>
                <a:lnTo>
                  <a:pt x="712" y="981"/>
                </a:lnTo>
                <a:lnTo>
                  <a:pt x="731" y="978"/>
                </a:lnTo>
                <a:lnTo>
                  <a:pt x="763" y="974"/>
                </a:lnTo>
                <a:lnTo>
                  <a:pt x="765" y="972"/>
                </a:lnTo>
                <a:lnTo>
                  <a:pt x="765" y="971"/>
                </a:lnTo>
                <a:lnTo>
                  <a:pt x="756" y="957"/>
                </a:lnTo>
                <a:lnTo>
                  <a:pt x="749" y="945"/>
                </a:lnTo>
                <a:lnTo>
                  <a:pt x="735" y="915"/>
                </a:lnTo>
                <a:lnTo>
                  <a:pt x="736" y="900"/>
                </a:lnTo>
                <a:lnTo>
                  <a:pt x="735" y="884"/>
                </a:lnTo>
                <a:lnTo>
                  <a:pt x="737" y="851"/>
                </a:lnTo>
                <a:lnTo>
                  <a:pt x="738" y="848"/>
                </a:lnTo>
                <a:lnTo>
                  <a:pt x="731" y="821"/>
                </a:lnTo>
                <a:lnTo>
                  <a:pt x="717" y="806"/>
                </a:lnTo>
                <a:lnTo>
                  <a:pt x="714" y="789"/>
                </a:lnTo>
                <a:lnTo>
                  <a:pt x="714" y="788"/>
                </a:lnTo>
                <a:lnTo>
                  <a:pt x="714" y="786"/>
                </a:lnTo>
                <a:lnTo>
                  <a:pt x="711" y="784"/>
                </a:lnTo>
                <a:lnTo>
                  <a:pt x="709" y="761"/>
                </a:lnTo>
                <a:lnTo>
                  <a:pt x="711" y="757"/>
                </a:lnTo>
                <a:lnTo>
                  <a:pt x="719" y="730"/>
                </a:lnTo>
                <a:lnTo>
                  <a:pt x="719" y="728"/>
                </a:lnTo>
                <a:lnTo>
                  <a:pt x="719" y="712"/>
                </a:lnTo>
                <a:lnTo>
                  <a:pt x="717" y="697"/>
                </a:lnTo>
                <a:lnTo>
                  <a:pt x="726" y="681"/>
                </a:lnTo>
                <a:lnTo>
                  <a:pt x="741" y="667"/>
                </a:lnTo>
                <a:lnTo>
                  <a:pt x="744" y="662"/>
                </a:lnTo>
                <a:lnTo>
                  <a:pt x="723" y="646"/>
                </a:lnTo>
                <a:lnTo>
                  <a:pt x="726" y="632"/>
                </a:lnTo>
                <a:lnTo>
                  <a:pt x="717" y="602"/>
                </a:lnTo>
                <a:lnTo>
                  <a:pt x="717" y="601"/>
                </a:lnTo>
                <a:lnTo>
                  <a:pt x="717" y="599"/>
                </a:lnTo>
                <a:lnTo>
                  <a:pt x="696" y="578"/>
                </a:lnTo>
                <a:lnTo>
                  <a:pt x="693" y="572"/>
                </a:lnTo>
                <a:lnTo>
                  <a:pt x="683" y="545"/>
                </a:lnTo>
                <a:lnTo>
                  <a:pt x="681" y="544"/>
                </a:lnTo>
                <a:lnTo>
                  <a:pt x="682" y="537"/>
                </a:lnTo>
                <a:lnTo>
                  <a:pt x="667" y="515"/>
                </a:lnTo>
                <a:lnTo>
                  <a:pt x="660" y="494"/>
                </a:lnTo>
                <a:lnTo>
                  <a:pt x="658" y="486"/>
                </a:lnTo>
                <a:lnTo>
                  <a:pt x="649" y="458"/>
                </a:lnTo>
                <a:lnTo>
                  <a:pt x="648" y="453"/>
                </a:lnTo>
                <a:lnTo>
                  <a:pt x="648" y="452"/>
                </a:lnTo>
                <a:lnTo>
                  <a:pt x="642" y="432"/>
                </a:lnTo>
                <a:lnTo>
                  <a:pt x="632" y="392"/>
                </a:lnTo>
                <a:lnTo>
                  <a:pt x="628" y="380"/>
                </a:lnTo>
                <a:lnTo>
                  <a:pt x="623" y="366"/>
                </a:lnTo>
                <a:lnTo>
                  <a:pt x="622" y="362"/>
                </a:lnTo>
                <a:lnTo>
                  <a:pt x="614" y="332"/>
                </a:lnTo>
                <a:lnTo>
                  <a:pt x="611" y="325"/>
                </a:lnTo>
                <a:lnTo>
                  <a:pt x="598" y="278"/>
                </a:lnTo>
                <a:lnTo>
                  <a:pt x="597" y="274"/>
                </a:lnTo>
                <a:lnTo>
                  <a:pt x="594" y="264"/>
                </a:lnTo>
                <a:lnTo>
                  <a:pt x="590" y="249"/>
                </a:lnTo>
                <a:lnTo>
                  <a:pt x="587" y="240"/>
                </a:lnTo>
                <a:lnTo>
                  <a:pt x="585" y="232"/>
                </a:lnTo>
                <a:lnTo>
                  <a:pt x="581" y="220"/>
                </a:lnTo>
                <a:lnTo>
                  <a:pt x="575" y="200"/>
                </a:lnTo>
                <a:lnTo>
                  <a:pt x="572" y="185"/>
                </a:lnTo>
                <a:lnTo>
                  <a:pt x="567" y="170"/>
                </a:lnTo>
                <a:lnTo>
                  <a:pt x="558" y="141"/>
                </a:lnTo>
                <a:lnTo>
                  <a:pt x="554" y="127"/>
                </a:lnTo>
                <a:lnTo>
                  <a:pt x="550" y="113"/>
                </a:lnTo>
                <a:lnTo>
                  <a:pt x="544" y="97"/>
                </a:lnTo>
                <a:lnTo>
                  <a:pt x="542" y="87"/>
                </a:lnTo>
                <a:lnTo>
                  <a:pt x="533" y="57"/>
                </a:lnTo>
                <a:lnTo>
                  <a:pt x="527" y="39"/>
                </a:lnTo>
                <a:lnTo>
                  <a:pt x="525" y="31"/>
                </a:lnTo>
                <a:lnTo>
                  <a:pt x="524" y="27"/>
                </a:lnTo>
                <a:lnTo>
                  <a:pt x="516" y="0"/>
                </a:lnTo>
                <a:lnTo>
                  <a:pt x="513" y="1"/>
                </a:lnTo>
                <a:lnTo>
                  <a:pt x="470" y="5"/>
                </a:lnTo>
                <a:lnTo>
                  <a:pt x="464" y="6"/>
                </a:lnTo>
                <a:lnTo>
                  <a:pt x="425" y="9"/>
                </a:lnTo>
                <a:lnTo>
                  <a:pt x="385" y="14"/>
                </a:lnTo>
                <a:lnTo>
                  <a:pt x="376" y="15"/>
                </a:lnTo>
                <a:lnTo>
                  <a:pt x="375" y="15"/>
                </a:lnTo>
                <a:lnTo>
                  <a:pt x="364" y="17"/>
                </a:lnTo>
                <a:lnTo>
                  <a:pt x="339" y="20"/>
                </a:lnTo>
                <a:lnTo>
                  <a:pt x="283" y="26"/>
                </a:lnTo>
                <a:lnTo>
                  <a:pt x="272" y="27"/>
                </a:lnTo>
                <a:lnTo>
                  <a:pt x="267" y="27"/>
                </a:lnTo>
                <a:lnTo>
                  <a:pt x="254" y="29"/>
                </a:lnTo>
                <a:lnTo>
                  <a:pt x="198" y="33"/>
                </a:lnTo>
                <a:lnTo>
                  <a:pt x="196" y="33"/>
                </a:lnTo>
                <a:lnTo>
                  <a:pt x="195" y="33"/>
                </a:lnTo>
                <a:lnTo>
                  <a:pt x="189" y="33"/>
                </a:lnTo>
                <a:lnTo>
                  <a:pt x="165" y="36"/>
                </a:lnTo>
                <a:lnTo>
                  <a:pt x="119" y="41"/>
                </a:lnTo>
                <a:lnTo>
                  <a:pt x="104" y="42"/>
                </a:lnTo>
                <a:lnTo>
                  <a:pt x="60" y="45"/>
                </a:lnTo>
                <a:lnTo>
                  <a:pt x="43" y="48"/>
                </a:lnTo>
                <a:lnTo>
                  <a:pt x="0" y="51"/>
                </a:lnTo>
                <a:lnTo>
                  <a:pt x="1" y="54"/>
                </a:lnTo>
                <a:lnTo>
                  <a:pt x="18" y="77"/>
                </a:lnTo>
                <a:lnTo>
                  <a:pt x="24" y="78"/>
                </a:lnTo>
                <a:lnTo>
                  <a:pt x="24" y="93"/>
                </a:lnTo>
                <a:lnTo>
                  <a:pt x="23" y="133"/>
                </a:lnTo>
                <a:lnTo>
                  <a:pt x="23" y="156"/>
                </a:lnTo>
                <a:lnTo>
                  <a:pt x="23" y="177"/>
                </a:lnTo>
                <a:lnTo>
                  <a:pt x="23" y="186"/>
                </a:lnTo>
                <a:lnTo>
                  <a:pt x="23" y="192"/>
                </a:lnTo>
                <a:lnTo>
                  <a:pt x="23" y="208"/>
                </a:lnTo>
                <a:lnTo>
                  <a:pt x="23" y="222"/>
                </a:lnTo>
                <a:lnTo>
                  <a:pt x="23" y="255"/>
                </a:lnTo>
                <a:lnTo>
                  <a:pt x="23" y="260"/>
                </a:lnTo>
                <a:lnTo>
                  <a:pt x="21" y="280"/>
                </a:lnTo>
                <a:lnTo>
                  <a:pt x="21" y="288"/>
                </a:lnTo>
                <a:lnTo>
                  <a:pt x="21" y="303"/>
                </a:lnTo>
                <a:lnTo>
                  <a:pt x="21" y="343"/>
                </a:lnTo>
                <a:lnTo>
                  <a:pt x="21" y="367"/>
                </a:lnTo>
                <a:lnTo>
                  <a:pt x="21" y="369"/>
                </a:lnTo>
                <a:lnTo>
                  <a:pt x="21" y="421"/>
                </a:lnTo>
                <a:lnTo>
                  <a:pt x="21" y="429"/>
                </a:lnTo>
                <a:lnTo>
                  <a:pt x="20" y="452"/>
                </a:lnTo>
                <a:lnTo>
                  <a:pt x="20" y="482"/>
                </a:lnTo>
                <a:lnTo>
                  <a:pt x="20" y="499"/>
                </a:lnTo>
                <a:lnTo>
                  <a:pt x="20" y="503"/>
                </a:lnTo>
                <a:lnTo>
                  <a:pt x="20" y="556"/>
                </a:lnTo>
                <a:lnTo>
                  <a:pt x="20" y="565"/>
                </a:lnTo>
                <a:lnTo>
                  <a:pt x="20" y="572"/>
                </a:lnTo>
                <a:lnTo>
                  <a:pt x="20" y="629"/>
                </a:lnTo>
                <a:lnTo>
                  <a:pt x="20" y="638"/>
                </a:lnTo>
                <a:lnTo>
                  <a:pt x="20" y="661"/>
                </a:lnTo>
                <a:lnTo>
                  <a:pt x="20" y="705"/>
                </a:lnTo>
                <a:lnTo>
                  <a:pt x="20" y="712"/>
                </a:lnTo>
                <a:lnTo>
                  <a:pt x="20" y="729"/>
                </a:lnTo>
                <a:lnTo>
                  <a:pt x="20" y="743"/>
                </a:lnTo>
                <a:lnTo>
                  <a:pt x="20" y="746"/>
                </a:lnTo>
                <a:lnTo>
                  <a:pt x="20" y="749"/>
                </a:lnTo>
                <a:lnTo>
                  <a:pt x="20" y="757"/>
                </a:lnTo>
                <a:lnTo>
                  <a:pt x="19" y="774"/>
                </a:lnTo>
                <a:lnTo>
                  <a:pt x="19" y="832"/>
                </a:lnTo>
                <a:lnTo>
                  <a:pt x="20" y="837"/>
                </a:lnTo>
                <a:lnTo>
                  <a:pt x="20" y="842"/>
                </a:lnTo>
                <a:lnTo>
                  <a:pt x="25" y="881"/>
                </a:lnTo>
                <a:lnTo>
                  <a:pt x="32" y="930"/>
                </a:lnTo>
                <a:lnTo>
                  <a:pt x="33" y="935"/>
                </a:lnTo>
                <a:lnTo>
                  <a:pt x="35" y="946"/>
                </a:lnTo>
                <a:lnTo>
                  <a:pt x="37" y="960"/>
                </a:lnTo>
                <a:lnTo>
                  <a:pt x="41" y="989"/>
                </a:lnTo>
                <a:lnTo>
                  <a:pt x="45" y="102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0" name="Freeform 48"/>
          <p:cNvSpPr>
            <a:spLocks/>
          </p:cNvSpPr>
          <p:nvPr/>
        </p:nvSpPr>
        <p:spPr bwMode="auto">
          <a:xfrm>
            <a:off x="3964777" y="3129513"/>
            <a:ext cx="1088134" cy="578635"/>
          </a:xfrm>
          <a:custGeom>
            <a:avLst/>
            <a:gdLst>
              <a:gd name="T0" fmla="*/ 2147483647 w 1448"/>
              <a:gd name="T1" fmla="*/ 2147483647 h 768"/>
              <a:gd name="T2" fmla="*/ 2147483647 w 1448"/>
              <a:gd name="T3" fmla="*/ 2147483647 h 768"/>
              <a:gd name="T4" fmla="*/ 2147483647 w 1448"/>
              <a:gd name="T5" fmla="*/ 2147483647 h 768"/>
              <a:gd name="T6" fmla="*/ 2147483647 w 1448"/>
              <a:gd name="T7" fmla="*/ 2147483647 h 768"/>
              <a:gd name="T8" fmla="*/ 2147483647 w 1448"/>
              <a:gd name="T9" fmla="*/ 2147483647 h 768"/>
              <a:gd name="T10" fmla="*/ 2147483647 w 1448"/>
              <a:gd name="T11" fmla="*/ 2147483647 h 768"/>
              <a:gd name="T12" fmla="*/ 2147483647 w 1448"/>
              <a:gd name="T13" fmla="*/ 2147483647 h 768"/>
              <a:gd name="T14" fmla="*/ 2147483647 w 1448"/>
              <a:gd name="T15" fmla="*/ 2147483647 h 768"/>
              <a:gd name="T16" fmla="*/ 2147483647 w 1448"/>
              <a:gd name="T17" fmla="*/ 2147483647 h 768"/>
              <a:gd name="T18" fmla="*/ 2147483647 w 1448"/>
              <a:gd name="T19" fmla="*/ 2147483647 h 768"/>
              <a:gd name="T20" fmla="*/ 2147483647 w 1448"/>
              <a:gd name="T21" fmla="*/ 2147483647 h 768"/>
              <a:gd name="T22" fmla="*/ 2147483647 w 1448"/>
              <a:gd name="T23" fmla="*/ 2147483647 h 768"/>
              <a:gd name="T24" fmla="*/ 2147483647 w 1448"/>
              <a:gd name="T25" fmla="*/ 2147483647 h 768"/>
              <a:gd name="T26" fmla="*/ 2147483647 w 1448"/>
              <a:gd name="T27" fmla="*/ 2147483647 h 768"/>
              <a:gd name="T28" fmla="*/ 2147483647 w 1448"/>
              <a:gd name="T29" fmla="*/ 2147483647 h 768"/>
              <a:gd name="T30" fmla="*/ 2147483647 w 1448"/>
              <a:gd name="T31" fmla="*/ 2147483647 h 768"/>
              <a:gd name="T32" fmla="*/ 2147483647 w 1448"/>
              <a:gd name="T33" fmla="*/ 2147483647 h 768"/>
              <a:gd name="T34" fmla="*/ 2147483647 w 1448"/>
              <a:gd name="T35" fmla="*/ 2147483647 h 768"/>
              <a:gd name="T36" fmla="*/ 2147483647 w 1448"/>
              <a:gd name="T37" fmla="*/ 2147483647 h 768"/>
              <a:gd name="T38" fmla="*/ 2147483647 w 1448"/>
              <a:gd name="T39" fmla="*/ 2147483647 h 768"/>
              <a:gd name="T40" fmla="*/ 2147483647 w 1448"/>
              <a:gd name="T41" fmla="*/ 2147483647 h 768"/>
              <a:gd name="T42" fmla="*/ 2147483647 w 1448"/>
              <a:gd name="T43" fmla="*/ 2147483647 h 768"/>
              <a:gd name="T44" fmla="*/ 2147483647 w 1448"/>
              <a:gd name="T45" fmla="*/ 2147483647 h 768"/>
              <a:gd name="T46" fmla="*/ 2147483647 w 1448"/>
              <a:gd name="T47" fmla="*/ 2147483647 h 768"/>
              <a:gd name="T48" fmla="*/ 2147483647 w 1448"/>
              <a:gd name="T49" fmla="*/ 2147483647 h 768"/>
              <a:gd name="T50" fmla="*/ 2147483647 w 1448"/>
              <a:gd name="T51" fmla="*/ 2147483647 h 768"/>
              <a:gd name="T52" fmla="*/ 2147483647 w 1448"/>
              <a:gd name="T53" fmla="*/ 2147483647 h 768"/>
              <a:gd name="T54" fmla="*/ 2147483647 w 1448"/>
              <a:gd name="T55" fmla="*/ 2147483647 h 768"/>
              <a:gd name="T56" fmla="*/ 2147483647 w 1448"/>
              <a:gd name="T57" fmla="*/ 2147483647 h 768"/>
              <a:gd name="T58" fmla="*/ 2147483647 w 1448"/>
              <a:gd name="T59" fmla="*/ 2147483647 h 768"/>
              <a:gd name="T60" fmla="*/ 2147483647 w 1448"/>
              <a:gd name="T61" fmla="*/ 2147483647 h 768"/>
              <a:gd name="T62" fmla="*/ 2147483647 w 1448"/>
              <a:gd name="T63" fmla="*/ 2147483647 h 768"/>
              <a:gd name="T64" fmla="*/ 2147483647 w 1448"/>
              <a:gd name="T65" fmla="*/ 2147483647 h 768"/>
              <a:gd name="T66" fmla="*/ 2147483647 w 1448"/>
              <a:gd name="T67" fmla="*/ 2147483647 h 768"/>
              <a:gd name="T68" fmla="*/ 2147483647 w 1448"/>
              <a:gd name="T69" fmla="*/ 2147483647 h 768"/>
              <a:gd name="T70" fmla="*/ 2147483647 w 1448"/>
              <a:gd name="T71" fmla="*/ 2147483647 h 768"/>
              <a:gd name="T72" fmla="*/ 2147483647 w 1448"/>
              <a:gd name="T73" fmla="*/ 2147483647 h 768"/>
              <a:gd name="T74" fmla="*/ 2147483647 w 1448"/>
              <a:gd name="T75" fmla="*/ 2147483647 h 768"/>
              <a:gd name="T76" fmla="*/ 2147483647 w 1448"/>
              <a:gd name="T77" fmla="*/ 2147483647 h 768"/>
              <a:gd name="T78" fmla="*/ 2147483647 w 1448"/>
              <a:gd name="T79" fmla="*/ 2147483647 h 768"/>
              <a:gd name="T80" fmla="*/ 2147483647 w 1448"/>
              <a:gd name="T81" fmla="*/ 2147483647 h 768"/>
              <a:gd name="T82" fmla="*/ 2147483647 w 1448"/>
              <a:gd name="T83" fmla="*/ 2147483647 h 768"/>
              <a:gd name="T84" fmla="*/ 2147483647 w 1448"/>
              <a:gd name="T85" fmla="*/ 2147483647 h 768"/>
              <a:gd name="T86" fmla="*/ 2147483647 w 1448"/>
              <a:gd name="T87" fmla="*/ 2147483647 h 768"/>
              <a:gd name="T88" fmla="*/ 2147483647 w 1448"/>
              <a:gd name="T89" fmla="*/ 2147483647 h 768"/>
              <a:gd name="T90" fmla="*/ 2147483647 w 1448"/>
              <a:gd name="T91" fmla="*/ 2147483647 h 768"/>
              <a:gd name="T92" fmla="*/ 2147483647 w 1448"/>
              <a:gd name="T93" fmla="*/ 2147483647 h 768"/>
              <a:gd name="T94" fmla="*/ 2147483647 w 1448"/>
              <a:gd name="T95" fmla="*/ 2147483647 h 7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8"/>
              <a:gd name="T145" fmla="*/ 0 h 768"/>
              <a:gd name="T146" fmla="*/ 1448 w 1448"/>
              <a:gd name="T147" fmla="*/ 768 h 7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8" h="768">
                <a:moveTo>
                  <a:pt x="1434" y="244"/>
                </a:moveTo>
                <a:lnTo>
                  <a:pt x="1434" y="262"/>
                </a:lnTo>
                <a:lnTo>
                  <a:pt x="1435" y="279"/>
                </a:lnTo>
                <a:lnTo>
                  <a:pt x="1435" y="293"/>
                </a:lnTo>
                <a:lnTo>
                  <a:pt x="1435" y="317"/>
                </a:lnTo>
                <a:lnTo>
                  <a:pt x="1435" y="321"/>
                </a:lnTo>
                <a:lnTo>
                  <a:pt x="1436" y="350"/>
                </a:lnTo>
                <a:lnTo>
                  <a:pt x="1437" y="381"/>
                </a:lnTo>
                <a:lnTo>
                  <a:pt x="1437" y="386"/>
                </a:lnTo>
                <a:lnTo>
                  <a:pt x="1437" y="409"/>
                </a:lnTo>
                <a:lnTo>
                  <a:pt x="1439" y="443"/>
                </a:lnTo>
                <a:lnTo>
                  <a:pt x="1440" y="469"/>
                </a:lnTo>
                <a:lnTo>
                  <a:pt x="1440" y="491"/>
                </a:lnTo>
                <a:lnTo>
                  <a:pt x="1441" y="496"/>
                </a:lnTo>
                <a:lnTo>
                  <a:pt x="1441" y="522"/>
                </a:lnTo>
                <a:lnTo>
                  <a:pt x="1442" y="560"/>
                </a:lnTo>
                <a:lnTo>
                  <a:pt x="1442" y="587"/>
                </a:lnTo>
                <a:lnTo>
                  <a:pt x="1443" y="592"/>
                </a:lnTo>
                <a:lnTo>
                  <a:pt x="1444" y="632"/>
                </a:lnTo>
                <a:lnTo>
                  <a:pt x="1446" y="663"/>
                </a:lnTo>
                <a:lnTo>
                  <a:pt x="1446" y="665"/>
                </a:lnTo>
                <a:lnTo>
                  <a:pt x="1446" y="671"/>
                </a:lnTo>
                <a:lnTo>
                  <a:pt x="1447" y="714"/>
                </a:lnTo>
                <a:lnTo>
                  <a:pt x="1448" y="735"/>
                </a:lnTo>
                <a:lnTo>
                  <a:pt x="1448" y="742"/>
                </a:lnTo>
                <a:lnTo>
                  <a:pt x="1448" y="749"/>
                </a:lnTo>
                <a:lnTo>
                  <a:pt x="1448" y="756"/>
                </a:lnTo>
                <a:lnTo>
                  <a:pt x="1447" y="756"/>
                </a:lnTo>
                <a:lnTo>
                  <a:pt x="1423" y="758"/>
                </a:lnTo>
                <a:lnTo>
                  <a:pt x="1373" y="759"/>
                </a:lnTo>
                <a:lnTo>
                  <a:pt x="1359" y="759"/>
                </a:lnTo>
                <a:lnTo>
                  <a:pt x="1325" y="760"/>
                </a:lnTo>
                <a:lnTo>
                  <a:pt x="1313" y="761"/>
                </a:lnTo>
                <a:lnTo>
                  <a:pt x="1295" y="761"/>
                </a:lnTo>
                <a:lnTo>
                  <a:pt x="1277" y="761"/>
                </a:lnTo>
                <a:lnTo>
                  <a:pt x="1272" y="761"/>
                </a:lnTo>
                <a:lnTo>
                  <a:pt x="1252" y="762"/>
                </a:lnTo>
                <a:lnTo>
                  <a:pt x="1243" y="762"/>
                </a:lnTo>
                <a:lnTo>
                  <a:pt x="1220" y="762"/>
                </a:lnTo>
                <a:lnTo>
                  <a:pt x="1204" y="763"/>
                </a:lnTo>
                <a:lnTo>
                  <a:pt x="1186" y="763"/>
                </a:lnTo>
                <a:lnTo>
                  <a:pt x="1178" y="763"/>
                </a:lnTo>
                <a:lnTo>
                  <a:pt x="1154" y="765"/>
                </a:lnTo>
                <a:lnTo>
                  <a:pt x="1093" y="765"/>
                </a:lnTo>
                <a:lnTo>
                  <a:pt x="1077" y="766"/>
                </a:lnTo>
                <a:lnTo>
                  <a:pt x="1057" y="766"/>
                </a:lnTo>
                <a:lnTo>
                  <a:pt x="1032" y="766"/>
                </a:lnTo>
                <a:lnTo>
                  <a:pt x="1008" y="766"/>
                </a:lnTo>
                <a:lnTo>
                  <a:pt x="984" y="767"/>
                </a:lnTo>
                <a:lnTo>
                  <a:pt x="956" y="767"/>
                </a:lnTo>
                <a:lnTo>
                  <a:pt x="922" y="767"/>
                </a:lnTo>
                <a:lnTo>
                  <a:pt x="911" y="767"/>
                </a:lnTo>
                <a:lnTo>
                  <a:pt x="893" y="767"/>
                </a:lnTo>
                <a:lnTo>
                  <a:pt x="886" y="767"/>
                </a:lnTo>
                <a:lnTo>
                  <a:pt x="849" y="767"/>
                </a:lnTo>
                <a:lnTo>
                  <a:pt x="827" y="767"/>
                </a:lnTo>
                <a:lnTo>
                  <a:pt x="789" y="768"/>
                </a:lnTo>
                <a:lnTo>
                  <a:pt x="779" y="768"/>
                </a:lnTo>
                <a:lnTo>
                  <a:pt x="767" y="768"/>
                </a:lnTo>
                <a:lnTo>
                  <a:pt x="765" y="768"/>
                </a:lnTo>
                <a:lnTo>
                  <a:pt x="731" y="768"/>
                </a:lnTo>
                <a:lnTo>
                  <a:pt x="721" y="768"/>
                </a:lnTo>
                <a:lnTo>
                  <a:pt x="716" y="767"/>
                </a:lnTo>
                <a:lnTo>
                  <a:pt x="691" y="767"/>
                </a:lnTo>
                <a:lnTo>
                  <a:pt x="682" y="767"/>
                </a:lnTo>
                <a:lnTo>
                  <a:pt x="643" y="767"/>
                </a:lnTo>
                <a:lnTo>
                  <a:pt x="630" y="767"/>
                </a:lnTo>
                <a:lnTo>
                  <a:pt x="594" y="767"/>
                </a:lnTo>
                <a:lnTo>
                  <a:pt x="528" y="766"/>
                </a:lnTo>
                <a:lnTo>
                  <a:pt x="520" y="766"/>
                </a:lnTo>
                <a:lnTo>
                  <a:pt x="505" y="766"/>
                </a:lnTo>
                <a:lnTo>
                  <a:pt x="496" y="765"/>
                </a:lnTo>
                <a:lnTo>
                  <a:pt x="488" y="765"/>
                </a:lnTo>
                <a:lnTo>
                  <a:pt x="413" y="763"/>
                </a:lnTo>
                <a:lnTo>
                  <a:pt x="398" y="763"/>
                </a:lnTo>
                <a:lnTo>
                  <a:pt x="391" y="762"/>
                </a:lnTo>
                <a:lnTo>
                  <a:pt x="381" y="762"/>
                </a:lnTo>
                <a:lnTo>
                  <a:pt x="374" y="762"/>
                </a:lnTo>
                <a:lnTo>
                  <a:pt x="289" y="761"/>
                </a:lnTo>
                <a:lnTo>
                  <a:pt x="275" y="761"/>
                </a:lnTo>
                <a:lnTo>
                  <a:pt x="215" y="760"/>
                </a:lnTo>
                <a:lnTo>
                  <a:pt x="204" y="759"/>
                </a:lnTo>
                <a:lnTo>
                  <a:pt x="191" y="759"/>
                </a:lnTo>
                <a:lnTo>
                  <a:pt x="179" y="759"/>
                </a:lnTo>
                <a:lnTo>
                  <a:pt x="131" y="758"/>
                </a:lnTo>
                <a:lnTo>
                  <a:pt x="95" y="756"/>
                </a:lnTo>
                <a:lnTo>
                  <a:pt x="58" y="755"/>
                </a:lnTo>
                <a:lnTo>
                  <a:pt x="46" y="755"/>
                </a:lnTo>
                <a:lnTo>
                  <a:pt x="4" y="754"/>
                </a:lnTo>
                <a:lnTo>
                  <a:pt x="0" y="754"/>
                </a:lnTo>
                <a:lnTo>
                  <a:pt x="1" y="720"/>
                </a:lnTo>
                <a:lnTo>
                  <a:pt x="3" y="689"/>
                </a:lnTo>
                <a:lnTo>
                  <a:pt x="4" y="654"/>
                </a:lnTo>
                <a:lnTo>
                  <a:pt x="6" y="627"/>
                </a:lnTo>
                <a:lnTo>
                  <a:pt x="7" y="596"/>
                </a:lnTo>
                <a:lnTo>
                  <a:pt x="7" y="591"/>
                </a:lnTo>
                <a:lnTo>
                  <a:pt x="7" y="567"/>
                </a:lnTo>
                <a:lnTo>
                  <a:pt x="10" y="501"/>
                </a:lnTo>
                <a:lnTo>
                  <a:pt x="11" y="470"/>
                </a:lnTo>
                <a:lnTo>
                  <a:pt x="12" y="435"/>
                </a:lnTo>
                <a:lnTo>
                  <a:pt x="13" y="434"/>
                </a:lnTo>
                <a:lnTo>
                  <a:pt x="13" y="407"/>
                </a:lnTo>
                <a:lnTo>
                  <a:pt x="15" y="391"/>
                </a:lnTo>
                <a:lnTo>
                  <a:pt x="16" y="347"/>
                </a:lnTo>
                <a:lnTo>
                  <a:pt x="16" y="345"/>
                </a:lnTo>
                <a:lnTo>
                  <a:pt x="17" y="327"/>
                </a:lnTo>
                <a:lnTo>
                  <a:pt x="18" y="302"/>
                </a:lnTo>
                <a:lnTo>
                  <a:pt x="19" y="251"/>
                </a:lnTo>
                <a:lnTo>
                  <a:pt x="21" y="239"/>
                </a:lnTo>
                <a:lnTo>
                  <a:pt x="21" y="231"/>
                </a:lnTo>
                <a:lnTo>
                  <a:pt x="21" y="219"/>
                </a:lnTo>
                <a:lnTo>
                  <a:pt x="21" y="218"/>
                </a:lnTo>
                <a:lnTo>
                  <a:pt x="23" y="157"/>
                </a:lnTo>
                <a:lnTo>
                  <a:pt x="24" y="126"/>
                </a:lnTo>
                <a:lnTo>
                  <a:pt x="24" y="109"/>
                </a:lnTo>
                <a:lnTo>
                  <a:pt x="24" y="108"/>
                </a:lnTo>
                <a:lnTo>
                  <a:pt x="29" y="0"/>
                </a:lnTo>
                <a:lnTo>
                  <a:pt x="149" y="4"/>
                </a:lnTo>
                <a:lnTo>
                  <a:pt x="156" y="4"/>
                </a:lnTo>
                <a:lnTo>
                  <a:pt x="166" y="6"/>
                </a:lnTo>
                <a:lnTo>
                  <a:pt x="203" y="7"/>
                </a:lnTo>
                <a:lnTo>
                  <a:pt x="250" y="8"/>
                </a:lnTo>
                <a:lnTo>
                  <a:pt x="271" y="8"/>
                </a:lnTo>
                <a:lnTo>
                  <a:pt x="272" y="8"/>
                </a:lnTo>
                <a:lnTo>
                  <a:pt x="275" y="8"/>
                </a:lnTo>
                <a:lnTo>
                  <a:pt x="308" y="9"/>
                </a:lnTo>
                <a:lnTo>
                  <a:pt x="343" y="10"/>
                </a:lnTo>
                <a:lnTo>
                  <a:pt x="378" y="12"/>
                </a:lnTo>
                <a:lnTo>
                  <a:pt x="380" y="12"/>
                </a:lnTo>
                <a:lnTo>
                  <a:pt x="390" y="12"/>
                </a:lnTo>
                <a:lnTo>
                  <a:pt x="449" y="13"/>
                </a:lnTo>
                <a:lnTo>
                  <a:pt x="483" y="13"/>
                </a:lnTo>
                <a:lnTo>
                  <a:pt x="531" y="14"/>
                </a:lnTo>
                <a:lnTo>
                  <a:pt x="543" y="14"/>
                </a:lnTo>
                <a:lnTo>
                  <a:pt x="567" y="14"/>
                </a:lnTo>
                <a:lnTo>
                  <a:pt x="578" y="14"/>
                </a:lnTo>
                <a:lnTo>
                  <a:pt x="589" y="14"/>
                </a:lnTo>
                <a:lnTo>
                  <a:pt x="625" y="15"/>
                </a:lnTo>
                <a:lnTo>
                  <a:pt x="647" y="15"/>
                </a:lnTo>
                <a:lnTo>
                  <a:pt x="652" y="15"/>
                </a:lnTo>
                <a:lnTo>
                  <a:pt x="671" y="15"/>
                </a:lnTo>
                <a:lnTo>
                  <a:pt x="694" y="15"/>
                </a:lnTo>
                <a:lnTo>
                  <a:pt x="695" y="15"/>
                </a:lnTo>
                <a:lnTo>
                  <a:pt x="718" y="15"/>
                </a:lnTo>
                <a:lnTo>
                  <a:pt x="737" y="15"/>
                </a:lnTo>
                <a:lnTo>
                  <a:pt x="765" y="15"/>
                </a:lnTo>
                <a:lnTo>
                  <a:pt x="789" y="15"/>
                </a:lnTo>
                <a:lnTo>
                  <a:pt x="802" y="15"/>
                </a:lnTo>
                <a:lnTo>
                  <a:pt x="812" y="15"/>
                </a:lnTo>
                <a:lnTo>
                  <a:pt x="822" y="15"/>
                </a:lnTo>
                <a:lnTo>
                  <a:pt x="860" y="15"/>
                </a:lnTo>
                <a:lnTo>
                  <a:pt x="906" y="15"/>
                </a:lnTo>
                <a:lnTo>
                  <a:pt x="908" y="15"/>
                </a:lnTo>
                <a:lnTo>
                  <a:pt x="929" y="15"/>
                </a:lnTo>
                <a:lnTo>
                  <a:pt x="953" y="15"/>
                </a:lnTo>
                <a:lnTo>
                  <a:pt x="993" y="14"/>
                </a:lnTo>
                <a:lnTo>
                  <a:pt x="1000" y="14"/>
                </a:lnTo>
                <a:lnTo>
                  <a:pt x="1013" y="14"/>
                </a:lnTo>
                <a:lnTo>
                  <a:pt x="1024" y="14"/>
                </a:lnTo>
                <a:lnTo>
                  <a:pt x="1071" y="14"/>
                </a:lnTo>
                <a:lnTo>
                  <a:pt x="1077" y="14"/>
                </a:lnTo>
                <a:lnTo>
                  <a:pt x="1093" y="13"/>
                </a:lnTo>
                <a:lnTo>
                  <a:pt x="1117" y="13"/>
                </a:lnTo>
                <a:lnTo>
                  <a:pt x="1120" y="13"/>
                </a:lnTo>
                <a:lnTo>
                  <a:pt x="1140" y="13"/>
                </a:lnTo>
                <a:lnTo>
                  <a:pt x="1162" y="12"/>
                </a:lnTo>
                <a:lnTo>
                  <a:pt x="1164" y="12"/>
                </a:lnTo>
                <a:lnTo>
                  <a:pt x="1188" y="12"/>
                </a:lnTo>
                <a:lnTo>
                  <a:pt x="1204" y="12"/>
                </a:lnTo>
                <a:lnTo>
                  <a:pt x="1287" y="9"/>
                </a:lnTo>
                <a:lnTo>
                  <a:pt x="1293" y="9"/>
                </a:lnTo>
                <a:lnTo>
                  <a:pt x="1329" y="40"/>
                </a:lnTo>
                <a:lnTo>
                  <a:pt x="1347" y="39"/>
                </a:lnTo>
                <a:lnTo>
                  <a:pt x="1353" y="33"/>
                </a:lnTo>
                <a:lnTo>
                  <a:pt x="1365" y="38"/>
                </a:lnTo>
                <a:lnTo>
                  <a:pt x="1376" y="51"/>
                </a:lnTo>
                <a:lnTo>
                  <a:pt x="1377" y="74"/>
                </a:lnTo>
                <a:lnTo>
                  <a:pt x="1353" y="88"/>
                </a:lnTo>
                <a:lnTo>
                  <a:pt x="1344" y="102"/>
                </a:lnTo>
                <a:lnTo>
                  <a:pt x="1344" y="103"/>
                </a:lnTo>
                <a:lnTo>
                  <a:pt x="1335" y="124"/>
                </a:lnTo>
                <a:lnTo>
                  <a:pt x="1345" y="133"/>
                </a:lnTo>
                <a:lnTo>
                  <a:pt x="1353" y="145"/>
                </a:lnTo>
                <a:lnTo>
                  <a:pt x="1362" y="153"/>
                </a:lnTo>
                <a:lnTo>
                  <a:pt x="1379" y="163"/>
                </a:lnTo>
                <a:lnTo>
                  <a:pt x="1381" y="187"/>
                </a:lnTo>
                <a:lnTo>
                  <a:pt x="1400" y="206"/>
                </a:lnTo>
                <a:lnTo>
                  <a:pt x="1405" y="213"/>
                </a:lnTo>
                <a:lnTo>
                  <a:pt x="1429" y="217"/>
                </a:lnTo>
                <a:lnTo>
                  <a:pt x="1434" y="215"/>
                </a:lnTo>
                <a:lnTo>
                  <a:pt x="1434" y="224"/>
                </a:lnTo>
                <a:lnTo>
                  <a:pt x="1433" y="225"/>
                </a:lnTo>
                <a:lnTo>
                  <a:pt x="1433" y="227"/>
                </a:lnTo>
                <a:lnTo>
                  <a:pt x="1434" y="244"/>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1" name="Freeform 49"/>
          <p:cNvSpPr>
            <a:spLocks/>
          </p:cNvSpPr>
          <p:nvPr/>
        </p:nvSpPr>
        <p:spPr bwMode="auto">
          <a:xfrm>
            <a:off x="4868049" y="3000259"/>
            <a:ext cx="991946" cy="853674"/>
          </a:xfrm>
          <a:custGeom>
            <a:avLst/>
            <a:gdLst>
              <a:gd name="T0" fmla="*/ 2147483647 w 1319"/>
              <a:gd name="T1" fmla="*/ 2147483647 h 1136"/>
              <a:gd name="T2" fmla="*/ 2147483647 w 1319"/>
              <a:gd name="T3" fmla="*/ 2147483647 h 1136"/>
              <a:gd name="T4" fmla="*/ 2147483647 w 1319"/>
              <a:gd name="T5" fmla="*/ 2147483647 h 1136"/>
              <a:gd name="T6" fmla="*/ 2147483647 w 1319"/>
              <a:gd name="T7" fmla="*/ 2147483647 h 1136"/>
              <a:gd name="T8" fmla="*/ 2147483647 w 1319"/>
              <a:gd name="T9" fmla="*/ 0 h 1136"/>
              <a:gd name="T10" fmla="*/ 2147483647 w 1319"/>
              <a:gd name="T11" fmla="*/ 2147483647 h 1136"/>
              <a:gd name="T12" fmla="*/ 2147483647 w 1319"/>
              <a:gd name="T13" fmla="*/ 2147483647 h 1136"/>
              <a:gd name="T14" fmla="*/ 2147483647 w 1319"/>
              <a:gd name="T15" fmla="*/ 2147483647 h 1136"/>
              <a:gd name="T16" fmla="*/ 2147483647 w 1319"/>
              <a:gd name="T17" fmla="*/ 2147483647 h 1136"/>
              <a:gd name="T18" fmla="*/ 2147483647 w 1319"/>
              <a:gd name="T19" fmla="*/ 2147483647 h 1136"/>
              <a:gd name="T20" fmla="*/ 2147483647 w 1319"/>
              <a:gd name="T21" fmla="*/ 2147483647 h 1136"/>
              <a:gd name="T22" fmla="*/ 2147483647 w 1319"/>
              <a:gd name="T23" fmla="*/ 2147483647 h 1136"/>
              <a:gd name="T24" fmla="*/ 2147483647 w 1319"/>
              <a:gd name="T25" fmla="*/ 2147483647 h 1136"/>
              <a:gd name="T26" fmla="*/ 2147483647 w 1319"/>
              <a:gd name="T27" fmla="*/ 2147483647 h 1136"/>
              <a:gd name="T28" fmla="*/ 2147483647 w 1319"/>
              <a:gd name="T29" fmla="*/ 2147483647 h 1136"/>
              <a:gd name="T30" fmla="*/ 2147483647 w 1319"/>
              <a:gd name="T31" fmla="*/ 2147483647 h 1136"/>
              <a:gd name="T32" fmla="*/ 2147483647 w 1319"/>
              <a:gd name="T33" fmla="*/ 2147483647 h 1136"/>
              <a:gd name="T34" fmla="*/ 2147483647 w 1319"/>
              <a:gd name="T35" fmla="*/ 2147483647 h 1136"/>
              <a:gd name="T36" fmla="*/ 2147483647 w 1319"/>
              <a:gd name="T37" fmla="*/ 2147483647 h 1136"/>
              <a:gd name="T38" fmla="*/ 2147483647 w 1319"/>
              <a:gd name="T39" fmla="*/ 2147483647 h 1136"/>
              <a:gd name="T40" fmla="*/ 2147483647 w 1319"/>
              <a:gd name="T41" fmla="*/ 2147483647 h 1136"/>
              <a:gd name="T42" fmla="*/ 2147483647 w 1319"/>
              <a:gd name="T43" fmla="*/ 2147483647 h 1136"/>
              <a:gd name="T44" fmla="*/ 2147483647 w 1319"/>
              <a:gd name="T45" fmla="*/ 2147483647 h 1136"/>
              <a:gd name="T46" fmla="*/ 2147483647 w 1319"/>
              <a:gd name="T47" fmla="*/ 2147483647 h 1136"/>
              <a:gd name="T48" fmla="*/ 2147483647 w 1319"/>
              <a:gd name="T49" fmla="*/ 2147483647 h 1136"/>
              <a:gd name="T50" fmla="*/ 2147483647 w 1319"/>
              <a:gd name="T51" fmla="*/ 2147483647 h 1136"/>
              <a:gd name="T52" fmla="*/ 2147483647 w 1319"/>
              <a:gd name="T53" fmla="*/ 2147483647 h 1136"/>
              <a:gd name="T54" fmla="*/ 2147483647 w 1319"/>
              <a:gd name="T55" fmla="*/ 2147483647 h 1136"/>
              <a:gd name="T56" fmla="*/ 2147483647 w 1319"/>
              <a:gd name="T57" fmla="*/ 2147483647 h 1136"/>
              <a:gd name="T58" fmla="*/ 2147483647 w 1319"/>
              <a:gd name="T59" fmla="*/ 2147483647 h 1136"/>
              <a:gd name="T60" fmla="*/ 2147483647 w 1319"/>
              <a:gd name="T61" fmla="*/ 2147483647 h 1136"/>
              <a:gd name="T62" fmla="*/ 2147483647 w 1319"/>
              <a:gd name="T63" fmla="*/ 2147483647 h 1136"/>
              <a:gd name="T64" fmla="*/ 2147483647 w 1319"/>
              <a:gd name="T65" fmla="*/ 2147483647 h 1136"/>
              <a:gd name="T66" fmla="*/ 2147483647 w 1319"/>
              <a:gd name="T67" fmla="*/ 2147483647 h 1136"/>
              <a:gd name="T68" fmla="*/ 2147483647 w 1319"/>
              <a:gd name="T69" fmla="*/ 2147483647 h 1136"/>
              <a:gd name="T70" fmla="*/ 2147483647 w 1319"/>
              <a:gd name="T71" fmla="*/ 2147483647 h 1136"/>
              <a:gd name="T72" fmla="*/ 2147483647 w 1319"/>
              <a:gd name="T73" fmla="*/ 2147483647 h 1136"/>
              <a:gd name="T74" fmla="*/ 2147483647 w 1319"/>
              <a:gd name="T75" fmla="*/ 2147483647 h 1136"/>
              <a:gd name="T76" fmla="*/ 2147483647 w 1319"/>
              <a:gd name="T77" fmla="*/ 2147483647 h 1136"/>
              <a:gd name="T78" fmla="*/ 2147483647 w 1319"/>
              <a:gd name="T79" fmla="*/ 2147483647 h 1136"/>
              <a:gd name="T80" fmla="*/ 2147483647 w 1319"/>
              <a:gd name="T81" fmla="*/ 2147483647 h 1136"/>
              <a:gd name="T82" fmla="*/ 2147483647 w 1319"/>
              <a:gd name="T83" fmla="*/ 2147483647 h 1136"/>
              <a:gd name="T84" fmla="*/ 2147483647 w 1319"/>
              <a:gd name="T85" fmla="*/ 2147483647 h 1136"/>
              <a:gd name="T86" fmla="*/ 2147483647 w 1319"/>
              <a:gd name="T87" fmla="*/ 2147483647 h 1136"/>
              <a:gd name="T88" fmla="*/ 2147483647 w 1319"/>
              <a:gd name="T89" fmla="*/ 2147483647 h 1136"/>
              <a:gd name="T90" fmla="*/ 2147483647 w 1319"/>
              <a:gd name="T91" fmla="*/ 2147483647 h 1136"/>
              <a:gd name="T92" fmla="*/ 2147483647 w 1319"/>
              <a:gd name="T93" fmla="*/ 2147483647 h 1136"/>
              <a:gd name="T94" fmla="*/ 2147483647 w 1319"/>
              <a:gd name="T95" fmla="*/ 2147483647 h 1136"/>
              <a:gd name="T96" fmla="*/ 2147483647 w 1319"/>
              <a:gd name="T97" fmla="*/ 2147483647 h 1136"/>
              <a:gd name="T98" fmla="*/ 2147483647 w 1319"/>
              <a:gd name="T99" fmla="*/ 2147483647 h 1136"/>
              <a:gd name="T100" fmla="*/ 2147483647 w 1319"/>
              <a:gd name="T101" fmla="*/ 2147483647 h 1136"/>
              <a:gd name="T102" fmla="*/ 2147483647 w 1319"/>
              <a:gd name="T103" fmla="*/ 2147483647 h 1136"/>
              <a:gd name="T104" fmla="*/ 2147483647 w 1319"/>
              <a:gd name="T105" fmla="*/ 2147483647 h 1136"/>
              <a:gd name="T106" fmla="*/ 2147483647 w 1319"/>
              <a:gd name="T107" fmla="*/ 2147483647 h 1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19"/>
              <a:gd name="T163" fmla="*/ 0 h 1136"/>
              <a:gd name="T164" fmla="*/ 1319 w 1319"/>
              <a:gd name="T165" fmla="*/ 1136 h 11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19" h="1136">
                <a:moveTo>
                  <a:pt x="286" y="34"/>
                </a:moveTo>
                <a:lnTo>
                  <a:pt x="327" y="31"/>
                </a:lnTo>
                <a:lnTo>
                  <a:pt x="329" y="31"/>
                </a:lnTo>
                <a:lnTo>
                  <a:pt x="371" y="29"/>
                </a:lnTo>
                <a:lnTo>
                  <a:pt x="372" y="28"/>
                </a:lnTo>
                <a:lnTo>
                  <a:pt x="376" y="28"/>
                </a:lnTo>
                <a:lnTo>
                  <a:pt x="412" y="25"/>
                </a:lnTo>
                <a:lnTo>
                  <a:pt x="423" y="25"/>
                </a:lnTo>
                <a:lnTo>
                  <a:pt x="433" y="25"/>
                </a:lnTo>
                <a:lnTo>
                  <a:pt x="445" y="24"/>
                </a:lnTo>
                <a:lnTo>
                  <a:pt x="469" y="23"/>
                </a:lnTo>
                <a:lnTo>
                  <a:pt x="497" y="20"/>
                </a:lnTo>
                <a:lnTo>
                  <a:pt x="515" y="19"/>
                </a:lnTo>
                <a:lnTo>
                  <a:pt x="562" y="16"/>
                </a:lnTo>
                <a:lnTo>
                  <a:pt x="569" y="16"/>
                </a:lnTo>
                <a:lnTo>
                  <a:pt x="583" y="14"/>
                </a:lnTo>
                <a:lnTo>
                  <a:pt x="608" y="13"/>
                </a:lnTo>
                <a:lnTo>
                  <a:pt x="636" y="11"/>
                </a:lnTo>
                <a:lnTo>
                  <a:pt x="655" y="8"/>
                </a:lnTo>
                <a:lnTo>
                  <a:pt x="658" y="8"/>
                </a:lnTo>
                <a:lnTo>
                  <a:pt x="667" y="7"/>
                </a:lnTo>
                <a:lnTo>
                  <a:pt x="690" y="6"/>
                </a:lnTo>
                <a:lnTo>
                  <a:pt x="697" y="5"/>
                </a:lnTo>
                <a:lnTo>
                  <a:pt x="712" y="4"/>
                </a:lnTo>
                <a:lnTo>
                  <a:pt x="751" y="0"/>
                </a:lnTo>
                <a:lnTo>
                  <a:pt x="753" y="2"/>
                </a:lnTo>
                <a:lnTo>
                  <a:pt x="753" y="4"/>
                </a:lnTo>
                <a:lnTo>
                  <a:pt x="771" y="16"/>
                </a:lnTo>
                <a:lnTo>
                  <a:pt x="797" y="49"/>
                </a:lnTo>
                <a:lnTo>
                  <a:pt x="812" y="54"/>
                </a:lnTo>
                <a:lnTo>
                  <a:pt x="811" y="56"/>
                </a:lnTo>
                <a:lnTo>
                  <a:pt x="809" y="59"/>
                </a:lnTo>
                <a:lnTo>
                  <a:pt x="800" y="88"/>
                </a:lnTo>
                <a:lnTo>
                  <a:pt x="800" y="89"/>
                </a:lnTo>
                <a:lnTo>
                  <a:pt x="799" y="89"/>
                </a:lnTo>
                <a:lnTo>
                  <a:pt x="799" y="99"/>
                </a:lnTo>
                <a:lnTo>
                  <a:pt x="800" y="119"/>
                </a:lnTo>
                <a:lnTo>
                  <a:pt x="809" y="150"/>
                </a:lnTo>
                <a:lnTo>
                  <a:pt x="817" y="163"/>
                </a:lnTo>
                <a:lnTo>
                  <a:pt x="816" y="181"/>
                </a:lnTo>
                <a:lnTo>
                  <a:pt x="830" y="195"/>
                </a:lnTo>
                <a:lnTo>
                  <a:pt x="833" y="209"/>
                </a:lnTo>
                <a:lnTo>
                  <a:pt x="833" y="211"/>
                </a:lnTo>
                <a:lnTo>
                  <a:pt x="845" y="225"/>
                </a:lnTo>
                <a:lnTo>
                  <a:pt x="845" y="227"/>
                </a:lnTo>
                <a:lnTo>
                  <a:pt x="852" y="230"/>
                </a:lnTo>
                <a:lnTo>
                  <a:pt x="854" y="235"/>
                </a:lnTo>
                <a:lnTo>
                  <a:pt x="871" y="246"/>
                </a:lnTo>
                <a:lnTo>
                  <a:pt x="876" y="258"/>
                </a:lnTo>
                <a:lnTo>
                  <a:pt x="885" y="260"/>
                </a:lnTo>
                <a:lnTo>
                  <a:pt x="907" y="287"/>
                </a:lnTo>
                <a:lnTo>
                  <a:pt x="920" y="293"/>
                </a:lnTo>
                <a:lnTo>
                  <a:pt x="938" y="306"/>
                </a:lnTo>
                <a:lnTo>
                  <a:pt x="957" y="324"/>
                </a:lnTo>
                <a:lnTo>
                  <a:pt x="963" y="333"/>
                </a:lnTo>
                <a:lnTo>
                  <a:pt x="970" y="359"/>
                </a:lnTo>
                <a:lnTo>
                  <a:pt x="974" y="388"/>
                </a:lnTo>
                <a:lnTo>
                  <a:pt x="980" y="405"/>
                </a:lnTo>
                <a:lnTo>
                  <a:pt x="997" y="421"/>
                </a:lnTo>
                <a:lnTo>
                  <a:pt x="1003" y="418"/>
                </a:lnTo>
                <a:lnTo>
                  <a:pt x="1020" y="393"/>
                </a:lnTo>
                <a:lnTo>
                  <a:pt x="1034" y="397"/>
                </a:lnTo>
                <a:lnTo>
                  <a:pt x="1042" y="400"/>
                </a:lnTo>
                <a:lnTo>
                  <a:pt x="1053" y="403"/>
                </a:lnTo>
                <a:lnTo>
                  <a:pt x="1058" y="403"/>
                </a:lnTo>
                <a:lnTo>
                  <a:pt x="1083" y="417"/>
                </a:lnTo>
                <a:lnTo>
                  <a:pt x="1085" y="429"/>
                </a:lnTo>
                <a:lnTo>
                  <a:pt x="1085" y="430"/>
                </a:lnTo>
                <a:lnTo>
                  <a:pt x="1084" y="432"/>
                </a:lnTo>
                <a:lnTo>
                  <a:pt x="1077" y="439"/>
                </a:lnTo>
                <a:lnTo>
                  <a:pt x="1075" y="445"/>
                </a:lnTo>
                <a:lnTo>
                  <a:pt x="1076" y="466"/>
                </a:lnTo>
                <a:lnTo>
                  <a:pt x="1077" y="476"/>
                </a:lnTo>
                <a:lnTo>
                  <a:pt x="1065" y="496"/>
                </a:lnTo>
                <a:lnTo>
                  <a:pt x="1064" y="500"/>
                </a:lnTo>
                <a:lnTo>
                  <a:pt x="1063" y="502"/>
                </a:lnTo>
                <a:lnTo>
                  <a:pt x="1063" y="504"/>
                </a:lnTo>
                <a:lnTo>
                  <a:pt x="1063" y="508"/>
                </a:lnTo>
                <a:lnTo>
                  <a:pt x="1051" y="537"/>
                </a:lnTo>
                <a:lnTo>
                  <a:pt x="1048" y="572"/>
                </a:lnTo>
                <a:lnTo>
                  <a:pt x="1051" y="579"/>
                </a:lnTo>
                <a:lnTo>
                  <a:pt x="1073" y="601"/>
                </a:lnTo>
                <a:lnTo>
                  <a:pt x="1073" y="602"/>
                </a:lnTo>
                <a:lnTo>
                  <a:pt x="1075" y="603"/>
                </a:lnTo>
                <a:lnTo>
                  <a:pt x="1082" y="610"/>
                </a:lnTo>
                <a:lnTo>
                  <a:pt x="1099" y="616"/>
                </a:lnTo>
                <a:lnTo>
                  <a:pt x="1125" y="638"/>
                </a:lnTo>
                <a:lnTo>
                  <a:pt x="1138" y="659"/>
                </a:lnTo>
                <a:lnTo>
                  <a:pt x="1150" y="656"/>
                </a:lnTo>
                <a:lnTo>
                  <a:pt x="1165" y="657"/>
                </a:lnTo>
                <a:lnTo>
                  <a:pt x="1191" y="673"/>
                </a:lnTo>
                <a:lnTo>
                  <a:pt x="1193" y="686"/>
                </a:lnTo>
                <a:lnTo>
                  <a:pt x="1228" y="716"/>
                </a:lnTo>
                <a:lnTo>
                  <a:pt x="1224" y="728"/>
                </a:lnTo>
                <a:lnTo>
                  <a:pt x="1224" y="730"/>
                </a:lnTo>
                <a:lnTo>
                  <a:pt x="1247" y="776"/>
                </a:lnTo>
                <a:lnTo>
                  <a:pt x="1242" y="785"/>
                </a:lnTo>
                <a:lnTo>
                  <a:pt x="1236" y="787"/>
                </a:lnTo>
                <a:lnTo>
                  <a:pt x="1233" y="793"/>
                </a:lnTo>
                <a:lnTo>
                  <a:pt x="1235" y="808"/>
                </a:lnTo>
                <a:lnTo>
                  <a:pt x="1238" y="808"/>
                </a:lnTo>
                <a:lnTo>
                  <a:pt x="1244" y="808"/>
                </a:lnTo>
                <a:lnTo>
                  <a:pt x="1264" y="860"/>
                </a:lnTo>
                <a:lnTo>
                  <a:pt x="1277" y="866"/>
                </a:lnTo>
                <a:lnTo>
                  <a:pt x="1287" y="867"/>
                </a:lnTo>
                <a:lnTo>
                  <a:pt x="1287" y="849"/>
                </a:lnTo>
                <a:lnTo>
                  <a:pt x="1306" y="866"/>
                </a:lnTo>
                <a:lnTo>
                  <a:pt x="1314" y="868"/>
                </a:lnTo>
                <a:lnTo>
                  <a:pt x="1319" y="877"/>
                </a:lnTo>
                <a:lnTo>
                  <a:pt x="1319" y="878"/>
                </a:lnTo>
                <a:lnTo>
                  <a:pt x="1318" y="892"/>
                </a:lnTo>
                <a:lnTo>
                  <a:pt x="1317" y="896"/>
                </a:lnTo>
                <a:lnTo>
                  <a:pt x="1319" y="919"/>
                </a:lnTo>
                <a:lnTo>
                  <a:pt x="1319" y="926"/>
                </a:lnTo>
                <a:lnTo>
                  <a:pt x="1306" y="929"/>
                </a:lnTo>
                <a:lnTo>
                  <a:pt x="1312" y="953"/>
                </a:lnTo>
                <a:lnTo>
                  <a:pt x="1299" y="975"/>
                </a:lnTo>
                <a:lnTo>
                  <a:pt x="1282" y="960"/>
                </a:lnTo>
                <a:lnTo>
                  <a:pt x="1275" y="963"/>
                </a:lnTo>
                <a:lnTo>
                  <a:pt x="1274" y="965"/>
                </a:lnTo>
                <a:lnTo>
                  <a:pt x="1268" y="994"/>
                </a:lnTo>
                <a:lnTo>
                  <a:pt x="1268" y="995"/>
                </a:lnTo>
                <a:lnTo>
                  <a:pt x="1254" y="996"/>
                </a:lnTo>
                <a:lnTo>
                  <a:pt x="1250" y="977"/>
                </a:lnTo>
                <a:lnTo>
                  <a:pt x="1244" y="996"/>
                </a:lnTo>
                <a:lnTo>
                  <a:pt x="1252" y="1028"/>
                </a:lnTo>
                <a:lnTo>
                  <a:pt x="1246" y="1037"/>
                </a:lnTo>
                <a:lnTo>
                  <a:pt x="1248" y="1059"/>
                </a:lnTo>
                <a:lnTo>
                  <a:pt x="1217" y="1061"/>
                </a:lnTo>
                <a:lnTo>
                  <a:pt x="1233" y="1077"/>
                </a:lnTo>
                <a:lnTo>
                  <a:pt x="1240" y="1091"/>
                </a:lnTo>
                <a:lnTo>
                  <a:pt x="1235" y="1096"/>
                </a:lnTo>
                <a:lnTo>
                  <a:pt x="1216" y="1125"/>
                </a:lnTo>
                <a:lnTo>
                  <a:pt x="1212" y="1125"/>
                </a:lnTo>
                <a:lnTo>
                  <a:pt x="1181" y="1127"/>
                </a:lnTo>
                <a:lnTo>
                  <a:pt x="1172" y="1128"/>
                </a:lnTo>
                <a:lnTo>
                  <a:pt x="1131" y="1132"/>
                </a:lnTo>
                <a:lnTo>
                  <a:pt x="1114" y="1133"/>
                </a:lnTo>
                <a:lnTo>
                  <a:pt x="1106" y="1134"/>
                </a:lnTo>
                <a:lnTo>
                  <a:pt x="1089" y="1136"/>
                </a:lnTo>
                <a:lnTo>
                  <a:pt x="1103" y="1104"/>
                </a:lnTo>
                <a:lnTo>
                  <a:pt x="1108" y="1103"/>
                </a:lnTo>
                <a:lnTo>
                  <a:pt x="1121" y="1082"/>
                </a:lnTo>
                <a:lnTo>
                  <a:pt x="1133" y="1070"/>
                </a:lnTo>
                <a:lnTo>
                  <a:pt x="1124" y="1007"/>
                </a:lnTo>
                <a:lnTo>
                  <a:pt x="1111" y="1007"/>
                </a:lnTo>
                <a:lnTo>
                  <a:pt x="1105" y="1008"/>
                </a:lnTo>
                <a:lnTo>
                  <a:pt x="1095" y="1008"/>
                </a:lnTo>
                <a:lnTo>
                  <a:pt x="1041" y="1013"/>
                </a:lnTo>
                <a:lnTo>
                  <a:pt x="1015" y="1014"/>
                </a:lnTo>
                <a:lnTo>
                  <a:pt x="1011" y="1014"/>
                </a:lnTo>
                <a:lnTo>
                  <a:pt x="1000" y="1016"/>
                </a:lnTo>
                <a:lnTo>
                  <a:pt x="982" y="1017"/>
                </a:lnTo>
                <a:lnTo>
                  <a:pt x="957" y="1019"/>
                </a:lnTo>
                <a:lnTo>
                  <a:pt x="933" y="1020"/>
                </a:lnTo>
                <a:lnTo>
                  <a:pt x="919" y="1022"/>
                </a:lnTo>
                <a:lnTo>
                  <a:pt x="912" y="1022"/>
                </a:lnTo>
                <a:lnTo>
                  <a:pt x="878" y="1024"/>
                </a:lnTo>
                <a:lnTo>
                  <a:pt x="876" y="1024"/>
                </a:lnTo>
                <a:lnTo>
                  <a:pt x="870" y="1025"/>
                </a:lnTo>
                <a:lnTo>
                  <a:pt x="860" y="1025"/>
                </a:lnTo>
                <a:lnTo>
                  <a:pt x="851" y="1025"/>
                </a:lnTo>
                <a:lnTo>
                  <a:pt x="827" y="1028"/>
                </a:lnTo>
                <a:lnTo>
                  <a:pt x="811" y="1028"/>
                </a:lnTo>
                <a:lnTo>
                  <a:pt x="762" y="1031"/>
                </a:lnTo>
                <a:lnTo>
                  <a:pt x="738" y="1032"/>
                </a:lnTo>
                <a:lnTo>
                  <a:pt x="732" y="1032"/>
                </a:lnTo>
                <a:lnTo>
                  <a:pt x="689" y="1036"/>
                </a:lnTo>
                <a:lnTo>
                  <a:pt x="676" y="1036"/>
                </a:lnTo>
                <a:lnTo>
                  <a:pt x="659" y="1037"/>
                </a:lnTo>
                <a:lnTo>
                  <a:pt x="622" y="1040"/>
                </a:lnTo>
                <a:lnTo>
                  <a:pt x="614" y="1040"/>
                </a:lnTo>
                <a:lnTo>
                  <a:pt x="611" y="1040"/>
                </a:lnTo>
                <a:lnTo>
                  <a:pt x="594" y="1041"/>
                </a:lnTo>
                <a:lnTo>
                  <a:pt x="557" y="1042"/>
                </a:lnTo>
                <a:lnTo>
                  <a:pt x="537" y="1043"/>
                </a:lnTo>
                <a:lnTo>
                  <a:pt x="508" y="1044"/>
                </a:lnTo>
                <a:lnTo>
                  <a:pt x="504" y="1044"/>
                </a:lnTo>
                <a:lnTo>
                  <a:pt x="492" y="1046"/>
                </a:lnTo>
                <a:lnTo>
                  <a:pt x="479" y="1046"/>
                </a:lnTo>
                <a:lnTo>
                  <a:pt x="451" y="1047"/>
                </a:lnTo>
                <a:lnTo>
                  <a:pt x="427" y="1048"/>
                </a:lnTo>
                <a:lnTo>
                  <a:pt x="411" y="1049"/>
                </a:lnTo>
                <a:lnTo>
                  <a:pt x="396" y="1049"/>
                </a:lnTo>
                <a:lnTo>
                  <a:pt x="383" y="1050"/>
                </a:lnTo>
                <a:lnTo>
                  <a:pt x="370" y="1050"/>
                </a:lnTo>
                <a:lnTo>
                  <a:pt x="354" y="1052"/>
                </a:lnTo>
                <a:lnTo>
                  <a:pt x="296" y="1053"/>
                </a:lnTo>
                <a:lnTo>
                  <a:pt x="272" y="1054"/>
                </a:lnTo>
                <a:lnTo>
                  <a:pt x="249" y="1055"/>
                </a:lnTo>
                <a:lnTo>
                  <a:pt x="248" y="1030"/>
                </a:lnTo>
                <a:lnTo>
                  <a:pt x="248" y="1018"/>
                </a:lnTo>
                <a:lnTo>
                  <a:pt x="246" y="1012"/>
                </a:lnTo>
                <a:lnTo>
                  <a:pt x="246" y="1011"/>
                </a:lnTo>
                <a:lnTo>
                  <a:pt x="246" y="995"/>
                </a:lnTo>
                <a:lnTo>
                  <a:pt x="246" y="988"/>
                </a:lnTo>
                <a:lnTo>
                  <a:pt x="245" y="964"/>
                </a:lnTo>
                <a:lnTo>
                  <a:pt x="245" y="940"/>
                </a:lnTo>
                <a:lnTo>
                  <a:pt x="244" y="929"/>
                </a:lnTo>
                <a:lnTo>
                  <a:pt x="244" y="922"/>
                </a:lnTo>
                <a:lnTo>
                  <a:pt x="244" y="915"/>
                </a:lnTo>
                <a:lnTo>
                  <a:pt x="244" y="908"/>
                </a:lnTo>
                <a:lnTo>
                  <a:pt x="243" y="887"/>
                </a:lnTo>
                <a:lnTo>
                  <a:pt x="242" y="844"/>
                </a:lnTo>
                <a:lnTo>
                  <a:pt x="242" y="838"/>
                </a:lnTo>
                <a:lnTo>
                  <a:pt x="242" y="836"/>
                </a:lnTo>
                <a:lnTo>
                  <a:pt x="240" y="805"/>
                </a:lnTo>
                <a:lnTo>
                  <a:pt x="239" y="765"/>
                </a:lnTo>
                <a:lnTo>
                  <a:pt x="238" y="760"/>
                </a:lnTo>
                <a:lnTo>
                  <a:pt x="238" y="733"/>
                </a:lnTo>
                <a:lnTo>
                  <a:pt x="237" y="695"/>
                </a:lnTo>
                <a:lnTo>
                  <a:pt x="237" y="669"/>
                </a:lnTo>
                <a:lnTo>
                  <a:pt x="236" y="664"/>
                </a:lnTo>
                <a:lnTo>
                  <a:pt x="236" y="642"/>
                </a:lnTo>
                <a:lnTo>
                  <a:pt x="235" y="616"/>
                </a:lnTo>
                <a:lnTo>
                  <a:pt x="233" y="582"/>
                </a:lnTo>
                <a:lnTo>
                  <a:pt x="233" y="559"/>
                </a:lnTo>
                <a:lnTo>
                  <a:pt x="233" y="554"/>
                </a:lnTo>
                <a:lnTo>
                  <a:pt x="232" y="523"/>
                </a:lnTo>
                <a:lnTo>
                  <a:pt x="231" y="494"/>
                </a:lnTo>
                <a:lnTo>
                  <a:pt x="231" y="490"/>
                </a:lnTo>
                <a:lnTo>
                  <a:pt x="231" y="466"/>
                </a:lnTo>
                <a:lnTo>
                  <a:pt x="231" y="452"/>
                </a:lnTo>
                <a:lnTo>
                  <a:pt x="230" y="435"/>
                </a:lnTo>
                <a:lnTo>
                  <a:pt x="230" y="417"/>
                </a:lnTo>
                <a:lnTo>
                  <a:pt x="229" y="400"/>
                </a:lnTo>
                <a:lnTo>
                  <a:pt x="229" y="398"/>
                </a:lnTo>
                <a:lnTo>
                  <a:pt x="230" y="397"/>
                </a:lnTo>
                <a:lnTo>
                  <a:pt x="230" y="388"/>
                </a:lnTo>
                <a:lnTo>
                  <a:pt x="225" y="390"/>
                </a:lnTo>
                <a:lnTo>
                  <a:pt x="201" y="386"/>
                </a:lnTo>
                <a:lnTo>
                  <a:pt x="196" y="379"/>
                </a:lnTo>
                <a:lnTo>
                  <a:pt x="177" y="360"/>
                </a:lnTo>
                <a:lnTo>
                  <a:pt x="175" y="336"/>
                </a:lnTo>
                <a:lnTo>
                  <a:pt x="158" y="326"/>
                </a:lnTo>
                <a:lnTo>
                  <a:pt x="149" y="318"/>
                </a:lnTo>
                <a:lnTo>
                  <a:pt x="141" y="306"/>
                </a:lnTo>
                <a:lnTo>
                  <a:pt x="131" y="297"/>
                </a:lnTo>
                <a:lnTo>
                  <a:pt x="140" y="276"/>
                </a:lnTo>
                <a:lnTo>
                  <a:pt x="140" y="275"/>
                </a:lnTo>
                <a:lnTo>
                  <a:pt x="149" y="261"/>
                </a:lnTo>
                <a:lnTo>
                  <a:pt x="173" y="247"/>
                </a:lnTo>
                <a:lnTo>
                  <a:pt x="172" y="224"/>
                </a:lnTo>
                <a:lnTo>
                  <a:pt x="161" y="211"/>
                </a:lnTo>
                <a:lnTo>
                  <a:pt x="149" y="206"/>
                </a:lnTo>
                <a:lnTo>
                  <a:pt x="143" y="212"/>
                </a:lnTo>
                <a:lnTo>
                  <a:pt x="125" y="213"/>
                </a:lnTo>
                <a:lnTo>
                  <a:pt x="89" y="182"/>
                </a:lnTo>
                <a:lnTo>
                  <a:pt x="77" y="175"/>
                </a:lnTo>
                <a:lnTo>
                  <a:pt x="52" y="121"/>
                </a:lnTo>
                <a:lnTo>
                  <a:pt x="43" y="117"/>
                </a:lnTo>
                <a:lnTo>
                  <a:pt x="42" y="117"/>
                </a:lnTo>
                <a:lnTo>
                  <a:pt x="28" y="105"/>
                </a:lnTo>
                <a:lnTo>
                  <a:pt x="18" y="43"/>
                </a:lnTo>
                <a:lnTo>
                  <a:pt x="12" y="53"/>
                </a:lnTo>
                <a:lnTo>
                  <a:pt x="4" y="53"/>
                </a:lnTo>
                <a:lnTo>
                  <a:pt x="0" y="40"/>
                </a:lnTo>
                <a:lnTo>
                  <a:pt x="1" y="38"/>
                </a:lnTo>
                <a:lnTo>
                  <a:pt x="3" y="38"/>
                </a:lnTo>
                <a:lnTo>
                  <a:pt x="50" y="37"/>
                </a:lnTo>
                <a:lnTo>
                  <a:pt x="74" y="38"/>
                </a:lnTo>
                <a:lnTo>
                  <a:pt x="97" y="37"/>
                </a:lnTo>
                <a:lnTo>
                  <a:pt x="105" y="37"/>
                </a:lnTo>
                <a:lnTo>
                  <a:pt x="143" y="37"/>
                </a:lnTo>
                <a:lnTo>
                  <a:pt x="159" y="37"/>
                </a:lnTo>
                <a:lnTo>
                  <a:pt x="190" y="36"/>
                </a:lnTo>
                <a:lnTo>
                  <a:pt x="212" y="36"/>
                </a:lnTo>
                <a:lnTo>
                  <a:pt x="237" y="35"/>
                </a:lnTo>
                <a:lnTo>
                  <a:pt x="242" y="35"/>
                </a:lnTo>
                <a:lnTo>
                  <a:pt x="282" y="34"/>
                </a:lnTo>
                <a:lnTo>
                  <a:pt x="286" y="3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2" name="Freeform 50"/>
          <p:cNvSpPr>
            <a:spLocks/>
          </p:cNvSpPr>
          <p:nvPr/>
        </p:nvSpPr>
        <p:spPr bwMode="auto">
          <a:xfrm>
            <a:off x="3715287" y="2555387"/>
            <a:ext cx="1220394" cy="586149"/>
          </a:xfrm>
          <a:custGeom>
            <a:avLst/>
            <a:gdLst>
              <a:gd name="T0" fmla="*/ 2147483647 w 1625"/>
              <a:gd name="T1" fmla="*/ 2147483647 h 780"/>
              <a:gd name="T2" fmla="*/ 2147483647 w 1625"/>
              <a:gd name="T3" fmla="*/ 2147483647 h 780"/>
              <a:gd name="T4" fmla="*/ 2147483647 w 1625"/>
              <a:gd name="T5" fmla="*/ 2147483647 h 780"/>
              <a:gd name="T6" fmla="*/ 2147483647 w 1625"/>
              <a:gd name="T7" fmla="*/ 2147483647 h 780"/>
              <a:gd name="T8" fmla="*/ 2147483647 w 1625"/>
              <a:gd name="T9" fmla="*/ 2147483647 h 780"/>
              <a:gd name="T10" fmla="*/ 2147483647 w 1625"/>
              <a:gd name="T11" fmla="*/ 2147483647 h 780"/>
              <a:gd name="T12" fmla="*/ 2147483647 w 1625"/>
              <a:gd name="T13" fmla="*/ 2147483647 h 780"/>
              <a:gd name="T14" fmla="*/ 2147483647 w 1625"/>
              <a:gd name="T15" fmla="*/ 2147483647 h 780"/>
              <a:gd name="T16" fmla="*/ 2147483647 w 1625"/>
              <a:gd name="T17" fmla="*/ 2147483647 h 780"/>
              <a:gd name="T18" fmla="*/ 2147483647 w 1625"/>
              <a:gd name="T19" fmla="*/ 2147483647 h 780"/>
              <a:gd name="T20" fmla="*/ 2147483647 w 1625"/>
              <a:gd name="T21" fmla="*/ 2147483647 h 780"/>
              <a:gd name="T22" fmla="*/ 2147483647 w 1625"/>
              <a:gd name="T23" fmla="*/ 2147483647 h 780"/>
              <a:gd name="T24" fmla="*/ 0 w 1625"/>
              <a:gd name="T25" fmla="*/ 2147483647 h 780"/>
              <a:gd name="T26" fmla="*/ 2147483647 w 1625"/>
              <a:gd name="T27" fmla="*/ 2147483647 h 780"/>
              <a:gd name="T28" fmla="*/ 2147483647 w 1625"/>
              <a:gd name="T29" fmla="*/ 2147483647 h 780"/>
              <a:gd name="T30" fmla="*/ 2147483647 w 1625"/>
              <a:gd name="T31" fmla="*/ 2147483647 h 780"/>
              <a:gd name="T32" fmla="*/ 2147483647 w 1625"/>
              <a:gd name="T33" fmla="*/ 2147483647 h 780"/>
              <a:gd name="T34" fmla="*/ 2147483647 w 1625"/>
              <a:gd name="T35" fmla="*/ 2147483647 h 780"/>
              <a:gd name="T36" fmla="*/ 2147483647 w 1625"/>
              <a:gd name="T37" fmla="*/ 0 h 780"/>
              <a:gd name="T38" fmla="*/ 2147483647 w 1625"/>
              <a:gd name="T39" fmla="*/ 2147483647 h 780"/>
              <a:gd name="T40" fmla="*/ 2147483647 w 1625"/>
              <a:gd name="T41" fmla="*/ 2147483647 h 780"/>
              <a:gd name="T42" fmla="*/ 2147483647 w 1625"/>
              <a:gd name="T43" fmla="*/ 2147483647 h 780"/>
              <a:gd name="T44" fmla="*/ 2147483647 w 1625"/>
              <a:gd name="T45" fmla="*/ 2147483647 h 780"/>
              <a:gd name="T46" fmla="*/ 2147483647 w 1625"/>
              <a:gd name="T47" fmla="*/ 2147483647 h 780"/>
              <a:gd name="T48" fmla="*/ 2147483647 w 1625"/>
              <a:gd name="T49" fmla="*/ 2147483647 h 780"/>
              <a:gd name="T50" fmla="*/ 2147483647 w 1625"/>
              <a:gd name="T51" fmla="*/ 2147483647 h 780"/>
              <a:gd name="T52" fmla="*/ 2147483647 w 1625"/>
              <a:gd name="T53" fmla="*/ 2147483647 h 780"/>
              <a:gd name="T54" fmla="*/ 2147483647 w 1625"/>
              <a:gd name="T55" fmla="*/ 2147483647 h 780"/>
              <a:gd name="T56" fmla="*/ 2147483647 w 1625"/>
              <a:gd name="T57" fmla="*/ 2147483647 h 780"/>
              <a:gd name="T58" fmla="*/ 2147483647 w 1625"/>
              <a:gd name="T59" fmla="*/ 2147483647 h 780"/>
              <a:gd name="T60" fmla="*/ 2147483647 w 1625"/>
              <a:gd name="T61" fmla="*/ 2147483647 h 780"/>
              <a:gd name="T62" fmla="*/ 2147483647 w 1625"/>
              <a:gd name="T63" fmla="*/ 2147483647 h 780"/>
              <a:gd name="T64" fmla="*/ 2147483647 w 1625"/>
              <a:gd name="T65" fmla="*/ 2147483647 h 780"/>
              <a:gd name="T66" fmla="*/ 2147483647 w 1625"/>
              <a:gd name="T67" fmla="*/ 2147483647 h 780"/>
              <a:gd name="T68" fmla="*/ 2147483647 w 1625"/>
              <a:gd name="T69" fmla="*/ 2147483647 h 780"/>
              <a:gd name="T70" fmla="*/ 2147483647 w 1625"/>
              <a:gd name="T71" fmla="*/ 2147483647 h 780"/>
              <a:gd name="T72" fmla="*/ 2147483647 w 1625"/>
              <a:gd name="T73" fmla="*/ 2147483647 h 780"/>
              <a:gd name="T74" fmla="*/ 2147483647 w 1625"/>
              <a:gd name="T75" fmla="*/ 2147483647 h 780"/>
              <a:gd name="T76" fmla="*/ 2147483647 w 1625"/>
              <a:gd name="T77" fmla="*/ 2147483647 h 780"/>
              <a:gd name="T78" fmla="*/ 2147483647 w 1625"/>
              <a:gd name="T79" fmla="*/ 2147483647 h 780"/>
              <a:gd name="T80" fmla="*/ 2147483647 w 1625"/>
              <a:gd name="T81" fmla="*/ 2147483647 h 780"/>
              <a:gd name="T82" fmla="*/ 2147483647 w 1625"/>
              <a:gd name="T83" fmla="*/ 2147483647 h 780"/>
              <a:gd name="T84" fmla="*/ 2147483647 w 1625"/>
              <a:gd name="T85" fmla="*/ 2147483647 h 780"/>
              <a:gd name="T86" fmla="*/ 2147483647 w 1625"/>
              <a:gd name="T87" fmla="*/ 2147483647 h 780"/>
              <a:gd name="T88" fmla="*/ 2147483647 w 1625"/>
              <a:gd name="T89" fmla="*/ 2147483647 h 780"/>
              <a:gd name="T90" fmla="*/ 2147483647 w 1625"/>
              <a:gd name="T91" fmla="*/ 2147483647 h 780"/>
              <a:gd name="T92" fmla="*/ 2147483647 w 1625"/>
              <a:gd name="T93" fmla="*/ 2147483647 h 780"/>
              <a:gd name="T94" fmla="*/ 2147483647 w 1625"/>
              <a:gd name="T95" fmla="*/ 2147483647 h 780"/>
              <a:gd name="T96" fmla="*/ 2147483647 w 1625"/>
              <a:gd name="T97" fmla="*/ 2147483647 h 780"/>
              <a:gd name="T98" fmla="*/ 2147483647 w 1625"/>
              <a:gd name="T99" fmla="*/ 2147483647 h 780"/>
              <a:gd name="T100" fmla="*/ 2147483647 w 1625"/>
              <a:gd name="T101" fmla="*/ 2147483647 h 780"/>
              <a:gd name="T102" fmla="*/ 2147483647 w 1625"/>
              <a:gd name="T103" fmla="*/ 2147483647 h 780"/>
              <a:gd name="T104" fmla="*/ 2147483647 w 1625"/>
              <a:gd name="T105" fmla="*/ 2147483647 h 780"/>
              <a:gd name="T106" fmla="*/ 2147483647 w 1625"/>
              <a:gd name="T107" fmla="*/ 2147483647 h 780"/>
              <a:gd name="T108" fmla="*/ 2147483647 w 1625"/>
              <a:gd name="T109" fmla="*/ 2147483647 h 780"/>
              <a:gd name="T110" fmla="*/ 2147483647 w 1625"/>
              <a:gd name="T111" fmla="*/ 2147483647 h 780"/>
              <a:gd name="T112" fmla="*/ 2147483647 w 1625"/>
              <a:gd name="T113" fmla="*/ 2147483647 h 7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5"/>
              <a:gd name="T172" fmla="*/ 0 h 780"/>
              <a:gd name="T173" fmla="*/ 1625 w 1625"/>
              <a:gd name="T174" fmla="*/ 780 h 78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5" h="780">
                <a:moveTo>
                  <a:pt x="984" y="780"/>
                </a:moveTo>
                <a:lnTo>
                  <a:pt x="979" y="780"/>
                </a:lnTo>
                <a:lnTo>
                  <a:pt x="957" y="780"/>
                </a:lnTo>
                <a:lnTo>
                  <a:pt x="921" y="779"/>
                </a:lnTo>
                <a:lnTo>
                  <a:pt x="910" y="779"/>
                </a:lnTo>
                <a:lnTo>
                  <a:pt x="899" y="779"/>
                </a:lnTo>
                <a:lnTo>
                  <a:pt x="875" y="779"/>
                </a:lnTo>
                <a:lnTo>
                  <a:pt x="863" y="779"/>
                </a:lnTo>
                <a:lnTo>
                  <a:pt x="815" y="778"/>
                </a:lnTo>
                <a:lnTo>
                  <a:pt x="781" y="778"/>
                </a:lnTo>
                <a:lnTo>
                  <a:pt x="722" y="777"/>
                </a:lnTo>
                <a:lnTo>
                  <a:pt x="712" y="777"/>
                </a:lnTo>
                <a:lnTo>
                  <a:pt x="710" y="777"/>
                </a:lnTo>
                <a:lnTo>
                  <a:pt x="675" y="775"/>
                </a:lnTo>
                <a:lnTo>
                  <a:pt x="640" y="774"/>
                </a:lnTo>
                <a:lnTo>
                  <a:pt x="607" y="773"/>
                </a:lnTo>
                <a:lnTo>
                  <a:pt x="604" y="773"/>
                </a:lnTo>
                <a:lnTo>
                  <a:pt x="603" y="773"/>
                </a:lnTo>
                <a:lnTo>
                  <a:pt x="582" y="773"/>
                </a:lnTo>
                <a:lnTo>
                  <a:pt x="535" y="772"/>
                </a:lnTo>
                <a:lnTo>
                  <a:pt x="498" y="771"/>
                </a:lnTo>
                <a:lnTo>
                  <a:pt x="488" y="769"/>
                </a:lnTo>
                <a:lnTo>
                  <a:pt x="481" y="769"/>
                </a:lnTo>
                <a:lnTo>
                  <a:pt x="361" y="765"/>
                </a:lnTo>
                <a:lnTo>
                  <a:pt x="365" y="678"/>
                </a:lnTo>
                <a:lnTo>
                  <a:pt x="365" y="656"/>
                </a:lnTo>
                <a:lnTo>
                  <a:pt x="366" y="641"/>
                </a:lnTo>
                <a:lnTo>
                  <a:pt x="367" y="610"/>
                </a:lnTo>
                <a:lnTo>
                  <a:pt x="368" y="592"/>
                </a:lnTo>
                <a:lnTo>
                  <a:pt x="368" y="579"/>
                </a:lnTo>
                <a:lnTo>
                  <a:pt x="371" y="516"/>
                </a:lnTo>
                <a:lnTo>
                  <a:pt x="371" y="515"/>
                </a:lnTo>
                <a:lnTo>
                  <a:pt x="265" y="510"/>
                </a:lnTo>
                <a:lnTo>
                  <a:pt x="259" y="510"/>
                </a:lnTo>
                <a:lnTo>
                  <a:pt x="125" y="504"/>
                </a:lnTo>
                <a:lnTo>
                  <a:pt x="89" y="502"/>
                </a:lnTo>
                <a:lnTo>
                  <a:pt x="90" y="502"/>
                </a:lnTo>
                <a:lnTo>
                  <a:pt x="79" y="502"/>
                </a:lnTo>
                <a:lnTo>
                  <a:pt x="0" y="497"/>
                </a:lnTo>
                <a:lnTo>
                  <a:pt x="3" y="466"/>
                </a:lnTo>
                <a:lnTo>
                  <a:pt x="5" y="422"/>
                </a:lnTo>
                <a:lnTo>
                  <a:pt x="6" y="400"/>
                </a:lnTo>
                <a:lnTo>
                  <a:pt x="9" y="373"/>
                </a:lnTo>
                <a:lnTo>
                  <a:pt x="9" y="357"/>
                </a:lnTo>
                <a:lnTo>
                  <a:pt x="10" y="341"/>
                </a:lnTo>
                <a:lnTo>
                  <a:pt x="11" y="323"/>
                </a:lnTo>
                <a:lnTo>
                  <a:pt x="12" y="310"/>
                </a:lnTo>
                <a:lnTo>
                  <a:pt x="13" y="279"/>
                </a:lnTo>
                <a:lnTo>
                  <a:pt x="16" y="248"/>
                </a:lnTo>
                <a:lnTo>
                  <a:pt x="17" y="218"/>
                </a:lnTo>
                <a:lnTo>
                  <a:pt x="19" y="187"/>
                </a:lnTo>
                <a:lnTo>
                  <a:pt x="24" y="102"/>
                </a:lnTo>
                <a:lnTo>
                  <a:pt x="28" y="45"/>
                </a:lnTo>
                <a:lnTo>
                  <a:pt x="29" y="12"/>
                </a:lnTo>
                <a:lnTo>
                  <a:pt x="30" y="0"/>
                </a:lnTo>
                <a:lnTo>
                  <a:pt x="37" y="0"/>
                </a:lnTo>
                <a:lnTo>
                  <a:pt x="40" y="0"/>
                </a:lnTo>
                <a:lnTo>
                  <a:pt x="129" y="6"/>
                </a:lnTo>
                <a:lnTo>
                  <a:pt x="175" y="8"/>
                </a:lnTo>
                <a:lnTo>
                  <a:pt x="181" y="8"/>
                </a:lnTo>
                <a:lnTo>
                  <a:pt x="220" y="10"/>
                </a:lnTo>
                <a:lnTo>
                  <a:pt x="242" y="12"/>
                </a:lnTo>
                <a:lnTo>
                  <a:pt x="246" y="12"/>
                </a:lnTo>
                <a:lnTo>
                  <a:pt x="257" y="12"/>
                </a:lnTo>
                <a:lnTo>
                  <a:pt x="314" y="15"/>
                </a:lnTo>
                <a:lnTo>
                  <a:pt x="355" y="16"/>
                </a:lnTo>
                <a:lnTo>
                  <a:pt x="385" y="18"/>
                </a:lnTo>
                <a:lnTo>
                  <a:pt x="445" y="21"/>
                </a:lnTo>
                <a:lnTo>
                  <a:pt x="458" y="21"/>
                </a:lnTo>
                <a:lnTo>
                  <a:pt x="540" y="24"/>
                </a:lnTo>
                <a:lnTo>
                  <a:pt x="612" y="26"/>
                </a:lnTo>
                <a:lnTo>
                  <a:pt x="670" y="27"/>
                </a:lnTo>
                <a:lnTo>
                  <a:pt x="724" y="28"/>
                </a:lnTo>
                <a:lnTo>
                  <a:pt x="844" y="31"/>
                </a:lnTo>
                <a:lnTo>
                  <a:pt x="894" y="32"/>
                </a:lnTo>
                <a:lnTo>
                  <a:pt x="1031" y="33"/>
                </a:lnTo>
                <a:lnTo>
                  <a:pt x="1053" y="56"/>
                </a:lnTo>
                <a:lnTo>
                  <a:pt x="1065" y="62"/>
                </a:lnTo>
                <a:lnTo>
                  <a:pt x="1075" y="64"/>
                </a:lnTo>
                <a:lnTo>
                  <a:pt x="1093" y="73"/>
                </a:lnTo>
                <a:lnTo>
                  <a:pt x="1121" y="91"/>
                </a:lnTo>
                <a:lnTo>
                  <a:pt x="1145" y="67"/>
                </a:lnTo>
                <a:lnTo>
                  <a:pt x="1187" y="70"/>
                </a:lnTo>
                <a:lnTo>
                  <a:pt x="1190" y="70"/>
                </a:lnTo>
                <a:lnTo>
                  <a:pt x="1211" y="68"/>
                </a:lnTo>
                <a:lnTo>
                  <a:pt x="1214" y="68"/>
                </a:lnTo>
                <a:lnTo>
                  <a:pt x="1256" y="68"/>
                </a:lnTo>
                <a:lnTo>
                  <a:pt x="1273" y="81"/>
                </a:lnTo>
                <a:lnTo>
                  <a:pt x="1279" y="88"/>
                </a:lnTo>
                <a:lnTo>
                  <a:pt x="1298" y="91"/>
                </a:lnTo>
                <a:lnTo>
                  <a:pt x="1337" y="105"/>
                </a:lnTo>
                <a:lnTo>
                  <a:pt x="1355" y="124"/>
                </a:lnTo>
                <a:lnTo>
                  <a:pt x="1369" y="149"/>
                </a:lnTo>
                <a:lnTo>
                  <a:pt x="1389" y="155"/>
                </a:lnTo>
                <a:lnTo>
                  <a:pt x="1404" y="158"/>
                </a:lnTo>
                <a:lnTo>
                  <a:pt x="1419" y="211"/>
                </a:lnTo>
                <a:lnTo>
                  <a:pt x="1425" y="217"/>
                </a:lnTo>
                <a:lnTo>
                  <a:pt x="1425" y="218"/>
                </a:lnTo>
                <a:lnTo>
                  <a:pt x="1421" y="225"/>
                </a:lnTo>
                <a:lnTo>
                  <a:pt x="1434" y="248"/>
                </a:lnTo>
                <a:lnTo>
                  <a:pt x="1436" y="267"/>
                </a:lnTo>
                <a:lnTo>
                  <a:pt x="1442" y="279"/>
                </a:lnTo>
                <a:lnTo>
                  <a:pt x="1453" y="279"/>
                </a:lnTo>
                <a:lnTo>
                  <a:pt x="1461" y="311"/>
                </a:lnTo>
                <a:lnTo>
                  <a:pt x="1464" y="314"/>
                </a:lnTo>
                <a:lnTo>
                  <a:pt x="1471" y="340"/>
                </a:lnTo>
                <a:lnTo>
                  <a:pt x="1465" y="357"/>
                </a:lnTo>
                <a:lnTo>
                  <a:pt x="1467" y="373"/>
                </a:lnTo>
                <a:lnTo>
                  <a:pt x="1489" y="393"/>
                </a:lnTo>
                <a:lnTo>
                  <a:pt x="1489" y="401"/>
                </a:lnTo>
                <a:lnTo>
                  <a:pt x="1488" y="402"/>
                </a:lnTo>
                <a:lnTo>
                  <a:pt x="1489" y="410"/>
                </a:lnTo>
                <a:lnTo>
                  <a:pt x="1501" y="429"/>
                </a:lnTo>
                <a:lnTo>
                  <a:pt x="1513" y="455"/>
                </a:lnTo>
                <a:lnTo>
                  <a:pt x="1506" y="465"/>
                </a:lnTo>
                <a:lnTo>
                  <a:pt x="1504" y="479"/>
                </a:lnTo>
                <a:lnTo>
                  <a:pt x="1513" y="480"/>
                </a:lnTo>
                <a:lnTo>
                  <a:pt x="1515" y="485"/>
                </a:lnTo>
                <a:lnTo>
                  <a:pt x="1513" y="486"/>
                </a:lnTo>
                <a:lnTo>
                  <a:pt x="1515" y="496"/>
                </a:lnTo>
                <a:lnTo>
                  <a:pt x="1513" y="512"/>
                </a:lnTo>
                <a:lnTo>
                  <a:pt x="1513" y="514"/>
                </a:lnTo>
                <a:lnTo>
                  <a:pt x="1514" y="514"/>
                </a:lnTo>
                <a:lnTo>
                  <a:pt x="1516" y="527"/>
                </a:lnTo>
                <a:lnTo>
                  <a:pt x="1526" y="551"/>
                </a:lnTo>
                <a:lnTo>
                  <a:pt x="1527" y="552"/>
                </a:lnTo>
                <a:lnTo>
                  <a:pt x="1525" y="558"/>
                </a:lnTo>
                <a:lnTo>
                  <a:pt x="1524" y="581"/>
                </a:lnTo>
                <a:lnTo>
                  <a:pt x="1514" y="590"/>
                </a:lnTo>
                <a:lnTo>
                  <a:pt x="1539" y="624"/>
                </a:lnTo>
                <a:lnTo>
                  <a:pt x="1537" y="630"/>
                </a:lnTo>
                <a:lnTo>
                  <a:pt x="1536" y="632"/>
                </a:lnTo>
                <a:lnTo>
                  <a:pt x="1540" y="645"/>
                </a:lnTo>
                <a:lnTo>
                  <a:pt x="1548" y="645"/>
                </a:lnTo>
                <a:lnTo>
                  <a:pt x="1554" y="635"/>
                </a:lnTo>
                <a:lnTo>
                  <a:pt x="1564" y="697"/>
                </a:lnTo>
                <a:lnTo>
                  <a:pt x="1578" y="709"/>
                </a:lnTo>
                <a:lnTo>
                  <a:pt x="1579" y="709"/>
                </a:lnTo>
                <a:lnTo>
                  <a:pt x="1588" y="713"/>
                </a:lnTo>
                <a:lnTo>
                  <a:pt x="1613" y="767"/>
                </a:lnTo>
                <a:lnTo>
                  <a:pt x="1625" y="774"/>
                </a:lnTo>
                <a:lnTo>
                  <a:pt x="1619" y="774"/>
                </a:lnTo>
                <a:lnTo>
                  <a:pt x="1536" y="777"/>
                </a:lnTo>
                <a:lnTo>
                  <a:pt x="1520" y="777"/>
                </a:lnTo>
                <a:lnTo>
                  <a:pt x="1496" y="777"/>
                </a:lnTo>
                <a:lnTo>
                  <a:pt x="1494" y="777"/>
                </a:lnTo>
                <a:lnTo>
                  <a:pt x="1472" y="778"/>
                </a:lnTo>
                <a:lnTo>
                  <a:pt x="1452" y="778"/>
                </a:lnTo>
                <a:lnTo>
                  <a:pt x="1449" y="778"/>
                </a:lnTo>
                <a:lnTo>
                  <a:pt x="1425" y="778"/>
                </a:lnTo>
                <a:lnTo>
                  <a:pt x="1409" y="779"/>
                </a:lnTo>
                <a:lnTo>
                  <a:pt x="1403" y="779"/>
                </a:lnTo>
                <a:lnTo>
                  <a:pt x="1356" y="779"/>
                </a:lnTo>
                <a:lnTo>
                  <a:pt x="1345" y="779"/>
                </a:lnTo>
                <a:lnTo>
                  <a:pt x="1332" y="779"/>
                </a:lnTo>
                <a:lnTo>
                  <a:pt x="1325" y="779"/>
                </a:lnTo>
                <a:lnTo>
                  <a:pt x="1285" y="780"/>
                </a:lnTo>
                <a:lnTo>
                  <a:pt x="1261" y="780"/>
                </a:lnTo>
                <a:lnTo>
                  <a:pt x="1240" y="780"/>
                </a:lnTo>
                <a:lnTo>
                  <a:pt x="1238" y="780"/>
                </a:lnTo>
                <a:lnTo>
                  <a:pt x="1192" y="780"/>
                </a:lnTo>
                <a:lnTo>
                  <a:pt x="1154" y="780"/>
                </a:lnTo>
                <a:lnTo>
                  <a:pt x="1144" y="780"/>
                </a:lnTo>
                <a:lnTo>
                  <a:pt x="1134" y="780"/>
                </a:lnTo>
                <a:lnTo>
                  <a:pt x="1121" y="780"/>
                </a:lnTo>
                <a:lnTo>
                  <a:pt x="1097" y="780"/>
                </a:lnTo>
                <a:lnTo>
                  <a:pt x="1069" y="780"/>
                </a:lnTo>
                <a:lnTo>
                  <a:pt x="1050" y="780"/>
                </a:lnTo>
                <a:lnTo>
                  <a:pt x="1027" y="780"/>
                </a:lnTo>
                <a:lnTo>
                  <a:pt x="1026" y="780"/>
                </a:lnTo>
                <a:lnTo>
                  <a:pt x="1003" y="780"/>
                </a:lnTo>
                <a:lnTo>
                  <a:pt x="984" y="78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3" name="Freeform 51"/>
          <p:cNvSpPr>
            <a:spLocks/>
          </p:cNvSpPr>
          <p:nvPr/>
        </p:nvSpPr>
        <p:spPr bwMode="auto">
          <a:xfrm>
            <a:off x="3770897" y="1446212"/>
            <a:ext cx="972407" cy="587653"/>
          </a:xfrm>
          <a:custGeom>
            <a:avLst/>
            <a:gdLst>
              <a:gd name="T0" fmla="*/ 2147483647 w 1294"/>
              <a:gd name="T1" fmla="*/ 2147483647 h 780"/>
              <a:gd name="T2" fmla="*/ 2147483647 w 1294"/>
              <a:gd name="T3" fmla="*/ 2147483647 h 780"/>
              <a:gd name="T4" fmla="*/ 2147483647 w 1294"/>
              <a:gd name="T5" fmla="*/ 2147483647 h 780"/>
              <a:gd name="T6" fmla="*/ 2147483647 w 1294"/>
              <a:gd name="T7" fmla="*/ 2147483647 h 780"/>
              <a:gd name="T8" fmla="*/ 2147483647 w 1294"/>
              <a:gd name="T9" fmla="*/ 2147483647 h 780"/>
              <a:gd name="T10" fmla="*/ 2147483647 w 1294"/>
              <a:gd name="T11" fmla="*/ 2147483647 h 780"/>
              <a:gd name="T12" fmla="*/ 2147483647 w 1294"/>
              <a:gd name="T13" fmla="*/ 2147483647 h 780"/>
              <a:gd name="T14" fmla="*/ 2147483647 w 1294"/>
              <a:gd name="T15" fmla="*/ 2147483647 h 780"/>
              <a:gd name="T16" fmla="*/ 2147483647 w 1294"/>
              <a:gd name="T17" fmla="*/ 2147483647 h 780"/>
              <a:gd name="T18" fmla="*/ 2147483647 w 1294"/>
              <a:gd name="T19" fmla="*/ 2147483647 h 780"/>
              <a:gd name="T20" fmla="*/ 2147483647 w 1294"/>
              <a:gd name="T21" fmla="*/ 2147483647 h 780"/>
              <a:gd name="T22" fmla="*/ 2147483647 w 1294"/>
              <a:gd name="T23" fmla="*/ 2147483647 h 780"/>
              <a:gd name="T24" fmla="*/ 2147483647 w 1294"/>
              <a:gd name="T25" fmla="*/ 2147483647 h 780"/>
              <a:gd name="T26" fmla="*/ 2147483647 w 1294"/>
              <a:gd name="T27" fmla="*/ 2147483647 h 780"/>
              <a:gd name="T28" fmla="*/ 2147483647 w 1294"/>
              <a:gd name="T29" fmla="*/ 2147483647 h 780"/>
              <a:gd name="T30" fmla="*/ 2147483647 w 1294"/>
              <a:gd name="T31" fmla="*/ 2147483647 h 780"/>
              <a:gd name="T32" fmla="*/ 2147483647 w 1294"/>
              <a:gd name="T33" fmla="*/ 2147483647 h 780"/>
              <a:gd name="T34" fmla="*/ 2147483647 w 1294"/>
              <a:gd name="T35" fmla="*/ 2147483647 h 780"/>
              <a:gd name="T36" fmla="*/ 2147483647 w 1294"/>
              <a:gd name="T37" fmla="*/ 2147483647 h 780"/>
              <a:gd name="T38" fmla="*/ 2147483647 w 1294"/>
              <a:gd name="T39" fmla="*/ 2147483647 h 780"/>
              <a:gd name="T40" fmla="*/ 2147483647 w 1294"/>
              <a:gd name="T41" fmla="*/ 2147483647 h 780"/>
              <a:gd name="T42" fmla="*/ 2147483647 w 1294"/>
              <a:gd name="T43" fmla="*/ 2147483647 h 780"/>
              <a:gd name="T44" fmla="*/ 2147483647 w 1294"/>
              <a:gd name="T45" fmla="*/ 2147483647 h 780"/>
              <a:gd name="T46" fmla="*/ 2147483647 w 1294"/>
              <a:gd name="T47" fmla="*/ 2147483647 h 780"/>
              <a:gd name="T48" fmla="*/ 2147483647 w 1294"/>
              <a:gd name="T49" fmla="*/ 2147483647 h 780"/>
              <a:gd name="T50" fmla="*/ 2147483647 w 1294"/>
              <a:gd name="T51" fmla="*/ 2147483647 h 780"/>
              <a:gd name="T52" fmla="*/ 2147483647 w 1294"/>
              <a:gd name="T53" fmla="*/ 2147483647 h 780"/>
              <a:gd name="T54" fmla="*/ 2147483647 w 1294"/>
              <a:gd name="T55" fmla="*/ 2147483647 h 780"/>
              <a:gd name="T56" fmla="*/ 2147483647 w 1294"/>
              <a:gd name="T57" fmla="*/ 2147483647 h 780"/>
              <a:gd name="T58" fmla="*/ 2147483647 w 1294"/>
              <a:gd name="T59" fmla="*/ 2147483647 h 780"/>
              <a:gd name="T60" fmla="*/ 2147483647 w 1294"/>
              <a:gd name="T61" fmla="*/ 2147483647 h 780"/>
              <a:gd name="T62" fmla="*/ 2147483647 w 1294"/>
              <a:gd name="T63" fmla="*/ 2147483647 h 780"/>
              <a:gd name="T64" fmla="*/ 2147483647 w 1294"/>
              <a:gd name="T65" fmla="*/ 2147483647 h 780"/>
              <a:gd name="T66" fmla="*/ 2147483647 w 1294"/>
              <a:gd name="T67" fmla="*/ 2147483647 h 780"/>
              <a:gd name="T68" fmla="*/ 2147483647 w 1294"/>
              <a:gd name="T69" fmla="*/ 2147483647 h 780"/>
              <a:gd name="T70" fmla="*/ 2147483647 w 1294"/>
              <a:gd name="T71" fmla="*/ 2147483647 h 780"/>
              <a:gd name="T72" fmla="*/ 2147483647 w 1294"/>
              <a:gd name="T73" fmla="*/ 2147483647 h 780"/>
              <a:gd name="T74" fmla="*/ 2147483647 w 1294"/>
              <a:gd name="T75" fmla="*/ 2147483647 h 780"/>
              <a:gd name="T76" fmla="*/ 2147483647 w 1294"/>
              <a:gd name="T77" fmla="*/ 2147483647 h 780"/>
              <a:gd name="T78" fmla="*/ 2147483647 w 1294"/>
              <a:gd name="T79" fmla="*/ 2147483647 h 780"/>
              <a:gd name="T80" fmla="*/ 2147483647 w 1294"/>
              <a:gd name="T81" fmla="*/ 2147483647 h 780"/>
              <a:gd name="T82" fmla="*/ 2147483647 w 1294"/>
              <a:gd name="T83" fmla="*/ 2147483647 h 780"/>
              <a:gd name="T84" fmla="*/ 2147483647 w 1294"/>
              <a:gd name="T85" fmla="*/ 2147483647 h 780"/>
              <a:gd name="T86" fmla="*/ 2147483647 w 1294"/>
              <a:gd name="T87" fmla="*/ 2147483647 h 780"/>
              <a:gd name="T88" fmla="*/ 0 w 1294"/>
              <a:gd name="T89" fmla="*/ 2147483647 h 780"/>
              <a:gd name="T90" fmla="*/ 2147483647 w 1294"/>
              <a:gd name="T91" fmla="*/ 2147483647 h 780"/>
              <a:gd name="T92" fmla="*/ 2147483647 w 1294"/>
              <a:gd name="T93" fmla="*/ 2147483647 h 780"/>
              <a:gd name="T94" fmla="*/ 2147483647 w 1294"/>
              <a:gd name="T95" fmla="*/ 2147483647 h 7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780"/>
              <a:gd name="T146" fmla="*/ 1294 w 1294"/>
              <a:gd name="T147" fmla="*/ 780 h 78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780">
                <a:moveTo>
                  <a:pt x="353" y="765"/>
                </a:moveTo>
                <a:lnTo>
                  <a:pt x="484" y="769"/>
                </a:lnTo>
                <a:lnTo>
                  <a:pt x="505" y="769"/>
                </a:lnTo>
                <a:lnTo>
                  <a:pt x="611" y="773"/>
                </a:lnTo>
                <a:lnTo>
                  <a:pt x="613" y="773"/>
                </a:lnTo>
                <a:lnTo>
                  <a:pt x="614" y="773"/>
                </a:lnTo>
                <a:lnTo>
                  <a:pt x="698" y="775"/>
                </a:lnTo>
                <a:lnTo>
                  <a:pt x="700" y="775"/>
                </a:lnTo>
                <a:lnTo>
                  <a:pt x="720" y="775"/>
                </a:lnTo>
                <a:lnTo>
                  <a:pt x="749" y="777"/>
                </a:lnTo>
                <a:lnTo>
                  <a:pt x="764" y="777"/>
                </a:lnTo>
                <a:lnTo>
                  <a:pt x="829" y="778"/>
                </a:lnTo>
                <a:lnTo>
                  <a:pt x="872" y="779"/>
                </a:lnTo>
                <a:lnTo>
                  <a:pt x="916" y="779"/>
                </a:lnTo>
                <a:lnTo>
                  <a:pt x="920" y="779"/>
                </a:lnTo>
                <a:lnTo>
                  <a:pt x="981" y="780"/>
                </a:lnTo>
                <a:lnTo>
                  <a:pt x="1003" y="780"/>
                </a:lnTo>
                <a:lnTo>
                  <a:pt x="1045" y="780"/>
                </a:lnTo>
                <a:lnTo>
                  <a:pt x="1046" y="780"/>
                </a:lnTo>
                <a:lnTo>
                  <a:pt x="1050" y="780"/>
                </a:lnTo>
                <a:lnTo>
                  <a:pt x="1132" y="780"/>
                </a:lnTo>
                <a:lnTo>
                  <a:pt x="1175" y="780"/>
                </a:lnTo>
                <a:lnTo>
                  <a:pt x="1179" y="780"/>
                </a:lnTo>
                <a:lnTo>
                  <a:pt x="1218" y="779"/>
                </a:lnTo>
                <a:lnTo>
                  <a:pt x="1262" y="779"/>
                </a:lnTo>
                <a:lnTo>
                  <a:pt x="1294" y="779"/>
                </a:lnTo>
                <a:lnTo>
                  <a:pt x="1292" y="762"/>
                </a:lnTo>
                <a:lnTo>
                  <a:pt x="1292" y="757"/>
                </a:lnTo>
                <a:lnTo>
                  <a:pt x="1282" y="677"/>
                </a:lnTo>
                <a:lnTo>
                  <a:pt x="1262" y="640"/>
                </a:lnTo>
                <a:lnTo>
                  <a:pt x="1256" y="609"/>
                </a:lnTo>
                <a:lnTo>
                  <a:pt x="1254" y="608"/>
                </a:lnTo>
                <a:lnTo>
                  <a:pt x="1252" y="608"/>
                </a:lnTo>
                <a:lnTo>
                  <a:pt x="1254" y="548"/>
                </a:lnTo>
                <a:lnTo>
                  <a:pt x="1246" y="518"/>
                </a:lnTo>
                <a:lnTo>
                  <a:pt x="1244" y="480"/>
                </a:lnTo>
                <a:lnTo>
                  <a:pt x="1244" y="472"/>
                </a:lnTo>
                <a:lnTo>
                  <a:pt x="1244" y="471"/>
                </a:lnTo>
                <a:lnTo>
                  <a:pt x="1244" y="459"/>
                </a:lnTo>
                <a:lnTo>
                  <a:pt x="1241" y="436"/>
                </a:lnTo>
                <a:lnTo>
                  <a:pt x="1244" y="435"/>
                </a:lnTo>
                <a:lnTo>
                  <a:pt x="1240" y="428"/>
                </a:lnTo>
                <a:lnTo>
                  <a:pt x="1241" y="425"/>
                </a:lnTo>
                <a:lnTo>
                  <a:pt x="1241" y="395"/>
                </a:lnTo>
                <a:lnTo>
                  <a:pt x="1240" y="394"/>
                </a:lnTo>
                <a:lnTo>
                  <a:pt x="1236" y="365"/>
                </a:lnTo>
                <a:lnTo>
                  <a:pt x="1234" y="352"/>
                </a:lnTo>
                <a:lnTo>
                  <a:pt x="1210" y="303"/>
                </a:lnTo>
                <a:lnTo>
                  <a:pt x="1193" y="233"/>
                </a:lnTo>
                <a:lnTo>
                  <a:pt x="1189" y="231"/>
                </a:lnTo>
                <a:lnTo>
                  <a:pt x="1190" y="226"/>
                </a:lnTo>
                <a:lnTo>
                  <a:pt x="1193" y="223"/>
                </a:lnTo>
                <a:lnTo>
                  <a:pt x="1191" y="170"/>
                </a:lnTo>
                <a:lnTo>
                  <a:pt x="1186" y="141"/>
                </a:lnTo>
                <a:lnTo>
                  <a:pt x="1185" y="140"/>
                </a:lnTo>
                <a:lnTo>
                  <a:pt x="1180" y="62"/>
                </a:lnTo>
                <a:lnTo>
                  <a:pt x="1183" y="60"/>
                </a:lnTo>
                <a:lnTo>
                  <a:pt x="1173" y="30"/>
                </a:lnTo>
                <a:lnTo>
                  <a:pt x="1054" y="30"/>
                </a:lnTo>
                <a:lnTo>
                  <a:pt x="881" y="30"/>
                </a:lnTo>
                <a:lnTo>
                  <a:pt x="793" y="28"/>
                </a:lnTo>
                <a:lnTo>
                  <a:pt x="684" y="26"/>
                </a:lnTo>
                <a:lnTo>
                  <a:pt x="489" y="21"/>
                </a:lnTo>
                <a:lnTo>
                  <a:pt x="467" y="20"/>
                </a:lnTo>
                <a:lnTo>
                  <a:pt x="380" y="16"/>
                </a:lnTo>
                <a:lnTo>
                  <a:pt x="227" y="10"/>
                </a:lnTo>
                <a:lnTo>
                  <a:pt x="44" y="0"/>
                </a:lnTo>
                <a:lnTo>
                  <a:pt x="40" y="61"/>
                </a:lnTo>
                <a:lnTo>
                  <a:pt x="39" y="81"/>
                </a:lnTo>
                <a:lnTo>
                  <a:pt x="39" y="88"/>
                </a:lnTo>
                <a:lnTo>
                  <a:pt x="39" y="91"/>
                </a:lnTo>
                <a:lnTo>
                  <a:pt x="37" y="122"/>
                </a:lnTo>
                <a:lnTo>
                  <a:pt x="36" y="148"/>
                </a:lnTo>
                <a:lnTo>
                  <a:pt x="32" y="213"/>
                </a:lnTo>
                <a:lnTo>
                  <a:pt x="31" y="243"/>
                </a:lnTo>
                <a:lnTo>
                  <a:pt x="31" y="244"/>
                </a:lnTo>
                <a:lnTo>
                  <a:pt x="28" y="274"/>
                </a:lnTo>
                <a:lnTo>
                  <a:pt x="27" y="304"/>
                </a:lnTo>
                <a:lnTo>
                  <a:pt x="21" y="391"/>
                </a:lnTo>
                <a:lnTo>
                  <a:pt x="21" y="397"/>
                </a:lnTo>
                <a:lnTo>
                  <a:pt x="20" y="407"/>
                </a:lnTo>
                <a:lnTo>
                  <a:pt x="18" y="458"/>
                </a:lnTo>
                <a:lnTo>
                  <a:pt x="12" y="549"/>
                </a:lnTo>
                <a:lnTo>
                  <a:pt x="10" y="575"/>
                </a:lnTo>
                <a:lnTo>
                  <a:pt x="9" y="600"/>
                </a:lnTo>
                <a:lnTo>
                  <a:pt x="8" y="610"/>
                </a:lnTo>
                <a:lnTo>
                  <a:pt x="4" y="664"/>
                </a:lnTo>
                <a:lnTo>
                  <a:pt x="4" y="672"/>
                </a:lnTo>
                <a:lnTo>
                  <a:pt x="2" y="710"/>
                </a:lnTo>
                <a:lnTo>
                  <a:pt x="0" y="747"/>
                </a:lnTo>
                <a:lnTo>
                  <a:pt x="8" y="748"/>
                </a:lnTo>
                <a:lnTo>
                  <a:pt x="73" y="752"/>
                </a:lnTo>
                <a:lnTo>
                  <a:pt x="182" y="756"/>
                </a:lnTo>
                <a:lnTo>
                  <a:pt x="191" y="757"/>
                </a:lnTo>
                <a:lnTo>
                  <a:pt x="267" y="761"/>
                </a:lnTo>
                <a:lnTo>
                  <a:pt x="332" y="763"/>
                </a:lnTo>
                <a:lnTo>
                  <a:pt x="353" y="76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4" name="Freeform 52"/>
          <p:cNvSpPr>
            <a:spLocks/>
          </p:cNvSpPr>
          <p:nvPr/>
        </p:nvSpPr>
        <p:spPr bwMode="auto">
          <a:xfrm>
            <a:off x="3737832" y="2008314"/>
            <a:ext cx="1031022" cy="665806"/>
          </a:xfrm>
          <a:custGeom>
            <a:avLst/>
            <a:gdLst>
              <a:gd name="T0" fmla="*/ 2147483647 w 1374"/>
              <a:gd name="T1" fmla="*/ 2147483647 h 886"/>
              <a:gd name="T2" fmla="*/ 2147483647 w 1374"/>
              <a:gd name="T3" fmla="*/ 2147483647 h 886"/>
              <a:gd name="T4" fmla="*/ 2147483647 w 1374"/>
              <a:gd name="T5" fmla="*/ 2147483647 h 886"/>
              <a:gd name="T6" fmla="*/ 2147483647 w 1374"/>
              <a:gd name="T7" fmla="*/ 2147483647 h 886"/>
              <a:gd name="T8" fmla="*/ 2147483647 w 1374"/>
              <a:gd name="T9" fmla="*/ 2147483647 h 886"/>
              <a:gd name="T10" fmla="*/ 2147483647 w 1374"/>
              <a:gd name="T11" fmla="*/ 2147483647 h 886"/>
              <a:gd name="T12" fmla="*/ 2147483647 w 1374"/>
              <a:gd name="T13" fmla="*/ 2147483647 h 886"/>
              <a:gd name="T14" fmla="*/ 2147483647 w 1374"/>
              <a:gd name="T15" fmla="*/ 2147483647 h 886"/>
              <a:gd name="T16" fmla="*/ 2147483647 w 1374"/>
              <a:gd name="T17" fmla="*/ 2147483647 h 886"/>
              <a:gd name="T18" fmla="*/ 2147483647 w 1374"/>
              <a:gd name="T19" fmla="*/ 2147483647 h 886"/>
              <a:gd name="T20" fmla="*/ 2147483647 w 1374"/>
              <a:gd name="T21" fmla="*/ 2147483647 h 886"/>
              <a:gd name="T22" fmla="*/ 2147483647 w 1374"/>
              <a:gd name="T23" fmla="*/ 2147483647 h 886"/>
              <a:gd name="T24" fmla="*/ 2147483647 w 1374"/>
              <a:gd name="T25" fmla="*/ 2147483647 h 886"/>
              <a:gd name="T26" fmla="*/ 2147483647 w 1374"/>
              <a:gd name="T27" fmla="*/ 2147483647 h 886"/>
              <a:gd name="T28" fmla="*/ 2147483647 w 1374"/>
              <a:gd name="T29" fmla="*/ 2147483647 h 886"/>
              <a:gd name="T30" fmla="*/ 2147483647 w 1374"/>
              <a:gd name="T31" fmla="*/ 2147483647 h 886"/>
              <a:gd name="T32" fmla="*/ 2147483647 w 1374"/>
              <a:gd name="T33" fmla="*/ 2147483647 h 886"/>
              <a:gd name="T34" fmla="*/ 2147483647 w 1374"/>
              <a:gd name="T35" fmla="*/ 2147483647 h 886"/>
              <a:gd name="T36" fmla="*/ 2147483647 w 1374"/>
              <a:gd name="T37" fmla="*/ 2147483647 h 886"/>
              <a:gd name="T38" fmla="*/ 2147483647 w 1374"/>
              <a:gd name="T39" fmla="*/ 2147483647 h 886"/>
              <a:gd name="T40" fmla="*/ 2147483647 w 1374"/>
              <a:gd name="T41" fmla="*/ 2147483647 h 886"/>
              <a:gd name="T42" fmla="*/ 2147483647 w 1374"/>
              <a:gd name="T43" fmla="*/ 2147483647 h 886"/>
              <a:gd name="T44" fmla="*/ 2147483647 w 1374"/>
              <a:gd name="T45" fmla="*/ 2147483647 h 886"/>
              <a:gd name="T46" fmla="*/ 2147483647 w 1374"/>
              <a:gd name="T47" fmla="*/ 2147483647 h 886"/>
              <a:gd name="T48" fmla="*/ 2147483647 w 1374"/>
              <a:gd name="T49" fmla="*/ 0 h 886"/>
              <a:gd name="T50" fmla="*/ 2147483647 w 1374"/>
              <a:gd name="T51" fmla="*/ 2147483647 h 886"/>
              <a:gd name="T52" fmla="*/ 2147483647 w 1374"/>
              <a:gd name="T53" fmla="*/ 2147483647 h 886"/>
              <a:gd name="T54" fmla="*/ 2147483647 w 1374"/>
              <a:gd name="T55" fmla="*/ 2147483647 h 886"/>
              <a:gd name="T56" fmla="*/ 2147483647 w 1374"/>
              <a:gd name="T57" fmla="*/ 2147483647 h 886"/>
              <a:gd name="T58" fmla="*/ 2147483647 w 1374"/>
              <a:gd name="T59" fmla="*/ 2147483647 h 886"/>
              <a:gd name="T60" fmla="*/ 2147483647 w 1374"/>
              <a:gd name="T61" fmla="*/ 2147483647 h 886"/>
              <a:gd name="T62" fmla="*/ 2147483647 w 1374"/>
              <a:gd name="T63" fmla="*/ 2147483647 h 886"/>
              <a:gd name="T64" fmla="*/ 2147483647 w 1374"/>
              <a:gd name="T65" fmla="*/ 2147483647 h 886"/>
              <a:gd name="T66" fmla="*/ 2147483647 w 1374"/>
              <a:gd name="T67" fmla="*/ 2147483647 h 886"/>
              <a:gd name="T68" fmla="*/ 2147483647 w 1374"/>
              <a:gd name="T69" fmla="*/ 2147483647 h 886"/>
              <a:gd name="T70" fmla="*/ 2147483647 w 1374"/>
              <a:gd name="T71" fmla="*/ 2147483647 h 886"/>
              <a:gd name="T72" fmla="*/ 2147483647 w 1374"/>
              <a:gd name="T73" fmla="*/ 2147483647 h 886"/>
              <a:gd name="T74" fmla="*/ 2147483647 w 1374"/>
              <a:gd name="T75" fmla="*/ 2147483647 h 886"/>
              <a:gd name="T76" fmla="*/ 2147483647 w 1374"/>
              <a:gd name="T77" fmla="*/ 2147483647 h 886"/>
              <a:gd name="T78" fmla="*/ 2147483647 w 1374"/>
              <a:gd name="T79" fmla="*/ 2147483647 h 886"/>
              <a:gd name="T80" fmla="*/ 2147483647 w 1374"/>
              <a:gd name="T81" fmla="*/ 2147483647 h 886"/>
              <a:gd name="T82" fmla="*/ 2147483647 w 1374"/>
              <a:gd name="T83" fmla="*/ 2147483647 h 886"/>
              <a:gd name="T84" fmla="*/ 2147483647 w 1374"/>
              <a:gd name="T85" fmla="*/ 2147483647 h 88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74"/>
              <a:gd name="T130" fmla="*/ 0 h 886"/>
              <a:gd name="T131" fmla="*/ 1374 w 1374"/>
              <a:gd name="T132" fmla="*/ 886 h 88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74" h="886">
                <a:moveTo>
                  <a:pt x="1243" y="809"/>
                </a:moveTo>
                <a:lnTo>
                  <a:pt x="1249" y="816"/>
                </a:lnTo>
                <a:lnTo>
                  <a:pt x="1268" y="819"/>
                </a:lnTo>
                <a:lnTo>
                  <a:pt x="1307" y="833"/>
                </a:lnTo>
                <a:lnTo>
                  <a:pt x="1325" y="852"/>
                </a:lnTo>
                <a:lnTo>
                  <a:pt x="1339" y="877"/>
                </a:lnTo>
                <a:lnTo>
                  <a:pt x="1359" y="883"/>
                </a:lnTo>
                <a:lnTo>
                  <a:pt x="1374" y="886"/>
                </a:lnTo>
                <a:lnTo>
                  <a:pt x="1368" y="883"/>
                </a:lnTo>
                <a:lnTo>
                  <a:pt x="1368" y="882"/>
                </a:lnTo>
                <a:lnTo>
                  <a:pt x="1363" y="868"/>
                </a:lnTo>
                <a:lnTo>
                  <a:pt x="1363" y="859"/>
                </a:lnTo>
                <a:lnTo>
                  <a:pt x="1340" y="832"/>
                </a:lnTo>
                <a:lnTo>
                  <a:pt x="1355" y="782"/>
                </a:lnTo>
                <a:lnTo>
                  <a:pt x="1362" y="768"/>
                </a:lnTo>
                <a:lnTo>
                  <a:pt x="1361" y="747"/>
                </a:lnTo>
                <a:lnTo>
                  <a:pt x="1369" y="737"/>
                </a:lnTo>
                <a:lnTo>
                  <a:pt x="1371" y="728"/>
                </a:lnTo>
                <a:lnTo>
                  <a:pt x="1361" y="704"/>
                </a:lnTo>
                <a:lnTo>
                  <a:pt x="1350" y="694"/>
                </a:lnTo>
                <a:lnTo>
                  <a:pt x="1356" y="665"/>
                </a:lnTo>
                <a:lnTo>
                  <a:pt x="1341" y="634"/>
                </a:lnTo>
                <a:lnTo>
                  <a:pt x="1359" y="634"/>
                </a:lnTo>
                <a:lnTo>
                  <a:pt x="1368" y="634"/>
                </a:lnTo>
                <a:lnTo>
                  <a:pt x="1368" y="603"/>
                </a:lnTo>
                <a:lnTo>
                  <a:pt x="1367" y="572"/>
                </a:lnTo>
                <a:lnTo>
                  <a:pt x="1367" y="548"/>
                </a:lnTo>
                <a:lnTo>
                  <a:pt x="1365" y="509"/>
                </a:lnTo>
                <a:lnTo>
                  <a:pt x="1365" y="479"/>
                </a:lnTo>
                <a:lnTo>
                  <a:pt x="1365" y="461"/>
                </a:lnTo>
                <a:lnTo>
                  <a:pt x="1364" y="375"/>
                </a:lnTo>
                <a:lnTo>
                  <a:pt x="1364" y="355"/>
                </a:lnTo>
                <a:lnTo>
                  <a:pt x="1364" y="353"/>
                </a:lnTo>
                <a:lnTo>
                  <a:pt x="1363" y="310"/>
                </a:lnTo>
                <a:lnTo>
                  <a:pt x="1362" y="268"/>
                </a:lnTo>
                <a:lnTo>
                  <a:pt x="1361" y="196"/>
                </a:lnTo>
                <a:lnTo>
                  <a:pt x="1358" y="182"/>
                </a:lnTo>
                <a:lnTo>
                  <a:pt x="1352" y="172"/>
                </a:lnTo>
                <a:lnTo>
                  <a:pt x="1331" y="162"/>
                </a:lnTo>
                <a:lnTo>
                  <a:pt x="1293" y="118"/>
                </a:lnTo>
                <a:lnTo>
                  <a:pt x="1291" y="109"/>
                </a:lnTo>
                <a:lnTo>
                  <a:pt x="1325" y="78"/>
                </a:lnTo>
                <a:lnTo>
                  <a:pt x="1339" y="32"/>
                </a:lnTo>
                <a:lnTo>
                  <a:pt x="1307" y="32"/>
                </a:lnTo>
                <a:lnTo>
                  <a:pt x="1263" y="32"/>
                </a:lnTo>
                <a:lnTo>
                  <a:pt x="1224" y="33"/>
                </a:lnTo>
                <a:lnTo>
                  <a:pt x="1220" y="33"/>
                </a:lnTo>
                <a:lnTo>
                  <a:pt x="1177" y="33"/>
                </a:lnTo>
                <a:lnTo>
                  <a:pt x="1095" y="33"/>
                </a:lnTo>
                <a:lnTo>
                  <a:pt x="1091" y="33"/>
                </a:lnTo>
                <a:lnTo>
                  <a:pt x="1090" y="33"/>
                </a:lnTo>
                <a:lnTo>
                  <a:pt x="1048" y="33"/>
                </a:lnTo>
                <a:lnTo>
                  <a:pt x="1026" y="33"/>
                </a:lnTo>
                <a:lnTo>
                  <a:pt x="965" y="32"/>
                </a:lnTo>
                <a:lnTo>
                  <a:pt x="961" y="32"/>
                </a:lnTo>
                <a:lnTo>
                  <a:pt x="917" y="32"/>
                </a:lnTo>
                <a:lnTo>
                  <a:pt x="874" y="31"/>
                </a:lnTo>
                <a:lnTo>
                  <a:pt x="809" y="30"/>
                </a:lnTo>
                <a:lnTo>
                  <a:pt x="794" y="30"/>
                </a:lnTo>
                <a:lnTo>
                  <a:pt x="765" y="28"/>
                </a:lnTo>
                <a:lnTo>
                  <a:pt x="745" y="28"/>
                </a:lnTo>
                <a:lnTo>
                  <a:pt x="743" y="28"/>
                </a:lnTo>
                <a:lnTo>
                  <a:pt x="659" y="26"/>
                </a:lnTo>
                <a:lnTo>
                  <a:pt x="658" y="26"/>
                </a:lnTo>
                <a:lnTo>
                  <a:pt x="656" y="26"/>
                </a:lnTo>
                <a:lnTo>
                  <a:pt x="550" y="22"/>
                </a:lnTo>
                <a:lnTo>
                  <a:pt x="529" y="22"/>
                </a:lnTo>
                <a:lnTo>
                  <a:pt x="398" y="18"/>
                </a:lnTo>
                <a:lnTo>
                  <a:pt x="377" y="16"/>
                </a:lnTo>
                <a:lnTo>
                  <a:pt x="312" y="14"/>
                </a:lnTo>
                <a:lnTo>
                  <a:pt x="236" y="10"/>
                </a:lnTo>
                <a:lnTo>
                  <a:pt x="227" y="9"/>
                </a:lnTo>
                <a:lnTo>
                  <a:pt x="118" y="5"/>
                </a:lnTo>
                <a:lnTo>
                  <a:pt x="53" y="1"/>
                </a:lnTo>
                <a:lnTo>
                  <a:pt x="45" y="0"/>
                </a:lnTo>
                <a:lnTo>
                  <a:pt x="45" y="15"/>
                </a:lnTo>
                <a:lnTo>
                  <a:pt x="42" y="48"/>
                </a:lnTo>
                <a:lnTo>
                  <a:pt x="36" y="171"/>
                </a:lnTo>
                <a:lnTo>
                  <a:pt x="35" y="180"/>
                </a:lnTo>
                <a:lnTo>
                  <a:pt x="33" y="232"/>
                </a:lnTo>
                <a:lnTo>
                  <a:pt x="33" y="234"/>
                </a:lnTo>
                <a:lnTo>
                  <a:pt x="29" y="234"/>
                </a:lnTo>
                <a:lnTo>
                  <a:pt x="25" y="295"/>
                </a:lnTo>
                <a:lnTo>
                  <a:pt x="23" y="339"/>
                </a:lnTo>
                <a:lnTo>
                  <a:pt x="22" y="356"/>
                </a:lnTo>
                <a:lnTo>
                  <a:pt x="18" y="418"/>
                </a:lnTo>
                <a:lnTo>
                  <a:pt x="17" y="435"/>
                </a:lnTo>
                <a:lnTo>
                  <a:pt x="17" y="445"/>
                </a:lnTo>
                <a:lnTo>
                  <a:pt x="15" y="479"/>
                </a:lnTo>
                <a:lnTo>
                  <a:pt x="12" y="517"/>
                </a:lnTo>
                <a:lnTo>
                  <a:pt x="11" y="542"/>
                </a:lnTo>
                <a:lnTo>
                  <a:pt x="10" y="573"/>
                </a:lnTo>
                <a:lnTo>
                  <a:pt x="7" y="603"/>
                </a:lnTo>
                <a:lnTo>
                  <a:pt x="7" y="604"/>
                </a:lnTo>
                <a:lnTo>
                  <a:pt x="7" y="609"/>
                </a:lnTo>
                <a:lnTo>
                  <a:pt x="6" y="635"/>
                </a:lnTo>
                <a:lnTo>
                  <a:pt x="1" y="696"/>
                </a:lnTo>
                <a:lnTo>
                  <a:pt x="0" y="728"/>
                </a:lnTo>
                <a:lnTo>
                  <a:pt x="7" y="728"/>
                </a:lnTo>
                <a:lnTo>
                  <a:pt x="10" y="728"/>
                </a:lnTo>
                <a:lnTo>
                  <a:pt x="99" y="734"/>
                </a:lnTo>
                <a:lnTo>
                  <a:pt x="145" y="736"/>
                </a:lnTo>
                <a:lnTo>
                  <a:pt x="151" y="736"/>
                </a:lnTo>
                <a:lnTo>
                  <a:pt x="190" y="738"/>
                </a:lnTo>
                <a:lnTo>
                  <a:pt x="212" y="740"/>
                </a:lnTo>
                <a:lnTo>
                  <a:pt x="216" y="740"/>
                </a:lnTo>
                <a:lnTo>
                  <a:pt x="227" y="740"/>
                </a:lnTo>
                <a:lnTo>
                  <a:pt x="284" y="743"/>
                </a:lnTo>
                <a:lnTo>
                  <a:pt x="325" y="744"/>
                </a:lnTo>
                <a:lnTo>
                  <a:pt x="355" y="746"/>
                </a:lnTo>
                <a:lnTo>
                  <a:pt x="415" y="749"/>
                </a:lnTo>
                <a:lnTo>
                  <a:pt x="428" y="749"/>
                </a:lnTo>
                <a:lnTo>
                  <a:pt x="510" y="752"/>
                </a:lnTo>
                <a:lnTo>
                  <a:pt x="582" y="754"/>
                </a:lnTo>
                <a:lnTo>
                  <a:pt x="640" y="755"/>
                </a:lnTo>
                <a:lnTo>
                  <a:pt x="694" y="756"/>
                </a:lnTo>
                <a:lnTo>
                  <a:pt x="814" y="759"/>
                </a:lnTo>
                <a:lnTo>
                  <a:pt x="864" y="760"/>
                </a:lnTo>
                <a:lnTo>
                  <a:pt x="1001" y="761"/>
                </a:lnTo>
                <a:lnTo>
                  <a:pt x="1023" y="784"/>
                </a:lnTo>
                <a:lnTo>
                  <a:pt x="1035" y="790"/>
                </a:lnTo>
                <a:lnTo>
                  <a:pt x="1045" y="792"/>
                </a:lnTo>
                <a:lnTo>
                  <a:pt x="1063" y="801"/>
                </a:lnTo>
                <a:lnTo>
                  <a:pt x="1091" y="819"/>
                </a:lnTo>
                <a:lnTo>
                  <a:pt x="1115" y="795"/>
                </a:lnTo>
                <a:lnTo>
                  <a:pt x="1157" y="798"/>
                </a:lnTo>
                <a:lnTo>
                  <a:pt x="1160" y="798"/>
                </a:lnTo>
                <a:lnTo>
                  <a:pt x="1181" y="796"/>
                </a:lnTo>
                <a:lnTo>
                  <a:pt x="1184" y="796"/>
                </a:lnTo>
                <a:lnTo>
                  <a:pt x="1226" y="796"/>
                </a:lnTo>
                <a:lnTo>
                  <a:pt x="1243" y="80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5" name="Freeform 53"/>
          <p:cNvSpPr>
            <a:spLocks/>
          </p:cNvSpPr>
          <p:nvPr/>
        </p:nvSpPr>
        <p:spPr bwMode="auto">
          <a:xfrm>
            <a:off x="7774750" y="1749807"/>
            <a:ext cx="247986" cy="470423"/>
          </a:xfrm>
          <a:custGeom>
            <a:avLst/>
            <a:gdLst>
              <a:gd name="T0" fmla="*/ 2147483647 w 331"/>
              <a:gd name="T1" fmla="*/ 2147483647 h 625"/>
              <a:gd name="T2" fmla="*/ 2147483647 w 331"/>
              <a:gd name="T3" fmla="*/ 2147483647 h 625"/>
              <a:gd name="T4" fmla="*/ 2147483647 w 331"/>
              <a:gd name="T5" fmla="*/ 2147483647 h 625"/>
              <a:gd name="T6" fmla="*/ 2147483647 w 331"/>
              <a:gd name="T7" fmla="*/ 2147483647 h 625"/>
              <a:gd name="T8" fmla="*/ 2147483647 w 331"/>
              <a:gd name="T9" fmla="*/ 2147483647 h 625"/>
              <a:gd name="T10" fmla="*/ 2147483647 w 331"/>
              <a:gd name="T11" fmla="*/ 2147483647 h 625"/>
              <a:gd name="T12" fmla="*/ 2147483647 w 331"/>
              <a:gd name="T13" fmla="*/ 2147483647 h 625"/>
              <a:gd name="T14" fmla="*/ 2147483647 w 331"/>
              <a:gd name="T15" fmla="*/ 2147483647 h 625"/>
              <a:gd name="T16" fmla="*/ 2147483647 w 331"/>
              <a:gd name="T17" fmla="*/ 2147483647 h 625"/>
              <a:gd name="T18" fmla="*/ 2147483647 w 331"/>
              <a:gd name="T19" fmla="*/ 2147483647 h 625"/>
              <a:gd name="T20" fmla="*/ 2147483647 w 331"/>
              <a:gd name="T21" fmla="*/ 2147483647 h 625"/>
              <a:gd name="T22" fmla="*/ 2147483647 w 331"/>
              <a:gd name="T23" fmla="*/ 2147483647 h 625"/>
              <a:gd name="T24" fmla="*/ 2147483647 w 331"/>
              <a:gd name="T25" fmla="*/ 2147483647 h 625"/>
              <a:gd name="T26" fmla="*/ 2147483647 w 331"/>
              <a:gd name="T27" fmla="*/ 2147483647 h 625"/>
              <a:gd name="T28" fmla="*/ 2147483647 w 331"/>
              <a:gd name="T29" fmla="*/ 2147483647 h 625"/>
              <a:gd name="T30" fmla="*/ 2147483647 w 331"/>
              <a:gd name="T31" fmla="*/ 2147483647 h 625"/>
              <a:gd name="T32" fmla="*/ 2147483647 w 331"/>
              <a:gd name="T33" fmla="*/ 2147483647 h 625"/>
              <a:gd name="T34" fmla="*/ 2147483647 w 331"/>
              <a:gd name="T35" fmla="*/ 2147483647 h 625"/>
              <a:gd name="T36" fmla="*/ 2147483647 w 331"/>
              <a:gd name="T37" fmla="*/ 2147483647 h 625"/>
              <a:gd name="T38" fmla="*/ 2147483647 w 331"/>
              <a:gd name="T39" fmla="*/ 2147483647 h 625"/>
              <a:gd name="T40" fmla="*/ 2147483647 w 331"/>
              <a:gd name="T41" fmla="*/ 2147483647 h 625"/>
              <a:gd name="T42" fmla="*/ 2147483647 w 331"/>
              <a:gd name="T43" fmla="*/ 2147483647 h 625"/>
              <a:gd name="T44" fmla="*/ 2147483647 w 331"/>
              <a:gd name="T45" fmla="*/ 2147483647 h 625"/>
              <a:gd name="T46" fmla="*/ 2147483647 w 331"/>
              <a:gd name="T47" fmla="*/ 2147483647 h 625"/>
              <a:gd name="T48" fmla="*/ 2147483647 w 331"/>
              <a:gd name="T49" fmla="*/ 2147483647 h 625"/>
              <a:gd name="T50" fmla="*/ 2147483647 w 331"/>
              <a:gd name="T51" fmla="*/ 2147483647 h 625"/>
              <a:gd name="T52" fmla="*/ 2147483647 w 331"/>
              <a:gd name="T53" fmla="*/ 2147483647 h 625"/>
              <a:gd name="T54" fmla="*/ 2147483647 w 331"/>
              <a:gd name="T55" fmla="*/ 2147483647 h 625"/>
              <a:gd name="T56" fmla="*/ 2147483647 w 331"/>
              <a:gd name="T57" fmla="*/ 2147483647 h 625"/>
              <a:gd name="T58" fmla="*/ 2147483647 w 331"/>
              <a:gd name="T59" fmla="*/ 2147483647 h 625"/>
              <a:gd name="T60" fmla="*/ 2147483647 w 331"/>
              <a:gd name="T61" fmla="*/ 2147483647 h 625"/>
              <a:gd name="T62" fmla="*/ 2147483647 w 331"/>
              <a:gd name="T63" fmla="*/ 2147483647 h 625"/>
              <a:gd name="T64" fmla="*/ 2147483647 w 331"/>
              <a:gd name="T65" fmla="*/ 2147483647 h 625"/>
              <a:gd name="T66" fmla="*/ 2147483647 w 331"/>
              <a:gd name="T67" fmla="*/ 2147483647 h 625"/>
              <a:gd name="T68" fmla="*/ 2147483647 w 331"/>
              <a:gd name="T69" fmla="*/ 2147483647 h 625"/>
              <a:gd name="T70" fmla="*/ 2147483647 w 331"/>
              <a:gd name="T71" fmla="*/ 2147483647 h 625"/>
              <a:gd name="T72" fmla="*/ 2147483647 w 331"/>
              <a:gd name="T73" fmla="*/ 2147483647 h 625"/>
              <a:gd name="T74" fmla="*/ 2147483647 w 331"/>
              <a:gd name="T75" fmla="*/ 2147483647 h 625"/>
              <a:gd name="T76" fmla="*/ 2147483647 w 331"/>
              <a:gd name="T77" fmla="*/ 2147483647 h 625"/>
              <a:gd name="T78" fmla="*/ 2147483647 w 331"/>
              <a:gd name="T79" fmla="*/ 2147483647 h 625"/>
              <a:gd name="T80" fmla="*/ 2147483647 w 331"/>
              <a:gd name="T81" fmla="*/ 2147483647 h 625"/>
              <a:gd name="T82" fmla="*/ 2147483647 w 331"/>
              <a:gd name="T83" fmla="*/ 2147483647 h 625"/>
              <a:gd name="T84" fmla="*/ 2147483647 w 331"/>
              <a:gd name="T85" fmla="*/ 0 h 625"/>
              <a:gd name="T86" fmla="*/ 2147483647 w 331"/>
              <a:gd name="T87" fmla="*/ 2147483647 h 625"/>
              <a:gd name="T88" fmla="*/ 2147483647 w 331"/>
              <a:gd name="T89" fmla="*/ 2147483647 h 625"/>
              <a:gd name="T90" fmla="*/ 2147483647 w 331"/>
              <a:gd name="T91" fmla="*/ 2147483647 h 625"/>
              <a:gd name="T92" fmla="*/ 2147483647 w 331"/>
              <a:gd name="T93" fmla="*/ 2147483647 h 625"/>
              <a:gd name="T94" fmla="*/ 0 w 331"/>
              <a:gd name="T95" fmla="*/ 2147483647 h 625"/>
              <a:gd name="T96" fmla="*/ 2147483647 w 331"/>
              <a:gd name="T97" fmla="*/ 2147483647 h 625"/>
              <a:gd name="T98" fmla="*/ 2147483647 w 331"/>
              <a:gd name="T99" fmla="*/ 2147483647 h 625"/>
              <a:gd name="T100" fmla="*/ 2147483647 w 331"/>
              <a:gd name="T101" fmla="*/ 2147483647 h 625"/>
              <a:gd name="T102" fmla="*/ 2147483647 w 331"/>
              <a:gd name="T103" fmla="*/ 2147483647 h 625"/>
              <a:gd name="T104" fmla="*/ 2147483647 w 331"/>
              <a:gd name="T105" fmla="*/ 2147483647 h 625"/>
              <a:gd name="T106" fmla="*/ 2147483647 w 331"/>
              <a:gd name="T107" fmla="*/ 2147483647 h 625"/>
              <a:gd name="T108" fmla="*/ 2147483647 w 331"/>
              <a:gd name="T109" fmla="*/ 2147483647 h 625"/>
              <a:gd name="T110" fmla="*/ 2147483647 w 331"/>
              <a:gd name="T111" fmla="*/ 2147483647 h 625"/>
              <a:gd name="T112" fmla="*/ 2147483647 w 331"/>
              <a:gd name="T113" fmla="*/ 2147483647 h 625"/>
              <a:gd name="T114" fmla="*/ 2147483647 w 331"/>
              <a:gd name="T115" fmla="*/ 2147483647 h 625"/>
              <a:gd name="T116" fmla="*/ 2147483647 w 331"/>
              <a:gd name="T117" fmla="*/ 2147483647 h 6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31"/>
              <a:gd name="T178" fmla="*/ 0 h 625"/>
              <a:gd name="T179" fmla="*/ 331 w 331"/>
              <a:gd name="T180" fmla="*/ 625 h 62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31" h="625">
                <a:moveTo>
                  <a:pt x="72" y="385"/>
                </a:moveTo>
                <a:lnTo>
                  <a:pt x="70" y="418"/>
                </a:lnTo>
                <a:lnTo>
                  <a:pt x="90" y="413"/>
                </a:lnTo>
                <a:lnTo>
                  <a:pt x="116" y="485"/>
                </a:lnTo>
                <a:lnTo>
                  <a:pt x="120" y="501"/>
                </a:lnTo>
                <a:lnTo>
                  <a:pt x="126" y="532"/>
                </a:lnTo>
                <a:lnTo>
                  <a:pt x="135" y="577"/>
                </a:lnTo>
                <a:lnTo>
                  <a:pt x="141" y="603"/>
                </a:lnTo>
                <a:lnTo>
                  <a:pt x="147" y="625"/>
                </a:lnTo>
                <a:lnTo>
                  <a:pt x="149" y="623"/>
                </a:lnTo>
                <a:lnTo>
                  <a:pt x="182" y="616"/>
                </a:lnTo>
                <a:lnTo>
                  <a:pt x="188" y="615"/>
                </a:lnTo>
                <a:lnTo>
                  <a:pt x="192" y="614"/>
                </a:lnTo>
                <a:lnTo>
                  <a:pt x="193" y="614"/>
                </a:lnTo>
                <a:lnTo>
                  <a:pt x="195" y="614"/>
                </a:lnTo>
                <a:lnTo>
                  <a:pt x="207" y="610"/>
                </a:lnTo>
                <a:lnTo>
                  <a:pt x="240" y="603"/>
                </a:lnTo>
                <a:lnTo>
                  <a:pt x="284" y="593"/>
                </a:lnTo>
                <a:lnTo>
                  <a:pt x="291" y="592"/>
                </a:lnTo>
                <a:lnTo>
                  <a:pt x="265" y="543"/>
                </a:lnTo>
                <a:lnTo>
                  <a:pt x="274" y="526"/>
                </a:lnTo>
                <a:lnTo>
                  <a:pt x="266" y="488"/>
                </a:lnTo>
                <a:lnTo>
                  <a:pt x="265" y="470"/>
                </a:lnTo>
                <a:lnTo>
                  <a:pt x="265" y="469"/>
                </a:lnTo>
                <a:lnTo>
                  <a:pt x="258" y="404"/>
                </a:lnTo>
                <a:lnTo>
                  <a:pt x="253" y="383"/>
                </a:lnTo>
                <a:lnTo>
                  <a:pt x="260" y="376"/>
                </a:lnTo>
                <a:lnTo>
                  <a:pt x="258" y="370"/>
                </a:lnTo>
                <a:lnTo>
                  <a:pt x="264" y="340"/>
                </a:lnTo>
                <a:lnTo>
                  <a:pt x="271" y="330"/>
                </a:lnTo>
                <a:lnTo>
                  <a:pt x="272" y="271"/>
                </a:lnTo>
                <a:lnTo>
                  <a:pt x="277" y="237"/>
                </a:lnTo>
                <a:lnTo>
                  <a:pt x="274" y="230"/>
                </a:lnTo>
                <a:lnTo>
                  <a:pt x="266" y="208"/>
                </a:lnTo>
                <a:lnTo>
                  <a:pt x="271" y="187"/>
                </a:lnTo>
                <a:lnTo>
                  <a:pt x="297" y="175"/>
                </a:lnTo>
                <a:lnTo>
                  <a:pt x="300" y="168"/>
                </a:lnTo>
                <a:lnTo>
                  <a:pt x="300" y="166"/>
                </a:lnTo>
                <a:lnTo>
                  <a:pt x="307" y="157"/>
                </a:lnTo>
                <a:lnTo>
                  <a:pt x="331" y="127"/>
                </a:lnTo>
                <a:lnTo>
                  <a:pt x="307" y="69"/>
                </a:lnTo>
                <a:lnTo>
                  <a:pt x="320" y="24"/>
                </a:lnTo>
                <a:lnTo>
                  <a:pt x="313" y="0"/>
                </a:lnTo>
                <a:lnTo>
                  <a:pt x="246" y="19"/>
                </a:lnTo>
                <a:lnTo>
                  <a:pt x="134" y="48"/>
                </a:lnTo>
                <a:lnTo>
                  <a:pt x="25" y="74"/>
                </a:lnTo>
                <a:lnTo>
                  <a:pt x="16" y="76"/>
                </a:lnTo>
                <a:lnTo>
                  <a:pt x="0" y="81"/>
                </a:lnTo>
                <a:lnTo>
                  <a:pt x="4" y="118"/>
                </a:lnTo>
                <a:lnTo>
                  <a:pt x="20" y="187"/>
                </a:lnTo>
                <a:lnTo>
                  <a:pt x="24" y="189"/>
                </a:lnTo>
                <a:lnTo>
                  <a:pt x="29" y="193"/>
                </a:lnTo>
                <a:lnTo>
                  <a:pt x="36" y="202"/>
                </a:lnTo>
                <a:lnTo>
                  <a:pt x="49" y="260"/>
                </a:lnTo>
                <a:lnTo>
                  <a:pt x="41" y="280"/>
                </a:lnTo>
                <a:lnTo>
                  <a:pt x="41" y="310"/>
                </a:lnTo>
                <a:lnTo>
                  <a:pt x="66" y="373"/>
                </a:lnTo>
                <a:lnTo>
                  <a:pt x="67" y="375"/>
                </a:lnTo>
                <a:lnTo>
                  <a:pt x="72" y="38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6" name="Freeform 54"/>
          <p:cNvSpPr>
            <a:spLocks/>
          </p:cNvSpPr>
          <p:nvPr/>
        </p:nvSpPr>
        <p:spPr bwMode="auto">
          <a:xfrm>
            <a:off x="7964122" y="1685181"/>
            <a:ext cx="243478" cy="511002"/>
          </a:xfrm>
          <a:custGeom>
            <a:avLst/>
            <a:gdLst>
              <a:gd name="T0" fmla="*/ 2147483647 w 323"/>
              <a:gd name="T1" fmla="*/ 2147483647 h 679"/>
              <a:gd name="T2" fmla="*/ 2147483647 w 323"/>
              <a:gd name="T3" fmla="*/ 2147483647 h 679"/>
              <a:gd name="T4" fmla="*/ 2147483647 w 323"/>
              <a:gd name="T5" fmla="*/ 2147483647 h 679"/>
              <a:gd name="T6" fmla="*/ 2147483647 w 323"/>
              <a:gd name="T7" fmla="*/ 2147483647 h 679"/>
              <a:gd name="T8" fmla="*/ 2147483647 w 323"/>
              <a:gd name="T9" fmla="*/ 2147483647 h 679"/>
              <a:gd name="T10" fmla="*/ 2147483647 w 323"/>
              <a:gd name="T11" fmla="*/ 2147483647 h 679"/>
              <a:gd name="T12" fmla="*/ 2147483647 w 323"/>
              <a:gd name="T13" fmla="*/ 2147483647 h 679"/>
              <a:gd name="T14" fmla="*/ 2147483647 w 323"/>
              <a:gd name="T15" fmla="*/ 2147483647 h 679"/>
              <a:gd name="T16" fmla="*/ 2147483647 w 323"/>
              <a:gd name="T17" fmla="*/ 2147483647 h 679"/>
              <a:gd name="T18" fmla="*/ 2147483647 w 323"/>
              <a:gd name="T19" fmla="*/ 2147483647 h 679"/>
              <a:gd name="T20" fmla="*/ 2147483647 w 323"/>
              <a:gd name="T21" fmla="*/ 2147483647 h 679"/>
              <a:gd name="T22" fmla="*/ 2147483647 w 323"/>
              <a:gd name="T23" fmla="*/ 2147483647 h 679"/>
              <a:gd name="T24" fmla="*/ 2147483647 w 323"/>
              <a:gd name="T25" fmla="*/ 2147483647 h 679"/>
              <a:gd name="T26" fmla="*/ 2147483647 w 323"/>
              <a:gd name="T27" fmla="*/ 2147483647 h 679"/>
              <a:gd name="T28" fmla="*/ 2147483647 w 323"/>
              <a:gd name="T29" fmla="*/ 2147483647 h 679"/>
              <a:gd name="T30" fmla="*/ 2147483647 w 323"/>
              <a:gd name="T31" fmla="*/ 2147483647 h 679"/>
              <a:gd name="T32" fmla="*/ 2147483647 w 323"/>
              <a:gd name="T33" fmla="*/ 2147483647 h 679"/>
              <a:gd name="T34" fmla="*/ 2147483647 w 323"/>
              <a:gd name="T35" fmla="*/ 2147483647 h 679"/>
              <a:gd name="T36" fmla="*/ 2147483647 w 323"/>
              <a:gd name="T37" fmla="*/ 2147483647 h 679"/>
              <a:gd name="T38" fmla="*/ 2147483647 w 323"/>
              <a:gd name="T39" fmla="*/ 2147483647 h 679"/>
              <a:gd name="T40" fmla="*/ 2147483647 w 323"/>
              <a:gd name="T41" fmla="*/ 2147483647 h 679"/>
              <a:gd name="T42" fmla="*/ 2147483647 w 323"/>
              <a:gd name="T43" fmla="*/ 0 h 679"/>
              <a:gd name="T44" fmla="*/ 2147483647 w 323"/>
              <a:gd name="T45" fmla="*/ 2147483647 h 679"/>
              <a:gd name="T46" fmla="*/ 2147483647 w 323"/>
              <a:gd name="T47" fmla="*/ 2147483647 h 679"/>
              <a:gd name="T48" fmla="*/ 2147483647 w 323"/>
              <a:gd name="T49" fmla="*/ 2147483647 h 679"/>
              <a:gd name="T50" fmla="*/ 2147483647 w 323"/>
              <a:gd name="T51" fmla="*/ 2147483647 h 679"/>
              <a:gd name="T52" fmla="*/ 2147483647 w 323"/>
              <a:gd name="T53" fmla="*/ 2147483647 h 679"/>
              <a:gd name="T54" fmla="*/ 2147483647 w 323"/>
              <a:gd name="T55" fmla="*/ 2147483647 h 679"/>
              <a:gd name="T56" fmla="*/ 2147483647 w 323"/>
              <a:gd name="T57" fmla="*/ 2147483647 h 679"/>
              <a:gd name="T58" fmla="*/ 2147483647 w 323"/>
              <a:gd name="T59" fmla="*/ 2147483647 h 679"/>
              <a:gd name="T60" fmla="*/ 2147483647 w 323"/>
              <a:gd name="T61" fmla="*/ 2147483647 h 679"/>
              <a:gd name="T62" fmla="*/ 2147483647 w 323"/>
              <a:gd name="T63" fmla="*/ 2147483647 h 679"/>
              <a:gd name="T64" fmla="*/ 2147483647 w 323"/>
              <a:gd name="T65" fmla="*/ 2147483647 h 679"/>
              <a:gd name="T66" fmla="*/ 2147483647 w 323"/>
              <a:gd name="T67" fmla="*/ 2147483647 h 679"/>
              <a:gd name="T68" fmla="*/ 2147483647 w 323"/>
              <a:gd name="T69" fmla="*/ 2147483647 h 679"/>
              <a:gd name="T70" fmla="*/ 2147483647 w 323"/>
              <a:gd name="T71" fmla="*/ 2147483647 h 679"/>
              <a:gd name="T72" fmla="*/ 2147483647 w 323"/>
              <a:gd name="T73" fmla="*/ 2147483647 h 679"/>
              <a:gd name="T74" fmla="*/ 2147483647 w 323"/>
              <a:gd name="T75" fmla="*/ 2147483647 h 679"/>
              <a:gd name="T76" fmla="*/ 2147483647 w 323"/>
              <a:gd name="T77" fmla="*/ 2147483647 h 679"/>
              <a:gd name="T78" fmla="*/ 2147483647 w 323"/>
              <a:gd name="T79" fmla="*/ 2147483647 h 679"/>
              <a:gd name="T80" fmla="*/ 2147483647 w 323"/>
              <a:gd name="T81" fmla="*/ 2147483647 h 679"/>
              <a:gd name="T82" fmla="*/ 2147483647 w 323"/>
              <a:gd name="T83" fmla="*/ 2147483647 h 679"/>
              <a:gd name="T84" fmla="*/ 2147483647 w 323"/>
              <a:gd name="T85" fmla="*/ 2147483647 h 679"/>
              <a:gd name="T86" fmla="*/ 2147483647 w 323"/>
              <a:gd name="T87" fmla="*/ 2147483647 h 679"/>
              <a:gd name="T88" fmla="*/ 2147483647 w 323"/>
              <a:gd name="T89" fmla="*/ 2147483647 h 679"/>
              <a:gd name="T90" fmla="*/ 2147483647 w 323"/>
              <a:gd name="T91" fmla="*/ 2147483647 h 679"/>
              <a:gd name="T92" fmla="*/ 2147483647 w 323"/>
              <a:gd name="T93" fmla="*/ 2147483647 h 679"/>
              <a:gd name="T94" fmla="*/ 2147483647 w 323"/>
              <a:gd name="T95" fmla="*/ 2147483647 h 679"/>
              <a:gd name="T96" fmla="*/ 2147483647 w 323"/>
              <a:gd name="T97" fmla="*/ 2147483647 h 679"/>
              <a:gd name="T98" fmla="*/ 2147483647 w 323"/>
              <a:gd name="T99" fmla="*/ 2147483647 h 679"/>
              <a:gd name="T100" fmla="*/ 2147483647 w 323"/>
              <a:gd name="T101" fmla="*/ 2147483647 h 679"/>
              <a:gd name="T102" fmla="*/ 2147483647 w 323"/>
              <a:gd name="T103" fmla="*/ 2147483647 h 679"/>
              <a:gd name="T104" fmla="*/ 2147483647 w 323"/>
              <a:gd name="T105" fmla="*/ 2147483647 h 679"/>
              <a:gd name="T106" fmla="*/ 2147483647 w 323"/>
              <a:gd name="T107" fmla="*/ 2147483647 h 679"/>
              <a:gd name="T108" fmla="*/ 2147483647 w 323"/>
              <a:gd name="T109" fmla="*/ 2147483647 h 679"/>
              <a:gd name="T110" fmla="*/ 2147483647 w 323"/>
              <a:gd name="T111" fmla="*/ 2147483647 h 679"/>
              <a:gd name="T112" fmla="*/ 2147483647 w 323"/>
              <a:gd name="T113" fmla="*/ 2147483647 h 679"/>
              <a:gd name="T114" fmla="*/ 2147483647 w 323"/>
              <a:gd name="T115" fmla="*/ 2147483647 h 679"/>
              <a:gd name="T116" fmla="*/ 2147483647 w 323"/>
              <a:gd name="T117" fmla="*/ 2147483647 h 679"/>
              <a:gd name="T118" fmla="*/ 2147483647 w 323"/>
              <a:gd name="T119" fmla="*/ 2147483647 h 679"/>
              <a:gd name="T120" fmla="*/ 0 w 323"/>
              <a:gd name="T121" fmla="*/ 2147483647 h 679"/>
              <a:gd name="T122" fmla="*/ 2147483647 w 323"/>
              <a:gd name="T123" fmla="*/ 2147483647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23"/>
              <a:gd name="T187" fmla="*/ 0 h 679"/>
              <a:gd name="T188" fmla="*/ 323 w 323"/>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23" h="679">
                <a:moveTo>
                  <a:pt x="7" y="463"/>
                </a:moveTo>
                <a:lnTo>
                  <a:pt x="5" y="457"/>
                </a:lnTo>
                <a:lnTo>
                  <a:pt x="11" y="427"/>
                </a:lnTo>
                <a:lnTo>
                  <a:pt x="18" y="417"/>
                </a:lnTo>
                <a:lnTo>
                  <a:pt x="19" y="358"/>
                </a:lnTo>
                <a:lnTo>
                  <a:pt x="24" y="324"/>
                </a:lnTo>
                <a:lnTo>
                  <a:pt x="21" y="317"/>
                </a:lnTo>
                <a:lnTo>
                  <a:pt x="13" y="295"/>
                </a:lnTo>
                <a:lnTo>
                  <a:pt x="18" y="274"/>
                </a:lnTo>
                <a:lnTo>
                  <a:pt x="44" y="262"/>
                </a:lnTo>
                <a:lnTo>
                  <a:pt x="47" y="255"/>
                </a:lnTo>
                <a:lnTo>
                  <a:pt x="47" y="253"/>
                </a:lnTo>
                <a:lnTo>
                  <a:pt x="54" y="244"/>
                </a:lnTo>
                <a:lnTo>
                  <a:pt x="78" y="214"/>
                </a:lnTo>
                <a:lnTo>
                  <a:pt x="54" y="156"/>
                </a:lnTo>
                <a:lnTo>
                  <a:pt x="67" y="111"/>
                </a:lnTo>
                <a:lnTo>
                  <a:pt x="60" y="87"/>
                </a:lnTo>
                <a:lnTo>
                  <a:pt x="55" y="32"/>
                </a:lnTo>
                <a:lnTo>
                  <a:pt x="85" y="15"/>
                </a:lnTo>
                <a:lnTo>
                  <a:pt x="90" y="18"/>
                </a:lnTo>
                <a:lnTo>
                  <a:pt x="107" y="14"/>
                </a:lnTo>
                <a:lnTo>
                  <a:pt x="109" y="0"/>
                </a:lnTo>
                <a:lnTo>
                  <a:pt x="116" y="11"/>
                </a:lnTo>
                <a:lnTo>
                  <a:pt x="120" y="22"/>
                </a:lnTo>
                <a:lnTo>
                  <a:pt x="155" y="129"/>
                </a:lnTo>
                <a:lnTo>
                  <a:pt x="190" y="239"/>
                </a:lnTo>
                <a:lnTo>
                  <a:pt x="193" y="247"/>
                </a:lnTo>
                <a:lnTo>
                  <a:pt x="211" y="306"/>
                </a:lnTo>
                <a:lnTo>
                  <a:pt x="225" y="355"/>
                </a:lnTo>
                <a:lnTo>
                  <a:pt x="229" y="365"/>
                </a:lnTo>
                <a:lnTo>
                  <a:pt x="247" y="414"/>
                </a:lnTo>
                <a:lnTo>
                  <a:pt x="259" y="462"/>
                </a:lnTo>
                <a:lnTo>
                  <a:pt x="286" y="479"/>
                </a:lnTo>
                <a:lnTo>
                  <a:pt x="298" y="508"/>
                </a:lnTo>
                <a:lnTo>
                  <a:pt x="314" y="515"/>
                </a:lnTo>
                <a:lnTo>
                  <a:pt x="323" y="517"/>
                </a:lnTo>
                <a:lnTo>
                  <a:pt x="322" y="518"/>
                </a:lnTo>
                <a:lnTo>
                  <a:pt x="316" y="556"/>
                </a:lnTo>
                <a:lnTo>
                  <a:pt x="316" y="568"/>
                </a:lnTo>
                <a:lnTo>
                  <a:pt x="279" y="581"/>
                </a:lnTo>
                <a:lnTo>
                  <a:pt x="277" y="595"/>
                </a:lnTo>
                <a:lnTo>
                  <a:pt x="249" y="619"/>
                </a:lnTo>
                <a:lnTo>
                  <a:pt x="249" y="620"/>
                </a:lnTo>
                <a:lnTo>
                  <a:pt x="248" y="622"/>
                </a:lnTo>
                <a:lnTo>
                  <a:pt x="247" y="624"/>
                </a:lnTo>
                <a:lnTo>
                  <a:pt x="244" y="632"/>
                </a:lnTo>
                <a:lnTo>
                  <a:pt x="138" y="658"/>
                </a:lnTo>
                <a:lnTo>
                  <a:pt x="132" y="659"/>
                </a:lnTo>
                <a:lnTo>
                  <a:pt x="126" y="660"/>
                </a:lnTo>
                <a:lnTo>
                  <a:pt x="108" y="664"/>
                </a:lnTo>
                <a:lnTo>
                  <a:pt x="69" y="673"/>
                </a:lnTo>
                <a:lnTo>
                  <a:pt x="59" y="676"/>
                </a:lnTo>
                <a:lnTo>
                  <a:pt x="54" y="676"/>
                </a:lnTo>
                <a:lnTo>
                  <a:pt x="38" y="679"/>
                </a:lnTo>
                <a:lnTo>
                  <a:pt x="12" y="630"/>
                </a:lnTo>
                <a:lnTo>
                  <a:pt x="21" y="613"/>
                </a:lnTo>
                <a:lnTo>
                  <a:pt x="13" y="575"/>
                </a:lnTo>
                <a:lnTo>
                  <a:pt x="12" y="557"/>
                </a:lnTo>
                <a:lnTo>
                  <a:pt x="12" y="556"/>
                </a:lnTo>
                <a:lnTo>
                  <a:pt x="5" y="491"/>
                </a:lnTo>
                <a:lnTo>
                  <a:pt x="0" y="470"/>
                </a:lnTo>
                <a:lnTo>
                  <a:pt x="7" y="46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7" name="Freeform 55"/>
          <p:cNvSpPr>
            <a:spLocks/>
          </p:cNvSpPr>
          <p:nvPr/>
        </p:nvSpPr>
        <p:spPr bwMode="auto">
          <a:xfrm>
            <a:off x="5165633" y="4423551"/>
            <a:ext cx="835639" cy="737947"/>
          </a:xfrm>
          <a:custGeom>
            <a:avLst/>
            <a:gdLst>
              <a:gd name="T0" fmla="*/ 2147483647 w 1111"/>
              <a:gd name="T1" fmla="*/ 2147483647 h 982"/>
              <a:gd name="T2" fmla="*/ 2147483647 w 1111"/>
              <a:gd name="T3" fmla="*/ 2147483647 h 982"/>
              <a:gd name="T4" fmla="*/ 2147483647 w 1111"/>
              <a:gd name="T5" fmla="*/ 2147483647 h 982"/>
              <a:gd name="T6" fmla="*/ 2147483647 w 1111"/>
              <a:gd name="T7" fmla="*/ 2147483647 h 982"/>
              <a:gd name="T8" fmla="*/ 2147483647 w 1111"/>
              <a:gd name="T9" fmla="*/ 2147483647 h 982"/>
              <a:gd name="T10" fmla="*/ 2147483647 w 1111"/>
              <a:gd name="T11" fmla="*/ 2147483647 h 982"/>
              <a:gd name="T12" fmla="*/ 2147483647 w 1111"/>
              <a:gd name="T13" fmla="*/ 2147483647 h 982"/>
              <a:gd name="T14" fmla="*/ 2147483647 w 1111"/>
              <a:gd name="T15" fmla="*/ 2147483647 h 982"/>
              <a:gd name="T16" fmla="*/ 2147483647 w 1111"/>
              <a:gd name="T17" fmla="*/ 2147483647 h 982"/>
              <a:gd name="T18" fmla="*/ 2147483647 w 1111"/>
              <a:gd name="T19" fmla="*/ 2147483647 h 982"/>
              <a:gd name="T20" fmla="*/ 2147483647 w 1111"/>
              <a:gd name="T21" fmla="*/ 2147483647 h 982"/>
              <a:gd name="T22" fmla="*/ 2147483647 w 1111"/>
              <a:gd name="T23" fmla="*/ 2147483647 h 982"/>
              <a:gd name="T24" fmla="*/ 2147483647 w 1111"/>
              <a:gd name="T25" fmla="*/ 2147483647 h 982"/>
              <a:gd name="T26" fmla="*/ 2147483647 w 1111"/>
              <a:gd name="T27" fmla="*/ 2147483647 h 982"/>
              <a:gd name="T28" fmla="*/ 2147483647 w 1111"/>
              <a:gd name="T29" fmla="*/ 2147483647 h 982"/>
              <a:gd name="T30" fmla="*/ 2147483647 w 1111"/>
              <a:gd name="T31" fmla="*/ 2147483647 h 982"/>
              <a:gd name="T32" fmla="*/ 2147483647 w 1111"/>
              <a:gd name="T33" fmla="*/ 2147483647 h 982"/>
              <a:gd name="T34" fmla="*/ 2147483647 w 1111"/>
              <a:gd name="T35" fmla="*/ 2147483647 h 982"/>
              <a:gd name="T36" fmla="*/ 2147483647 w 1111"/>
              <a:gd name="T37" fmla="*/ 2147483647 h 982"/>
              <a:gd name="T38" fmla="*/ 2147483647 w 1111"/>
              <a:gd name="T39" fmla="*/ 2147483647 h 982"/>
              <a:gd name="T40" fmla="*/ 2147483647 w 1111"/>
              <a:gd name="T41" fmla="*/ 2147483647 h 982"/>
              <a:gd name="T42" fmla="*/ 2147483647 w 1111"/>
              <a:gd name="T43" fmla="*/ 2147483647 h 982"/>
              <a:gd name="T44" fmla="*/ 2147483647 w 1111"/>
              <a:gd name="T45" fmla="*/ 2147483647 h 982"/>
              <a:gd name="T46" fmla="*/ 2147483647 w 1111"/>
              <a:gd name="T47" fmla="*/ 2147483647 h 982"/>
              <a:gd name="T48" fmla="*/ 2147483647 w 1111"/>
              <a:gd name="T49" fmla="*/ 2147483647 h 982"/>
              <a:gd name="T50" fmla="*/ 2147483647 w 1111"/>
              <a:gd name="T51" fmla="*/ 2147483647 h 982"/>
              <a:gd name="T52" fmla="*/ 2147483647 w 1111"/>
              <a:gd name="T53" fmla="*/ 2147483647 h 982"/>
              <a:gd name="T54" fmla="*/ 2147483647 w 1111"/>
              <a:gd name="T55" fmla="*/ 2147483647 h 982"/>
              <a:gd name="T56" fmla="*/ 2147483647 w 1111"/>
              <a:gd name="T57" fmla="*/ 2147483647 h 982"/>
              <a:gd name="T58" fmla="*/ 2147483647 w 1111"/>
              <a:gd name="T59" fmla="*/ 2147483647 h 982"/>
              <a:gd name="T60" fmla="*/ 2147483647 w 1111"/>
              <a:gd name="T61" fmla="*/ 2147483647 h 982"/>
              <a:gd name="T62" fmla="*/ 2147483647 w 1111"/>
              <a:gd name="T63" fmla="*/ 2147483647 h 982"/>
              <a:gd name="T64" fmla="*/ 2147483647 w 1111"/>
              <a:gd name="T65" fmla="*/ 2147483647 h 982"/>
              <a:gd name="T66" fmla="*/ 2147483647 w 1111"/>
              <a:gd name="T67" fmla="*/ 2147483647 h 982"/>
              <a:gd name="T68" fmla="*/ 2147483647 w 1111"/>
              <a:gd name="T69" fmla="*/ 2147483647 h 982"/>
              <a:gd name="T70" fmla="*/ 2147483647 w 1111"/>
              <a:gd name="T71" fmla="*/ 2147483647 h 982"/>
              <a:gd name="T72" fmla="*/ 2147483647 w 1111"/>
              <a:gd name="T73" fmla="*/ 2147483647 h 982"/>
              <a:gd name="T74" fmla="*/ 2147483647 w 1111"/>
              <a:gd name="T75" fmla="*/ 2147483647 h 982"/>
              <a:gd name="T76" fmla="*/ 2147483647 w 1111"/>
              <a:gd name="T77" fmla="*/ 2147483647 h 982"/>
              <a:gd name="T78" fmla="*/ 2147483647 w 1111"/>
              <a:gd name="T79" fmla="*/ 2147483647 h 982"/>
              <a:gd name="T80" fmla="*/ 2147483647 w 1111"/>
              <a:gd name="T81" fmla="*/ 2147483647 h 982"/>
              <a:gd name="T82" fmla="*/ 2147483647 w 1111"/>
              <a:gd name="T83" fmla="*/ 2147483647 h 982"/>
              <a:gd name="T84" fmla="*/ 2147483647 w 1111"/>
              <a:gd name="T85" fmla="*/ 2147483647 h 982"/>
              <a:gd name="T86" fmla="*/ 2147483647 w 1111"/>
              <a:gd name="T87" fmla="*/ 2147483647 h 982"/>
              <a:gd name="T88" fmla="*/ 2147483647 w 1111"/>
              <a:gd name="T89" fmla="*/ 0 h 982"/>
              <a:gd name="T90" fmla="*/ 2147483647 w 1111"/>
              <a:gd name="T91" fmla="*/ 2147483647 h 982"/>
              <a:gd name="T92" fmla="*/ 2147483647 w 1111"/>
              <a:gd name="T93" fmla="*/ 2147483647 h 982"/>
              <a:gd name="T94" fmla="*/ 2147483647 w 1111"/>
              <a:gd name="T95" fmla="*/ 2147483647 h 982"/>
              <a:gd name="T96" fmla="*/ 2147483647 w 1111"/>
              <a:gd name="T97" fmla="*/ 2147483647 h 982"/>
              <a:gd name="T98" fmla="*/ 2147483647 w 1111"/>
              <a:gd name="T99" fmla="*/ 2147483647 h 982"/>
              <a:gd name="T100" fmla="*/ 2147483647 w 1111"/>
              <a:gd name="T101" fmla="*/ 2147483647 h 982"/>
              <a:gd name="T102" fmla="*/ 2147483647 w 1111"/>
              <a:gd name="T103" fmla="*/ 2147483647 h 982"/>
              <a:gd name="T104" fmla="*/ 2147483647 w 1111"/>
              <a:gd name="T105" fmla="*/ 2147483647 h 9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11"/>
              <a:gd name="T160" fmla="*/ 0 h 982"/>
              <a:gd name="T161" fmla="*/ 1111 w 1111"/>
              <a:gd name="T162" fmla="*/ 982 h 98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11" h="982">
                <a:moveTo>
                  <a:pt x="621" y="500"/>
                </a:moveTo>
                <a:lnTo>
                  <a:pt x="645" y="498"/>
                </a:lnTo>
                <a:lnTo>
                  <a:pt x="658" y="497"/>
                </a:lnTo>
                <a:lnTo>
                  <a:pt x="694" y="495"/>
                </a:lnTo>
                <a:lnTo>
                  <a:pt x="710" y="494"/>
                </a:lnTo>
                <a:lnTo>
                  <a:pt x="719" y="492"/>
                </a:lnTo>
                <a:lnTo>
                  <a:pt x="748" y="491"/>
                </a:lnTo>
                <a:lnTo>
                  <a:pt x="753" y="490"/>
                </a:lnTo>
                <a:lnTo>
                  <a:pt x="762" y="490"/>
                </a:lnTo>
                <a:lnTo>
                  <a:pt x="789" y="488"/>
                </a:lnTo>
                <a:lnTo>
                  <a:pt x="795" y="488"/>
                </a:lnTo>
                <a:lnTo>
                  <a:pt x="813" y="485"/>
                </a:lnTo>
                <a:lnTo>
                  <a:pt x="815" y="485"/>
                </a:lnTo>
                <a:lnTo>
                  <a:pt x="840" y="484"/>
                </a:lnTo>
                <a:lnTo>
                  <a:pt x="901" y="478"/>
                </a:lnTo>
                <a:lnTo>
                  <a:pt x="918" y="477"/>
                </a:lnTo>
                <a:lnTo>
                  <a:pt x="919" y="478"/>
                </a:lnTo>
                <a:lnTo>
                  <a:pt x="924" y="477"/>
                </a:lnTo>
                <a:lnTo>
                  <a:pt x="921" y="496"/>
                </a:lnTo>
                <a:lnTo>
                  <a:pt x="909" y="540"/>
                </a:lnTo>
                <a:lnTo>
                  <a:pt x="906" y="562"/>
                </a:lnTo>
                <a:lnTo>
                  <a:pt x="928" y="602"/>
                </a:lnTo>
                <a:lnTo>
                  <a:pt x="929" y="602"/>
                </a:lnTo>
                <a:lnTo>
                  <a:pt x="943" y="611"/>
                </a:lnTo>
                <a:lnTo>
                  <a:pt x="942" y="611"/>
                </a:lnTo>
                <a:lnTo>
                  <a:pt x="961" y="662"/>
                </a:lnTo>
                <a:lnTo>
                  <a:pt x="983" y="677"/>
                </a:lnTo>
                <a:lnTo>
                  <a:pt x="963" y="686"/>
                </a:lnTo>
                <a:lnTo>
                  <a:pt x="939" y="717"/>
                </a:lnTo>
                <a:lnTo>
                  <a:pt x="916" y="726"/>
                </a:lnTo>
                <a:lnTo>
                  <a:pt x="941" y="739"/>
                </a:lnTo>
                <a:lnTo>
                  <a:pt x="952" y="756"/>
                </a:lnTo>
                <a:lnTo>
                  <a:pt x="969" y="756"/>
                </a:lnTo>
                <a:lnTo>
                  <a:pt x="980" y="723"/>
                </a:lnTo>
                <a:lnTo>
                  <a:pt x="991" y="713"/>
                </a:lnTo>
                <a:lnTo>
                  <a:pt x="1018" y="706"/>
                </a:lnTo>
                <a:lnTo>
                  <a:pt x="1056" y="677"/>
                </a:lnTo>
                <a:lnTo>
                  <a:pt x="1057" y="732"/>
                </a:lnTo>
                <a:lnTo>
                  <a:pt x="1045" y="738"/>
                </a:lnTo>
                <a:lnTo>
                  <a:pt x="1048" y="750"/>
                </a:lnTo>
                <a:lnTo>
                  <a:pt x="1015" y="783"/>
                </a:lnTo>
                <a:lnTo>
                  <a:pt x="1013" y="804"/>
                </a:lnTo>
                <a:lnTo>
                  <a:pt x="998" y="792"/>
                </a:lnTo>
                <a:lnTo>
                  <a:pt x="1000" y="811"/>
                </a:lnTo>
                <a:lnTo>
                  <a:pt x="972" y="804"/>
                </a:lnTo>
                <a:lnTo>
                  <a:pt x="1000" y="813"/>
                </a:lnTo>
                <a:lnTo>
                  <a:pt x="972" y="817"/>
                </a:lnTo>
                <a:lnTo>
                  <a:pt x="996" y="846"/>
                </a:lnTo>
                <a:lnTo>
                  <a:pt x="982" y="845"/>
                </a:lnTo>
                <a:lnTo>
                  <a:pt x="1004" y="875"/>
                </a:lnTo>
                <a:lnTo>
                  <a:pt x="1032" y="871"/>
                </a:lnTo>
                <a:lnTo>
                  <a:pt x="1062" y="888"/>
                </a:lnTo>
                <a:lnTo>
                  <a:pt x="1076" y="883"/>
                </a:lnTo>
                <a:lnTo>
                  <a:pt x="1097" y="904"/>
                </a:lnTo>
                <a:lnTo>
                  <a:pt x="1111" y="907"/>
                </a:lnTo>
                <a:lnTo>
                  <a:pt x="1108" y="946"/>
                </a:lnTo>
                <a:lnTo>
                  <a:pt x="1091" y="948"/>
                </a:lnTo>
                <a:lnTo>
                  <a:pt x="1088" y="971"/>
                </a:lnTo>
                <a:lnTo>
                  <a:pt x="1088" y="964"/>
                </a:lnTo>
                <a:lnTo>
                  <a:pt x="1067" y="945"/>
                </a:lnTo>
                <a:lnTo>
                  <a:pt x="1040" y="978"/>
                </a:lnTo>
                <a:lnTo>
                  <a:pt x="1036" y="975"/>
                </a:lnTo>
                <a:lnTo>
                  <a:pt x="1042" y="967"/>
                </a:lnTo>
                <a:lnTo>
                  <a:pt x="1038" y="947"/>
                </a:lnTo>
                <a:lnTo>
                  <a:pt x="1032" y="947"/>
                </a:lnTo>
                <a:lnTo>
                  <a:pt x="1010" y="916"/>
                </a:lnTo>
                <a:lnTo>
                  <a:pt x="953" y="898"/>
                </a:lnTo>
                <a:lnTo>
                  <a:pt x="921" y="904"/>
                </a:lnTo>
                <a:lnTo>
                  <a:pt x="885" y="940"/>
                </a:lnTo>
                <a:lnTo>
                  <a:pt x="851" y="963"/>
                </a:lnTo>
                <a:lnTo>
                  <a:pt x="825" y="971"/>
                </a:lnTo>
                <a:lnTo>
                  <a:pt x="845" y="963"/>
                </a:lnTo>
                <a:lnTo>
                  <a:pt x="853" y="952"/>
                </a:lnTo>
                <a:lnTo>
                  <a:pt x="834" y="922"/>
                </a:lnTo>
                <a:lnTo>
                  <a:pt x="821" y="919"/>
                </a:lnTo>
                <a:lnTo>
                  <a:pt x="815" y="937"/>
                </a:lnTo>
                <a:lnTo>
                  <a:pt x="795" y="933"/>
                </a:lnTo>
                <a:lnTo>
                  <a:pt x="760" y="959"/>
                </a:lnTo>
                <a:lnTo>
                  <a:pt x="734" y="982"/>
                </a:lnTo>
                <a:lnTo>
                  <a:pt x="725" y="982"/>
                </a:lnTo>
                <a:lnTo>
                  <a:pt x="705" y="957"/>
                </a:lnTo>
                <a:lnTo>
                  <a:pt x="666" y="960"/>
                </a:lnTo>
                <a:lnTo>
                  <a:pt x="607" y="918"/>
                </a:lnTo>
                <a:lnTo>
                  <a:pt x="621" y="922"/>
                </a:lnTo>
                <a:lnTo>
                  <a:pt x="635" y="905"/>
                </a:lnTo>
                <a:lnTo>
                  <a:pt x="627" y="881"/>
                </a:lnTo>
                <a:lnTo>
                  <a:pt x="577" y="869"/>
                </a:lnTo>
                <a:lnTo>
                  <a:pt x="566" y="874"/>
                </a:lnTo>
                <a:lnTo>
                  <a:pt x="565" y="847"/>
                </a:lnTo>
                <a:lnTo>
                  <a:pt x="548" y="847"/>
                </a:lnTo>
                <a:lnTo>
                  <a:pt x="547" y="821"/>
                </a:lnTo>
                <a:lnTo>
                  <a:pt x="520" y="819"/>
                </a:lnTo>
                <a:lnTo>
                  <a:pt x="494" y="828"/>
                </a:lnTo>
                <a:lnTo>
                  <a:pt x="497" y="822"/>
                </a:lnTo>
                <a:lnTo>
                  <a:pt x="491" y="821"/>
                </a:lnTo>
                <a:lnTo>
                  <a:pt x="491" y="799"/>
                </a:lnTo>
                <a:lnTo>
                  <a:pt x="471" y="801"/>
                </a:lnTo>
                <a:lnTo>
                  <a:pt x="466" y="811"/>
                </a:lnTo>
                <a:lnTo>
                  <a:pt x="433" y="826"/>
                </a:lnTo>
                <a:lnTo>
                  <a:pt x="469" y="856"/>
                </a:lnTo>
                <a:lnTo>
                  <a:pt x="502" y="851"/>
                </a:lnTo>
                <a:lnTo>
                  <a:pt x="523" y="862"/>
                </a:lnTo>
                <a:lnTo>
                  <a:pt x="521" y="883"/>
                </a:lnTo>
                <a:lnTo>
                  <a:pt x="496" y="882"/>
                </a:lnTo>
                <a:lnTo>
                  <a:pt x="460" y="864"/>
                </a:lnTo>
                <a:lnTo>
                  <a:pt x="439" y="865"/>
                </a:lnTo>
                <a:lnTo>
                  <a:pt x="416" y="877"/>
                </a:lnTo>
                <a:lnTo>
                  <a:pt x="337" y="873"/>
                </a:lnTo>
                <a:lnTo>
                  <a:pt x="263" y="844"/>
                </a:lnTo>
                <a:lnTo>
                  <a:pt x="198" y="829"/>
                </a:lnTo>
                <a:lnTo>
                  <a:pt x="95" y="845"/>
                </a:lnTo>
                <a:lnTo>
                  <a:pt x="79" y="868"/>
                </a:lnTo>
                <a:lnTo>
                  <a:pt x="68" y="845"/>
                </a:lnTo>
                <a:lnTo>
                  <a:pt x="64" y="819"/>
                </a:lnTo>
                <a:lnTo>
                  <a:pt x="71" y="813"/>
                </a:lnTo>
                <a:lnTo>
                  <a:pt x="88" y="779"/>
                </a:lnTo>
                <a:lnTo>
                  <a:pt x="94" y="771"/>
                </a:lnTo>
                <a:lnTo>
                  <a:pt x="97" y="765"/>
                </a:lnTo>
                <a:lnTo>
                  <a:pt x="101" y="747"/>
                </a:lnTo>
                <a:lnTo>
                  <a:pt x="98" y="717"/>
                </a:lnTo>
                <a:lnTo>
                  <a:pt x="89" y="699"/>
                </a:lnTo>
                <a:lnTo>
                  <a:pt x="88" y="680"/>
                </a:lnTo>
                <a:lnTo>
                  <a:pt x="90" y="678"/>
                </a:lnTo>
                <a:lnTo>
                  <a:pt x="95" y="653"/>
                </a:lnTo>
                <a:lnTo>
                  <a:pt x="114" y="591"/>
                </a:lnTo>
                <a:lnTo>
                  <a:pt x="124" y="560"/>
                </a:lnTo>
                <a:lnTo>
                  <a:pt x="118" y="527"/>
                </a:lnTo>
                <a:lnTo>
                  <a:pt x="121" y="482"/>
                </a:lnTo>
                <a:lnTo>
                  <a:pt x="110" y="484"/>
                </a:lnTo>
                <a:lnTo>
                  <a:pt x="77" y="409"/>
                </a:lnTo>
                <a:lnTo>
                  <a:pt x="82" y="404"/>
                </a:lnTo>
                <a:lnTo>
                  <a:pt x="58" y="383"/>
                </a:lnTo>
                <a:lnTo>
                  <a:pt x="55" y="343"/>
                </a:lnTo>
                <a:lnTo>
                  <a:pt x="46" y="320"/>
                </a:lnTo>
                <a:lnTo>
                  <a:pt x="19" y="291"/>
                </a:lnTo>
                <a:lnTo>
                  <a:pt x="18" y="289"/>
                </a:lnTo>
                <a:lnTo>
                  <a:pt x="17" y="287"/>
                </a:lnTo>
                <a:lnTo>
                  <a:pt x="16" y="285"/>
                </a:lnTo>
                <a:lnTo>
                  <a:pt x="11" y="281"/>
                </a:lnTo>
                <a:lnTo>
                  <a:pt x="8" y="233"/>
                </a:lnTo>
                <a:lnTo>
                  <a:pt x="7" y="219"/>
                </a:lnTo>
                <a:lnTo>
                  <a:pt x="6" y="188"/>
                </a:lnTo>
                <a:lnTo>
                  <a:pt x="6" y="184"/>
                </a:lnTo>
                <a:lnTo>
                  <a:pt x="5" y="157"/>
                </a:lnTo>
                <a:lnTo>
                  <a:pt x="4" y="126"/>
                </a:lnTo>
                <a:lnTo>
                  <a:pt x="4" y="109"/>
                </a:lnTo>
                <a:lnTo>
                  <a:pt x="4" y="98"/>
                </a:lnTo>
                <a:lnTo>
                  <a:pt x="3" y="94"/>
                </a:lnTo>
                <a:lnTo>
                  <a:pt x="1" y="62"/>
                </a:lnTo>
                <a:lnTo>
                  <a:pt x="0" y="32"/>
                </a:lnTo>
                <a:lnTo>
                  <a:pt x="0" y="27"/>
                </a:lnTo>
                <a:lnTo>
                  <a:pt x="8" y="27"/>
                </a:lnTo>
                <a:lnTo>
                  <a:pt x="23" y="26"/>
                </a:lnTo>
                <a:lnTo>
                  <a:pt x="48" y="25"/>
                </a:lnTo>
                <a:lnTo>
                  <a:pt x="74" y="24"/>
                </a:lnTo>
                <a:lnTo>
                  <a:pt x="77" y="24"/>
                </a:lnTo>
                <a:lnTo>
                  <a:pt x="107" y="22"/>
                </a:lnTo>
                <a:lnTo>
                  <a:pt x="112" y="22"/>
                </a:lnTo>
                <a:lnTo>
                  <a:pt x="114" y="22"/>
                </a:lnTo>
                <a:lnTo>
                  <a:pt x="145" y="21"/>
                </a:lnTo>
                <a:lnTo>
                  <a:pt x="162" y="20"/>
                </a:lnTo>
                <a:lnTo>
                  <a:pt x="166" y="20"/>
                </a:lnTo>
                <a:lnTo>
                  <a:pt x="169" y="20"/>
                </a:lnTo>
                <a:lnTo>
                  <a:pt x="175" y="20"/>
                </a:lnTo>
                <a:lnTo>
                  <a:pt x="216" y="18"/>
                </a:lnTo>
                <a:lnTo>
                  <a:pt x="253" y="16"/>
                </a:lnTo>
                <a:lnTo>
                  <a:pt x="254" y="16"/>
                </a:lnTo>
                <a:lnTo>
                  <a:pt x="270" y="16"/>
                </a:lnTo>
                <a:lnTo>
                  <a:pt x="317" y="14"/>
                </a:lnTo>
                <a:lnTo>
                  <a:pt x="385" y="12"/>
                </a:lnTo>
                <a:lnTo>
                  <a:pt x="404" y="10"/>
                </a:lnTo>
                <a:lnTo>
                  <a:pt x="503" y="4"/>
                </a:lnTo>
                <a:lnTo>
                  <a:pt x="505" y="4"/>
                </a:lnTo>
                <a:lnTo>
                  <a:pt x="529" y="3"/>
                </a:lnTo>
                <a:lnTo>
                  <a:pt x="533" y="3"/>
                </a:lnTo>
                <a:lnTo>
                  <a:pt x="539" y="2"/>
                </a:lnTo>
                <a:lnTo>
                  <a:pt x="541" y="2"/>
                </a:lnTo>
                <a:lnTo>
                  <a:pt x="569" y="1"/>
                </a:lnTo>
                <a:lnTo>
                  <a:pt x="578" y="0"/>
                </a:lnTo>
                <a:lnTo>
                  <a:pt x="581" y="0"/>
                </a:lnTo>
                <a:lnTo>
                  <a:pt x="590" y="0"/>
                </a:lnTo>
                <a:lnTo>
                  <a:pt x="604" y="104"/>
                </a:lnTo>
                <a:lnTo>
                  <a:pt x="629" y="92"/>
                </a:lnTo>
                <a:lnTo>
                  <a:pt x="621" y="105"/>
                </a:lnTo>
                <a:lnTo>
                  <a:pt x="616" y="109"/>
                </a:lnTo>
                <a:lnTo>
                  <a:pt x="632" y="128"/>
                </a:lnTo>
                <a:lnTo>
                  <a:pt x="608" y="124"/>
                </a:lnTo>
                <a:lnTo>
                  <a:pt x="633" y="136"/>
                </a:lnTo>
                <a:lnTo>
                  <a:pt x="637" y="200"/>
                </a:lnTo>
                <a:lnTo>
                  <a:pt x="611" y="197"/>
                </a:lnTo>
                <a:lnTo>
                  <a:pt x="613" y="218"/>
                </a:lnTo>
                <a:lnTo>
                  <a:pt x="627" y="218"/>
                </a:lnTo>
                <a:lnTo>
                  <a:pt x="634" y="217"/>
                </a:lnTo>
                <a:lnTo>
                  <a:pt x="632" y="218"/>
                </a:lnTo>
                <a:lnTo>
                  <a:pt x="632" y="220"/>
                </a:lnTo>
                <a:lnTo>
                  <a:pt x="614" y="231"/>
                </a:lnTo>
                <a:lnTo>
                  <a:pt x="622" y="249"/>
                </a:lnTo>
                <a:lnTo>
                  <a:pt x="593" y="283"/>
                </a:lnTo>
                <a:lnTo>
                  <a:pt x="591" y="284"/>
                </a:lnTo>
                <a:lnTo>
                  <a:pt x="589" y="314"/>
                </a:lnTo>
                <a:lnTo>
                  <a:pt x="579" y="315"/>
                </a:lnTo>
                <a:lnTo>
                  <a:pt x="572" y="315"/>
                </a:lnTo>
                <a:lnTo>
                  <a:pt x="567" y="319"/>
                </a:lnTo>
                <a:lnTo>
                  <a:pt x="566" y="320"/>
                </a:lnTo>
                <a:lnTo>
                  <a:pt x="543" y="344"/>
                </a:lnTo>
                <a:lnTo>
                  <a:pt x="547" y="413"/>
                </a:lnTo>
                <a:lnTo>
                  <a:pt x="531" y="458"/>
                </a:lnTo>
                <a:lnTo>
                  <a:pt x="525" y="473"/>
                </a:lnTo>
                <a:lnTo>
                  <a:pt x="529" y="503"/>
                </a:lnTo>
                <a:lnTo>
                  <a:pt x="524" y="506"/>
                </a:lnTo>
                <a:lnTo>
                  <a:pt x="579" y="503"/>
                </a:lnTo>
                <a:lnTo>
                  <a:pt x="605" y="501"/>
                </a:lnTo>
                <a:lnTo>
                  <a:pt x="621" y="50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8" name="Freeform 56"/>
          <p:cNvSpPr>
            <a:spLocks/>
          </p:cNvSpPr>
          <p:nvPr/>
        </p:nvSpPr>
        <p:spPr bwMode="auto">
          <a:xfrm>
            <a:off x="5055917" y="3757745"/>
            <a:ext cx="740954" cy="686847"/>
          </a:xfrm>
          <a:custGeom>
            <a:avLst/>
            <a:gdLst>
              <a:gd name="T0" fmla="*/ 2147483647 w 986"/>
              <a:gd name="T1" fmla="*/ 2147483647 h 915"/>
              <a:gd name="T2" fmla="*/ 2147483647 w 986"/>
              <a:gd name="T3" fmla="*/ 2147483647 h 915"/>
              <a:gd name="T4" fmla="*/ 2147483647 w 986"/>
              <a:gd name="T5" fmla="*/ 2147483647 h 915"/>
              <a:gd name="T6" fmla="*/ 2147483647 w 986"/>
              <a:gd name="T7" fmla="*/ 2147483647 h 915"/>
              <a:gd name="T8" fmla="*/ 2147483647 w 986"/>
              <a:gd name="T9" fmla="*/ 2147483647 h 915"/>
              <a:gd name="T10" fmla="*/ 2147483647 w 986"/>
              <a:gd name="T11" fmla="*/ 2147483647 h 915"/>
              <a:gd name="T12" fmla="*/ 2147483647 w 986"/>
              <a:gd name="T13" fmla="*/ 2147483647 h 915"/>
              <a:gd name="T14" fmla="*/ 2147483647 w 986"/>
              <a:gd name="T15" fmla="*/ 2147483647 h 915"/>
              <a:gd name="T16" fmla="*/ 2147483647 w 986"/>
              <a:gd name="T17" fmla="*/ 2147483647 h 915"/>
              <a:gd name="T18" fmla="*/ 2147483647 w 986"/>
              <a:gd name="T19" fmla="*/ 2147483647 h 915"/>
              <a:gd name="T20" fmla="*/ 2147483647 w 986"/>
              <a:gd name="T21" fmla="*/ 2147483647 h 915"/>
              <a:gd name="T22" fmla="*/ 2147483647 w 986"/>
              <a:gd name="T23" fmla="*/ 2147483647 h 915"/>
              <a:gd name="T24" fmla="*/ 2147483647 w 986"/>
              <a:gd name="T25" fmla="*/ 2147483647 h 915"/>
              <a:gd name="T26" fmla="*/ 2147483647 w 986"/>
              <a:gd name="T27" fmla="*/ 2147483647 h 915"/>
              <a:gd name="T28" fmla="*/ 2147483647 w 986"/>
              <a:gd name="T29" fmla="*/ 2147483647 h 915"/>
              <a:gd name="T30" fmla="*/ 2147483647 w 986"/>
              <a:gd name="T31" fmla="*/ 2147483647 h 915"/>
              <a:gd name="T32" fmla="*/ 2147483647 w 986"/>
              <a:gd name="T33" fmla="*/ 2147483647 h 915"/>
              <a:gd name="T34" fmla="*/ 2147483647 w 986"/>
              <a:gd name="T35" fmla="*/ 2147483647 h 915"/>
              <a:gd name="T36" fmla="*/ 2147483647 w 986"/>
              <a:gd name="T37" fmla="*/ 2147483647 h 915"/>
              <a:gd name="T38" fmla="*/ 2147483647 w 986"/>
              <a:gd name="T39" fmla="*/ 2147483647 h 915"/>
              <a:gd name="T40" fmla="*/ 2147483647 w 986"/>
              <a:gd name="T41" fmla="*/ 2147483647 h 915"/>
              <a:gd name="T42" fmla="*/ 2147483647 w 986"/>
              <a:gd name="T43" fmla="*/ 2147483647 h 915"/>
              <a:gd name="T44" fmla="*/ 2147483647 w 986"/>
              <a:gd name="T45" fmla="*/ 2147483647 h 915"/>
              <a:gd name="T46" fmla="*/ 2147483647 w 986"/>
              <a:gd name="T47" fmla="*/ 2147483647 h 915"/>
              <a:gd name="T48" fmla="*/ 2147483647 w 986"/>
              <a:gd name="T49" fmla="*/ 2147483647 h 915"/>
              <a:gd name="T50" fmla="*/ 2147483647 w 986"/>
              <a:gd name="T51" fmla="*/ 2147483647 h 915"/>
              <a:gd name="T52" fmla="*/ 2147483647 w 986"/>
              <a:gd name="T53" fmla="*/ 2147483647 h 915"/>
              <a:gd name="T54" fmla="*/ 2147483647 w 986"/>
              <a:gd name="T55" fmla="*/ 2147483647 h 915"/>
              <a:gd name="T56" fmla="*/ 2147483647 w 986"/>
              <a:gd name="T57" fmla="*/ 2147483647 h 915"/>
              <a:gd name="T58" fmla="*/ 2147483647 w 986"/>
              <a:gd name="T59" fmla="*/ 2147483647 h 915"/>
              <a:gd name="T60" fmla="*/ 2147483647 w 986"/>
              <a:gd name="T61" fmla="*/ 2147483647 h 915"/>
              <a:gd name="T62" fmla="*/ 2147483647 w 986"/>
              <a:gd name="T63" fmla="*/ 2147483647 h 915"/>
              <a:gd name="T64" fmla="*/ 2147483647 w 986"/>
              <a:gd name="T65" fmla="*/ 2147483647 h 915"/>
              <a:gd name="T66" fmla="*/ 2147483647 w 986"/>
              <a:gd name="T67" fmla="*/ 2147483647 h 915"/>
              <a:gd name="T68" fmla="*/ 2147483647 w 986"/>
              <a:gd name="T69" fmla="*/ 2147483647 h 915"/>
              <a:gd name="T70" fmla="*/ 2147483647 w 986"/>
              <a:gd name="T71" fmla="*/ 2147483647 h 915"/>
              <a:gd name="T72" fmla="*/ 2147483647 w 986"/>
              <a:gd name="T73" fmla="*/ 2147483647 h 915"/>
              <a:gd name="T74" fmla="*/ 2147483647 w 986"/>
              <a:gd name="T75" fmla="*/ 2147483647 h 915"/>
              <a:gd name="T76" fmla="*/ 2147483647 w 986"/>
              <a:gd name="T77" fmla="*/ 2147483647 h 915"/>
              <a:gd name="T78" fmla="*/ 2147483647 w 986"/>
              <a:gd name="T79" fmla="*/ 2147483647 h 915"/>
              <a:gd name="T80" fmla="*/ 2147483647 w 986"/>
              <a:gd name="T81" fmla="*/ 2147483647 h 915"/>
              <a:gd name="T82" fmla="*/ 2147483647 w 986"/>
              <a:gd name="T83" fmla="*/ 2147483647 h 915"/>
              <a:gd name="T84" fmla="*/ 2147483647 w 986"/>
              <a:gd name="T85" fmla="*/ 2147483647 h 915"/>
              <a:gd name="T86" fmla="*/ 2147483647 w 986"/>
              <a:gd name="T87" fmla="*/ 2147483647 h 915"/>
              <a:gd name="T88" fmla="*/ 2147483647 w 986"/>
              <a:gd name="T89" fmla="*/ 2147483647 h 915"/>
              <a:gd name="T90" fmla="*/ 2147483647 w 986"/>
              <a:gd name="T91" fmla="*/ 2147483647 h 915"/>
              <a:gd name="T92" fmla="*/ 2147483647 w 986"/>
              <a:gd name="T93" fmla="*/ 2147483647 h 915"/>
              <a:gd name="T94" fmla="*/ 2147483647 w 986"/>
              <a:gd name="T95" fmla="*/ 2147483647 h 915"/>
              <a:gd name="T96" fmla="*/ 2147483647 w 986"/>
              <a:gd name="T97" fmla="*/ 2147483647 h 915"/>
              <a:gd name="T98" fmla="*/ 2147483647 w 986"/>
              <a:gd name="T99" fmla="*/ 2147483647 h 915"/>
              <a:gd name="T100" fmla="*/ 2147483647 w 986"/>
              <a:gd name="T101" fmla="*/ 2147483647 h 915"/>
              <a:gd name="T102" fmla="*/ 2147483647 w 986"/>
              <a:gd name="T103" fmla="*/ 2147483647 h 915"/>
              <a:gd name="T104" fmla="*/ 2147483647 w 986"/>
              <a:gd name="T105" fmla="*/ 2147483647 h 915"/>
              <a:gd name="T106" fmla="*/ 2147483647 w 986"/>
              <a:gd name="T107" fmla="*/ 2147483647 h 915"/>
              <a:gd name="T108" fmla="*/ 2147483647 w 986"/>
              <a:gd name="T109" fmla="*/ 2147483647 h 915"/>
              <a:gd name="T110" fmla="*/ 2147483647 w 986"/>
              <a:gd name="T111" fmla="*/ 2147483647 h 915"/>
              <a:gd name="T112" fmla="*/ 2147483647 w 986"/>
              <a:gd name="T113" fmla="*/ 2147483647 h 915"/>
              <a:gd name="T114" fmla="*/ 2147483647 w 986"/>
              <a:gd name="T115" fmla="*/ 2147483647 h 915"/>
              <a:gd name="T116" fmla="*/ 2147483647 w 986"/>
              <a:gd name="T117" fmla="*/ 2147483647 h 915"/>
              <a:gd name="T118" fmla="*/ 2147483647 w 986"/>
              <a:gd name="T119" fmla="*/ 2147483647 h 915"/>
              <a:gd name="T120" fmla="*/ 2147483647 w 986"/>
              <a:gd name="T121" fmla="*/ 2147483647 h 9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86"/>
              <a:gd name="T184" fmla="*/ 0 h 915"/>
              <a:gd name="T185" fmla="*/ 986 w 986"/>
              <a:gd name="T186" fmla="*/ 915 h 9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86" h="915">
                <a:moveTo>
                  <a:pt x="31" y="233"/>
                </a:moveTo>
                <a:lnTo>
                  <a:pt x="32" y="246"/>
                </a:lnTo>
                <a:lnTo>
                  <a:pt x="33" y="253"/>
                </a:lnTo>
                <a:lnTo>
                  <a:pt x="36" y="263"/>
                </a:lnTo>
                <a:lnTo>
                  <a:pt x="41" y="294"/>
                </a:lnTo>
                <a:lnTo>
                  <a:pt x="42" y="296"/>
                </a:lnTo>
                <a:lnTo>
                  <a:pt x="45" y="323"/>
                </a:lnTo>
                <a:lnTo>
                  <a:pt x="45" y="324"/>
                </a:lnTo>
                <a:lnTo>
                  <a:pt x="45" y="325"/>
                </a:lnTo>
                <a:lnTo>
                  <a:pt x="45" y="329"/>
                </a:lnTo>
                <a:lnTo>
                  <a:pt x="47" y="360"/>
                </a:lnTo>
                <a:lnTo>
                  <a:pt x="47" y="439"/>
                </a:lnTo>
                <a:lnTo>
                  <a:pt x="47" y="451"/>
                </a:lnTo>
                <a:lnTo>
                  <a:pt x="47" y="454"/>
                </a:lnTo>
                <a:lnTo>
                  <a:pt x="47" y="491"/>
                </a:lnTo>
                <a:lnTo>
                  <a:pt x="47" y="500"/>
                </a:lnTo>
                <a:lnTo>
                  <a:pt x="48" y="512"/>
                </a:lnTo>
                <a:lnTo>
                  <a:pt x="48" y="546"/>
                </a:lnTo>
                <a:lnTo>
                  <a:pt x="48" y="557"/>
                </a:lnTo>
                <a:lnTo>
                  <a:pt x="48" y="611"/>
                </a:lnTo>
                <a:lnTo>
                  <a:pt x="49" y="625"/>
                </a:lnTo>
                <a:lnTo>
                  <a:pt x="49" y="642"/>
                </a:lnTo>
                <a:lnTo>
                  <a:pt x="49" y="684"/>
                </a:lnTo>
                <a:lnTo>
                  <a:pt x="49" y="687"/>
                </a:lnTo>
                <a:lnTo>
                  <a:pt x="49" y="695"/>
                </a:lnTo>
                <a:lnTo>
                  <a:pt x="49" y="701"/>
                </a:lnTo>
                <a:lnTo>
                  <a:pt x="50" y="764"/>
                </a:lnTo>
                <a:lnTo>
                  <a:pt x="74" y="786"/>
                </a:lnTo>
                <a:lnTo>
                  <a:pt x="98" y="775"/>
                </a:lnTo>
                <a:lnTo>
                  <a:pt x="141" y="782"/>
                </a:lnTo>
                <a:lnTo>
                  <a:pt x="141" y="789"/>
                </a:lnTo>
                <a:lnTo>
                  <a:pt x="143" y="826"/>
                </a:lnTo>
                <a:lnTo>
                  <a:pt x="144" y="852"/>
                </a:lnTo>
                <a:lnTo>
                  <a:pt x="144" y="858"/>
                </a:lnTo>
                <a:lnTo>
                  <a:pt x="145" y="889"/>
                </a:lnTo>
                <a:lnTo>
                  <a:pt x="146" y="915"/>
                </a:lnTo>
                <a:lnTo>
                  <a:pt x="154" y="915"/>
                </a:lnTo>
                <a:lnTo>
                  <a:pt x="169" y="914"/>
                </a:lnTo>
                <a:lnTo>
                  <a:pt x="194" y="913"/>
                </a:lnTo>
                <a:lnTo>
                  <a:pt x="220" y="912"/>
                </a:lnTo>
                <a:lnTo>
                  <a:pt x="223" y="912"/>
                </a:lnTo>
                <a:lnTo>
                  <a:pt x="253" y="910"/>
                </a:lnTo>
                <a:lnTo>
                  <a:pt x="258" y="910"/>
                </a:lnTo>
                <a:lnTo>
                  <a:pt x="260" y="910"/>
                </a:lnTo>
                <a:lnTo>
                  <a:pt x="291" y="909"/>
                </a:lnTo>
                <a:lnTo>
                  <a:pt x="308" y="908"/>
                </a:lnTo>
                <a:lnTo>
                  <a:pt x="312" y="908"/>
                </a:lnTo>
                <a:lnTo>
                  <a:pt x="315" y="908"/>
                </a:lnTo>
                <a:lnTo>
                  <a:pt x="321" y="908"/>
                </a:lnTo>
                <a:lnTo>
                  <a:pt x="362" y="906"/>
                </a:lnTo>
                <a:lnTo>
                  <a:pt x="399" y="904"/>
                </a:lnTo>
                <a:lnTo>
                  <a:pt x="400" y="904"/>
                </a:lnTo>
                <a:lnTo>
                  <a:pt x="416" y="904"/>
                </a:lnTo>
                <a:lnTo>
                  <a:pt x="463" y="902"/>
                </a:lnTo>
                <a:lnTo>
                  <a:pt x="531" y="900"/>
                </a:lnTo>
                <a:lnTo>
                  <a:pt x="550" y="898"/>
                </a:lnTo>
                <a:lnTo>
                  <a:pt x="649" y="892"/>
                </a:lnTo>
                <a:lnTo>
                  <a:pt x="651" y="892"/>
                </a:lnTo>
                <a:lnTo>
                  <a:pt x="675" y="891"/>
                </a:lnTo>
                <a:lnTo>
                  <a:pt x="679" y="891"/>
                </a:lnTo>
                <a:lnTo>
                  <a:pt x="685" y="890"/>
                </a:lnTo>
                <a:lnTo>
                  <a:pt x="687" y="890"/>
                </a:lnTo>
                <a:lnTo>
                  <a:pt x="715" y="889"/>
                </a:lnTo>
                <a:lnTo>
                  <a:pt x="724" y="888"/>
                </a:lnTo>
                <a:lnTo>
                  <a:pt x="727" y="888"/>
                </a:lnTo>
                <a:lnTo>
                  <a:pt x="736" y="888"/>
                </a:lnTo>
                <a:lnTo>
                  <a:pt x="735" y="885"/>
                </a:lnTo>
                <a:lnTo>
                  <a:pt x="737" y="792"/>
                </a:lnTo>
                <a:lnTo>
                  <a:pt x="727" y="793"/>
                </a:lnTo>
                <a:lnTo>
                  <a:pt x="736" y="770"/>
                </a:lnTo>
                <a:lnTo>
                  <a:pt x="714" y="778"/>
                </a:lnTo>
                <a:lnTo>
                  <a:pt x="723" y="762"/>
                </a:lnTo>
                <a:lnTo>
                  <a:pt x="717" y="757"/>
                </a:lnTo>
                <a:lnTo>
                  <a:pt x="715" y="756"/>
                </a:lnTo>
                <a:lnTo>
                  <a:pt x="713" y="750"/>
                </a:lnTo>
                <a:lnTo>
                  <a:pt x="732" y="711"/>
                </a:lnTo>
                <a:lnTo>
                  <a:pt x="730" y="692"/>
                </a:lnTo>
                <a:lnTo>
                  <a:pt x="756" y="695"/>
                </a:lnTo>
                <a:lnTo>
                  <a:pt x="736" y="643"/>
                </a:lnTo>
                <a:lnTo>
                  <a:pt x="751" y="633"/>
                </a:lnTo>
                <a:lnTo>
                  <a:pt x="760" y="606"/>
                </a:lnTo>
                <a:lnTo>
                  <a:pt x="780" y="572"/>
                </a:lnTo>
                <a:lnTo>
                  <a:pt x="797" y="560"/>
                </a:lnTo>
                <a:lnTo>
                  <a:pt x="792" y="545"/>
                </a:lnTo>
                <a:lnTo>
                  <a:pt x="810" y="540"/>
                </a:lnTo>
                <a:lnTo>
                  <a:pt x="808" y="552"/>
                </a:lnTo>
                <a:lnTo>
                  <a:pt x="811" y="553"/>
                </a:lnTo>
                <a:lnTo>
                  <a:pt x="829" y="499"/>
                </a:lnTo>
                <a:lnTo>
                  <a:pt x="823" y="470"/>
                </a:lnTo>
                <a:lnTo>
                  <a:pt x="830" y="463"/>
                </a:lnTo>
                <a:lnTo>
                  <a:pt x="835" y="474"/>
                </a:lnTo>
                <a:lnTo>
                  <a:pt x="848" y="457"/>
                </a:lnTo>
                <a:lnTo>
                  <a:pt x="826" y="448"/>
                </a:lnTo>
                <a:lnTo>
                  <a:pt x="830" y="443"/>
                </a:lnTo>
                <a:lnTo>
                  <a:pt x="839" y="448"/>
                </a:lnTo>
                <a:lnTo>
                  <a:pt x="848" y="442"/>
                </a:lnTo>
                <a:lnTo>
                  <a:pt x="845" y="436"/>
                </a:lnTo>
                <a:lnTo>
                  <a:pt x="856" y="421"/>
                </a:lnTo>
                <a:lnTo>
                  <a:pt x="857" y="420"/>
                </a:lnTo>
                <a:lnTo>
                  <a:pt x="860" y="415"/>
                </a:lnTo>
                <a:lnTo>
                  <a:pt x="876" y="412"/>
                </a:lnTo>
                <a:lnTo>
                  <a:pt x="886" y="401"/>
                </a:lnTo>
                <a:lnTo>
                  <a:pt x="886" y="389"/>
                </a:lnTo>
                <a:lnTo>
                  <a:pt x="872" y="378"/>
                </a:lnTo>
                <a:lnTo>
                  <a:pt x="902" y="341"/>
                </a:lnTo>
                <a:lnTo>
                  <a:pt x="916" y="342"/>
                </a:lnTo>
                <a:lnTo>
                  <a:pt x="908" y="283"/>
                </a:lnTo>
                <a:lnTo>
                  <a:pt x="901" y="270"/>
                </a:lnTo>
                <a:lnTo>
                  <a:pt x="899" y="280"/>
                </a:lnTo>
                <a:lnTo>
                  <a:pt x="892" y="278"/>
                </a:lnTo>
                <a:lnTo>
                  <a:pt x="898" y="265"/>
                </a:lnTo>
                <a:lnTo>
                  <a:pt x="914" y="247"/>
                </a:lnTo>
                <a:lnTo>
                  <a:pt x="923" y="232"/>
                </a:lnTo>
                <a:lnTo>
                  <a:pt x="941" y="235"/>
                </a:lnTo>
                <a:lnTo>
                  <a:pt x="944" y="181"/>
                </a:lnTo>
                <a:lnTo>
                  <a:pt x="966" y="142"/>
                </a:lnTo>
                <a:lnTo>
                  <a:pt x="986" y="141"/>
                </a:lnTo>
                <a:lnTo>
                  <a:pt x="967" y="118"/>
                </a:lnTo>
                <a:lnTo>
                  <a:pt x="963" y="118"/>
                </a:lnTo>
                <a:lnTo>
                  <a:pt x="932" y="120"/>
                </a:lnTo>
                <a:lnTo>
                  <a:pt x="923" y="121"/>
                </a:lnTo>
                <a:lnTo>
                  <a:pt x="882" y="125"/>
                </a:lnTo>
                <a:lnTo>
                  <a:pt x="865" y="126"/>
                </a:lnTo>
                <a:lnTo>
                  <a:pt x="857" y="127"/>
                </a:lnTo>
                <a:lnTo>
                  <a:pt x="840" y="129"/>
                </a:lnTo>
                <a:lnTo>
                  <a:pt x="854" y="97"/>
                </a:lnTo>
                <a:lnTo>
                  <a:pt x="859" y="96"/>
                </a:lnTo>
                <a:lnTo>
                  <a:pt x="872" y="75"/>
                </a:lnTo>
                <a:lnTo>
                  <a:pt x="884" y="63"/>
                </a:lnTo>
                <a:lnTo>
                  <a:pt x="875" y="0"/>
                </a:lnTo>
                <a:lnTo>
                  <a:pt x="862" y="0"/>
                </a:lnTo>
                <a:lnTo>
                  <a:pt x="856" y="1"/>
                </a:lnTo>
                <a:lnTo>
                  <a:pt x="846" y="1"/>
                </a:lnTo>
                <a:lnTo>
                  <a:pt x="792" y="6"/>
                </a:lnTo>
                <a:lnTo>
                  <a:pt x="766" y="7"/>
                </a:lnTo>
                <a:lnTo>
                  <a:pt x="762" y="7"/>
                </a:lnTo>
                <a:lnTo>
                  <a:pt x="751" y="9"/>
                </a:lnTo>
                <a:lnTo>
                  <a:pt x="733" y="10"/>
                </a:lnTo>
                <a:lnTo>
                  <a:pt x="708" y="12"/>
                </a:lnTo>
                <a:lnTo>
                  <a:pt x="684" y="13"/>
                </a:lnTo>
                <a:lnTo>
                  <a:pt x="670" y="15"/>
                </a:lnTo>
                <a:lnTo>
                  <a:pt x="663" y="15"/>
                </a:lnTo>
                <a:lnTo>
                  <a:pt x="629" y="17"/>
                </a:lnTo>
                <a:lnTo>
                  <a:pt x="627" y="17"/>
                </a:lnTo>
                <a:lnTo>
                  <a:pt x="621" y="18"/>
                </a:lnTo>
                <a:lnTo>
                  <a:pt x="611" y="18"/>
                </a:lnTo>
                <a:lnTo>
                  <a:pt x="602" y="18"/>
                </a:lnTo>
                <a:lnTo>
                  <a:pt x="578" y="21"/>
                </a:lnTo>
                <a:lnTo>
                  <a:pt x="562" y="21"/>
                </a:lnTo>
                <a:lnTo>
                  <a:pt x="513" y="24"/>
                </a:lnTo>
                <a:lnTo>
                  <a:pt x="489" y="25"/>
                </a:lnTo>
                <a:lnTo>
                  <a:pt x="483" y="25"/>
                </a:lnTo>
                <a:lnTo>
                  <a:pt x="440" y="29"/>
                </a:lnTo>
                <a:lnTo>
                  <a:pt x="427" y="29"/>
                </a:lnTo>
                <a:lnTo>
                  <a:pt x="410" y="30"/>
                </a:lnTo>
                <a:lnTo>
                  <a:pt x="373" y="33"/>
                </a:lnTo>
                <a:lnTo>
                  <a:pt x="365" y="33"/>
                </a:lnTo>
                <a:lnTo>
                  <a:pt x="362" y="33"/>
                </a:lnTo>
                <a:lnTo>
                  <a:pt x="345" y="34"/>
                </a:lnTo>
                <a:lnTo>
                  <a:pt x="308" y="35"/>
                </a:lnTo>
                <a:lnTo>
                  <a:pt x="288" y="36"/>
                </a:lnTo>
                <a:lnTo>
                  <a:pt x="259" y="37"/>
                </a:lnTo>
                <a:lnTo>
                  <a:pt x="255" y="37"/>
                </a:lnTo>
                <a:lnTo>
                  <a:pt x="243" y="39"/>
                </a:lnTo>
                <a:lnTo>
                  <a:pt x="230" y="39"/>
                </a:lnTo>
                <a:lnTo>
                  <a:pt x="202" y="40"/>
                </a:lnTo>
                <a:lnTo>
                  <a:pt x="178" y="41"/>
                </a:lnTo>
                <a:lnTo>
                  <a:pt x="162" y="42"/>
                </a:lnTo>
                <a:lnTo>
                  <a:pt x="147" y="42"/>
                </a:lnTo>
                <a:lnTo>
                  <a:pt x="134" y="43"/>
                </a:lnTo>
                <a:lnTo>
                  <a:pt x="121" y="43"/>
                </a:lnTo>
                <a:lnTo>
                  <a:pt x="105" y="45"/>
                </a:lnTo>
                <a:lnTo>
                  <a:pt x="47" y="46"/>
                </a:lnTo>
                <a:lnTo>
                  <a:pt x="23" y="47"/>
                </a:lnTo>
                <a:lnTo>
                  <a:pt x="0" y="48"/>
                </a:lnTo>
                <a:lnTo>
                  <a:pt x="5" y="79"/>
                </a:lnTo>
                <a:lnTo>
                  <a:pt x="7" y="96"/>
                </a:lnTo>
                <a:lnTo>
                  <a:pt x="13" y="132"/>
                </a:lnTo>
                <a:lnTo>
                  <a:pt x="14" y="142"/>
                </a:lnTo>
                <a:lnTo>
                  <a:pt x="15" y="147"/>
                </a:lnTo>
                <a:lnTo>
                  <a:pt x="25" y="203"/>
                </a:lnTo>
                <a:lnTo>
                  <a:pt x="29" y="222"/>
                </a:lnTo>
                <a:lnTo>
                  <a:pt x="31" y="23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19" name="Freeform 57"/>
          <p:cNvSpPr>
            <a:spLocks/>
          </p:cNvSpPr>
          <p:nvPr/>
        </p:nvSpPr>
        <p:spPr bwMode="auto">
          <a:xfrm>
            <a:off x="3818991" y="3688609"/>
            <a:ext cx="1274500" cy="646267"/>
          </a:xfrm>
          <a:custGeom>
            <a:avLst/>
            <a:gdLst>
              <a:gd name="T0" fmla="*/ 2147483647 w 1696"/>
              <a:gd name="T1" fmla="*/ 2147483647 h 860"/>
              <a:gd name="T2" fmla="*/ 2147483647 w 1696"/>
              <a:gd name="T3" fmla="*/ 2147483647 h 860"/>
              <a:gd name="T4" fmla="*/ 2147483647 w 1696"/>
              <a:gd name="T5" fmla="*/ 2147483647 h 860"/>
              <a:gd name="T6" fmla="*/ 2147483647 w 1696"/>
              <a:gd name="T7" fmla="*/ 2147483647 h 860"/>
              <a:gd name="T8" fmla="*/ 2147483647 w 1696"/>
              <a:gd name="T9" fmla="*/ 2147483647 h 860"/>
              <a:gd name="T10" fmla="*/ 2147483647 w 1696"/>
              <a:gd name="T11" fmla="*/ 2147483647 h 860"/>
              <a:gd name="T12" fmla="*/ 2147483647 w 1696"/>
              <a:gd name="T13" fmla="*/ 2147483647 h 860"/>
              <a:gd name="T14" fmla="*/ 2147483647 w 1696"/>
              <a:gd name="T15" fmla="*/ 2147483647 h 860"/>
              <a:gd name="T16" fmla="*/ 2147483647 w 1696"/>
              <a:gd name="T17" fmla="*/ 2147483647 h 860"/>
              <a:gd name="T18" fmla="*/ 2147483647 w 1696"/>
              <a:gd name="T19" fmla="*/ 2147483647 h 860"/>
              <a:gd name="T20" fmla="*/ 2147483647 w 1696"/>
              <a:gd name="T21" fmla="*/ 2147483647 h 860"/>
              <a:gd name="T22" fmla="*/ 2147483647 w 1696"/>
              <a:gd name="T23" fmla="*/ 2147483647 h 860"/>
              <a:gd name="T24" fmla="*/ 2147483647 w 1696"/>
              <a:gd name="T25" fmla="*/ 2147483647 h 860"/>
              <a:gd name="T26" fmla="*/ 2147483647 w 1696"/>
              <a:gd name="T27" fmla="*/ 2147483647 h 860"/>
              <a:gd name="T28" fmla="*/ 2147483647 w 1696"/>
              <a:gd name="T29" fmla="*/ 2147483647 h 860"/>
              <a:gd name="T30" fmla="*/ 2147483647 w 1696"/>
              <a:gd name="T31" fmla="*/ 2147483647 h 860"/>
              <a:gd name="T32" fmla="*/ 2147483647 w 1696"/>
              <a:gd name="T33" fmla="*/ 2147483647 h 860"/>
              <a:gd name="T34" fmla="*/ 2147483647 w 1696"/>
              <a:gd name="T35" fmla="*/ 2147483647 h 860"/>
              <a:gd name="T36" fmla="*/ 2147483647 w 1696"/>
              <a:gd name="T37" fmla="*/ 2147483647 h 860"/>
              <a:gd name="T38" fmla="*/ 2147483647 w 1696"/>
              <a:gd name="T39" fmla="*/ 2147483647 h 860"/>
              <a:gd name="T40" fmla="*/ 2147483647 w 1696"/>
              <a:gd name="T41" fmla="*/ 2147483647 h 860"/>
              <a:gd name="T42" fmla="*/ 2147483647 w 1696"/>
              <a:gd name="T43" fmla="*/ 2147483647 h 860"/>
              <a:gd name="T44" fmla="*/ 2147483647 w 1696"/>
              <a:gd name="T45" fmla="*/ 2147483647 h 860"/>
              <a:gd name="T46" fmla="*/ 2147483647 w 1696"/>
              <a:gd name="T47" fmla="*/ 2147483647 h 860"/>
              <a:gd name="T48" fmla="*/ 2147483647 w 1696"/>
              <a:gd name="T49" fmla="*/ 2147483647 h 860"/>
              <a:gd name="T50" fmla="*/ 2147483647 w 1696"/>
              <a:gd name="T51" fmla="*/ 2147483647 h 860"/>
              <a:gd name="T52" fmla="*/ 2147483647 w 1696"/>
              <a:gd name="T53" fmla="*/ 2147483647 h 860"/>
              <a:gd name="T54" fmla="*/ 2147483647 w 1696"/>
              <a:gd name="T55" fmla="*/ 2147483647 h 860"/>
              <a:gd name="T56" fmla="*/ 2147483647 w 1696"/>
              <a:gd name="T57" fmla="*/ 2147483647 h 860"/>
              <a:gd name="T58" fmla="*/ 2147483647 w 1696"/>
              <a:gd name="T59" fmla="*/ 2147483647 h 860"/>
              <a:gd name="T60" fmla="*/ 2147483647 w 1696"/>
              <a:gd name="T61" fmla="*/ 2147483647 h 860"/>
              <a:gd name="T62" fmla="*/ 2147483647 w 1696"/>
              <a:gd name="T63" fmla="*/ 2147483647 h 860"/>
              <a:gd name="T64" fmla="*/ 2147483647 w 1696"/>
              <a:gd name="T65" fmla="*/ 2147483647 h 860"/>
              <a:gd name="T66" fmla="*/ 2147483647 w 1696"/>
              <a:gd name="T67" fmla="*/ 2147483647 h 860"/>
              <a:gd name="T68" fmla="*/ 2147483647 w 1696"/>
              <a:gd name="T69" fmla="*/ 2147483647 h 860"/>
              <a:gd name="T70" fmla="*/ 2147483647 w 1696"/>
              <a:gd name="T71" fmla="*/ 2147483647 h 860"/>
              <a:gd name="T72" fmla="*/ 2147483647 w 1696"/>
              <a:gd name="T73" fmla="*/ 2147483647 h 860"/>
              <a:gd name="T74" fmla="*/ 2147483647 w 1696"/>
              <a:gd name="T75" fmla="*/ 2147483647 h 860"/>
              <a:gd name="T76" fmla="*/ 2147483647 w 1696"/>
              <a:gd name="T77" fmla="*/ 2147483647 h 860"/>
              <a:gd name="T78" fmla="*/ 2147483647 w 1696"/>
              <a:gd name="T79" fmla="*/ 2147483647 h 860"/>
              <a:gd name="T80" fmla="*/ 2147483647 w 1696"/>
              <a:gd name="T81" fmla="*/ 2147483647 h 860"/>
              <a:gd name="T82" fmla="*/ 2147483647 w 1696"/>
              <a:gd name="T83" fmla="*/ 2147483647 h 860"/>
              <a:gd name="T84" fmla="*/ 2147483647 w 1696"/>
              <a:gd name="T85" fmla="*/ 2147483647 h 860"/>
              <a:gd name="T86" fmla="*/ 2147483647 w 1696"/>
              <a:gd name="T87" fmla="*/ 2147483647 h 860"/>
              <a:gd name="T88" fmla="*/ 2147483647 w 1696"/>
              <a:gd name="T89" fmla="*/ 2147483647 h 860"/>
              <a:gd name="T90" fmla="*/ 2147483647 w 1696"/>
              <a:gd name="T91" fmla="*/ 2147483647 h 860"/>
              <a:gd name="T92" fmla="*/ 2147483647 w 1696"/>
              <a:gd name="T93" fmla="*/ 2147483647 h 860"/>
              <a:gd name="T94" fmla="*/ 2147483647 w 1696"/>
              <a:gd name="T95" fmla="*/ 2147483647 h 860"/>
              <a:gd name="T96" fmla="*/ 2147483647 w 1696"/>
              <a:gd name="T97" fmla="*/ 2147483647 h 860"/>
              <a:gd name="T98" fmla="*/ 2147483647 w 1696"/>
              <a:gd name="T99" fmla="*/ 2147483647 h 860"/>
              <a:gd name="T100" fmla="*/ 2147483647 w 1696"/>
              <a:gd name="T101" fmla="*/ 2147483647 h 860"/>
              <a:gd name="T102" fmla="*/ 2147483647 w 1696"/>
              <a:gd name="T103" fmla="*/ 2147483647 h 860"/>
              <a:gd name="T104" fmla="*/ 2147483647 w 1696"/>
              <a:gd name="T105" fmla="*/ 2147483647 h 860"/>
              <a:gd name="T106" fmla="*/ 2147483647 w 1696"/>
              <a:gd name="T107" fmla="*/ 2147483647 h 860"/>
              <a:gd name="T108" fmla="*/ 2147483647 w 1696"/>
              <a:gd name="T109" fmla="*/ 2147483647 h 860"/>
              <a:gd name="T110" fmla="*/ 2147483647 w 1696"/>
              <a:gd name="T111" fmla="*/ 2147483647 h 8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96"/>
              <a:gd name="T169" fmla="*/ 0 h 860"/>
              <a:gd name="T170" fmla="*/ 1696 w 1696"/>
              <a:gd name="T171" fmla="*/ 860 h 8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96" h="860">
                <a:moveTo>
                  <a:pt x="1659" y="223"/>
                </a:moveTo>
                <a:lnTo>
                  <a:pt x="1653" y="187"/>
                </a:lnTo>
                <a:lnTo>
                  <a:pt x="1651" y="170"/>
                </a:lnTo>
                <a:lnTo>
                  <a:pt x="1646" y="139"/>
                </a:lnTo>
                <a:lnTo>
                  <a:pt x="1645" y="114"/>
                </a:lnTo>
                <a:lnTo>
                  <a:pt x="1645" y="102"/>
                </a:lnTo>
                <a:lnTo>
                  <a:pt x="1643" y="96"/>
                </a:lnTo>
                <a:lnTo>
                  <a:pt x="1643" y="95"/>
                </a:lnTo>
                <a:lnTo>
                  <a:pt x="1643" y="79"/>
                </a:lnTo>
                <a:lnTo>
                  <a:pt x="1643" y="72"/>
                </a:lnTo>
                <a:lnTo>
                  <a:pt x="1642" y="48"/>
                </a:lnTo>
                <a:lnTo>
                  <a:pt x="1642" y="24"/>
                </a:lnTo>
                <a:lnTo>
                  <a:pt x="1641" y="13"/>
                </a:lnTo>
                <a:lnTo>
                  <a:pt x="1640" y="13"/>
                </a:lnTo>
                <a:lnTo>
                  <a:pt x="1616" y="15"/>
                </a:lnTo>
                <a:lnTo>
                  <a:pt x="1566" y="16"/>
                </a:lnTo>
                <a:lnTo>
                  <a:pt x="1552" y="16"/>
                </a:lnTo>
                <a:lnTo>
                  <a:pt x="1518" y="17"/>
                </a:lnTo>
                <a:lnTo>
                  <a:pt x="1506" y="18"/>
                </a:lnTo>
                <a:lnTo>
                  <a:pt x="1488" y="18"/>
                </a:lnTo>
                <a:lnTo>
                  <a:pt x="1470" y="18"/>
                </a:lnTo>
                <a:lnTo>
                  <a:pt x="1465" y="18"/>
                </a:lnTo>
                <a:lnTo>
                  <a:pt x="1445" y="19"/>
                </a:lnTo>
                <a:lnTo>
                  <a:pt x="1436" y="19"/>
                </a:lnTo>
                <a:lnTo>
                  <a:pt x="1413" y="19"/>
                </a:lnTo>
                <a:lnTo>
                  <a:pt x="1397" y="20"/>
                </a:lnTo>
                <a:lnTo>
                  <a:pt x="1379" y="20"/>
                </a:lnTo>
                <a:lnTo>
                  <a:pt x="1371" y="20"/>
                </a:lnTo>
                <a:lnTo>
                  <a:pt x="1347" y="22"/>
                </a:lnTo>
                <a:lnTo>
                  <a:pt x="1286" y="22"/>
                </a:lnTo>
                <a:lnTo>
                  <a:pt x="1270" y="23"/>
                </a:lnTo>
                <a:lnTo>
                  <a:pt x="1250" y="23"/>
                </a:lnTo>
                <a:lnTo>
                  <a:pt x="1225" y="23"/>
                </a:lnTo>
                <a:lnTo>
                  <a:pt x="1201" y="23"/>
                </a:lnTo>
                <a:lnTo>
                  <a:pt x="1177" y="24"/>
                </a:lnTo>
                <a:lnTo>
                  <a:pt x="1149" y="24"/>
                </a:lnTo>
                <a:lnTo>
                  <a:pt x="1115" y="24"/>
                </a:lnTo>
                <a:lnTo>
                  <a:pt x="1104" y="24"/>
                </a:lnTo>
                <a:lnTo>
                  <a:pt x="1086" y="24"/>
                </a:lnTo>
                <a:lnTo>
                  <a:pt x="1079" y="24"/>
                </a:lnTo>
                <a:lnTo>
                  <a:pt x="1042" y="24"/>
                </a:lnTo>
                <a:lnTo>
                  <a:pt x="1020" y="24"/>
                </a:lnTo>
                <a:lnTo>
                  <a:pt x="982" y="25"/>
                </a:lnTo>
                <a:lnTo>
                  <a:pt x="972" y="25"/>
                </a:lnTo>
                <a:lnTo>
                  <a:pt x="960" y="25"/>
                </a:lnTo>
                <a:lnTo>
                  <a:pt x="958" y="25"/>
                </a:lnTo>
                <a:lnTo>
                  <a:pt x="924" y="25"/>
                </a:lnTo>
                <a:lnTo>
                  <a:pt x="914" y="25"/>
                </a:lnTo>
                <a:lnTo>
                  <a:pt x="909" y="24"/>
                </a:lnTo>
                <a:lnTo>
                  <a:pt x="884" y="24"/>
                </a:lnTo>
                <a:lnTo>
                  <a:pt x="875" y="24"/>
                </a:lnTo>
                <a:lnTo>
                  <a:pt x="836" y="24"/>
                </a:lnTo>
                <a:lnTo>
                  <a:pt x="823" y="24"/>
                </a:lnTo>
                <a:lnTo>
                  <a:pt x="787" y="24"/>
                </a:lnTo>
                <a:lnTo>
                  <a:pt x="721" y="23"/>
                </a:lnTo>
                <a:lnTo>
                  <a:pt x="713" y="23"/>
                </a:lnTo>
                <a:lnTo>
                  <a:pt x="698" y="23"/>
                </a:lnTo>
                <a:lnTo>
                  <a:pt x="689" y="22"/>
                </a:lnTo>
                <a:lnTo>
                  <a:pt x="681" y="22"/>
                </a:lnTo>
                <a:lnTo>
                  <a:pt x="606" y="20"/>
                </a:lnTo>
                <a:lnTo>
                  <a:pt x="591" y="20"/>
                </a:lnTo>
                <a:lnTo>
                  <a:pt x="584" y="19"/>
                </a:lnTo>
                <a:lnTo>
                  <a:pt x="574" y="19"/>
                </a:lnTo>
                <a:lnTo>
                  <a:pt x="567" y="19"/>
                </a:lnTo>
                <a:lnTo>
                  <a:pt x="482" y="18"/>
                </a:lnTo>
                <a:lnTo>
                  <a:pt x="468" y="18"/>
                </a:lnTo>
                <a:lnTo>
                  <a:pt x="408" y="17"/>
                </a:lnTo>
                <a:lnTo>
                  <a:pt x="397" y="16"/>
                </a:lnTo>
                <a:lnTo>
                  <a:pt x="384" y="16"/>
                </a:lnTo>
                <a:lnTo>
                  <a:pt x="372" y="16"/>
                </a:lnTo>
                <a:lnTo>
                  <a:pt x="324" y="15"/>
                </a:lnTo>
                <a:lnTo>
                  <a:pt x="288" y="13"/>
                </a:lnTo>
                <a:lnTo>
                  <a:pt x="251" y="12"/>
                </a:lnTo>
                <a:lnTo>
                  <a:pt x="239" y="12"/>
                </a:lnTo>
                <a:lnTo>
                  <a:pt x="197" y="11"/>
                </a:lnTo>
                <a:lnTo>
                  <a:pt x="193" y="11"/>
                </a:lnTo>
                <a:lnTo>
                  <a:pt x="79" y="5"/>
                </a:lnTo>
                <a:lnTo>
                  <a:pt x="54" y="3"/>
                </a:lnTo>
                <a:lnTo>
                  <a:pt x="6" y="0"/>
                </a:lnTo>
                <a:lnTo>
                  <a:pt x="5" y="31"/>
                </a:lnTo>
                <a:lnTo>
                  <a:pt x="3" y="71"/>
                </a:lnTo>
                <a:lnTo>
                  <a:pt x="0" y="125"/>
                </a:lnTo>
                <a:lnTo>
                  <a:pt x="76" y="128"/>
                </a:lnTo>
                <a:lnTo>
                  <a:pt x="124" y="131"/>
                </a:lnTo>
                <a:lnTo>
                  <a:pt x="165" y="133"/>
                </a:lnTo>
                <a:lnTo>
                  <a:pt x="173" y="133"/>
                </a:lnTo>
                <a:lnTo>
                  <a:pt x="175" y="133"/>
                </a:lnTo>
                <a:lnTo>
                  <a:pt x="191" y="134"/>
                </a:lnTo>
                <a:lnTo>
                  <a:pt x="216" y="134"/>
                </a:lnTo>
                <a:lnTo>
                  <a:pt x="226" y="136"/>
                </a:lnTo>
                <a:lnTo>
                  <a:pt x="271" y="137"/>
                </a:lnTo>
                <a:lnTo>
                  <a:pt x="319" y="139"/>
                </a:lnTo>
                <a:lnTo>
                  <a:pt x="344" y="139"/>
                </a:lnTo>
                <a:lnTo>
                  <a:pt x="377" y="140"/>
                </a:lnTo>
                <a:lnTo>
                  <a:pt x="393" y="142"/>
                </a:lnTo>
                <a:lnTo>
                  <a:pt x="402" y="142"/>
                </a:lnTo>
                <a:lnTo>
                  <a:pt x="417" y="142"/>
                </a:lnTo>
                <a:lnTo>
                  <a:pt x="467" y="143"/>
                </a:lnTo>
                <a:lnTo>
                  <a:pt x="482" y="144"/>
                </a:lnTo>
                <a:lnTo>
                  <a:pt x="516" y="144"/>
                </a:lnTo>
                <a:lnTo>
                  <a:pt x="518" y="144"/>
                </a:lnTo>
                <a:lnTo>
                  <a:pt x="589" y="146"/>
                </a:lnTo>
                <a:lnTo>
                  <a:pt x="589" y="178"/>
                </a:lnTo>
                <a:lnTo>
                  <a:pt x="588" y="257"/>
                </a:lnTo>
                <a:lnTo>
                  <a:pt x="586" y="271"/>
                </a:lnTo>
                <a:lnTo>
                  <a:pt x="586" y="292"/>
                </a:lnTo>
                <a:lnTo>
                  <a:pt x="586" y="301"/>
                </a:lnTo>
                <a:lnTo>
                  <a:pt x="586" y="314"/>
                </a:lnTo>
                <a:lnTo>
                  <a:pt x="585" y="333"/>
                </a:lnTo>
                <a:lnTo>
                  <a:pt x="585" y="367"/>
                </a:lnTo>
                <a:lnTo>
                  <a:pt x="584" y="397"/>
                </a:lnTo>
                <a:lnTo>
                  <a:pt x="584" y="404"/>
                </a:lnTo>
                <a:lnTo>
                  <a:pt x="584" y="416"/>
                </a:lnTo>
                <a:lnTo>
                  <a:pt x="584" y="450"/>
                </a:lnTo>
                <a:lnTo>
                  <a:pt x="583" y="459"/>
                </a:lnTo>
                <a:lnTo>
                  <a:pt x="583" y="476"/>
                </a:lnTo>
                <a:lnTo>
                  <a:pt x="583" y="491"/>
                </a:lnTo>
                <a:lnTo>
                  <a:pt x="582" y="515"/>
                </a:lnTo>
                <a:lnTo>
                  <a:pt x="582" y="553"/>
                </a:lnTo>
                <a:lnTo>
                  <a:pt x="580" y="570"/>
                </a:lnTo>
                <a:lnTo>
                  <a:pt x="580" y="585"/>
                </a:lnTo>
                <a:lnTo>
                  <a:pt x="580" y="633"/>
                </a:lnTo>
                <a:lnTo>
                  <a:pt x="586" y="630"/>
                </a:lnTo>
                <a:lnTo>
                  <a:pt x="588" y="630"/>
                </a:lnTo>
                <a:lnTo>
                  <a:pt x="610" y="645"/>
                </a:lnTo>
                <a:lnTo>
                  <a:pt x="630" y="669"/>
                </a:lnTo>
                <a:lnTo>
                  <a:pt x="680" y="673"/>
                </a:lnTo>
                <a:lnTo>
                  <a:pt x="685" y="675"/>
                </a:lnTo>
                <a:lnTo>
                  <a:pt x="730" y="685"/>
                </a:lnTo>
                <a:lnTo>
                  <a:pt x="737" y="691"/>
                </a:lnTo>
                <a:lnTo>
                  <a:pt x="740" y="720"/>
                </a:lnTo>
                <a:lnTo>
                  <a:pt x="754" y="727"/>
                </a:lnTo>
                <a:lnTo>
                  <a:pt x="769" y="726"/>
                </a:lnTo>
                <a:lnTo>
                  <a:pt x="790" y="728"/>
                </a:lnTo>
                <a:lnTo>
                  <a:pt x="830" y="746"/>
                </a:lnTo>
                <a:lnTo>
                  <a:pt x="856" y="738"/>
                </a:lnTo>
                <a:lnTo>
                  <a:pt x="858" y="739"/>
                </a:lnTo>
                <a:lnTo>
                  <a:pt x="869" y="745"/>
                </a:lnTo>
                <a:lnTo>
                  <a:pt x="880" y="757"/>
                </a:lnTo>
                <a:lnTo>
                  <a:pt x="897" y="758"/>
                </a:lnTo>
                <a:lnTo>
                  <a:pt x="933" y="745"/>
                </a:lnTo>
                <a:lnTo>
                  <a:pt x="947" y="748"/>
                </a:lnTo>
                <a:lnTo>
                  <a:pt x="954" y="742"/>
                </a:lnTo>
                <a:lnTo>
                  <a:pt x="963" y="742"/>
                </a:lnTo>
                <a:lnTo>
                  <a:pt x="968" y="776"/>
                </a:lnTo>
                <a:lnTo>
                  <a:pt x="986" y="776"/>
                </a:lnTo>
                <a:lnTo>
                  <a:pt x="987" y="804"/>
                </a:lnTo>
                <a:lnTo>
                  <a:pt x="1007" y="814"/>
                </a:lnTo>
                <a:lnTo>
                  <a:pt x="1057" y="783"/>
                </a:lnTo>
                <a:lnTo>
                  <a:pt x="1071" y="802"/>
                </a:lnTo>
                <a:lnTo>
                  <a:pt x="1077" y="799"/>
                </a:lnTo>
                <a:lnTo>
                  <a:pt x="1083" y="796"/>
                </a:lnTo>
                <a:lnTo>
                  <a:pt x="1086" y="798"/>
                </a:lnTo>
                <a:lnTo>
                  <a:pt x="1109" y="822"/>
                </a:lnTo>
                <a:lnTo>
                  <a:pt x="1149" y="807"/>
                </a:lnTo>
                <a:lnTo>
                  <a:pt x="1146" y="836"/>
                </a:lnTo>
                <a:lnTo>
                  <a:pt x="1159" y="847"/>
                </a:lnTo>
                <a:lnTo>
                  <a:pt x="1195" y="788"/>
                </a:lnTo>
                <a:lnTo>
                  <a:pt x="1198" y="787"/>
                </a:lnTo>
                <a:lnTo>
                  <a:pt x="1236" y="819"/>
                </a:lnTo>
                <a:lnTo>
                  <a:pt x="1266" y="801"/>
                </a:lnTo>
                <a:lnTo>
                  <a:pt x="1268" y="801"/>
                </a:lnTo>
                <a:lnTo>
                  <a:pt x="1264" y="807"/>
                </a:lnTo>
                <a:lnTo>
                  <a:pt x="1286" y="831"/>
                </a:lnTo>
                <a:lnTo>
                  <a:pt x="1302" y="830"/>
                </a:lnTo>
                <a:lnTo>
                  <a:pt x="1312" y="843"/>
                </a:lnTo>
                <a:lnTo>
                  <a:pt x="1337" y="834"/>
                </a:lnTo>
                <a:lnTo>
                  <a:pt x="1387" y="805"/>
                </a:lnTo>
                <a:lnTo>
                  <a:pt x="1418" y="812"/>
                </a:lnTo>
                <a:lnTo>
                  <a:pt x="1436" y="804"/>
                </a:lnTo>
                <a:lnTo>
                  <a:pt x="1436" y="802"/>
                </a:lnTo>
                <a:lnTo>
                  <a:pt x="1437" y="798"/>
                </a:lnTo>
                <a:lnTo>
                  <a:pt x="1467" y="792"/>
                </a:lnTo>
                <a:lnTo>
                  <a:pt x="1467" y="786"/>
                </a:lnTo>
                <a:lnTo>
                  <a:pt x="1476" y="787"/>
                </a:lnTo>
                <a:lnTo>
                  <a:pt x="1482" y="798"/>
                </a:lnTo>
                <a:lnTo>
                  <a:pt x="1479" y="799"/>
                </a:lnTo>
                <a:lnTo>
                  <a:pt x="1527" y="799"/>
                </a:lnTo>
                <a:lnTo>
                  <a:pt x="1533" y="800"/>
                </a:lnTo>
                <a:lnTo>
                  <a:pt x="1539" y="786"/>
                </a:lnTo>
                <a:lnTo>
                  <a:pt x="1558" y="784"/>
                </a:lnTo>
                <a:lnTo>
                  <a:pt x="1564" y="784"/>
                </a:lnTo>
                <a:lnTo>
                  <a:pt x="1564" y="792"/>
                </a:lnTo>
                <a:lnTo>
                  <a:pt x="1590" y="802"/>
                </a:lnTo>
                <a:lnTo>
                  <a:pt x="1616" y="829"/>
                </a:lnTo>
                <a:lnTo>
                  <a:pt x="1627" y="834"/>
                </a:lnTo>
                <a:lnTo>
                  <a:pt x="1626" y="824"/>
                </a:lnTo>
                <a:lnTo>
                  <a:pt x="1640" y="829"/>
                </a:lnTo>
                <a:lnTo>
                  <a:pt x="1640" y="838"/>
                </a:lnTo>
                <a:lnTo>
                  <a:pt x="1645" y="836"/>
                </a:lnTo>
                <a:lnTo>
                  <a:pt x="1642" y="841"/>
                </a:lnTo>
                <a:lnTo>
                  <a:pt x="1667" y="844"/>
                </a:lnTo>
                <a:lnTo>
                  <a:pt x="1688" y="860"/>
                </a:lnTo>
                <a:lnTo>
                  <a:pt x="1696" y="855"/>
                </a:lnTo>
                <a:lnTo>
                  <a:pt x="1695" y="792"/>
                </a:lnTo>
                <a:lnTo>
                  <a:pt x="1695" y="786"/>
                </a:lnTo>
                <a:lnTo>
                  <a:pt x="1695" y="778"/>
                </a:lnTo>
                <a:lnTo>
                  <a:pt x="1695" y="775"/>
                </a:lnTo>
                <a:lnTo>
                  <a:pt x="1695" y="733"/>
                </a:lnTo>
                <a:lnTo>
                  <a:pt x="1695" y="716"/>
                </a:lnTo>
                <a:lnTo>
                  <a:pt x="1694" y="702"/>
                </a:lnTo>
                <a:lnTo>
                  <a:pt x="1694" y="648"/>
                </a:lnTo>
                <a:lnTo>
                  <a:pt x="1694" y="637"/>
                </a:lnTo>
                <a:lnTo>
                  <a:pt x="1694" y="603"/>
                </a:lnTo>
                <a:lnTo>
                  <a:pt x="1693" y="591"/>
                </a:lnTo>
                <a:lnTo>
                  <a:pt x="1693" y="582"/>
                </a:lnTo>
                <a:lnTo>
                  <a:pt x="1693" y="545"/>
                </a:lnTo>
                <a:lnTo>
                  <a:pt x="1693" y="542"/>
                </a:lnTo>
                <a:lnTo>
                  <a:pt x="1693" y="530"/>
                </a:lnTo>
                <a:lnTo>
                  <a:pt x="1693" y="451"/>
                </a:lnTo>
                <a:lnTo>
                  <a:pt x="1691" y="420"/>
                </a:lnTo>
                <a:lnTo>
                  <a:pt x="1691" y="416"/>
                </a:lnTo>
                <a:lnTo>
                  <a:pt x="1691" y="415"/>
                </a:lnTo>
                <a:lnTo>
                  <a:pt x="1691" y="414"/>
                </a:lnTo>
                <a:lnTo>
                  <a:pt x="1688" y="387"/>
                </a:lnTo>
                <a:lnTo>
                  <a:pt x="1687" y="385"/>
                </a:lnTo>
                <a:lnTo>
                  <a:pt x="1682" y="354"/>
                </a:lnTo>
                <a:lnTo>
                  <a:pt x="1679" y="344"/>
                </a:lnTo>
                <a:lnTo>
                  <a:pt x="1678" y="337"/>
                </a:lnTo>
                <a:lnTo>
                  <a:pt x="1677" y="324"/>
                </a:lnTo>
                <a:lnTo>
                  <a:pt x="1675" y="313"/>
                </a:lnTo>
                <a:lnTo>
                  <a:pt x="1671" y="294"/>
                </a:lnTo>
                <a:lnTo>
                  <a:pt x="1661" y="238"/>
                </a:lnTo>
                <a:lnTo>
                  <a:pt x="1660" y="233"/>
                </a:lnTo>
                <a:lnTo>
                  <a:pt x="1659" y="223"/>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0" name="Freeform 58"/>
          <p:cNvSpPr>
            <a:spLocks/>
          </p:cNvSpPr>
          <p:nvPr/>
        </p:nvSpPr>
        <p:spPr bwMode="auto">
          <a:xfrm>
            <a:off x="3208794" y="3781792"/>
            <a:ext cx="2050021" cy="2012447"/>
          </a:xfrm>
          <a:custGeom>
            <a:avLst/>
            <a:gdLst>
              <a:gd name="T0" fmla="*/ 2147483647 w 2727"/>
              <a:gd name="T1" fmla="*/ 2147483647 h 2676"/>
              <a:gd name="T2" fmla="*/ 2147483647 w 2727"/>
              <a:gd name="T3" fmla="*/ 2147483647 h 2676"/>
              <a:gd name="T4" fmla="*/ 2147483647 w 2727"/>
              <a:gd name="T5" fmla="*/ 2147483647 h 2676"/>
              <a:gd name="T6" fmla="*/ 2147483647 w 2727"/>
              <a:gd name="T7" fmla="*/ 2147483647 h 2676"/>
              <a:gd name="T8" fmla="*/ 2147483647 w 2727"/>
              <a:gd name="T9" fmla="*/ 2147483647 h 2676"/>
              <a:gd name="T10" fmla="*/ 2147483647 w 2727"/>
              <a:gd name="T11" fmla="*/ 2147483647 h 2676"/>
              <a:gd name="T12" fmla="*/ 2147483647 w 2727"/>
              <a:gd name="T13" fmla="*/ 2147483647 h 2676"/>
              <a:gd name="T14" fmla="*/ 2147483647 w 2727"/>
              <a:gd name="T15" fmla="*/ 2147483647 h 2676"/>
              <a:gd name="T16" fmla="*/ 2147483647 w 2727"/>
              <a:gd name="T17" fmla="*/ 2147483647 h 2676"/>
              <a:gd name="T18" fmla="*/ 2147483647 w 2727"/>
              <a:gd name="T19" fmla="*/ 2147483647 h 2676"/>
              <a:gd name="T20" fmla="*/ 2147483647 w 2727"/>
              <a:gd name="T21" fmla="*/ 2147483647 h 2676"/>
              <a:gd name="T22" fmla="*/ 2147483647 w 2727"/>
              <a:gd name="T23" fmla="*/ 2147483647 h 2676"/>
              <a:gd name="T24" fmla="*/ 2147483647 w 2727"/>
              <a:gd name="T25" fmla="*/ 2147483647 h 2676"/>
              <a:gd name="T26" fmla="*/ 2147483647 w 2727"/>
              <a:gd name="T27" fmla="*/ 2147483647 h 2676"/>
              <a:gd name="T28" fmla="*/ 2147483647 w 2727"/>
              <a:gd name="T29" fmla="*/ 2147483647 h 2676"/>
              <a:gd name="T30" fmla="*/ 2147483647 w 2727"/>
              <a:gd name="T31" fmla="*/ 2147483647 h 2676"/>
              <a:gd name="T32" fmla="*/ 2147483647 w 2727"/>
              <a:gd name="T33" fmla="*/ 2147483647 h 2676"/>
              <a:gd name="T34" fmla="*/ 2147483647 w 2727"/>
              <a:gd name="T35" fmla="*/ 2147483647 h 2676"/>
              <a:gd name="T36" fmla="*/ 2147483647 w 2727"/>
              <a:gd name="T37" fmla="*/ 2147483647 h 2676"/>
              <a:gd name="T38" fmla="*/ 2147483647 w 2727"/>
              <a:gd name="T39" fmla="*/ 2147483647 h 2676"/>
              <a:gd name="T40" fmla="*/ 2147483647 w 2727"/>
              <a:gd name="T41" fmla="*/ 2147483647 h 2676"/>
              <a:gd name="T42" fmla="*/ 2147483647 w 2727"/>
              <a:gd name="T43" fmla="*/ 2147483647 h 2676"/>
              <a:gd name="T44" fmla="*/ 2147483647 w 2727"/>
              <a:gd name="T45" fmla="*/ 2147483647 h 2676"/>
              <a:gd name="T46" fmla="*/ 2147483647 w 2727"/>
              <a:gd name="T47" fmla="*/ 2147483647 h 2676"/>
              <a:gd name="T48" fmla="*/ 2147483647 w 2727"/>
              <a:gd name="T49" fmla="*/ 2147483647 h 2676"/>
              <a:gd name="T50" fmla="*/ 2147483647 w 2727"/>
              <a:gd name="T51" fmla="*/ 2147483647 h 2676"/>
              <a:gd name="T52" fmla="*/ 2147483647 w 2727"/>
              <a:gd name="T53" fmla="*/ 2147483647 h 2676"/>
              <a:gd name="T54" fmla="*/ 2147483647 w 2727"/>
              <a:gd name="T55" fmla="*/ 2147483647 h 2676"/>
              <a:gd name="T56" fmla="*/ 2147483647 w 2727"/>
              <a:gd name="T57" fmla="*/ 2147483647 h 2676"/>
              <a:gd name="T58" fmla="*/ 2147483647 w 2727"/>
              <a:gd name="T59" fmla="*/ 2147483647 h 2676"/>
              <a:gd name="T60" fmla="*/ 2147483647 w 2727"/>
              <a:gd name="T61" fmla="*/ 2147483647 h 2676"/>
              <a:gd name="T62" fmla="*/ 2147483647 w 2727"/>
              <a:gd name="T63" fmla="*/ 2147483647 h 2676"/>
              <a:gd name="T64" fmla="*/ 2147483647 w 2727"/>
              <a:gd name="T65" fmla="*/ 2147483647 h 2676"/>
              <a:gd name="T66" fmla="*/ 2147483647 w 2727"/>
              <a:gd name="T67" fmla="*/ 2147483647 h 2676"/>
              <a:gd name="T68" fmla="*/ 2147483647 w 2727"/>
              <a:gd name="T69" fmla="*/ 2147483647 h 2676"/>
              <a:gd name="T70" fmla="*/ 2147483647 w 2727"/>
              <a:gd name="T71" fmla="*/ 2147483647 h 2676"/>
              <a:gd name="T72" fmla="*/ 2147483647 w 2727"/>
              <a:gd name="T73" fmla="*/ 2147483647 h 2676"/>
              <a:gd name="T74" fmla="*/ 2147483647 w 2727"/>
              <a:gd name="T75" fmla="*/ 2147483647 h 2676"/>
              <a:gd name="T76" fmla="*/ 2147483647 w 2727"/>
              <a:gd name="T77" fmla="*/ 2147483647 h 2676"/>
              <a:gd name="T78" fmla="*/ 2147483647 w 2727"/>
              <a:gd name="T79" fmla="*/ 2147483647 h 2676"/>
              <a:gd name="T80" fmla="*/ 2147483647 w 2727"/>
              <a:gd name="T81" fmla="*/ 2147483647 h 2676"/>
              <a:gd name="T82" fmla="*/ 2147483647 w 2727"/>
              <a:gd name="T83" fmla="*/ 2147483647 h 2676"/>
              <a:gd name="T84" fmla="*/ 2147483647 w 2727"/>
              <a:gd name="T85" fmla="*/ 2147483647 h 2676"/>
              <a:gd name="T86" fmla="*/ 2147483647 w 2727"/>
              <a:gd name="T87" fmla="*/ 2147483647 h 2676"/>
              <a:gd name="T88" fmla="*/ 2147483647 w 2727"/>
              <a:gd name="T89" fmla="*/ 2147483647 h 2676"/>
              <a:gd name="T90" fmla="*/ 2147483647 w 2727"/>
              <a:gd name="T91" fmla="*/ 2147483647 h 2676"/>
              <a:gd name="T92" fmla="*/ 2147483647 w 2727"/>
              <a:gd name="T93" fmla="*/ 2147483647 h 2676"/>
              <a:gd name="T94" fmla="*/ 2147483647 w 2727"/>
              <a:gd name="T95" fmla="*/ 2147483647 h 2676"/>
              <a:gd name="T96" fmla="*/ 2147483647 w 2727"/>
              <a:gd name="T97" fmla="*/ 2147483647 h 2676"/>
              <a:gd name="T98" fmla="*/ 2147483647 w 2727"/>
              <a:gd name="T99" fmla="*/ 2147483647 h 2676"/>
              <a:gd name="T100" fmla="*/ 2147483647 w 2727"/>
              <a:gd name="T101" fmla="*/ 2147483647 h 2676"/>
              <a:gd name="T102" fmla="*/ 2147483647 w 2727"/>
              <a:gd name="T103" fmla="*/ 2147483647 h 2676"/>
              <a:gd name="T104" fmla="*/ 2147483647 w 2727"/>
              <a:gd name="T105" fmla="*/ 2147483647 h 2676"/>
              <a:gd name="T106" fmla="*/ 2147483647 w 2727"/>
              <a:gd name="T107" fmla="*/ 2147483647 h 2676"/>
              <a:gd name="T108" fmla="*/ 2147483647 w 2727"/>
              <a:gd name="T109" fmla="*/ 2147483647 h 2676"/>
              <a:gd name="T110" fmla="*/ 2147483647 w 2727"/>
              <a:gd name="T111" fmla="*/ 2147483647 h 2676"/>
              <a:gd name="T112" fmla="*/ 2147483647 w 2727"/>
              <a:gd name="T113" fmla="*/ 2147483647 h 26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27"/>
              <a:gd name="T172" fmla="*/ 0 h 2676"/>
              <a:gd name="T173" fmla="*/ 2727 w 2727"/>
              <a:gd name="T174" fmla="*/ 2676 h 26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27" h="2676">
                <a:moveTo>
                  <a:pt x="1407" y="2212"/>
                </a:moveTo>
                <a:lnTo>
                  <a:pt x="1385" y="2182"/>
                </a:lnTo>
                <a:lnTo>
                  <a:pt x="1358" y="2144"/>
                </a:lnTo>
                <a:lnTo>
                  <a:pt x="1314" y="2095"/>
                </a:lnTo>
                <a:lnTo>
                  <a:pt x="1303" y="2082"/>
                </a:lnTo>
                <a:lnTo>
                  <a:pt x="1284" y="2024"/>
                </a:lnTo>
                <a:lnTo>
                  <a:pt x="1288" y="2019"/>
                </a:lnTo>
                <a:lnTo>
                  <a:pt x="1233" y="1920"/>
                </a:lnTo>
                <a:lnTo>
                  <a:pt x="1220" y="1872"/>
                </a:lnTo>
                <a:lnTo>
                  <a:pt x="1198" y="1850"/>
                </a:lnTo>
                <a:lnTo>
                  <a:pt x="1194" y="1832"/>
                </a:lnTo>
                <a:lnTo>
                  <a:pt x="1148" y="1797"/>
                </a:lnTo>
                <a:lnTo>
                  <a:pt x="1139" y="1777"/>
                </a:lnTo>
                <a:lnTo>
                  <a:pt x="1122" y="1772"/>
                </a:lnTo>
                <a:lnTo>
                  <a:pt x="1116" y="1761"/>
                </a:lnTo>
                <a:lnTo>
                  <a:pt x="1099" y="1760"/>
                </a:lnTo>
                <a:lnTo>
                  <a:pt x="1095" y="1734"/>
                </a:lnTo>
                <a:lnTo>
                  <a:pt x="1088" y="1734"/>
                </a:lnTo>
                <a:lnTo>
                  <a:pt x="1062" y="1700"/>
                </a:lnTo>
                <a:lnTo>
                  <a:pt x="1040" y="1698"/>
                </a:lnTo>
                <a:lnTo>
                  <a:pt x="1040" y="1693"/>
                </a:lnTo>
                <a:lnTo>
                  <a:pt x="993" y="1692"/>
                </a:lnTo>
                <a:lnTo>
                  <a:pt x="946" y="1681"/>
                </a:lnTo>
                <a:lnTo>
                  <a:pt x="944" y="1686"/>
                </a:lnTo>
                <a:lnTo>
                  <a:pt x="934" y="1683"/>
                </a:lnTo>
                <a:lnTo>
                  <a:pt x="931" y="1688"/>
                </a:lnTo>
                <a:lnTo>
                  <a:pt x="874" y="1662"/>
                </a:lnTo>
                <a:lnTo>
                  <a:pt x="827" y="1692"/>
                </a:lnTo>
                <a:lnTo>
                  <a:pt x="813" y="1692"/>
                </a:lnTo>
                <a:lnTo>
                  <a:pt x="777" y="1728"/>
                </a:lnTo>
                <a:lnTo>
                  <a:pt x="745" y="1813"/>
                </a:lnTo>
                <a:lnTo>
                  <a:pt x="700" y="1857"/>
                </a:lnTo>
                <a:lnTo>
                  <a:pt x="687" y="1880"/>
                </a:lnTo>
                <a:lnTo>
                  <a:pt x="639" y="1865"/>
                </a:lnTo>
                <a:lnTo>
                  <a:pt x="609" y="1836"/>
                </a:lnTo>
                <a:lnTo>
                  <a:pt x="562" y="1811"/>
                </a:lnTo>
                <a:lnTo>
                  <a:pt x="554" y="1800"/>
                </a:lnTo>
                <a:lnTo>
                  <a:pt x="509" y="1787"/>
                </a:lnTo>
                <a:lnTo>
                  <a:pt x="484" y="1767"/>
                </a:lnTo>
                <a:lnTo>
                  <a:pt x="459" y="1734"/>
                </a:lnTo>
                <a:lnTo>
                  <a:pt x="407" y="1699"/>
                </a:lnTo>
                <a:lnTo>
                  <a:pt x="374" y="1605"/>
                </a:lnTo>
                <a:lnTo>
                  <a:pt x="370" y="1542"/>
                </a:lnTo>
                <a:lnTo>
                  <a:pt x="342" y="1471"/>
                </a:lnTo>
                <a:lnTo>
                  <a:pt x="322" y="1444"/>
                </a:lnTo>
                <a:lnTo>
                  <a:pt x="319" y="1433"/>
                </a:lnTo>
                <a:lnTo>
                  <a:pt x="243" y="1384"/>
                </a:lnTo>
                <a:lnTo>
                  <a:pt x="196" y="1318"/>
                </a:lnTo>
                <a:lnTo>
                  <a:pt x="169" y="1299"/>
                </a:lnTo>
                <a:lnTo>
                  <a:pt x="125" y="1240"/>
                </a:lnTo>
                <a:lnTo>
                  <a:pt x="98" y="1228"/>
                </a:lnTo>
                <a:lnTo>
                  <a:pt x="79" y="1207"/>
                </a:lnTo>
                <a:lnTo>
                  <a:pt x="44" y="1141"/>
                </a:lnTo>
                <a:lnTo>
                  <a:pt x="26" y="1139"/>
                </a:lnTo>
                <a:lnTo>
                  <a:pt x="22" y="1132"/>
                </a:lnTo>
                <a:lnTo>
                  <a:pt x="0" y="1102"/>
                </a:lnTo>
                <a:lnTo>
                  <a:pt x="7" y="1096"/>
                </a:lnTo>
                <a:lnTo>
                  <a:pt x="2" y="1081"/>
                </a:lnTo>
                <a:lnTo>
                  <a:pt x="7" y="1075"/>
                </a:lnTo>
                <a:lnTo>
                  <a:pt x="57" y="1080"/>
                </a:lnTo>
                <a:lnTo>
                  <a:pt x="84" y="1081"/>
                </a:lnTo>
                <a:lnTo>
                  <a:pt x="109" y="1084"/>
                </a:lnTo>
                <a:lnTo>
                  <a:pt x="135" y="1086"/>
                </a:lnTo>
                <a:lnTo>
                  <a:pt x="265" y="1096"/>
                </a:lnTo>
                <a:lnTo>
                  <a:pt x="322" y="1101"/>
                </a:lnTo>
                <a:lnTo>
                  <a:pt x="359" y="1103"/>
                </a:lnTo>
                <a:lnTo>
                  <a:pt x="374" y="1104"/>
                </a:lnTo>
                <a:lnTo>
                  <a:pt x="475" y="1110"/>
                </a:lnTo>
                <a:lnTo>
                  <a:pt x="495" y="1111"/>
                </a:lnTo>
                <a:lnTo>
                  <a:pt x="544" y="1115"/>
                </a:lnTo>
                <a:lnTo>
                  <a:pt x="554" y="1115"/>
                </a:lnTo>
                <a:lnTo>
                  <a:pt x="600" y="1119"/>
                </a:lnTo>
                <a:lnTo>
                  <a:pt x="604" y="1119"/>
                </a:lnTo>
                <a:lnTo>
                  <a:pt x="606" y="1119"/>
                </a:lnTo>
                <a:lnTo>
                  <a:pt x="627" y="1120"/>
                </a:lnTo>
                <a:lnTo>
                  <a:pt x="681" y="1122"/>
                </a:lnTo>
                <a:lnTo>
                  <a:pt x="689" y="1123"/>
                </a:lnTo>
                <a:lnTo>
                  <a:pt x="730" y="1125"/>
                </a:lnTo>
                <a:lnTo>
                  <a:pt x="743" y="1126"/>
                </a:lnTo>
                <a:lnTo>
                  <a:pt x="744" y="1104"/>
                </a:lnTo>
                <a:lnTo>
                  <a:pt x="747" y="1063"/>
                </a:lnTo>
                <a:lnTo>
                  <a:pt x="749" y="1007"/>
                </a:lnTo>
                <a:lnTo>
                  <a:pt x="749" y="995"/>
                </a:lnTo>
                <a:lnTo>
                  <a:pt x="750" y="970"/>
                </a:lnTo>
                <a:lnTo>
                  <a:pt x="753" y="921"/>
                </a:lnTo>
                <a:lnTo>
                  <a:pt x="755" y="886"/>
                </a:lnTo>
                <a:lnTo>
                  <a:pt x="757" y="845"/>
                </a:lnTo>
                <a:lnTo>
                  <a:pt x="762" y="782"/>
                </a:lnTo>
                <a:lnTo>
                  <a:pt x="762" y="779"/>
                </a:lnTo>
                <a:lnTo>
                  <a:pt x="763" y="750"/>
                </a:lnTo>
                <a:lnTo>
                  <a:pt x="765" y="743"/>
                </a:lnTo>
                <a:lnTo>
                  <a:pt x="765" y="734"/>
                </a:lnTo>
                <a:lnTo>
                  <a:pt x="767" y="709"/>
                </a:lnTo>
                <a:lnTo>
                  <a:pt x="767" y="699"/>
                </a:lnTo>
                <a:lnTo>
                  <a:pt x="769" y="670"/>
                </a:lnTo>
                <a:lnTo>
                  <a:pt x="772" y="626"/>
                </a:lnTo>
                <a:lnTo>
                  <a:pt x="775" y="563"/>
                </a:lnTo>
                <a:lnTo>
                  <a:pt x="775" y="550"/>
                </a:lnTo>
                <a:lnTo>
                  <a:pt x="777" y="548"/>
                </a:lnTo>
                <a:lnTo>
                  <a:pt x="778" y="519"/>
                </a:lnTo>
                <a:lnTo>
                  <a:pt x="779" y="501"/>
                </a:lnTo>
                <a:lnTo>
                  <a:pt x="781" y="439"/>
                </a:lnTo>
                <a:lnTo>
                  <a:pt x="783" y="410"/>
                </a:lnTo>
                <a:lnTo>
                  <a:pt x="784" y="408"/>
                </a:lnTo>
                <a:lnTo>
                  <a:pt x="784" y="387"/>
                </a:lnTo>
                <a:lnTo>
                  <a:pt x="785" y="375"/>
                </a:lnTo>
                <a:lnTo>
                  <a:pt x="786" y="344"/>
                </a:lnTo>
                <a:lnTo>
                  <a:pt x="787" y="330"/>
                </a:lnTo>
                <a:lnTo>
                  <a:pt x="789" y="308"/>
                </a:lnTo>
                <a:lnTo>
                  <a:pt x="789" y="294"/>
                </a:lnTo>
                <a:lnTo>
                  <a:pt x="792" y="220"/>
                </a:lnTo>
                <a:lnTo>
                  <a:pt x="793" y="219"/>
                </a:lnTo>
                <a:lnTo>
                  <a:pt x="795" y="190"/>
                </a:lnTo>
                <a:lnTo>
                  <a:pt x="795" y="188"/>
                </a:lnTo>
                <a:lnTo>
                  <a:pt x="795" y="182"/>
                </a:lnTo>
                <a:lnTo>
                  <a:pt x="798" y="111"/>
                </a:lnTo>
                <a:lnTo>
                  <a:pt x="804" y="0"/>
                </a:lnTo>
                <a:lnTo>
                  <a:pt x="811" y="0"/>
                </a:lnTo>
                <a:lnTo>
                  <a:pt x="887" y="3"/>
                </a:lnTo>
                <a:lnTo>
                  <a:pt x="935" y="6"/>
                </a:lnTo>
                <a:lnTo>
                  <a:pt x="976" y="8"/>
                </a:lnTo>
                <a:lnTo>
                  <a:pt x="984" y="8"/>
                </a:lnTo>
                <a:lnTo>
                  <a:pt x="986" y="8"/>
                </a:lnTo>
                <a:lnTo>
                  <a:pt x="1002" y="9"/>
                </a:lnTo>
                <a:lnTo>
                  <a:pt x="1027" y="9"/>
                </a:lnTo>
                <a:lnTo>
                  <a:pt x="1037" y="11"/>
                </a:lnTo>
                <a:lnTo>
                  <a:pt x="1082" y="12"/>
                </a:lnTo>
                <a:lnTo>
                  <a:pt x="1130" y="14"/>
                </a:lnTo>
                <a:lnTo>
                  <a:pt x="1155" y="14"/>
                </a:lnTo>
                <a:lnTo>
                  <a:pt x="1188" y="15"/>
                </a:lnTo>
                <a:lnTo>
                  <a:pt x="1204" y="17"/>
                </a:lnTo>
                <a:lnTo>
                  <a:pt x="1213" y="17"/>
                </a:lnTo>
                <a:lnTo>
                  <a:pt x="1228" y="17"/>
                </a:lnTo>
                <a:lnTo>
                  <a:pt x="1278" y="18"/>
                </a:lnTo>
                <a:lnTo>
                  <a:pt x="1293" y="19"/>
                </a:lnTo>
                <a:lnTo>
                  <a:pt x="1327" y="19"/>
                </a:lnTo>
                <a:lnTo>
                  <a:pt x="1329" y="19"/>
                </a:lnTo>
                <a:lnTo>
                  <a:pt x="1400" y="21"/>
                </a:lnTo>
                <a:lnTo>
                  <a:pt x="1400" y="53"/>
                </a:lnTo>
                <a:lnTo>
                  <a:pt x="1399" y="132"/>
                </a:lnTo>
                <a:lnTo>
                  <a:pt x="1397" y="146"/>
                </a:lnTo>
                <a:lnTo>
                  <a:pt x="1397" y="167"/>
                </a:lnTo>
                <a:lnTo>
                  <a:pt x="1397" y="176"/>
                </a:lnTo>
                <a:lnTo>
                  <a:pt x="1397" y="189"/>
                </a:lnTo>
                <a:lnTo>
                  <a:pt x="1396" y="208"/>
                </a:lnTo>
                <a:lnTo>
                  <a:pt x="1396" y="242"/>
                </a:lnTo>
                <a:lnTo>
                  <a:pt x="1395" y="272"/>
                </a:lnTo>
                <a:lnTo>
                  <a:pt x="1395" y="279"/>
                </a:lnTo>
                <a:lnTo>
                  <a:pt x="1395" y="291"/>
                </a:lnTo>
                <a:lnTo>
                  <a:pt x="1395" y="325"/>
                </a:lnTo>
                <a:lnTo>
                  <a:pt x="1394" y="334"/>
                </a:lnTo>
                <a:lnTo>
                  <a:pt x="1394" y="351"/>
                </a:lnTo>
                <a:lnTo>
                  <a:pt x="1394" y="366"/>
                </a:lnTo>
                <a:lnTo>
                  <a:pt x="1393" y="390"/>
                </a:lnTo>
                <a:lnTo>
                  <a:pt x="1393" y="428"/>
                </a:lnTo>
                <a:lnTo>
                  <a:pt x="1391" y="445"/>
                </a:lnTo>
                <a:lnTo>
                  <a:pt x="1391" y="460"/>
                </a:lnTo>
                <a:lnTo>
                  <a:pt x="1391" y="508"/>
                </a:lnTo>
                <a:lnTo>
                  <a:pt x="1397" y="505"/>
                </a:lnTo>
                <a:lnTo>
                  <a:pt x="1399" y="505"/>
                </a:lnTo>
                <a:lnTo>
                  <a:pt x="1421" y="520"/>
                </a:lnTo>
                <a:lnTo>
                  <a:pt x="1441" y="544"/>
                </a:lnTo>
                <a:lnTo>
                  <a:pt x="1491" y="548"/>
                </a:lnTo>
                <a:lnTo>
                  <a:pt x="1496" y="550"/>
                </a:lnTo>
                <a:lnTo>
                  <a:pt x="1541" y="560"/>
                </a:lnTo>
                <a:lnTo>
                  <a:pt x="1548" y="566"/>
                </a:lnTo>
                <a:lnTo>
                  <a:pt x="1551" y="595"/>
                </a:lnTo>
                <a:lnTo>
                  <a:pt x="1565" y="602"/>
                </a:lnTo>
                <a:lnTo>
                  <a:pt x="1580" y="601"/>
                </a:lnTo>
                <a:lnTo>
                  <a:pt x="1601" y="603"/>
                </a:lnTo>
                <a:lnTo>
                  <a:pt x="1641" y="621"/>
                </a:lnTo>
                <a:lnTo>
                  <a:pt x="1667" y="613"/>
                </a:lnTo>
                <a:lnTo>
                  <a:pt x="1669" y="614"/>
                </a:lnTo>
                <a:lnTo>
                  <a:pt x="1680" y="620"/>
                </a:lnTo>
                <a:lnTo>
                  <a:pt x="1691" y="632"/>
                </a:lnTo>
                <a:lnTo>
                  <a:pt x="1708" y="633"/>
                </a:lnTo>
                <a:lnTo>
                  <a:pt x="1744" y="620"/>
                </a:lnTo>
                <a:lnTo>
                  <a:pt x="1758" y="623"/>
                </a:lnTo>
                <a:lnTo>
                  <a:pt x="1765" y="617"/>
                </a:lnTo>
                <a:lnTo>
                  <a:pt x="1774" y="617"/>
                </a:lnTo>
                <a:lnTo>
                  <a:pt x="1779" y="651"/>
                </a:lnTo>
                <a:lnTo>
                  <a:pt x="1797" y="651"/>
                </a:lnTo>
                <a:lnTo>
                  <a:pt x="1798" y="679"/>
                </a:lnTo>
                <a:lnTo>
                  <a:pt x="1818" y="689"/>
                </a:lnTo>
                <a:lnTo>
                  <a:pt x="1868" y="658"/>
                </a:lnTo>
                <a:lnTo>
                  <a:pt x="1882" y="677"/>
                </a:lnTo>
                <a:lnTo>
                  <a:pt x="1888" y="674"/>
                </a:lnTo>
                <a:lnTo>
                  <a:pt x="1894" y="671"/>
                </a:lnTo>
                <a:lnTo>
                  <a:pt x="1897" y="673"/>
                </a:lnTo>
                <a:lnTo>
                  <a:pt x="1920" y="697"/>
                </a:lnTo>
                <a:lnTo>
                  <a:pt x="1960" y="682"/>
                </a:lnTo>
                <a:lnTo>
                  <a:pt x="1957" y="711"/>
                </a:lnTo>
                <a:lnTo>
                  <a:pt x="1970" y="722"/>
                </a:lnTo>
                <a:lnTo>
                  <a:pt x="2006" y="663"/>
                </a:lnTo>
                <a:lnTo>
                  <a:pt x="2009" y="662"/>
                </a:lnTo>
                <a:lnTo>
                  <a:pt x="2047" y="694"/>
                </a:lnTo>
                <a:lnTo>
                  <a:pt x="2077" y="676"/>
                </a:lnTo>
                <a:lnTo>
                  <a:pt x="2079" y="676"/>
                </a:lnTo>
                <a:lnTo>
                  <a:pt x="2075" y="682"/>
                </a:lnTo>
                <a:lnTo>
                  <a:pt x="2097" y="706"/>
                </a:lnTo>
                <a:lnTo>
                  <a:pt x="2113" y="705"/>
                </a:lnTo>
                <a:lnTo>
                  <a:pt x="2123" y="718"/>
                </a:lnTo>
                <a:lnTo>
                  <a:pt x="2148" y="709"/>
                </a:lnTo>
                <a:lnTo>
                  <a:pt x="2198" y="680"/>
                </a:lnTo>
                <a:lnTo>
                  <a:pt x="2229" y="687"/>
                </a:lnTo>
                <a:lnTo>
                  <a:pt x="2247" y="679"/>
                </a:lnTo>
                <a:lnTo>
                  <a:pt x="2247" y="677"/>
                </a:lnTo>
                <a:lnTo>
                  <a:pt x="2248" y="673"/>
                </a:lnTo>
                <a:lnTo>
                  <a:pt x="2278" y="667"/>
                </a:lnTo>
                <a:lnTo>
                  <a:pt x="2278" y="661"/>
                </a:lnTo>
                <a:lnTo>
                  <a:pt x="2287" y="662"/>
                </a:lnTo>
                <a:lnTo>
                  <a:pt x="2293" y="673"/>
                </a:lnTo>
                <a:lnTo>
                  <a:pt x="2290" y="674"/>
                </a:lnTo>
                <a:lnTo>
                  <a:pt x="2338" y="674"/>
                </a:lnTo>
                <a:lnTo>
                  <a:pt x="2344" y="675"/>
                </a:lnTo>
                <a:lnTo>
                  <a:pt x="2350" y="661"/>
                </a:lnTo>
                <a:lnTo>
                  <a:pt x="2369" y="659"/>
                </a:lnTo>
                <a:lnTo>
                  <a:pt x="2375" y="659"/>
                </a:lnTo>
                <a:lnTo>
                  <a:pt x="2375" y="667"/>
                </a:lnTo>
                <a:lnTo>
                  <a:pt x="2401" y="677"/>
                </a:lnTo>
                <a:lnTo>
                  <a:pt x="2427" y="704"/>
                </a:lnTo>
                <a:lnTo>
                  <a:pt x="2438" y="709"/>
                </a:lnTo>
                <a:lnTo>
                  <a:pt x="2437" y="699"/>
                </a:lnTo>
                <a:lnTo>
                  <a:pt x="2451" y="704"/>
                </a:lnTo>
                <a:lnTo>
                  <a:pt x="2451" y="713"/>
                </a:lnTo>
                <a:lnTo>
                  <a:pt x="2456" y="711"/>
                </a:lnTo>
                <a:lnTo>
                  <a:pt x="2453" y="716"/>
                </a:lnTo>
                <a:lnTo>
                  <a:pt x="2478" y="719"/>
                </a:lnTo>
                <a:lnTo>
                  <a:pt x="2499" y="735"/>
                </a:lnTo>
                <a:lnTo>
                  <a:pt x="2507" y="730"/>
                </a:lnTo>
                <a:lnTo>
                  <a:pt x="2531" y="752"/>
                </a:lnTo>
                <a:lnTo>
                  <a:pt x="2555" y="741"/>
                </a:lnTo>
                <a:lnTo>
                  <a:pt x="2598" y="748"/>
                </a:lnTo>
                <a:lnTo>
                  <a:pt x="2598" y="755"/>
                </a:lnTo>
                <a:lnTo>
                  <a:pt x="2600" y="792"/>
                </a:lnTo>
                <a:lnTo>
                  <a:pt x="2601" y="818"/>
                </a:lnTo>
                <a:lnTo>
                  <a:pt x="2601" y="824"/>
                </a:lnTo>
                <a:lnTo>
                  <a:pt x="2602" y="855"/>
                </a:lnTo>
                <a:lnTo>
                  <a:pt x="2603" y="881"/>
                </a:lnTo>
                <a:lnTo>
                  <a:pt x="2603" y="886"/>
                </a:lnTo>
                <a:lnTo>
                  <a:pt x="2604" y="916"/>
                </a:lnTo>
                <a:lnTo>
                  <a:pt x="2606" y="948"/>
                </a:lnTo>
                <a:lnTo>
                  <a:pt x="2607" y="952"/>
                </a:lnTo>
                <a:lnTo>
                  <a:pt x="2607" y="963"/>
                </a:lnTo>
                <a:lnTo>
                  <a:pt x="2607" y="980"/>
                </a:lnTo>
                <a:lnTo>
                  <a:pt x="2608" y="1011"/>
                </a:lnTo>
                <a:lnTo>
                  <a:pt x="2609" y="1038"/>
                </a:lnTo>
                <a:lnTo>
                  <a:pt x="2609" y="1042"/>
                </a:lnTo>
                <a:lnTo>
                  <a:pt x="2610" y="1073"/>
                </a:lnTo>
                <a:lnTo>
                  <a:pt x="2611" y="1087"/>
                </a:lnTo>
                <a:lnTo>
                  <a:pt x="2614" y="1135"/>
                </a:lnTo>
                <a:lnTo>
                  <a:pt x="2619" y="1139"/>
                </a:lnTo>
                <a:lnTo>
                  <a:pt x="2620" y="1141"/>
                </a:lnTo>
                <a:lnTo>
                  <a:pt x="2621" y="1143"/>
                </a:lnTo>
                <a:lnTo>
                  <a:pt x="2622" y="1145"/>
                </a:lnTo>
                <a:lnTo>
                  <a:pt x="2649" y="1174"/>
                </a:lnTo>
                <a:lnTo>
                  <a:pt x="2658" y="1197"/>
                </a:lnTo>
                <a:lnTo>
                  <a:pt x="2661" y="1237"/>
                </a:lnTo>
                <a:lnTo>
                  <a:pt x="2685" y="1258"/>
                </a:lnTo>
                <a:lnTo>
                  <a:pt x="2680" y="1263"/>
                </a:lnTo>
                <a:lnTo>
                  <a:pt x="2713" y="1338"/>
                </a:lnTo>
                <a:lnTo>
                  <a:pt x="2724" y="1336"/>
                </a:lnTo>
                <a:lnTo>
                  <a:pt x="2721" y="1381"/>
                </a:lnTo>
                <a:lnTo>
                  <a:pt x="2727" y="1414"/>
                </a:lnTo>
                <a:lnTo>
                  <a:pt x="2717" y="1445"/>
                </a:lnTo>
                <a:lnTo>
                  <a:pt x="2698" y="1507"/>
                </a:lnTo>
                <a:lnTo>
                  <a:pt x="2693" y="1532"/>
                </a:lnTo>
                <a:lnTo>
                  <a:pt x="2691" y="1534"/>
                </a:lnTo>
                <a:lnTo>
                  <a:pt x="2692" y="1553"/>
                </a:lnTo>
                <a:lnTo>
                  <a:pt x="2701" y="1571"/>
                </a:lnTo>
                <a:lnTo>
                  <a:pt x="2704" y="1601"/>
                </a:lnTo>
                <a:lnTo>
                  <a:pt x="2700" y="1619"/>
                </a:lnTo>
                <a:lnTo>
                  <a:pt x="2697" y="1625"/>
                </a:lnTo>
                <a:lnTo>
                  <a:pt x="2691" y="1633"/>
                </a:lnTo>
                <a:lnTo>
                  <a:pt x="2674" y="1667"/>
                </a:lnTo>
                <a:lnTo>
                  <a:pt x="2667" y="1673"/>
                </a:lnTo>
                <a:lnTo>
                  <a:pt x="2671" y="1699"/>
                </a:lnTo>
                <a:lnTo>
                  <a:pt x="2682" y="1722"/>
                </a:lnTo>
                <a:lnTo>
                  <a:pt x="2670" y="1716"/>
                </a:lnTo>
                <a:lnTo>
                  <a:pt x="2635" y="1716"/>
                </a:lnTo>
                <a:lnTo>
                  <a:pt x="2571" y="1747"/>
                </a:lnTo>
                <a:lnTo>
                  <a:pt x="2567" y="1748"/>
                </a:lnTo>
                <a:lnTo>
                  <a:pt x="2492" y="1800"/>
                </a:lnTo>
                <a:lnTo>
                  <a:pt x="2481" y="1796"/>
                </a:lnTo>
                <a:lnTo>
                  <a:pt x="2519" y="1764"/>
                </a:lnTo>
                <a:lnTo>
                  <a:pt x="2540" y="1758"/>
                </a:lnTo>
                <a:lnTo>
                  <a:pt x="2540" y="1752"/>
                </a:lnTo>
                <a:lnTo>
                  <a:pt x="2513" y="1751"/>
                </a:lnTo>
                <a:lnTo>
                  <a:pt x="2487" y="1759"/>
                </a:lnTo>
                <a:lnTo>
                  <a:pt x="2484" y="1695"/>
                </a:lnTo>
                <a:lnTo>
                  <a:pt x="2470" y="1701"/>
                </a:lnTo>
                <a:lnTo>
                  <a:pt x="2459" y="1724"/>
                </a:lnTo>
                <a:lnTo>
                  <a:pt x="2446" y="1723"/>
                </a:lnTo>
                <a:lnTo>
                  <a:pt x="2441" y="1722"/>
                </a:lnTo>
                <a:lnTo>
                  <a:pt x="2439" y="1721"/>
                </a:lnTo>
                <a:lnTo>
                  <a:pt x="2437" y="1723"/>
                </a:lnTo>
                <a:lnTo>
                  <a:pt x="2431" y="1735"/>
                </a:lnTo>
                <a:lnTo>
                  <a:pt x="2433" y="1747"/>
                </a:lnTo>
                <a:lnTo>
                  <a:pt x="2429" y="1753"/>
                </a:lnTo>
                <a:lnTo>
                  <a:pt x="2433" y="1760"/>
                </a:lnTo>
                <a:lnTo>
                  <a:pt x="2453" y="1767"/>
                </a:lnTo>
                <a:lnTo>
                  <a:pt x="2460" y="1794"/>
                </a:lnTo>
                <a:lnTo>
                  <a:pt x="2493" y="1807"/>
                </a:lnTo>
                <a:lnTo>
                  <a:pt x="2410" y="1872"/>
                </a:lnTo>
                <a:lnTo>
                  <a:pt x="2356" y="1924"/>
                </a:lnTo>
                <a:lnTo>
                  <a:pt x="2331" y="1936"/>
                </a:lnTo>
                <a:lnTo>
                  <a:pt x="2330" y="1938"/>
                </a:lnTo>
                <a:lnTo>
                  <a:pt x="2245" y="1989"/>
                </a:lnTo>
                <a:lnTo>
                  <a:pt x="2170" y="2029"/>
                </a:lnTo>
                <a:lnTo>
                  <a:pt x="2143" y="2052"/>
                </a:lnTo>
                <a:lnTo>
                  <a:pt x="2118" y="2074"/>
                </a:lnTo>
                <a:lnTo>
                  <a:pt x="2090" y="2091"/>
                </a:lnTo>
                <a:lnTo>
                  <a:pt x="2042" y="2133"/>
                </a:lnTo>
                <a:lnTo>
                  <a:pt x="2003" y="2183"/>
                </a:lnTo>
                <a:lnTo>
                  <a:pt x="2001" y="2188"/>
                </a:lnTo>
                <a:lnTo>
                  <a:pt x="2003" y="2189"/>
                </a:lnTo>
                <a:lnTo>
                  <a:pt x="1982" y="2216"/>
                </a:lnTo>
                <a:lnTo>
                  <a:pt x="1963" y="2254"/>
                </a:lnTo>
                <a:lnTo>
                  <a:pt x="1936" y="2327"/>
                </a:lnTo>
                <a:lnTo>
                  <a:pt x="1936" y="2329"/>
                </a:lnTo>
                <a:lnTo>
                  <a:pt x="1934" y="2335"/>
                </a:lnTo>
                <a:lnTo>
                  <a:pt x="1930" y="2397"/>
                </a:lnTo>
                <a:lnTo>
                  <a:pt x="1950" y="2495"/>
                </a:lnTo>
                <a:lnTo>
                  <a:pt x="1964" y="2542"/>
                </a:lnTo>
                <a:lnTo>
                  <a:pt x="1981" y="2644"/>
                </a:lnTo>
                <a:lnTo>
                  <a:pt x="1936" y="2676"/>
                </a:lnTo>
                <a:lnTo>
                  <a:pt x="1904" y="2670"/>
                </a:lnTo>
                <a:lnTo>
                  <a:pt x="1877" y="2645"/>
                </a:lnTo>
                <a:lnTo>
                  <a:pt x="1824" y="2627"/>
                </a:lnTo>
                <a:lnTo>
                  <a:pt x="1738" y="2627"/>
                </a:lnTo>
                <a:lnTo>
                  <a:pt x="1731" y="2614"/>
                </a:lnTo>
                <a:lnTo>
                  <a:pt x="1721" y="2614"/>
                </a:lnTo>
                <a:lnTo>
                  <a:pt x="1663" y="2580"/>
                </a:lnTo>
                <a:lnTo>
                  <a:pt x="1642" y="2583"/>
                </a:lnTo>
                <a:lnTo>
                  <a:pt x="1626" y="2570"/>
                </a:lnTo>
                <a:lnTo>
                  <a:pt x="1626" y="2562"/>
                </a:lnTo>
                <a:lnTo>
                  <a:pt x="1571" y="2547"/>
                </a:lnTo>
                <a:lnTo>
                  <a:pt x="1535" y="2502"/>
                </a:lnTo>
                <a:lnTo>
                  <a:pt x="1514" y="2435"/>
                </a:lnTo>
                <a:lnTo>
                  <a:pt x="1484" y="2396"/>
                </a:lnTo>
                <a:lnTo>
                  <a:pt x="1474" y="2330"/>
                </a:lnTo>
                <a:lnTo>
                  <a:pt x="1465" y="2271"/>
                </a:lnTo>
                <a:lnTo>
                  <a:pt x="1438" y="2235"/>
                </a:lnTo>
                <a:lnTo>
                  <a:pt x="1412" y="2219"/>
                </a:lnTo>
                <a:lnTo>
                  <a:pt x="1407" y="22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1" name="Freeform 59"/>
          <p:cNvSpPr>
            <a:spLocks/>
          </p:cNvSpPr>
          <p:nvPr/>
        </p:nvSpPr>
        <p:spPr bwMode="auto">
          <a:xfrm>
            <a:off x="5990751" y="2693658"/>
            <a:ext cx="452388" cy="792054"/>
          </a:xfrm>
          <a:custGeom>
            <a:avLst/>
            <a:gdLst>
              <a:gd name="T0" fmla="*/ 2147483647 w 602"/>
              <a:gd name="T1" fmla="*/ 2147483647 h 1053"/>
              <a:gd name="T2" fmla="*/ 2147483647 w 602"/>
              <a:gd name="T3" fmla="*/ 2147483647 h 1053"/>
              <a:gd name="T4" fmla="*/ 2147483647 w 602"/>
              <a:gd name="T5" fmla="*/ 2147483647 h 1053"/>
              <a:gd name="T6" fmla="*/ 2147483647 w 602"/>
              <a:gd name="T7" fmla="*/ 2147483647 h 1053"/>
              <a:gd name="T8" fmla="*/ 2147483647 w 602"/>
              <a:gd name="T9" fmla="*/ 2147483647 h 1053"/>
              <a:gd name="T10" fmla="*/ 2147483647 w 602"/>
              <a:gd name="T11" fmla="*/ 2147483647 h 1053"/>
              <a:gd name="T12" fmla="*/ 2147483647 w 602"/>
              <a:gd name="T13" fmla="*/ 2147483647 h 1053"/>
              <a:gd name="T14" fmla="*/ 2147483647 w 602"/>
              <a:gd name="T15" fmla="*/ 2147483647 h 1053"/>
              <a:gd name="T16" fmla="*/ 2147483647 w 602"/>
              <a:gd name="T17" fmla="*/ 2147483647 h 1053"/>
              <a:gd name="T18" fmla="*/ 2147483647 w 602"/>
              <a:gd name="T19" fmla="*/ 2147483647 h 1053"/>
              <a:gd name="T20" fmla="*/ 2147483647 w 602"/>
              <a:gd name="T21" fmla="*/ 2147483647 h 1053"/>
              <a:gd name="T22" fmla="*/ 2147483647 w 602"/>
              <a:gd name="T23" fmla="*/ 2147483647 h 1053"/>
              <a:gd name="T24" fmla="*/ 2147483647 w 602"/>
              <a:gd name="T25" fmla="*/ 2147483647 h 1053"/>
              <a:gd name="T26" fmla="*/ 2147483647 w 602"/>
              <a:gd name="T27" fmla="*/ 2147483647 h 1053"/>
              <a:gd name="T28" fmla="*/ 2147483647 w 602"/>
              <a:gd name="T29" fmla="*/ 2147483647 h 1053"/>
              <a:gd name="T30" fmla="*/ 2147483647 w 602"/>
              <a:gd name="T31" fmla="*/ 2147483647 h 1053"/>
              <a:gd name="T32" fmla="*/ 2147483647 w 602"/>
              <a:gd name="T33" fmla="*/ 2147483647 h 1053"/>
              <a:gd name="T34" fmla="*/ 2147483647 w 602"/>
              <a:gd name="T35" fmla="*/ 2147483647 h 1053"/>
              <a:gd name="T36" fmla="*/ 2147483647 w 602"/>
              <a:gd name="T37" fmla="*/ 2147483647 h 1053"/>
              <a:gd name="T38" fmla="*/ 2147483647 w 602"/>
              <a:gd name="T39" fmla="*/ 2147483647 h 1053"/>
              <a:gd name="T40" fmla="*/ 2147483647 w 602"/>
              <a:gd name="T41" fmla="*/ 2147483647 h 1053"/>
              <a:gd name="T42" fmla="*/ 2147483647 w 602"/>
              <a:gd name="T43" fmla="*/ 2147483647 h 1053"/>
              <a:gd name="T44" fmla="*/ 0 w 602"/>
              <a:gd name="T45" fmla="*/ 2147483647 h 1053"/>
              <a:gd name="T46" fmla="*/ 2147483647 w 602"/>
              <a:gd name="T47" fmla="*/ 2147483647 h 1053"/>
              <a:gd name="T48" fmla="*/ 2147483647 w 602"/>
              <a:gd name="T49" fmla="*/ 2147483647 h 1053"/>
              <a:gd name="T50" fmla="*/ 2147483647 w 602"/>
              <a:gd name="T51" fmla="*/ 2147483647 h 1053"/>
              <a:gd name="T52" fmla="*/ 2147483647 w 602"/>
              <a:gd name="T53" fmla="*/ 2147483647 h 1053"/>
              <a:gd name="T54" fmla="*/ 2147483647 w 602"/>
              <a:gd name="T55" fmla="*/ 2147483647 h 1053"/>
              <a:gd name="T56" fmla="*/ 2147483647 w 602"/>
              <a:gd name="T57" fmla="*/ 2147483647 h 1053"/>
              <a:gd name="T58" fmla="*/ 2147483647 w 602"/>
              <a:gd name="T59" fmla="*/ 2147483647 h 1053"/>
              <a:gd name="T60" fmla="*/ 2147483647 w 602"/>
              <a:gd name="T61" fmla="*/ 2147483647 h 1053"/>
              <a:gd name="T62" fmla="*/ 2147483647 w 602"/>
              <a:gd name="T63" fmla="*/ 2147483647 h 1053"/>
              <a:gd name="T64" fmla="*/ 2147483647 w 602"/>
              <a:gd name="T65" fmla="*/ 2147483647 h 1053"/>
              <a:gd name="T66" fmla="*/ 2147483647 w 602"/>
              <a:gd name="T67" fmla="*/ 2147483647 h 1053"/>
              <a:gd name="T68" fmla="*/ 2147483647 w 602"/>
              <a:gd name="T69" fmla="*/ 2147483647 h 1053"/>
              <a:gd name="T70" fmla="*/ 2147483647 w 602"/>
              <a:gd name="T71" fmla="*/ 2147483647 h 1053"/>
              <a:gd name="T72" fmla="*/ 2147483647 w 602"/>
              <a:gd name="T73" fmla="*/ 2147483647 h 1053"/>
              <a:gd name="T74" fmla="*/ 2147483647 w 602"/>
              <a:gd name="T75" fmla="*/ 2147483647 h 1053"/>
              <a:gd name="T76" fmla="*/ 2147483647 w 602"/>
              <a:gd name="T77" fmla="*/ 2147483647 h 1053"/>
              <a:gd name="T78" fmla="*/ 2147483647 w 602"/>
              <a:gd name="T79" fmla="*/ 2147483647 h 1053"/>
              <a:gd name="T80" fmla="*/ 2147483647 w 602"/>
              <a:gd name="T81" fmla="*/ 2147483647 h 1053"/>
              <a:gd name="T82" fmla="*/ 2147483647 w 602"/>
              <a:gd name="T83" fmla="*/ 2147483647 h 1053"/>
              <a:gd name="T84" fmla="*/ 2147483647 w 602"/>
              <a:gd name="T85" fmla="*/ 2147483647 h 1053"/>
              <a:gd name="T86" fmla="*/ 2147483647 w 602"/>
              <a:gd name="T87" fmla="*/ 0 h 1053"/>
              <a:gd name="T88" fmla="*/ 2147483647 w 602"/>
              <a:gd name="T89" fmla="*/ 2147483647 h 1053"/>
              <a:gd name="T90" fmla="*/ 2147483647 w 602"/>
              <a:gd name="T91" fmla="*/ 2147483647 h 1053"/>
              <a:gd name="T92" fmla="*/ 2147483647 w 602"/>
              <a:gd name="T93" fmla="*/ 2147483647 h 1053"/>
              <a:gd name="T94" fmla="*/ 2147483647 w 602"/>
              <a:gd name="T95" fmla="*/ 2147483647 h 10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2"/>
              <a:gd name="T145" fmla="*/ 0 h 1053"/>
              <a:gd name="T146" fmla="*/ 602 w 602"/>
              <a:gd name="T147" fmla="*/ 1053 h 10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2" h="1053">
                <a:moveTo>
                  <a:pt x="543" y="294"/>
                </a:moveTo>
                <a:lnTo>
                  <a:pt x="545" y="312"/>
                </a:lnTo>
                <a:lnTo>
                  <a:pt x="548" y="334"/>
                </a:lnTo>
                <a:lnTo>
                  <a:pt x="550" y="348"/>
                </a:lnTo>
                <a:lnTo>
                  <a:pt x="551" y="359"/>
                </a:lnTo>
                <a:lnTo>
                  <a:pt x="552" y="374"/>
                </a:lnTo>
                <a:lnTo>
                  <a:pt x="556" y="406"/>
                </a:lnTo>
                <a:lnTo>
                  <a:pt x="560" y="434"/>
                </a:lnTo>
                <a:lnTo>
                  <a:pt x="560" y="437"/>
                </a:lnTo>
                <a:lnTo>
                  <a:pt x="562" y="457"/>
                </a:lnTo>
                <a:lnTo>
                  <a:pt x="563" y="467"/>
                </a:lnTo>
                <a:lnTo>
                  <a:pt x="564" y="480"/>
                </a:lnTo>
                <a:lnTo>
                  <a:pt x="568" y="504"/>
                </a:lnTo>
                <a:lnTo>
                  <a:pt x="572" y="534"/>
                </a:lnTo>
                <a:lnTo>
                  <a:pt x="572" y="537"/>
                </a:lnTo>
                <a:lnTo>
                  <a:pt x="573" y="543"/>
                </a:lnTo>
                <a:lnTo>
                  <a:pt x="574" y="554"/>
                </a:lnTo>
                <a:lnTo>
                  <a:pt x="575" y="560"/>
                </a:lnTo>
                <a:lnTo>
                  <a:pt x="576" y="570"/>
                </a:lnTo>
                <a:lnTo>
                  <a:pt x="580" y="608"/>
                </a:lnTo>
                <a:lnTo>
                  <a:pt x="585" y="641"/>
                </a:lnTo>
                <a:lnTo>
                  <a:pt x="586" y="654"/>
                </a:lnTo>
                <a:lnTo>
                  <a:pt x="587" y="659"/>
                </a:lnTo>
                <a:lnTo>
                  <a:pt x="578" y="668"/>
                </a:lnTo>
                <a:lnTo>
                  <a:pt x="579" y="678"/>
                </a:lnTo>
                <a:lnTo>
                  <a:pt x="585" y="685"/>
                </a:lnTo>
                <a:lnTo>
                  <a:pt x="582" y="705"/>
                </a:lnTo>
                <a:lnTo>
                  <a:pt x="584" y="710"/>
                </a:lnTo>
                <a:lnTo>
                  <a:pt x="602" y="715"/>
                </a:lnTo>
                <a:lnTo>
                  <a:pt x="599" y="720"/>
                </a:lnTo>
                <a:lnTo>
                  <a:pt x="587" y="738"/>
                </a:lnTo>
                <a:lnTo>
                  <a:pt x="563" y="745"/>
                </a:lnTo>
                <a:lnTo>
                  <a:pt x="560" y="749"/>
                </a:lnTo>
                <a:lnTo>
                  <a:pt x="554" y="753"/>
                </a:lnTo>
                <a:lnTo>
                  <a:pt x="542" y="764"/>
                </a:lnTo>
                <a:lnTo>
                  <a:pt x="528" y="770"/>
                </a:lnTo>
                <a:lnTo>
                  <a:pt x="518" y="761"/>
                </a:lnTo>
                <a:lnTo>
                  <a:pt x="515" y="761"/>
                </a:lnTo>
                <a:lnTo>
                  <a:pt x="502" y="763"/>
                </a:lnTo>
                <a:lnTo>
                  <a:pt x="494" y="765"/>
                </a:lnTo>
                <a:lnTo>
                  <a:pt x="485" y="793"/>
                </a:lnTo>
                <a:lnTo>
                  <a:pt x="489" y="801"/>
                </a:lnTo>
                <a:lnTo>
                  <a:pt x="489" y="802"/>
                </a:lnTo>
                <a:lnTo>
                  <a:pt x="489" y="818"/>
                </a:lnTo>
                <a:lnTo>
                  <a:pt x="479" y="832"/>
                </a:lnTo>
                <a:lnTo>
                  <a:pt x="457" y="850"/>
                </a:lnTo>
                <a:lnTo>
                  <a:pt x="455" y="858"/>
                </a:lnTo>
                <a:lnTo>
                  <a:pt x="437" y="889"/>
                </a:lnTo>
                <a:lnTo>
                  <a:pt x="434" y="886"/>
                </a:lnTo>
                <a:lnTo>
                  <a:pt x="429" y="885"/>
                </a:lnTo>
                <a:lnTo>
                  <a:pt x="421" y="895"/>
                </a:lnTo>
                <a:lnTo>
                  <a:pt x="411" y="914"/>
                </a:lnTo>
                <a:lnTo>
                  <a:pt x="411" y="927"/>
                </a:lnTo>
                <a:lnTo>
                  <a:pt x="411" y="928"/>
                </a:lnTo>
                <a:lnTo>
                  <a:pt x="407" y="958"/>
                </a:lnTo>
                <a:lnTo>
                  <a:pt x="406" y="958"/>
                </a:lnTo>
                <a:lnTo>
                  <a:pt x="398" y="961"/>
                </a:lnTo>
                <a:lnTo>
                  <a:pt x="349" y="955"/>
                </a:lnTo>
                <a:lnTo>
                  <a:pt x="342" y="936"/>
                </a:lnTo>
                <a:lnTo>
                  <a:pt x="330" y="924"/>
                </a:lnTo>
                <a:lnTo>
                  <a:pt x="320" y="921"/>
                </a:lnTo>
                <a:lnTo>
                  <a:pt x="322" y="937"/>
                </a:lnTo>
                <a:lnTo>
                  <a:pt x="306" y="942"/>
                </a:lnTo>
                <a:lnTo>
                  <a:pt x="306" y="944"/>
                </a:lnTo>
                <a:lnTo>
                  <a:pt x="306" y="946"/>
                </a:lnTo>
                <a:lnTo>
                  <a:pt x="302" y="961"/>
                </a:lnTo>
                <a:lnTo>
                  <a:pt x="297" y="962"/>
                </a:lnTo>
                <a:lnTo>
                  <a:pt x="286" y="1005"/>
                </a:lnTo>
                <a:lnTo>
                  <a:pt x="277" y="1015"/>
                </a:lnTo>
                <a:lnTo>
                  <a:pt x="276" y="1006"/>
                </a:lnTo>
                <a:lnTo>
                  <a:pt x="256" y="999"/>
                </a:lnTo>
                <a:lnTo>
                  <a:pt x="241" y="979"/>
                </a:lnTo>
                <a:lnTo>
                  <a:pt x="230" y="987"/>
                </a:lnTo>
                <a:lnTo>
                  <a:pt x="212" y="1000"/>
                </a:lnTo>
                <a:lnTo>
                  <a:pt x="208" y="1002"/>
                </a:lnTo>
                <a:lnTo>
                  <a:pt x="188" y="1039"/>
                </a:lnTo>
                <a:lnTo>
                  <a:pt x="158" y="1018"/>
                </a:lnTo>
                <a:lnTo>
                  <a:pt x="151" y="1015"/>
                </a:lnTo>
                <a:lnTo>
                  <a:pt x="134" y="1006"/>
                </a:lnTo>
                <a:lnTo>
                  <a:pt x="132" y="1005"/>
                </a:lnTo>
                <a:lnTo>
                  <a:pt x="121" y="1006"/>
                </a:lnTo>
                <a:lnTo>
                  <a:pt x="89" y="1014"/>
                </a:lnTo>
                <a:lnTo>
                  <a:pt x="91" y="1039"/>
                </a:lnTo>
                <a:lnTo>
                  <a:pt x="74" y="1022"/>
                </a:lnTo>
                <a:lnTo>
                  <a:pt x="65" y="1024"/>
                </a:lnTo>
                <a:lnTo>
                  <a:pt x="41" y="1020"/>
                </a:lnTo>
                <a:lnTo>
                  <a:pt x="31" y="1026"/>
                </a:lnTo>
                <a:lnTo>
                  <a:pt x="29" y="1034"/>
                </a:lnTo>
                <a:lnTo>
                  <a:pt x="19" y="1053"/>
                </a:lnTo>
                <a:lnTo>
                  <a:pt x="14" y="1053"/>
                </a:lnTo>
                <a:lnTo>
                  <a:pt x="2" y="1035"/>
                </a:lnTo>
                <a:lnTo>
                  <a:pt x="0" y="1032"/>
                </a:lnTo>
                <a:lnTo>
                  <a:pt x="13" y="990"/>
                </a:lnTo>
                <a:lnTo>
                  <a:pt x="17" y="972"/>
                </a:lnTo>
                <a:lnTo>
                  <a:pt x="12" y="945"/>
                </a:lnTo>
                <a:lnTo>
                  <a:pt x="12" y="940"/>
                </a:lnTo>
                <a:lnTo>
                  <a:pt x="11" y="938"/>
                </a:lnTo>
                <a:lnTo>
                  <a:pt x="17" y="939"/>
                </a:lnTo>
                <a:lnTo>
                  <a:pt x="47" y="907"/>
                </a:lnTo>
                <a:lnTo>
                  <a:pt x="53" y="895"/>
                </a:lnTo>
                <a:lnTo>
                  <a:pt x="50" y="880"/>
                </a:lnTo>
                <a:lnTo>
                  <a:pt x="63" y="872"/>
                </a:lnTo>
                <a:lnTo>
                  <a:pt x="67" y="854"/>
                </a:lnTo>
                <a:lnTo>
                  <a:pt x="72" y="849"/>
                </a:lnTo>
                <a:lnTo>
                  <a:pt x="91" y="810"/>
                </a:lnTo>
                <a:lnTo>
                  <a:pt x="83" y="781"/>
                </a:lnTo>
                <a:lnTo>
                  <a:pt x="79" y="776"/>
                </a:lnTo>
                <a:lnTo>
                  <a:pt x="79" y="773"/>
                </a:lnTo>
                <a:lnTo>
                  <a:pt x="83" y="769"/>
                </a:lnTo>
                <a:lnTo>
                  <a:pt x="69" y="746"/>
                </a:lnTo>
                <a:lnTo>
                  <a:pt x="57" y="721"/>
                </a:lnTo>
                <a:lnTo>
                  <a:pt x="56" y="708"/>
                </a:lnTo>
                <a:lnTo>
                  <a:pt x="63" y="681"/>
                </a:lnTo>
                <a:lnTo>
                  <a:pt x="60" y="684"/>
                </a:lnTo>
                <a:lnTo>
                  <a:pt x="57" y="681"/>
                </a:lnTo>
                <a:lnTo>
                  <a:pt x="69" y="657"/>
                </a:lnTo>
                <a:lnTo>
                  <a:pt x="66" y="626"/>
                </a:lnTo>
                <a:lnTo>
                  <a:pt x="66" y="620"/>
                </a:lnTo>
                <a:lnTo>
                  <a:pt x="62" y="594"/>
                </a:lnTo>
                <a:lnTo>
                  <a:pt x="60" y="572"/>
                </a:lnTo>
                <a:lnTo>
                  <a:pt x="57" y="542"/>
                </a:lnTo>
                <a:lnTo>
                  <a:pt x="55" y="524"/>
                </a:lnTo>
                <a:lnTo>
                  <a:pt x="50" y="480"/>
                </a:lnTo>
                <a:lnTo>
                  <a:pt x="49" y="464"/>
                </a:lnTo>
                <a:lnTo>
                  <a:pt x="49" y="458"/>
                </a:lnTo>
                <a:lnTo>
                  <a:pt x="45" y="418"/>
                </a:lnTo>
                <a:lnTo>
                  <a:pt x="43" y="395"/>
                </a:lnTo>
                <a:lnTo>
                  <a:pt x="41" y="377"/>
                </a:lnTo>
                <a:lnTo>
                  <a:pt x="41" y="373"/>
                </a:lnTo>
                <a:lnTo>
                  <a:pt x="39" y="354"/>
                </a:lnTo>
                <a:lnTo>
                  <a:pt x="37" y="340"/>
                </a:lnTo>
                <a:lnTo>
                  <a:pt x="35" y="312"/>
                </a:lnTo>
                <a:lnTo>
                  <a:pt x="30" y="260"/>
                </a:lnTo>
                <a:lnTo>
                  <a:pt x="28" y="247"/>
                </a:lnTo>
                <a:lnTo>
                  <a:pt x="28" y="245"/>
                </a:lnTo>
                <a:lnTo>
                  <a:pt x="25" y="226"/>
                </a:lnTo>
                <a:lnTo>
                  <a:pt x="25" y="216"/>
                </a:lnTo>
                <a:lnTo>
                  <a:pt x="24" y="205"/>
                </a:lnTo>
                <a:lnTo>
                  <a:pt x="22" y="185"/>
                </a:lnTo>
                <a:lnTo>
                  <a:pt x="20" y="178"/>
                </a:lnTo>
                <a:lnTo>
                  <a:pt x="20" y="173"/>
                </a:lnTo>
                <a:lnTo>
                  <a:pt x="19" y="165"/>
                </a:lnTo>
                <a:lnTo>
                  <a:pt x="18" y="154"/>
                </a:lnTo>
                <a:lnTo>
                  <a:pt x="16" y="130"/>
                </a:lnTo>
                <a:lnTo>
                  <a:pt x="14" y="115"/>
                </a:lnTo>
                <a:lnTo>
                  <a:pt x="14" y="108"/>
                </a:lnTo>
                <a:lnTo>
                  <a:pt x="10" y="70"/>
                </a:lnTo>
                <a:lnTo>
                  <a:pt x="12" y="72"/>
                </a:lnTo>
                <a:lnTo>
                  <a:pt x="39" y="88"/>
                </a:lnTo>
                <a:lnTo>
                  <a:pt x="67" y="87"/>
                </a:lnTo>
                <a:lnTo>
                  <a:pt x="74" y="84"/>
                </a:lnTo>
                <a:lnTo>
                  <a:pt x="78" y="82"/>
                </a:lnTo>
                <a:lnTo>
                  <a:pt x="117" y="59"/>
                </a:lnTo>
                <a:lnTo>
                  <a:pt x="126" y="52"/>
                </a:lnTo>
                <a:lnTo>
                  <a:pt x="137" y="45"/>
                </a:lnTo>
                <a:lnTo>
                  <a:pt x="150" y="43"/>
                </a:lnTo>
                <a:lnTo>
                  <a:pt x="173" y="41"/>
                </a:lnTo>
                <a:lnTo>
                  <a:pt x="191" y="39"/>
                </a:lnTo>
                <a:lnTo>
                  <a:pt x="218" y="35"/>
                </a:lnTo>
                <a:lnTo>
                  <a:pt x="241" y="33"/>
                </a:lnTo>
                <a:lnTo>
                  <a:pt x="246" y="33"/>
                </a:lnTo>
                <a:lnTo>
                  <a:pt x="276" y="29"/>
                </a:lnTo>
                <a:lnTo>
                  <a:pt x="286" y="28"/>
                </a:lnTo>
                <a:lnTo>
                  <a:pt x="331" y="22"/>
                </a:lnTo>
                <a:lnTo>
                  <a:pt x="332" y="22"/>
                </a:lnTo>
                <a:lnTo>
                  <a:pt x="349" y="21"/>
                </a:lnTo>
                <a:lnTo>
                  <a:pt x="377" y="16"/>
                </a:lnTo>
                <a:lnTo>
                  <a:pt x="400" y="13"/>
                </a:lnTo>
                <a:lnTo>
                  <a:pt x="415" y="11"/>
                </a:lnTo>
                <a:lnTo>
                  <a:pt x="423" y="11"/>
                </a:lnTo>
                <a:lnTo>
                  <a:pt x="428" y="10"/>
                </a:lnTo>
                <a:lnTo>
                  <a:pt x="433" y="10"/>
                </a:lnTo>
                <a:lnTo>
                  <a:pt x="446" y="7"/>
                </a:lnTo>
                <a:lnTo>
                  <a:pt x="469" y="5"/>
                </a:lnTo>
                <a:lnTo>
                  <a:pt x="500" y="0"/>
                </a:lnTo>
                <a:lnTo>
                  <a:pt x="503" y="0"/>
                </a:lnTo>
                <a:lnTo>
                  <a:pt x="506" y="16"/>
                </a:lnTo>
                <a:lnTo>
                  <a:pt x="512" y="57"/>
                </a:lnTo>
                <a:lnTo>
                  <a:pt x="514" y="83"/>
                </a:lnTo>
                <a:lnTo>
                  <a:pt x="517" y="95"/>
                </a:lnTo>
                <a:lnTo>
                  <a:pt x="517" y="99"/>
                </a:lnTo>
                <a:lnTo>
                  <a:pt x="520" y="121"/>
                </a:lnTo>
                <a:lnTo>
                  <a:pt x="520" y="126"/>
                </a:lnTo>
                <a:lnTo>
                  <a:pt x="525" y="157"/>
                </a:lnTo>
                <a:lnTo>
                  <a:pt x="528" y="189"/>
                </a:lnTo>
                <a:lnTo>
                  <a:pt x="528" y="191"/>
                </a:lnTo>
                <a:lnTo>
                  <a:pt x="531" y="208"/>
                </a:lnTo>
                <a:lnTo>
                  <a:pt x="533" y="220"/>
                </a:lnTo>
                <a:lnTo>
                  <a:pt x="537" y="250"/>
                </a:lnTo>
                <a:lnTo>
                  <a:pt x="538" y="256"/>
                </a:lnTo>
                <a:lnTo>
                  <a:pt x="540" y="281"/>
                </a:lnTo>
                <a:lnTo>
                  <a:pt x="543" y="2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2" name="Freeform 60"/>
          <p:cNvSpPr>
            <a:spLocks/>
          </p:cNvSpPr>
          <p:nvPr/>
        </p:nvSpPr>
        <p:spPr bwMode="auto">
          <a:xfrm>
            <a:off x="5820918" y="3179111"/>
            <a:ext cx="1059578" cy="568114"/>
          </a:xfrm>
          <a:custGeom>
            <a:avLst/>
            <a:gdLst>
              <a:gd name="T0" fmla="*/ 2147483647 w 1409"/>
              <a:gd name="T1" fmla="*/ 2147483647 h 755"/>
              <a:gd name="T2" fmla="*/ 2147483647 w 1409"/>
              <a:gd name="T3" fmla="*/ 2147483647 h 755"/>
              <a:gd name="T4" fmla="*/ 2147483647 w 1409"/>
              <a:gd name="T5" fmla="*/ 2147483647 h 755"/>
              <a:gd name="T6" fmla="*/ 2147483647 w 1409"/>
              <a:gd name="T7" fmla="*/ 2147483647 h 755"/>
              <a:gd name="T8" fmla="*/ 2147483647 w 1409"/>
              <a:gd name="T9" fmla="*/ 2147483647 h 755"/>
              <a:gd name="T10" fmla="*/ 2147483647 w 1409"/>
              <a:gd name="T11" fmla="*/ 2147483647 h 755"/>
              <a:gd name="T12" fmla="*/ 2147483647 w 1409"/>
              <a:gd name="T13" fmla="*/ 2147483647 h 755"/>
              <a:gd name="T14" fmla="*/ 2147483647 w 1409"/>
              <a:gd name="T15" fmla="*/ 2147483647 h 755"/>
              <a:gd name="T16" fmla="*/ 2147483647 w 1409"/>
              <a:gd name="T17" fmla="*/ 2147483647 h 755"/>
              <a:gd name="T18" fmla="*/ 2147483647 w 1409"/>
              <a:gd name="T19" fmla="*/ 2147483647 h 755"/>
              <a:gd name="T20" fmla="*/ 2147483647 w 1409"/>
              <a:gd name="T21" fmla="*/ 2147483647 h 755"/>
              <a:gd name="T22" fmla="*/ 2147483647 w 1409"/>
              <a:gd name="T23" fmla="*/ 2147483647 h 755"/>
              <a:gd name="T24" fmla="*/ 2147483647 w 1409"/>
              <a:gd name="T25" fmla="*/ 2147483647 h 755"/>
              <a:gd name="T26" fmla="*/ 2147483647 w 1409"/>
              <a:gd name="T27" fmla="*/ 2147483647 h 755"/>
              <a:gd name="T28" fmla="*/ 2147483647 w 1409"/>
              <a:gd name="T29" fmla="*/ 2147483647 h 755"/>
              <a:gd name="T30" fmla="*/ 2147483647 w 1409"/>
              <a:gd name="T31" fmla="*/ 2147483647 h 755"/>
              <a:gd name="T32" fmla="*/ 2147483647 w 1409"/>
              <a:gd name="T33" fmla="*/ 2147483647 h 755"/>
              <a:gd name="T34" fmla="*/ 2147483647 w 1409"/>
              <a:gd name="T35" fmla="*/ 2147483647 h 755"/>
              <a:gd name="T36" fmla="*/ 2147483647 w 1409"/>
              <a:gd name="T37" fmla="*/ 2147483647 h 755"/>
              <a:gd name="T38" fmla="*/ 2147483647 w 1409"/>
              <a:gd name="T39" fmla="*/ 2147483647 h 755"/>
              <a:gd name="T40" fmla="*/ 2147483647 w 1409"/>
              <a:gd name="T41" fmla="*/ 2147483647 h 755"/>
              <a:gd name="T42" fmla="*/ 2147483647 w 1409"/>
              <a:gd name="T43" fmla="*/ 2147483647 h 755"/>
              <a:gd name="T44" fmla="*/ 2147483647 w 1409"/>
              <a:gd name="T45" fmla="*/ 2147483647 h 755"/>
              <a:gd name="T46" fmla="*/ 2147483647 w 1409"/>
              <a:gd name="T47" fmla="*/ 2147483647 h 755"/>
              <a:gd name="T48" fmla="*/ 2147483647 w 1409"/>
              <a:gd name="T49" fmla="*/ 2147483647 h 755"/>
              <a:gd name="T50" fmla="*/ 2147483647 w 1409"/>
              <a:gd name="T51" fmla="*/ 2147483647 h 755"/>
              <a:gd name="T52" fmla="*/ 2147483647 w 1409"/>
              <a:gd name="T53" fmla="*/ 2147483647 h 755"/>
              <a:gd name="T54" fmla="*/ 2147483647 w 1409"/>
              <a:gd name="T55" fmla="*/ 2147483647 h 755"/>
              <a:gd name="T56" fmla="*/ 2147483647 w 1409"/>
              <a:gd name="T57" fmla="*/ 2147483647 h 755"/>
              <a:gd name="T58" fmla="*/ 2147483647 w 1409"/>
              <a:gd name="T59" fmla="*/ 2147483647 h 755"/>
              <a:gd name="T60" fmla="*/ 2147483647 w 1409"/>
              <a:gd name="T61" fmla="*/ 2147483647 h 755"/>
              <a:gd name="T62" fmla="*/ 2147483647 w 1409"/>
              <a:gd name="T63" fmla="*/ 2147483647 h 755"/>
              <a:gd name="T64" fmla="*/ 2147483647 w 1409"/>
              <a:gd name="T65" fmla="*/ 2147483647 h 755"/>
              <a:gd name="T66" fmla="*/ 2147483647 w 1409"/>
              <a:gd name="T67" fmla="*/ 2147483647 h 755"/>
              <a:gd name="T68" fmla="*/ 2147483647 w 1409"/>
              <a:gd name="T69" fmla="*/ 2147483647 h 755"/>
              <a:gd name="T70" fmla="*/ 2147483647 w 1409"/>
              <a:gd name="T71" fmla="*/ 2147483647 h 755"/>
              <a:gd name="T72" fmla="*/ 2147483647 w 1409"/>
              <a:gd name="T73" fmla="*/ 2147483647 h 755"/>
              <a:gd name="T74" fmla="*/ 2147483647 w 1409"/>
              <a:gd name="T75" fmla="*/ 2147483647 h 755"/>
              <a:gd name="T76" fmla="*/ 2147483647 w 1409"/>
              <a:gd name="T77" fmla="*/ 2147483647 h 755"/>
              <a:gd name="T78" fmla="*/ 2147483647 w 1409"/>
              <a:gd name="T79" fmla="*/ 2147483647 h 755"/>
              <a:gd name="T80" fmla="*/ 2147483647 w 1409"/>
              <a:gd name="T81" fmla="*/ 2147483647 h 755"/>
              <a:gd name="T82" fmla="*/ 2147483647 w 1409"/>
              <a:gd name="T83" fmla="*/ 2147483647 h 755"/>
              <a:gd name="T84" fmla="*/ 2147483647 w 1409"/>
              <a:gd name="T85" fmla="*/ 2147483647 h 755"/>
              <a:gd name="T86" fmla="*/ 2147483647 w 1409"/>
              <a:gd name="T87" fmla="*/ 2147483647 h 755"/>
              <a:gd name="T88" fmla="*/ 2147483647 w 1409"/>
              <a:gd name="T89" fmla="*/ 2147483647 h 755"/>
              <a:gd name="T90" fmla="*/ 2147483647 w 1409"/>
              <a:gd name="T91" fmla="*/ 2147483647 h 755"/>
              <a:gd name="T92" fmla="*/ 2147483647 w 1409"/>
              <a:gd name="T93" fmla="*/ 2147483647 h 755"/>
              <a:gd name="T94" fmla="*/ 2147483647 w 1409"/>
              <a:gd name="T95" fmla="*/ 2147483647 h 755"/>
              <a:gd name="T96" fmla="*/ 2147483647 w 1409"/>
              <a:gd name="T97" fmla="*/ 2147483647 h 755"/>
              <a:gd name="T98" fmla="*/ 2147483647 w 1409"/>
              <a:gd name="T99" fmla="*/ 2147483647 h 755"/>
              <a:gd name="T100" fmla="*/ 2147483647 w 1409"/>
              <a:gd name="T101" fmla="*/ 2147483647 h 755"/>
              <a:gd name="T102" fmla="*/ 2147483647 w 1409"/>
              <a:gd name="T103" fmla="*/ 2147483647 h 755"/>
              <a:gd name="T104" fmla="*/ 2147483647 w 1409"/>
              <a:gd name="T105" fmla="*/ 2147483647 h 755"/>
              <a:gd name="T106" fmla="*/ 2147483647 w 1409"/>
              <a:gd name="T107" fmla="*/ 2147483647 h 755"/>
              <a:gd name="T108" fmla="*/ 2147483647 w 1409"/>
              <a:gd name="T109" fmla="*/ 2147483647 h 755"/>
              <a:gd name="T110" fmla="*/ 2147483647 w 1409"/>
              <a:gd name="T111" fmla="*/ 2147483647 h 755"/>
              <a:gd name="T112" fmla="*/ 2147483647 w 1409"/>
              <a:gd name="T113" fmla="*/ 2147483647 h 755"/>
              <a:gd name="T114" fmla="*/ 2147483647 w 1409"/>
              <a:gd name="T115" fmla="*/ 2147483647 h 755"/>
              <a:gd name="T116" fmla="*/ 2147483647 w 1409"/>
              <a:gd name="T117" fmla="*/ 2147483647 h 755"/>
              <a:gd name="T118" fmla="*/ 2147483647 w 1409"/>
              <a:gd name="T119" fmla="*/ 2147483647 h 755"/>
              <a:gd name="T120" fmla="*/ 2147483647 w 1409"/>
              <a:gd name="T121" fmla="*/ 2147483647 h 755"/>
              <a:gd name="T122" fmla="*/ 2147483647 w 1409"/>
              <a:gd name="T123" fmla="*/ 2147483647 h 755"/>
              <a:gd name="T124" fmla="*/ 2147483647 w 1409"/>
              <a:gd name="T125" fmla="*/ 2147483647 h 7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09"/>
              <a:gd name="T190" fmla="*/ 0 h 755"/>
              <a:gd name="T191" fmla="*/ 1409 w 1409"/>
              <a:gd name="T192" fmla="*/ 755 h 75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09" h="755">
                <a:moveTo>
                  <a:pt x="1009" y="621"/>
                </a:moveTo>
                <a:lnTo>
                  <a:pt x="1006" y="621"/>
                </a:lnTo>
                <a:lnTo>
                  <a:pt x="1002" y="622"/>
                </a:lnTo>
                <a:lnTo>
                  <a:pt x="967" y="626"/>
                </a:lnTo>
                <a:lnTo>
                  <a:pt x="948" y="628"/>
                </a:lnTo>
                <a:lnTo>
                  <a:pt x="901" y="632"/>
                </a:lnTo>
                <a:lnTo>
                  <a:pt x="900" y="633"/>
                </a:lnTo>
                <a:lnTo>
                  <a:pt x="882" y="634"/>
                </a:lnTo>
                <a:lnTo>
                  <a:pt x="869" y="634"/>
                </a:lnTo>
                <a:lnTo>
                  <a:pt x="863" y="634"/>
                </a:lnTo>
                <a:lnTo>
                  <a:pt x="858" y="634"/>
                </a:lnTo>
                <a:lnTo>
                  <a:pt x="834" y="635"/>
                </a:lnTo>
                <a:lnTo>
                  <a:pt x="804" y="639"/>
                </a:lnTo>
                <a:lnTo>
                  <a:pt x="800" y="639"/>
                </a:lnTo>
                <a:lnTo>
                  <a:pt x="799" y="640"/>
                </a:lnTo>
                <a:lnTo>
                  <a:pt x="793" y="641"/>
                </a:lnTo>
                <a:lnTo>
                  <a:pt x="773" y="645"/>
                </a:lnTo>
                <a:lnTo>
                  <a:pt x="761" y="647"/>
                </a:lnTo>
                <a:lnTo>
                  <a:pt x="737" y="650"/>
                </a:lnTo>
                <a:lnTo>
                  <a:pt x="704" y="652"/>
                </a:lnTo>
                <a:lnTo>
                  <a:pt x="696" y="653"/>
                </a:lnTo>
                <a:lnTo>
                  <a:pt x="683" y="654"/>
                </a:lnTo>
                <a:lnTo>
                  <a:pt x="668" y="656"/>
                </a:lnTo>
                <a:lnTo>
                  <a:pt x="662" y="656"/>
                </a:lnTo>
                <a:lnTo>
                  <a:pt x="638" y="657"/>
                </a:lnTo>
                <a:lnTo>
                  <a:pt x="623" y="657"/>
                </a:lnTo>
                <a:lnTo>
                  <a:pt x="605" y="658"/>
                </a:lnTo>
                <a:lnTo>
                  <a:pt x="598" y="658"/>
                </a:lnTo>
                <a:lnTo>
                  <a:pt x="582" y="659"/>
                </a:lnTo>
                <a:lnTo>
                  <a:pt x="565" y="660"/>
                </a:lnTo>
                <a:lnTo>
                  <a:pt x="556" y="664"/>
                </a:lnTo>
                <a:lnTo>
                  <a:pt x="553" y="668"/>
                </a:lnTo>
                <a:lnTo>
                  <a:pt x="547" y="663"/>
                </a:lnTo>
                <a:lnTo>
                  <a:pt x="526" y="666"/>
                </a:lnTo>
                <a:lnTo>
                  <a:pt x="514" y="668"/>
                </a:lnTo>
                <a:lnTo>
                  <a:pt x="501" y="670"/>
                </a:lnTo>
                <a:lnTo>
                  <a:pt x="492" y="670"/>
                </a:lnTo>
                <a:lnTo>
                  <a:pt x="456" y="675"/>
                </a:lnTo>
                <a:lnTo>
                  <a:pt x="445" y="677"/>
                </a:lnTo>
                <a:lnTo>
                  <a:pt x="443" y="677"/>
                </a:lnTo>
                <a:lnTo>
                  <a:pt x="419" y="680"/>
                </a:lnTo>
                <a:lnTo>
                  <a:pt x="402" y="682"/>
                </a:lnTo>
                <a:lnTo>
                  <a:pt x="377" y="684"/>
                </a:lnTo>
                <a:lnTo>
                  <a:pt x="359" y="687"/>
                </a:lnTo>
                <a:lnTo>
                  <a:pt x="342" y="688"/>
                </a:lnTo>
                <a:lnTo>
                  <a:pt x="333" y="690"/>
                </a:lnTo>
                <a:lnTo>
                  <a:pt x="302" y="694"/>
                </a:lnTo>
                <a:lnTo>
                  <a:pt x="302" y="687"/>
                </a:lnTo>
                <a:lnTo>
                  <a:pt x="259" y="687"/>
                </a:lnTo>
                <a:lnTo>
                  <a:pt x="260" y="693"/>
                </a:lnTo>
                <a:lnTo>
                  <a:pt x="263" y="700"/>
                </a:lnTo>
                <a:lnTo>
                  <a:pt x="266" y="732"/>
                </a:lnTo>
                <a:lnTo>
                  <a:pt x="221" y="735"/>
                </a:lnTo>
                <a:lnTo>
                  <a:pt x="203" y="737"/>
                </a:lnTo>
                <a:lnTo>
                  <a:pt x="181" y="739"/>
                </a:lnTo>
                <a:lnTo>
                  <a:pt x="178" y="739"/>
                </a:lnTo>
                <a:lnTo>
                  <a:pt x="176" y="739"/>
                </a:lnTo>
                <a:lnTo>
                  <a:pt x="170" y="739"/>
                </a:lnTo>
                <a:lnTo>
                  <a:pt x="128" y="743"/>
                </a:lnTo>
                <a:lnTo>
                  <a:pt x="117" y="744"/>
                </a:lnTo>
                <a:lnTo>
                  <a:pt x="115" y="744"/>
                </a:lnTo>
                <a:lnTo>
                  <a:pt x="113" y="744"/>
                </a:lnTo>
                <a:lnTo>
                  <a:pt x="86" y="748"/>
                </a:lnTo>
                <a:lnTo>
                  <a:pt x="22" y="751"/>
                </a:lnTo>
                <a:lnTo>
                  <a:pt x="13" y="754"/>
                </a:lnTo>
                <a:lnTo>
                  <a:pt x="0" y="755"/>
                </a:lnTo>
                <a:lnTo>
                  <a:pt x="6" y="726"/>
                </a:lnTo>
                <a:lnTo>
                  <a:pt x="7" y="724"/>
                </a:lnTo>
                <a:lnTo>
                  <a:pt x="14" y="721"/>
                </a:lnTo>
                <a:lnTo>
                  <a:pt x="31" y="736"/>
                </a:lnTo>
                <a:lnTo>
                  <a:pt x="44" y="714"/>
                </a:lnTo>
                <a:lnTo>
                  <a:pt x="38" y="690"/>
                </a:lnTo>
                <a:lnTo>
                  <a:pt x="51" y="687"/>
                </a:lnTo>
                <a:lnTo>
                  <a:pt x="51" y="680"/>
                </a:lnTo>
                <a:lnTo>
                  <a:pt x="49" y="657"/>
                </a:lnTo>
                <a:lnTo>
                  <a:pt x="50" y="653"/>
                </a:lnTo>
                <a:lnTo>
                  <a:pt x="51" y="639"/>
                </a:lnTo>
                <a:lnTo>
                  <a:pt x="51" y="638"/>
                </a:lnTo>
                <a:lnTo>
                  <a:pt x="46" y="629"/>
                </a:lnTo>
                <a:lnTo>
                  <a:pt x="38" y="627"/>
                </a:lnTo>
                <a:lnTo>
                  <a:pt x="33" y="615"/>
                </a:lnTo>
                <a:lnTo>
                  <a:pt x="34" y="610"/>
                </a:lnTo>
                <a:lnTo>
                  <a:pt x="42" y="602"/>
                </a:lnTo>
                <a:lnTo>
                  <a:pt x="64" y="568"/>
                </a:lnTo>
                <a:lnTo>
                  <a:pt x="78" y="566"/>
                </a:lnTo>
                <a:lnTo>
                  <a:pt x="79" y="566"/>
                </a:lnTo>
                <a:lnTo>
                  <a:pt x="115" y="581"/>
                </a:lnTo>
                <a:lnTo>
                  <a:pt x="140" y="587"/>
                </a:lnTo>
                <a:lnTo>
                  <a:pt x="153" y="597"/>
                </a:lnTo>
                <a:lnTo>
                  <a:pt x="165" y="598"/>
                </a:lnTo>
                <a:lnTo>
                  <a:pt x="166" y="598"/>
                </a:lnTo>
                <a:lnTo>
                  <a:pt x="167" y="597"/>
                </a:lnTo>
                <a:lnTo>
                  <a:pt x="177" y="582"/>
                </a:lnTo>
                <a:lnTo>
                  <a:pt x="161" y="551"/>
                </a:lnTo>
                <a:lnTo>
                  <a:pt x="173" y="507"/>
                </a:lnTo>
                <a:lnTo>
                  <a:pt x="182" y="510"/>
                </a:lnTo>
                <a:lnTo>
                  <a:pt x="183" y="512"/>
                </a:lnTo>
                <a:lnTo>
                  <a:pt x="185" y="510"/>
                </a:lnTo>
                <a:lnTo>
                  <a:pt x="205" y="496"/>
                </a:lnTo>
                <a:lnTo>
                  <a:pt x="229" y="490"/>
                </a:lnTo>
                <a:lnTo>
                  <a:pt x="239" y="480"/>
                </a:lnTo>
                <a:lnTo>
                  <a:pt x="226" y="465"/>
                </a:lnTo>
                <a:lnTo>
                  <a:pt x="224" y="465"/>
                </a:lnTo>
                <a:lnTo>
                  <a:pt x="219" y="452"/>
                </a:lnTo>
                <a:lnTo>
                  <a:pt x="223" y="431"/>
                </a:lnTo>
                <a:lnTo>
                  <a:pt x="239" y="406"/>
                </a:lnTo>
                <a:lnTo>
                  <a:pt x="244" y="406"/>
                </a:lnTo>
                <a:lnTo>
                  <a:pt x="254" y="387"/>
                </a:lnTo>
                <a:lnTo>
                  <a:pt x="256" y="379"/>
                </a:lnTo>
                <a:lnTo>
                  <a:pt x="266" y="373"/>
                </a:lnTo>
                <a:lnTo>
                  <a:pt x="290" y="377"/>
                </a:lnTo>
                <a:lnTo>
                  <a:pt x="299" y="375"/>
                </a:lnTo>
                <a:lnTo>
                  <a:pt x="316" y="392"/>
                </a:lnTo>
                <a:lnTo>
                  <a:pt x="314" y="367"/>
                </a:lnTo>
                <a:lnTo>
                  <a:pt x="346" y="359"/>
                </a:lnTo>
                <a:lnTo>
                  <a:pt x="357" y="358"/>
                </a:lnTo>
                <a:lnTo>
                  <a:pt x="359" y="359"/>
                </a:lnTo>
                <a:lnTo>
                  <a:pt x="376" y="368"/>
                </a:lnTo>
                <a:lnTo>
                  <a:pt x="383" y="371"/>
                </a:lnTo>
                <a:lnTo>
                  <a:pt x="413" y="392"/>
                </a:lnTo>
                <a:lnTo>
                  <a:pt x="433" y="355"/>
                </a:lnTo>
                <a:lnTo>
                  <a:pt x="437" y="353"/>
                </a:lnTo>
                <a:lnTo>
                  <a:pt x="455" y="340"/>
                </a:lnTo>
                <a:lnTo>
                  <a:pt x="466" y="332"/>
                </a:lnTo>
                <a:lnTo>
                  <a:pt x="481" y="352"/>
                </a:lnTo>
                <a:lnTo>
                  <a:pt x="501" y="359"/>
                </a:lnTo>
                <a:lnTo>
                  <a:pt x="502" y="368"/>
                </a:lnTo>
                <a:lnTo>
                  <a:pt x="511" y="358"/>
                </a:lnTo>
                <a:lnTo>
                  <a:pt x="522" y="315"/>
                </a:lnTo>
                <a:lnTo>
                  <a:pt x="527" y="314"/>
                </a:lnTo>
                <a:lnTo>
                  <a:pt x="531" y="299"/>
                </a:lnTo>
                <a:lnTo>
                  <a:pt x="531" y="297"/>
                </a:lnTo>
                <a:lnTo>
                  <a:pt x="531" y="295"/>
                </a:lnTo>
                <a:lnTo>
                  <a:pt x="547" y="290"/>
                </a:lnTo>
                <a:lnTo>
                  <a:pt x="545" y="274"/>
                </a:lnTo>
                <a:lnTo>
                  <a:pt x="555" y="277"/>
                </a:lnTo>
                <a:lnTo>
                  <a:pt x="567" y="289"/>
                </a:lnTo>
                <a:lnTo>
                  <a:pt x="574" y="308"/>
                </a:lnTo>
                <a:lnTo>
                  <a:pt x="623" y="314"/>
                </a:lnTo>
                <a:lnTo>
                  <a:pt x="631" y="311"/>
                </a:lnTo>
                <a:lnTo>
                  <a:pt x="632" y="311"/>
                </a:lnTo>
                <a:lnTo>
                  <a:pt x="636" y="281"/>
                </a:lnTo>
                <a:lnTo>
                  <a:pt x="636" y="280"/>
                </a:lnTo>
                <a:lnTo>
                  <a:pt x="636" y="267"/>
                </a:lnTo>
                <a:lnTo>
                  <a:pt x="646" y="248"/>
                </a:lnTo>
                <a:lnTo>
                  <a:pt x="654" y="238"/>
                </a:lnTo>
                <a:lnTo>
                  <a:pt x="659" y="239"/>
                </a:lnTo>
                <a:lnTo>
                  <a:pt x="662" y="242"/>
                </a:lnTo>
                <a:lnTo>
                  <a:pt x="680" y="211"/>
                </a:lnTo>
                <a:lnTo>
                  <a:pt x="682" y="203"/>
                </a:lnTo>
                <a:lnTo>
                  <a:pt x="704" y="185"/>
                </a:lnTo>
                <a:lnTo>
                  <a:pt x="714" y="171"/>
                </a:lnTo>
                <a:lnTo>
                  <a:pt x="714" y="155"/>
                </a:lnTo>
                <a:lnTo>
                  <a:pt x="714" y="154"/>
                </a:lnTo>
                <a:lnTo>
                  <a:pt x="710" y="146"/>
                </a:lnTo>
                <a:lnTo>
                  <a:pt x="719" y="118"/>
                </a:lnTo>
                <a:lnTo>
                  <a:pt x="727" y="116"/>
                </a:lnTo>
                <a:lnTo>
                  <a:pt x="740" y="114"/>
                </a:lnTo>
                <a:lnTo>
                  <a:pt x="743" y="114"/>
                </a:lnTo>
                <a:lnTo>
                  <a:pt x="753" y="123"/>
                </a:lnTo>
                <a:lnTo>
                  <a:pt x="767" y="117"/>
                </a:lnTo>
                <a:lnTo>
                  <a:pt x="779" y="106"/>
                </a:lnTo>
                <a:lnTo>
                  <a:pt x="785" y="102"/>
                </a:lnTo>
                <a:lnTo>
                  <a:pt x="788" y="98"/>
                </a:lnTo>
                <a:lnTo>
                  <a:pt x="812" y="91"/>
                </a:lnTo>
                <a:lnTo>
                  <a:pt x="824" y="73"/>
                </a:lnTo>
                <a:lnTo>
                  <a:pt x="827" y="68"/>
                </a:lnTo>
                <a:lnTo>
                  <a:pt x="809" y="63"/>
                </a:lnTo>
                <a:lnTo>
                  <a:pt x="807" y="58"/>
                </a:lnTo>
                <a:lnTo>
                  <a:pt x="810" y="38"/>
                </a:lnTo>
                <a:lnTo>
                  <a:pt x="804" y="31"/>
                </a:lnTo>
                <a:lnTo>
                  <a:pt x="803" y="21"/>
                </a:lnTo>
                <a:lnTo>
                  <a:pt x="812" y="12"/>
                </a:lnTo>
                <a:lnTo>
                  <a:pt x="819" y="6"/>
                </a:lnTo>
                <a:lnTo>
                  <a:pt x="824" y="0"/>
                </a:lnTo>
                <a:lnTo>
                  <a:pt x="849" y="14"/>
                </a:lnTo>
                <a:lnTo>
                  <a:pt x="851" y="14"/>
                </a:lnTo>
                <a:lnTo>
                  <a:pt x="871" y="6"/>
                </a:lnTo>
                <a:lnTo>
                  <a:pt x="875" y="2"/>
                </a:lnTo>
                <a:lnTo>
                  <a:pt x="897" y="15"/>
                </a:lnTo>
                <a:lnTo>
                  <a:pt x="909" y="20"/>
                </a:lnTo>
                <a:lnTo>
                  <a:pt x="919" y="38"/>
                </a:lnTo>
                <a:lnTo>
                  <a:pt x="924" y="43"/>
                </a:lnTo>
                <a:lnTo>
                  <a:pt x="931" y="54"/>
                </a:lnTo>
                <a:lnTo>
                  <a:pt x="932" y="66"/>
                </a:lnTo>
                <a:lnTo>
                  <a:pt x="954" y="73"/>
                </a:lnTo>
                <a:lnTo>
                  <a:pt x="968" y="75"/>
                </a:lnTo>
                <a:lnTo>
                  <a:pt x="978" y="72"/>
                </a:lnTo>
                <a:lnTo>
                  <a:pt x="978" y="70"/>
                </a:lnTo>
                <a:lnTo>
                  <a:pt x="996" y="72"/>
                </a:lnTo>
                <a:lnTo>
                  <a:pt x="1006" y="75"/>
                </a:lnTo>
                <a:lnTo>
                  <a:pt x="1029" y="97"/>
                </a:lnTo>
                <a:lnTo>
                  <a:pt x="1038" y="98"/>
                </a:lnTo>
                <a:lnTo>
                  <a:pt x="1040" y="99"/>
                </a:lnTo>
                <a:lnTo>
                  <a:pt x="1041" y="99"/>
                </a:lnTo>
                <a:lnTo>
                  <a:pt x="1050" y="98"/>
                </a:lnTo>
                <a:lnTo>
                  <a:pt x="1052" y="86"/>
                </a:lnTo>
                <a:lnTo>
                  <a:pt x="1070" y="78"/>
                </a:lnTo>
                <a:lnTo>
                  <a:pt x="1100" y="84"/>
                </a:lnTo>
                <a:lnTo>
                  <a:pt x="1118" y="97"/>
                </a:lnTo>
                <a:lnTo>
                  <a:pt x="1121" y="92"/>
                </a:lnTo>
                <a:lnTo>
                  <a:pt x="1127" y="88"/>
                </a:lnTo>
                <a:lnTo>
                  <a:pt x="1145" y="86"/>
                </a:lnTo>
                <a:lnTo>
                  <a:pt x="1162" y="58"/>
                </a:lnTo>
                <a:lnTo>
                  <a:pt x="1190" y="48"/>
                </a:lnTo>
                <a:lnTo>
                  <a:pt x="1199" y="79"/>
                </a:lnTo>
                <a:lnTo>
                  <a:pt x="1209" y="91"/>
                </a:lnTo>
                <a:lnTo>
                  <a:pt x="1222" y="92"/>
                </a:lnTo>
                <a:lnTo>
                  <a:pt x="1240" y="103"/>
                </a:lnTo>
                <a:lnTo>
                  <a:pt x="1248" y="108"/>
                </a:lnTo>
                <a:lnTo>
                  <a:pt x="1257" y="121"/>
                </a:lnTo>
                <a:lnTo>
                  <a:pt x="1258" y="133"/>
                </a:lnTo>
                <a:lnTo>
                  <a:pt x="1265" y="164"/>
                </a:lnTo>
                <a:lnTo>
                  <a:pt x="1260" y="165"/>
                </a:lnTo>
                <a:lnTo>
                  <a:pt x="1262" y="194"/>
                </a:lnTo>
                <a:lnTo>
                  <a:pt x="1292" y="223"/>
                </a:lnTo>
                <a:lnTo>
                  <a:pt x="1293" y="236"/>
                </a:lnTo>
                <a:lnTo>
                  <a:pt x="1293" y="241"/>
                </a:lnTo>
                <a:lnTo>
                  <a:pt x="1311" y="251"/>
                </a:lnTo>
                <a:lnTo>
                  <a:pt x="1312" y="256"/>
                </a:lnTo>
                <a:lnTo>
                  <a:pt x="1322" y="268"/>
                </a:lnTo>
                <a:lnTo>
                  <a:pt x="1334" y="279"/>
                </a:lnTo>
                <a:lnTo>
                  <a:pt x="1332" y="283"/>
                </a:lnTo>
                <a:lnTo>
                  <a:pt x="1378" y="316"/>
                </a:lnTo>
                <a:lnTo>
                  <a:pt x="1379" y="323"/>
                </a:lnTo>
                <a:lnTo>
                  <a:pt x="1409" y="321"/>
                </a:lnTo>
                <a:lnTo>
                  <a:pt x="1391" y="344"/>
                </a:lnTo>
                <a:lnTo>
                  <a:pt x="1371" y="369"/>
                </a:lnTo>
                <a:lnTo>
                  <a:pt x="1353" y="392"/>
                </a:lnTo>
                <a:lnTo>
                  <a:pt x="1342" y="403"/>
                </a:lnTo>
                <a:lnTo>
                  <a:pt x="1330" y="407"/>
                </a:lnTo>
                <a:lnTo>
                  <a:pt x="1310" y="422"/>
                </a:lnTo>
                <a:lnTo>
                  <a:pt x="1308" y="424"/>
                </a:lnTo>
                <a:lnTo>
                  <a:pt x="1283" y="446"/>
                </a:lnTo>
                <a:lnTo>
                  <a:pt x="1280" y="472"/>
                </a:lnTo>
                <a:lnTo>
                  <a:pt x="1258" y="488"/>
                </a:lnTo>
                <a:lnTo>
                  <a:pt x="1259" y="507"/>
                </a:lnTo>
                <a:lnTo>
                  <a:pt x="1259" y="508"/>
                </a:lnTo>
                <a:lnTo>
                  <a:pt x="1216" y="542"/>
                </a:lnTo>
                <a:lnTo>
                  <a:pt x="1216" y="551"/>
                </a:lnTo>
                <a:lnTo>
                  <a:pt x="1155" y="581"/>
                </a:lnTo>
                <a:lnTo>
                  <a:pt x="1147" y="581"/>
                </a:lnTo>
                <a:lnTo>
                  <a:pt x="1124" y="596"/>
                </a:lnTo>
                <a:lnTo>
                  <a:pt x="1115" y="603"/>
                </a:lnTo>
                <a:lnTo>
                  <a:pt x="1113" y="609"/>
                </a:lnTo>
                <a:lnTo>
                  <a:pt x="1094" y="611"/>
                </a:lnTo>
                <a:lnTo>
                  <a:pt x="1066" y="614"/>
                </a:lnTo>
                <a:lnTo>
                  <a:pt x="1053" y="615"/>
                </a:lnTo>
                <a:lnTo>
                  <a:pt x="1051" y="615"/>
                </a:lnTo>
                <a:lnTo>
                  <a:pt x="1036" y="617"/>
                </a:lnTo>
                <a:lnTo>
                  <a:pt x="1011" y="620"/>
                </a:lnTo>
                <a:lnTo>
                  <a:pt x="1009" y="621"/>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3" name="Freeform 61"/>
          <p:cNvSpPr>
            <a:spLocks/>
          </p:cNvSpPr>
          <p:nvPr/>
        </p:nvSpPr>
        <p:spPr bwMode="auto">
          <a:xfrm>
            <a:off x="5802883" y="3735201"/>
            <a:ext cx="9018" cy="13526"/>
          </a:xfrm>
          <a:custGeom>
            <a:avLst/>
            <a:gdLst>
              <a:gd name="T0" fmla="*/ 2147483647 w 10"/>
              <a:gd name="T1" fmla="*/ 0 h 19"/>
              <a:gd name="T2" fmla="*/ 2147483647 w 10"/>
              <a:gd name="T3" fmla="*/ 2147483647 h 19"/>
              <a:gd name="T4" fmla="*/ 0 w 10"/>
              <a:gd name="T5" fmla="*/ 2147483647 h 19"/>
              <a:gd name="T6" fmla="*/ 2147483647 w 10"/>
              <a:gd name="T7" fmla="*/ 0 h 19"/>
              <a:gd name="T8" fmla="*/ 0 60000 65536"/>
              <a:gd name="T9" fmla="*/ 0 60000 65536"/>
              <a:gd name="T10" fmla="*/ 0 60000 65536"/>
              <a:gd name="T11" fmla="*/ 0 60000 65536"/>
              <a:gd name="T12" fmla="*/ 0 w 10"/>
              <a:gd name="T13" fmla="*/ 0 h 19"/>
              <a:gd name="T14" fmla="*/ 10 w 10"/>
              <a:gd name="T15" fmla="*/ 19 h 19"/>
            </a:gdLst>
            <a:ahLst/>
            <a:cxnLst>
              <a:cxn ang="T8">
                <a:pos x="T0" y="T1"/>
              </a:cxn>
              <a:cxn ang="T9">
                <a:pos x="T2" y="T3"/>
              </a:cxn>
              <a:cxn ang="T10">
                <a:pos x="T4" y="T5"/>
              </a:cxn>
              <a:cxn ang="T11">
                <a:pos x="T6" y="T7"/>
              </a:cxn>
            </a:cxnLst>
            <a:rect l="T12" t="T13" r="T14" b="T15"/>
            <a:pathLst>
              <a:path w="10" h="19">
                <a:moveTo>
                  <a:pt x="6" y="0"/>
                </a:moveTo>
                <a:lnTo>
                  <a:pt x="10" y="19"/>
                </a:lnTo>
                <a:lnTo>
                  <a:pt x="0" y="19"/>
                </a:lnTo>
                <a:lnTo>
                  <a:pt x="6" y="0"/>
                </a:lnTo>
                <a:close/>
              </a:path>
            </a:pathLst>
          </a:custGeom>
          <a:solidFill>
            <a:srgbClr val="FF00FF"/>
          </a:solidFill>
          <a:ln w="6350">
            <a:solidFill>
              <a:schemeClr val="bg2">
                <a:lumMod val="10000"/>
              </a:schemeClr>
            </a:solidFill>
            <a:prstDash val="solid"/>
            <a:round/>
            <a:headEnd/>
            <a:tailEnd/>
          </a:ln>
        </p:spPr>
        <p:txBody>
          <a:bodyPr/>
          <a:lstStyle/>
          <a:p>
            <a:endParaRPr lang="en-US"/>
          </a:p>
        </p:txBody>
      </p:sp>
      <p:sp>
        <p:nvSpPr>
          <p:cNvPr id="33824" name="Freeform 62"/>
          <p:cNvSpPr>
            <a:spLocks/>
          </p:cNvSpPr>
          <p:nvPr/>
        </p:nvSpPr>
        <p:spPr bwMode="auto">
          <a:xfrm>
            <a:off x="6370997" y="2564405"/>
            <a:ext cx="617711" cy="706385"/>
          </a:xfrm>
          <a:custGeom>
            <a:avLst/>
            <a:gdLst>
              <a:gd name="T0" fmla="*/ 2147483647 w 822"/>
              <a:gd name="T1" fmla="*/ 2147483647 h 939"/>
              <a:gd name="T2" fmla="*/ 2147483647 w 822"/>
              <a:gd name="T3" fmla="*/ 2147483647 h 939"/>
              <a:gd name="T4" fmla="*/ 2147483647 w 822"/>
              <a:gd name="T5" fmla="*/ 2147483647 h 939"/>
              <a:gd name="T6" fmla="*/ 2147483647 w 822"/>
              <a:gd name="T7" fmla="*/ 2147483647 h 939"/>
              <a:gd name="T8" fmla="*/ 2147483647 w 822"/>
              <a:gd name="T9" fmla="*/ 2147483647 h 939"/>
              <a:gd name="T10" fmla="*/ 2147483647 w 822"/>
              <a:gd name="T11" fmla="*/ 2147483647 h 939"/>
              <a:gd name="T12" fmla="*/ 2147483647 w 822"/>
              <a:gd name="T13" fmla="*/ 2147483647 h 939"/>
              <a:gd name="T14" fmla="*/ 2147483647 w 822"/>
              <a:gd name="T15" fmla="*/ 2147483647 h 939"/>
              <a:gd name="T16" fmla="*/ 2147483647 w 822"/>
              <a:gd name="T17" fmla="*/ 2147483647 h 939"/>
              <a:gd name="T18" fmla="*/ 2147483647 w 822"/>
              <a:gd name="T19" fmla="*/ 2147483647 h 939"/>
              <a:gd name="T20" fmla="*/ 2147483647 w 822"/>
              <a:gd name="T21" fmla="*/ 2147483647 h 939"/>
              <a:gd name="T22" fmla="*/ 2147483647 w 822"/>
              <a:gd name="T23" fmla="*/ 2147483647 h 939"/>
              <a:gd name="T24" fmla="*/ 2147483647 w 822"/>
              <a:gd name="T25" fmla="*/ 2147483647 h 939"/>
              <a:gd name="T26" fmla="*/ 2147483647 w 822"/>
              <a:gd name="T27" fmla="*/ 2147483647 h 939"/>
              <a:gd name="T28" fmla="*/ 2147483647 w 822"/>
              <a:gd name="T29" fmla="*/ 2147483647 h 939"/>
              <a:gd name="T30" fmla="*/ 2147483647 w 822"/>
              <a:gd name="T31" fmla="*/ 2147483647 h 939"/>
              <a:gd name="T32" fmla="*/ 2147483647 w 822"/>
              <a:gd name="T33" fmla="*/ 2147483647 h 939"/>
              <a:gd name="T34" fmla="*/ 2147483647 w 822"/>
              <a:gd name="T35" fmla="*/ 2147483647 h 939"/>
              <a:gd name="T36" fmla="*/ 2147483647 w 822"/>
              <a:gd name="T37" fmla="*/ 2147483647 h 939"/>
              <a:gd name="T38" fmla="*/ 2147483647 w 822"/>
              <a:gd name="T39" fmla="*/ 2147483647 h 939"/>
              <a:gd name="T40" fmla="*/ 2147483647 w 822"/>
              <a:gd name="T41" fmla="*/ 2147483647 h 939"/>
              <a:gd name="T42" fmla="*/ 2147483647 w 822"/>
              <a:gd name="T43" fmla="*/ 2147483647 h 939"/>
              <a:gd name="T44" fmla="*/ 2147483647 w 822"/>
              <a:gd name="T45" fmla="*/ 2147483647 h 939"/>
              <a:gd name="T46" fmla="*/ 2147483647 w 822"/>
              <a:gd name="T47" fmla="*/ 2147483647 h 939"/>
              <a:gd name="T48" fmla="*/ 2147483647 w 822"/>
              <a:gd name="T49" fmla="*/ 2147483647 h 939"/>
              <a:gd name="T50" fmla="*/ 2147483647 w 822"/>
              <a:gd name="T51" fmla="*/ 2147483647 h 939"/>
              <a:gd name="T52" fmla="*/ 2147483647 w 822"/>
              <a:gd name="T53" fmla="*/ 2147483647 h 939"/>
              <a:gd name="T54" fmla="*/ 2147483647 w 822"/>
              <a:gd name="T55" fmla="*/ 2147483647 h 939"/>
              <a:gd name="T56" fmla="*/ 2147483647 w 822"/>
              <a:gd name="T57" fmla="*/ 2147483647 h 939"/>
              <a:gd name="T58" fmla="*/ 2147483647 w 822"/>
              <a:gd name="T59" fmla="*/ 2147483647 h 939"/>
              <a:gd name="T60" fmla="*/ 2147483647 w 822"/>
              <a:gd name="T61" fmla="*/ 2147483647 h 939"/>
              <a:gd name="T62" fmla="*/ 2147483647 w 822"/>
              <a:gd name="T63" fmla="*/ 2147483647 h 939"/>
              <a:gd name="T64" fmla="*/ 2147483647 w 822"/>
              <a:gd name="T65" fmla="*/ 2147483647 h 939"/>
              <a:gd name="T66" fmla="*/ 2147483647 w 822"/>
              <a:gd name="T67" fmla="*/ 2147483647 h 939"/>
              <a:gd name="T68" fmla="*/ 2147483647 w 822"/>
              <a:gd name="T69" fmla="*/ 2147483647 h 939"/>
              <a:gd name="T70" fmla="*/ 2147483647 w 822"/>
              <a:gd name="T71" fmla="*/ 2147483647 h 939"/>
              <a:gd name="T72" fmla="*/ 2147483647 w 822"/>
              <a:gd name="T73" fmla="*/ 2147483647 h 939"/>
              <a:gd name="T74" fmla="*/ 2147483647 w 822"/>
              <a:gd name="T75" fmla="*/ 2147483647 h 939"/>
              <a:gd name="T76" fmla="*/ 2147483647 w 822"/>
              <a:gd name="T77" fmla="*/ 2147483647 h 939"/>
              <a:gd name="T78" fmla="*/ 2147483647 w 822"/>
              <a:gd name="T79" fmla="*/ 2147483647 h 939"/>
              <a:gd name="T80" fmla="*/ 2147483647 w 822"/>
              <a:gd name="T81" fmla="*/ 2147483647 h 939"/>
              <a:gd name="T82" fmla="*/ 2147483647 w 822"/>
              <a:gd name="T83" fmla="*/ 2147483647 h 939"/>
              <a:gd name="T84" fmla="*/ 2147483647 w 822"/>
              <a:gd name="T85" fmla="*/ 2147483647 h 939"/>
              <a:gd name="T86" fmla="*/ 2147483647 w 822"/>
              <a:gd name="T87" fmla="*/ 2147483647 h 939"/>
              <a:gd name="T88" fmla="*/ 2147483647 w 822"/>
              <a:gd name="T89" fmla="*/ 2147483647 h 939"/>
              <a:gd name="T90" fmla="*/ 2147483647 w 822"/>
              <a:gd name="T91" fmla="*/ 2147483647 h 939"/>
              <a:gd name="T92" fmla="*/ 2147483647 w 822"/>
              <a:gd name="T93" fmla="*/ 2147483647 h 939"/>
              <a:gd name="T94" fmla="*/ 2147483647 w 822"/>
              <a:gd name="T95" fmla="*/ 2147483647 h 939"/>
              <a:gd name="T96" fmla="*/ 2147483647 w 822"/>
              <a:gd name="T97" fmla="*/ 2147483647 h 939"/>
              <a:gd name="T98" fmla="*/ 2147483647 w 822"/>
              <a:gd name="T99" fmla="*/ 2147483647 h 939"/>
              <a:gd name="T100" fmla="*/ 2147483647 w 822"/>
              <a:gd name="T101" fmla="*/ 2147483647 h 939"/>
              <a:gd name="T102" fmla="*/ 2147483647 w 822"/>
              <a:gd name="T103" fmla="*/ 2147483647 h 939"/>
              <a:gd name="T104" fmla="*/ 2147483647 w 822"/>
              <a:gd name="T105" fmla="*/ 2147483647 h 939"/>
              <a:gd name="T106" fmla="*/ 2147483647 w 822"/>
              <a:gd name="T107" fmla="*/ 2147483647 h 939"/>
              <a:gd name="T108" fmla="*/ 2147483647 w 822"/>
              <a:gd name="T109" fmla="*/ 2147483647 h 939"/>
              <a:gd name="T110" fmla="*/ 2147483647 w 822"/>
              <a:gd name="T111" fmla="*/ 2147483647 h 939"/>
              <a:gd name="T112" fmla="*/ 2147483647 w 822"/>
              <a:gd name="T113" fmla="*/ 2147483647 h 939"/>
              <a:gd name="T114" fmla="*/ 2147483647 w 822"/>
              <a:gd name="T115" fmla="*/ 2147483647 h 9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22"/>
              <a:gd name="T175" fmla="*/ 0 h 939"/>
              <a:gd name="T176" fmla="*/ 822 w 822"/>
              <a:gd name="T177" fmla="*/ 939 h 9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22" h="939">
                <a:moveTo>
                  <a:pt x="307" y="916"/>
                </a:moveTo>
                <a:lnTo>
                  <a:pt x="298" y="915"/>
                </a:lnTo>
                <a:lnTo>
                  <a:pt x="275" y="893"/>
                </a:lnTo>
                <a:lnTo>
                  <a:pt x="265" y="890"/>
                </a:lnTo>
                <a:lnTo>
                  <a:pt x="247" y="888"/>
                </a:lnTo>
                <a:lnTo>
                  <a:pt x="247" y="890"/>
                </a:lnTo>
                <a:lnTo>
                  <a:pt x="237" y="893"/>
                </a:lnTo>
                <a:lnTo>
                  <a:pt x="223" y="891"/>
                </a:lnTo>
                <a:lnTo>
                  <a:pt x="201" y="884"/>
                </a:lnTo>
                <a:lnTo>
                  <a:pt x="200" y="872"/>
                </a:lnTo>
                <a:lnTo>
                  <a:pt x="193" y="861"/>
                </a:lnTo>
                <a:lnTo>
                  <a:pt x="188" y="856"/>
                </a:lnTo>
                <a:lnTo>
                  <a:pt x="178" y="838"/>
                </a:lnTo>
                <a:lnTo>
                  <a:pt x="166" y="833"/>
                </a:lnTo>
                <a:lnTo>
                  <a:pt x="144" y="820"/>
                </a:lnTo>
                <a:lnTo>
                  <a:pt x="140" y="824"/>
                </a:lnTo>
                <a:lnTo>
                  <a:pt x="120" y="832"/>
                </a:lnTo>
                <a:lnTo>
                  <a:pt x="118" y="832"/>
                </a:lnTo>
                <a:lnTo>
                  <a:pt x="93" y="818"/>
                </a:lnTo>
                <a:lnTo>
                  <a:pt x="88" y="824"/>
                </a:lnTo>
                <a:lnTo>
                  <a:pt x="81" y="830"/>
                </a:lnTo>
                <a:lnTo>
                  <a:pt x="80" y="825"/>
                </a:lnTo>
                <a:lnTo>
                  <a:pt x="79" y="812"/>
                </a:lnTo>
                <a:lnTo>
                  <a:pt x="74" y="779"/>
                </a:lnTo>
                <a:lnTo>
                  <a:pt x="70" y="741"/>
                </a:lnTo>
                <a:lnTo>
                  <a:pt x="69" y="731"/>
                </a:lnTo>
                <a:lnTo>
                  <a:pt x="68" y="725"/>
                </a:lnTo>
                <a:lnTo>
                  <a:pt x="67" y="714"/>
                </a:lnTo>
                <a:lnTo>
                  <a:pt x="66" y="708"/>
                </a:lnTo>
                <a:lnTo>
                  <a:pt x="66" y="705"/>
                </a:lnTo>
                <a:lnTo>
                  <a:pt x="62" y="675"/>
                </a:lnTo>
                <a:lnTo>
                  <a:pt x="58" y="651"/>
                </a:lnTo>
                <a:lnTo>
                  <a:pt x="57" y="638"/>
                </a:lnTo>
                <a:lnTo>
                  <a:pt x="56" y="628"/>
                </a:lnTo>
                <a:lnTo>
                  <a:pt x="54" y="608"/>
                </a:lnTo>
                <a:lnTo>
                  <a:pt x="54" y="605"/>
                </a:lnTo>
                <a:lnTo>
                  <a:pt x="50" y="577"/>
                </a:lnTo>
                <a:lnTo>
                  <a:pt x="46" y="545"/>
                </a:lnTo>
                <a:lnTo>
                  <a:pt x="45" y="530"/>
                </a:lnTo>
                <a:lnTo>
                  <a:pt x="44" y="519"/>
                </a:lnTo>
                <a:lnTo>
                  <a:pt x="42" y="505"/>
                </a:lnTo>
                <a:lnTo>
                  <a:pt x="39" y="483"/>
                </a:lnTo>
                <a:lnTo>
                  <a:pt x="37" y="465"/>
                </a:lnTo>
                <a:lnTo>
                  <a:pt x="34" y="452"/>
                </a:lnTo>
                <a:lnTo>
                  <a:pt x="32" y="427"/>
                </a:lnTo>
                <a:lnTo>
                  <a:pt x="31" y="421"/>
                </a:lnTo>
                <a:lnTo>
                  <a:pt x="27" y="391"/>
                </a:lnTo>
                <a:lnTo>
                  <a:pt x="25" y="379"/>
                </a:lnTo>
                <a:lnTo>
                  <a:pt x="22" y="362"/>
                </a:lnTo>
                <a:lnTo>
                  <a:pt x="22" y="360"/>
                </a:lnTo>
                <a:lnTo>
                  <a:pt x="19" y="328"/>
                </a:lnTo>
                <a:lnTo>
                  <a:pt x="14" y="297"/>
                </a:lnTo>
                <a:lnTo>
                  <a:pt x="14" y="292"/>
                </a:lnTo>
                <a:lnTo>
                  <a:pt x="11" y="270"/>
                </a:lnTo>
                <a:lnTo>
                  <a:pt x="11" y="266"/>
                </a:lnTo>
                <a:lnTo>
                  <a:pt x="8" y="254"/>
                </a:lnTo>
                <a:lnTo>
                  <a:pt x="6" y="228"/>
                </a:lnTo>
                <a:lnTo>
                  <a:pt x="0" y="187"/>
                </a:lnTo>
                <a:lnTo>
                  <a:pt x="9" y="186"/>
                </a:lnTo>
                <a:lnTo>
                  <a:pt x="60" y="177"/>
                </a:lnTo>
                <a:lnTo>
                  <a:pt x="73" y="175"/>
                </a:lnTo>
                <a:lnTo>
                  <a:pt x="80" y="174"/>
                </a:lnTo>
                <a:lnTo>
                  <a:pt x="111" y="169"/>
                </a:lnTo>
                <a:lnTo>
                  <a:pt x="168" y="158"/>
                </a:lnTo>
                <a:lnTo>
                  <a:pt x="188" y="154"/>
                </a:lnTo>
                <a:lnTo>
                  <a:pt x="218" y="148"/>
                </a:lnTo>
                <a:lnTo>
                  <a:pt x="225" y="147"/>
                </a:lnTo>
                <a:lnTo>
                  <a:pt x="244" y="144"/>
                </a:lnTo>
                <a:lnTo>
                  <a:pt x="260" y="153"/>
                </a:lnTo>
                <a:lnTo>
                  <a:pt x="284" y="157"/>
                </a:lnTo>
                <a:lnTo>
                  <a:pt x="301" y="164"/>
                </a:lnTo>
                <a:lnTo>
                  <a:pt x="333" y="180"/>
                </a:lnTo>
                <a:lnTo>
                  <a:pt x="378" y="171"/>
                </a:lnTo>
                <a:lnTo>
                  <a:pt x="389" y="183"/>
                </a:lnTo>
                <a:lnTo>
                  <a:pt x="406" y="195"/>
                </a:lnTo>
                <a:lnTo>
                  <a:pt x="430" y="205"/>
                </a:lnTo>
                <a:lnTo>
                  <a:pt x="456" y="189"/>
                </a:lnTo>
                <a:lnTo>
                  <a:pt x="473" y="184"/>
                </a:lnTo>
                <a:lnTo>
                  <a:pt x="492" y="169"/>
                </a:lnTo>
                <a:lnTo>
                  <a:pt x="522" y="159"/>
                </a:lnTo>
                <a:lnTo>
                  <a:pt x="540" y="162"/>
                </a:lnTo>
                <a:lnTo>
                  <a:pt x="563" y="157"/>
                </a:lnTo>
                <a:lnTo>
                  <a:pt x="604" y="114"/>
                </a:lnTo>
                <a:lnTo>
                  <a:pt x="617" y="95"/>
                </a:lnTo>
                <a:lnTo>
                  <a:pt x="622" y="90"/>
                </a:lnTo>
                <a:lnTo>
                  <a:pt x="683" y="44"/>
                </a:lnTo>
                <a:lnTo>
                  <a:pt x="684" y="44"/>
                </a:lnTo>
                <a:lnTo>
                  <a:pt x="766" y="0"/>
                </a:lnTo>
                <a:lnTo>
                  <a:pt x="769" y="25"/>
                </a:lnTo>
                <a:lnTo>
                  <a:pt x="770" y="31"/>
                </a:lnTo>
                <a:lnTo>
                  <a:pt x="776" y="63"/>
                </a:lnTo>
                <a:lnTo>
                  <a:pt x="780" y="86"/>
                </a:lnTo>
                <a:lnTo>
                  <a:pt x="786" y="117"/>
                </a:lnTo>
                <a:lnTo>
                  <a:pt x="786" y="120"/>
                </a:lnTo>
                <a:lnTo>
                  <a:pt x="791" y="147"/>
                </a:lnTo>
                <a:lnTo>
                  <a:pt x="794" y="168"/>
                </a:lnTo>
                <a:lnTo>
                  <a:pt x="802" y="207"/>
                </a:lnTo>
                <a:lnTo>
                  <a:pt x="802" y="208"/>
                </a:lnTo>
                <a:lnTo>
                  <a:pt x="806" y="240"/>
                </a:lnTo>
                <a:lnTo>
                  <a:pt x="808" y="246"/>
                </a:lnTo>
                <a:lnTo>
                  <a:pt x="811" y="264"/>
                </a:lnTo>
                <a:lnTo>
                  <a:pt x="812" y="271"/>
                </a:lnTo>
                <a:lnTo>
                  <a:pt x="814" y="276"/>
                </a:lnTo>
                <a:lnTo>
                  <a:pt x="816" y="291"/>
                </a:lnTo>
                <a:lnTo>
                  <a:pt x="818" y="307"/>
                </a:lnTo>
                <a:lnTo>
                  <a:pt x="822" y="328"/>
                </a:lnTo>
                <a:lnTo>
                  <a:pt x="816" y="333"/>
                </a:lnTo>
                <a:lnTo>
                  <a:pt x="804" y="337"/>
                </a:lnTo>
                <a:lnTo>
                  <a:pt x="798" y="348"/>
                </a:lnTo>
                <a:lnTo>
                  <a:pt x="811" y="366"/>
                </a:lnTo>
                <a:lnTo>
                  <a:pt x="814" y="391"/>
                </a:lnTo>
                <a:lnTo>
                  <a:pt x="812" y="392"/>
                </a:lnTo>
                <a:lnTo>
                  <a:pt x="817" y="397"/>
                </a:lnTo>
                <a:lnTo>
                  <a:pt x="820" y="425"/>
                </a:lnTo>
                <a:lnTo>
                  <a:pt x="812" y="446"/>
                </a:lnTo>
                <a:lnTo>
                  <a:pt x="809" y="453"/>
                </a:lnTo>
                <a:lnTo>
                  <a:pt x="809" y="461"/>
                </a:lnTo>
                <a:lnTo>
                  <a:pt x="809" y="484"/>
                </a:lnTo>
                <a:lnTo>
                  <a:pt x="810" y="501"/>
                </a:lnTo>
                <a:lnTo>
                  <a:pt x="802" y="514"/>
                </a:lnTo>
                <a:lnTo>
                  <a:pt x="800" y="532"/>
                </a:lnTo>
                <a:lnTo>
                  <a:pt x="797" y="559"/>
                </a:lnTo>
                <a:lnTo>
                  <a:pt x="804" y="565"/>
                </a:lnTo>
                <a:lnTo>
                  <a:pt x="799" y="590"/>
                </a:lnTo>
                <a:lnTo>
                  <a:pt x="787" y="596"/>
                </a:lnTo>
                <a:lnTo>
                  <a:pt x="779" y="608"/>
                </a:lnTo>
                <a:lnTo>
                  <a:pt x="773" y="616"/>
                </a:lnTo>
                <a:lnTo>
                  <a:pt x="766" y="627"/>
                </a:lnTo>
                <a:lnTo>
                  <a:pt x="766" y="628"/>
                </a:lnTo>
                <a:lnTo>
                  <a:pt x="761" y="639"/>
                </a:lnTo>
                <a:lnTo>
                  <a:pt x="739" y="659"/>
                </a:lnTo>
                <a:lnTo>
                  <a:pt x="732" y="664"/>
                </a:lnTo>
                <a:lnTo>
                  <a:pt x="719" y="675"/>
                </a:lnTo>
                <a:lnTo>
                  <a:pt x="694" y="671"/>
                </a:lnTo>
                <a:lnTo>
                  <a:pt x="685" y="699"/>
                </a:lnTo>
                <a:lnTo>
                  <a:pt x="661" y="707"/>
                </a:lnTo>
                <a:lnTo>
                  <a:pt x="658" y="717"/>
                </a:lnTo>
                <a:lnTo>
                  <a:pt x="654" y="725"/>
                </a:lnTo>
                <a:lnTo>
                  <a:pt x="654" y="726"/>
                </a:lnTo>
                <a:lnTo>
                  <a:pt x="655" y="731"/>
                </a:lnTo>
                <a:lnTo>
                  <a:pt x="658" y="740"/>
                </a:lnTo>
                <a:lnTo>
                  <a:pt x="659" y="748"/>
                </a:lnTo>
                <a:lnTo>
                  <a:pt x="654" y="788"/>
                </a:lnTo>
                <a:lnTo>
                  <a:pt x="643" y="804"/>
                </a:lnTo>
                <a:lnTo>
                  <a:pt x="637" y="806"/>
                </a:lnTo>
                <a:lnTo>
                  <a:pt x="613" y="772"/>
                </a:lnTo>
                <a:lnTo>
                  <a:pt x="606" y="780"/>
                </a:lnTo>
                <a:lnTo>
                  <a:pt x="598" y="792"/>
                </a:lnTo>
                <a:lnTo>
                  <a:pt x="588" y="846"/>
                </a:lnTo>
                <a:lnTo>
                  <a:pt x="597" y="876"/>
                </a:lnTo>
                <a:lnTo>
                  <a:pt x="589" y="886"/>
                </a:lnTo>
                <a:lnTo>
                  <a:pt x="583" y="886"/>
                </a:lnTo>
                <a:lnTo>
                  <a:pt x="582" y="886"/>
                </a:lnTo>
                <a:lnTo>
                  <a:pt x="577" y="891"/>
                </a:lnTo>
                <a:lnTo>
                  <a:pt x="577" y="911"/>
                </a:lnTo>
                <a:lnTo>
                  <a:pt x="567" y="929"/>
                </a:lnTo>
                <a:lnTo>
                  <a:pt x="544" y="939"/>
                </a:lnTo>
                <a:lnTo>
                  <a:pt x="526" y="939"/>
                </a:lnTo>
                <a:lnTo>
                  <a:pt x="517" y="926"/>
                </a:lnTo>
                <a:lnTo>
                  <a:pt x="509" y="921"/>
                </a:lnTo>
                <a:lnTo>
                  <a:pt x="491" y="910"/>
                </a:lnTo>
                <a:lnTo>
                  <a:pt x="478" y="909"/>
                </a:lnTo>
                <a:lnTo>
                  <a:pt x="468" y="897"/>
                </a:lnTo>
                <a:lnTo>
                  <a:pt x="459" y="866"/>
                </a:lnTo>
                <a:lnTo>
                  <a:pt x="431" y="876"/>
                </a:lnTo>
                <a:lnTo>
                  <a:pt x="414" y="904"/>
                </a:lnTo>
                <a:lnTo>
                  <a:pt x="396" y="906"/>
                </a:lnTo>
                <a:lnTo>
                  <a:pt x="390" y="910"/>
                </a:lnTo>
                <a:lnTo>
                  <a:pt x="387" y="915"/>
                </a:lnTo>
                <a:lnTo>
                  <a:pt x="369" y="902"/>
                </a:lnTo>
                <a:lnTo>
                  <a:pt x="339" y="896"/>
                </a:lnTo>
                <a:lnTo>
                  <a:pt x="321" y="904"/>
                </a:lnTo>
                <a:lnTo>
                  <a:pt x="319" y="916"/>
                </a:lnTo>
                <a:lnTo>
                  <a:pt x="310" y="917"/>
                </a:lnTo>
                <a:lnTo>
                  <a:pt x="309" y="917"/>
                </a:lnTo>
                <a:lnTo>
                  <a:pt x="307" y="916"/>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5" name="Freeform 63"/>
          <p:cNvSpPr>
            <a:spLocks/>
          </p:cNvSpPr>
          <p:nvPr/>
        </p:nvSpPr>
        <p:spPr bwMode="auto">
          <a:xfrm>
            <a:off x="5711202" y="3586409"/>
            <a:ext cx="1244441" cy="453890"/>
          </a:xfrm>
          <a:custGeom>
            <a:avLst/>
            <a:gdLst>
              <a:gd name="T0" fmla="*/ 2147483647 w 1656"/>
              <a:gd name="T1" fmla="*/ 2147483647 h 606"/>
              <a:gd name="T2" fmla="*/ 2147483647 w 1656"/>
              <a:gd name="T3" fmla="*/ 2147483647 h 606"/>
              <a:gd name="T4" fmla="*/ 2147483647 w 1656"/>
              <a:gd name="T5" fmla="*/ 2147483647 h 606"/>
              <a:gd name="T6" fmla="*/ 2147483647 w 1656"/>
              <a:gd name="T7" fmla="*/ 2147483647 h 606"/>
              <a:gd name="T8" fmla="*/ 2147483647 w 1656"/>
              <a:gd name="T9" fmla="*/ 2147483647 h 606"/>
              <a:gd name="T10" fmla="*/ 2147483647 w 1656"/>
              <a:gd name="T11" fmla="*/ 2147483647 h 606"/>
              <a:gd name="T12" fmla="*/ 2147483647 w 1656"/>
              <a:gd name="T13" fmla="*/ 2147483647 h 606"/>
              <a:gd name="T14" fmla="*/ 2147483647 w 1656"/>
              <a:gd name="T15" fmla="*/ 2147483647 h 606"/>
              <a:gd name="T16" fmla="*/ 2147483647 w 1656"/>
              <a:gd name="T17" fmla="*/ 2147483647 h 606"/>
              <a:gd name="T18" fmla="*/ 2147483647 w 1656"/>
              <a:gd name="T19" fmla="*/ 2147483647 h 606"/>
              <a:gd name="T20" fmla="*/ 2147483647 w 1656"/>
              <a:gd name="T21" fmla="*/ 2147483647 h 606"/>
              <a:gd name="T22" fmla="*/ 2147483647 w 1656"/>
              <a:gd name="T23" fmla="*/ 2147483647 h 606"/>
              <a:gd name="T24" fmla="*/ 2147483647 w 1656"/>
              <a:gd name="T25" fmla="*/ 2147483647 h 606"/>
              <a:gd name="T26" fmla="*/ 2147483647 w 1656"/>
              <a:gd name="T27" fmla="*/ 2147483647 h 606"/>
              <a:gd name="T28" fmla="*/ 2147483647 w 1656"/>
              <a:gd name="T29" fmla="*/ 2147483647 h 606"/>
              <a:gd name="T30" fmla="*/ 2147483647 w 1656"/>
              <a:gd name="T31" fmla="*/ 2147483647 h 606"/>
              <a:gd name="T32" fmla="*/ 2147483647 w 1656"/>
              <a:gd name="T33" fmla="*/ 2147483647 h 606"/>
              <a:gd name="T34" fmla="*/ 2147483647 w 1656"/>
              <a:gd name="T35" fmla="*/ 2147483647 h 606"/>
              <a:gd name="T36" fmla="*/ 2147483647 w 1656"/>
              <a:gd name="T37" fmla="*/ 2147483647 h 606"/>
              <a:gd name="T38" fmla="*/ 2147483647 w 1656"/>
              <a:gd name="T39" fmla="*/ 2147483647 h 606"/>
              <a:gd name="T40" fmla="*/ 2147483647 w 1656"/>
              <a:gd name="T41" fmla="*/ 2147483647 h 606"/>
              <a:gd name="T42" fmla="*/ 2147483647 w 1656"/>
              <a:gd name="T43" fmla="*/ 2147483647 h 606"/>
              <a:gd name="T44" fmla="*/ 2147483647 w 1656"/>
              <a:gd name="T45" fmla="*/ 2147483647 h 606"/>
              <a:gd name="T46" fmla="*/ 2147483647 w 1656"/>
              <a:gd name="T47" fmla="*/ 2147483647 h 606"/>
              <a:gd name="T48" fmla="*/ 2147483647 w 1656"/>
              <a:gd name="T49" fmla="*/ 2147483647 h 606"/>
              <a:gd name="T50" fmla="*/ 2147483647 w 1656"/>
              <a:gd name="T51" fmla="*/ 2147483647 h 606"/>
              <a:gd name="T52" fmla="*/ 2147483647 w 1656"/>
              <a:gd name="T53" fmla="*/ 2147483647 h 606"/>
              <a:gd name="T54" fmla="*/ 2147483647 w 1656"/>
              <a:gd name="T55" fmla="*/ 2147483647 h 606"/>
              <a:gd name="T56" fmla="*/ 2147483647 w 1656"/>
              <a:gd name="T57" fmla="*/ 2147483647 h 606"/>
              <a:gd name="T58" fmla="*/ 2147483647 w 1656"/>
              <a:gd name="T59" fmla="*/ 2147483647 h 606"/>
              <a:gd name="T60" fmla="*/ 2147483647 w 1656"/>
              <a:gd name="T61" fmla="*/ 2147483647 h 606"/>
              <a:gd name="T62" fmla="*/ 2147483647 w 1656"/>
              <a:gd name="T63" fmla="*/ 2147483647 h 606"/>
              <a:gd name="T64" fmla="*/ 2147483647 w 1656"/>
              <a:gd name="T65" fmla="*/ 2147483647 h 606"/>
              <a:gd name="T66" fmla="*/ 2147483647 w 1656"/>
              <a:gd name="T67" fmla="*/ 2147483647 h 606"/>
              <a:gd name="T68" fmla="*/ 2147483647 w 1656"/>
              <a:gd name="T69" fmla="*/ 2147483647 h 606"/>
              <a:gd name="T70" fmla="*/ 2147483647 w 1656"/>
              <a:gd name="T71" fmla="*/ 2147483647 h 606"/>
              <a:gd name="T72" fmla="*/ 2147483647 w 1656"/>
              <a:gd name="T73" fmla="*/ 2147483647 h 606"/>
              <a:gd name="T74" fmla="*/ 2147483647 w 1656"/>
              <a:gd name="T75" fmla="*/ 2147483647 h 606"/>
              <a:gd name="T76" fmla="*/ 2147483647 w 1656"/>
              <a:gd name="T77" fmla="*/ 2147483647 h 606"/>
              <a:gd name="T78" fmla="*/ 2147483647 w 1656"/>
              <a:gd name="T79" fmla="*/ 2147483647 h 606"/>
              <a:gd name="T80" fmla="*/ 2147483647 w 1656"/>
              <a:gd name="T81" fmla="*/ 2147483647 h 606"/>
              <a:gd name="T82" fmla="*/ 2147483647 w 1656"/>
              <a:gd name="T83" fmla="*/ 2147483647 h 606"/>
              <a:gd name="T84" fmla="*/ 2147483647 w 1656"/>
              <a:gd name="T85" fmla="*/ 2147483647 h 606"/>
              <a:gd name="T86" fmla="*/ 2147483647 w 1656"/>
              <a:gd name="T87" fmla="*/ 2147483647 h 606"/>
              <a:gd name="T88" fmla="*/ 2147483647 w 1656"/>
              <a:gd name="T89" fmla="*/ 2147483647 h 606"/>
              <a:gd name="T90" fmla="*/ 2147483647 w 1656"/>
              <a:gd name="T91" fmla="*/ 2147483647 h 606"/>
              <a:gd name="T92" fmla="*/ 2147483647 w 1656"/>
              <a:gd name="T93" fmla="*/ 2147483647 h 606"/>
              <a:gd name="T94" fmla="*/ 2147483647 w 1656"/>
              <a:gd name="T95" fmla="*/ 2147483647 h 606"/>
              <a:gd name="T96" fmla="*/ 2147483647 w 1656"/>
              <a:gd name="T97" fmla="*/ 2147483647 h 606"/>
              <a:gd name="T98" fmla="*/ 2147483647 w 1656"/>
              <a:gd name="T99" fmla="*/ 2147483647 h 606"/>
              <a:gd name="T100" fmla="*/ 2147483647 w 1656"/>
              <a:gd name="T101" fmla="*/ 2147483647 h 606"/>
              <a:gd name="T102" fmla="*/ 2147483647 w 1656"/>
              <a:gd name="T103" fmla="*/ 2147483647 h 606"/>
              <a:gd name="T104" fmla="*/ 2147483647 w 1656"/>
              <a:gd name="T105" fmla="*/ 2147483647 h 606"/>
              <a:gd name="T106" fmla="*/ 2147483647 w 1656"/>
              <a:gd name="T107" fmla="*/ 2147483647 h 606"/>
              <a:gd name="T108" fmla="*/ 2147483647 w 1656"/>
              <a:gd name="T109" fmla="*/ 2147483647 h 606"/>
              <a:gd name="T110" fmla="*/ 2147483647 w 1656"/>
              <a:gd name="T111" fmla="*/ 2147483647 h 606"/>
              <a:gd name="T112" fmla="*/ 2147483647 w 1656"/>
              <a:gd name="T113" fmla="*/ 2147483647 h 606"/>
              <a:gd name="T114" fmla="*/ 2147483647 w 1656"/>
              <a:gd name="T115" fmla="*/ 2147483647 h 606"/>
              <a:gd name="T116" fmla="*/ 2147483647 w 1656"/>
              <a:gd name="T117" fmla="*/ 2147483647 h 60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56"/>
              <a:gd name="T178" fmla="*/ 0 h 606"/>
              <a:gd name="T179" fmla="*/ 1656 w 1656"/>
              <a:gd name="T180" fmla="*/ 606 h 60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56" h="606">
                <a:moveTo>
                  <a:pt x="262" y="204"/>
                </a:moveTo>
                <a:lnTo>
                  <a:pt x="260" y="204"/>
                </a:lnTo>
                <a:lnTo>
                  <a:pt x="233" y="208"/>
                </a:lnTo>
                <a:lnTo>
                  <a:pt x="169" y="211"/>
                </a:lnTo>
                <a:lnTo>
                  <a:pt x="160" y="214"/>
                </a:lnTo>
                <a:lnTo>
                  <a:pt x="147" y="215"/>
                </a:lnTo>
                <a:lnTo>
                  <a:pt x="147" y="216"/>
                </a:lnTo>
                <a:lnTo>
                  <a:pt x="133" y="217"/>
                </a:lnTo>
                <a:lnTo>
                  <a:pt x="123" y="217"/>
                </a:lnTo>
                <a:lnTo>
                  <a:pt x="131" y="249"/>
                </a:lnTo>
                <a:lnTo>
                  <a:pt x="125" y="258"/>
                </a:lnTo>
                <a:lnTo>
                  <a:pt x="127" y="280"/>
                </a:lnTo>
                <a:lnTo>
                  <a:pt x="96" y="282"/>
                </a:lnTo>
                <a:lnTo>
                  <a:pt x="112" y="298"/>
                </a:lnTo>
                <a:lnTo>
                  <a:pt x="119" y="312"/>
                </a:lnTo>
                <a:lnTo>
                  <a:pt x="114" y="317"/>
                </a:lnTo>
                <a:lnTo>
                  <a:pt x="95" y="346"/>
                </a:lnTo>
                <a:lnTo>
                  <a:pt x="114" y="369"/>
                </a:lnTo>
                <a:lnTo>
                  <a:pt x="94" y="370"/>
                </a:lnTo>
                <a:lnTo>
                  <a:pt x="72" y="409"/>
                </a:lnTo>
                <a:lnTo>
                  <a:pt x="69" y="463"/>
                </a:lnTo>
                <a:lnTo>
                  <a:pt x="51" y="460"/>
                </a:lnTo>
                <a:lnTo>
                  <a:pt x="42" y="475"/>
                </a:lnTo>
                <a:lnTo>
                  <a:pt x="26" y="493"/>
                </a:lnTo>
                <a:lnTo>
                  <a:pt x="20" y="506"/>
                </a:lnTo>
                <a:lnTo>
                  <a:pt x="27" y="508"/>
                </a:lnTo>
                <a:lnTo>
                  <a:pt x="29" y="498"/>
                </a:lnTo>
                <a:lnTo>
                  <a:pt x="36" y="511"/>
                </a:lnTo>
                <a:lnTo>
                  <a:pt x="44" y="570"/>
                </a:lnTo>
                <a:lnTo>
                  <a:pt x="30" y="569"/>
                </a:lnTo>
                <a:lnTo>
                  <a:pt x="0" y="606"/>
                </a:lnTo>
                <a:lnTo>
                  <a:pt x="63" y="601"/>
                </a:lnTo>
                <a:lnTo>
                  <a:pt x="91" y="599"/>
                </a:lnTo>
                <a:lnTo>
                  <a:pt x="117" y="596"/>
                </a:lnTo>
                <a:lnTo>
                  <a:pt x="133" y="595"/>
                </a:lnTo>
                <a:lnTo>
                  <a:pt x="154" y="594"/>
                </a:lnTo>
                <a:lnTo>
                  <a:pt x="171" y="593"/>
                </a:lnTo>
                <a:lnTo>
                  <a:pt x="191" y="590"/>
                </a:lnTo>
                <a:lnTo>
                  <a:pt x="202" y="589"/>
                </a:lnTo>
                <a:lnTo>
                  <a:pt x="211" y="589"/>
                </a:lnTo>
                <a:lnTo>
                  <a:pt x="222" y="588"/>
                </a:lnTo>
                <a:lnTo>
                  <a:pt x="240" y="587"/>
                </a:lnTo>
                <a:lnTo>
                  <a:pt x="250" y="586"/>
                </a:lnTo>
                <a:lnTo>
                  <a:pt x="258" y="584"/>
                </a:lnTo>
                <a:lnTo>
                  <a:pt x="262" y="584"/>
                </a:lnTo>
                <a:lnTo>
                  <a:pt x="277" y="583"/>
                </a:lnTo>
                <a:lnTo>
                  <a:pt x="296" y="581"/>
                </a:lnTo>
                <a:lnTo>
                  <a:pt x="304" y="581"/>
                </a:lnTo>
                <a:lnTo>
                  <a:pt x="322" y="578"/>
                </a:lnTo>
                <a:lnTo>
                  <a:pt x="341" y="577"/>
                </a:lnTo>
                <a:lnTo>
                  <a:pt x="385" y="572"/>
                </a:lnTo>
                <a:lnTo>
                  <a:pt x="386" y="572"/>
                </a:lnTo>
                <a:lnTo>
                  <a:pt x="389" y="572"/>
                </a:lnTo>
                <a:lnTo>
                  <a:pt x="410" y="570"/>
                </a:lnTo>
                <a:lnTo>
                  <a:pt x="421" y="569"/>
                </a:lnTo>
                <a:lnTo>
                  <a:pt x="420" y="566"/>
                </a:lnTo>
                <a:lnTo>
                  <a:pt x="463" y="563"/>
                </a:lnTo>
                <a:lnTo>
                  <a:pt x="480" y="560"/>
                </a:lnTo>
                <a:lnTo>
                  <a:pt x="524" y="557"/>
                </a:lnTo>
                <a:lnTo>
                  <a:pt x="539" y="556"/>
                </a:lnTo>
                <a:lnTo>
                  <a:pt x="585" y="551"/>
                </a:lnTo>
                <a:lnTo>
                  <a:pt x="609" y="548"/>
                </a:lnTo>
                <a:lnTo>
                  <a:pt x="615" y="548"/>
                </a:lnTo>
                <a:lnTo>
                  <a:pt x="616" y="548"/>
                </a:lnTo>
                <a:lnTo>
                  <a:pt x="618" y="548"/>
                </a:lnTo>
                <a:lnTo>
                  <a:pt x="674" y="544"/>
                </a:lnTo>
                <a:lnTo>
                  <a:pt x="687" y="542"/>
                </a:lnTo>
                <a:lnTo>
                  <a:pt x="692" y="542"/>
                </a:lnTo>
                <a:lnTo>
                  <a:pt x="703" y="541"/>
                </a:lnTo>
                <a:lnTo>
                  <a:pt x="759" y="535"/>
                </a:lnTo>
                <a:lnTo>
                  <a:pt x="784" y="532"/>
                </a:lnTo>
                <a:lnTo>
                  <a:pt x="795" y="530"/>
                </a:lnTo>
                <a:lnTo>
                  <a:pt x="796" y="530"/>
                </a:lnTo>
                <a:lnTo>
                  <a:pt x="805" y="529"/>
                </a:lnTo>
                <a:lnTo>
                  <a:pt x="845" y="524"/>
                </a:lnTo>
                <a:lnTo>
                  <a:pt x="884" y="521"/>
                </a:lnTo>
                <a:lnTo>
                  <a:pt x="890" y="520"/>
                </a:lnTo>
                <a:lnTo>
                  <a:pt x="933" y="516"/>
                </a:lnTo>
                <a:lnTo>
                  <a:pt x="936" y="515"/>
                </a:lnTo>
                <a:lnTo>
                  <a:pt x="958" y="512"/>
                </a:lnTo>
                <a:lnTo>
                  <a:pt x="963" y="512"/>
                </a:lnTo>
                <a:lnTo>
                  <a:pt x="983" y="510"/>
                </a:lnTo>
                <a:lnTo>
                  <a:pt x="984" y="510"/>
                </a:lnTo>
                <a:lnTo>
                  <a:pt x="995" y="508"/>
                </a:lnTo>
                <a:lnTo>
                  <a:pt x="1005" y="506"/>
                </a:lnTo>
                <a:lnTo>
                  <a:pt x="1007" y="506"/>
                </a:lnTo>
                <a:lnTo>
                  <a:pt x="1010" y="506"/>
                </a:lnTo>
                <a:lnTo>
                  <a:pt x="1061" y="499"/>
                </a:lnTo>
                <a:lnTo>
                  <a:pt x="1073" y="497"/>
                </a:lnTo>
                <a:lnTo>
                  <a:pt x="1089" y="496"/>
                </a:lnTo>
                <a:lnTo>
                  <a:pt x="1095" y="494"/>
                </a:lnTo>
                <a:lnTo>
                  <a:pt x="1102" y="493"/>
                </a:lnTo>
                <a:lnTo>
                  <a:pt x="1107" y="493"/>
                </a:lnTo>
                <a:lnTo>
                  <a:pt x="1115" y="492"/>
                </a:lnTo>
                <a:lnTo>
                  <a:pt x="1132" y="490"/>
                </a:lnTo>
                <a:lnTo>
                  <a:pt x="1159" y="486"/>
                </a:lnTo>
                <a:lnTo>
                  <a:pt x="1181" y="482"/>
                </a:lnTo>
                <a:lnTo>
                  <a:pt x="1192" y="481"/>
                </a:lnTo>
                <a:lnTo>
                  <a:pt x="1192" y="479"/>
                </a:lnTo>
                <a:lnTo>
                  <a:pt x="1191" y="446"/>
                </a:lnTo>
                <a:lnTo>
                  <a:pt x="1189" y="426"/>
                </a:lnTo>
                <a:lnTo>
                  <a:pt x="1197" y="414"/>
                </a:lnTo>
                <a:lnTo>
                  <a:pt x="1228" y="411"/>
                </a:lnTo>
                <a:lnTo>
                  <a:pt x="1238" y="399"/>
                </a:lnTo>
                <a:lnTo>
                  <a:pt x="1240" y="377"/>
                </a:lnTo>
                <a:lnTo>
                  <a:pt x="1240" y="364"/>
                </a:lnTo>
                <a:lnTo>
                  <a:pt x="1247" y="353"/>
                </a:lnTo>
                <a:lnTo>
                  <a:pt x="1248" y="354"/>
                </a:lnTo>
                <a:lnTo>
                  <a:pt x="1261" y="337"/>
                </a:lnTo>
                <a:lnTo>
                  <a:pt x="1284" y="323"/>
                </a:lnTo>
                <a:lnTo>
                  <a:pt x="1301" y="319"/>
                </a:lnTo>
                <a:lnTo>
                  <a:pt x="1308" y="318"/>
                </a:lnTo>
                <a:lnTo>
                  <a:pt x="1333" y="316"/>
                </a:lnTo>
                <a:lnTo>
                  <a:pt x="1377" y="276"/>
                </a:lnTo>
                <a:lnTo>
                  <a:pt x="1376" y="271"/>
                </a:lnTo>
                <a:lnTo>
                  <a:pt x="1400" y="255"/>
                </a:lnTo>
                <a:lnTo>
                  <a:pt x="1424" y="250"/>
                </a:lnTo>
                <a:lnTo>
                  <a:pt x="1431" y="244"/>
                </a:lnTo>
                <a:lnTo>
                  <a:pt x="1439" y="220"/>
                </a:lnTo>
                <a:lnTo>
                  <a:pt x="1439" y="217"/>
                </a:lnTo>
                <a:lnTo>
                  <a:pt x="1437" y="204"/>
                </a:lnTo>
                <a:lnTo>
                  <a:pt x="1459" y="186"/>
                </a:lnTo>
                <a:lnTo>
                  <a:pt x="1487" y="167"/>
                </a:lnTo>
                <a:lnTo>
                  <a:pt x="1491" y="172"/>
                </a:lnTo>
                <a:lnTo>
                  <a:pt x="1491" y="181"/>
                </a:lnTo>
                <a:lnTo>
                  <a:pt x="1513" y="184"/>
                </a:lnTo>
                <a:lnTo>
                  <a:pt x="1514" y="183"/>
                </a:lnTo>
                <a:lnTo>
                  <a:pt x="1521" y="175"/>
                </a:lnTo>
                <a:lnTo>
                  <a:pt x="1527" y="157"/>
                </a:lnTo>
                <a:lnTo>
                  <a:pt x="1533" y="148"/>
                </a:lnTo>
                <a:lnTo>
                  <a:pt x="1557" y="138"/>
                </a:lnTo>
                <a:lnTo>
                  <a:pt x="1562" y="131"/>
                </a:lnTo>
                <a:lnTo>
                  <a:pt x="1579" y="136"/>
                </a:lnTo>
                <a:lnTo>
                  <a:pt x="1582" y="141"/>
                </a:lnTo>
                <a:lnTo>
                  <a:pt x="1591" y="140"/>
                </a:lnTo>
                <a:lnTo>
                  <a:pt x="1596" y="134"/>
                </a:lnTo>
                <a:lnTo>
                  <a:pt x="1600" y="134"/>
                </a:lnTo>
                <a:lnTo>
                  <a:pt x="1614" y="95"/>
                </a:lnTo>
                <a:lnTo>
                  <a:pt x="1616" y="89"/>
                </a:lnTo>
                <a:lnTo>
                  <a:pt x="1623" y="81"/>
                </a:lnTo>
                <a:lnTo>
                  <a:pt x="1646" y="71"/>
                </a:lnTo>
                <a:lnTo>
                  <a:pt x="1648" y="58"/>
                </a:lnTo>
                <a:lnTo>
                  <a:pt x="1650" y="30"/>
                </a:lnTo>
                <a:lnTo>
                  <a:pt x="1651" y="8"/>
                </a:lnTo>
                <a:lnTo>
                  <a:pt x="1656" y="0"/>
                </a:lnTo>
                <a:lnTo>
                  <a:pt x="1635" y="4"/>
                </a:lnTo>
                <a:lnTo>
                  <a:pt x="1621" y="5"/>
                </a:lnTo>
                <a:lnTo>
                  <a:pt x="1602" y="9"/>
                </a:lnTo>
                <a:lnTo>
                  <a:pt x="1600" y="14"/>
                </a:lnTo>
                <a:lnTo>
                  <a:pt x="1558" y="21"/>
                </a:lnTo>
                <a:lnTo>
                  <a:pt x="1554" y="21"/>
                </a:lnTo>
                <a:lnTo>
                  <a:pt x="1546" y="22"/>
                </a:lnTo>
                <a:lnTo>
                  <a:pt x="1540" y="23"/>
                </a:lnTo>
                <a:lnTo>
                  <a:pt x="1539" y="23"/>
                </a:lnTo>
                <a:lnTo>
                  <a:pt x="1531" y="24"/>
                </a:lnTo>
                <a:lnTo>
                  <a:pt x="1515" y="27"/>
                </a:lnTo>
                <a:lnTo>
                  <a:pt x="1490" y="30"/>
                </a:lnTo>
                <a:lnTo>
                  <a:pt x="1470" y="34"/>
                </a:lnTo>
                <a:lnTo>
                  <a:pt x="1466" y="35"/>
                </a:lnTo>
                <a:lnTo>
                  <a:pt x="1459" y="36"/>
                </a:lnTo>
                <a:lnTo>
                  <a:pt x="1427" y="41"/>
                </a:lnTo>
                <a:lnTo>
                  <a:pt x="1418" y="42"/>
                </a:lnTo>
                <a:lnTo>
                  <a:pt x="1397" y="46"/>
                </a:lnTo>
                <a:lnTo>
                  <a:pt x="1343" y="53"/>
                </a:lnTo>
                <a:lnTo>
                  <a:pt x="1340" y="53"/>
                </a:lnTo>
                <a:lnTo>
                  <a:pt x="1302" y="58"/>
                </a:lnTo>
                <a:lnTo>
                  <a:pt x="1273" y="63"/>
                </a:lnTo>
                <a:lnTo>
                  <a:pt x="1268" y="63"/>
                </a:lnTo>
                <a:lnTo>
                  <a:pt x="1262" y="63"/>
                </a:lnTo>
                <a:lnTo>
                  <a:pt x="1260" y="69"/>
                </a:lnTo>
                <a:lnTo>
                  <a:pt x="1241" y="71"/>
                </a:lnTo>
                <a:lnTo>
                  <a:pt x="1213" y="74"/>
                </a:lnTo>
                <a:lnTo>
                  <a:pt x="1200" y="75"/>
                </a:lnTo>
                <a:lnTo>
                  <a:pt x="1198" y="75"/>
                </a:lnTo>
                <a:lnTo>
                  <a:pt x="1183" y="77"/>
                </a:lnTo>
                <a:lnTo>
                  <a:pt x="1158" y="80"/>
                </a:lnTo>
                <a:lnTo>
                  <a:pt x="1156" y="81"/>
                </a:lnTo>
                <a:lnTo>
                  <a:pt x="1153" y="81"/>
                </a:lnTo>
                <a:lnTo>
                  <a:pt x="1149" y="82"/>
                </a:lnTo>
                <a:lnTo>
                  <a:pt x="1114" y="86"/>
                </a:lnTo>
                <a:lnTo>
                  <a:pt x="1095" y="88"/>
                </a:lnTo>
                <a:lnTo>
                  <a:pt x="1048" y="92"/>
                </a:lnTo>
                <a:lnTo>
                  <a:pt x="1047" y="93"/>
                </a:lnTo>
                <a:lnTo>
                  <a:pt x="1029" y="94"/>
                </a:lnTo>
                <a:lnTo>
                  <a:pt x="1016" y="94"/>
                </a:lnTo>
                <a:lnTo>
                  <a:pt x="1010" y="94"/>
                </a:lnTo>
                <a:lnTo>
                  <a:pt x="1005" y="94"/>
                </a:lnTo>
                <a:lnTo>
                  <a:pt x="981" y="95"/>
                </a:lnTo>
                <a:lnTo>
                  <a:pt x="951" y="99"/>
                </a:lnTo>
                <a:lnTo>
                  <a:pt x="947" y="99"/>
                </a:lnTo>
                <a:lnTo>
                  <a:pt x="946" y="100"/>
                </a:lnTo>
                <a:lnTo>
                  <a:pt x="940" y="101"/>
                </a:lnTo>
                <a:lnTo>
                  <a:pt x="920" y="105"/>
                </a:lnTo>
                <a:lnTo>
                  <a:pt x="908" y="107"/>
                </a:lnTo>
                <a:lnTo>
                  <a:pt x="884" y="110"/>
                </a:lnTo>
                <a:lnTo>
                  <a:pt x="851" y="112"/>
                </a:lnTo>
                <a:lnTo>
                  <a:pt x="843" y="113"/>
                </a:lnTo>
                <a:lnTo>
                  <a:pt x="830" y="114"/>
                </a:lnTo>
                <a:lnTo>
                  <a:pt x="815" y="116"/>
                </a:lnTo>
                <a:lnTo>
                  <a:pt x="809" y="116"/>
                </a:lnTo>
                <a:lnTo>
                  <a:pt x="785" y="117"/>
                </a:lnTo>
                <a:lnTo>
                  <a:pt x="770" y="117"/>
                </a:lnTo>
                <a:lnTo>
                  <a:pt x="752" y="118"/>
                </a:lnTo>
                <a:lnTo>
                  <a:pt x="745" y="118"/>
                </a:lnTo>
                <a:lnTo>
                  <a:pt x="729" y="119"/>
                </a:lnTo>
                <a:lnTo>
                  <a:pt x="712" y="120"/>
                </a:lnTo>
                <a:lnTo>
                  <a:pt x="703" y="124"/>
                </a:lnTo>
                <a:lnTo>
                  <a:pt x="700" y="128"/>
                </a:lnTo>
                <a:lnTo>
                  <a:pt x="694" y="123"/>
                </a:lnTo>
                <a:lnTo>
                  <a:pt x="673" y="126"/>
                </a:lnTo>
                <a:lnTo>
                  <a:pt x="661" y="128"/>
                </a:lnTo>
                <a:lnTo>
                  <a:pt x="648" y="130"/>
                </a:lnTo>
                <a:lnTo>
                  <a:pt x="639" y="130"/>
                </a:lnTo>
                <a:lnTo>
                  <a:pt x="603" y="135"/>
                </a:lnTo>
                <a:lnTo>
                  <a:pt x="592" y="137"/>
                </a:lnTo>
                <a:lnTo>
                  <a:pt x="590" y="137"/>
                </a:lnTo>
                <a:lnTo>
                  <a:pt x="566" y="140"/>
                </a:lnTo>
                <a:lnTo>
                  <a:pt x="549" y="142"/>
                </a:lnTo>
                <a:lnTo>
                  <a:pt x="524" y="144"/>
                </a:lnTo>
                <a:lnTo>
                  <a:pt x="506" y="147"/>
                </a:lnTo>
                <a:lnTo>
                  <a:pt x="489" y="148"/>
                </a:lnTo>
                <a:lnTo>
                  <a:pt x="480" y="150"/>
                </a:lnTo>
                <a:lnTo>
                  <a:pt x="449" y="154"/>
                </a:lnTo>
                <a:lnTo>
                  <a:pt x="449" y="147"/>
                </a:lnTo>
                <a:lnTo>
                  <a:pt x="406" y="147"/>
                </a:lnTo>
                <a:lnTo>
                  <a:pt x="407" y="153"/>
                </a:lnTo>
                <a:lnTo>
                  <a:pt x="410" y="160"/>
                </a:lnTo>
                <a:lnTo>
                  <a:pt x="413" y="192"/>
                </a:lnTo>
                <a:lnTo>
                  <a:pt x="368" y="195"/>
                </a:lnTo>
                <a:lnTo>
                  <a:pt x="350" y="197"/>
                </a:lnTo>
                <a:lnTo>
                  <a:pt x="328" y="199"/>
                </a:lnTo>
                <a:lnTo>
                  <a:pt x="325" y="199"/>
                </a:lnTo>
                <a:lnTo>
                  <a:pt x="323" y="199"/>
                </a:lnTo>
                <a:lnTo>
                  <a:pt x="317" y="199"/>
                </a:lnTo>
                <a:lnTo>
                  <a:pt x="275" y="203"/>
                </a:lnTo>
                <a:lnTo>
                  <a:pt x="264" y="204"/>
                </a:lnTo>
                <a:lnTo>
                  <a:pt x="262" y="204"/>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6" name="Freeform 64"/>
          <p:cNvSpPr>
            <a:spLocks/>
          </p:cNvSpPr>
          <p:nvPr/>
        </p:nvSpPr>
        <p:spPr bwMode="auto">
          <a:xfrm>
            <a:off x="5224247" y="1811428"/>
            <a:ext cx="778527" cy="823615"/>
          </a:xfrm>
          <a:custGeom>
            <a:avLst/>
            <a:gdLst>
              <a:gd name="T0" fmla="*/ 2147483647 w 1036"/>
              <a:gd name="T1" fmla="*/ 2147483647 h 1096"/>
              <a:gd name="T2" fmla="*/ 2147483647 w 1036"/>
              <a:gd name="T3" fmla="*/ 2147483647 h 1096"/>
              <a:gd name="T4" fmla="*/ 2147483647 w 1036"/>
              <a:gd name="T5" fmla="*/ 2147483647 h 1096"/>
              <a:gd name="T6" fmla="*/ 2147483647 w 1036"/>
              <a:gd name="T7" fmla="*/ 2147483647 h 1096"/>
              <a:gd name="T8" fmla="*/ 2147483647 w 1036"/>
              <a:gd name="T9" fmla="*/ 2147483647 h 1096"/>
              <a:gd name="T10" fmla="*/ 2147483647 w 1036"/>
              <a:gd name="T11" fmla="*/ 2147483647 h 1096"/>
              <a:gd name="T12" fmla="*/ 2147483647 w 1036"/>
              <a:gd name="T13" fmla="*/ 2147483647 h 1096"/>
              <a:gd name="T14" fmla="*/ 2147483647 w 1036"/>
              <a:gd name="T15" fmla="*/ 2147483647 h 1096"/>
              <a:gd name="T16" fmla="*/ 2147483647 w 1036"/>
              <a:gd name="T17" fmla="*/ 2147483647 h 1096"/>
              <a:gd name="T18" fmla="*/ 2147483647 w 1036"/>
              <a:gd name="T19" fmla="*/ 2147483647 h 1096"/>
              <a:gd name="T20" fmla="*/ 2147483647 w 1036"/>
              <a:gd name="T21" fmla="*/ 2147483647 h 1096"/>
              <a:gd name="T22" fmla="*/ 2147483647 w 1036"/>
              <a:gd name="T23" fmla="*/ 2147483647 h 1096"/>
              <a:gd name="T24" fmla="*/ 2147483647 w 1036"/>
              <a:gd name="T25" fmla="*/ 2147483647 h 1096"/>
              <a:gd name="T26" fmla="*/ 2147483647 w 1036"/>
              <a:gd name="T27" fmla="*/ 2147483647 h 1096"/>
              <a:gd name="T28" fmla="*/ 2147483647 w 1036"/>
              <a:gd name="T29" fmla="*/ 2147483647 h 1096"/>
              <a:gd name="T30" fmla="*/ 2147483647 w 1036"/>
              <a:gd name="T31" fmla="*/ 2147483647 h 1096"/>
              <a:gd name="T32" fmla="*/ 2147483647 w 1036"/>
              <a:gd name="T33" fmla="*/ 2147483647 h 1096"/>
              <a:gd name="T34" fmla="*/ 2147483647 w 1036"/>
              <a:gd name="T35" fmla="*/ 2147483647 h 1096"/>
              <a:gd name="T36" fmla="*/ 2147483647 w 1036"/>
              <a:gd name="T37" fmla="*/ 2147483647 h 1096"/>
              <a:gd name="T38" fmla="*/ 2147483647 w 1036"/>
              <a:gd name="T39" fmla="*/ 2147483647 h 1096"/>
              <a:gd name="T40" fmla="*/ 2147483647 w 1036"/>
              <a:gd name="T41" fmla="*/ 2147483647 h 1096"/>
              <a:gd name="T42" fmla="*/ 2147483647 w 1036"/>
              <a:gd name="T43" fmla="*/ 2147483647 h 1096"/>
              <a:gd name="T44" fmla="*/ 2147483647 w 1036"/>
              <a:gd name="T45" fmla="*/ 2147483647 h 1096"/>
              <a:gd name="T46" fmla="*/ 0 w 1036"/>
              <a:gd name="T47" fmla="*/ 2147483647 h 1096"/>
              <a:gd name="T48" fmla="*/ 2147483647 w 1036"/>
              <a:gd name="T49" fmla="*/ 2147483647 h 1096"/>
              <a:gd name="T50" fmla="*/ 2147483647 w 1036"/>
              <a:gd name="T51" fmla="*/ 2147483647 h 1096"/>
              <a:gd name="T52" fmla="*/ 2147483647 w 1036"/>
              <a:gd name="T53" fmla="*/ 2147483647 h 1096"/>
              <a:gd name="T54" fmla="*/ 2147483647 w 1036"/>
              <a:gd name="T55" fmla="*/ 2147483647 h 1096"/>
              <a:gd name="T56" fmla="*/ 2147483647 w 1036"/>
              <a:gd name="T57" fmla="*/ 2147483647 h 1096"/>
              <a:gd name="T58" fmla="*/ 2147483647 w 1036"/>
              <a:gd name="T59" fmla="*/ 2147483647 h 1096"/>
              <a:gd name="T60" fmla="*/ 2147483647 w 1036"/>
              <a:gd name="T61" fmla="*/ 2147483647 h 1096"/>
              <a:gd name="T62" fmla="*/ 2147483647 w 1036"/>
              <a:gd name="T63" fmla="*/ 2147483647 h 1096"/>
              <a:gd name="T64" fmla="*/ 2147483647 w 1036"/>
              <a:gd name="T65" fmla="*/ 2147483647 h 1096"/>
              <a:gd name="T66" fmla="*/ 2147483647 w 1036"/>
              <a:gd name="T67" fmla="*/ 2147483647 h 1096"/>
              <a:gd name="T68" fmla="*/ 2147483647 w 1036"/>
              <a:gd name="T69" fmla="*/ 2147483647 h 1096"/>
              <a:gd name="T70" fmla="*/ 2147483647 w 1036"/>
              <a:gd name="T71" fmla="*/ 2147483647 h 1096"/>
              <a:gd name="T72" fmla="*/ 2147483647 w 1036"/>
              <a:gd name="T73" fmla="*/ 2147483647 h 1096"/>
              <a:gd name="T74" fmla="*/ 2147483647 w 1036"/>
              <a:gd name="T75" fmla="*/ 2147483647 h 1096"/>
              <a:gd name="T76" fmla="*/ 2147483647 w 1036"/>
              <a:gd name="T77" fmla="*/ 2147483647 h 1096"/>
              <a:gd name="T78" fmla="*/ 2147483647 w 1036"/>
              <a:gd name="T79" fmla="*/ 2147483647 h 1096"/>
              <a:gd name="T80" fmla="*/ 2147483647 w 1036"/>
              <a:gd name="T81" fmla="*/ 2147483647 h 1096"/>
              <a:gd name="T82" fmla="*/ 2147483647 w 1036"/>
              <a:gd name="T83" fmla="*/ 2147483647 h 1096"/>
              <a:gd name="T84" fmla="*/ 2147483647 w 1036"/>
              <a:gd name="T85" fmla="*/ 2147483647 h 1096"/>
              <a:gd name="T86" fmla="*/ 2147483647 w 1036"/>
              <a:gd name="T87" fmla="*/ 2147483647 h 1096"/>
              <a:gd name="T88" fmla="*/ 2147483647 w 1036"/>
              <a:gd name="T89" fmla="*/ 2147483647 h 1096"/>
              <a:gd name="T90" fmla="*/ 2147483647 w 1036"/>
              <a:gd name="T91" fmla="*/ 2147483647 h 1096"/>
              <a:gd name="T92" fmla="*/ 2147483647 w 1036"/>
              <a:gd name="T93" fmla="*/ 2147483647 h 1096"/>
              <a:gd name="T94" fmla="*/ 2147483647 w 1036"/>
              <a:gd name="T95" fmla="*/ 2147483647 h 1096"/>
              <a:gd name="T96" fmla="*/ 2147483647 w 1036"/>
              <a:gd name="T97" fmla="*/ 2147483647 h 1096"/>
              <a:gd name="T98" fmla="*/ 2147483647 w 1036"/>
              <a:gd name="T99" fmla="*/ 2147483647 h 1096"/>
              <a:gd name="T100" fmla="*/ 2147483647 w 1036"/>
              <a:gd name="T101" fmla="*/ 2147483647 h 1096"/>
              <a:gd name="T102" fmla="*/ 2147483647 w 1036"/>
              <a:gd name="T103" fmla="*/ 2147483647 h 1096"/>
              <a:gd name="T104" fmla="*/ 2147483647 w 1036"/>
              <a:gd name="T105" fmla="*/ 2147483647 h 1096"/>
              <a:gd name="T106" fmla="*/ 2147483647 w 1036"/>
              <a:gd name="T107" fmla="*/ 2147483647 h 1096"/>
              <a:gd name="T108" fmla="*/ 2147483647 w 1036"/>
              <a:gd name="T109" fmla="*/ 2147483647 h 1096"/>
              <a:gd name="T110" fmla="*/ 2147483647 w 1036"/>
              <a:gd name="T111" fmla="*/ 2147483647 h 1096"/>
              <a:gd name="T112" fmla="*/ 2147483647 w 1036"/>
              <a:gd name="T113" fmla="*/ 2147483647 h 1096"/>
              <a:gd name="T114" fmla="*/ 2147483647 w 1036"/>
              <a:gd name="T115" fmla="*/ 2147483647 h 10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6"/>
              <a:gd name="T175" fmla="*/ 0 h 1096"/>
              <a:gd name="T176" fmla="*/ 1036 w 1036"/>
              <a:gd name="T177" fmla="*/ 1096 h 10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6" h="1096">
                <a:moveTo>
                  <a:pt x="784" y="1072"/>
                </a:moveTo>
                <a:lnTo>
                  <a:pt x="779" y="1074"/>
                </a:lnTo>
                <a:lnTo>
                  <a:pt x="766" y="1074"/>
                </a:lnTo>
                <a:lnTo>
                  <a:pt x="754" y="1075"/>
                </a:lnTo>
                <a:lnTo>
                  <a:pt x="736" y="1076"/>
                </a:lnTo>
                <a:lnTo>
                  <a:pt x="698" y="1078"/>
                </a:lnTo>
                <a:lnTo>
                  <a:pt x="677" y="1081"/>
                </a:lnTo>
                <a:lnTo>
                  <a:pt x="675" y="1081"/>
                </a:lnTo>
                <a:lnTo>
                  <a:pt x="671" y="1081"/>
                </a:lnTo>
                <a:lnTo>
                  <a:pt x="670" y="1081"/>
                </a:lnTo>
                <a:lnTo>
                  <a:pt x="652" y="1082"/>
                </a:lnTo>
                <a:lnTo>
                  <a:pt x="630" y="1083"/>
                </a:lnTo>
                <a:lnTo>
                  <a:pt x="592" y="1086"/>
                </a:lnTo>
                <a:lnTo>
                  <a:pt x="585" y="1087"/>
                </a:lnTo>
                <a:lnTo>
                  <a:pt x="575" y="1087"/>
                </a:lnTo>
                <a:lnTo>
                  <a:pt x="553" y="1088"/>
                </a:lnTo>
                <a:lnTo>
                  <a:pt x="538" y="1089"/>
                </a:lnTo>
                <a:lnTo>
                  <a:pt x="485" y="1094"/>
                </a:lnTo>
                <a:lnTo>
                  <a:pt x="476" y="1094"/>
                </a:lnTo>
                <a:lnTo>
                  <a:pt x="457" y="1096"/>
                </a:lnTo>
                <a:lnTo>
                  <a:pt x="446" y="1096"/>
                </a:lnTo>
                <a:lnTo>
                  <a:pt x="433" y="1068"/>
                </a:lnTo>
                <a:lnTo>
                  <a:pt x="424" y="1064"/>
                </a:lnTo>
                <a:lnTo>
                  <a:pt x="397" y="1058"/>
                </a:lnTo>
                <a:lnTo>
                  <a:pt x="367" y="1041"/>
                </a:lnTo>
                <a:lnTo>
                  <a:pt x="360" y="1011"/>
                </a:lnTo>
                <a:lnTo>
                  <a:pt x="345" y="984"/>
                </a:lnTo>
                <a:lnTo>
                  <a:pt x="344" y="981"/>
                </a:lnTo>
                <a:lnTo>
                  <a:pt x="339" y="962"/>
                </a:lnTo>
                <a:lnTo>
                  <a:pt x="339" y="961"/>
                </a:lnTo>
                <a:lnTo>
                  <a:pt x="358" y="918"/>
                </a:lnTo>
                <a:lnTo>
                  <a:pt x="330" y="880"/>
                </a:lnTo>
                <a:lnTo>
                  <a:pt x="328" y="877"/>
                </a:lnTo>
                <a:lnTo>
                  <a:pt x="325" y="858"/>
                </a:lnTo>
                <a:lnTo>
                  <a:pt x="321" y="837"/>
                </a:lnTo>
                <a:lnTo>
                  <a:pt x="314" y="830"/>
                </a:lnTo>
                <a:lnTo>
                  <a:pt x="314" y="803"/>
                </a:lnTo>
                <a:lnTo>
                  <a:pt x="315" y="793"/>
                </a:lnTo>
                <a:lnTo>
                  <a:pt x="315" y="788"/>
                </a:lnTo>
                <a:lnTo>
                  <a:pt x="308" y="773"/>
                </a:lnTo>
                <a:lnTo>
                  <a:pt x="306" y="771"/>
                </a:lnTo>
                <a:lnTo>
                  <a:pt x="290" y="750"/>
                </a:lnTo>
                <a:lnTo>
                  <a:pt x="280" y="740"/>
                </a:lnTo>
                <a:lnTo>
                  <a:pt x="278" y="737"/>
                </a:lnTo>
                <a:lnTo>
                  <a:pt x="266" y="733"/>
                </a:lnTo>
                <a:lnTo>
                  <a:pt x="256" y="732"/>
                </a:lnTo>
                <a:lnTo>
                  <a:pt x="243" y="725"/>
                </a:lnTo>
                <a:lnTo>
                  <a:pt x="227" y="709"/>
                </a:lnTo>
                <a:lnTo>
                  <a:pt x="200" y="693"/>
                </a:lnTo>
                <a:lnTo>
                  <a:pt x="194" y="679"/>
                </a:lnTo>
                <a:lnTo>
                  <a:pt x="173" y="650"/>
                </a:lnTo>
                <a:lnTo>
                  <a:pt x="157" y="643"/>
                </a:lnTo>
                <a:lnTo>
                  <a:pt x="150" y="639"/>
                </a:lnTo>
                <a:lnTo>
                  <a:pt x="133" y="636"/>
                </a:lnTo>
                <a:lnTo>
                  <a:pt x="128" y="632"/>
                </a:lnTo>
                <a:lnTo>
                  <a:pt x="117" y="621"/>
                </a:lnTo>
                <a:lnTo>
                  <a:pt x="115" y="613"/>
                </a:lnTo>
                <a:lnTo>
                  <a:pt x="114" y="612"/>
                </a:lnTo>
                <a:lnTo>
                  <a:pt x="82" y="607"/>
                </a:lnTo>
                <a:lnTo>
                  <a:pt x="46" y="578"/>
                </a:lnTo>
                <a:lnTo>
                  <a:pt x="40" y="573"/>
                </a:lnTo>
                <a:lnTo>
                  <a:pt x="26" y="566"/>
                </a:lnTo>
                <a:lnTo>
                  <a:pt x="30" y="536"/>
                </a:lnTo>
                <a:lnTo>
                  <a:pt x="29" y="503"/>
                </a:lnTo>
                <a:lnTo>
                  <a:pt x="31" y="472"/>
                </a:lnTo>
                <a:lnTo>
                  <a:pt x="28" y="451"/>
                </a:lnTo>
                <a:lnTo>
                  <a:pt x="29" y="449"/>
                </a:lnTo>
                <a:lnTo>
                  <a:pt x="28" y="440"/>
                </a:lnTo>
                <a:lnTo>
                  <a:pt x="29" y="430"/>
                </a:lnTo>
                <a:lnTo>
                  <a:pt x="34" y="379"/>
                </a:lnTo>
                <a:lnTo>
                  <a:pt x="25" y="366"/>
                </a:lnTo>
                <a:lnTo>
                  <a:pt x="0" y="344"/>
                </a:lnTo>
                <a:lnTo>
                  <a:pt x="6" y="324"/>
                </a:lnTo>
                <a:lnTo>
                  <a:pt x="7" y="323"/>
                </a:lnTo>
                <a:lnTo>
                  <a:pt x="22" y="295"/>
                </a:lnTo>
                <a:lnTo>
                  <a:pt x="97" y="233"/>
                </a:lnTo>
                <a:lnTo>
                  <a:pt x="96" y="213"/>
                </a:lnTo>
                <a:lnTo>
                  <a:pt x="92" y="149"/>
                </a:lnTo>
                <a:lnTo>
                  <a:pt x="91" y="129"/>
                </a:lnTo>
                <a:lnTo>
                  <a:pt x="90" y="99"/>
                </a:lnTo>
                <a:lnTo>
                  <a:pt x="89" y="88"/>
                </a:lnTo>
                <a:lnTo>
                  <a:pt x="97" y="90"/>
                </a:lnTo>
                <a:lnTo>
                  <a:pt x="122" y="65"/>
                </a:lnTo>
                <a:lnTo>
                  <a:pt x="138" y="75"/>
                </a:lnTo>
                <a:lnTo>
                  <a:pt x="139" y="77"/>
                </a:lnTo>
                <a:lnTo>
                  <a:pt x="173" y="77"/>
                </a:lnTo>
                <a:lnTo>
                  <a:pt x="215" y="58"/>
                </a:lnTo>
                <a:lnTo>
                  <a:pt x="243" y="47"/>
                </a:lnTo>
                <a:lnTo>
                  <a:pt x="273" y="25"/>
                </a:lnTo>
                <a:lnTo>
                  <a:pt x="285" y="29"/>
                </a:lnTo>
                <a:lnTo>
                  <a:pt x="326" y="0"/>
                </a:lnTo>
                <a:lnTo>
                  <a:pt x="345" y="21"/>
                </a:lnTo>
                <a:lnTo>
                  <a:pt x="328" y="52"/>
                </a:lnTo>
                <a:lnTo>
                  <a:pt x="331" y="70"/>
                </a:lnTo>
                <a:lnTo>
                  <a:pt x="324" y="83"/>
                </a:lnTo>
                <a:lnTo>
                  <a:pt x="324" y="93"/>
                </a:lnTo>
                <a:lnTo>
                  <a:pt x="346" y="82"/>
                </a:lnTo>
                <a:lnTo>
                  <a:pt x="352" y="63"/>
                </a:lnTo>
                <a:lnTo>
                  <a:pt x="388" y="89"/>
                </a:lnTo>
                <a:lnTo>
                  <a:pt x="397" y="87"/>
                </a:lnTo>
                <a:lnTo>
                  <a:pt x="409" y="93"/>
                </a:lnTo>
                <a:lnTo>
                  <a:pt x="411" y="91"/>
                </a:lnTo>
                <a:lnTo>
                  <a:pt x="447" y="105"/>
                </a:lnTo>
                <a:lnTo>
                  <a:pt x="465" y="137"/>
                </a:lnTo>
                <a:lnTo>
                  <a:pt x="500" y="150"/>
                </a:lnTo>
                <a:lnTo>
                  <a:pt x="513" y="153"/>
                </a:lnTo>
                <a:lnTo>
                  <a:pt x="647" y="178"/>
                </a:lnTo>
                <a:lnTo>
                  <a:pt x="665" y="186"/>
                </a:lnTo>
                <a:lnTo>
                  <a:pt x="676" y="191"/>
                </a:lnTo>
                <a:lnTo>
                  <a:pt x="693" y="199"/>
                </a:lnTo>
                <a:lnTo>
                  <a:pt x="711" y="199"/>
                </a:lnTo>
                <a:lnTo>
                  <a:pt x="720" y="202"/>
                </a:lnTo>
                <a:lnTo>
                  <a:pt x="731" y="208"/>
                </a:lnTo>
                <a:lnTo>
                  <a:pt x="753" y="203"/>
                </a:lnTo>
                <a:lnTo>
                  <a:pt x="796" y="208"/>
                </a:lnTo>
                <a:lnTo>
                  <a:pt x="820" y="215"/>
                </a:lnTo>
                <a:lnTo>
                  <a:pt x="829" y="226"/>
                </a:lnTo>
                <a:lnTo>
                  <a:pt x="821" y="244"/>
                </a:lnTo>
                <a:lnTo>
                  <a:pt x="834" y="249"/>
                </a:lnTo>
                <a:lnTo>
                  <a:pt x="845" y="245"/>
                </a:lnTo>
                <a:lnTo>
                  <a:pt x="846" y="250"/>
                </a:lnTo>
                <a:lnTo>
                  <a:pt x="868" y="253"/>
                </a:lnTo>
                <a:lnTo>
                  <a:pt x="871" y="259"/>
                </a:lnTo>
                <a:lnTo>
                  <a:pt x="917" y="403"/>
                </a:lnTo>
                <a:lnTo>
                  <a:pt x="932" y="409"/>
                </a:lnTo>
                <a:lnTo>
                  <a:pt x="928" y="427"/>
                </a:lnTo>
                <a:lnTo>
                  <a:pt x="928" y="433"/>
                </a:lnTo>
                <a:lnTo>
                  <a:pt x="905" y="444"/>
                </a:lnTo>
                <a:lnTo>
                  <a:pt x="874" y="505"/>
                </a:lnTo>
                <a:lnTo>
                  <a:pt x="873" y="520"/>
                </a:lnTo>
                <a:lnTo>
                  <a:pt x="871" y="535"/>
                </a:lnTo>
                <a:lnTo>
                  <a:pt x="893" y="536"/>
                </a:lnTo>
                <a:lnTo>
                  <a:pt x="913" y="523"/>
                </a:lnTo>
                <a:lnTo>
                  <a:pt x="914" y="520"/>
                </a:lnTo>
                <a:lnTo>
                  <a:pt x="917" y="515"/>
                </a:lnTo>
                <a:lnTo>
                  <a:pt x="922" y="496"/>
                </a:lnTo>
                <a:lnTo>
                  <a:pt x="954" y="464"/>
                </a:lnTo>
                <a:lnTo>
                  <a:pt x="986" y="410"/>
                </a:lnTo>
                <a:lnTo>
                  <a:pt x="990" y="394"/>
                </a:lnTo>
                <a:lnTo>
                  <a:pt x="1010" y="372"/>
                </a:lnTo>
                <a:lnTo>
                  <a:pt x="1012" y="362"/>
                </a:lnTo>
                <a:lnTo>
                  <a:pt x="1030" y="348"/>
                </a:lnTo>
                <a:lnTo>
                  <a:pt x="1036" y="361"/>
                </a:lnTo>
                <a:lnTo>
                  <a:pt x="980" y="509"/>
                </a:lnTo>
                <a:lnTo>
                  <a:pt x="979" y="510"/>
                </a:lnTo>
                <a:lnTo>
                  <a:pt x="966" y="554"/>
                </a:lnTo>
                <a:lnTo>
                  <a:pt x="960" y="597"/>
                </a:lnTo>
                <a:lnTo>
                  <a:pt x="966" y="617"/>
                </a:lnTo>
                <a:lnTo>
                  <a:pt x="942" y="681"/>
                </a:lnTo>
                <a:lnTo>
                  <a:pt x="937" y="708"/>
                </a:lnTo>
                <a:lnTo>
                  <a:pt x="946" y="744"/>
                </a:lnTo>
                <a:lnTo>
                  <a:pt x="941" y="776"/>
                </a:lnTo>
                <a:lnTo>
                  <a:pt x="935" y="795"/>
                </a:lnTo>
                <a:lnTo>
                  <a:pt x="936" y="806"/>
                </a:lnTo>
                <a:lnTo>
                  <a:pt x="925" y="838"/>
                </a:lnTo>
                <a:lnTo>
                  <a:pt x="922" y="870"/>
                </a:lnTo>
                <a:lnTo>
                  <a:pt x="926" y="884"/>
                </a:lnTo>
                <a:lnTo>
                  <a:pt x="926" y="901"/>
                </a:lnTo>
                <a:lnTo>
                  <a:pt x="932" y="932"/>
                </a:lnTo>
                <a:lnTo>
                  <a:pt x="947" y="969"/>
                </a:lnTo>
                <a:lnTo>
                  <a:pt x="956" y="992"/>
                </a:lnTo>
                <a:lnTo>
                  <a:pt x="955" y="1012"/>
                </a:lnTo>
                <a:lnTo>
                  <a:pt x="954" y="1023"/>
                </a:lnTo>
                <a:lnTo>
                  <a:pt x="960" y="1056"/>
                </a:lnTo>
                <a:lnTo>
                  <a:pt x="924" y="1059"/>
                </a:lnTo>
                <a:lnTo>
                  <a:pt x="901" y="1060"/>
                </a:lnTo>
                <a:lnTo>
                  <a:pt x="888" y="1063"/>
                </a:lnTo>
                <a:lnTo>
                  <a:pt x="879" y="1063"/>
                </a:lnTo>
                <a:lnTo>
                  <a:pt x="876" y="1063"/>
                </a:lnTo>
                <a:lnTo>
                  <a:pt x="869" y="1064"/>
                </a:lnTo>
                <a:lnTo>
                  <a:pt x="811" y="1070"/>
                </a:lnTo>
                <a:lnTo>
                  <a:pt x="802" y="1070"/>
                </a:lnTo>
                <a:lnTo>
                  <a:pt x="796" y="1071"/>
                </a:lnTo>
                <a:lnTo>
                  <a:pt x="789" y="1072"/>
                </a:lnTo>
                <a:lnTo>
                  <a:pt x="786" y="1072"/>
                </a:lnTo>
                <a:lnTo>
                  <a:pt x="784" y="107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7" name="Freeform 65"/>
          <p:cNvSpPr>
            <a:spLocks/>
          </p:cNvSpPr>
          <p:nvPr/>
        </p:nvSpPr>
        <p:spPr bwMode="auto">
          <a:xfrm>
            <a:off x="4744807" y="2456192"/>
            <a:ext cx="889745" cy="584647"/>
          </a:xfrm>
          <a:custGeom>
            <a:avLst/>
            <a:gdLst>
              <a:gd name="T0" fmla="*/ 2147483647 w 1186"/>
              <a:gd name="T1" fmla="*/ 2147483647 h 778"/>
              <a:gd name="T2" fmla="*/ 2147483647 w 1186"/>
              <a:gd name="T3" fmla="*/ 2147483647 h 778"/>
              <a:gd name="T4" fmla="*/ 2147483647 w 1186"/>
              <a:gd name="T5" fmla="*/ 2147483647 h 778"/>
              <a:gd name="T6" fmla="*/ 2147483647 w 1186"/>
              <a:gd name="T7" fmla="*/ 2147483647 h 778"/>
              <a:gd name="T8" fmla="*/ 2147483647 w 1186"/>
              <a:gd name="T9" fmla="*/ 2147483647 h 778"/>
              <a:gd name="T10" fmla="*/ 2147483647 w 1186"/>
              <a:gd name="T11" fmla="*/ 2147483647 h 778"/>
              <a:gd name="T12" fmla="*/ 2147483647 w 1186"/>
              <a:gd name="T13" fmla="*/ 2147483647 h 778"/>
              <a:gd name="T14" fmla="*/ 2147483647 w 1186"/>
              <a:gd name="T15" fmla="*/ 2147483647 h 778"/>
              <a:gd name="T16" fmla="*/ 2147483647 w 1186"/>
              <a:gd name="T17" fmla="*/ 2147483647 h 778"/>
              <a:gd name="T18" fmla="*/ 2147483647 w 1186"/>
              <a:gd name="T19" fmla="*/ 2147483647 h 778"/>
              <a:gd name="T20" fmla="*/ 2147483647 w 1186"/>
              <a:gd name="T21" fmla="*/ 2147483647 h 778"/>
              <a:gd name="T22" fmla="*/ 2147483647 w 1186"/>
              <a:gd name="T23" fmla="*/ 2147483647 h 778"/>
              <a:gd name="T24" fmla="*/ 0 w 1186"/>
              <a:gd name="T25" fmla="*/ 2147483647 h 778"/>
              <a:gd name="T26" fmla="*/ 2147483647 w 1186"/>
              <a:gd name="T27" fmla="*/ 2147483647 h 778"/>
              <a:gd name="T28" fmla="*/ 2147483647 w 1186"/>
              <a:gd name="T29" fmla="*/ 2147483647 h 778"/>
              <a:gd name="T30" fmla="*/ 2147483647 w 1186"/>
              <a:gd name="T31" fmla="*/ 2147483647 h 778"/>
              <a:gd name="T32" fmla="*/ 2147483647 w 1186"/>
              <a:gd name="T33" fmla="*/ 2147483647 h 778"/>
              <a:gd name="T34" fmla="*/ 2147483647 w 1186"/>
              <a:gd name="T35" fmla="*/ 2147483647 h 778"/>
              <a:gd name="T36" fmla="*/ 2147483647 w 1186"/>
              <a:gd name="T37" fmla="*/ 2147483647 h 778"/>
              <a:gd name="T38" fmla="*/ 2147483647 w 1186"/>
              <a:gd name="T39" fmla="*/ 2147483647 h 778"/>
              <a:gd name="T40" fmla="*/ 2147483647 w 1186"/>
              <a:gd name="T41" fmla="*/ 2147483647 h 778"/>
              <a:gd name="T42" fmla="*/ 2147483647 w 1186"/>
              <a:gd name="T43" fmla="*/ 2147483647 h 778"/>
              <a:gd name="T44" fmla="*/ 2147483647 w 1186"/>
              <a:gd name="T45" fmla="*/ 2147483647 h 778"/>
              <a:gd name="T46" fmla="*/ 2147483647 w 1186"/>
              <a:gd name="T47" fmla="*/ 2147483647 h 778"/>
              <a:gd name="T48" fmla="*/ 2147483647 w 1186"/>
              <a:gd name="T49" fmla="*/ 2147483647 h 778"/>
              <a:gd name="T50" fmla="*/ 2147483647 w 1186"/>
              <a:gd name="T51" fmla="*/ 2147483647 h 778"/>
              <a:gd name="T52" fmla="*/ 2147483647 w 1186"/>
              <a:gd name="T53" fmla="*/ 2147483647 h 778"/>
              <a:gd name="T54" fmla="*/ 2147483647 w 1186"/>
              <a:gd name="T55" fmla="*/ 2147483647 h 778"/>
              <a:gd name="T56" fmla="*/ 2147483647 w 1186"/>
              <a:gd name="T57" fmla="*/ 2147483647 h 778"/>
              <a:gd name="T58" fmla="*/ 2147483647 w 1186"/>
              <a:gd name="T59" fmla="*/ 2147483647 h 778"/>
              <a:gd name="T60" fmla="*/ 2147483647 w 1186"/>
              <a:gd name="T61" fmla="*/ 2147483647 h 778"/>
              <a:gd name="T62" fmla="*/ 2147483647 w 1186"/>
              <a:gd name="T63" fmla="*/ 2147483647 h 778"/>
              <a:gd name="T64" fmla="*/ 2147483647 w 1186"/>
              <a:gd name="T65" fmla="*/ 2147483647 h 778"/>
              <a:gd name="T66" fmla="*/ 2147483647 w 1186"/>
              <a:gd name="T67" fmla="*/ 2147483647 h 778"/>
              <a:gd name="T68" fmla="*/ 2147483647 w 1186"/>
              <a:gd name="T69" fmla="*/ 2147483647 h 778"/>
              <a:gd name="T70" fmla="*/ 2147483647 w 1186"/>
              <a:gd name="T71" fmla="*/ 2147483647 h 778"/>
              <a:gd name="T72" fmla="*/ 2147483647 w 1186"/>
              <a:gd name="T73" fmla="*/ 2147483647 h 778"/>
              <a:gd name="T74" fmla="*/ 2147483647 w 1186"/>
              <a:gd name="T75" fmla="*/ 2147483647 h 778"/>
              <a:gd name="T76" fmla="*/ 2147483647 w 1186"/>
              <a:gd name="T77" fmla="*/ 2147483647 h 778"/>
              <a:gd name="T78" fmla="*/ 2147483647 w 1186"/>
              <a:gd name="T79" fmla="*/ 2147483647 h 778"/>
              <a:gd name="T80" fmla="*/ 2147483647 w 1186"/>
              <a:gd name="T81" fmla="*/ 2147483647 h 778"/>
              <a:gd name="T82" fmla="*/ 2147483647 w 1186"/>
              <a:gd name="T83" fmla="*/ 2147483647 h 778"/>
              <a:gd name="T84" fmla="*/ 2147483647 w 1186"/>
              <a:gd name="T85" fmla="*/ 2147483647 h 778"/>
              <a:gd name="T86" fmla="*/ 2147483647 w 1186"/>
              <a:gd name="T87" fmla="*/ 2147483647 h 778"/>
              <a:gd name="T88" fmla="*/ 2147483647 w 1186"/>
              <a:gd name="T89" fmla="*/ 2147483647 h 778"/>
              <a:gd name="T90" fmla="*/ 2147483647 w 1186"/>
              <a:gd name="T91" fmla="*/ 2147483647 h 778"/>
              <a:gd name="T92" fmla="*/ 2147483647 w 1186"/>
              <a:gd name="T93" fmla="*/ 2147483647 h 778"/>
              <a:gd name="T94" fmla="*/ 2147483647 w 1186"/>
              <a:gd name="T95" fmla="*/ 2147483647 h 778"/>
              <a:gd name="T96" fmla="*/ 2147483647 w 1186"/>
              <a:gd name="T97" fmla="*/ 2147483647 h 778"/>
              <a:gd name="T98" fmla="*/ 2147483647 w 1186"/>
              <a:gd name="T99" fmla="*/ 2147483647 h 778"/>
              <a:gd name="T100" fmla="*/ 2147483647 w 1186"/>
              <a:gd name="T101" fmla="*/ 2147483647 h 778"/>
              <a:gd name="T102" fmla="*/ 2147483647 w 1186"/>
              <a:gd name="T103" fmla="*/ 2147483647 h 778"/>
              <a:gd name="T104" fmla="*/ 2147483647 w 1186"/>
              <a:gd name="T105" fmla="*/ 2147483647 h 778"/>
              <a:gd name="T106" fmla="*/ 2147483647 w 1186"/>
              <a:gd name="T107" fmla="*/ 2147483647 h 778"/>
              <a:gd name="T108" fmla="*/ 2147483647 w 1186"/>
              <a:gd name="T109" fmla="*/ 2147483647 h 778"/>
              <a:gd name="T110" fmla="*/ 2147483647 w 1186"/>
              <a:gd name="T111" fmla="*/ 2147483647 h 778"/>
              <a:gd name="T112" fmla="*/ 2147483647 w 1186"/>
              <a:gd name="T113" fmla="*/ 0 h 778"/>
              <a:gd name="T114" fmla="*/ 2147483647 w 1186"/>
              <a:gd name="T115" fmla="*/ 2147483647 h 778"/>
              <a:gd name="T116" fmla="*/ 2147483647 w 1186"/>
              <a:gd name="T117" fmla="*/ 2147483647 h 778"/>
              <a:gd name="T118" fmla="*/ 2147483647 w 1186"/>
              <a:gd name="T119" fmla="*/ 2147483647 h 778"/>
              <a:gd name="T120" fmla="*/ 2147483647 w 1186"/>
              <a:gd name="T121" fmla="*/ 214748364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6"/>
              <a:gd name="T184" fmla="*/ 0 h 778"/>
              <a:gd name="T185" fmla="*/ 1186 w 1186"/>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6" h="778">
                <a:moveTo>
                  <a:pt x="556" y="22"/>
                </a:moveTo>
                <a:lnTo>
                  <a:pt x="530" y="24"/>
                </a:lnTo>
                <a:lnTo>
                  <a:pt x="493" y="25"/>
                </a:lnTo>
                <a:lnTo>
                  <a:pt x="489" y="25"/>
                </a:lnTo>
                <a:lnTo>
                  <a:pt x="472" y="26"/>
                </a:lnTo>
                <a:lnTo>
                  <a:pt x="471" y="26"/>
                </a:lnTo>
                <a:lnTo>
                  <a:pt x="466" y="26"/>
                </a:lnTo>
                <a:lnTo>
                  <a:pt x="422" y="27"/>
                </a:lnTo>
                <a:lnTo>
                  <a:pt x="399" y="28"/>
                </a:lnTo>
                <a:lnTo>
                  <a:pt x="387" y="28"/>
                </a:lnTo>
                <a:lnTo>
                  <a:pt x="350" y="30"/>
                </a:lnTo>
                <a:lnTo>
                  <a:pt x="332" y="31"/>
                </a:lnTo>
                <a:lnTo>
                  <a:pt x="314" y="31"/>
                </a:lnTo>
                <a:lnTo>
                  <a:pt x="311" y="31"/>
                </a:lnTo>
                <a:lnTo>
                  <a:pt x="303" y="32"/>
                </a:lnTo>
                <a:lnTo>
                  <a:pt x="265" y="32"/>
                </a:lnTo>
                <a:lnTo>
                  <a:pt x="243" y="33"/>
                </a:lnTo>
                <a:lnTo>
                  <a:pt x="218" y="34"/>
                </a:lnTo>
                <a:lnTo>
                  <a:pt x="206" y="34"/>
                </a:lnTo>
                <a:lnTo>
                  <a:pt x="160" y="36"/>
                </a:lnTo>
                <a:lnTo>
                  <a:pt x="154" y="36"/>
                </a:lnTo>
                <a:lnTo>
                  <a:pt x="133" y="36"/>
                </a:lnTo>
                <a:lnTo>
                  <a:pt x="121" y="37"/>
                </a:lnTo>
                <a:lnTo>
                  <a:pt x="109" y="37"/>
                </a:lnTo>
                <a:lnTo>
                  <a:pt x="100" y="37"/>
                </a:lnTo>
                <a:lnTo>
                  <a:pt x="64" y="37"/>
                </a:lnTo>
                <a:lnTo>
                  <a:pt x="42" y="38"/>
                </a:lnTo>
                <a:lnTo>
                  <a:pt x="28" y="38"/>
                </a:lnTo>
                <a:lnTo>
                  <a:pt x="19" y="38"/>
                </a:lnTo>
                <a:lnTo>
                  <a:pt x="1" y="38"/>
                </a:lnTo>
                <a:lnTo>
                  <a:pt x="16" y="69"/>
                </a:lnTo>
                <a:lnTo>
                  <a:pt x="10" y="98"/>
                </a:lnTo>
                <a:lnTo>
                  <a:pt x="21" y="108"/>
                </a:lnTo>
                <a:lnTo>
                  <a:pt x="31" y="132"/>
                </a:lnTo>
                <a:lnTo>
                  <a:pt x="29" y="141"/>
                </a:lnTo>
                <a:lnTo>
                  <a:pt x="21" y="151"/>
                </a:lnTo>
                <a:lnTo>
                  <a:pt x="22" y="172"/>
                </a:lnTo>
                <a:lnTo>
                  <a:pt x="15" y="186"/>
                </a:lnTo>
                <a:lnTo>
                  <a:pt x="0" y="236"/>
                </a:lnTo>
                <a:lnTo>
                  <a:pt x="23" y="263"/>
                </a:lnTo>
                <a:lnTo>
                  <a:pt x="23" y="272"/>
                </a:lnTo>
                <a:lnTo>
                  <a:pt x="28" y="286"/>
                </a:lnTo>
                <a:lnTo>
                  <a:pt x="28" y="287"/>
                </a:lnTo>
                <a:lnTo>
                  <a:pt x="34" y="290"/>
                </a:lnTo>
                <a:lnTo>
                  <a:pt x="49" y="343"/>
                </a:lnTo>
                <a:lnTo>
                  <a:pt x="55" y="349"/>
                </a:lnTo>
                <a:lnTo>
                  <a:pt x="55" y="350"/>
                </a:lnTo>
                <a:lnTo>
                  <a:pt x="51" y="357"/>
                </a:lnTo>
                <a:lnTo>
                  <a:pt x="64" y="380"/>
                </a:lnTo>
                <a:lnTo>
                  <a:pt x="66" y="399"/>
                </a:lnTo>
                <a:lnTo>
                  <a:pt x="72" y="411"/>
                </a:lnTo>
                <a:lnTo>
                  <a:pt x="83" y="411"/>
                </a:lnTo>
                <a:lnTo>
                  <a:pt x="91" y="443"/>
                </a:lnTo>
                <a:lnTo>
                  <a:pt x="94" y="446"/>
                </a:lnTo>
                <a:lnTo>
                  <a:pt x="101" y="472"/>
                </a:lnTo>
                <a:lnTo>
                  <a:pt x="95" y="489"/>
                </a:lnTo>
                <a:lnTo>
                  <a:pt x="97" y="505"/>
                </a:lnTo>
                <a:lnTo>
                  <a:pt x="119" y="525"/>
                </a:lnTo>
                <a:lnTo>
                  <a:pt x="119" y="533"/>
                </a:lnTo>
                <a:lnTo>
                  <a:pt x="118" y="534"/>
                </a:lnTo>
                <a:lnTo>
                  <a:pt x="119" y="542"/>
                </a:lnTo>
                <a:lnTo>
                  <a:pt x="131" y="561"/>
                </a:lnTo>
                <a:lnTo>
                  <a:pt x="143" y="587"/>
                </a:lnTo>
                <a:lnTo>
                  <a:pt x="136" y="597"/>
                </a:lnTo>
                <a:lnTo>
                  <a:pt x="134" y="611"/>
                </a:lnTo>
                <a:lnTo>
                  <a:pt x="143" y="612"/>
                </a:lnTo>
                <a:lnTo>
                  <a:pt x="145" y="617"/>
                </a:lnTo>
                <a:lnTo>
                  <a:pt x="143" y="618"/>
                </a:lnTo>
                <a:lnTo>
                  <a:pt x="145" y="628"/>
                </a:lnTo>
                <a:lnTo>
                  <a:pt x="143" y="644"/>
                </a:lnTo>
                <a:lnTo>
                  <a:pt x="143" y="646"/>
                </a:lnTo>
                <a:lnTo>
                  <a:pt x="144" y="646"/>
                </a:lnTo>
                <a:lnTo>
                  <a:pt x="146" y="659"/>
                </a:lnTo>
                <a:lnTo>
                  <a:pt x="156" y="683"/>
                </a:lnTo>
                <a:lnTo>
                  <a:pt x="157" y="684"/>
                </a:lnTo>
                <a:lnTo>
                  <a:pt x="155" y="690"/>
                </a:lnTo>
                <a:lnTo>
                  <a:pt x="154" y="713"/>
                </a:lnTo>
                <a:lnTo>
                  <a:pt x="144" y="722"/>
                </a:lnTo>
                <a:lnTo>
                  <a:pt x="169" y="756"/>
                </a:lnTo>
                <a:lnTo>
                  <a:pt x="167" y="762"/>
                </a:lnTo>
                <a:lnTo>
                  <a:pt x="169" y="762"/>
                </a:lnTo>
                <a:lnTo>
                  <a:pt x="216" y="761"/>
                </a:lnTo>
                <a:lnTo>
                  <a:pt x="240" y="762"/>
                </a:lnTo>
                <a:lnTo>
                  <a:pt x="263" y="761"/>
                </a:lnTo>
                <a:lnTo>
                  <a:pt x="271" y="761"/>
                </a:lnTo>
                <a:lnTo>
                  <a:pt x="309" y="761"/>
                </a:lnTo>
                <a:lnTo>
                  <a:pt x="325" y="761"/>
                </a:lnTo>
                <a:lnTo>
                  <a:pt x="356" y="760"/>
                </a:lnTo>
                <a:lnTo>
                  <a:pt x="378" y="760"/>
                </a:lnTo>
                <a:lnTo>
                  <a:pt x="403" y="759"/>
                </a:lnTo>
                <a:lnTo>
                  <a:pt x="408" y="759"/>
                </a:lnTo>
                <a:lnTo>
                  <a:pt x="448" y="758"/>
                </a:lnTo>
                <a:lnTo>
                  <a:pt x="452" y="758"/>
                </a:lnTo>
                <a:lnTo>
                  <a:pt x="493" y="755"/>
                </a:lnTo>
                <a:lnTo>
                  <a:pt x="495" y="755"/>
                </a:lnTo>
                <a:lnTo>
                  <a:pt x="537" y="753"/>
                </a:lnTo>
                <a:lnTo>
                  <a:pt x="538" y="752"/>
                </a:lnTo>
                <a:lnTo>
                  <a:pt x="542" y="752"/>
                </a:lnTo>
                <a:lnTo>
                  <a:pt x="578" y="749"/>
                </a:lnTo>
                <a:lnTo>
                  <a:pt x="589" y="749"/>
                </a:lnTo>
                <a:lnTo>
                  <a:pt x="599" y="749"/>
                </a:lnTo>
                <a:lnTo>
                  <a:pt x="611" y="748"/>
                </a:lnTo>
                <a:lnTo>
                  <a:pt x="635" y="747"/>
                </a:lnTo>
                <a:lnTo>
                  <a:pt x="663" y="744"/>
                </a:lnTo>
                <a:lnTo>
                  <a:pt x="681" y="743"/>
                </a:lnTo>
                <a:lnTo>
                  <a:pt x="728" y="740"/>
                </a:lnTo>
                <a:lnTo>
                  <a:pt x="735" y="740"/>
                </a:lnTo>
                <a:lnTo>
                  <a:pt x="749" y="738"/>
                </a:lnTo>
                <a:lnTo>
                  <a:pt x="774" y="737"/>
                </a:lnTo>
                <a:lnTo>
                  <a:pt x="802" y="735"/>
                </a:lnTo>
                <a:lnTo>
                  <a:pt x="821" y="732"/>
                </a:lnTo>
                <a:lnTo>
                  <a:pt x="824" y="732"/>
                </a:lnTo>
                <a:lnTo>
                  <a:pt x="833" y="731"/>
                </a:lnTo>
                <a:lnTo>
                  <a:pt x="856" y="730"/>
                </a:lnTo>
                <a:lnTo>
                  <a:pt x="863" y="729"/>
                </a:lnTo>
                <a:lnTo>
                  <a:pt x="878" y="728"/>
                </a:lnTo>
                <a:lnTo>
                  <a:pt x="917" y="724"/>
                </a:lnTo>
                <a:lnTo>
                  <a:pt x="919" y="726"/>
                </a:lnTo>
                <a:lnTo>
                  <a:pt x="919" y="728"/>
                </a:lnTo>
                <a:lnTo>
                  <a:pt x="937" y="740"/>
                </a:lnTo>
                <a:lnTo>
                  <a:pt x="963" y="773"/>
                </a:lnTo>
                <a:lnTo>
                  <a:pt x="978" y="778"/>
                </a:lnTo>
                <a:lnTo>
                  <a:pt x="987" y="774"/>
                </a:lnTo>
                <a:lnTo>
                  <a:pt x="983" y="728"/>
                </a:lnTo>
                <a:lnTo>
                  <a:pt x="1018" y="711"/>
                </a:lnTo>
                <a:lnTo>
                  <a:pt x="1026" y="705"/>
                </a:lnTo>
                <a:lnTo>
                  <a:pt x="1029" y="702"/>
                </a:lnTo>
                <a:lnTo>
                  <a:pt x="1030" y="695"/>
                </a:lnTo>
                <a:lnTo>
                  <a:pt x="1030" y="682"/>
                </a:lnTo>
                <a:lnTo>
                  <a:pt x="1056" y="617"/>
                </a:lnTo>
                <a:lnTo>
                  <a:pt x="1054" y="599"/>
                </a:lnTo>
                <a:lnTo>
                  <a:pt x="1043" y="578"/>
                </a:lnTo>
                <a:lnTo>
                  <a:pt x="1020" y="557"/>
                </a:lnTo>
                <a:lnTo>
                  <a:pt x="1027" y="536"/>
                </a:lnTo>
                <a:lnTo>
                  <a:pt x="1029" y="526"/>
                </a:lnTo>
                <a:lnTo>
                  <a:pt x="1038" y="512"/>
                </a:lnTo>
                <a:lnTo>
                  <a:pt x="1078" y="503"/>
                </a:lnTo>
                <a:lnTo>
                  <a:pt x="1129" y="483"/>
                </a:lnTo>
                <a:lnTo>
                  <a:pt x="1151" y="466"/>
                </a:lnTo>
                <a:lnTo>
                  <a:pt x="1159" y="428"/>
                </a:lnTo>
                <a:lnTo>
                  <a:pt x="1160" y="422"/>
                </a:lnTo>
                <a:lnTo>
                  <a:pt x="1170" y="415"/>
                </a:lnTo>
                <a:lnTo>
                  <a:pt x="1171" y="413"/>
                </a:lnTo>
                <a:lnTo>
                  <a:pt x="1182" y="389"/>
                </a:lnTo>
                <a:lnTo>
                  <a:pt x="1184" y="376"/>
                </a:lnTo>
                <a:lnTo>
                  <a:pt x="1186" y="358"/>
                </a:lnTo>
                <a:lnTo>
                  <a:pt x="1186" y="356"/>
                </a:lnTo>
                <a:lnTo>
                  <a:pt x="1182" y="350"/>
                </a:lnTo>
                <a:lnTo>
                  <a:pt x="1177" y="327"/>
                </a:lnTo>
                <a:lnTo>
                  <a:pt x="1157" y="316"/>
                </a:lnTo>
                <a:lnTo>
                  <a:pt x="1148" y="311"/>
                </a:lnTo>
                <a:lnTo>
                  <a:pt x="1136" y="307"/>
                </a:lnTo>
                <a:lnTo>
                  <a:pt x="1132" y="299"/>
                </a:lnTo>
                <a:lnTo>
                  <a:pt x="1117" y="267"/>
                </a:lnTo>
                <a:lnTo>
                  <a:pt x="1088" y="250"/>
                </a:lnTo>
                <a:lnTo>
                  <a:pt x="1084" y="241"/>
                </a:lnTo>
                <a:lnTo>
                  <a:pt x="1085" y="238"/>
                </a:lnTo>
                <a:lnTo>
                  <a:pt x="1072" y="210"/>
                </a:lnTo>
                <a:lnTo>
                  <a:pt x="1063" y="206"/>
                </a:lnTo>
                <a:lnTo>
                  <a:pt x="1036" y="200"/>
                </a:lnTo>
                <a:lnTo>
                  <a:pt x="1006" y="183"/>
                </a:lnTo>
                <a:lnTo>
                  <a:pt x="999" y="153"/>
                </a:lnTo>
                <a:lnTo>
                  <a:pt x="984" y="126"/>
                </a:lnTo>
                <a:lnTo>
                  <a:pt x="983" y="123"/>
                </a:lnTo>
                <a:lnTo>
                  <a:pt x="978" y="104"/>
                </a:lnTo>
                <a:lnTo>
                  <a:pt x="978" y="103"/>
                </a:lnTo>
                <a:lnTo>
                  <a:pt x="997" y="60"/>
                </a:lnTo>
                <a:lnTo>
                  <a:pt x="969" y="22"/>
                </a:lnTo>
                <a:lnTo>
                  <a:pt x="967" y="19"/>
                </a:lnTo>
                <a:lnTo>
                  <a:pt x="964" y="0"/>
                </a:lnTo>
                <a:lnTo>
                  <a:pt x="958" y="0"/>
                </a:lnTo>
                <a:lnTo>
                  <a:pt x="946" y="1"/>
                </a:lnTo>
                <a:lnTo>
                  <a:pt x="894" y="4"/>
                </a:lnTo>
                <a:lnTo>
                  <a:pt x="892" y="4"/>
                </a:lnTo>
                <a:lnTo>
                  <a:pt x="873" y="6"/>
                </a:lnTo>
                <a:lnTo>
                  <a:pt x="810" y="9"/>
                </a:lnTo>
                <a:lnTo>
                  <a:pt x="744" y="13"/>
                </a:lnTo>
                <a:lnTo>
                  <a:pt x="725" y="14"/>
                </a:lnTo>
                <a:lnTo>
                  <a:pt x="646" y="18"/>
                </a:lnTo>
                <a:lnTo>
                  <a:pt x="641" y="19"/>
                </a:lnTo>
                <a:lnTo>
                  <a:pt x="637" y="19"/>
                </a:lnTo>
                <a:lnTo>
                  <a:pt x="579" y="21"/>
                </a:lnTo>
                <a:lnTo>
                  <a:pt x="574" y="21"/>
                </a:lnTo>
                <a:lnTo>
                  <a:pt x="556" y="22"/>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8" name="Freeform 66"/>
          <p:cNvSpPr>
            <a:spLocks/>
          </p:cNvSpPr>
          <p:nvPr/>
        </p:nvSpPr>
        <p:spPr bwMode="auto">
          <a:xfrm>
            <a:off x="6414582" y="3920063"/>
            <a:ext cx="802574" cy="837142"/>
          </a:xfrm>
          <a:custGeom>
            <a:avLst/>
            <a:gdLst>
              <a:gd name="T0" fmla="*/ 2147483647 w 1068"/>
              <a:gd name="T1" fmla="*/ 2147483647 h 1115"/>
              <a:gd name="T2" fmla="*/ 2147483647 w 1068"/>
              <a:gd name="T3" fmla="*/ 2147483647 h 1115"/>
              <a:gd name="T4" fmla="*/ 2147483647 w 1068"/>
              <a:gd name="T5" fmla="*/ 2147483647 h 1115"/>
              <a:gd name="T6" fmla="*/ 2147483647 w 1068"/>
              <a:gd name="T7" fmla="*/ 2147483647 h 1115"/>
              <a:gd name="T8" fmla="*/ 2147483647 w 1068"/>
              <a:gd name="T9" fmla="*/ 2147483647 h 1115"/>
              <a:gd name="T10" fmla="*/ 2147483647 w 1068"/>
              <a:gd name="T11" fmla="*/ 2147483647 h 1115"/>
              <a:gd name="T12" fmla="*/ 2147483647 w 1068"/>
              <a:gd name="T13" fmla="*/ 2147483647 h 1115"/>
              <a:gd name="T14" fmla="*/ 2147483647 w 1068"/>
              <a:gd name="T15" fmla="*/ 2147483647 h 1115"/>
              <a:gd name="T16" fmla="*/ 2147483647 w 1068"/>
              <a:gd name="T17" fmla="*/ 2147483647 h 1115"/>
              <a:gd name="T18" fmla="*/ 2147483647 w 1068"/>
              <a:gd name="T19" fmla="*/ 2147483647 h 1115"/>
              <a:gd name="T20" fmla="*/ 2147483647 w 1068"/>
              <a:gd name="T21" fmla="*/ 2147483647 h 1115"/>
              <a:gd name="T22" fmla="*/ 2147483647 w 1068"/>
              <a:gd name="T23" fmla="*/ 2147483647 h 1115"/>
              <a:gd name="T24" fmla="*/ 2147483647 w 1068"/>
              <a:gd name="T25" fmla="*/ 2147483647 h 1115"/>
              <a:gd name="T26" fmla="*/ 2147483647 w 1068"/>
              <a:gd name="T27" fmla="*/ 2147483647 h 1115"/>
              <a:gd name="T28" fmla="*/ 2147483647 w 1068"/>
              <a:gd name="T29" fmla="*/ 2147483647 h 1115"/>
              <a:gd name="T30" fmla="*/ 2147483647 w 1068"/>
              <a:gd name="T31" fmla="*/ 2147483647 h 1115"/>
              <a:gd name="T32" fmla="*/ 2147483647 w 1068"/>
              <a:gd name="T33" fmla="*/ 2147483647 h 1115"/>
              <a:gd name="T34" fmla="*/ 2147483647 w 1068"/>
              <a:gd name="T35" fmla="*/ 2147483647 h 1115"/>
              <a:gd name="T36" fmla="*/ 2147483647 w 1068"/>
              <a:gd name="T37" fmla="*/ 2147483647 h 1115"/>
              <a:gd name="T38" fmla="*/ 2147483647 w 1068"/>
              <a:gd name="T39" fmla="*/ 2147483647 h 1115"/>
              <a:gd name="T40" fmla="*/ 2147483647 w 1068"/>
              <a:gd name="T41" fmla="*/ 2147483647 h 1115"/>
              <a:gd name="T42" fmla="*/ 2147483647 w 1068"/>
              <a:gd name="T43" fmla="*/ 2147483647 h 1115"/>
              <a:gd name="T44" fmla="*/ 2147483647 w 1068"/>
              <a:gd name="T45" fmla="*/ 2147483647 h 1115"/>
              <a:gd name="T46" fmla="*/ 2147483647 w 1068"/>
              <a:gd name="T47" fmla="*/ 2147483647 h 1115"/>
              <a:gd name="T48" fmla="*/ 2147483647 w 1068"/>
              <a:gd name="T49" fmla="*/ 2147483647 h 1115"/>
              <a:gd name="T50" fmla="*/ 2147483647 w 1068"/>
              <a:gd name="T51" fmla="*/ 2147483647 h 1115"/>
              <a:gd name="T52" fmla="*/ 2147483647 w 1068"/>
              <a:gd name="T53" fmla="*/ 2147483647 h 1115"/>
              <a:gd name="T54" fmla="*/ 2147483647 w 1068"/>
              <a:gd name="T55" fmla="*/ 2147483647 h 1115"/>
              <a:gd name="T56" fmla="*/ 2147483647 w 1068"/>
              <a:gd name="T57" fmla="*/ 2147483647 h 1115"/>
              <a:gd name="T58" fmla="*/ 2147483647 w 1068"/>
              <a:gd name="T59" fmla="*/ 2147483647 h 1115"/>
              <a:gd name="T60" fmla="*/ 2147483647 w 1068"/>
              <a:gd name="T61" fmla="*/ 2147483647 h 1115"/>
              <a:gd name="T62" fmla="*/ 2147483647 w 1068"/>
              <a:gd name="T63" fmla="*/ 2147483647 h 1115"/>
              <a:gd name="T64" fmla="*/ 2147483647 w 1068"/>
              <a:gd name="T65" fmla="*/ 2147483647 h 1115"/>
              <a:gd name="T66" fmla="*/ 2147483647 w 1068"/>
              <a:gd name="T67" fmla="*/ 2147483647 h 1115"/>
              <a:gd name="T68" fmla="*/ 2147483647 w 1068"/>
              <a:gd name="T69" fmla="*/ 2147483647 h 1115"/>
              <a:gd name="T70" fmla="*/ 2147483647 w 1068"/>
              <a:gd name="T71" fmla="*/ 2147483647 h 1115"/>
              <a:gd name="T72" fmla="*/ 2147483647 w 1068"/>
              <a:gd name="T73" fmla="*/ 2147483647 h 1115"/>
              <a:gd name="T74" fmla="*/ 2147483647 w 1068"/>
              <a:gd name="T75" fmla="*/ 2147483647 h 1115"/>
              <a:gd name="T76" fmla="*/ 2147483647 w 1068"/>
              <a:gd name="T77" fmla="*/ 2147483647 h 1115"/>
              <a:gd name="T78" fmla="*/ 2147483647 w 1068"/>
              <a:gd name="T79" fmla="*/ 2147483647 h 1115"/>
              <a:gd name="T80" fmla="*/ 2147483647 w 1068"/>
              <a:gd name="T81" fmla="*/ 2147483647 h 1115"/>
              <a:gd name="T82" fmla="*/ 2147483647 w 1068"/>
              <a:gd name="T83" fmla="*/ 2147483647 h 1115"/>
              <a:gd name="T84" fmla="*/ 2147483647 w 1068"/>
              <a:gd name="T85" fmla="*/ 2147483647 h 1115"/>
              <a:gd name="T86" fmla="*/ 2147483647 w 1068"/>
              <a:gd name="T87" fmla="*/ 2147483647 h 1115"/>
              <a:gd name="T88" fmla="*/ 2147483647 w 1068"/>
              <a:gd name="T89" fmla="*/ 2147483647 h 1115"/>
              <a:gd name="T90" fmla="*/ 2147483647 w 1068"/>
              <a:gd name="T91" fmla="*/ 2147483647 h 1115"/>
              <a:gd name="T92" fmla="*/ 2147483647 w 1068"/>
              <a:gd name="T93" fmla="*/ 2147483647 h 1115"/>
              <a:gd name="T94" fmla="*/ 2147483647 w 1068"/>
              <a:gd name="T95" fmla="*/ 2147483647 h 1115"/>
              <a:gd name="T96" fmla="*/ 2147483647 w 1068"/>
              <a:gd name="T97" fmla="*/ 2147483647 h 1115"/>
              <a:gd name="T98" fmla="*/ 2147483647 w 1068"/>
              <a:gd name="T99" fmla="*/ 2147483647 h 1115"/>
              <a:gd name="T100" fmla="*/ 2147483647 w 1068"/>
              <a:gd name="T101" fmla="*/ 2147483647 h 1115"/>
              <a:gd name="T102" fmla="*/ 2147483647 w 1068"/>
              <a:gd name="T103" fmla="*/ 2147483647 h 1115"/>
              <a:gd name="T104" fmla="*/ 2147483647 w 1068"/>
              <a:gd name="T105" fmla="*/ 2147483647 h 1115"/>
              <a:gd name="T106" fmla="*/ 2147483647 w 1068"/>
              <a:gd name="T107" fmla="*/ 2147483647 h 1115"/>
              <a:gd name="T108" fmla="*/ 2147483647 w 1068"/>
              <a:gd name="T109" fmla="*/ 2147483647 h 1115"/>
              <a:gd name="T110" fmla="*/ 2147483647 w 1068"/>
              <a:gd name="T111" fmla="*/ 2147483647 h 1115"/>
              <a:gd name="T112" fmla="*/ 2147483647 w 1068"/>
              <a:gd name="T113" fmla="*/ 2147483647 h 1115"/>
              <a:gd name="T114" fmla="*/ 2147483647 w 1068"/>
              <a:gd name="T115" fmla="*/ 2147483647 h 111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8"/>
              <a:gd name="T175" fmla="*/ 0 h 1115"/>
              <a:gd name="T176" fmla="*/ 1068 w 1068"/>
              <a:gd name="T177" fmla="*/ 1115 h 111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8" h="1115">
                <a:moveTo>
                  <a:pt x="159" y="50"/>
                </a:moveTo>
                <a:lnTo>
                  <a:pt x="166" y="49"/>
                </a:lnTo>
                <a:lnTo>
                  <a:pt x="171" y="49"/>
                </a:lnTo>
                <a:lnTo>
                  <a:pt x="179" y="48"/>
                </a:lnTo>
                <a:lnTo>
                  <a:pt x="196" y="46"/>
                </a:lnTo>
                <a:lnTo>
                  <a:pt x="223" y="42"/>
                </a:lnTo>
                <a:lnTo>
                  <a:pt x="245" y="38"/>
                </a:lnTo>
                <a:lnTo>
                  <a:pt x="256" y="37"/>
                </a:lnTo>
                <a:lnTo>
                  <a:pt x="270" y="36"/>
                </a:lnTo>
                <a:lnTo>
                  <a:pt x="293" y="32"/>
                </a:lnTo>
                <a:lnTo>
                  <a:pt x="294" y="32"/>
                </a:lnTo>
                <a:lnTo>
                  <a:pt x="318" y="29"/>
                </a:lnTo>
                <a:lnTo>
                  <a:pt x="329" y="28"/>
                </a:lnTo>
                <a:lnTo>
                  <a:pt x="331" y="28"/>
                </a:lnTo>
                <a:lnTo>
                  <a:pt x="395" y="18"/>
                </a:lnTo>
                <a:lnTo>
                  <a:pt x="395" y="17"/>
                </a:lnTo>
                <a:lnTo>
                  <a:pt x="408" y="14"/>
                </a:lnTo>
                <a:lnTo>
                  <a:pt x="418" y="13"/>
                </a:lnTo>
                <a:lnTo>
                  <a:pt x="421" y="13"/>
                </a:lnTo>
                <a:lnTo>
                  <a:pt x="453" y="7"/>
                </a:lnTo>
                <a:lnTo>
                  <a:pt x="482" y="2"/>
                </a:lnTo>
                <a:lnTo>
                  <a:pt x="495" y="0"/>
                </a:lnTo>
                <a:lnTo>
                  <a:pt x="494" y="17"/>
                </a:lnTo>
                <a:lnTo>
                  <a:pt x="471" y="41"/>
                </a:lnTo>
                <a:lnTo>
                  <a:pt x="457" y="78"/>
                </a:lnTo>
                <a:lnTo>
                  <a:pt x="461" y="85"/>
                </a:lnTo>
                <a:lnTo>
                  <a:pt x="482" y="97"/>
                </a:lnTo>
                <a:lnTo>
                  <a:pt x="507" y="109"/>
                </a:lnTo>
                <a:lnTo>
                  <a:pt x="513" y="115"/>
                </a:lnTo>
                <a:lnTo>
                  <a:pt x="524" y="122"/>
                </a:lnTo>
                <a:lnTo>
                  <a:pt x="524" y="124"/>
                </a:lnTo>
                <a:lnTo>
                  <a:pt x="525" y="124"/>
                </a:lnTo>
                <a:lnTo>
                  <a:pt x="529" y="126"/>
                </a:lnTo>
                <a:lnTo>
                  <a:pt x="537" y="127"/>
                </a:lnTo>
                <a:lnTo>
                  <a:pt x="537" y="126"/>
                </a:lnTo>
                <a:lnTo>
                  <a:pt x="561" y="126"/>
                </a:lnTo>
                <a:lnTo>
                  <a:pt x="572" y="148"/>
                </a:lnTo>
                <a:lnTo>
                  <a:pt x="588" y="167"/>
                </a:lnTo>
                <a:lnTo>
                  <a:pt x="594" y="170"/>
                </a:lnTo>
                <a:lnTo>
                  <a:pt x="596" y="175"/>
                </a:lnTo>
                <a:lnTo>
                  <a:pt x="597" y="186"/>
                </a:lnTo>
                <a:lnTo>
                  <a:pt x="614" y="204"/>
                </a:lnTo>
                <a:lnTo>
                  <a:pt x="626" y="218"/>
                </a:lnTo>
                <a:lnTo>
                  <a:pt x="634" y="229"/>
                </a:lnTo>
                <a:lnTo>
                  <a:pt x="636" y="230"/>
                </a:lnTo>
                <a:lnTo>
                  <a:pt x="636" y="233"/>
                </a:lnTo>
                <a:lnTo>
                  <a:pt x="643" y="242"/>
                </a:lnTo>
                <a:lnTo>
                  <a:pt x="685" y="264"/>
                </a:lnTo>
                <a:lnTo>
                  <a:pt x="714" y="283"/>
                </a:lnTo>
                <a:lnTo>
                  <a:pt x="722" y="299"/>
                </a:lnTo>
                <a:lnTo>
                  <a:pt x="730" y="313"/>
                </a:lnTo>
                <a:lnTo>
                  <a:pt x="745" y="319"/>
                </a:lnTo>
                <a:lnTo>
                  <a:pt x="746" y="318"/>
                </a:lnTo>
                <a:lnTo>
                  <a:pt x="764" y="326"/>
                </a:lnTo>
                <a:lnTo>
                  <a:pt x="765" y="327"/>
                </a:lnTo>
                <a:lnTo>
                  <a:pt x="766" y="327"/>
                </a:lnTo>
                <a:lnTo>
                  <a:pt x="767" y="329"/>
                </a:lnTo>
                <a:lnTo>
                  <a:pt x="794" y="366"/>
                </a:lnTo>
                <a:lnTo>
                  <a:pt x="807" y="380"/>
                </a:lnTo>
                <a:lnTo>
                  <a:pt x="813" y="396"/>
                </a:lnTo>
                <a:lnTo>
                  <a:pt x="835" y="404"/>
                </a:lnTo>
                <a:lnTo>
                  <a:pt x="838" y="417"/>
                </a:lnTo>
                <a:lnTo>
                  <a:pt x="844" y="421"/>
                </a:lnTo>
                <a:lnTo>
                  <a:pt x="867" y="426"/>
                </a:lnTo>
                <a:lnTo>
                  <a:pt x="884" y="435"/>
                </a:lnTo>
                <a:lnTo>
                  <a:pt x="896" y="443"/>
                </a:lnTo>
                <a:lnTo>
                  <a:pt x="897" y="462"/>
                </a:lnTo>
                <a:lnTo>
                  <a:pt x="923" y="505"/>
                </a:lnTo>
                <a:lnTo>
                  <a:pt x="927" y="535"/>
                </a:lnTo>
                <a:lnTo>
                  <a:pt x="933" y="541"/>
                </a:lnTo>
                <a:lnTo>
                  <a:pt x="936" y="542"/>
                </a:lnTo>
                <a:lnTo>
                  <a:pt x="957" y="547"/>
                </a:lnTo>
                <a:lnTo>
                  <a:pt x="999" y="603"/>
                </a:lnTo>
                <a:lnTo>
                  <a:pt x="996" y="619"/>
                </a:lnTo>
                <a:lnTo>
                  <a:pt x="998" y="624"/>
                </a:lnTo>
                <a:lnTo>
                  <a:pt x="1008" y="649"/>
                </a:lnTo>
                <a:lnTo>
                  <a:pt x="1032" y="651"/>
                </a:lnTo>
                <a:lnTo>
                  <a:pt x="1056" y="660"/>
                </a:lnTo>
                <a:lnTo>
                  <a:pt x="1066" y="660"/>
                </a:lnTo>
                <a:lnTo>
                  <a:pt x="1068" y="670"/>
                </a:lnTo>
                <a:lnTo>
                  <a:pt x="1043" y="710"/>
                </a:lnTo>
                <a:lnTo>
                  <a:pt x="1030" y="708"/>
                </a:lnTo>
                <a:lnTo>
                  <a:pt x="1037" y="722"/>
                </a:lnTo>
                <a:lnTo>
                  <a:pt x="1022" y="747"/>
                </a:lnTo>
                <a:lnTo>
                  <a:pt x="1017" y="746"/>
                </a:lnTo>
                <a:lnTo>
                  <a:pt x="1014" y="747"/>
                </a:lnTo>
                <a:lnTo>
                  <a:pt x="1011" y="751"/>
                </a:lnTo>
                <a:lnTo>
                  <a:pt x="1022" y="754"/>
                </a:lnTo>
                <a:lnTo>
                  <a:pt x="1025" y="772"/>
                </a:lnTo>
                <a:lnTo>
                  <a:pt x="1020" y="790"/>
                </a:lnTo>
                <a:lnTo>
                  <a:pt x="1016" y="788"/>
                </a:lnTo>
                <a:lnTo>
                  <a:pt x="1002" y="795"/>
                </a:lnTo>
                <a:lnTo>
                  <a:pt x="1005" y="800"/>
                </a:lnTo>
                <a:lnTo>
                  <a:pt x="1022" y="800"/>
                </a:lnTo>
                <a:lnTo>
                  <a:pt x="1007" y="837"/>
                </a:lnTo>
                <a:lnTo>
                  <a:pt x="1002" y="839"/>
                </a:lnTo>
                <a:lnTo>
                  <a:pt x="1010" y="859"/>
                </a:lnTo>
                <a:lnTo>
                  <a:pt x="1013" y="865"/>
                </a:lnTo>
                <a:lnTo>
                  <a:pt x="995" y="899"/>
                </a:lnTo>
                <a:lnTo>
                  <a:pt x="982" y="907"/>
                </a:lnTo>
                <a:lnTo>
                  <a:pt x="989" y="905"/>
                </a:lnTo>
                <a:lnTo>
                  <a:pt x="987" y="933"/>
                </a:lnTo>
                <a:lnTo>
                  <a:pt x="983" y="938"/>
                </a:lnTo>
                <a:lnTo>
                  <a:pt x="995" y="941"/>
                </a:lnTo>
                <a:lnTo>
                  <a:pt x="998" y="1009"/>
                </a:lnTo>
                <a:lnTo>
                  <a:pt x="936" y="1009"/>
                </a:lnTo>
                <a:lnTo>
                  <a:pt x="905" y="1000"/>
                </a:lnTo>
                <a:lnTo>
                  <a:pt x="898" y="994"/>
                </a:lnTo>
                <a:lnTo>
                  <a:pt x="873" y="1018"/>
                </a:lnTo>
                <a:lnTo>
                  <a:pt x="889" y="1079"/>
                </a:lnTo>
                <a:lnTo>
                  <a:pt x="886" y="1114"/>
                </a:lnTo>
                <a:lnTo>
                  <a:pt x="857" y="1115"/>
                </a:lnTo>
                <a:lnTo>
                  <a:pt x="847" y="1085"/>
                </a:lnTo>
                <a:lnTo>
                  <a:pt x="844" y="1069"/>
                </a:lnTo>
                <a:lnTo>
                  <a:pt x="836" y="1070"/>
                </a:lnTo>
                <a:lnTo>
                  <a:pt x="809" y="1072"/>
                </a:lnTo>
                <a:lnTo>
                  <a:pt x="801" y="1072"/>
                </a:lnTo>
                <a:lnTo>
                  <a:pt x="793" y="1073"/>
                </a:lnTo>
                <a:lnTo>
                  <a:pt x="783" y="1073"/>
                </a:lnTo>
                <a:lnTo>
                  <a:pt x="766" y="1076"/>
                </a:lnTo>
                <a:lnTo>
                  <a:pt x="747" y="1077"/>
                </a:lnTo>
                <a:lnTo>
                  <a:pt x="744" y="1077"/>
                </a:lnTo>
                <a:lnTo>
                  <a:pt x="730" y="1078"/>
                </a:lnTo>
                <a:lnTo>
                  <a:pt x="705" y="1081"/>
                </a:lnTo>
                <a:lnTo>
                  <a:pt x="650" y="1084"/>
                </a:lnTo>
                <a:lnTo>
                  <a:pt x="637" y="1085"/>
                </a:lnTo>
                <a:lnTo>
                  <a:pt x="626" y="1087"/>
                </a:lnTo>
                <a:lnTo>
                  <a:pt x="613" y="1088"/>
                </a:lnTo>
                <a:lnTo>
                  <a:pt x="607" y="1088"/>
                </a:lnTo>
                <a:lnTo>
                  <a:pt x="603" y="1088"/>
                </a:lnTo>
                <a:lnTo>
                  <a:pt x="596" y="1089"/>
                </a:lnTo>
                <a:lnTo>
                  <a:pt x="573" y="1090"/>
                </a:lnTo>
                <a:lnTo>
                  <a:pt x="549" y="1093"/>
                </a:lnTo>
                <a:lnTo>
                  <a:pt x="542" y="1093"/>
                </a:lnTo>
                <a:lnTo>
                  <a:pt x="535" y="1094"/>
                </a:lnTo>
                <a:lnTo>
                  <a:pt x="522" y="1095"/>
                </a:lnTo>
                <a:lnTo>
                  <a:pt x="494" y="1096"/>
                </a:lnTo>
                <a:lnTo>
                  <a:pt x="480" y="1097"/>
                </a:lnTo>
                <a:lnTo>
                  <a:pt x="467" y="1099"/>
                </a:lnTo>
                <a:lnTo>
                  <a:pt x="464" y="1099"/>
                </a:lnTo>
                <a:lnTo>
                  <a:pt x="457" y="1100"/>
                </a:lnTo>
                <a:lnTo>
                  <a:pt x="450" y="1100"/>
                </a:lnTo>
                <a:lnTo>
                  <a:pt x="427" y="1102"/>
                </a:lnTo>
                <a:lnTo>
                  <a:pt x="414" y="1102"/>
                </a:lnTo>
                <a:lnTo>
                  <a:pt x="408" y="1103"/>
                </a:lnTo>
                <a:lnTo>
                  <a:pt x="402" y="1103"/>
                </a:lnTo>
                <a:lnTo>
                  <a:pt x="389" y="1105"/>
                </a:lnTo>
                <a:lnTo>
                  <a:pt x="388" y="1105"/>
                </a:lnTo>
                <a:lnTo>
                  <a:pt x="368" y="1107"/>
                </a:lnTo>
                <a:lnTo>
                  <a:pt x="332" y="1109"/>
                </a:lnTo>
                <a:lnTo>
                  <a:pt x="286" y="1113"/>
                </a:lnTo>
                <a:lnTo>
                  <a:pt x="283" y="1109"/>
                </a:lnTo>
                <a:lnTo>
                  <a:pt x="250" y="1053"/>
                </a:lnTo>
                <a:lnTo>
                  <a:pt x="247" y="1045"/>
                </a:lnTo>
                <a:lnTo>
                  <a:pt x="249" y="1043"/>
                </a:lnTo>
                <a:lnTo>
                  <a:pt x="249" y="1042"/>
                </a:lnTo>
                <a:lnTo>
                  <a:pt x="240" y="1028"/>
                </a:lnTo>
                <a:lnTo>
                  <a:pt x="233" y="1016"/>
                </a:lnTo>
                <a:lnTo>
                  <a:pt x="219" y="986"/>
                </a:lnTo>
                <a:lnTo>
                  <a:pt x="220" y="971"/>
                </a:lnTo>
                <a:lnTo>
                  <a:pt x="219" y="955"/>
                </a:lnTo>
                <a:lnTo>
                  <a:pt x="221" y="922"/>
                </a:lnTo>
                <a:lnTo>
                  <a:pt x="222" y="919"/>
                </a:lnTo>
                <a:lnTo>
                  <a:pt x="215" y="892"/>
                </a:lnTo>
                <a:lnTo>
                  <a:pt x="201" y="877"/>
                </a:lnTo>
                <a:lnTo>
                  <a:pt x="198" y="860"/>
                </a:lnTo>
                <a:lnTo>
                  <a:pt x="198" y="859"/>
                </a:lnTo>
                <a:lnTo>
                  <a:pt x="198" y="857"/>
                </a:lnTo>
                <a:lnTo>
                  <a:pt x="195" y="855"/>
                </a:lnTo>
                <a:lnTo>
                  <a:pt x="193" y="832"/>
                </a:lnTo>
                <a:lnTo>
                  <a:pt x="195" y="828"/>
                </a:lnTo>
                <a:lnTo>
                  <a:pt x="203" y="801"/>
                </a:lnTo>
                <a:lnTo>
                  <a:pt x="203" y="799"/>
                </a:lnTo>
                <a:lnTo>
                  <a:pt x="203" y="783"/>
                </a:lnTo>
                <a:lnTo>
                  <a:pt x="201" y="768"/>
                </a:lnTo>
                <a:lnTo>
                  <a:pt x="210" y="752"/>
                </a:lnTo>
                <a:lnTo>
                  <a:pt x="225" y="738"/>
                </a:lnTo>
                <a:lnTo>
                  <a:pt x="228" y="733"/>
                </a:lnTo>
                <a:lnTo>
                  <a:pt x="207" y="717"/>
                </a:lnTo>
                <a:lnTo>
                  <a:pt x="210" y="703"/>
                </a:lnTo>
                <a:lnTo>
                  <a:pt x="201" y="673"/>
                </a:lnTo>
                <a:lnTo>
                  <a:pt x="201" y="672"/>
                </a:lnTo>
                <a:lnTo>
                  <a:pt x="201" y="670"/>
                </a:lnTo>
                <a:lnTo>
                  <a:pt x="180" y="649"/>
                </a:lnTo>
                <a:lnTo>
                  <a:pt x="177" y="643"/>
                </a:lnTo>
                <a:lnTo>
                  <a:pt x="167" y="616"/>
                </a:lnTo>
                <a:lnTo>
                  <a:pt x="165" y="615"/>
                </a:lnTo>
                <a:lnTo>
                  <a:pt x="166" y="608"/>
                </a:lnTo>
                <a:lnTo>
                  <a:pt x="151" y="586"/>
                </a:lnTo>
                <a:lnTo>
                  <a:pt x="144" y="565"/>
                </a:lnTo>
                <a:lnTo>
                  <a:pt x="142" y="557"/>
                </a:lnTo>
                <a:lnTo>
                  <a:pt x="133" y="529"/>
                </a:lnTo>
                <a:lnTo>
                  <a:pt x="132" y="524"/>
                </a:lnTo>
                <a:lnTo>
                  <a:pt x="132" y="523"/>
                </a:lnTo>
                <a:lnTo>
                  <a:pt x="126" y="503"/>
                </a:lnTo>
                <a:lnTo>
                  <a:pt x="116" y="463"/>
                </a:lnTo>
                <a:lnTo>
                  <a:pt x="112" y="451"/>
                </a:lnTo>
                <a:lnTo>
                  <a:pt x="107" y="437"/>
                </a:lnTo>
                <a:lnTo>
                  <a:pt x="106" y="433"/>
                </a:lnTo>
                <a:lnTo>
                  <a:pt x="98" y="403"/>
                </a:lnTo>
                <a:lnTo>
                  <a:pt x="95" y="396"/>
                </a:lnTo>
                <a:lnTo>
                  <a:pt x="82" y="349"/>
                </a:lnTo>
                <a:lnTo>
                  <a:pt x="81" y="345"/>
                </a:lnTo>
                <a:lnTo>
                  <a:pt x="78" y="335"/>
                </a:lnTo>
                <a:lnTo>
                  <a:pt x="74" y="320"/>
                </a:lnTo>
                <a:lnTo>
                  <a:pt x="71" y="311"/>
                </a:lnTo>
                <a:lnTo>
                  <a:pt x="69" y="303"/>
                </a:lnTo>
                <a:lnTo>
                  <a:pt x="65" y="291"/>
                </a:lnTo>
                <a:lnTo>
                  <a:pt x="59" y="271"/>
                </a:lnTo>
                <a:lnTo>
                  <a:pt x="56" y="256"/>
                </a:lnTo>
                <a:lnTo>
                  <a:pt x="51" y="241"/>
                </a:lnTo>
                <a:lnTo>
                  <a:pt x="42" y="212"/>
                </a:lnTo>
                <a:lnTo>
                  <a:pt x="38" y="198"/>
                </a:lnTo>
                <a:lnTo>
                  <a:pt x="34" y="184"/>
                </a:lnTo>
                <a:lnTo>
                  <a:pt x="28" y="168"/>
                </a:lnTo>
                <a:lnTo>
                  <a:pt x="26" y="158"/>
                </a:lnTo>
                <a:lnTo>
                  <a:pt x="17" y="128"/>
                </a:lnTo>
                <a:lnTo>
                  <a:pt x="11" y="110"/>
                </a:lnTo>
                <a:lnTo>
                  <a:pt x="9" y="102"/>
                </a:lnTo>
                <a:lnTo>
                  <a:pt x="8" y="98"/>
                </a:lnTo>
                <a:lnTo>
                  <a:pt x="0" y="71"/>
                </a:lnTo>
                <a:lnTo>
                  <a:pt x="22" y="68"/>
                </a:lnTo>
                <a:lnTo>
                  <a:pt x="27" y="68"/>
                </a:lnTo>
                <a:lnTo>
                  <a:pt x="47" y="66"/>
                </a:lnTo>
                <a:lnTo>
                  <a:pt x="48" y="66"/>
                </a:lnTo>
                <a:lnTo>
                  <a:pt x="59" y="64"/>
                </a:lnTo>
                <a:lnTo>
                  <a:pt x="69" y="62"/>
                </a:lnTo>
                <a:lnTo>
                  <a:pt x="71" y="62"/>
                </a:lnTo>
                <a:lnTo>
                  <a:pt x="74" y="62"/>
                </a:lnTo>
                <a:lnTo>
                  <a:pt x="125" y="55"/>
                </a:lnTo>
                <a:lnTo>
                  <a:pt x="137" y="53"/>
                </a:lnTo>
                <a:lnTo>
                  <a:pt x="153" y="52"/>
                </a:lnTo>
                <a:lnTo>
                  <a:pt x="159" y="50"/>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29" name="Freeform 67"/>
          <p:cNvSpPr>
            <a:spLocks/>
          </p:cNvSpPr>
          <p:nvPr/>
        </p:nvSpPr>
        <p:spPr bwMode="auto">
          <a:xfrm>
            <a:off x="6758758" y="3843413"/>
            <a:ext cx="745462" cy="571120"/>
          </a:xfrm>
          <a:custGeom>
            <a:avLst/>
            <a:gdLst>
              <a:gd name="T0" fmla="*/ 2147483647 w 992"/>
              <a:gd name="T1" fmla="*/ 2147483647 h 762"/>
              <a:gd name="T2" fmla="*/ 2147483647 w 992"/>
              <a:gd name="T3" fmla="*/ 2147483647 h 762"/>
              <a:gd name="T4" fmla="*/ 2147483647 w 992"/>
              <a:gd name="T5" fmla="*/ 2147483647 h 762"/>
              <a:gd name="T6" fmla="*/ 2147483647 w 992"/>
              <a:gd name="T7" fmla="*/ 2147483647 h 762"/>
              <a:gd name="T8" fmla="*/ 2147483647 w 992"/>
              <a:gd name="T9" fmla="*/ 2147483647 h 762"/>
              <a:gd name="T10" fmla="*/ 2147483647 w 992"/>
              <a:gd name="T11" fmla="*/ 2147483647 h 762"/>
              <a:gd name="T12" fmla="*/ 2147483647 w 992"/>
              <a:gd name="T13" fmla="*/ 2147483647 h 762"/>
              <a:gd name="T14" fmla="*/ 2147483647 w 992"/>
              <a:gd name="T15" fmla="*/ 2147483647 h 762"/>
              <a:gd name="T16" fmla="*/ 2147483647 w 992"/>
              <a:gd name="T17" fmla="*/ 2147483647 h 762"/>
              <a:gd name="T18" fmla="*/ 2147483647 w 992"/>
              <a:gd name="T19" fmla="*/ 2147483647 h 762"/>
              <a:gd name="T20" fmla="*/ 2147483647 w 992"/>
              <a:gd name="T21" fmla="*/ 2147483647 h 762"/>
              <a:gd name="T22" fmla="*/ 2147483647 w 992"/>
              <a:gd name="T23" fmla="*/ 2147483647 h 762"/>
              <a:gd name="T24" fmla="*/ 2147483647 w 992"/>
              <a:gd name="T25" fmla="*/ 2147483647 h 762"/>
              <a:gd name="T26" fmla="*/ 2147483647 w 992"/>
              <a:gd name="T27" fmla="*/ 2147483647 h 762"/>
              <a:gd name="T28" fmla="*/ 2147483647 w 992"/>
              <a:gd name="T29" fmla="*/ 2147483647 h 762"/>
              <a:gd name="T30" fmla="*/ 2147483647 w 992"/>
              <a:gd name="T31" fmla="*/ 2147483647 h 762"/>
              <a:gd name="T32" fmla="*/ 2147483647 w 992"/>
              <a:gd name="T33" fmla="*/ 2147483647 h 762"/>
              <a:gd name="T34" fmla="*/ 2147483647 w 992"/>
              <a:gd name="T35" fmla="*/ 2147483647 h 762"/>
              <a:gd name="T36" fmla="*/ 2147483647 w 992"/>
              <a:gd name="T37" fmla="*/ 2147483647 h 762"/>
              <a:gd name="T38" fmla="*/ 2147483647 w 992"/>
              <a:gd name="T39" fmla="*/ 2147483647 h 762"/>
              <a:gd name="T40" fmla="*/ 2147483647 w 992"/>
              <a:gd name="T41" fmla="*/ 2147483647 h 762"/>
              <a:gd name="T42" fmla="*/ 2147483647 w 992"/>
              <a:gd name="T43" fmla="*/ 2147483647 h 762"/>
              <a:gd name="T44" fmla="*/ 2147483647 w 992"/>
              <a:gd name="T45" fmla="*/ 2147483647 h 762"/>
              <a:gd name="T46" fmla="*/ 2147483647 w 992"/>
              <a:gd name="T47" fmla="*/ 2147483647 h 762"/>
              <a:gd name="T48" fmla="*/ 2147483647 w 992"/>
              <a:gd name="T49" fmla="*/ 2147483647 h 762"/>
              <a:gd name="T50" fmla="*/ 2147483647 w 992"/>
              <a:gd name="T51" fmla="*/ 2147483647 h 762"/>
              <a:gd name="T52" fmla="*/ 2147483647 w 992"/>
              <a:gd name="T53" fmla="*/ 2147483647 h 762"/>
              <a:gd name="T54" fmla="*/ 2147483647 w 992"/>
              <a:gd name="T55" fmla="*/ 2147483647 h 762"/>
              <a:gd name="T56" fmla="*/ 2147483647 w 992"/>
              <a:gd name="T57" fmla="*/ 2147483647 h 762"/>
              <a:gd name="T58" fmla="*/ 2147483647 w 992"/>
              <a:gd name="T59" fmla="*/ 2147483647 h 762"/>
              <a:gd name="T60" fmla="*/ 2147483647 w 992"/>
              <a:gd name="T61" fmla="*/ 2147483647 h 762"/>
              <a:gd name="T62" fmla="*/ 2147483647 w 992"/>
              <a:gd name="T63" fmla="*/ 2147483647 h 762"/>
              <a:gd name="T64" fmla="*/ 2147483647 w 992"/>
              <a:gd name="T65" fmla="*/ 2147483647 h 762"/>
              <a:gd name="T66" fmla="*/ 2147483647 w 992"/>
              <a:gd name="T67" fmla="*/ 2147483647 h 762"/>
              <a:gd name="T68" fmla="*/ 2147483647 w 992"/>
              <a:gd name="T69" fmla="*/ 2147483647 h 762"/>
              <a:gd name="T70" fmla="*/ 2147483647 w 992"/>
              <a:gd name="T71" fmla="*/ 2147483647 h 762"/>
              <a:gd name="T72" fmla="*/ 2147483647 w 992"/>
              <a:gd name="T73" fmla="*/ 2147483647 h 762"/>
              <a:gd name="T74" fmla="*/ 2147483647 w 992"/>
              <a:gd name="T75" fmla="*/ 2147483647 h 762"/>
              <a:gd name="T76" fmla="*/ 2147483647 w 992"/>
              <a:gd name="T77" fmla="*/ 2147483647 h 762"/>
              <a:gd name="T78" fmla="*/ 2147483647 w 992"/>
              <a:gd name="T79" fmla="*/ 2147483647 h 762"/>
              <a:gd name="T80" fmla="*/ 2147483647 w 992"/>
              <a:gd name="T81" fmla="*/ 2147483647 h 762"/>
              <a:gd name="T82" fmla="*/ 0 w 992"/>
              <a:gd name="T83" fmla="*/ 2147483647 h 762"/>
              <a:gd name="T84" fmla="*/ 2147483647 w 992"/>
              <a:gd name="T85" fmla="*/ 2147483647 h 762"/>
              <a:gd name="T86" fmla="*/ 2147483647 w 992"/>
              <a:gd name="T87" fmla="*/ 2147483647 h 762"/>
              <a:gd name="T88" fmla="*/ 2147483647 w 992"/>
              <a:gd name="T89" fmla="*/ 2147483647 h 762"/>
              <a:gd name="T90" fmla="*/ 2147483647 w 992"/>
              <a:gd name="T91" fmla="*/ 2147483647 h 762"/>
              <a:gd name="T92" fmla="*/ 2147483647 w 992"/>
              <a:gd name="T93" fmla="*/ 2147483647 h 762"/>
              <a:gd name="T94" fmla="*/ 2147483647 w 992"/>
              <a:gd name="T95" fmla="*/ 2147483647 h 7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92"/>
              <a:gd name="T145" fmla="*/ 0 h 762"/>
              <a:gd name="T146" fmla="*/ 992 w 992"/>
              <a:gd name="T147" fmla="*/ 762 h 7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92" h="762">
                <a:moveTo>
                  <a:pt x="177" y="331"/>
                </a:moveTo>
                <a:lnTo>
                  <a:pt x="179" y="332"/>
                </a:lnTo>
                <a:lnTo>
                  <a:pt x="179" y="335"/>
                </a:lnTo>
                <a:lnTo>
                  <a:pt x="186" y="344"/>
                </a:lnTo>
                <a:lnTo>
                  <a:pt x="228" y="366"/>
                </a:lnTo>
                <a:lnTo>
                  <a:pt x="257" y="385"/>
                </a:lnTo>
                <a:lnTo>
                  <a:pt x="265" y="401"/>
                </a:lnTo>
                <a:lnTo>
                  <a:pt x="273" y="415"/>
                </a:lnTo>
                <a:lnTo>
                  <a:pt x="288" y="421"/>
                </a:lnTo>
                <a:lnTo>
                  <a:pt x="289" y="420"/>
                </a:lnTo>
                <a:lnTo>
                  <a:pt x="307" y="428"/>
                </a:lnTo>
                <a:lnTo>
                  <a:pt x="308" y="429"/>
                </a:lnTo>
                <a:lnTo>
                  <a:pt x="309" y="429"/>
                </a:lnTo>
                <a:lnTo>
                  <a:pt x="310" y="431"/>
                </a:lnTo>
                <a:lnTo>
                  <a:pt x="337" y="468"/>
                </a:lnTo>
                <a:lnTo>
                  <a:pt x="350" y="482"/>
                </a:lnTo>
                <a:lnTo>
                  <a:pt x="356" y="498"/>
                </a:lnTo>
                <a:lnTo>
                  <a:pt x="378" y="506"/>
                </a:lnTo>
                <a:lnTo>
                  <a:pt x="381" y="519"/>
                </a:lnTo>
                <a:lnTo>
                  <a:pt x="387" y="523"/>
                </a:lnTo>
                <a:lnTo>
                  <a:pt x="410" y="528"/>
                </a:lnTo>
                <a:lnTo>
                  <a:pt x="427" y="537"/>
                </a:lnTo>
                <a:lnTo>
                  <a:pt x="439" y="545"/>
                </a:lnTo>
                <a:lnTo>
                  <a:pt x="440" y="564"/>
                </a:lnTo>
                <a:lnTo>
                  <a:pt x="466" y="607"/>
                </a:lnTo>
                <a:lnTo>
                  <a:pt x="470" y="637"/>
                </a:lnTo>
                <a:lnTo>
                  <a:pt x="476" y="643"/>
                </a:lnTo>
                <a:lnTo>
                  <a:pt x="479" y="644"/>
                </a:lnTo>
                <a:lnTo>
                  <a:pt x="500" y="649"/>
                </a:lnTo>
                <a:lnTo>
                  <a:pt x="542" y="705"/>
                </a:lnTo>
                <a:lnTo>
                  <a:pt x="539" y="721"/>
                </a:lnTo>
                <a:lnTo>
                  <a:pt x="541" y="726"/>
                </a:lnTo>
                <a:lnTo>
                  <a:pt x="551" y="751"/>
                </a:lnTo>
                <a:lnTo>
                  <a:pt x="575" y="753"/>
                </a:lnTo>
                <a:lnTo>
                  <a:pt x="599" y="762"/>
                </a:lnTo>
                <a:lnTo>
                  <a:pt x="601" y="753"/>
                </a:lnTo>
                <a:lnTo>
                  <a:pt x="602" y="753"/>
                </a:lnTo>
                <a:lnTo>
                  <a:pt x="626" y="734"/>
                </a:lnTo>
                <a:lnTo>
                  <a:pt x="638" y="711"/>
                </a:lnTo>
                <a:lnTo>
                  <a:pt x="620" y="702"/>
                </a:lnTo>
                <a:lnTo>
                  <a:pt x="607" y="678"/>
                </a:lnTo>
                <a:lnTo>
                  <a:pt x="646" y="700"/>
                </a:lnTo>
                <a:lnTo>
                  <a:pt x="669" y="684"/>
                </a:lnTo>
                <a:lnTo>
                  <a:pt x="680" y="660"/>
                </a:lnTo>
                <a:lnTo>
                  <a:pt x="658" y="633"/>
                </a:lnTo>
                <a:lnTo>
                  <a:pt x="675" y="633"/>
                </a:lnTo>
                <a:lnTo>
                  <a:pt x="684" y="638"/>
                </a:lnTo>
                <a:lnTo>
                  <a:pt x="690" y="632"/>
                </a:lnTo>
                <a:lnTo>
                  <a:pt x="692" y="632"/>
                </a:lnTo>
                <a:lnTo>
                  <a:pt x="693" y="632"/>
                </a:lnTo>
                <a:lnTo>
                  <a:pt x="695" y="636"/>
                </a:lnTo>
                <a:lnTo>
                  <a:pt x="702" y="629"/>
                </a:lnTo>
                <a:lnTo>
                  <a:pt x="731" y="603"/>
                </a:lnTo>
                <a:lnTo>
                  <a:pt x="759" y="588"/>
                </a:lnTo>
                <a:lnTo>
                  <a:pt x="777" y="552"/>
                </a:lnTo>
                <a:lnTo>
                  <a:pt x="803" y="534"/>
                </a:lnTo>
                <a:lnTo>
                  <a:pt x="831" y="498"/>
                </a:lnTo>
                <a:lnTo>
                  <a:pt x="825" y="480"/>
                </a:lnTo>
                <a:lnTo>
                  <a:pt x="865" y="471"/>
                </a:lnTo>
                <a:lnTo>
                  <a:pt x="881" y="439"/>
                </a:lnTo>
                <a:lnTo>
                  <a:pt x="886" y="438"/>
                </a:lnTo>
                <a:lnTo>
                  <a:pt x="894" y="373"/>
                </a:lnTo>
                <a:lnTo>
                  <a:pt x="915" y="317"/>
                </a:lnTo>
                <a:lnTo>
                  <a:pt x="946" y="266"/>
                </a:lnTo>
                <a:lnTo>
                  <a:pt x="955" y="256"/>
                </a:lnTo>
                <a:lnTo>
                  <a:pt x="992" y="230"/>
                </a:lnTo>
                <a:lnTo>
                  <a:pt x="986" y="226"/>
                </a:lnTo>
                <a:lnTo>
                  <a:pt x="970" y="214"/>
                </a:lnTo>
                <a:lnTo>
                  <a:pt x="967" y="212"/>
                </a:lnTo>
                <a:lnTo>
                  <a:pt x="913" y="174"/>
                </a:lnTo>
                <a:lnTo>
                  <a:pt x="881" y="151"/>
                </a:lnTo>
                <a:lnTo>
                  <a:pt x="867" y="140"/>
                </a:lnTo>
                <a:lnTo>
                  <a:pt x="821" y="108"/>
                </a:lnTo>
                <a:lnTo>
                  <a:pt x="804" y="95"/>
                </a:lnTo>
                <a:lnTo>
                  <a:pt x="777" y="76"/>
                </a:lnTo>
                <a:lnTo>
                  <a:pt x="776" y="75"/>
                </a:lnTo>
                <a:lnTo>
                  <a:pt x="774" y="73"/>
                </a:lnTo>
                <a:lnTo>
                  <a:pt x="740" y="49"/>
                </a:lnTo>
                <a:lnTo>
                  <a:pt x="724" y="39"/>
                </a:lnTo>
                <a:lnTo>
                  <a:pt x="722" y="39"/>
                </a:lnTo>
                <a:lnTo>
                  <a:pt x="710" y="41"/>
                </a:lnTo>
                <a:lnTo>
                  <a:pt x="684" y="46"/>
                </a:lnTo>
                <a:lnTo>
                  <a:pt x="675" y="47"/>
                </a:lnTo>
                <a:lnTo>
                  <a:pt x="660" y="49"/>
                </a:lnTo>
                <a:lnTo>
                  <a:pt x="608" y="58"/>
                </a:lnTo>
                <a:lnTo>
                  <a:pt x="597" y="59"/>
                </a:lnTo>
                <a:lnTo>
                  <a:pt x="596" y="59"/>
                </a:lnTo>
                <a:lnTo>
                  <a:pt x="569" y="64"/>
                </a:lnTo>
                <a:lnTo>
                  <a:pt x="549" y="66"/>
                </a:lnTo>
                <a:lnTo>
                  <a:pt x="502" y="75"/>
                </a:lnTo>
                <a:lnTo>
                  <a:pt x="500" y="45"/>
                </a:lnTo>
                <a:lnTo>
                  <a:pt x="487" y="30"/>
                </a:lnTo>
                <a:lnTo>
                  <a:pt x="483" y="28"/>
                </a:lnTo>
                <a:lnTo>
                  <a:pt x="477" y="22"/>
                </a:lnTo>
                <a:lnTo>
                  <a:pt x="470" y="15"/>
                </a:lnTo>
                <a:lnTo>
                  <a:pt x="452" y="19"/>
                </a:lnTo>
                <a:lnTo>
                  <a:pt x="439" y="4"/>
                </a:lnTo>
                <a:lnTo>
                  <a:pt x="442" y="0"/>
                </a:lnTo>
                <a:lnTo>
                  <a:pt x="420" y="3"/>
                </a:lnTo>
                <a:lnTo>
                  <a:pt x="399" y="5"/>
                </a:lnTo>
                <a:lnTo>
                  <a:pt x="384" y="7"/>
                </a:lnTo>
                <a:lnTo>
                  <a:pt x="375" y="7"/>
                </a:lnTo>
                <a:lnTo>
                  <a:pt x="349" y="11"/>
                </a:lnTo>
                <a:lnTo>
                  <a:pt x="300" y="16"/>
                </a:lnTo>
                <a:lnTo>
                  <a:pt x="296" y="17"/>
                </a:lnTo>
                <a:lnTo>
                  <a:pt x="275" y="19"/>
                </a:lnTo>
                <a:lnTo>
                  <a:pt x="257" y="22"/>
                </a:lnTo>
                <a:lnTo>
                  <a:pt x="237" y="24"/>
                </a:lnTo>
                <a:lnTo>
                  <a:pt x="223" y="25"/>
                </a:lnTo>
                <a:lnTo>
                  <a:pt x="207" y="27"/>
                </a:lnTo>
                <a:lnTo>
                  <a:pt x="203" y="28"/>
                </a:lnTo>
                <a:lnTo>
                  <a:pt x="200" y="28"/>
                </a:lnTo>
                <a:lnTo>
                  <a:pt x="180" y="33"/>
                </a:lnTo>
                <a:lnTo>
                  <a:pt x="152" y="43"/>
                </a:lnTo>
                <a:lnTo>
                  <a:pt x="138" y="51"/>
                </a:lnTo>
                <a:lnTo>
                  <a:pt x="124" y="58"/>
                </a:lnTo>
                <a:lnTo>
                  <a:pt x="116" y="59"/>
                </a:lnTo>
                <a:lnTo>
                  <a:pt x="104" y="76"/>
                </a:lnTo>
                <a:lnTo>
                  <a:pt x="82" y="81"/>
                </a:lnTo>
                <a:lnTo>
                  <a:pt x="78" y="82"/>
                </a:lnTo>
                <a:lnTo>
                  <a:pt x="59" y="91"/>
                </a:lnTo>
                <a:lnTo>
                  <a:pt x="56" y="93"/>
                </a:lnTo>
                <a:lnTo>
                  <a:pt x="38" y="102"/>
                </a:lnTo>
                <a:lnTo>
                  <a:pt x="37" y="119"/>
                </a:lnTo>
                <a:lnTo>
                  <a:pt x="14" y="143"/>
                </a:lnTo>
                <a:lnTo>
                  <a:pt x="0" y="180"/>
                </a:lnTo>
                <a:lnTo>
                  <a:pt x="4" y="187"/>
                </a:lnTo>
                <a:lnTo>
                  <a:pt x="25" y="199"/>
                </a:lnTo>
                <a:lnTo>
                  <a:pt x="50" y="211"/>
                </a:lnTo>
                <a:lnTo>
                  <a:pt x="56" y="217"/>
                </a:lnTo>
                <a:lnTo>
                  <a:pt x="67" y="224"/>
                </a:lnTo>
                <a:lnTo>
                  <a:pt x="67" y="226"/>
                </a:lnTo>
                <a:lnTo>
                  <a:pt x="68" y="226"/>
                </a:lnTo>
                <a:lnTo>
                  <a:pt x="72" y="228"/>
                </a:lnTo>
                <a:lnTo>
                  <a:pt x="80" y="229"/>
                </a:lnTo>
                <a:lnTo>
                  <a:pt x="80" y="228"/>
                </a:lnTo>
                <a:lnTo>
                  <a:pt x="104" y="228"/>
                </a:lnTo>
                <a:lnTo>
                  <a:pt x="115" y="250"/>
                </a:lnTo>
                <a:lnTo>
                  <a:pt x="131" y="269"/>
                </a:lnTo>
                <a:lnTo>
                  <a:pt x="137" y="272"/>
                </a:lnTo>
                <a:lnTo>
                  <a:pt x="139" y="277"/>
                </a:lnTo>
                <a:lnTo>
                  <a:pt x="140" y="288"/>
                </a:lnTo>
                <a:lnTo>
                  <a:pt x="157" y="306"/>
                </a:lnTo>
                <a:lnTo>
                  <a:pt x="169" y="320"/>
                </a:lnTo>
                <a:lnTo>
                  <a:pt x="177" y="331"/>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0" name="Freeform 68"/>
          <p:cNvSpPr>
            <a:spLocks/>
          </p:cNvSpPr>
          <p:nvPr/>
        </p:nvSpPr>
        <p:spPr bwMode="auto">
          <a:xfrm>
            <a:off x="2745886" y="2096988"/>
            <a:ext cx="1012987" cy="832633"/>
          </a:xfrm>
          <a:custGeom>
            <a:avLst/>
            <a:gdLst>
              <a:gd name="T0" fmla="*/ 2147483647 w 1347"/>
              <a:gd name="T1" fmla="*/ 2147483647 h 1108"/>
              <a:gd name="T2" fmla="*/ 2147483647 w 1347"/>
              <a:gd name="T3" fmla="*/ 2147483647 h 1108"/>
              <a:gd name="T4" fmla="*/ 2147483647 w 1347"/>
              <a:gd name="T5" fmla="*/ 2147483647 h 1108"/>
              <a:gd name="T6" fmla="*/ 2147483647 w 1347"/>
              <a:gd name="T7" fmla="*/ 2147483647 h 1108"/>
              <a:gd name="T8" fmla="*/ 2147483647 w 1347"/>
              <a:gd name="T9" fmla="*/ 2147483647 h 1108"/>
              <a:gd name="T10" fmla="*/ 2147483647 w 1347"/>
              <a:gd name="T11" fmla="*/ 2147483647 h 1108"/>
              <a:gd name="T12" fmla="*/ 2147483647 w 1347"/>
              <a:gd name="T13" fmla="*/ 2147483647 h 1108"/>
              <a:gd name="T14" fmla="*/ 2147483647 w 1347"/>
              <a:gd name="T15" fmla="*/ 2147483647 h 1108"/>
              <a:gd name="T16" fmla="*/ 0 w 1347"/>
              <a:gd name="T17" fmla="*/ 2147483647 h 1108"/>
              <a:gd name="T18" fmla="*/ 2147483647 w 1347"/>
              <a:gd name="T19" fmla="*/ 2147483647 h 1108"/>
              <a:gd name="T20" fmla="*/ 2147483647 w 1347"/>
              <a:gd name="T21" fmla="*/ 2147483647 h 1108"/>
              <a:gd name="T22" fmla="*/ 2147483647 w 1347"/>
              <a:gd name="T23" fmla="*/ 2147483647 h 1108"/>
              <a:gd name="T24" fmla="*/ 2147483647 w 1347"/>
              <a:gd name="T25" fmla="*/ 2147483647 h 1108"/>
              <a:gd name="T26" fmla="*/ 2147483647 w 1347"/>
              <a:gd name="T27" fmla="*/ 2147483647 h 1108"/>
              <a:gd name="T28" fmla="*/ 2147483647 w 1347"/>
              <a:gd name="T29" fmla="*/ 2147483647 h 1108"/>
              <a:gd name="T30" fmla="*/ 2147483647 w 1347"/>
              <a:gd name="T31" fmla="*/ 2147483647 h 1108"/>
              <a:gd name="T32" fmla="*/ 2147483647 w 1347"/>
              <a:gd name="T33" fmla="*/ 2147483647 h 1108"/>
              <a:gd name="T34" fmla="*/ 2147483647 w 1347"/>
              <a:gd name="T35" fmla="*/ 2147483647 h 1108"/>
              <a:gd name="T36" fmla="*/ 2147483647 w 1347"/>
              <a:gd name="T37" fmla="*/ 2147483647 h 1108"/>
              <a:gd name="T38" fmla="*/ 2147483647 w 1347"/>
              <a:gd name="T39" fmla="*/ 2147483647 h 1108"/>
              <a:gd name="T40" fmla="*/ 2147483647 w 1347"/>
              <a:gd name="T41" fmla="*/ 2147483647 h 1108"/>
              <a:gd name="T42" fmla="*/ 2147483647 w 1347"/>
              <a:gd name="T43" fmla="*/ 2147483647 h 1108"/>
              <a:gd name="T44" fmla="*/ 2147483647 w 1347"/>
              <a:gd name="T45" fmla="*/ 0 h 1108"/>
              <a:gd name="T46" fmla="*/ 2147483647 w 1347"/>
              <a:gd name="T47" fmla="*/ 2147483647 h 1108"/>
              <a:gd name="T48" fmla="*/ 2147483647 w 1347"/>
              <a:gd name="T49" fmla="*/ 2147483647 h 1108"/>
              <a:gd name="T50" fmla="*/ 2147483647 w 1347"/>
              <a:gd name="T51" fmla="*/ 2147483647 h 1108"/>
              <a:gd name="T52" fmla="*/ 2147483647 w 1347"/>
              <a:gd name="T53" fmla="*/ 2147483647 h 1108"/>
              <a:gd name="T54" fmla="*/ 2147483647 w 1347"/>
              <a:gd name="T55" fmla="*/ 2147483647 h 1108"/>
              <a:gd name="T56" fmla="*/ 2147483647 w 1347"/>
              <a:gd name="T57" fmla="*/ 2147483647 h 1108"/>
              <a:gd name="T58" fmla="*/ 2147483647 w 1347"/>
              <a:gd name="T59" fmla="*/ 2147483647 h 1108"/>
              <a:gd name="T60" fmla="*/ 2147483647 w 1347"/>
              <a:gd name="T61" fmla="*/ 2147483647 h 1108"/>
              <a:gd name="T62" fmla="*/ 2147483647 w 1347"/>
              <a:gd name="T63" fmla="*/ 2147483647 h 1108"/>
              <a:gd name="T64" fmla="*/ 2147483647 w 1347"/>
              <a:gd name="T65" fmla="*/ 2147483647 h 1108"/>
              <a:gd name="T66" fmla="*/ 2147483647 w 1347"/>
              <a:gd name="T67" fmla="*/ 2147483647 h 1108"/>
              <a:gd name="T68" fmla="*/ 2147483647 w 1347"/>
              <a:gd name="T69" fmla="*/ 2147483647 h 1108"/>
              <a:gd name="T70" fmla="*/ 2147483647 w 1347"/>
              <a:gd name="T71" fmla="*/ 2147483647 h 1108"/>
              <a:gd name="T72" fmla="*/ 2147483647 w 1347"/>
              <a:gd name="T73" fmla="*/ 2147483647 h 1108"/>
              <a:gd name="T74" fmla="*/ 2147483647 w 1347"/>
              <a:gd name="T75" fmla="*/ 2147483647 h 1108"/>
              <a:gd name="T76" fmla="*/ 2147483647 w 1347"/>
              <a:gd name="T77" fmla="*/ 2147483647 h 1108"/>
              <a:gd name="T78" fmla="*/ 2147483647 w 1347"/>
              <a:gd name="T79" fmla="*/ 2147483647 h 1108"/>
              <a:gd name="T80" fmla="*/ 2147483647 w 1347"/>
              <a:gd name="T81" fmla="*/ 2147483647 h 1108"/>
              <a:gd name="T82" fmla="*/ 2147483647 w 1347"/>
              <a:gd name="T83" fmla="*/ 2147483647 h 1108"/>
              <a:gd name="T84" fmla="*/ 2147483647 w 1347"/>
              <a:gd name="T85" fmla="*/ 2147483647 h 1108"/>
              <a:gd name="T86" fmla="*/ 2147483647 w 1347"/>
              <a:gd name="T87" fmla="*/ 2147483647 h 1108"/>
              <a:gd name="T88" fmla="*/ 2147483647 w 1347"/>
              <a:gd name="T89" fmla="*/ 2147483647 h 1108"/>
              <a:gd name="T90" fmla="*/ 2147483647 w 1347"/>
              <a:gd name="T91" fmla="*/ 2147483647 h 1108"/>
              <a:gd name="T92" fmla="*/ 2147483647 w 1347"/>
              <a:gd name="T93" fmla="*/ 2147483647 h 1108"/>
              <a:gd name="T94" fmla="*/ 2147483647 w 1347"/>
              <a:gd name="T95" fmla="*/ 2147483647 h 1108"/>
              <a:gd name="T96" fmla="*/ 2147483647 w 1347"/>
              <a:gd name="T97" fmla="*/ 2147483647 h 1108"/>
              <a:gd name="T98" fmla="*/ 2147483647 w 1347"/>
              <a:gd name="T99" fmla="*/ 2147483647 h 1108"/>
              <a:gd name="T100" fmla="*/ 2147483647 w 1347"/>
              <a:gd name="T101" fmla="*/ 2147483647 h 1108"/>
              <a:gd name="T102" fmla="*/ 2147483647 w 1347"/>
              <a:gd name="T103" fmla="*/ 2147483647 h 1108"/>
              <a:gd name="T104" fmla="*/ 2147483647 w 1347"/>
              <a:gd name="T105" fmla="*/ 2147483647 h 1108"/>
              <a:gd name="T106" fmla="*/ 2147483647 w 1347"/>
              <a:gd name="T107" fmla="*/ 2147483647 h 1108"/>
              <a:gd name="T108" fmla="*/ 2147483647 w 1347"/>
              <a:gd name="T109" fmla="*/ 2147483647 h 1108"/>
              <a:gd name="T110" fmla="*/ 2147483647 w 1347"/>
              <a:gd name="T111" fmla="*/ 2147483647 h 1108"/>
              <a:gd name="T112" fmla="*/ 2147483647 w 1347"/>
              <a:gd name="T113" fmla="*/ 2147483647 h 11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47"/>
              <a:gd name="T172" fmla="*/ 0 h 1108"/>
              <a:gd name="T173" fmla="*/ 1347 w 1347"/>
              <a:gd name="T174" fmla="*/ 1108 h 11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47" h="1108">
                <a:moveTo>
                  <a:pt x="870" y="1079"/>
                </a:moveTo>
                <a:lnTo>
                  <a:pt x="859" y="1078"/>
                </a:lnTo>
                <a:lnTo>
                  <a:pt x="836" y="1076"/>
                </a:lnTo>
                <a:lnTo>
                  <a:pt x="771" y="1070"/>
                </a:lnTo>
                <a:lnTo>
                  <a:pt x="765" y="1069"/>
                </a:lnTo>
                <a:lnTo>
                  <a:pt x="685" y="1061"/>
                </a:lnTo>
                <a:lnTo>
                  <a:pt x="675" y="1061"/>
                </a:lnTo>
                <a:lnTo>
                  <a:pt x="628" y="1057"/>
                </a:lnTo>
                <a:lnTo>
                  <a:pt x="575" y="1052"/>
                </a:lnTo>
                <a:lnTo>
                  <a:pt x="527" y="1047"/>
                </a:lnTo>
                <a:lnTo>
                  <a:pt x="413" y="1035"/>
                </a:lnTo>
                <a:lnTo>
                  <a:pt x="367" y="1030"/>
                </a:lnTo>
                <a:lnTo>
                  <a:pt x="284" y="1022"/>
                </a:lnTo>
                <a:lnTo>
                  <a:pt x="277" y="1021"/>
                </a:lnTo>
                <a:lnTo>
                  <a:pt x="192" y="1011"/>
                </a:lnTo>
                <a:lnTo>
                  <a:pt x="183" y="1010"/>
                </a:lnTo>
                <a:lnTo>
                  <a:pt x="141" y="1006"/>
                </a:lnTo>
                <a:lnTo>
                  <a:pt x="0" y="987"/>
                </a:lnTo>
                <a:lnTo>
                  <a:pt x="7" y="925"/>
                </a:lnTo>
                <a:lnTo>
                  <a:pt x="14" y="877"/>
                </a:lnTo>
                <a:lnTo>
                  <a:pt x="15" y="862"/>
                </a:lnTo>
                <a:lnTo>
                  <a:pt x="18" y="843"/>
                </a:lnTo>
                <a:lnTo>
                  <a:pt x="24" y="801"/>
                </a:lnTo>
                <a:lnTo>
                  <a:pt x="26" y="780"/>
                </a:lnTo>
                <a:lnTo>
                  <a:pt x="32" y="739"/>
                </a:lnTo>
                <a:lnTo>
                  <a:pt x="36" y="709"/>
                </a:lnTo>
                <a:lnTo>
                  <a:pt x="47" y="621"/>
                </a:lnTo>
                <a:lnTo>
                  <a:pt x="48" y="613"/>
                </a:lnTo>
                <a:lnTo>
                  <a:pt x="56" y="554"/>
                </a:lnTo>
                <a:lnTo>
                  <a:pt x="63" y="492"/>
                </a:lnTo>
                <a:lnTo>
                  <a:pt x="65" y="487"/>
                </a:lnTo>
                <a:lnTo>
                  <a:pt x="66" y="476"/>
                </a:lnTo>
                <a:lnTo>
                  <a:pt x="72" y="431"/>
                </a:lnTo>
                <a:lnTo>
                  <a:pt x="74" y="414"/>
                </a:lnTo>
                <a:lnTo>
                  <a:pt x="78" y="382"/>
                </a:lnTo>
                <a:lnTo>
                  <a:pt x="80" y="370"/>
                </a:lnTo>
                <a:lnTo>
                  <a:pt x="80" y="368"/>
                </a:lnTo>
                <a:lnTo>
                  <a:pt x="87" y="307"/>
                </a:lnTo>
                <a:lnTo>
                  <a:pt x="91" y="277"/>
                </a:lnTo>
                <a:lnTo>
                  <a:pt x="95" y="250"/>
                </a:lnTo>
                <a:lnTo>
                  <a:pt x="99" y="214"/>
                </a:lnTo>
                <a:lnTo>
                  <a:pt x="103" y="185"/>
                </a:lnTo>
                <a:lnTo>
                  <a:pt x="109" y="129"/>
                </a:lnTo>
                <a:lnTo>
                  <a:pt x="110" y="123"/>
                </a:lnTo>
                <a:lnTo>
                  <a:pt x="115" y="82"/>
                </a:lnTo>
                <a:lnTo>
                  <a:pt x="126" y="0"/>
                </a:lnTo>
                <a:lnTo>
                  <a:pt x="238" y="16"/>
                </a:lnTo>
                <a:lnTo>
                  <a:pt x="309" y="22"/>
                </a:lnTo>
                <a:lnTo>
                  <a:pt x="334" y="25"/>
                </a:lnTo>
                <a:lnTo>
                  <a:pt x="345" y="27"/>
                </a:lnTo>
                <a:lnTo>
                  <a:pt x="461" y="39"/>
                </a:lnTo>
                <a:lnTo>
                  <a:pt x="483" y="43"/>
                </a:lnTo>
                <a:lnTo>
                  <a:pt x="550" y="49"/>
                </a:lnTo>
                <a:lnTo>
                  <a:pt x="570" y="52"/>
                </a:lnTo>
                <a:lnTo>
                  <a:pt x="592" y="54"/>
                </a:lnTo>
                <a:lnTo>
                  <a:pt x="615" y="57"/>
                </a:lnTo>
                <a:lnTo>
                  <a:pt x="673" y="63"/>
                </a:lnTo>
                <a:lnTo>
                  <a:pt x="810" y="76"/>
                </a:lnTo>
                <a:lnTo>
                  <a:pt x="833" y="78"/>
                </a:lnTo>
                <a:lnTo>
                  <a:pt x="961" y="90"/>
                </a:lnTo>
                <a:lnTo>
                  <a:pt x="963" y="90"/>
                </a:lnTo>
                <a:lnTo>
                  <a:pt x="985" y="91"/>
                </a:lnTo>
                <a:lnTo>
                  <a:pt x="1005" y="94"/>
                </a:lnTo>
                <a:lnTo>
                  <a:pt x="1007" y="94"/>
                </a:lnTo>
                <a:lnTo>
                  <a:pt x="1022" y="93"/>
                </a:lnTo>
                <a:lnTo>
                  <a:pt x="1166" y="103"/>
                </a:lnTo>
                <a:lnTo>
                  <a:pt x="1176" y="105"/>
                </a:lnTo>
                <a:lnTo>
                  <a:pt x="1212" y="107"/>
                </a:lnTo>
                <a:lnTo>
                  <a:pt x="1230" y="108"/>
                </a:lnTo>
                <a:lnTo>
                  <a:pt x="1347" y="117"/>
                </a:lnTo>
                <a:lnTo>
                  <a:pt x="1343" y="178"/>
                </a:lnTo>
                <a:lnTo>
                  <a:pt x="1341" y="222"/>
                </a:lnTo>
                <a:lnTo>
                  <a:pt x="1340" y="239"/>
                </a:lnTo>
                <a:lnTo>
                  <a:pt x="1336" y="301"/>
                </a:lnTo>
                <a:lnTo>
                  <a:pt x="1335" y="318"/>
                </a:lnTo>
                <a:lnTo>
                  <a:pt x="1335" y="328"/>
                </a:lnTo>
                <a:lnTo>
                  <a:pt x="1333" y="362"/>
                </a:lnTo>
                <a:lnTo>
                  <a:pt x="1330" y="400"/>
                </a:lnTo>
                <a:lnTo>
                  <a:pt x="1329" y="425"/>
                </a:lnTo>
                <a:lnTo>
                  <a:pt x="1328" y="456"/>
                </a:lnTo>
                <a:lnTo>
                  <a:pt x="1325" y="486"/>
                </a:lnTo>
                <a:lnTo>
                  <a:pt x="1325" y="487"/>
                </a:lnTo>
                <a:lnTo>
                  <a:pt x="1325" y="492"/>
                </a:lnTo>
                <a:lnTo>
                  <a:pt x="1324" y="518"/>
                </a:lnTo>
                <a:lnTo>
                  <a:pt x="1319" y="579"/>
                </a:lnTo>
                <a:lnTo>
                  <a:pt x="1318" y="611"/>
                </a:lnTo>
                <a:lnTo>
                  <a:pt x="1317" y="623"/>
                </a:lnTo>
                <a:lnTo>
                  <a:pt x="1316" y="656"/>
                </a:lnTo>
                <a:lnTo>
                  <a:pt x="1312" y="713"/>
                </a:lnTo>
                <a:lnTo>
                  <a:pt x="1307" y="798"/>
                </a:lnTo>
                <a:lnTo>
                  <a:pt x="1305" y="829"/>
                </a:lnTo>
                <a:lnTo>
                  <a:pt x="1304" y="859"/>
                </a:lnTo>
                <a:lnTo>
                  <a:pt x="1301" y="890"/>
                </a:lnTo>
                <a:lnTo>
                  <a:pt x="1300" y="921"/>
                </a:lnTo>
                <a:lnTo>
                  <a:pt x="1299" y="934"/>
                </a:lnTo>
                <a:lnTo>
                  <a:pt x="1298" y="952"/>
                </a:lnTo>
                <a:lnTo>
                  <a:pt x="1297" y="968"/>
                </a:lnTo>
                <a:lnTo>
                  <a:pt x="1297" y="984"/>
                </a:lnTo>
                <a:lnTo>
                  <a:pt x="1294" y="1011"/>
                </a:lnTo>
                <a:lnTo>
                  <a:pt x="1293" y="1033"/>
                </a:lnTo>
                <a:lnTo>
                  <a:pt x="1291" y="1077"/>
                </a:lnTo>
                <a:lnTo>
                  <a:pt x="1288" y="1108"/>
                </a:lnTo>
                <a:lnTo>
                  <a:pt x="1180" y="1101"/>
                </a:lnTo>
                <a:lnTo>
                  <a:pt x="1136" y="1100"/>
                </a:lnTo>
                <a:lnTo>
                  <a:pt x="1124" y="1099"/>
                </a:lnTo>
                <a:lnTo>
                  <a:pt x="1091" y="1096"/>
                </a:lnTo>
                <a:lnTo>
                  <a:pt x="1068" y="1094"/>
                </a:lnTo>
                <a:lnTo>
                  <a:pt x="1063" y="1094"/>
                </a:lnTo>
                <a:lnTo>
                  <a:pt x="1031" y="1093"/>
                </a:lnTo>
                <a:lnTo>
                  <a:pt x="917" y="1083"/>
                </a:lnTo>
                <a:lnTo>
                  <a:pt x="894" y="1082"/>
                </a:lnTo>
                <a:lnTo>
                  <a:pt x="890" y="1081"/>
                </a:lnTo>
                <a:lnTo>
                  <a:pt x="876" y="1079"/>
                </a:lnTo>
                <a:lnTo>
                  <a:pt x="870" y="107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1" name="Freeform 69"/>
          <p:cNvSpPr>
            <a:spLocks/>
          </p:cNvSpPr>
          <p:nvPr/>
        </p:nvSpPr>
        <p:spPr bwMode="auto">
          <a:xfrm>
            <a:off x="1959844" y="1247823"/>
            <a:ext cx="868704" cy="1403753"/>
          </a:xfrm>
          <a:custGeom>
            <a:avLst/>
            <a:gdLst>
              <a:gd name="T0" fmla="*/ 2147483647 w 1157"/>
              <a:gd name="T1" fmla="*/ 2147483647 h 1868"/>
              <a:gd name="T2" fmla="*/ 2147483647 w 1157"/>
              <a:gd name="T3" fmla="*/ 2147483647 h 1868"/>
              <a:gd name="T4" fmla="*/ 2147483647 w 1157"/>
              <a:gd name="T5" fmla="*/ 2147483647 h 1868"/>
              <a:gd name="T6" fmla="*/ 2147483647 w 1157"/>
              <a:gd name="T7" fmla="*/ 2147483647 h 1868"/>
              <a:gd name="T8" fmla="*/ 2147483647 w 1157"/>
              <a:gd name="T9" fmla="*/ 2147483647 h 1868"/>
              <a:gd name="T10" fmla="*/ 2147483647 w 1157"/>
              <a:gd name="T11" fmla="*/ 2147483647 h 1868"/>
              <a:gd name="T12" fmla="*/ 2147483647 w 1157"/>
              <a:gd name="T13" fmla="*/ 2147483647 h 1868"/>
              <a:gd name="T14" fmla="*/ 2147483647 w 1157"/>
              <a:gd name="T15" fmla="*/ 2147483647 h 1868"/>
              <a:gd name="T16" fmla="*/ 2147483647 w 1157"/>
              <a:gd name="T17" fmla="*/ 2147483647 h 1868"/>
              <a:gd name="T18" fmla="*/ 2147483647 w 1157"/>
              <a:gd name="T19" fmla="*/ 2147483647 h 1868"/>
              <a:gd name="T20" fmla="*/ 2147483647 w 1157"/>
              <a:gd name="T21" fmla="*/ 2147483647 h 1868"/>
              <a:gd name="T22" fmla="*/ 2147483647 w 1157"/>
              <a:gd name="T23" fmla="*/ 2147483647 h 1868"/>
              <a:gd name="T24" fmla="*/ 2147483647 w 1157"/>
              <a:gd name="T25" fmla="*/ 2147483647 h 1868"/>
              <a:gd name="T26" fmla="*/ 2147483647 w 1157"/>
              <a:gd name="T27" fmla="*/ 2147483647 h 1868"/>
              <a:gd name="T28" fmla="*/ 2147483647 w 1157"/>
              <a:gd name="T29" fmla="*/ 2147483647 h 1868"/>
              <a:gd name="T30" fmla="*/ 2147483647 w 1157"/>
              <a:gd name="T31" fmla="*/ 2147483647 h 1868"/>
              <a:gd name="T32" fmla="*/ 2147483647 w 1157"/>
              <a:gd name="T33" fmla="*/ 2147483647 h 1868"/>
              <a:gd name="T34" fmla="*/ 2147483647 w 1157"/>
              <a:gd name="T35" fmla="*/ 2147483647 h 1868"/>
              <a:gd name="T36" fmla="*/ 2147483647 w 1157"/>
              <a:gd name="T37" fmla="*/ 2147483647 h 1868"/>
              <a:gd name="T38" fmla="*/ 2147483647 w 1157"/>
              <a:gd name="T39" fmla="*/ 2147483647 h 1868"/>
              <a:gd name="T40" fmla="*/ 2147483647 w 1157"/>
              <a:gd name="T41" fmla="*/ 2147483647 h 1868"/>
              <a:gd name="T42" fmla="*/ 2147483647 w 1157"/>
              <a:gd name="T43" fmla="*/ 2147483647 h 1868"/>
              <a:gd name="T44" fmla="*/ 2147483647 w 1157"/>
              <a:gd name="T45" fmla="*/ 2147483647 h 1868"/>
              <a:gd name="T46" fmla="*/ 2147483647 w 1157"/>
              <a:gd name="T47" fmla="*/ 2147483647 h 1868"/>
              <a:gd name="T48" fmla="*/ 2147483647 w 1157"/>
              <a:gd name="T49" fmla="*/ 2147483647 h 1868"/>
              <a:gd name="T50" fmla="*/ 2147483647 w 1157"/>
              <a:gd name="T51" fmla="*/ 2147483647 h 1868"/>
              <a:gd name="T52" fmla="*/ 2147483647 w 1157"/>
              <a:gd name="T53" fmla="*/ 2147483647 h 1868"/>
              <a:gd name="T54" fmla="*/ 2147483647 w 1157"/>
              <a:gd name="T55" fmla="*/ 2147483647 h 1868"/>
              <a:gd name="T56" fmla="*/ 2147483647 w 1157"/>
              <a:gd name="T57" fmla="*/ 2147483647 h 1868"/>
              <a:gd name="T58" fmla="*/ 2147483647 w 1157"/>
              <a:gd name="T59" fmla="*/ 2147483647 h 1868"/>
              <a:gd name="T60" fmla="*/ 2147483647 w 1157"/>
              <a:gd name="T61" fmla="*/ 2147483647 h 1868"/>
              <a:gd name="T62" fmla="*/ 2147483647 w 1157"/>
              <a:gd name="T63" fmla="*/ 2147483647 h 1868"/>
              <a:gd name="T64" fmla="*/ 2147483647 w 1157"/>
              <a:gd name="T65" fmla="*/ 2147483647 h 1868"/>
              <a:gd name="T66" fmla="*/ 2147483647 w 1157"/>
              <a:gd name="T67" fmla="*/ 2147483647 h 1868"/>
              <a:gd name="T68" fmla="*/ 2147483647 w 1157"/>
              <a:gd name="T69" fmla="*/ 2147483647 h 1868"/>
              <a:gd name="T70" fmla="*/ 2147483647 w 1157"/>
              <a:gd name="T71" fmla="*/ 0 h 1868"/>
              <a:gd name="T72" fmla="*/ 2147483647 w 1157"/>
              <a:gd name="T73" fmla="*/ 2147483647 h 1868"/>
              <a:gd name="T74" fmla="*/ 2147483647 w 1157"/>
              <a:gd name="T75" fmla="*/ 2147483647 h 1868"/>
              <a:gd name="T76" fmla="*/ 2147483647 w 1157"/>
              <a:gd name="T77" fmla="*/ 2147483647 h 1868"/>
              <a:gd name="T78" fmla="*/ 2147483647 w 1157"/>
              <a:gd name="T79" fmla="*/ 2147483647 h 1868"/>
              <a:gd name="T80" fmla="*/ 2147483647 w 1157"/>
              <a:gd name="T81" fmla="*/ 2147483647 h 1868"/>
              <a:gd name="T82" fmla="*/ 2147483647 w 1157"/>
              <a:gd name="T83" fmla="*/ 2147483647 h 1868"/>
              <a:gd name="T84" fmla="*/ 2147483647 w 1157"/>
              <a:gd name="T85" fmla="*/ 2147483647 h 1868"/>
              <a:gd name="T86" fmla="*/ 2147483647 w 1157"/>
              <a:gd name="T87" fmla="*/ 2147483647 h 1868"/>
              <a:gd name="T88" fmla="*/ 2147483647 w 1157"/>
              <a:gd name="T89" fmla="*/ 2147483647 h 1868"/>
              <a:gd name="T90" fmla="*/ 2147483647 w 1157"/>
              <a:gd name="T91" fmla="*/ 2147483647 h 1868"/>
              <a:gd name="T92" fmla="*/ 2147483647 w 1157"/>
              <a:gd name="T93" fmla="*/ 2147483647 h 1868"/>
              <a:gd name="T94" fmla="*/ 2147483647 w 1157"/>
              <a:gd name="T95" fmla="*/ 2147483647 h 1868"/>
              <a:gd name="T96" fmla="*/ 2147483647 w 1157"/>
              <a:gd name="T97" fmla="*/ 2147483647 h 18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57"/>
              <a:gd name="T148" fmla="*/ 0 h 1868"/>
              <a:gd name="T149" fmla="*/ 1157 w 1157"/>
              <a:gd name="T150" fmla="*/ 1868 h 18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57" h="1868">
                <a:moveTo>
                  <a:pt x="123" y="1175"/>
                </a:moveTo>
                <a:lnTo>
                  <a:pt x="118" y="1181"/>
                </a:lnTo>
                <a:lnTo>
                  <a:pt x="117" y="1182"/>
                </a:lnTo>
                <a:lnTo>
                  <a:pt x="95" y="1238"/>
                </a:lnTo>
                <a:lnTo>
                  <a:pt x="91" y="1241"/>
                </a:lnTo>
                <a:lnTo>
                  <a:pt x="84" y="1254"/>
                </a:lnTo>
                <a:lnTo>
                  <a:pt x="78" y="1285"/>
                </a:lnTo>
                <a:lnTo>
                  <a:pt x="74" y="1310"/>
                </a:lnTo>
                <a:lnTo>
                  <a:pt x="54" y="1412"/>
                </a:lnTo>
                <a:lnTo>
                  <a:pt x="0" y="1695"/>
                </a:lnTo>
                <a:lnTo>
                  <a:pt x="11" y="1699"/>
                </a:lnTo>
                <a:lnTo>
                  <a:pt x="177" y="1730"/>
                </a:lnTo>
                <a:lnTo>
                  <a:pt x="359" y="1761"/>
                </a:lnTo>
                <a:lnTo>
                  <a:pt x="410" y="1770"/>
                </a:lnTo>
                <a:lnTo>
                  <a:pt x="438" y="1776"/>
                </a:lnTo>
                <a:lnTo>
                  <a:pt x="494" y="1784"/>
                </a:lnTo>
                <a:lnTo>
                  <a:pt x="500" y="1785"/>
                </a:lnTo>
                <a:lnTo>
                  <a:pt x="503" y="1786"/>
                </a:lnTo>
                <a:lnTo>
                  <a:pt x="537" y="1791"/>
                </a:lnTo>
                <a:lnTo>
                  <a:pt x="590" y="1801"/>
                </a:lnTo>
                <a:lnTo>
                  <a:pt x="681" y="1813"/>
                </a:lnTo>
                <a:lnTo>
                  <a:pt x="725" y="1820"/>
                </a:lnTo>
                <a:lnTo>
                  <a:pt x="872" y="1840"/>
                </a:lnTo>
                <a:lnTo>
                  <a:pt x="875" y="1842"/>
                </a:lnTo>
                <a:lnTo>
                  <a:pt x="878" y="1842"/>
                </a:lnTo>
                <a:lnTo>
                  <a:pt x="884" y="1843"/>
                </a:lnTo>
                <a:lnTo>
                  <a:pt x="887" y="1843"/>
                </a:lnTo>
                <a:lnTo>
                  <a:pt x="906" y="1845"/>
                </a:lnTo>
                <a:lnTo>
                  <a:pt x="952" y="1851"/>
                </a:lnTo>
                <a:lnTo>
                  <a:pt x="996" y="1857"/>
                </a:lnTo>
                <a:lnTo>
                  <a:pt x="1005" y="1858"/>
                </a:lnTo>
                <a:lnTo>
                  <a:pt x="1011" y="1860"/>
                </a:lnTo>
                <a:lnTo>
                  <a:pt x="1080" y="1868"/>
                </a:lnTo>
                <a:lnTo>
                  <a:pt x="1084" y="1838"/>
                </a:lnTo>
                <a:lnTo>
                  <a:pt x="1095" y="1750"/>
                </a:lnTo>
                <a:lnTo>
                  <a:pt x="1096" y="1742"/>
                </a:lnTo>
                <a:lnTo>
                  <a:pt x="1104" y="1683"/>
                </a:lnTo>
                <a:lnTo>
                  <a:pt x="1111" y="1621"/>
                </a:lnTo>
                <a:lnTo>
                  <a:pt x="1113" y="1616"/>
                </a:lnTo>
                <a:lnTo>
                  <a:pt x="1114" y="1605"/>
                </a:lnTo>
                <a:lnTo>
                  <a:pt x="1120" y="1560"/>
                </a:lnTo>
                <a:lnTo>
                  <a:pt x="1122" y="1543"/>
                </a:lnTo>
                <a:lnTo>
                  <a:pt x="1126" y="1511"/>
                </a:lnTo>
                <a:lnTo>
                  <a:pt x="1128" y="1499"/>
                </a:lnTo>
                <a:lnTo>
                  <a:pt x="1128" y="1497"/>
                </a:lnTo>
                <a:lnTo>
                  <a:pt x="1135" y="1436"/>
                </a:lnTo>
                <a:lnTo>
                  <a:pt x="1139" y="1406"/>
                </a:lnTo>
                <a:lnTo>
                  <a:pt x="1143" y="1379"/>
                </a:lnTo>
                <a:lnTo>
                  <a:pt x="1147" y="1343"/>
                </a:lnTo>
                <a:lnTo>
                  <a:pt x="1151" y="1314"/>
                </a:lnTo>
                <a:lnTo>
                  <a:pt x="1157" y="1258"/>
                </a:lnTo>
                <a:lnTo>
                  <a:pt x="1151" y="1255"/>
                </a:lnTo>
                <a:lnTo>
                  <a:pt x="1150" y="1254"/>
                </a:lnTo>
                <a:lnTo>
                  <a:pt x="1145" y="1250"/>
                </a:lnTo>
                <a:lnTo>
                  <a:pt x="1128" y="1212"/>
                </a:lnTo>
                <a:lnTo>
                  <a:pt x="1110" y="1183"/>
                </a:lnTo>
                <a:lnTo>
                  <a:pt x="1107" y="1183"/>
                </a:lnTo>
                <a:lnTo>
                  <a:pt x="1091" y="1190"/>
                </a:lnTo>
                <a:lnTo>
                  <a:pt x="1083" y="1206"/>
                </a:lnTo>
                <a:lnTo>
                  <a:pt x="1081" y="1231"/>
                </a:lnTo>
                <a:lnTo>
                  <a:pt x="1061" y="1226"/>
                </a:lnTo>
                <a:lnTo>
                  <a:pt x="971" y="1219"/>
                </a:lnTo>
                <a:lnTo>
                  <a:pt x="951" y="1207"/>
                </a:lnTo>
                <a:lnTo>
                  <a:pt x="930" y="1220"/>
                </a:lnTo>
                <a:lnTo>
                  <a:pt x="904" y="1226"/>
                </a:lnTo>
                <a:lnTo>
                  <a:pt x="865" y="1211"/>
                </a:lnTo>
                <a:lnTo>
                  <a:pt x="843" y="1228"/>
                </a:lnTo>
                <a:lnTo>
                  <a:pt x="845" y="1240"/>
                </a:lnTo>
                <a:lnTo>
                  <a:pt x="839" y="1243"/>
                </a:lnTo>
                <a:lnTo>
                  <a:pt x="815" y="1217"/>
                </a:lnTo>
                <a:lnTo>
                  <a:pt x="803" y="1138"/>
                </a:lnTo>
                <a:lnTo>
                  <a:pt x="752" y="1100"/>
                </a:lnTo>
                <a:lnTo>
                  <a:pt x="759" y="1070"/>
                </a:lnTo>
                <a:lnTo>
                  <a:pt x="700" y="887"/>
                </a:lnTo>
                <a:lnTo>
                  <a:pt x="639" y="922"/>
                </a:lnTo>
                <a:lnTo>
                  <a:pt x="615" y="923"/>
                </a:lnTo>
                <a:lnTo>
                  <a:pt x="588" y="904"/>
                </a:lnTo>
                <a:lnTo>
                  <a:pt x="652" y="680"/>
                </a:lnTo>
                <a:lnTo>
                  <a:pt x="657" y="680"/>
                </a:lnTo>
                <a:lnTo>
                  <a:pt x="670" y="651"/>
                </a:lnTo>
                <a:lnTo>
                  <a:pt x="670" y="642"/>
                </a:lnTo>
                <a:lnTo>
                  <a:pt x="663" y="639"/>
                </a:lnTo>
                <a:lnTo>
                  <a:pt x="642" y="642"/>
                </a:lnTo>
                <a:lnTo>
                  <a:pt x="625" y="641"/>
                </a:lnTo>
                <a:lnTo>
                  <a:pt x="621" y="634"/>
                </a:lnTo>
                <a:lnTo>
                  <a:pt x="624" y="621"/>
                </a:lnTo>
                <a:lnTo>
                  <a:pt x="615" y="614"/>
                </a:lnTo>
                <a:lnTo>
                  <a:pt x="598" y="621"/>
                </a:lnTo>
                <a:lnTo>
                  <a:pt x="596" y="616"/>
                </a:lnTo>
                <a:lnTo>
                  <a:pt x="601" y="608"/>
                </a:lnTo>
                <a:lnTo>
                  <a:pt x="576" y="558"/>
                </a:lnTo>
                <a:lnTo>
                  <a:pt x="561" y="539"/>
                </a:lnTo>
                <a:lnTo>
                  <a:pt x="527" y="472"/>
                </a:lnTo>
                <a:lnTo>
                  <a:pt x="503" y="459"/>
                </a:lnTo>
                <a:lnTo>
                  <a:pt x="464" y="413"/>
                </a:lnTo>
                <a:lnTo>
                  <a:pt x="487" y="407"/>
                </a:lnTo>
                <a:lnTo>
                  <a:pt x="469" y="388"/>
                </a:lnTo>
                <a:lnTo>
                  <a:pt x="476" y="347"/>
                </a:lnTo>
                <a:lnTo>
                  <a:pt x="438" y="274"/>
                </a:lnTo>
                <a:lnTo>
                  <a:pt x="439" y="269"/>
                </a:lnTo>
                <a:lnTo>
                  <a:pt x="447" y="218"/>
                </a:lnTo>
                <a:lnTo>
                  <a:pt x="459" y="158"/>
                </a:lnTo>
                <a:lnTo>
                  <a:pt x="461" y="150"/>
                </a:lnTo>
                <a:lnTo>
                  <a:pt x="461" y="148"/>
                </a:lnTo>
                <a:lnTo>
                  <a:pt x="476" y="60"/>
                </a:lnTo>
                <a:lnTo>
                  <a:pt x="481" y="36"/>
                </a:lnTo>
                <a:lnTo>
                  <a:pt x="482" y="30"/>
                </a:lnTo>
                <a:lnTo>
                  <a:pt x="322" y="0"/>
                </a:lnTo>
                <a:lnTo>
                  <a:pt x="320" y="9"/>
                </a:lnTo>
                <a:lnTo>
                  <a:pt x="318" y="20"/>
                </a:lnTo>
                <a:lnTo>
                  <a:pt x="314" y="37"/>
                </a:lnTo>
                <a:lnTo>
                  <a:pt x="288" y="171"/>
                </a:lnTo>
                <a:lnTo>
                  <a:pt x="281" y="209"/>
                </a:lnTo>
                <a:lnTo>
                  <a:pt x="277" y="227"/>
                </a:lnTo>
                <a:lnTo>
                  <a:pt x="275" y="235"/>
                </a:lnTo>
                <a:lnTo>
                  <a:pt x="275" y="239"/>
                </a:lnTo>
                <a:lnTo>
                  <a:pt x="274" y="244"/>
                </a:lnTo>
                <a:lnTo>
                  <a:pt x="263" y="299"/>
                </a:lnTo>
                <a:lnTo>
                  <a:pt x="258" y="329"/>
                </a:lnTo>
                <a:lnTo>
                  <a:pt x="246" y="392"/>
                </a:lnTo>
                <a:lnTo>
                  <a:pt x="241" y="417"/>
                </a:lnTo>
                <a:lnTo>
                  <a:pt x="241" y="419"/>
                </a:lnTo>
                <a:lnTo>
                  <a:pt x="235" y="449"/>
                </a:lnTo>
                <a:lnTo>
                  <a:pt x="217" y="539"/>
                </a:lnTo>
                <a:lnTo>
                  <a:pt x="216" y="551"/>
                </a:lnTo>
                <a:lnTo>
                  <a:pt x="209" y="590"/>
                </a:lnTo>
                <a:lnTo>
                  <a:pt x="207" y="600"/>
                </a:lnTo>
                <a:lnTo>
                  <a:pt x="203" y="618"/>
                </a:lnTo>
                <a:lnTo>
                  <a:pt x="198" y="630"/>
                </a:lnTo>
                <a:lnTo>
                  <a:pt x="208" y="663"/>
                </a:lnTo>
                <a:lnTo>
                  <a:pt x="204" y="726"/>
                </a:lnTo>
                <a:lnTo>
                  <a:pt x="209" y="737"/>
                </a:lnTo>
                <a:lnTo>
                  <a:pt x="216" y="759"/>
                </a:lnTo>
                <a:lnTo>
                  <a:pt x="219" y="763"/>
                </a:lnTo>
                <a:lnTo>
                  <a:pt x="256" y="797"/>
                </a:lnTo>
                <a:lnTo>
                  <a:pt x="263" y="831"/>
                </a:lnTo>
                <a:lnTo>
                  <a:pt x="210" y="910"/>
                </a:lnTo>
                <a:lnTo>
                  <a:pt x="209" y="911"/>
                </a:lnTo>
                <a:lnTo>
                  <a:pt x="192" y="943"/>
                </a:lnTo>
                <a:lnTo>
                  <a:pt x="185" y="953"/>
                </a:lnTo>
                <a:lnTo>
                  <a:pt x="171" y="970"/>
                </a:lnTo>
                <a:lnTo>
                  <a:pt x="154" y="1007"/>
                </a:lnTo>
                <a:lnTo>
                  <a:pt x="127" y="1025"/>
                </a:lnTo>
                <a:lnTo>
                  <a:pt x="75" y="1109"/>
                </a:lnTo>
                <a:lnTo>
                  <a:pt x="74" y="1128"/>
                </a:lnTo>
                <a:lnTo>
                  <a:pt x="96" y="1145"/>
                </a:lnTo>
                <a:lnTo>
                  <a:pt x="109" y="1148"/>
                </a:lnTo>
                <a:lnTo>
                  <a:pt x="123" y="1175"/>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2" name="Freeform 70"/>
          <p:cNvSpPr>
            <a:spLocks/>
          </p:cNvSpPr>
          <p:nvPr/>
        </p:nvSpPr>
        <p:spPr bwMode="auto">
          <a:xfrm>
            <a:off x="2287487" y="1270367"/>
            <a:ext cx="1516475" cy="922810"/>
          </a:xfrm>
          <a:custGeom>
            <a:avLst/>
            <a:gdLst>
              <a:gd name="T0" fmla="*/ 2147483647 w 2017"/>
              <a:gd name="T1" fmla="*/ 2147483647 h 1228"/>
              <a:gd name="T2" fmla="*/ 2147483647 w 2017"/>
              <a:gd name="T3" fmla="*/ 2147483647 h 1228"/>
              <a:gd name="T4" fmla="*/ 2147483647 w 2017"/>
              <a:gd name="T5" fmla="*/ 2147483647 h 1228"/>
              <a:gd name="T6" fmla="*/ 2147483647 w 2017"/>
              <a:gd name="T7" fmla="*/ 2147483647 h 1228"/>
              <a:gd name="T8" fmla="*/ 2147483647 w 2017"/>
              <a:gd name="T9" fmla="*/ 2147483647 h 1228"/>
              <a:gd name="T10" fmla="*/ 2147483647 w 2017"/>
              <a:gd name="T11" fmla="*/ 2147483647 h 1228"/>
              <a:gd name="T12" fmla="*/ 2147483647 w 2017"/>
              <a:gd name="T13" fmla="*/ 2147483647 h 1228"/>
              <a:gd name="T14" fmla="*/ 2147483647 w 2017"/>
              <a:gd name="T15" fmla="*/ 2147483647 h 1228"/>
              <a:gd name="T16" fmla="*/ 2147483647 w 2017"/>
              <a:gd name="T17" fmla="*/ 2147483647 h 1228"/>
              <a:gd name="T18" fmla="*/ 2147483647 w 2017"/>
              <a:gd name="T19" fmla="*/ 2147483647 h 1228"/>
              <a:gd name="T20" fmla="*/ 2147483647 w 2017"/>
              <a:gd name="T21" fmla="*/ 2147483647 h 1228"/>
              <a:gd name="T22" fmla="*/ 2147483647 w 2017"/>
              <a:gd name="T23" fmla="*/ 2147483647 h 1228"/>
              <a:gd name="T24" fmla="*/ 0 w 2017"/>
              <a:gd name="T25" fmla="*/ 2147483647 h 1228"/>
              <a:gd name="T26" fmla="*/ 2147483647 w 2017"/>
              <a:gd name="T27" fmla="*/ 2147483647 h 1228"/>
              <a:gd name="T28" fmla="*/ 2147483647 w 2017"/>
              <a:gd name="T29" fmla="*/ 2147483647 h 1228"/>
              <a:gd name="T30" fmla="*/ 2147483647 w 2017"/>
              <a:gd name="T31" fmla="*/ 2147483647 h 1228"/>
              <a:gd name="T32" fmla="*/ 2147483647 w 2017"/>
              <a:gd name="T33" fmla="*/ 0 h 1228"/>
              <a:gd name="T34" fmla="*/ 2147483647 w 2017"/>
              <a:gd name="T35" fmla="*/ 2147483647 h 1228"/>
              <a:gd name="T36" fmla="*/ 2147483647 w 2017"/>
              <a:gd name="T37" fmla="*/ 2147483647 h 1228"/>
              <a:gd name="T38" fmla="*/ 2147483647 w 2017"/>
              <a:gd name="T39" fmla="*/ 2147483647 h 1228"/>
              <a:gd name="T40" fmla="*/ 2147483647 w 2017"/>
              <a:gd name="T41" fmla="*/ 2147483647 h 1228"/>
              <a:gd name="T42" fmla="*/ 2147483647 w 2017"/>
              <a:gd name="T43" fmla="*/ 2147483647 h 1228"/>
              <a:gd name="T44" fmla="*/ 2147483647 w 2017"/>
              <a:gd name="T45" fmla="*/ 2147483647 h 1228"/>
              <a:gd name="T46" fmla="*/ 2147483647 w 2017"/>
              <a:gd name="T47" fmla="*/ 2147483647 h 1228"/>
              <a:gd name="T48" fmla="*/ 2147483647 w 2017"/>
              <a:gd name="T49" fmla="*/ 2147483647 h 1228"/>
              <a:gd name="T50" fmla="*/ 2147483647 w 2017"/>
              <a:gd name="T51" fmla="*/ 2147483647 h 1228"/>
              <a:gd name="T52" fmla="*/ 2147483647 w 2017"/>
              <a:gd name="T53" fmla="*/ 2147483647 h 1228"/>
              <a:gd name="T54" fmla="*/ 2147483647 w 2017"/>
              <a:gd name="T55" fmla="*/ 2147483647 h 1228"/>
              <a:gd name="T56" fmla="*/ 2147483647 w 2017"/>
              <a:gd name="T57" fmla="*/ 2147483647 h 1228"/>
              <a:gd name="T58" fmla="*/ 2147483647 w 2017"/>
              <a:gd name="T59" fmla="*/ 2147483647 h 1228"/>
              <a:gd name="T60" fmla="*/ 2147483647 w 2017"/>
              <a:gd name="T61" fmla="*/ 2147483647 h 1228"/>
              <a:gd name="T62" fmla="*/ 2147483647 w 2017"/>
              <a:gd name="T63" fmla="*/ 2147483647 h 1228"/>
              <a:gd name="T64" fmla="*/ 2147483647 w 2017"/>
              <a:gd name="T65" fmla="*/ 2147483647 h 1228"/>
              <a:gd name="T66" fmla="*/ 2147483647 w 2017"/>
              <a:gd name="T67" fmla="*/ 2147483647 h 1228"/>
              <a:gd name="T68" fmla="*/ 2147483647 w 2017"/>
              <a:gd name="T69" fmla="*/ 2147483647 h 1228"/>
              <a:gd name="T70" fmla="*/ 2147483647 w 2017"/>
              <a:gd name="T71" fmla="*/ 2147483647 h 1228"/>
              <a:gd name="T72" fmla="*/ 2147483647 w 2017"/>
              <a:gd name="T73" fmla="*/ 2147483647 h 1228"/>
              <a:gd name="T74" fmla="*/ 2147483647 w 2017"/>
              <a:gd name="T75" fmla="*/ 2147483647 h 1228"/>
              <a:gd name="T76" fmla="*/ 2147483647 w 2017"/>
              <a:gd name="T77" fmla="*/ 2147483647 h 1228"/>
              <a:gd name="T78" fmla="*/ 2147483647 w 2017"/>
              <a:gd name="T79" fmla="*/ 2147483647 h 1228"/>
              <a:gd name="T80" fmla="*/ 2147483647 w 2017"/>
              <a:gd name="T81" fmla="*/ 2147483647 h 1228"/>
              <a:gd name="T82" fmla="*/ 2147483647 w 2017"/>
              <a:gd name="T83" fmla="*/ 2147483647 h 1228"/>
              <a:gd name="T84" fmla="*/ 2147483647 w 2017"/>
              <a:gd name="T85" fmla="*/ 2147483647 h 1228"/>
              <a:gd name="T86" fmla="*/ 2147483647 w 2017"/>
              <a:gd name="T87" fmla="*/ 2147483647 h 1228"/>
              <a:gd name="T88" fmla="*/ 2147483647 w 2017"/>
              <a:gd name="T89" fmla="*/ 2147483647 h 1228"/>
              <a:gd name="T90" fmla="*/ 2147483647 w 2017"/>
              <a:gd name="T91" fmla="*/ 2147483647 h 1228"/>
              <a:gd name="T92" fmla="*/ 2147483647 w 2017"/>
              <a:gd name="T93" fmla="*/ 2147483647 h 1228"/>
              <a:gd name="T94" fmla="*/ 2147483647 w 2017"/>
              <a:gd name="T95" fmla="*/ 2147483647 h 1228"/>
              <a:gd name="T96" fmla="*/ 2147483647 w 2017"/>
              <a:gd name="T97" fmla="*/ 2147483647 h 1228"/>
              <a:gd name="T98" fmla="*/ 2147483647 w 2017"/>
              <a:gd name="T99" fmla="*/ 2147483647 h 1228"/>
              <a:gd name="T100" fmla="*/ 2147483647 w 2017"/>
              <a:gd name="T101" fmla="*/ 2147483647 h 1228"/>
              <a:gd name="T102" fmla="*/ 2147483647 w 2017"/>
              <a:gd name="T103" fmla="*/ 2147483647 h 1228"/>
              <a:gd name="T104" fmla="*/ 2147483647 w 2017"/>
              <a:gd name="T105" fmla="*/ 2147483647 h 1228"/>
              <a:gd name="T106" fmla="*/ 2147483647 w 2017"/>
              <a:gd name="T107" fmla="*/ 2147483647 h 1228"/>
              <a:gd name="T108" fmla="*/ 2147483647 w 2017"/>
              <a:gd name="T109" fmla="*/ 2147483647 h 1228"/>
              <a:gd name="T110" fmla="*/ 2147483647 w 2017"/>
              <a:gd name="T111" fmla="*/ 2147483647 h 1228"/>
              <a:gd name="T112" fmla="*/ 2147483647 w 2017"/>
              <a:gd name="T113" fmla="*/ 2147483647 h 1228"/>
              <a:gd name="T114" fmla="*/ 2147483647 w 2017"/>
              <a:gd name="T115" fmla="*/ 2147483647 h 1228"/>
              <a:gd name="T116" fmla="*/ 2147483647 w 2017"/>
              <a:gd name="T117" fmla="*/ 2147483647 h 1228"/>
              <a:gd name="T118" fmla="*/ 2147483647 w 2017"/>
              <a:gd name="T119" fmla="*/ 2147483647 h 1228"/>
              <a:gd name="T120" fmla="*/ 2147483647 w 2017"/>
              <a:gd name="T121" fmla="*/ 2147483647 h 1228"/>
              <a:gd name="T122" fmla="*/ 2147483647 w 2017"/>
              <a:gd name="T123" fmla="*/ 2147483647 h 1228"/>
              <a:gd name="T124" fmla="*/ 2147483647 w 2017"/>
              <a:gd name="T125" fmla="*/ 2147483647 h 12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17"/>
              <a:gd name="T190" fmla="*/ 0 h 1228"/>
              <a:gd name="T191" fmla="*/ 2017 w 2017"/>
              <a:gd name="T192" fmla="*/ 1228 h 12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17" h="1228">
                <a:moveTo>
                  <a:pt x="262" y="857"/>
                </a:moveTo>
                <a:lnTo>
                  <a:pt x="201" y="892"/>
                </a:lnTo>
                <a:lnTo>
                  <a:pt x="177" y="893"/>
                </a:lnTo>
                <a:lnTo>
                  <a:pt x="150" y="874"/>
                </a:lnTo>
                <a:lnTo>
                  <a:pt x="214" y="650"/>
                </a:lnTo>
                <a:lnTo>
                  <a:pt x="219" y="650"/>
                </a:lnTo>
                <a:lnTo>
                  <a:pt x="232" y="621"/>
                </a:lnTo>
                <a:lnTo>
                  <a:pt x="232" y="612"/>
                </a:lnTo>
                <a:lnTo>
                  <a:pt x="225" y="609"/>
                </a:lnTo>
                <a:lnTo>
                  <a:pt x="204" y="612"/>
                </a:lnTo>
                <a:lnTo>
                  <a:pt x="187" y="611"/>
                </a:lnTo>
                <a:lnTo>
                  <a:pt x="183" y="604"/>
                </a:lnTo>
                <a:lnTo>
                  <a:pt x="186" y="591"/>
                </a:lnTo>
                <a:lnTo>
                  <a:pt x="177" y="584"/>
                </a:lnTo>
                <a:lnTo>
                  <a:pt x="160" y="591"/>
                </a:lnTo>
                <a:lnTo>
                  <a:pt x="158" y="586"/>
                </a:lnTo>
                <a:lnTo>
                  <a:pt x="163" y="578"/>
                </a:lnTo>
                <a:lnTo>
                  <a:pt x="138" y="528"/>
                </a:lnTo>
                <a:lnTo>
                  <a:pt x="123" y="509"/>
                </a:lnTo>
                <a:lnTo>
                  <a:pt x="89" y="442"/>
                </a:lnTo>
                <a:lnTo>
                  <a:pt x="65" y="429"/>
                </a:lnTo>
                <a:lnTo>
                  <a:pt x="26" y="383"/>
                </a:lnTo>
                <a:lnTo>
                  <a:pt x="49" y="377"/>
                </a:lnTo>
                <a:lnTo>
                  <a:pt x="31" y="358"/>
                </a:lnTo>
                <a:lnTo>
                  <a:pt x="38" y="317"/>
                </a:lnTo>
                <a:lnTo>
                  <a:pt x="0" y="244"/>
                </a:lnTo>
                <a:lnTo>
                  <a:pt x="1" y="239"/>
                </a:lnTo>
                <a:lnTo>
                  <a:pt x="9" y="188"/>
                </a:lnTo>
                <a:lnTo>
                  <a:pt x="21" y="128"/>
                </a:lnTo>
                <a:lnTo>
                  <a:pt x="23" y="120"/>
                </a:lnTo>
                <a:lnTo>
                  <a:pt x="23" y="118"/>
                </a:lnTo>
                <a:lnTo>
                  <a:pt x="38" y="30"/>
                </a:lnTo>
                <a:lnTo>
                  <a:pt x="43" y="6"/>
                </a:lnTo>
                <a:lnTo>
                  <a:pt x="44" y="0"/>
                </a:lnTo>
                <a:lnTo>
                  <a:pt x="260" y="37"/>
                </a:lnTo>
                <a:lnTo>
                  <a:pt x="368" y="55"/>
                </a:lnTo>
                <a:lnTo>
                  <a:pt x="675" y="100"/>
                </a:lnTo>
                <a:lnTo>
                  <a:pt x="826" y="122"/>
                </a:lnTo>
                <a:lnTo>
                  <a:pt x="913" y="133"/>
                </a:lnTo>
                <a:lnTo>
                  <a:pt x="1037" y="148"/>
                </a:lnTo>
                <a:lnTo>
                  <a:pt x="1119" y="157"/>
                </a:lnTo>
                <a:lnTo>
                  <a:pt x="1325" y="179"/>
                </a:lnTo>
                <a:lnTo>
                  <a:pt x="1499" y="196"/>
                </a:lnTo>
                <a:lnTo>
                  <a:pt x="1677" y="212"/>
                </a:lnTo>
                <a:lnTo>
                  <a:pt x="1850" y="224"/>
                </a:lnTo>
                <a:lnTo>
                  <a:pt x="2017" y="235"/>
                </a:lnTo>
                <a:lnTo>
                  <a:pt x="2013" y="296"/>
                </a:lnTo>
                <a:lnTo>
                  <a:pt x="2012" y="316"/>
                </a:lnTo>
                <a:lnTo>
                  <a:pt x="2012" y="323"/>
                </a:lnTo>
                <a:lnTo>
                  <a:pt x="2012" y="326"/>
                </a:lnTo>
                <a:lnTo>
                  <a:pt x="2010" y="357"/>
                </a:lnTo>
                <a:lnTo>
                  <a:pt x="2009" y="383"/>
                </a:lnTo>
                <a:lnTo>
                  <a:pt x="2005" y="448"/>
                </a:lnTo>
                <a:lnTo>
                  <a:pt x="2004" y="478"/>
                </a:lnTo>
                <a:lnTo>
                  <a:pt x="2004" y="479"/>
                </a:lnTo>
                <a:lnTo>
                  <a:pt x="2001" y="509"/>
                </a:lnTo>
                <a:lnTo>
                  <a:pt x="2000" y="539"/>
                </a:lnTo>
                <a:lnTo>
                  <a:pt x="1994" y="626"/>
                </a:lnTo>
                <a:lnTo>
                  <a:pt x="1994" y="632"/>
                </a:lnTo>
                <a:lnTo>
                  <a:pt x="1993" y="642"/>
                </a:lnTo>
                <a:lnTo>
                  <a:pt x="1991" y="693"/>
                </a:lnTo>
                <a:lnTo>
                  <a:pt x="1985" y="784"/>
                </a:lnTo>
                <a:lnTo>
                  <a:pt x="1983" y="810"/>
                </a:lnTo>
                <a:lnTo>
                  <a:pt x="1982" y="835"/>
                </a:lnTo>
                <a:lnTo>
                  <a:pt x="1981" y="845"/>
                </a:lnTo>
                <a:lnTo>
                  <a:pt x="1977" y="899"/>
                </a:lnTo>
                <a:lnTo>
                  <a:pt x="1977" y="907"/>
                </a:lnTo>
                <a:lnTo>
                  <a:pt x="1975" y="945"/>
                </a:lnTo>
                <a:lnTo>
                  <a:pt x="1973" y="982"/>
                </a:lnTo>
                <a:lnTo>
                  <a:pt x="1973" y="997"/>
                </a:lnTo>
                <a:lnTo>
                  <a:pt x="1970" y="1030"/>
                </a:lnTo>
                <a:lnTo>
                  <a:pt x="1964" y="1153"/>
                </a:lnTo>
                <a:lnTo>
                  <a:pt x="1963" y="1162"/>
                </a:lnTo>
                <a:lnTo>
                  <a:pt x="1961" y="1214"/>
                </a:lnTo>
                <a:lnTo>
                  <a:pt x="1961" y="1216"/>
                </a:lnTo>
                <a:lnTo>
                  <a:pt x="1957" y="1216"/>
                </a:lnTo>
                <a:lnTo>
                  <a:pt x="1840" y="1207"/>
                </a:lnTo>
                <a:lnTo>
                  <a:pt x="1822" y="1206"/>
                </a:lnTo>
                <a:lnTo>
                  <a:pt x="1786" y="1204"/>
                </a:lnTo>
                <a:lnTo>
                  <a:pt x="1776" y="1202"/>
                </a:lnTo>
                <a:lnTo>
                  <a:pt x="1632" y="1192"/>
                </a:lnTo>
                <a:lnTo>
                  <a:pt x="1617" y="1193"/>
                </a:lnTo>
                <a:lnTo>
                  <a:pt x="1615" y="1193"/>
                </a:lnTo>
                <a:lnTo>
                  <a:pt x="1595" y="1190"/>
                </a:lnTo>
                <a:lnTo>
                  <a:pt x="1573" y="1189"/>
                </a:lnTo>
                <a:lnTo>
                  <a:pt x="1571" y="1189"/>
                </a:lnTo>
                <a:lnTo>
                  <a:pt x="1443" y="1177"/>
                </a:lnTo>
                <a:lnTo>
                  <a:pt x="1420" y="1175"/>
                </a:lnTo>
                <a:lnTo>
                  <a:pt x="1283" y="1162"/>
                </a:lnTo>
                <a:lnTo>
                  <a:pt x="1225" y="1156"/>
                </a:lnTo>
                <a:lnTo>
                  <a:pt x="1202" y="1153"/>
                </a:lnTo>
                <a:lnTo>
                  <a:pt x="1180" y="1151"/>
                </a:lnTo>
                <a:lnTo>
                  <a:pt x="1160" y="1148"/>
                </a:lnTo>
                <a:lnTo>
                  <a:pt x="1093" y="1142"/>
                </a:lnTo>
                <a:lnTo>
                  <a:pt x="1071" y="1138"/>
                </a:lnTo>
                <a:lnTo>
                  <a:pt x="955" y="1126"/>
                </a:lnTo>
                <a:lnTo>
                  <a:pt x="944" y="1124"/>
                </a:lnTo>
                <a:lnTo>
                  <a:pt x="919" y="1121"/>
                </a:lnTo>
                <a:lnTo>
                  <a:pt x="848" y="1115"/>
                </a:lnTo>
                <a:lnTo>
                  <a:pt x="736" y="1099"/>
                </a:lnTo>
                <a:lnTo>
                  <a:pt x="725" y="1181"/>
                </a:lnTo>
                <a:lnTo>
                  <a:pt x="720" y="1222"/>
                </a:lnTo>
                <a:lnTo>
                  <a:pt x="719" y="1228"/>
                </a:lnTo>
                <a:lnTo>
                  <a:pt x="713" y="1225"/>
                </a:lnTo>
                <a:lnTo>
                  <a:pt x="712" y="1224"/>
                </a:lnTo>
                <a:lnTo>
                  <a:pt x="707" y="1220"/>
                </a:lnTo>
                <a:lnTo>
                  <a:pt x="690" y="1182"/>
                </a:lnTo>
                <a:lnTo>
                  <a:pt x="672" y="1153"/>
                </a:lnTo>
                <a:lnTo>
                  <a:pt x="669" y="1153"/>
                </a:lnTo>
                <a:lnTo>
                  <a:pt x="653" y="1160"/>
                </a:lnTo>
                <a:lnTo>
                  <a:pt x="645" y="1176"/>
                </a:lnTo>
                <a:lnTo>
                  <a:pt x="643" y="1201"/>
                </a:lnTo>
                <a:lnTo>
                  <a:pt x="623" y="1196"/>
                </a:lnTo>
                <a:lnTo>
                  <a:pt x="533" y="1189"/>
                </a:lnTo>
                <a:lnTo>
                  <a:pt x="513" y="1177"/>
                </a:lnTo>
                <a:lnTo>
                  <a:pt x="492" y="1190"/>
                </a:lnTo>
                <a:lnTo>
                  <a:pt x="466" y="1196"/>
                </a:lnTo>
                <a:lnTo>
                  <a:pt x="427" y="1181"/>
                </a:lnTo>
                <a:lnTo>
                  <a:pt x="405" y="1198"/>
                </a:lnTo>
                <a:lnTo>
                  <a:pt x="407" y="1210"/>
                </a:lnTo>
                <a:lnTo>
                  <a:pt x="401" y="1213"/>
                </a:lnTo>
                <a:lnTo>
                  <a:pt x="377" y="1187"/>
                </a:lnTo>
                <a:lnTo>
                  <a:pt x="365" y="1108"/>
                </a:lnTo>
                <a:lnTo>
                  <a:pt x="314" y="1070"/>
                </a:lnTo>
                <a:lnTo>
                  <a:pt x="321" y="1040"/>
                </a:lnTo>
                <a:lnTo>
                  <a:pt x="262" y="85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3" name="Freeform 71"/>
          <p:cNvSpPr>
            <a:spLocks/>
          </p:cNvSpPr>
          <p:nvPr/>
        </p:nvSpPr>
        <p:spPr bwMode="auto">
          <a:xfrm>
            <a:off x="982928" y="1546910"/>
            <a:ext cx="1173803" cy="975412"/>
          </a:xfrm>
          <a:custGeom>
            <a:avLst/>
            <a:gdLst>
              <a:gd name="T0" fmla="*/ 2147483647 w 1563"/>
              <a:gd name="T1" fmla="*/ 2147483647 h 1296"/>
              <a:gd name="T2" fmla="*/ 2147483647 w 1563"/>
              <a:gd name="T3" fmla="*/ 2147483647 h 1296"/>
              <a:gd name="T4" fmla="*/ 2147483647 w 1563"/>
              <a:gd name="T5" fmla="*/ 2147483647 h 1296"/>
              <a:gd name="T6" fmla="*/ 2147483647 w 1563"/>
              <a:gd name="T7" fmla="*/ 2147483647 h 1296"/>
              <a:gd name="T8" fmla="*/ 2147483647 w 1563"/>
              <a:gd name="T9" fmla="*/ 2147483647 h 1296"/>
              <a:gd name="T10" fmla="*/ 2147483647 w 1563"/>
              <a:gd name="T11" fmla="*/ 2147483647 h 1296"/>
              <a:gd name="T12" fmla="*/ 2147483647 w 1563"/>
              <a:gd name="T13" fmla="*/ 2147483647 h 1296"/>
              <a:gd name="T14" fmla="*/ 2147483647 w 1563"/>
              <a:gd name="T15" fmla="*/ 2147483647 h 1296"/>
              <a:gd name="T16" fmla="*/ 2147483647 w 1563"/>
              <a:gd name="T17" fmla="*/ 2147483647 h 1296"/>
              <a:gd name="T18" fmla="*/ 2147483647 w 1563"/>
              <a:gd name="T19" fmla="*/ 2147483647 h 1296"/>
              <a:gd name="T20" fmla="*/ 2147483647 w 1563"/>
              <a:gd name="T21" fmla="*/ 2147483647 h 1296"/>
              <a:gd name="T22" fmla="*/ 2147483647 w 1563"/>
              <a:gd name="T23" fmla="*/ 2147483647 h 1296"/>
              <a:gd name="T24" fmla="*/ 2147483647 w 1563"/>
              <a:gd name="T25" fmla="*/ 2147483647 h 1296"/>
              <a:gd name="T26" fmla="*/ 2147483647 w 1563"/>
              <a:gd name="T27" fmla="*/ 2147483647 h 1296"/>
              <a:gd name="T28" fmla="*/ 0 w 1563"/>
              <a:gd name="T29" fmla="*/ 2147483647 h 1296"/>
              <a:gd name="T30" fmla="*/ 2147483647 w 1563"/>
              <a:gd name="T31" fmla="*/ 2147483647 h 1296"/>
              <a:gd name="T32" fmla="*/ 2147483647 w 1563"/>
              <a:gd name="T33" fmla="*/ 2147483647 h 1296"/>
              <a:gd name="T34" fmla="*/ 2147483647 w 1563"/>
              <a:gd name="T35" fmla="*/ 2147483647 h 1296"/>
              <a:gd name="T36" fmla="*/ 2147483647 w 1563"/>
              <a:gd name="T37" fmla="*/ 2147483647 h 1296"/>
              <a:gd name="T38" fmla="*/ 2147483647 w 1563"/>
              <a:gd name="T39" fmla="*/ 2147483647 h 1296"/>
              <a:gd name="T40" fmla="*/ 2147483647 w 1563"/>
              <a:gd name="T41" fmla="*/ 2147483647 h 1296"/>
              <a:gd name="T42" fmla="*/ 2147483647 w 1563"/>
              <a:gd name="T43" fmla="*/ 2147483647 h 1296"/>
              <a:gd name="T44" fmla="*/ 2147483647 w 1563"/>
              <a:gd name="T45" fmla="*/ 2147483647 h 1296"/>
              <a:gd name="T46" fmla="*/ 2147483647 w 1563"/>
              <a:gd name="T47" fmla="*/ 2147483647 h 1296"/>
              <a:gd name="T48" fmla="*/ 2147483647 w 1563"/>
              <a:gd name="T49" fmla="*/ 2147483647 h 1296"/>
              <a:gd name="T50" fmla="*/ 2147483647 w 1563"/>
              <a:gd name="T51" fmla="*/ 2147483647 h 1296"/>
              <a:gd name="T52" fmla="*/ 2147483647 w 1563"/>
              <a:gd name="T53" fmla="*/ 2147483647 h 1296"/>
              <a:gd name="T54" fmla="*/ 2147483647 w 1563"/>
              <a:gd name="T55" fmla="*/ 2147483647 h 1296"/>
              <a:gd name="T56" fmla="*/ 2147483647 w 1563"/>
              <a:gd name="T57" fmla="*/ 2147483647 h 1296"/>
              <a:gd name="T58" fmla="*/ 2147483647 w 1563"/>
              <a:gd name="T59" fmla="*/ 2147483647 h 1296"/>
              <a:gd name="T60" fmla="*/ 2147483647 w 1563"/>
              <a:gd name="T61" fmla="*/ 2147483647 h 1296"/>
              <a:gd name="T62" fmla="*/ 2147483647 w 1563"/>
              <a:gd name="T63" fmla="*/ 2147483647 h 1296"/>
              <a:gd name="T64" fmla="*/ 2147483647 w 1563"/>
              <a:gd name="T65" fmla="*/ 2147483647 h 1296"/>
              <a:gd name="T66" fmla="*/ 2147483647 w 1563"/>
              <a:gd name="T67" fmla="*/ 2147483647 h 1296"/>
              <a:gd name="T68" fmla="*/ 2147483647 w 1563"/>
              <a:gd name="T69" fmla="*/ 2147483647 h 1296"/>
              <a:gd name="T70" fmla="*/ 2147483647 w 1563"/>
              <a:gd name="T71" fmla="*/ 2147483647 h 1296"/>
              <a:gd name="T72" fmla="*/ 2147483647 w 1563"/>
              <a:gd name="T73" fmla="*/ 2147483647 h 1296"/>
              <a:gd name="T74" fmla="*/ 2147483647 w 1563"/>
              <a:gd name="T75" fmla="*/ 2147483647 h 1296"/>
              <a:gd name="T76" fmla="*/ 2147483647 w 1563"/>
              <a:gd name="T77" fmla="*/ 2147483647 h 1296"/>
              <a:gd name="T78" fmla="*/ 2147483647 w 1563"/>
              <a:gd name="T79" fmla="*/ 2147483647 h 1296"/>
              <a:gd name="T80" fmla="*/ 2147483647 w 1563"/>
              <a:gd name="T81" fmla="*/ 2147483647 h 1296"/>
              <a:gd name="T82" fmla="*/ 2147483647 w 1563"/>
              <a:gd name="T83" fmla="*/ 2147483647 h 1296"/>
              <a:gd name="T84" fmla="*/ 2147483647 w 1563"/>
              <a:gd name="T85" fmla="*/ 2147483647 h 1296"/>
              <a:gd name="T86" fmla="*/ 2147483647 w 1563"/>
              <a:gd name="T87" fmla="*/ 2147483647 h 1296"/>
              <a:gd name="T88" fmla="*/ 2147483647 w 1563"/>
              <a:gd name="T89" fmla="*/ 2147483647 h 1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3"/>
              <a:gd name="T136" fmla="*/ 0 h 1296"/>
              <a:gd name="T137" fmla="*/ 1563 w 1563"/>
              <a:gd name="T138" fmla="*/ 1296 h 129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3" h="1296">
                <a:moveTo>
                  <a:pt x="1374" y="729"/>
                </a:moveTo>
                <a:lnTo>
                  <a:pt x="1396" y="746"/>
                </a:lnTo>
                <a:lnTo>
                  <a:pt x="1409" y="749"/>
                </a:lnTo>
                <a:lnTo>
                  <a:pt x="1423" y="776"/>
                </a:lnTo>
                <a:lnTo>
                  <a:pt x="1418" y="782"/>
                </a:lnTo>
                <a:lnTo>
                  <a:pt x="1417" y="783"/>
                </a:lnTo>
                <a:lnTo>
                  <a:pt x="1395" y="839"/>
                </a:lnTo>
                <a:lnTo>
                  <a:pt x="1391" y="842"/>
                </a:lnTo>
                <a:lnTo>
                  <a:pt x="1384" y="855"/>
                </a:lnTo>
                <a:lnTo>
                  <a:pt x="1378" y="886"/>
                </a:lnTo>
                <a:lnTo>
                  <a:pt x="1374" y="911"/>
                </a:lnTo>
                <a:lnTo>
                  <a:pt x="1354" y="1013"/>
                </a:lnTo>
                <a:lnTo>
                  <a:pt x="1300" y="1296"/>
                </a:lnTo>
                <a:lnTo>
                  <a:pt x="1261" y="1290"/>
                </a:lnTo>
                <a:lnTo>
                  <a:pt x="1252" y="1288"/>
                </a:lnTo>
                <a:lnTo>
                  <a:pt x="1091" y="1257"/>
                </a:lnTo>
                <a:lnTo>
                  <a:pt x="1037" y="1246"/>
                </a:lnTo>
                <a:lnTo>
                  <a:pt x="1001" y="1240"/>
                </a:lnTo>
                <a:lnTo>
                  <a:pt x="889" y="1216"/>
                </a:lnTo>
                <a:lnTo>
                  <a:pt x="882" y="1215"/>
                </a:lnTo>
                <a:lnTo>
                  <a:pt x="857" y="1209"/>
                </a:lnTo>
                <a:lnTo>
                  <a:pt x="791" y="1193"/>
                </a:lnTo>
                <a:lnTo>
                  <a:pt x="768" y="1189"/>
                </a:lnTo>
                <a:lnTo>
                  <a:pt x="731" y="1181"/>
                </a:lnTo>
                <a:lnTo>
                  <a:pt x="724" y="1180"/>
                </a:lnTo>
                <a:lnTo>
                  <a:pt x="611" y="1155"/>
                </a:lnTo>
                <a:lnTo>
                  <a:pt x="578" y="1146"/>
                </a:lnTo>
                <a:lnTo>
                  <a:pt x="537" y="1136"/>
                </a:lnTo>
                <a:lnTo>
                  <a:pt x="511" y="1130"/>
                </a:lnTo>
                <a:lnTo>
                  <a:pt x="412" y="1104"/>
                </a:lnTo>
                <a:lnTo>
                  <a:pt x="382" y="1096"/>
                </a:lnTo>
                <a:lnTo>
                  <a:pt x="362" y="1091"/>
                </a:lnTo>
                <a:lnTo>
                  <a:pt x="228" y="1059"/>
                </a:lnTo>
                <a:lnTo>
                  <a:pt x="210" y="1053"/>
                </a:lnTo>
                <a:lnTo>
                  <a:pt x="194" y="1050"/>
                </a:lnTo>
                <a:lnTo>
                  <a:pt x="174" y="1047"/>
                </a:lnTo>
                <a:lnTo>
                  <a:pt x="158" y="1042"/>
                </a:lnTo>
                <a:lnTo>
                  <a:pt x="144" y="1038"/>
                </a:lnTo>
                <a:lnTo>
                  <a:pt x="125" y="1034"/>
                </a:lnTo>
                <a:lnTo>
                  <a:pt x="119" y="1034"/>
                </a:lnTo>
                <a:lnTo>
                  <a:pt x="90" y="1026"/>
                </a:lnTo>
                <a:lnTo>
                  <a:pt x="58" y="1017"/>
                </a:lnTo>
                <a:lnTo>
                  <a:pt x="36" y="1011"/>
                </a:lnTo>
                <a:lnTo>
                  <a:pt x="19" y="1007"/>
                </a:lnTo>
                <a:lnTo>
                  <a:pt x="0" y="974"/>
                </a:lnTo>
                <a:lnTo>
                  <a:pt x="26" y="843"/>
                </a:lnTo>
                <a:lnTo>
                  <a:pt x="8" y="788"/>
                </a:lnTo>
                <a:lnTo>
                  <a:pt x="35" y="765"/>
                </a:lnTo>
                <a:lnTo>
                  <a:pt x="78" y="675"/>
                </a:lnTo>
                <a:lnTo>
                  <a:pt x="89" y="670"/>
                </a:lnTo>
                <a:lnTo>
                  <a:pt x="122" y="619"/>
                </a:lnTo>
                <a:lnTo>
                  <a:pt x="147" y="561"/>
                </a:lnTo>
                <a:lnTo>
                  <a:pt x="149" y="561"/>
                </a:lnTo>
                <a:lnTo>
                  <a:pt x="149" y="560"/>
                </a:lnTo>
                <a:lnTo>
                  <a:pt x="182" y="464"/>
                </a:lnTo>
                <a:lnTo>
                  <a:pt x="246" y="289"/>
                </a:lnTo>
                <a:lnTo>
                  <a:pt x="247" y="288"/>
                </a:lnTo>
                <a:lnTo>
                  <a:pt x="247" y="284"/>
                </a:lnTo>
                <a:lnTo>
                  <a:pt x="268" y="237"/>
                </a:lnTo>
                <a:lnTo>
                  <a:pt x="301" y="120"/>
                </a:lnTo>
                <a:lnTo>
                  <a:pt x="301" y="110"/>
                </a:lnTo>
                <a:lnTo>
                  <a:pt x="326" y="30"/>
                </a:lnTo>
                <a:lnTo>
                  <a:pt x="320" y="1"/>
                </a:lnTo>
                <a:lnTo>
                  <a:pt x="324" y="0"/>
                </a:lnTo>
                <a:lnTo>
                  <a:pt x="340" y="22"/>
                </a:lnTo>
                <a:lnTo>
                  <a:pt x="364" y="19"/>
                </a:lnTo>
                <a:lnTo>
                  <a:pt x="381" y="10"/>
                </a:lnTo>
                <a:lnTo>
                  <a:pt x="413" y="16"/>
                </a:lnTo>
                <a:lnTo>
                  <a:pt x="417" y="22"/>
                </a:lnTo>
                <a:lnTo>
                  <a:pt x="425" y="49"/>
                </a:lnTo>
                <a:lnTo>
                  <a:pt x="445" y="53"/>
                </a:lnTo>
                <a:lnTo>
                  <a:pt x="452" y="50"/>
                </a:lnTo>
                <a:lnTo>
                  <a:pt x="484" y="68"/>
                </a:lnTo>
                <a:lnTo>
                  <a:pt x="506" y="117"/>
                </a:lnTo>
                <a:lnTo>
                  <a:pt x="505" y="145"/>
                </a:lnTo>
                <a:lnTo>
                  <a:pt x="502" y="170"/>
                </a:lnTo>
                <a:lnTo>
                  <a:pt x="501" y="174"/>
                </a:lnTo>
                <a:lnTo>
                  <a:pt x="501" y="175"/>
                </a:lnTo>
                <a:lnTo>
                  <a:pt x="496" y="192"/>
                </a:lnTo>
                <a:lnTo>
                  <a:pt x="545" y="228"/>
                </a:lnTo>
                <a:lnTo>
                  <a:pt x="576" y="240"/>
                </a:lnTo>
                <a:lnTo>
                  <a:pt x="590" y="235"/>
                </a:lnTo>
                <a:lnTo>
                  <a:pt x="604" y="237"/>
                </a:lnTo>
                <a:lnTo>
                  <a:pt x="638" y="229"/>
                </a:lnTo>
                <a:lnTo>
                  <a:pt x="660" y="219"/>
                </a:lnTo>
                <a:lnTo>
                  <a:pt x="672" y="225"/>
                </a:lnTo>
                <a:lnTo>
                  <a:pt x="710" y="227"/>
                </a:lnTo>
                <a:lnTo>
                  <a:pt x="713" y="229"/>
                </a:lnTo>
                <a:lnTo>
                  <a:pt x="718" y="235"/>
                </a:lnTo>
                <a:lnTo>
                  <a:pt x="722" y="236"/>
                </a:lnTo>
                <a:lnTo>
                  <a:pt x="759" y="252"/>
                </a:lnTo>
                <a:lnTo>
                  <a:pt x="760" y="269"/>
                </a:lnTo>
                <a:lnTo>
                  <a:pt x="808" y="271"/>
                </a:lnTo>
                <a:lnTo>
                  <a:pt x="820" y="266"/>
                </a:lnTo>
                <a:lnTo>
                  <a:pt x="850" y="261"/>
                </a:lnTo>
                <a:lnTo>
                  <a:pt x="857" y="258"/>
                </a:lnTo>
                <a:lnTo>
                  <a:pt x="885" y="275"/>
                </a:lnTo>
                <a:lnTo>
                  <a:pt x="931" y="277"/>
                </a:lnTo>
                <a:lnTo>
                  <a:pt x="972" y="264"/>
                </a:lnTo>
                <a:lnTo>
                  <a:pt x="978" y="263"/>
                </a:lnTo>
                <a:lnTo>
                  <a:pt x="989" y="264"/>
                </a:lnTo>
                <a:lnTo>
                  <a:pt x="996" y="264"/>
                </a:lnTo>
                <a:lnTo>
                  <a:pt x="1031" y="266"/>
                </a:lnTo>
                <a:lnTo>
                  <a:pt x="1051" y="253"/>
                </a:lnTo>
                <a:lnTo>
                  <a:pt x="1074" y="260"/>
                </a:lnTo>
                <a:lnTo>
                  <a:pt x="1105" y="261"/>
                </a:lnTo>
                <a:lnTo>
                  <a:pt x="1127" y="267"/>
                </a:lnTo>
                <a:lnTo>
                  <a:pt x="1153" y="257"/>
                </a:lnTo>
                <a:lnTo>
                  <a:pt x="1188" y="263"/>
                </a:lnTo>
                <a:lnTo>
                  <a:pt x="1278" y="282"/>
                </a:lnTo>
                <a:lnTo>
                  <a:pt x="1321" y="290"/>
                </a:lnTo>
                <a:lnTo>
                  <a:pt x="1324" y="291"/>
                </a:lnTo>
                <a:lnTo>
                  <a:pt x="1369" y="300"/>
                </a:lnTo>
                <a:lnTo>
                  <a:pt x="1384" y="303"/>
                </a:lnTo>
                <a:lnTo>
                  <a:pt x="1388" y="303"/>
                </a:lnTo>
                <a:lnTo>
                  <a:pt x="1405" y="307"/>
                </a:lnTo>
                <a:lnTo>
                  <a:pt x="1407" y="308"/>
                </a:lnTo>
                <a:lnTo>
                  <a:pt x="1408" y="308"/>
                </a:lnTo>
                <a:lnTo>
                  <a:pt x="1430" y="313"/>
                </a:lnTo>
                <a:lnTo>
                  <a:pt x="1432" y="313"/>
                </a:lnTo>
                <a:lnTo>
                  <a:pt x="1504" y="327"/>
                </a:lnTo>
                <a:lnTo>
                  <a:pt x="1509" y="338"/>
                </a:lnTo>
                <a:lnTo>
                  <a:pt x="1516" y="360"/>
                </a:lnTo>
                <a:lnTo>
                  <a:pt x="1519" y="364"/>
                </a:lnTo>
                <a:lnTo>
                  <a:pt x="1556" y="398"/>
                </a:lnTo>
                <a:lnTo>
                  <a:pt x="1563" y="432"/>
                </a:lnTo>
                <a:lnTo>
                  <a:pt x="1510" y="511"/>
                </a:lnTo>
                <a:lnTo>
                  <a:pt x="1509" y="512"/>
                </a:lnTo>
                <a:lnTo>
                  <a:pt x="1492" y="544"/>
                </a:lnTo>
                <a:lnTo>
                  <a:pt x="1485" y="554"/>
                </a:lnTo>
                <a:lnTo>
                  <a:pt x="1471" y="571"/>
                </a:lnTo>
                <a:lnTo>
                  <a:pt x="1454" y="608"/>
                </a:lnTo>
                <a:lnTo>
                  <a:pt x="1427" y="626"/>
                </a:lnTo>
                <a:lnTo>
                  <a:pt x="1375" y="710"/>
                </a:lnTo>
                <a:lnTo>
                  <a:pt x="1374" y="72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4" name="Freeform 72"/>
          <p:cNvSpPr>
            <a:spLocks/>
          </p:cNvSpPr>
          <p:nvPr/>
        </p:nvSpPr>
        <p:spPr bwMode="auto">
          <a:xfrm>
            <a:off x="2825542" y="3619474"/>
            <a:ext cx="997957" cy="1073104"/>
          </a:xfrm>
          <a:custGeom>
            <a:avLst/>
            <a:gdLst>
              <a:gd name="T0" fmla="*/ 2147483647 w 1329"/>
              <a:gd name="T1" fmla="*/ 2147483647 h 1428"/>
              <a:gd name="T2" fmla="*/ 2147483647 w 1329"/>
              <a:gd name="T3" fmla="*/ 2147483647 h 1428"/>
              <a:gd name="T4" fmla="*/ 2147483647 w 1329"/>
              <a:gd name="T5" fmla="*/ 2147483647 h 1428"/>
              <a:gd name="T6" fmla="*/ 2147483647 w 1329"/>
              <a:gd name="T7" fmla="*/ 2147483647 h 1428"/>
              <a:gd name="T8" fmla="*/ 2147483647 w 1329"/>
              <a:gd name="T9" fmla="*/ 2147483647 h 1428"/>
              <a:gd name="T10" fmla="*/ 2147483647 w 1329"/>
              <a:gd name="T11" fmla="*/ 2147483647 h 1428"/>
              <a:gd name="T12" fmla="*/ 2147483647 w 1329"/>
              <a:gd name="T13" fmla="*/ 2147483647 h 1428"/>
              <a:gd name="T14" fmla="*/ 2147483647 w 1329"/>
              <a:gd name="T15" fmla="*/ 2147483647 h 1428"/>
              <a:gd name="T16" fmla="*/ 2147483647 w 1329"/>
              <a:gd name="T17" fmla="*/ 2147483647 h 1428"/>
              <a:gd name="T18" fmla="*/ 2147483647 w 1329"/>
              <a:gd name="T19" fmla="*/ 2147483647 h 1428"/>
              <a:gd name="T20" fmla="*/ 2147483647 w 1329"/>
              <a:gd name="T21" fmla="*/ 2147483647 h 1428"/>
              <a:gd name="T22" fmla="*/ 2147483647 w 1329"/>
              <a:gd name="T23" fmla="*/ 2147483647 h 1428"/>
              <a:gd name="T24" fmla="*/ 2147483647 w 1329"/>
              <a:gd name="T25" fmla="*/ 2147483647 h 1428"/>
              <a:gd name="T26" fmla="*/ 2147483647 w 1329"/>
              <a:gd name="T27" fmla="*/ 2147483647 h 1428"/>
              <a:gd name="T28" fmla="*/ 2147483647 w 1329"/>
              <a:gd name="T29" fmla="*/ 2147483647 h 1428"/>
              <a:gd name="T30" fmla="*/ 2147483647 w 1329"/>
              <a:gd name="T31" fmla="*/ 2147483647 h 1428"/>
              <a:gd name="T32" fmla="*/ 2147483647 w 1329"/>
              <a:gd name="T33" fmla="*/ 2147483647 h 1428"/>
              <a:gd name="T34" fmla="*/ 2147483647 w 1329"/>
              <a:gd name="T35" fmla="*/ 2147483647 h 1428"/>
              <a:gd name="T36" fmla="*/ 2147483647 w 1329"/>
              <a:gd name="T37" fmla="*/ 2147483647 h 1428"/>
              <a:gd name="T38" fmla="*/ 2147483647 w 1329"/>
              <a:gd name="T39" fmla="*/ 2147483647 h 1428"/>
              <a:gd name="T40" fmla="*/ 2147483647 w 1329"/>
              <a:gd name="T41" fmla="*/ 2147483647 h 1428"/>
              <a:gd name="T42" fmla="*/ 2147483647 w 1329"/>
              <a:gd name="T43" fmla="*/ 2147483647 h 1428"/>
              <a:gd name="T44" fmla="*/ 2147483647 w 1329"/>
              <a:gd name="T45" fmla="*/ 2147483647 h 1428"/>
              <a:gd name="T46" fmla="*/ 2147483647 w 1329"/>
              <a:gd name="T47" fmla="*/ 2147483647 h 1428"/>
              <a:gd name="T48" fmla="*/ 2147483647 w 1329"/>
              <a:gd name="T49" fmla="*/ 2147483647 h 1428"/>
              <a:gd name="T50" fmla="*/ 2147483647 w 1329"/>
              <a:gd name="T51" fmla="*/ 2147483647 h 1428"/>
              <a:gd name="T52" fmla="*/ 2147483647 w 1329"/>
              <a:gd name="T53" fmla="*/ 2147483647 h 1428"/>
              <a:gd name="T54" fmla="*/ 2147483647 w 1329"/>
              <a:gd name="T55" fmla="*/ 2147483647 h 1428"/>
              <a:gd name="T56" fmla="*/ 2147483647 w 1329"/>
              <a:gd name="T57" fmla="*/ 2147483647 h 1428"/>
              <a:gd name="T58" fmla="*/ 2147483647 w 1329"/>
              <a:gd name="T59" fmla="*/ 2147483647 h 1428"/>
              <a:gd name="T60" fmla="*/ 2147483647 w 1329"/>
              <a:gd name="T61" fmla="*/ 2147483647 h 1428"/>
              <a:gd name="T62" fmla="*/ 2147483647 w 1329"/>
              <a:gd name="T63" fmla="*/ 2147483647 h 1428"/>
              <a:gd name="T64" fmla="*/ 2147483647 w 1329"/>
              <a:gd name="T65" fmla="*/ 2147483647 h 1428"/>
              <a:gd name="T66" fmla="*/ 2147483647 w 1329"/>
              <a:gd name="T67" fmla="*/ 2147483647 h 1428"/>
              <a:gd name="T68" fmla="*/ 2147483647 w 1329"/>
              <a:gd name="T69" fmla="*/ 2147483647 h 1428"/>
              <a:gd name="T70" fmla="*/ 2147483647 w 1329"/>
              <a:gd name="T71" fmla="*/ 2147483647 h 1428"/>
              <a:gd name="T72" fmla="*/ 2147483647 w 1329"/>
              <a:gd name="T73" fmla="*/ 2147483647 h 1428"/>
              <a:gd name="T74" fmla="*/ 2147483647 w 1329"/>
              <a:gd name="T75" fmla="*/ 2147483647 h 1428"/>
              <a:gd name="T76" fmla="*/ 2147483647 w 1329"/>
              <a:gd name="T77" fmla="*/ 2147483647 h 1428"/>
              <a:gd name="T78" fmla="*/ 2147483647 w 1329"/>
              <a:gd name="T79" fmla="*/ 2147483647 h 1428"/>
              <a:gd name="T80" fmla="*/ 2147483647 w 1329"/>
              <a:gd name="T81" fmla="*/ 2147483647 h 1428"/>
              <a:gd name="T82" fmla="*/ 2147483647 w 1329"/>
              <a:gd name="T83" fmla="*/ 2147483647 h 1428"/>
              <a:gd name="T84" fmla="*/ 2147483647 w 1329"/>
              <a:gd name="T85" fmla="*/ 2147483647 h 1428"/>
              <a:gd name="T86" fmla="*/ 2147483647 w 1329"/>
              <a:gd name="T87" fmla="*/ 2147483647 h 1428"/>
              <a:gd name="T88" fmla="*/ 2147483647 w 1329"/>
              <a:gd name="T89" fmla="*/ 2147483647 h 1428"/>
              <a:gd name="T90" fmla="*/ 2147483647 w 1329"/>
              <a:gd name="T91" fmla="*/ 2147483647 h 1428"/>
              <a:gd name="T92" fmla="*/ 2147483647 w 1329"/>
              <a:gd name="T93" fmla="*/ 2147483647 h 1428"/>
              <a:gd name="T94" fmla="*/ 2147483647 w 1329"/>
              <a:gd name="T95" fmla="*/ 2147483647 h 1428"/>
              <a:gd name="T96" fmla="*/ 2147483647 w 1329"/>
              <a:gd name="T97" fmla="*/ 2147483647 h 1428"/>
              <a:gd name="T98" fmla="*/ 2147483647 w 1329"/>
              <a:gd name="T99" fmla="*/ 2147483647 h 1428"/>
              <a:gd name="T100" fmla="*/ 2147483647 w 1329"/>
              <a:gd name="T101" fmla="*/ 2147483647 h 1428"/>
              <a:gd name="T102" fmla="*/ 2147483647 w 1329"/>
              <a:gd name="T103" fmla="*/ 2147483647 h 1428"/>
              <a:gd name="T104" fmla="*/ 2147483647 w 1329"/>
              <a:gd name="T105" fmla="*/ 2147483647 h 1428"/>
              <a:gd name="T106" fmla="*/ 2147483647 w 1329"/>
              <a:gd name="T107" fmla="*/ 2147483647 h 1428"/>
              <a:gd name="T108" fmla="*/ 2147483647 w 1329"/>
              <a:gd name="T109" fmla="*/ 2147483647 h 1428"/>
              <a:gd name="T110" fmla="*/ 2147483647 w 1329"/>
              <a:gd name="T111" fmla="*/ 2147483647 h 1428"/>
              <a:gd name="T112" fmla="*/ 2147483647 w 1329"/>
              <a:gd name="T113" fmla="*/ 2147483647 h 1428"/>
              <a:gd name="T114" fmla="*/ 2147483647 w 1329"/>
              <a:gd name="T115" fmla="*/ 2147483647 h 1428"/>
              <a:gd name="T116" fmla="*/ 2147483647 w 1329"/>
              <a:gd name="T117" fmla="*/ 2147483647 h 14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29"/>
              <a:gd name="T178" fmla="*/ 0 h 1428"/>
              <a:gd name="T179" fmla="*/ 1329 w 1329"/>
              <a:gd name="T180" fmla="*/ 1428 h 14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29" h="1428">
                <a:moveTo>
                  <a:pt x="37" y="1414"/>
                </a:moveTo>
                <a:lnTo>
                  <a:pt x="174" y="1428"/>
                </a:lnTo>
                <a:lnTo>
                  <a:pt x="186" y="1316"/>
                </a:lnTo>
                <a:lnTo>
                  <a:pt x="374" y="1334"/>
                </a:lnTo>
                <a:lnTo>
                  <a:pt x="534" y="1349"/>
                </a:lnTo>
                <a:lnTo>
                  <a:pt x="512" y="1319"/>
                </a:lnTo>
                <a:lnTo>
                  <a:pt x="519" y="1313"/>
                </a:lnTo>
                <a:lnTo>
                  <a:pt x="514" y="1298"/>
                </a:lnTo>
                <a:lnTo>
                  <a:pt x="519" y="1292"/>
                </a:lnTo>
                <a:lnTo>
                  <a:pt x="569" y="1297"/>
                </a:lnTo>
                <a:lnTo>
                  <a:pt x="596" y="1298"/>
                </a:lnTo>
                <a:lnTo>
                  <a:pt x="621" y="1301"/>
                </a:lnTo>
                <a:lnTo>
                  <a:pt x="647" y="1303"/>
                </a:lnTo>
                <a:lnTo>
                  <a:pt x="777" y="1313"/>
                </a:lnTo>
                <a:lnTo>
                  <a:pt x="834" y="1318"/>
                </a:lnTo>
                <a:lnTo>
                  <a:pt x="871" y="1320"/>
                </a:lnTo>
                <a:lnTo>
                  <a:pt x="886" y="1321"/>
                </a:lnTo>
                <a:lnTo>
                  <a:pt x="987" y="1327"/>
                </a:lnTo>
                <a:lnTo>
                  <a:pt x="1007" y="1328"/>
                </a:lnTo>
                <a:lnTo>
                  <a:pt x="1056" y="1332"/>
                </a:lnTo>
                <a:lnTo>
                  <a:pt x="1066" y="1332"/>
                </a:lnTo>
                <a:lnTo>
                  <a:pt x="1112" y="1336"/>
                </a:lnTo>
                <a:lnTo>
                  <a:pt x="1116" y="1336"/>
                </a:lnTo>
                <a:lnTo>
                  <a:pt x="1118" y="1336"/>
                </a:lnTo>
                <a:lnTo>
                  <a:pt x="1139" y="1337"/>
                </a:lnTo>
                <a:lnTo>
                  <a:pt x="1193" y="1339"/>
                </a:lnTo>
                <a:lnTo>
                  <a:pt x="1201" y="1340"/>
                </a:lnTo>
                <a:lnTo>
                  <a:pt x="1242" y="1342"/>
                </a:lnTo>
                <a:lnTo>
                  <a:pt x="1255" y="1343"/>
                </a:lnTo>
                <a:lnTo>
                  <a:pt x="1256" y="1321"/>
                </a:lnTo>
                <a:lnTo>
                  <a:pt x="1259" y="1280"/>
                </a:lnTo>
                <a:lnTo>
                  <a:pt x="1261" y="1224"/>
                </a:lnTo>
                <a:lnTo>
                  <a:pt x="1261" y="1212"/>
                </a:lnTo>
                <a:lnTo>
                  <a:pt x="1262" y="1187"/>
                </a:lnTo>
                <a:lnTo>
                  <a:pt x="1265" y="1138"/>
                </a:lnTo>
                <a:lnTo>
                  <a:pt x="1267" y="1103"/>
                </a:lnTo>
                <a:lnTo>
                  <a:pt x="1269" y="1062"/>
                </a:lnTo>
                <a:lnTo>
                  <a:pt x="1274" y="999"/>
                </a:lnTo>
                <a:lnTo>
                  <a:pt x="1274" y="996"/>
                </a:lnTo>
                <a:lnTo>
                  <a:pt x="1275" y="967"/>
                </a:lnTo>
                <a:lnTo>
                  <a:pt x="1277" y="960"/>
                </a:lnTo>
                <a:lnTo>
                  <a:pt x="1277" y="951"/>
                </a:lnTo>
                <a:lnTo>
                  <a:pt x="1279" y="926"/>
                </a:lnTo>
                <a:lnTo>
                  <a:pt x="1279" y="916"/>
                </a:lnTo>
                <a:lnTo>
                  <a:pt x="1281" y="887"/>
                </a:lnTo>
                <a:lnTo>
                  <a:pt x="1284" y="843"/>
                </a:lnTo>
                <a:lnTo>
                  <a:pt x="1287" y="780"/>
                </a:lnTo>
                <a:lnTo>
                  <a:pt x="1287" y="767"/>
                </a:lnTo>
                <a:lnTo>
                  <a:pt x="1289" y="765"/>
                </a:lnTo>
                <a:lnTo>
                  <a:pt x="1290" y="736"/>
                </a:lnTo>
                <a:lnTo>
                  <a:pt x="1291" y="718"/>
                </a:lnTo>
                <a:lnTo>
                  <a:pt x="1293" y="656"/>
                </a:lnTo>
                <a:lnTo>
                  <a:pt x="1295" y="627"/>
                </a:lnTo>
                <a:lnTo>
                  <a:pt x="1296" y="625"/>
                </a:lnTo>
                <a:lnTo>
                  <a:pt x="1296" y="604"/>
                </a:lnTo>
                <a:lnTo>
                  <a:pt x="1297" y="592"/>
                </a:lnTo>
                <a:lnTo>
                  <a:pt x="1298" y="561"/>
                </a:lnTo>
                <a:lnTo>
                  <a:pt x="1299" y="547"/>
                </a:lnTo>
                <a:lnTo>
                  <a:pt x="1301" y="525"/>
                </a:lnTo>
                <a:lnTo>
                  <a:pt x="1301" y="511"/>
                </a:lnTo>
                <a:lnTo>
                  <a:pt x="1304" y="437"/>
                </a:lnTo>
                <a:lnTo>
                  <a:pt x="1305" y="436"/>
                </a:lnTo>
                <a:lnTo>
                  <a:pt x="1307" y="407"/>
                </a:lnTo>
                <a:lnTo>
                  <a:pt x="1307" y="405"/>
                </a:lnTo>
                <a:lnTo>
                  <a:pt x="1307" y="399"/>
                </a:lnTo>
                <a:lnTo>
                  <a:pt x="1310" y="328"/>
                </a:lnTo>
                <a:lnTo>
                  <a:pt x="1316" y="217"/>
                </a:lnTo>
                <a:lnTo>
                  <a:pt x="1323" y="217"/>
                </a:lnTo>
                <a:lnTo>
                  <a:pt x="1326" y="163"/>
                </a:lnTo>
                <a:lnTo>
                  <a:pt x="1328" y="123"/>
                </a:lnTo>
                <a:lnTo>
                  <a:pt x="1329" y="92"/>
                </a:lnTo>
                <a:lnTo>
                  <a:pt x="1314" y="91"/>
                </a:lnTo>
                <a:lnTo>
                  <a:pt x="1268" y="90"/>
                </a:lnTo>
                <a:lnTo>
                  <a:pt x="1257" y="89"/>
                </a:lnTo>
                <a:lnTo>
                  <a:pt x="1134" y="83"/>
                </a:lnTo>
                <a:lnTo>
                  <a:pt x="1062" y="79"/>
                </a:lnTo>
                <a:lnTo>
                  <a:pt x="953" y="72"/>
                </a:lnTo>
                <a:lnTo>
                  <a:pt x="911" y="68"/>
                </a:lnTo>
                <a:lnTo>
                  <a:pt x="898" y="67"/>
                </a:lnTo>
                <a:lnTo>
                  <a:pt x="801" y="60"/>
                </a:lnTo>
                <a:lnTo>
                  <a:pt x="795" y="60"/>
                </a:lnTo>
                <a:lnTo>
                  <a:pt x="771" y="57"/>
                </a:lnTo>
                <a:lnTo>
                  <a:pt x="744" y="56"/>
                </a:lnTo>
                <a:lnTo>
                  <a:pt x="653" y="49"/>
                </a:lnTo>
                <a:lnTo>
                  <a:pt x="470" y="31"/>
                </a:lnTo>
                <a:lnTo>
                  <a:pt x="464" y="31"/>
                </a:lnTo>
                <a:lnTo>
                  <a:pt x="458" y="30"/>
                </a:lnTo>
                <a:lnTo>
                  <a:pt x="456" y="30"/>
                </a:lnTo>
                <a:lnTo>
                  <a:pt x="333" y="18"/>
                </a:lnTo>
                <a:lnTo>
                  <a:pt x="284" y="13"/>
                </a:lnTo>
                <a:lnTo>
                  <a:pt x="228" y="7"/>
                </a:lnTo>
                <a:lnTo>
                  <a:pt x="212" y="6"/>
                </a:lnTo>
                <a:lnTo>
                  <a:pt x="155" y="0"/>
                </a:lnTo>
                <a:lnTo>
                  <a:pt x="148" y="61"/>
                </a:lnTo>
                <a:lnTo>
                  <a:pt x="142" y="123"/>
                </a:lnTo>
                <a:lnTo>
                  <a:pt x="127" y="248"/>
                </a:lnTo>
                <a:lnTo>
                  <a:pt x="115" y="364"/>
                </a:lnTo>
                <a:lnTo>
                  <a:pt x="114" y="373"/>
                </a:lnTo>
                <a:lnTo>
                  <a:pt x="100" y="507"/>
                </a:lnTo>
                <a:lnTo>
                  <a:pt x="95" y="551"/>
                </a:lnTo>
                <a:lnTo>
                  <a:pt x="94" y="555"/>
                </a:lnTo>
                <a:lnTo>
                  <a:pt x="89" y="602"/>
                </a:lnTo>
                <a:lnTo>
                  <a:pt x="83" y="653"/>
                </a:lnTo>
                <a:lnTo>
                  <a:pt x="73" y="747"/>
                </a:lnTo>
                <a:lnTo>
                  <a:pt x="67" y="802"/>
                </a:lnTo>
                <a:lnTo>
                  <a:pt x="66" y="808"/>
                </a:lnTo>
                <a:lnTo>
                  <a:pt x="66" y="809"/>
                </a:lnTo>
                <a:lnTo>
                  <a:pt x="52" y="944"/>
                </a:lnTo>
                <a:lnTo>
                  <a:pt x="49" y="958"/>
                </a:lnTo>
                <a:lnTo>
                  <a:pt x="46" y="995"/>
                </a:lnTo>
                <a:lnTo>
                  <a:pt x="40" y="1051"/>
                </a:lnTo>
                <a:lnTo>
                  <a:pt x="39" y="1057"/>
                </a:lnTo>
                <a:lnTo>
                  <a:pt x="31" y="1120"/>
                </a:lnTo>
                <a:lnTo>
                  <a:pt x="30" y="1138"/>
                </a:lnTo>
                <a:lnTo>
                  <a:pt x="5" y="1357"/>
                </a:lnTo>
                <a:lnTo>
                  <a:pt x="5" y="1363"/>
                </a:lnTo>
                <a:lnTo>
                  <a:pt x="0" y="1410"/>
                </a:lnTo>
                <a:lnTo>
                  <a:pt x="37" y="1414"/>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7" name="Freeform 86"/>
          <p:cNvSpPr>
            <a:spLocks/>
          </p:cNvSpPr>
          <p:nvPr/>
        </p:nvSpPr>
        <p:spPr bwMode="auto">
          <a:xfrm>
            <a:off x="8114417" y="2286360"/>
            <a:ext cx="114224" cy="147289"/>
          </a:xfrm>
          <a:custGeom>
            <a:avLst/>
            <a:gdLst>
              <a:gd name="T0" fmla="*/ 2147483647 w 152"/>
              <a:gd name="T1" fmla="*/ 2147483647 h 196"/>
              <a:gd name="T2" fmla="*/ 2147483647 w 152"/>
              <a:gd name="T3" fmla="*/ 2147483647 h 196"/>
              <a:gd name="T4" fmla="*/ 2147483647 w 152"/>
              <a:gd name="T5" fmla="*/ 2147483647 h 196"/>
              <a:gd name="T6" fmla="*/ 2147483647 w 152"/>
              <a:gd name="T7" fmla="*/ 2147483647 h 196"/>
              <a:gd name="T8" fmla="*/ 2147483647 w 152"/>
              <a:gd name="T9" fmla="*/ 2147483647 h 196"/>
              <a:gd name="T10" fmla="*/ 2147483647 w 152"/>
              <a:gd name="T11" fmla="*/ 2147483647 h 196"/>
              <a:gd name="T12" fmla="*/ 2147483647 w 152"/>
              <a:gd name="T13" fmla="*/ 2147483647 h 196"/>
              <a:gd name="T14" fmla="*/ 2147483647 w 152"/>
              <a:gd name="T15" fmla="*/ 2147483647 h 196"/>
              <a:gd name="T16" fmla="*/ 2147483647 w 152"/>
              <a:gd name="T17" fmla="*/ 2147483647 h 196"/>
              <a:gd name="T18" fmla="*/ 2147483647 w 152"/>
              <a:gd name="T19" fmla="*/ 2147483647 h 196"/>
              <a:gd name="T20" fmla="*/ 2147483647 w 152"/>
              <a:gd name="T21" fmla="*/ 2147483647 h 196"/>
              <a:gd name="T22" fmla="*/ 2147483647 w 152"/>
              <a:gd name="T23" fmla="*/ 2147483647 h 196"/>
              <a:gd name="T24" fmla="*/ 2147483647 w 152"/>
              <a:gd name="T25" fmla="*/ 2147483647 h 196"/>
              <a:gd name="T26" fmla="*/ 2147483647 w 152"/>
              <a:gd name="T27" fmla="*/ 2147483647 h 196"/>
              <a:gd name="T28" fmla="*/ 2147483647 w 152"/>
              <a:gd name="T29" fmla="*/ 2147483647 h 196"/>
              <a:gd name="T30" fmla="*/ 2147483647 w 152"/>
              <a:gd name="T31" fmla="*/ 2147483647 h 196"/>
              <a:gd name="T32" fmla="*/ 2147483647 w 152"/>
              <a:gd name="T33" fmla="*/ 2147483647 h 196"/>
              <a:gd name="T34" fmla="*/ 2147483647 w 152"/>
              <a:gd name="T35" fmla="*/ 2147483647 h 196"/>
              <a:gd name="T36" fmla="*/ 2147483647 w 152"/>
              <a:gd name="T37" fmla="*/ 2147483647 h 196"/>
              <a:gd name="T38" fmla="*/ 2147483647 w 152"/>
              <a:gd name="T39" fmla="*/ 2147483647 h 196"/>
              <a:gd name="T40" fmla="*/ 2147483647 w 152"/>
              <a:gd name="T41" fmla="*/ 2147483647 h 196"/>
              <a:gd name="T42" fmla="*/ 2147483647 w 152"/>
              <a:gd name="T43" fmla="*/ 2147483647 h 196"/>
              <a:gd name="T44" fmla="*/ 2147483647 w 152"/>
              <a:gd name="T45" fmla="*/ 2147483647 h 196"/>
              <a:gd name="T46" fmla="*/ 0 w 152"/>
              <a:gd name="T47" fmla="*/ 2147483647 h 196"/>
              <a:gd name="T48" fmla="*/ 2147483647 w 152"/>
              <a:gd name="T49" fmla="*/ 2147483647 h 196"/>
              <a:gd name="T50" fmla="*/ 2147483647 w 152"/>
              <a:gd name="T51" fmla="*/ 2147483647 h 196"/>
              <a:gd name="T52" fmla="*/ 2147483647 w 152"/>
              <a:gd name="T53" fmla="*/ 2147483647 h 196"/>
              <a:gd name="T54" fmla="*/ 2147483647 w 152"/>
              <a:gd name="T55" fmla="*/ 2147483647 h 196"/>
              <a:gd name="T56" fmla="*/ 2147483647 w 152"/>
              <a:gd name="T57" fmla="*/ 0 h 196"/>
              <a:gd name="T58" fmla="*/ 2147483647 w 152"/>
              <a:gd name="T59" fmla="*/ 2147483647 h 196"/>
              <a:gd name="T60" fmla="*/ 2147483647 w 152"/>
              <a:gd name="T61" fmla="*/ 2147483647 h 196"/>
              <a:gd name="T62" fmla="*/ 2147483647 w 152"/>
              <a:gd name="T63" fmla="*/ 2147483647 h 196"/>
              <a:gd name="T64" fmla="*/ 2147483647 w 152"/>
              <a:gd name="T65" fmla="*/ 2147483647 h 196"/>
              <a:gd name="T66" fmla="*/ 2147483647 w 152"/>
              <a:gd name="T67" fmla="*/ 2147483647 h 196"/>
              <a:gd name="T68" fmla="*/ 2147483647 w 152"/>
              <a:gd name="T69" fmla="*/ 2147483647 h 196"/>
              <a:gd name="T70" fmla="*/ 2147483647 w 152"/>
              <a:gd name="T71" fmla="*/ 2147483647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2"/>
              <a:gd name="T109" fmla="*/ 0 h 196"/>
              <a:gd name="T110" fmla="*/ 152 w 152"/>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2" h="196">
                <a:moveTo>
                  <a:pt x="125" y="71"/>
                </a:moveTo>
                <a:lnTo>
                  <a:pt x="140" y="75"/>
                </a:lnTo>
                <a:lnTo>
                  <a:pt x="144" y="90"/>
                </a:lnTo>
                <a:lnTo>
                  <a:pt x="152" y="113"/>
                </a:lnTo>
                <a:lnTo>
                  <a:pt x="143" y="126"/>
                </a:lnTo>
                <a:lnTo>
                  <a:pt x="138" y="117"/>
                </a:lnTo>
                <a:lnTo>
                  <a:pt x="131" y="117"/>
                </a:lnTo>
                <a:lnTo>
                  <a:pt x="122" y="133"/>
                </a:lnTo>
                <a:lnTo>
                  <a:pt x="103" y="133"/>
                </a:lnTo>
                <a:lnTo>
                  <a:pt x="95" y="162"/>
                </a:lnTo>
                <a:lnTo>
                  <a:pt x="72" y="171"/>
                </a:lnTo>
                <a:lnTo>
                  <a:pt x="29" y="196"/>
                </a:lnTo>
                <a:lnTo>
                  <a:pt x="25" y="191"/>
                </a:lnTo>
                <a:lnTo>
                  <a:pt x="30" y="191"/>
                </a:lnTo>
                <a:lnTo>
                  <a:pt x="37" y="165"/>
                </a:lnTo>
                <a:lnTo>
                  <a:pt x="28" y="121"/>
                </a:lnTo>
                <a:lnTo>
                  <a:pt x="26" y="114"/>
                </a:lnTo>
                <a:lnTo>
                  <a:pt x="25" y="111"/>
                </a:lnTo>
                <a:lnTo>
                  <a:pt x="24" y="107"/>
                </a:lnTo>
                <a:lnTo>
                  <a:pt x="23" y="103"/>
                </a:lnTo>
                <a:lnTo>
                  <a:pt x="19" y="90"/>
                </a:lnTo>
                <a:lnTo>
                  <a:pt x="18" y="84"/>
                </a:lnTo>
                <a:lnTo>
                  <a:pt x="5" y="41"/>
                </a:lnTo>
                <a:lnTo>
                  <a:pt x="0" y="22"/>
                </a:lnTo>
                <a:lnTo>
                  <a:pt x="7" y="19"/>
                </a:lnTo>
                <a:lnTo>
                  <a:pt x="46" y="9"/>
                </a:lnTo>
                <a:lnTo>
                  <a:pt x="52" y="6"/>
                </a:lnTo>
                <a:lnTo>
                  <a:pt x="62" y="3"/>
                </a:lnTo>
                <a:lnTo>
                  <a:pt x="73" y="0"/>
                </a:lnTo>
                <a:lnTo>
                  <a:pt x="74" y="9"/>
                </a:lnTo>
                <a:lnTo>
                  <a:pt x="80" y="30"/>
                </a:lnTo>
                <a:lnTo>
                  <a:pt x="88" y="27"/>
                </a:lnTo>
                <a:lnTo>
                  <a:pt x="100" y="55"/>
                </a:lnTo>
                <a:lnTo>
                  <a:pt x="112" y="59"/>
                </a:lnTo>
                <a:lnTo>
                  <a:pt x="114" y="61"/>
                </a:lnTo>
                <a:lnTo>
                  <a:pt x="125" y="71"/>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8" name="Freeform 87"/>
          <p:cNvSpPr>
            <a:spLocks/>
          </p:cNvSpPr>
          <p:nvPr/>
        </p:nvSpPr>
        <p:spPr bwMode="auto">
          <a:xfrm>
            <a:off x="7887471" y="2299886"/>
            <a:ext cx="255501" cy="252495"/>
          </a:xfrm>
          <a:custGeom>
            <a:avLst/>
            <a:gdLst>
              <a:gd name="T0" fmla="*/ 2147483647 w 339"/>
              <a:gd name="T1" fmla="*/ 2147483647 h 336"/>
              <a:gd name="T2" fmla="*/ 2147483647 w 339"/>
              <a:gd name="T3" fmla="*/ 2147483647 h 336"/>
              <a:gd name="T4" fmla="*/ 2147483647 w 339"/>
              <a:gd name="T5" fmla="*/ 2147483647 h 336"/>
              <a:gd name="T6" fmla="*/ 2147483647 w 339"/>
              <a:gd name="T7" fmla="*/ 2147483647 h 336"/>
              <a:gd name="T8" fmla="*/ 2147483647 w 339"/>
              <a:gd name="T9" fmla="*/ 2147483647 h 336"/>
              <a:gd name="T10" fmla="*/ 2147483647 w 339"/>
              <a:gd name="T11" fmla="*/ 2147483647 h 336"/>
              <a:gd name="T12" fmla="*/ 2147483647 w 339"/>
              <a:gd name="T13" fmla="*/ 2147483647 h 336"/>
              <a:gd name="T14" fmla="*/ 2147483647 w 339"/>
              <a:gd name="T15" fmla="*/ 2147483647 h 336"/>
              <a:gd name="T16" fmla="*/ 2147483647 w 339"/>
              <a:gd name="T17" fmla="*/ 2147483647 h 336"/>
              <a:gd name="T18" fmla="*/ 2147483647 w 339"/>
              <a:gd name="T19" fmla="*/ 2147483647 h 336"/>
              <a:gd name="T20" fmla="*/ 2147483647 w 339"/>
              <a:gd name="T21" fmla="*/ 2147483647 h 336"/>
              <a:gd name="T22" fmla="*/ 2147483647 w 339"/>
              <a:gd name="T23" fmla="*/ 2147483647 h 336"/>
              <a:gd name="T24" fmla="*/ 2147483647 w 339"/>
              <a:gd name="T25" fmla="*/ 2147483647 h 336"/>
              <a:gd name="T26" fmla="*/ 2147483647 w 339"/>
              <a:gd name="T27" fmla="*/ 2147483647 h 336"/>
              <a:gd name="T28" fmla="*/ 2147483647 w 339"/>
              <a:gd name="T29" fmla="*/ 2147483647 h 336"/>
              <a:gd name="T30" fmla="*/ 2147483647 w 339"/>
              <a:gd name="T31" fmla="*/ 2147483647 h 336"/>
              <a:gd name="T32" fmla="*/ 2147483647 w 339"/>
              <a:gd name="T33" fmla="*/ 2147483647 h 336"/>
              <a:gd name="T34" fmla="*/ 2147483647 w 339"/>
              <a:gd name="T35" fmla="*/ 2147483647 h 336"/>
              <a:gd name="T36" fmla="*/ 2147483647 w 339"/>
              <a:gd name="T37" fmla="*/ 2147483647 h 336"/>
              <a:gd name="T38" fmla="*/ 2147483647 w 339"/>
              <a:gd name="T39" fmla="*/ 2147483647 h 336"/>
              <a:gd name="T40" fmla="*/ 2147483647 w 339"/>
              <a:gd name="T41" fmla="*/ 2147483647 h 336"/>
              <a:gd name="T42" fmla="*/ 2147483647 w 339"/>
              <a:gd name="T43" fmla="*/ 0 h 336"/>
              <a:gd name="T44" fmla="*/ 2147483647 w 339"/>
              <a:gd name="T45" fmla="*/ 2147483647 h 336"/>
              <a:gd name="T46" fmla="*/ 2147483647 w 339"/>
              <a:gd name="T47" fmla="*/ 2147483647 h 336"/>
              <a:gd name="T48" fmla="*/ 2147483647 w 339"/>
              <a:gd name="T49" fmla="*/ 2147483647 h 336"/>
              <a:gd name="T50" fmla="*/ 2147483647 w 339"/>
              <a:gd name="T51" fmla="*/ 2147483647 h 336"/>
              <a:gd name="T52" fmla="*/ 2147483647 w 339"/>
              <a:gd name="T53" fmla="*/ 2147483647 h 336"/>
              <a:gd name="T54" fmla="*/ 2147483647 w 339"/>
              <a:gd name="T55" fmla="*/ 2147483647 h 336"/>
              <a:gd name="T56" fmla="*/ 2147483647 w 339"/>
              <a:gd name="T57" fmla="*/ 2147483647 h 336"/>
              <a:gd name="T58" fmla="*/ 2147483647 w 339"/>
              <a:gd name="T59" fmla="*/ 2147483647 h 336"/>
              <a:gd name="T60" fmla="*/ 2147483647 w 339"/>
              <a:gd name="T61" fmla="*/ 2147483647 h 336"/>
              <a:gd name="T62" fmla="*/ 2147483647 w 339"/>
              <a:gd name="T63" fmla="*/ 2147483647 h 336"/>
              <a:gd name="T64" fmla="*/ 2147483647 w 339"/>
              <a:gd name="T65" fmla="*/ 2147483647 h 336"/>
              <a:gd name="T66" fmla="*/ 2147483647 w 339"/>
              <a:gd name="T67" fmla="*/ 2147483647 h 336"/>
              <a:gd name="T68" fmla="*/ 2147483647 w 339"/>
              <a:gd name="T69" fmla="*/ 2147483647 h 336"/>
              <a:gd name="T70" fmla="*/ 2147483647 w 339"/>
              <a:gd name="T71" fmla="*/ 2147483647 h 336"/>
              <a:gd name="T72" fmla="*/ 0 w 339"/>
              <a:gd name="T73" fmla="*/ 2147483647 h 336"/>
              <a:gd name="T74" fmla="*/ 2147483647 w 339"/>
              <a:gd name="T75" fmla="*/ 2147483647 h 336"/>
              <a:gd name="T76" fmla="*/ 2147483647 w 339"/>
              <a:gd name="T77" fmla="*/ 2147483647 h 336"/>
              <a:gd name="T78" fmla="*/ 2147483647 w 339"/>
              <a:gd name="T79" fmla="*/ 2147483647 h 336"/>
              <a:gd name="T80" fmla="*/ 2147483647 w 339"/>
              <a:gd name="T81" fmla="*/ 2147483647 h 336"/>
              <a:gd name="T82" fmla="*/ 2147483647 w 339"/>
              <a:gd name="T83" fmla="*/ 2147483647 h 336"/>
              <a:gd name="T84" fmla="*/ 2147483647 w 339"/>
              <a:gd name="T85" fmla="*/ 2147483647 h 336"/>
              <a:gd name="T86" fmla="*/ 2147483647 w 339"/>
              <a:gd name="T87" fmla="*/ 2147483647 h 336"/>
              <a:gd name="T88" fmla="*/ 2147483647 w 339"/>
              <a:gd name="T89" fmla="*/ 2147483647 h 336"/>
              <a:gd name="T90" fmla="*/ 2147483647 w 339"/>
              <a:gd name="T91" fmla="*/ 2147483647 h 336"/>
              <a:gd name="T92" fmla="*/ 2147483647 w 339"/>
              <a:gd name="T93" fmla="*/ 2147483647 h 336"/>
              <a:gd name="T94" fmla="*/ 2147483647 w 339"/>
              <a:gd name="T95" fmla="*/ 2147483647 h 336"/>
              <a:gd name="T96" fmla="*/ 2147483647 w 339"/>
              <a:gd name="T97" fmla="*/ 2147483647 h 336"/>
              <a:gd name="T98" fmla="*/ 2147483647 w 339"/>
              <a:gd name="T99" fmla="*/ 2147483647 h 336"/>
              <a:gd name="T100" fmla="*/ 2147483647 w 339"/>
              <a:gd name="T101" fmla="*/ 2147483647 h 336"/>
              <a:gd name="T102" fmla="*/ 2147483647 w 339"/>
              <a:gd name="T103" fmla="*/ 2147483647 h 3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9"/>
              <a:gd name="T157" fmla="*/ 0 h 336"/>
              <a:gd name="T158" fmla="*/ 339 w 339"/>
              <a:gd name="T159" fmla="*/ 336 h 3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9" h="336">
                <a:moveTo>
                  <a:pt x="122" y="268"/>
                </a:moveTo>
                <a:lnTo>
                  <a:pt x="141" y="241"/>
                </a:lnTo>
                <a:lnTo>
                  <a:pt x="180" y="232"/>
                </a:lnTo>
                <a:lnTo>
                  <a:pt x="201" y="221"/>
                </a:lnTo>
                <a:lnTo>
                  <a:pt x="218" y="221"/>
                </a:lnTo>
                <a:lnTo>
                  <a:pt x="223" y="218"/>
                </a:lnTo>
                <a:lnTo>
                  <a:pt x="252" y="206"/>
                </a:lnTo>
                <a:lnTo>
                  <a:pt x="310" y="182"/>
                </a:lnTo>
                <a:lnTo>
                  <a:pt x="324" y="174"/>
                </a:lnTo>
                <a:lnTo>
                  <a:pt x="327" y="173"/>
                </a:lnTo>
                <a:lnTo>
                  <a:pt x="332" y="173"/>
                </a:lnTo>
                <a:lnTo>
                  <a:pt x="339" y="147"/>
                </a:lnTo>
                <a:lnTo>
                  <a:pt x="330" y="103"/>
                </a:lnTo>
                <a:lnTo>
                  <a:pt x="328" y="96"/>
                </a:lnTo>
                <a:lnTo>
                  <a:pt x="327" y="93"/>
                </a:lnTo>
                <a:lnTo>
                  <a:pt x="326" y="89"/>
                </a:lnTo>
                <a:lnTo>
                  <a:pt x="325" y="85"/>
                </a:lnTo>
                <a:lnTo>
                  <a:pt x="321" y="72"/>
                </a:lnTo>
                <a:lnTo>
                  <a:pt x="320" y="66"/>
                </a:lnTo>
                <a:lnTo>
                  <a:pt x="307" y="23"/>
                </a:lnTo>
                <a:lnTo>
                  <a:pt x="302" y="4"/>
                </a:lnTo>
                <a:lnTo>
                  <a:pt x="301" y="0"/>
                </a:lnTo>
                <a:lnTo>
                  <a:pt x="252" y="12"/>
                </a:lnTo>
                <a:lnTo>
                  <a:pt x="247" y="13"/>
                </a:lnTo>
                <a:lnTo>
                  <a:pt x="245" y="13"/>
                </a:lnTo>
                <a:lnTo>
                  <a:pt x="242" y="15"/>
                </a:lnTo>
                <a:lnTo>
                  <a:pt x="241" y="15"/>
                </a:lnTo>
                <a:lnTo>
                  <a:pt x="207" y="23"/>
                </a:lnTo>
                <a:lnTo>
                  <a:pt x="200" y="24"/>
                </a:lnTo>
                <a:lnTo>
                  <a:pt x="175" y="30"/>
                </a:lnTo>
                <a:lnTo>
                  <a:pt x="122" y="53"/>
                </a:lnTo>
                <a:lnTo>
                  <a:pt x="120" y="43"/>
                </a:lnTo>
                <a:lnTo>
                  <a:pt x="86" y="52"/>
                </a:lnTo>
                <a:lnTo>
                  <a:pt x="78" y="54"/>
                </a:lnTo>
                <a:lnTo>
                  <a:pt x="20" y="66"/>
                </a:lnTo>
                <a:lnTo>
                  <a:pt x="10" y="69"/>
                </a:lnTo>
                <a:lnTo>
                  <a:pt x="0" y="71"/>
                </a:lnTo>
                <a:lnTo>
                  <a:pt x="2" y="83"/>
                </a:lnTo>
                <a:lnTo>
                  <a:pt x="14" y="144"/>
                </a:lnTo>
                <a:lnTo>
                  <a:pt x="18" y="165"/>
                </a:lnTo>
                <a:lnTo>
                  <a:pt x="19" y="175"/>
                </a:lnTo>
                <a:lnTo>
                  <a:pt x="20" y="180"/>
                </a:lnTo>
                <a:lnTo>
                  <a:pt x="24" y="199"/>
                </a:lnTo>
                <a:lnTo>
                  <a:pt x="28" y="222"/>
                </a:lnTo>
                <a:lnTo>
                  <a:pt x="29" y="228"/>
                </a:lnTo>
                <a:lnTo>
                  <a:pt x="31" y="239"/>
                </a:lnTo>
                <a:lnTo>
                  <a:pt x="52" y="272"/>
                </a:lnTo>
                <a:lnTo>
                  <a:pt x="13" y="311"/>
                </a:lnTo>
                <a:lnTo>
                  <a:pt x="34" y="336"/>
                </a:lnTo>
                <a:lnTo>
                  <a:pt x="78" y="306"/>
                </a:lnTo>
                <a:lnTo>
                  <a:pt x="98" y="283"/>
                </a:lnTo>
                <a:lnTo>
                  <a:pt x="122" y="268"/>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39" name="Freeform 88"/>
          <p:cNvSpPr>
            <a:spLocks/>
          </p:cNvSpPr>
          <p:nvPr/>
        </p:nvSpPr>
        <p:spPr bwMode="auto">
          <a:xfrm>
            <a:off x="5469228" y="2604985"/>
            <a:ext cx="590658" cy="1046051"/>
          </a:xfrm>
          <a:custGeom>
            <a:avLst/>
            <a:gdLst>
              <a:gd name="T0" fmla="*/ 2147483647 w 785"/>
              <a:gd name="T1" fmla="*/ 2147483647 h 1393"/>
              <a:gd name="T2" fmla="*/ 2147483647 w 785"/>
              <a:gd name="T3" fmla="*/ 2147483647 h 1393"/>
              <a:gd name="T4" fmla="*/ 2147483647 w 785"/>
              <a:gd name="T5" fmla="*/ 2147483647 h 1393"/>
              <a:gd name="T6" fmla="*/ 2147483647 w 785"/>
              <a:gd name="T7" fmla="*/ 2147483647 h 1393"/>
              <a:gd name="T8" fmla="*/ 2147483647 w 785"/>
              <a:gd name="T9" fmla="*/ 2147483647 h 1393"/>
              <a:gd name="T10" fmla="*/ 2147483647 w 785"/>
              <a:gd name="T11" fmla="*/ 2147483647 h 1393"/>
              <a:gd name="T12" fmla="*/ 2147483647 w 785"/>
              <a:gd name="T13" fmla="*/ 2147483647 h 1393"/>
              <a:gd name="T14" fmla="*/ 2147483647 w 785"/>
              <a:gd name="T15" fmla="*/ 2147483647 h 1393"/>
              <a:gd name="T16" fmla="*/ 2147483647 w 785"/>
              <a:gd name="T17" fmla="*/ 2147483647 h 1393"/>
              <a:gd name="T18" fmla="*/ 2147483647 w 785"/>
              <a:gd name="T19" fmla="*/ 2147483647 h 1393"/>
              <a:gd name="T20" fmla="*/ 2147483647 w 785"/>
              <a:gd name="T21" fmla="*/ 2147483647 h 1393"/>
              <a:gd name="T22" fmla="*/ 2147483647 w 785"/>
              <a:gd name="T23" fmla="*/ 2147483647 h 1393"/>
              <a:gd name="T24" fmla="*/ 2147483647 w 785"/>
              <a:gd name="T25" fmla="*/ 2147483647 h 1393"/>
              <a:gd name="T26" fmla="*/ 2147483647 w 785"/>
              <a:gd name="T27" fmla="*/ 2147483647 h 1393"/>
              <a:gd name="T28" fmla="*/ 2147483647 w 785"/>
              <a:gd name="T29" fmla="*/ 2147483647 h 1393"/>
              <a:gd name="T30" fmla="*/ 2147483647 w 785"/>
              <a:gd name="T31" fmla="*/ 2147483647 h 1393"/>
              <a:gd name="T32" fmla="*/ 2147483647 w 785"/>
              <a:gd name="T33" fmla="*/ 2147483647 h 1393"/>
              <a:gd name="T34" fmla="*/ 2147483647 w 785"/>
              <a:gd name="T35" fmla="*/ 2147483647 h 1393"/>
              <a:gd name="T36" fmla="*/ 2147483647 w 785"/>
              <a:gd name="T37" fmla="*/ 2147483647 h 1393"/>
              <a:gd name="T38" fmla="*/ 2147483647 w 785"/>
              <a:gd name="T39" fmla="*/ 2147483647 h 1393"/>
              <a:gd name="T40" fmla="*/ 2147483647 w 785"/>
              <a:gd name="T41" fmla="*/ 2147483647 h 1393"/>
              <a:gd name="T42" fmla="*/ 2147483647 w 785"/>
              <a:gd name="T43" fmla="*/ 2147483647 h 1393"/>
              <a:gd name="T44" fmla="*/ 2147483647 w 785"/>
              <a:gd name="T45" fmla="*/ 2147483647 h 1393"/>
              <a:gd name="T46" fmla="*/ 2147483647 w 785"/>
              <a:gd name="T47" fmla="*/ 2147483647 h 1393"/>
              <a:gd name="T48" fmla="*/ 2147483647 w 785"/>
              <a:gd name="T49" fmla="*/ 2147483647 h 1393"/>
              <a:gd name="T50" fmla="*/ 2147483647 w 785"/>
              <a:gd name="T51" fmla="*/ 2147483647 h 1393"/>
              <a:gd name="T52" fmla="*/ 2147483647 w 785"/>
              <a:gd name="T53" fmla="*/ 2147483647 h 1393"/>
              <a:gd name="T54" fmla="*/ 2147483647 w 785"/>
              <a:gd name="T55" fmla="*/ 2147483647 h 1393"/>
              <a:gd name="T56" fmla="*/ 2147483647 w 785"/>
              <a:gd name="T57" fmla="*/ 2147483647 h 1393"/>
              <a:gd name="T58" fmla="*/ 2147483647 w 785"/>
              <a:gd name="T59" fmla="*/ 2147483647 h 1393"/>
              <a:gd name="T60" fmla="*/ 2147483647 w 785"/>
              <a:gd name="T61" fmla="*/ 2147483647 h 1393"/>
              <a:gd name="T62" fmla="*/ 2147483647 w 785"/>
              <a:gd name="T63" fmla="*/ 2147483647 h 1393"/>
              <a:gd name="T64" fmla="*/ 2147483647 w 785"/>
              <a:gd name="T65" fmla="*/ 2147483647 h 1393"/>
              <a:gd name="T66" fmla="*/ 2147483647 w 785"/>
              <a:gd name="T67" fmla="*/ 2147483647 h 1393"/>
              <a:gd name="T68" fmla="*/ 2147483647 w 785"/>
              <a:gd name="T69" fmla="*/ 2147483647 h 1393"/>
              <a:gd name="T70" fmla="*/ 2147483647 w 785"/>
              <a:gd name="T71" fmla="*/ 2147483647 h 1393"/>
              <a:gd name="T72" fmla="*/ 2147483647 w 785"/>
              <a:gd name="T73" fmla="*/ 2147483647 h 1393"/>
              <a:gd name="T74" fmla="*/ 2147483647 w 785"/>
              <a:gd name="T75" fmla="*/ 2147483647 h 1393"/>
              <a:gd name="T76" fmla="*/ 2147483647 w 785"/>
              <a:gd name="T77" fmla="*/ 2147483647 h 1393"/>
              <a:gd name="T78" fmla="*/ 2147483647 w 785"/>
              <a:gd name="T79" fmla="*/ 2147483647 h 1393"/>
              <a:gd name="T80" fmla="*/ 2147483647 w 785"/>
              <a:gd name="T81" fmla="*/ 2147483647 h 1393"/>
              <a:gd name="T82" fmla="*/ 2147483647 w 785"/>
              <a:gd name="T83" fmla="*/ 2147483647 h 1393"/>
              <a:gd name="T84" fmla="*/ 2147483647 w 785"/>
              <a:gd name="T85" fmla="*/ 2147483647 h 1393"/>
              <a:gd name="T86" fmla="*/ 2147483647 w 785"/>
              <a:gd name="T87" fmla="*/ 2147483647 h 1393"/>
              <a:gd name="T88" fmla="*/ 2147483647 w 785"/>
              <a:gd name="T89" fmla="*/ 2147483647 h 1393"/>
              <a:gd name="T90" fmla="*/ 2147483647 w 785"/>
              <a:gd name="T91" fmla="*/ 2147483647 h 1393"/>
              <a:gd name="T92" fmla="*/ 2147483647 w 785"/>
              <a:gd name="T93" fmla="*/ 2147483647 h 1393"/>
              <a:gd name="T94" fmla="*/ 2147483647 w 785"/>
              <a:gd name="T95" fmla="*/ 2147483647 h 1393"/>
              <a:gd name="T96" fmla="*/ 2147483647 w 785"/>
              <a:gd name="T97" fmla="*/ 2147483647 h 1393"/>
              <a:gd name="T98" fmla="*/ 2147483647 w 785"/>
              <a:gd name="T99" fmla="*/ 2147483647 h 1393"/>
              <a:gd name="T100" fmla="*/ 2147483647 w 785"/>
              <a:gd name="T101" fmla="*/ 2147483647 h 1393"/>
              <a:gd name="T102" fmla="*/ 2147483647 w 785"/>
              <a:gd name="T103" fmla="*/ 2147483647 h 1393"/>
              <a:gd name="T104" fmla="*/ 2147483647 w 785"/>
              <a:gd name="T105" fmla="*/ 2147483647 h 1393"/>
              <a:gd name="T106" fmla="*/ 2147483647 w 785"/>
              <a:gd name="T107" fmla="*/ 2147483647 h 1393"/>
              <a:gd name="T108" fmla="*/ 2147483647 w 785"/>
              <a:gd name="T109" fmla="*/ 2147483647 h 1393"/>
              <a:gd name="T110" fmla="*/ 2147483647 w 785"/>
              <a:gd name="T111" fmla="*/ 2147483647 h 1393"/>
              <a:gd name="T112" fmla="*/ 2147483647 w 785"/>
              <a:gd name="T113" fmla="*/ 2147483647 h 1393"/>
              <a:gd name="T114" fmla="*/ 2147483647 w 785"/>
              <a:gd name="T115" fmla="*/ 2147483647 h 139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85"/>
              <a:gd name="T175" fmla="*/ 0 h 1393"/>
              <a:gd name="T176" fmla="*/ 785 w 785"/>
              <a:gd name="T177" fmla="*/ 1393 h 139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85" h="1393">
                <a:moveTo>
                  <a:pt x="0" y="625"/>
                </a:moveTo>
                <a:lnTo>
                  <a:pt x="0" y="615"/>
                </a:lnTo>
                <a:lnTo>
                  <a:pt x="1" y="615"/>
                </a:lnTo>
                <a:lnTo>
                  <a:pt x="1" y="614"/>
                </a:lnTo>
                <a:lnTo>
                  <a:pt x="10" y="585"/>
                </a:lnTo>
                <a:lnTo>
                  <a:pt x="12" y="582"/>
                </a:lnTo>
                <a:lnTo>
                  <a:pt x="13" y="580"/>
                </a:lnTo>
                <a:lnTo>
                  <a:pt x="22" y="576"/>
                </a:lnTo>
                <a:lnTo>
                  <a:pt x="18" y="530"/>
                </a:lnTo>
                <a:lnTo>
                  <a:pt x="53" y="513"/>
                </a:lnTo>
                <a:lnTo>
                  <a:pt x="61" y="507"/>
                </a:lnTo>
                <a:lnTo>
                  <a:pt x="64" y="504"/>
                </a:lnTo>
                <a:lnTo>
                  <a:pt x="65" y="497"/>
                </a:lnTo>
                <a:lnTo>
                  <a:pt x="65" y="484"/>
                </a:lnTo>
                <a:lnTo>
                  <a:pt x="91" y="419"/>
                </a:lnTo>
                <a:lnTo>
                  <a:pt x="89" y="401"/>
                </a:lnTo>
                <a:lnTo>
                  <a:pt x="78" y="380"/>
                </a:lnTo>
                <a:lnTo>
                  <a:pt x="55" y="359"/>
                </a:lnTo>
                <a:lnTo>
                  <a:pt x="62" y="338"/>
                </a:lnTo>
                <a:lnTo>
                  <a:pt x="64" y="328"/>
                </a:lnTo>
                <a:lnTo>
                  <a:pt x="73" y="314"/>
                </a:lnTo>
                <a:lnTo>
                  <a:pt x="113" y="305"/>
                </a:lnTo>
                <a:lnTo>
                  <a:pt x="164" y="285"/>
                </a:lnTo>
                <a:lnTo>
                  <a:pt x="186" y="268"/>
                </a:lnTo>
                <a:lnTo>
                  <a:pt x="194" y="230"/>
                </a:lnTo>
                <a:lnTo>
                  <a:pt x="195" y="224"/>
                </a:lnTo>
                <a:lnTo>
                  <a:pt x="205" y="217"/>
                </a:lnTo>
                <a:lnTo>
                  <a:pt x="206" y="215"/>
                </a:lnTo>
                <a:lnTo>
                  <a:pt x="217" y="191"/>
                </a:lnTo>
                <a:lnTo>
                  <a:pt x="219" y="178"/>
                </a:lnTo>
                <a:lnTo>
                  <a:pt x="221" y="160"/>
                </a:lnTo>
                <a:lnTo>
                  <a:pt x="221" y="158"/>
                </a:lnTo>
                <a:lnTo>
                  <a:pt x="217" y="152"/>
                </a:lnTo>
                <a:lnTo>
                  <a:pt x="212" y="129"/>
                </a:lnTo>
                <a:lnTo>
                  <a:pt x="192" y="118"/>
                </a:lnTo>
                <a:lnTo>
                  <a:pt x="183" y="113"/>
                </a:lnTo>
                <a:lnTo>
                  <a:pt x="171" y="109"/>
                </a:lnTo>
                <a:lnTo>
                  <a:pt x="167" y="101"/>
                </a:lnTo>
                <a:lnTo>
                  <a:pt x="152" y="69"/>
                </a:lnTo>
                <a:lnTo>
                  <a:pt x="123" y="52"/>
                </a:lnTo>
                <a:lnTo>
                  <a:pt x="119" y="43"/>
                </a:lnTo>
                <a:lnTo>
                  <a:pt x="120" y="40"/>
                </a:lnTo>
                <a:lnTo>
                  <a:pt x="131" y="40"/>
                </a:lnTo>
                <a:lnTo>
                  <a:pt x="150" y="38"/>
                </a:lnTo>
                <a:lnTo>
                  <a:pt x="159" y="38"/>
                </a:lnTo>
                <a:lnTo>
                  <a:pt x="212" y="33"/>
                </a:lnTo>
                <a:lnTo>
                  <a:pt x="227" y="32"/>
                </a:lnTo>
                <a:lnTo>
                  <a:pt x="249" y="31"/>
                </a:lnTo>
                <a:lnTo>
                  <a:pt x="259" y="31"/>
                </a:lnTo>
                <a:lnTo>
                  <a:pt x="266" y="30"/>
                </a:lnTo>
                <a:lnTo>
                  <a:pt x="304" y="27"/>
                </a:lnTo>
                <a:lnTo>
                  <a:pt x="326" y="26"/>
                </a:lnTo>
                <a:lnTo>
                  <a:pt x="344" y="25"/>
                </a:lnTo>
                <a:lnTo>
                  <a:pt x="345" y="25"/>
                </a:lnTo>
                <a:lnTo>
                  <a:pt x="349" y="25"/>
                </a:lnTo>
                <a:lnTo>
                  <a:pt x="351" y="25"/>
                </a:lnTo>
                <a:lnTo>
                  <a:pt x="372" y="22"/>
                </a:lnTo>
                <a:lnTo>
                  <a:pt x="410" y="20"/>
                </a:lnTo>
                <a:lnTo>
                  <a:pt x="428" y="19"/>
                </a:lnTo>
                <a:lnTo>
                  <a:pt x="440" y="18"/>
                </a:lnTo>
                <a:lnTo>
                  <a:pt x="453" y="18"/>
                </a:lnTo>
                <a:lnTo>
                  <a:pt x="458" y="16"/>
                </a:lnTo>
                <a:lnTo>
                  <a:pt x="460" y="16"/>
                </a:lnTo>
                <a:lnTo>
                  <a:pt x="463" y="16"/>
                </a:lnTo>
                <a:lnTo>
                  <a:pt x="470" y="15"/>
                </a:lnTo>
                <a:lnTo>
                  <a:pt x="476" y="14"/>
                </a:lnTo>
                <a:lnTo>
                  <a:pt x="485" y="14"/>
                </a:lnTo>
                <a:lnTo>
                  <a:pt x="543" y="8"/>
                </a:lnTo>
                <a:lnTo>
                  <a:pt x="550" y="7"/>
                </a:lnTo>
                <a:lnTo>
                  <a:pt x="553" y="7"/>
                </a:lnTo>
                <a:lnTo>
                  <a:pt x="562" y="7"/>
                </a:lnTo>
                <a:lnTo>
                  <a:pt x="575" y="4"/>
                </a:lnTo>
                <a:lnTo>
                  <a:pt x="598" y="3"/>
                </a:lnTo>
                <a:lnTo>
                  <a:pt x="634" y="0"/>
                </a:lnTo>
                <a:lnTo>
                  <a:pt x="635" y="30"/>
                </a:lnTo>
                <a:lnTo>
                  <a:pt x="636" y="59"/>
                </a:lnTo>
                <a:lnTo>
                  <a:pt x="650" y="83"/>
                </a:lnTo>
                <a:lnTo>
                  <a:pt x="674" y="119"/>
                </a:lnTo>
                <a:lnTo>
                  <a:pt x="684" y="149"/>
                </a:lnTo>
                <a:lnTo>
                  <a:pt x="704" y="188"/>
                </a:lnTo>
                <a:lnTo>
                  <a:pt x="708" y="226"/>
                </a:lnTo>
                <a:lnTo>
                  <a:pt x="708" y="233"/>
                </a:lnTo>
                <a:lnTo>
                  <a:pt x="710" y="248"/>
                </a:lnTo>
                <a:lnTo>
                  <a:pt x="712" y="272"/>
                </a:lnTo>
                <a:lnTo>
                  <a:pt x="713" y="283"/>
                </a:lnTo>
                <a:lnTo>
                  <a:pt x="714" y="291"/>
                </a:lnTo>
                <a:lnTo>
                  <a:pt x="714" y="296"/>
                </a:lnTo>
                <a:lnTo>
                  <a:pt x="716" y="303"/>
                </a:lnTo>
                <a:lnTo>
                  <a:pt x="718" y="323"/>
                </a:lnTo>
                <a:lnTo>
                  <a:pt x="719" y="334"/>
                </a:lnTo>
                <a:lnTo>
                  <a:pt x="719" y="344"/>
                </a:lnTo>
                <a:lnTo>
                  <a:pt x="722" y="363"/>
                </a:lnTo>
                <a:lnTo>
                  <a:pt x="722" y="365"/>
                </a:lnTo>
                <a:lnTo>
                  <a:pt x="724" y="378"/>
                </a:lnTo>
                <a:lnTo>
                  <a:pt x="729" y="430"/>
                </a:lnTo>
                <a:lnTo>
                  <a:pt x="731" y="458"/>
                </a:lnTo>
                <a:lnTo>
                  <a:pt x="733" y="472"/>
                </a:lnTo>
                <a:lnTo>
                  <a:pt x="735" y="491"/>
                </a:lnTo>
                <a:lnTo>
                  <a:pt x="735" y="495"/>
                </a:lnTo>
                <a:lnTo>
                  <a:pt x="737" y="513"/>
                </a:lnTo>
                <a:lnTo>
                  <a:pt x="739" y="536"/>
                </a:lnTo>
                <a:lnTo>
                  <a:pt x="743" y="576"/>
                </a:lnTo>
                <a:lnTo>
                  <a:pt x="743" y="582"/>
                </a:lnTo>
                <a:lnTo>
                  <a:pt x="744" y="598"/>
                </a:lnTo>
                <a:lnTo>
                  <a:pt x="749" y="642"/>
                </a:lnTo>
                <a:lnTo>
                  <a:pt x="751" y="660"/>
                </a:lnTo>
                <a:lnTo>
                  <a:pt x="754" y="690"/>
                </a:lnTo>
                <a:lnTo>
                  <a:pt x="756" y="712"/>
                </a:lnTo>
                <a:lnTo>
                  <a:pt x="760" y="738"/>
                </a:lnTo>
                <a:lnTo>
                  <a:pt x="760" y="744"/>
                </a:lnTo>
                <a:lnTo>
                  <a:pt x="763" y="775"/>
                </a:lnTo>
                <a:lnTo>
                  <a:pt x="751" y="799"/>
                </a:lnTo>
                <a:lnTo>
                  <a:pt x="754" y="802"/>
                </a:lnTo>
                <a:lnTo>
                  <a:pt x="757" y="799"/>
                </a:lnTo>
                <a:lnTo>
                  <a:pt x="750" y="826"/>
                </a:lnTo>
                <a:lnTo>
                  <a:pt x="751" y="839"/>
                </a:lnTo>
                <a:lnTo>
                  <a:pt x="763" y="864"/>
                </a:lnTo>
                <a:lnTo>
                  <a:pt x="777" y="887"/>
                </a:lnTo>
                <a:lnTo>
                  <a:pt x="773" y="891"/>
                </a:lnTo>
                <a:lnTo>
                  <a:pt x="773" y="894"/>
                </a:lnTo>
                <a:lnTo>
                  <a:pt x="777" y="899"/>
                </a:lnTo>
                <a:lnTo>
                  <a:pt x="785" y="928"/>
                </a:lnTo>
                <a:lnTo>
                  <a:pt x="766" y="967"/>
                </a:lnTo>
                <a:lnTo>
                  <a:pt x="761" y="972"/>
                </a:lnTo>
                <a:lnTo>
                  <a:pt x="757" y="990"/>
                </a:lnTo>
                <a:lnTo>
                  <a:pt x="744" y="998"/>
                </a:lnTo>
                <a:lnTo>
                  <a:pt x="747" y="1013"/>
                </a:lnTo>
                <a:lnTo>
                  <a:pt x="741" y="1025"/>
                </a:lnTo>
                <a:lnTo>
                  <a:pt x="711" y="1057"/>
                </a:lnTo>
                <a:lnTo>
                  <a:pt x="705" y="1056"/>
                </a:lnTo>
                <a:lnTo>
                  <a:pt x="706" y="1058"/>
                </a:lnTo>
                <a:lnTo>
                  <a:pt x="706" y="1063"/>
                </a:lnTo>
                <a:lnTo>
                  <a:pt x="711" y="1090"/>
                </a:lnTo>
                <a:lnTo>
                  <a:pt x="707" y="1108"/>
                </a:lnTo>
                <a:lnTo>
                  <a:pt x="694" y="1150"/>
                </a:lnTo>
                <a:lnTo>
                  <a:pt x="696" y="1153"/>
                </a:lnTo>
                <a:lnTo>
                  <a:pt x="708" y="1171"/>
                </a:lnTo>
                <a:lnTo>
                  <a:pt x="692" y="1196"/>
                </a:lnTo>
                <a:lnTo>
                  <a:pt x="688" y="1217"/>
                </a:lnTo>
                <a:lnTo>
                  <a:pt x="693" y="1230"/>
                </a:lnTo>
                <a:lnTo>
                  <a:pt x="695" y="1230"/>
                </a:lnTo>
                <a:lnTo>
                  <a:pt x="708" y="1245"/>
                </a:lnTo>
                <a:lnTo>
                  <a:pt x="698" y="1255"/>
                </a:lnTo>
                <a:lnTo>
                  <a:pt x="674" y="1261"/>
                </a:lnTo>
                <a:lnTo>
                  <a:pt x="654" y="1275"/>
                </a:lnTo>
                <a:lnTo>
                  <a:pt x="652" y="1277"/>
                </a:lnTo>
                <a:lnTo>
                  <a:pt x="651" y="1275"/>
                </a:lnTo>
                <a:lnTo>
                  <a:pt x="642" y="1272"/>
                </a:lnTo>
                <a:lnTo>
                  <a:pt x="630" y="1316"/>
                </a:lnTo>
                <a:lnTo>
                  <a:pt x="646" y="1347"/>
                </a:lnTo>
                <a:lnTo>
                  <a:pt x="636" y="1362"/>
                </a:lnTo>
                <a:lnTo>
                  <a:pt x="635" y="1363"/>
                </a:lnTo>
                <a:lnTo>
                  <a:pt x="634" y="1363"/>
                </a:lnTo>
                <a:lnTo>
                  <a:pt x="622" y="1362"/>
                </a:lnTo>
                <a:lnTo>
                  <a:pt x="609" y="1352"/>
                </a:lnTo>
                <a:lnTo>
                  <a:pt x="584" y="1346"/>
                </a:lnTo>
                <a:lnTo>
                  <a:pt x="548" y="1331"/>
                </a:lnTo>
                <a:lnTo>
                  <a:pt x="547" y="1331"/>
                </a:lnTo>
                <a:lnTo>
                  <a:pt x="533" y="1333"/>
                </a:lnTo>
                <a:lnTo>
                  <a:pt x="511" y="1367"/>
                </a:lnTo>
                <a:lnTo>
                  <a:pt x="503" y="1375"/>
                </a:lnTo>
                <a:lnTo>
                  <a:pt x="502" y="1380"/>
                </a:lnTo>
                <a:lnTo>
                  <a:pt x="507" y="1392"/>
                </a:lnTo>
                <a:lnTo>
                  <a:pt x="488" y="1375"/>
                </a:lnTo>
                <a:lnTo>
                  <a:pt x="488" y="1393"/>
                </a:lnTo>
                <a:lnTo>
                  <a:pt x="478" y="1392"/>
                </a:lnTo>
                <a:lnTo>
                  <a:pt x="465" y="1386"/>
                </a:lnTo>
                <a:lnTo>
                  <a:pt x="445" y="1334"/>
                </a:lnTo>
                <a:lnTo>
                  <a:pt x="439" y="1334"/>
                </a:lnTo>
                <a:lnTo>
                  <a:pt x="436" y="1334"/>
                </a:lnTo>
                <a:lnTo>
                  <a:pt x="434" y="1319"/>
                </a:lnTo>
                <a:lnTo>
                  <a:pt x="437" y="1313"/>
                </a:lnTo>
                <a:lnTo>
                  <a:pt x="443" y="1311"/>
                </a:lnTo>
                <a:lnTo>
                  <a:pt x="448" y="1302"/>
                </a:lnTo>
                <a:lnTo>
                  <a:pt x="425" y="1256"/>
                </a:lnTo>
                <a:lnTo>
                  <a:pt x="425" y="1254"/>
                </a:lnTo>
                <a:lnTo>
                  <a:pt x="429" y="1242"/>
                </a:lnTo>
                <a:lnTo>
                  <a:pt x="394" y="1212"/>
                </a:lnTo>
                <a:lnTo>
                  <a:pt x="392" y="1199"/>
                </a:lnTo>
                <a:lnTo>
                  <a:pt x="366" y="1183"/>
                </a:lnTo>
                <a:lnTo>
                  <a:pt x="351" y="1182"/>
                </a:lnTo>
                <a:lnTo>
                  <a:pt x="339" y="1185"/>
                </a:lnTo>
                <a:lnTo>
                  <a:pt x="326" y="1164"/>
                </a:lnTo>
                <a:lnTo>
                  <a:pt x="300" y="1142"/>
                </a:lnTo>
                <a:lnTo>
                  <a:pt x="283" y="1136"/>
                </a:lnTo>
                <a:lnTo>
                  <a:pt x="276" y="1129"/>
                </a:lnTo>
                <a:lnTo>
                  <a:pt x="274" y="1128"/>
                </a:lnTo>
                <a:lnTo>
                  <a:pt x="274" y="1127"/>
                </a:lnTo>
                <a:lnTo>
                  <a:pt x="252" y="1105"/>
                </a:lnTo>
                <a:lnTo>
                  <a:pt x="249" y="1098"/>
                </a:lnTo>
                <a:lnTo>
                  <a:pt x="252" y="1063"/>
                </a:lnTo>
                <a:lnTo>
                  <a:pt x="264" y="1034"/>
                </a:lnTo>
                <a:lnTo>
                  <a:pt x="264" y="1030"/>
                </a:lnTo>
                <a:lnTo>
                  <a:pt x="264" y="1028"/>
                </a:lnTo>
                <a:lnTo>
                  <a:pt x="265" y="1026"/>
                </a:lnTo>
                <a:lnTo>
                  <a:pt x="266" y="1022"/>
                </a:lnTo>
                <a:lnTo>
                  <a:pt x="278" y="1002"/>
                </a:lnTo>
                <a:lnTo>
                  <a:pt x="277" y="992"/>
                </a:lnTo>
                <a:lnTo>
                  <a:pt x="276" y="971"/>
                </a:lnTo>
                <a:lnTo>
                  <a:pt x="278" y="965"/>
                </a:lnTo>
                <a:lnTo>
                  <a:pt x="285" y="958"/>
                </a:lnTo>
                <a:lnTo>
                  <a:pt x="286" y="956"/>
                </a:lnTo>
                <a:lnTo>
                  <a:pt x="286" y="955"/>
                </a:lnTo>
                <a:lnTo>
                  <a:pt x="284" y="943"/>
                </a:lnTo>
                <a:lnTo>
                  <a:pt x="259" y="929"/>
                </a:lnTo>
                <a:lnTo>
                  <a:pt x="254" y="929"/>
                </a:lnTo>
                <a:lnTo>
                  <a:pt x="243" y="926"/>
                </a:lnTo>
                <a:lnTo>
                  <a:pt x="235" y="923"/>
                </a:lnTo>
                <a:lnTo>
                  <a:pt x="221" y="919"/>
                </a:lnTo>
                <a:lnTo>
                  <a:pt x="204" y="944"/>
                </a:lnTo>
                <a:lnTo>
                  <a:pt x="198" y="947"/>
                </a:lnTo>
                <a:lnTo>
                  <a:pt x="181" y="931"/>
                </a:lnTo>
                <a:lnTo>
                  <a:pt x="175" y="914"/>
                </a:lnTo>
                <a:lnTo>
                  <a:pt x="171" y="885"/>
                </a:lnTo>
                <a:lnTo>
                  <a:pt x="164" y="859"/>
                </a:lnTo>
                <a:lnTo>
                  <a:pt x="158" y="850"/>
                </a:lnTo>
                <a:lnTo>
                  <a:pt x="139" y="832"/>
                </a:lnTo>
                <a:lnTo>
                  <a:pt x="121" y="819"/>
                </a:lnTo>
                <a:lnTo>
                  <a:pt x="108" y="813"/>
                </a:lnTo>
                <a:lnTo>
                  <a:pt x="86" y="786"/>
                </a:lnTo>
                <a:lnTo>
                  <a:pt x="77" y="784"/>
                </a:lnTo>
                <a:lnTo>
                  <a:pt x="72" y="772"/>
                </a:lnTo>
                <a:lnTo>
                  <a:pt x="55" y="761"/>
                </a:lnTo>
                <a:lnTo>
                  <a:pt x="53" y="756"/>
                </a:lnTo>
                <a:lnTo>
                  <a:pt x="46" y="753"/>
                </a:lnTo>
                <a:lnTo>
                  <a:pt x="46" y="751"/>
                </a:lnTo>
                <a:lnTo>
                  <a:pt x="34" y="737"/>
                </a:lnTo>
                <a:lnTo>
                  <a:pt x="34" y="735"/>
                </a:lnTo>
                <a:lnTo>
                  <a:pt x="31" y="721"/>
                </a:lnTo>
                <a:lnTo>
                  <a:pt x="17" y="707"/>
                </a:lnTo>
                <a:lnTo>
                  <a:pt x="18" y="689"/>
                </a:lnTo>
                <a:lnTo>
                  <a:pt x="10" y="676"/>
                </a:lnTo>
                <a:lnTo>
                  <a:pt x="1" y="645"/>
                </a:lnTo>
                <a:lnTo>
                  <a:pt x="0" y="625"/>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0" name="Freeform 89"/>
          <p:cNvSpPr>
            <a:spLocks/>
          </p:cNvSpPr>
          <p:nvPr/>
        </p:nvSpPr>
        <p:spPr bwMode="auto">
          <a:xfrm>
            <a:off x="2213843" y="2594464"/>
            <a:ext cx="808586" cy="1025010"/>
          </a:xfrm>
          <a:custGeom>
            <a:avLst/>
            <a:gdLst>
              <a:gd name="T0" fmla="*/ 2147483647 w 1075"/>
              <a:gd name="T1" fmla="*/ 2147483647 h 1365"/>
              <a:gd name="T2" fmla="*/ 2147483647 w 1075"/>
              <a:gd name="T3" fmla="*/ 2147483647 h 1365"/>
              <a:gd name="T4" fmla="*/ 2147483647 w 1075"/>
              <a:gd name="T5" fmla="*/ 2147483647 h 1365"/>
              <a:gd name="T6" fmla="*/ 2147483647 w 1075"/>
              <a:gd name="T7" fmla="*/ 2147483647 h 1365"/>
              <a:gd name="T8" fmla="*/ 2147483647 w 1075"/>
              <a:gd name="T9" fmla="*/ 2147483647 h 1365"/>
              <a:gd name="T10" fmla="*/ 2147483647 w 1075"/>
              <a:gd name="T11" fmla="*/ 2147483647 h 1365"/>
              <a:gd name="T12" fmla="*/ 2147483647 w 1075"/>
              <a:gd name="T13" fmla="*/ 2147483647 h 1365"/>
              <a:gd name="T14" fmla="*/ 2147483647 w 1075"/>
              <a:gd name="T15" fmla="*/ 2147483647 h 1365"/>
              <a:gd name="T16" fmla="*/ 2147483647 w 1075"/>
              <a:gd name="T17" fmla="*/ 2147483647 h 1365"/>
              <a:gd name="T18" fmla="*/ 2147483647 w 1075"/>
              <a:gd name="T19" fmla="*/ 2147483647 h 1365"/>
              <a:gd name="T20" fmla="*/ 2147483647 w 1075"/>
              <a:gd name="T21" fmla="*/ 2147483647 h 1365"/>
              <a:gd name="T22" fmla="*/ 2147483647 w 1075"/>
              <a:gd name="T23" fmla="*/ 2147483647 h 1365"/>
              <a:gd name="T24" fmla="*/ 2147483647 w 1075"/>
              <a:gd name="T25" fmla="*/ 2147483647 h 1365"/>
              <a:gd name="T26" fmla="*/ 2147483647 w 1075"/>
              <a:gd name="T27" fmla="*/ 2147483647 h 1365"/>
              <a:gd name="T28" fmla="*/ 2147483647 w 1075"/>
              <a:gd name="T29" fmla="*/ 2147483647 h 1365"/>
              <a:gd name="T30" fmla="*/ 2147483647 w 1075"/>
              <a:gd name="T31" fmla="*/ 2147483647 h 1365"/>
              <a:gd name="T32" fmla="*/ 2147483647 w 1075"/>
              <a:gd name="T33" fmla="*/ 2147483647 h 1365"/>
              <a:gd name="T34" fmla="*/ 2147483647 w 1075"/>
              <a:gd name="T35" fmla="*/ 2147483647 h 1365"/>
              <a:gd name="T36" fmla="*/ 2147483647 w 1075"/>
              <a:gd name="T37" fmla="*/ 2147483647 h 1365"/>
              <a:gd name="T38" fmla="*/ 2147483647 w 1075"/>
              <a:gd name="T39" fmla="*/ 2147483647 h 1365"/>
              <a:gd name="T40" fmla="*/ 2147483647 w 1075"/>
              <a:gd name="T41" fmla="*/ 2147483647 h 1365"/>
              <a:gd name="T42" fmla="*/ 2147483647 w 1075"/>
              <a:gd name="T43" fmla="*/ 2147483647 h 1365"/>
              <a:gd name="T44" fmla="*/ 2147483647 w 1075"/>
              <a:gd name="T45" fmla="*/ 2147483647 h 1365"/>
              <a:gd name="T46" fmla="*/ 2147483647 w 1075"/>
              <a:gd name="T47" fmla="*/ 2147483647 h 1365"/>
              <a:gd name="T48" fmla="*/ 2147483647 w 1075"/>
              <a:gd name="T49" fmla="*/ 2147483647 h 1365"/>
              <a:gd name="T50" fmla="*/ 2147483647 w 1075"/>
              <a:gd name="T51" fmla="*/ 2147483647 h 1365"/>
              <a:gd name="T52" fmla="*/ 2147483647 w 1075"/>
              <a:gd name="T53" fmla="*/ 2147483647 h 1365"/>
              <a:gd name="T54" fmla="*/ 2147483647 w 1075"/>
              <a:gd name="T55" fmla="*/ 2147483647 h 1365"/>
              <a:gd name="T56" fmla="*/ 2147483647 w 1075"/>
              <a:gd name="T57" fmla="*/ 2147483647 h 1365"/>
              <a:gd name="T58" fmla="*/ 2147483647 w 1075"/>
              <a:gd name="T59" fmla="*/ 2147483647 h 1365"/>
              <a:gd name="T60" fmla="*/ 2147483647 w 1075"/>
              <a:gd name="T61" fmla="*/ 2147483647 h 1365"/>
              <a:gd name="T62" fmla="*/ 2147483647 w 1075"/>
              <a:gd name="T63" fmla="*/ 2147483647 h 1365"/>
              <a:gd name="T64" fmla="*/ 2147483647 w 1075"/>
              <a:gd name="T65" fmla="*/ 2147483647 h 1365"/>
              <a:gd name="T66" fmla="*/ 2147483647 w 1075"/>
              <a:gd name="T67" fmla="*/ 2147483647 h 1365"/>
              <a:gd name="T68" fmla="*/ 2147483647 w 1075"/>
              <a:gd name="T69" fmla="*/ 2147483647 h 1365"/>
              <a:gd name="T70" fmla="*/ 2147483647 w 1075"/>
              <a:gd name="T71" fmla="*/ 2147483647 h 1365"/>
              <a:gd name="T72" fmla="*/ 2147483647 w 1075"/>
              <a:gd name="T73" fmla="*/ 2147483647 h 1365"/>
              <a:gd name="T74" fmla="*/ 2147483647 w 1075"/>
              <a:gd name="T75" fmla="*/ 2147483647 h 1365"/>
              <a:gd name="T76" fmla="*/ 2147483647 w 1075"/>
              <a:gd name="T77" fmla="*/ 0 h 1365"/>
              <a:gd name="T78" fmla="*/ 2147483647 w 1075"/>
              <a:gd name="T79" fmla="*/ 2147483647 h 1365"/>
              <a:gd name="T80" fmla="*/ 2147483647 w 1075"/>
              <a:gd name="T81" fmla="*/ 2147483647 h 1365"/>
              <a:gd name="T82" fmla="*/ 2147483647 w 1075"/>
              <a:gd name="T83" fmla="*/ 2147483647 h 1365"/>
              <a:gd name="T84" fmla="*/ 2147483647 w 1075"/>
              <a:gd name="T85" fmla="*/ 2147483647 h 1365"/>
              <a:gd name="T86" fmla="*/ 2147483647 w 1075"/>
              <a:gd name="T87" fmla="*/ 2147483647 h 1365"/>
              <a:gd name="T88" fmla="*/ 2147483647 w 1075"/>
              <a:gd name="T89" fmla="*/ 2147483647 h 1365"/>
              <a:gd name="T90" fmla="*/ 2147483647 w 1075"/>
              <a:gd name="T91" fmla="*/ 2147483647 h 1365"/>
              <a:gd name="T92" fmla="*/ 2147483647 w 1075"/>
              <a:gd name="T93" fmla="*/ 2147483647 h 1365"/>
              <a:gd name="T94" fmla="*/ 2147483647 w 1075"/>
              <a:gd name="T95" fmla="*/ 2147483647 h 13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75"/>
              <a:gd name="T145" fmla="*/ 0 h 1365"/>
              <a:gd name="T146" fmla="*/ 1075 w 1075"/>
              <a:gd name="T147" fmla="*/ 1365 h 13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75" h="1365">
                <a:moveTo>
                  <a:pt x="45" y="950"/>
                </a:moveTo>
                <a:lnTo>
                  <a:pt x="30" y="1043"/>
                </a:lnTo>
                <a:lnTo>
                  <a:pt x="28" y="1048"/>
                </a:lnTo>
                <a:lnTo>
                  <a:pt x="22" y="1084"/>
                </a:lnTo>
                <a:lnTo>
                  <a:pt x="16" y="1127"/>
                </a:lnTo>
                <a:lnTo>
                  <a:pt x="3" y="1208"/>
                </a:lnTo>
                <a:lnTo>
                  <a:pt x="0" y="1234"/>
                </a:lnTo>
                <a:lnTo>
                  <a:pt x="62" y="1244"/>
                </a:lnTo>
                <a:lnTo>
                  <a:pt x="125" y="1254"/>
                </a:lnTo>
                <a:lnTo>
                  <a:pt x="221" y="1268"/>
                </a:lnTo>
                <a:lnTo>
                  <a:pt x="226" y="1269"/>
                </a:lnTo>
                <a:lnTo>
                  <a:pt x="250" y="1272"/>
                </a:lnTo>
                <a:lnTo>
                  <a:pt x="291" y="1278"/>
                </a:lnTo>
                <a:lnTo>
                  <a:pt x="443" y="1299"/>
                </a:lnTo>
                <a:lnTo>
                  <a:pt x="491" y="1306"/>
                </a:lnTo>
                <a:lnTo>
                  <a:pt x="509" y="1308"/>
                </a:lnTo>
                <a:lnTo>
                  <a:pt x="540" y="1312"/>
                </a:lnTo>
                <a:lnTo>
                  <a:pt x="588" y="1318"/>
                </a:lnTo>
                <a:lnTo>
                  <a:pt x="636" y="1324"/>
                </a:lnTo>
                <a:lnTo>
                  <a:pt x="686" y="1330"/>
                </a:lnTo>
                <a:lnTo>
                  <a:pt x="691" y="1332"/>
                </a:lnTo>
                <a:lnTo>
                  <a:pt x="781" y="1343"/>
                </a:lnTo>
                <a:lnTo>
                  <a:pt x="854" y="1352"/>
                </a:lnTo>
                <a:lnTo>
                  <a:pt x="878" y="1354"/>
                </a:lnTo>
                <a:lnTo>
                  <a:pt x="967" y="1365"/>
                </a:lnTo>
                <a:lnTo>
                  <a:pt x="980" y="1244"/>
                </a:lnTo>
                <a:lnTo>
                  <a:pt x="981" y="1240"/>
                </a:lnTo>
                <a:lnTo>
                  <a:pt x="988" y="1178"/>
                </a:lnTo>
                <a:lnTo>
                  <a:pt x="992" y="1145"/>
                </a:lnTo>
                <a:lnTo>
                  <a:pt x="994" y="1115"/>
                </a:lnTo>
                <a:lnTo>
                  <a:pt x="999" y="1076"/>
                </a:lnTo>
                <a:lnTo>
                  <a:pt x="999" y="1075"/>
                </a:lnTo>
                <a:lnTo>
                  <a:pt x="999" y="1046"/>
                </a:lnTo>
                <a:lnTo>
                  <a:pt x="1005" y="989"/>
                </a:lnTo>
                <a:lnTo>
                  <a:pt x="1012" y="928"/>
                </a:lnTo>
                <a:lnTo>
                  <a:pt x="1020" y="866"/>
                </a:lnTo>
                <a:lnTo>
                  <a:pt x="1030" y="775"/>
                </a:lnTo>
                <a:lnTo>
                  <a:pt x="1030" y="772"/>
                </a:lnTo>
                <a:lnTo>
                  <a:pt x="1034" y="742"/>
                </a:lnTo>
                <a:lnTo>
                  <a:pt x="1034" y="741"/>
                </a:lnTo>
                <a:lnTo>
                  <a:pt x="1037" y="710"/>
                </a:lnTo>
                <a:lnTo>
                  <a:pt x="1039" y="702"/>
                </a:lnTo>
                <a:lnTo>
                  <a:pt x="1043" y="648"/>
                </a:lnTo>
                <a:lnTo>
                  <a:pt x="1047" y="617"/>
                </a:lnTo>
                <a:lnTo>
                  <a:pt x="1053" y="561"/>
                </a:lnTo>
                <a:lnTo>
                  <a:pt x="1059" y="507"/>
                </a:lnTo>
                <a:lnTo>
                  <a:pt x="1065" y="462"/>
                </a:lnTo>
                <a:lnTo>
                  <a:pt x="1065" y="455"/>
                </a:lnTo>
                <a:lnTo>
                  <a:pt x="1069" y="431"/>
                </a:lnTo>
                <a:lnTo>
                  <a:pt x="1071" y="399"/>
                </a:lnTo>
                <a:lnTo>
                  <a:pt x="1075" y="368"/>
                </a:lnTo>
                <a:lnTo>
                  <a:pt x="992" y="360"/>
                </a:lnTo>
                <a:lnTo>
                  <a:pt x="985" y="359"/>
                </a:lnTo>
                <a:lnTo>
                  <a:pt x="900" y="349"/>
                </a:lnTo>
                <a:lnTo>
                  <a:pt x="891" y="348"/>
                </a:lnTo>
                <a:lnTo>
                  <a:pt x="849" y="344"/>
                </a:lnTo>
                <a:lnTo>
                  <a:pt x="708" y="325"/>
                </a:lnTo>
                <a:lnTo>
                  <a:pt x="715" y="263"/>
                </a:lnTo>
                <a:lnTo>
                  <a:pt x="722" y="215"/>
                </a:lnTo>
                <a:lnTo>
                  <a:pt x="723" y="200"/>
                </a:lnTo>
                <a:lnTo>
                  <a:pt x="726" y="181"/>
                </a:lnTo>
                <a:lnTo>
                  <a:pt x="732" y="139"/>
                </a:lnTo>
                <a:lnTo>
                  <a:pt x="734" y="118"/>
                </a:lnTo>
                <a:lnTo>
                  <a:pt x="740" y="77"/>
                </a:lnTo>
                <a:lnTo>
                  <a:pt x="671" y="69"/>
                </a:lnTo>
                <a:lnTo>
                  <a:pt x="665" y="67"/>
                </a:lnTo>
                <a:lnTo>
                  <a:pt x="656" y="66"/>
                </a:lnTo>
                <a:lnTo>
                  <a:pt x="612" y="60"/>
                </a:lnTo>
                <a:lnTo>
                  <a:pt x="566" y="54"/>
                </a:lnTo>
                <a:lnTo>
                  <a:pt x="547" y="52"/>
                </a:lnTo>
                <a:lnTo>
                  <a:pt x="544" y="52"/>
                </a:lnTo>
                <a:lnTo>
                  <a:pt x="538" y="51"/>
                </a:lnTo>
                <a:lnTo>
                  <a:pt x="535" y="51"/>
                </a:lnTo>
                <a:lnTo>
                  <a:pt x="532" y="49"/>
                </a:lnTo>
                <a:lnTo>
                  <a:pt x="385" y="29"/>
                </a:lnTo>
                <a:lnTo>
                  <a:pt x="341" y="22"/>
                </a:lnTo>
                <a:lnTo>
                  <a:pt x="250" y="10"/>
                </a:lnTo>
                <a:lnTo>
                  <a:pt x="197" y="0"/>
                </a:lnTo>
                <a:lnTo>
                  <a:pt x="194" y="28"/>
                </a:lnTo>
                <a:lnTo>
                  <a:pt x="172" y="164"/>
                </a:lnTo>
                <a:lnTo>
                  <a:pt x="159" y="246"/>
                </a:lnTo>
                <a:lnTo>
                  <a:pt x="143" y="338"/>
                </a:lnTo>
                <a:lnTo>
                  <a:pt x="133" y="407"/>
                </a:lnTo>
                <a:lnTo>
                  <a:pt x="123" y="463"/>
                </a:lnTo>
                <a:lnTo>
                  <a:pt x="118" y="492"/>
                </a:lnTo>
                <a:lnTo>
                  <a:pt x="115" y="516"/>
                </a:lnTo>
                <a:lnTo>
                  <a:pt x="109" y="554"/>
                </a:lnTo>
                <a:lnTo>
                  <a:pt x="100" y="605"/>
                </a:lnTo>
                <a:lnTo>
                  <a:pt x="99" y="615"/>
                </a:lnTo>
                <a:lnTo>
                  <a:pt x="73" y="774"/>
                </a:lnTo>
                <a:lnTo>
                  <a:pt x="65" y="819"/>
                </a:lnTo>
                <a:lnTo>
                  <a:pt x="63" y="832"/>
                </a:lnTo>
                <a:lnTo>
                  <a:pt x="62" y="844"/>
                </a:lnTo>
                <a:lnTo>
                  <a:pt x="58" y="862"/>
                </a:lnTo>
                <a:lnTo>
                  <a:pt x="51" y="914"/>
                </a:lnTo>
                <a:lnTo>
                  <a:pt x="45" y="950"/>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2" name="Freeform 97"/>
          <p:cNvSpPr>
            <a:spLocks/>
          </p:cNvSpPr>
          <p:nvPr/>
        </p:nvSpPr>
        <p:spPr bwMode="auto">
          <a:xfrm>
            <a:off x="7711627" y="2517814"/>
            <a:ext cx="195383" cy="452387"/>
          </a:xfrm>
          <a:custGeom>
            <a:avLst/>
            <a:gdLst>
              <a:gd name="T0" fmla="*/ 2147483647 w 260"/>
              <a:gd name="T1" fmla="*/ 2147483647 h 602"/>
              <a:gd name="T2" fmla="*/ 2147483647 w 260"/>
              <a:gd name="T3" fmla="*/ 2147483647 h 602"/>
              <a:gd name="T4" fmla="*/ 2147483647 w 260"/>
              <a:gd name="T5" fmla="*/ 2147483647 h 602"/>
              <a:gd name="T6" fmla="*/ 2147483647 w 260"/>
              <a:gd name="T7" fmla="*/ 2147483647 h 602"/>
              <a:gd name="T8" fmla="*/ 2147483647 w 260"/>
              <a:gd name="T9" fmla="*/ 2147483647 h 602"/>
              <a:gd name="T10" fmla="*/ 2147483647 w 260"/>
              <a:gd name="T11" fmla="*/ 2147483647 h 602"/>
              <a:gd name="T12" fmla="*/ 2147483647 w 260"/>
              <a:gd name="T13" fmla="*/ 2147483647 h 602"/>
              <a:gd name="T14" fmla="*/ 2147483647 w 260"/>
              <a:gd name="T15" fmla="*/ 2147483647 h 602"/>
              <a:gd name="T16" fmla="*/ 2147483647 w 260"/>
              <a:gd name="T17" fmla="*/ 2147483647 h 602"/>
              <a:gd name="T18" fmla="*/ 2147483647 w 260"/>
              <a:gd name="T19" fmla="*/ 2147483647 h 602"/>
              <a:gd name="T20" fmla="*/ 2147483647 w 260"/>
              <a:gd name="T21" fmla="*/ 2147483647 h 602"/>
              <a:gd name="T22" fmla="*/ 2147483647 w 260"/>
              <a:gd name="T23" fmla="*/ 2147483647 h 602"/>
              <a:gd name="T24" fmla="*/ 2147483647 w 260"/>
              <a:gd name="T25" fmla="*/ 2147483647 h 602"/>
              <a:gd name="T26" fmla="*/ 2147483647 w 260"/>
              <a:gd name="T27" fmla="*/ 2147483647 h 602"/>
              <a:gd name="T28" fmla="*/ 2147483647 w 260"/>
              <a:gd name="T29" fmla="*/ 2147483647 h 602"/>
              <a:gd name="T30" fmla="*/ 2147483647 w 260"/>
              <a:gd name="T31" fmla="*/ 2147483647 h 602"/>
              <a:gd name="T32" fmla="*/ 2147483647 w 260"/>
              <a:gd name="T33" fmla="*/ 2147483647 h 602"/>
              <a:gd name="T34" fmla="*/ 2147483647 w 260"/>
              <a:gd name="T35" fmla="*/ 2147483647 h 602"/>
              <a:gd name="T36" fmla="*/ 2147483647 w 260"/>
              <a:gd name="T37" fmla="*/ 2147483647 h 602"/>
              <a:gd name="T38" fmla="*/ 2147483647 w 260"/>
              <a:gd name="T39" fmla="*/ 2147483647 h 602"/>
              <a:gd name="T40" fmla="*/ 2147483647 w 260"/>
              <a:gd name="T41" fmla="*/ 2147483647 h 602"/>
              <a:gd name="T42" fmla="*/ 2147483647 w 260"/>
              <a:gd name="T43" fmla="*/ 2147483647 h 602"/>
              <a:gd name="T44" fmla="*/ 2147483647 w 260"/>
              <a:gd name="T45" fmla="*/ 2147483647 h 602"/>
              <a:gd name="T46" fmla="*/ 2147483647 w 260"/>
              <a:gd name="T47" fmla="*/ 2147483647 h 602"/>
              <a:gd name="T48" fmla="*/ 2147483647 w 260"/>
              <a:gd name="T49" fmla="*/ 2147483647 h 602"/>
              <a:gd name="T50" fmla="*/ 2147483647 w 260"/>
              <a:gd name="T51" fmla="*/ 2147483647 h 602"/>
              <a:gd name="T52" fmla="*/ 2147483647 w 260"/>
              <a:gd name="T53" fmla="*/ 2147483647 h 602"/>
              <a:gd name="T54" fmla="*/ 2147483647 w 260"/>
              <a:gd name="T55" fmla="*/ 2147483647 h 602"/>
              <a:gd name="T56" fmla="*/ 2147483647 w 260"/>
              <a:gd name="T57" fmla="*/ 2147483647 h 602"/>
              <a:gd name="T58" fmla="*/ 2147483647 w 260"/>
              <a:gd name="T59" fmla="*/ 2147483647 h 602"/>
              <a:gd name="T60" fmla="*/ 2147483647 w 260"/>
              <a:gd name="T61" fmla="*/ 2147483647 h 602"/>
              <a:gd name="T62" fmla="*/ 2147483647 w 260"/>
              <a:gd name="T63" fmla="*/ 2147483647 h 602"/>
              <a:gd name="T64" fmla="*/ 2147483647 w 260"/>
              <a:gd name="T65" fmla="*/ 2147483647 h 602"/>
              <a:gd name="T66" fmla="*/ 2147483647 w 260"/>
              <a:gd name="T67" fmla="*/ 2147483647 h 602"/>
              <a:gd name="T68" fmla="*/ 2147483647 w 260"/>
              <a:gd name="T69" fmla="*/ 2147483647 h 602"/>
              <a:gd name="T70" fmla="*/ 2147483647 w 260"/>
              <a:gd name="T71" fmla="*/ 2147483647 h 602"/>
              <a:gd name="T72" fmla="*/ 2147483647 w 260"/>
              <a:gd name="T73" fmla="*/ 2147483647 h 602"/>
              <a:gd name="T74" fmla="*/ 2147483647 w 260"/>
              <a:gd name="T75" fmla="*/ 2147483647 h 602"/>
              <a:gd name="T76" fmla="*/ 2147483647 w 260"/>
              <a:gd name="T77" fmla="*/ 2147483647 h 602"/>
              <a:gd name="T78" fmla="*/ 2147483647 w 260"/>
              <a:gd name="T79" fmla="*/ 2147483647 h 602"/>
              <a:gd name="T80" fmla="*/ 0 w 260"/>
              <a:gd name="T81" fmla="*/ 2147483647 h 602"/>
              <a:gd name="T82" fmla="*/ 2147483647 w 260"/>
              <a:gd name="T83" fmla="*/ 2147483647 h 602"/>
              <a:gd name="T84" fmla="*/ 2147483647 w 260"/>
              <a:gd name="T85" fmla="*/ 2147483647 h 602"/>
              <a:gd name="T86" fmla="*/ 2147483647 w 260"/>
              <a:gd name="T87" fmla="*/ 2147483647 h 602"/>
              <a:gd name="T88" fmla="*/ 2147483647 w 260"/>
              <a:gd name="T89" fmla="*/ 2147483647 h 602"/>
              <a:gd name="T90" fmla="*/ 2147483647 w 260"/>
              <a:gd name="T91" fmla="*/ 2147483647 h 602"/>
              <a:gd name="T92" fmla="*/ 2147483647 w 260"/>
              <a:gd name="T93" fmla="*/ 2147483647 h 602"/>
              <a:gd name="T94" fmla="*/ 2147483647 w 260"/>
              <a:gd name="T95" fmla="*/ 2147483647 h 6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0"/>
              <a:gd name="T145" fmla="*/ 0 h 602"/>
              <a:gd name="T146" fmla="*/ 260 w 260"/>
              <a:gd name="T147" fmla="*/ 602 h 6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0" h="602">
                <a:moveTo>
                  <a:pt x="234" y="436"/>
                </a:moveTo>
                <a:lnTo>
                  <a:pt x="240" y="433"/>
                </a:lnTo>
                <a:lnTo>
                  <a:pt x="260" y="361"/>
                </a:lnTo>
                <a:lnTo>
                  <a:pt x="253" y="277"/>
                </a:lnTo>
                <a:lnTo>
                  <a:pt x="247" y="208"/>
                </a:lnTo>
                <a:lnTo>
                  <a:pt x="239" y="185"/>
                </a:lnTo>
                <a:lnTo>
                  <a:pt x="240" y="196"/>
                </a:lnTo>
                <a:lnTo>
                  <a:pt x="205" y="196"/>
                </a:lnTo>
                <a:lnTo>
                  <a:pt x="201" y="202"/>
                </a:lnTo>
                <a:lnTo>
                  <a:pt x="192" y="199"/>
                </a:lnTo>
                <a:lnTo>
                  <a:pt x="188" y="190"/>
                </a:lnTo>
                <a:lnTo>
                  <a:pt x="188" y="185"/>
                </a:lnTo>
                <a:lnTo>
                  <a:pt x="187" y="179"/>
                </a:lnTo>
                <a:lnTo>
                  <a:pt x="193" y="165"/>
                </a:lnTo>
                <a:lnTo>
                  <a:pt x="192" y="159"/>
                </a:lnTo>
                <a:lnTo>
                  <a:pt x="191" y="156"/>
                </a:lnTo>
                <a:lnTo>
                  <a:pt x="197" y="150"/>
                </a:lnTo>
                <a:lnTo>
                  <a:pt x="200" y="150"/>
                </a:lnTo>
                <a:lnTo>
                  <a:pt x="210" y="146"/>
                </a:lnTo>
                <a:lnTo>
                  <a:pt x="216" y="144"/>
                </a:lnTo>
                <a:lnTo>
                  <a:pt x="218" y="136"/>
                </a:lnTo>
                <a:lnTo>
                  <a:pt x="218" y="126"/>
                </a:lnTo>
                <a:lnTo>
                  <a:pt x="217" y="117"/>
                </a:lnTo>
                <a:lnTo>
                  <a:pt x="221" y="106"/>
                </a:lnTo>
                <a:lnTo>
                  <a:pt x="224" y="86"/>
                </a:lnTo>
                <a:lnTo>
                  <a:pt x="224" y="83"/>
                </a:lnTo>
                <a:lnTo>
                  <a:pt x="224" y="82"/>
                </a:lnTo>
                <a:lnTo>
                  <a:pt x="224" y="81"/>
                </a:lnTo>
                <a:lnTo>
                  <a:pt x="225" y="74"/>
                </a:lnTo>
                <a:lnTo>
                  <a:pt x="225" y="59"/>
                </a:lnTo>
                <a:lnTo>
                  <a:pt x="225" y="57"/>
                </a:lnTo>
                <a:lnTo>
                  <a:pt x="225" y="53"/>
                </a:lnTo>
                <a:lnTo>
                  <a:pt x="223" y="53"/>
                </a:lnTo>
                <a:lnTo>
                  <a:pt x="175" y="39"/>
                </a:lnTo>
                <a:lnTo>
                  <a:pt x="160" y="34"/>
                </a:lnTo>
                <a:lnTo>
                  <a:pt x="157" y="34"/>
                </a:lnTo>
                <a:lnTo>
                  <a:pt x="155" y="33"/>
                </a:lnTo>
                <a:lnTo>
                  <a:pt x="149" y="30"/>
                </a:lnTo>
                <a:lnTo>
                  <a:pt x="136" y="27"/>
                </a:lnTo>
                <a:lnTo>
                  <a:pt x="128" y="24"/>
                </a:lnTo>
                <a:lnTo>
                  <a:pt x="108" y="16"/>
                </a:lnTo>
                <a:lnTo>
                  <a:pt x="90" y="10"/>
                </a:lnTo>
                <a:lnTo>
                  <a:pt x="60" y="0"/>
                </a:lnTo>
                <a:lnTo>
                  <a:pt x="50" y="5"/>
                </a:lnTo>
                <a:lnTo>
                  <a:pt x="37" y="33"/>
                </a:lnTo>
                <a:lnTo>
                  <a:pt x="36" y="52"/>
                </a:lnTo>
                <a:lnTo>
                  <a:pt x="22" y="77"/>
                </a:lnTo>
                <a:lnTo>
                  <a:pt x="25" y="75"/>
                </a:lnTo>
                <a:lnTo>
                  <a:pt x="26" y="75"/>
                </a:lnTo>
                <a:lnTo>
                  <a:pt x="26" y="76"/>
                </a:lnTo>
                <a:lnTo>
                  <a:pt x="22" y="82"/>
                </a:lnTo>
                <a:lnTo>
                  <a:pt x="3" y="108"/>
                </a:lnTo>
                <a:lnTo>
                  <a:pt x="5" y="113"/>
                </a:lnTo>
                <a:lnTo>
                  <a:pt x="23" y="132"/>
                </a:lnTo>
                <a:lnTo>
                  <a:pt x="4" y="170"/>
                </a:lnTo>
                <a:lnTo>
                  <a:pt x="12" y="203"/>
                </a:lnTo>
                <a:lnTo>
                  <a:pt x="12" y="204"/>
                </a:lnTo>
                <a:lnTo>
                  <a:pt x="13" y="207"/>
                </a:lnTo>
                <a:lnTo>
                  <a:pt x="26" y="209"/>
                </a:lnTo>
                <a:lnTo>
                  <a:pt x="68" y="250"/>
                </a:lnTo>
                <a:lnTo>
                  <a:pt x="73" y="258"/>
                </a:lnTo>
                <a:lnTo>
                  <a:pt x="88" y="265"/>
                </a:lnTo>
                <a:lnTo>
                  <a:pt x="96" y="276"/>
                </a:lnTo>
                <a:lnTo>
                  <a:pt x="124" y="295"/>
                </a:lnTo>
                <a:lnTo>
                  <a:pt x="110" y="305"/>
                </a:lnTo>
                <a:lnTo>
                  <a:pt x="100" y="318"/>
                </a:lnTo>
                <a:lnTo>
                  <a:pt x="83" y="330"/>
                </a:lnTo>
                <a:lnTo>
                  <a:pt x="80" y="336"/>
                </a:lnTo>
                <a:lnTo>
                  <a:pt x="72" y="346"/>
                </a:lnTo>
                <a:lnTo>
                  <a:pt x="71" y="348"/>
                </a:lnTo>
                <a:lnTo>
                  <a:pt x="61" y="358"/>
                </a:lnTo>
                <a:lnTo>
                  <a:pt x="64" y="373"/>
                </a:lnTo>
                <a:lnTo>
                  <a:pt x="62" y="377"/>
                </a:lnTo>
                <a:lnTo>
                  <a:pt x="53" y="382"/>
                </a:lnTo>
                <a:lnTo>
                  <a:pt x="52" y="383"/>
                </a:lnTo>
                <a:lnTo>
                  <a:pt x="50" y="385"/>
                </a:lnTo>
                <a:lnTo>
                  <a:pt x="44" y="390"/>
                </a:lnTo>
                <a:lnTo>
                  <a:pt x="23" y="402"/>
                </a:lnTo>
                <a:lnTo>
                  <a:pt x="17" y="409"/>
                </a:lnTo>
                <a:lnTo>
                  <a:pt x="13" y="415"/>
                </a:lnTo>
                <a:lnTo>
                  <a:pt x="6" y="437"/>
                </a:lnTo>
                <a:lnTo>
                  <a:pt x="0" y="457"/>
                </a:lnTo>
                <a:lnTo>
                  <a:pt x="4" y="464"/>
                </a:lnTo>
                <a:lnTo>
                  <a:pt x="10" y="490"/>
                </a:lnTo>
                <a:lnTo>
                  <a:pt x="41" y="511"/>
                </a:lnTo>
                <a:lnTo>
                  <a:pt x="67" y="528"/>
                </a:lnTo>
                <a:lnTo>
                  <a:pt x="76" y="527"/>
                </a:lnTo>
                <a:lnTo>
                  <a:pt x="104" y="546"/>
                </a:lnTo>
                <a:lnTo>
                  <a:pt x="106" y="541"/>
                </a:lnTo>
                <a:lnTo>
                  <a:pt x="144" y="540"/>
                </a:lnTo>
                <a:lnTo>
                  <a:pt x="149" y="602"/>
                </a:lnTo>
                <a:lnTo>
                  <a:pt x="164" y="596"/>
                </a:lnTo>
                <a:lnTo>
                  <a:pt x="177" y="578"/>
                </a:lnTo>
                <a:lnTo>
                  <a:pt x="206" y="494"/>
                </a:lnTo>
                <a:lnTo>
                  <a:pt x="206" y="493"/>
                </a:lnTo>
                <a:lnTo>
                  <a:pt x="237" y="441"/>
                </a:lnTo>
                <a:lnTo>
                  <a:pt x="234" y="436"/>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3" name="Freeform 98"/>
          <p:cNvSpPr>
            <a:spLocks/>
          </p:cNvSpPr>
          <p:nvPr/>
        </p:nvSpPr>
        <p:spPr bwMode="auto">
          <a:xfrm>
            <a:off x="7038306" y="1811428"/>
            <a:ext cx="1103164" cy="849165"/>
          </a:xfrm>
          <a:custGeom>
            <a:avLst/>
            <a:gdLst>
              <a:gd name="T0" fmla="*/ 2147483647 w 1468"/>
              <a:gd name="T1" fmla="*/ 2147483647 h 1130"/>
              <a:gd name="T2" fmla="*/ 2147483647 w 1468"/>
              <a:gd name="T3" fmla="*/ 2147483647 h 1130"/>
              <a:gd name="T4" fmla="*/ 2147483647 w 1468"/>
              <a:gd name="T5" fmla="*/ 2147483647 h 1130"/>
              <a:gd name="T6" fmla="*/ 2147483647 w 1468"/>
              <a:gd name="T7" fmla="*/ 2147483647 h 1130"/>
              <a:gd name="T8" fmla="*/ 2147483647 w 1468"/>
              <a:gd name="T9" fmla="*/ 2147483647 h 1130"/>
              <a:gd name="T10" fmla="*/ 2147483647 w 1468"/>
              <a:gd name="T11" fmla="*/ 2147483647 h 1130"/>
              <a:gd name="T12" fmla="*/ 2147483647 w 1468"/>
              <a:gd name="T13" fmla="*/ 2147483647 h 1130"/>
              <a:gd name="T14" fmla="*/ 2147483647 w 1468"/>
              <a:gd name="T15" fmla="*/ 2147483647 h 1130"/>
              <a:gd name="T16" fmla="*/ 2147483647 w 1468"/>
              <a:gd name="T17" fmla="*/ 2147483647 h 1130"/>
              <a:gd name="T18" fmla="*/ 2147483647 w 1468"/>
              <a:gd name="T19" fmla="*/ 2147483647 h 1130"/>
              <a:gd name="T20" fmla="*/ 2147483647 w 1468"/>
              <a:gd name="T21" fmla="*/ 2147483647 h 1130"/>
              <a:gd name="T22" fmla="*/ 2147483647 w 1468"/>
              <a:gd name="T23" fmla="*/ 2147483647 h 1130"/>
              <a:gd name="T24" fmla="*/ 2147483647 w 1468"/>
              <a:gd name="T25" fmla="*/ 2147483647 h 1130"/>
              <a:gd name="T26" fmla="*/ 2147483647 w 1468"/>
              <a:gd name="T27" fmla="*/ 2147483647 h 1130"/>
              <a:gd name="T28" fmla="*/ 2147483647 w 1468"/>
              <a:gd name="T29" fmla="*/ 2147483647 h 1130"/>
              <a:gd name="T30" fmla="*/ 2147483647 w 1468"/>
              <a:gd name="T31" fmla="*/ 2147483647 h 1130"/>
              <a:gd name="T32" fmla="*/ 2147483647 w 1468"/>
              <a:gd name="T33" fmla="*/ 2147483647 h 1130"/>
              <a:gd name="T34" fmla="*/ 2147483647 w 1468"/>
              <a:gd name="T35" fmla="*/ 2147483647 h 1130"/>
              <a:gd name="T36" fmla="*/ 2147483647 w 1468"/>
              <a:gd name="T37" fmla="*/ 2147483647 h 1130"/>
              <a:gd name="T38" fmla="*/ 2147483647 w 1468"/>
              <a:gd name="T39" fmla="*/ 2147483647 h 1130"/>
              <a:gd name="T40" fmla="*/ 2147483647 w 1468"/>
              <a:gd name="T41" fmla="*/ 2147483647 h 1130"/>
              <a:gd name="T42" fmla="*/ 2147483647 w 1468"/>
              <a:gd name="T43" fmla="*/ 2147483647 h 1130"/>
              <a:gd name="T44" fmla="*/ 2147483647 w 1468"/>
              <a:gd name="T45" fmla="*/ 2147483647 h 1130"/>
              <a:gd name="T46" fmla="*/ 2147483647 w 1468"/>
              <a:gd name="T47" fmla="*/ 2147483647 h 1130"/>
              <a:gd name="T48" fmla="*/ 2147483647 w 1468"/>
              <a:gd name="T49" fmla="*/ 2147483647 h 1130"/>
              <a:gd name="T50" fmla="*/ 2147483647 w 1468"/>
              <a:gd name="T51" fmla="*/ 2147483647 h 1130"/>
              <a:gd name="T52" fmla="*/ 2147483647 w 1468"/>
              <a:gd name="T53" fmla="*/ 2147483647 h 1130"/>
              <a:gd name="T54" fmla="*/ 2147483647 w 1468"/>
              <a:gd name="T55" fmla="*/ 2147483647 h 1130"/>
              <a:gd name="T56" fmla="*/ 2147483647 w 1468"/>
              <a:gd name="T57" fmla="*/ 2147483647 h 1130"/>
              <a:gd name="T58" fmla="*/ 2147483647 w 1468"/>
              <a:gd name="T59" fmla="*/ 2147483647 h 1130"/>
              <a:gd name="T60" fmla="*/ 2147483647 w 1468"/>
              <a:gd name="T61" fmla="*/ 2147483647 h 1130"/>
              <a:gd name="T62" fmla="*/ 2147483647 w 1468"/>
              <a:gd name="T63" fmla="*/ 2147483647 h 1130"/>
              <a:gd name="T64" fmla="*/ 2147483647 w 1468"/>
              <a:gd name="T65" fmla="*/ 2147483647 h 1130"/>
              <a:gd name="T66" fmla="*/ 2147483647 w 1468"/>
              <a:gd name="T67" fmla="*/ 2147483647 h 1130"/>
              <a:gd name="T68" fmla="*/ 2147483647 w 1468"/>
              <a:gd name="T69" fmla="*/ 2147483647 h 1130"/>
              <a:gd name="T70" fmla="*/ 2147483647 w 1468"/>
              <a:gd name="T71" fmla="*/ 2147483647 h 1130"/>
              <a:gd name="T72" fmla="*/ 2147483647 w 1468"/>
              <a:gd name="T73" fmla="*/ 2147483647 h 1130"/>
              <a:gd name="T74" fmla="*/ 2147483647 w 1468"/>
              <a:gd name="T75" fmla="*/ 2147483647 h 1130"/>
              <a:gd name="T76" fmla="*/ 2147483647 w 1468"/>
              <a:gd name="T77" fmla="*/ 2147483647 h 1130"/>
              <a:gd name="T78" fmla="*/ 2147483647 w 1468"/>
              <a:gd name="T79" fmla="*/ 2147483647 h 1130"/>
              <a:gd name="T80" fmla="*/ 2147483647 w 1468"/>
              <a:gd name="T81" fmla="*/ 2147483647 h 1130"/>
              <a:gd name="T82" fmla="*/ 2147483647 w 1468"/>
              <a:gd name="T83" fmla="*/ 2147483647 h 1130"/>
              <a:gd name="T84" fmla="*/ 2147483647 w 1468"/>
              <a:gd name="T85" fmla="*/ 2147483647 h 1130"/>
              <a:gd name="T86" fmla="*/ 2147483647 w 1468"/>
              <a:gd name="T87" fmla="*/ 2147483647 h 1130"/>
              <a:gd name="T88" fmla="*/ 2147483647 w 1468"/>
              <a:gd name="T89" fmla="*/ 2147483647 h 1130"/>
              <a:gd name="T90" fmla="*/ 2147483647 w 1468"/>
              <a:gd name="T91" fmla="*/ 2147483647 h 1130"/>
              <a:gd name="T92" fmla="*/ 2147483647 w 1468"/>
              <a:gd name="T93" fmla="*/ 2147483647 h 1130"/>
              <a:gd name="T94" fmla="*/ 2147483647 w 1468"/>
              <a:gd name="T95" fmla="*/ 2147483647 h 1130"/>
              <a:gd name="T96" fmla="*/ 2147483647 w 1468"/>
              <a:gd name="T97" fmla="*/ 2147483647 h 1130"/>
              <a:gd name="T98" fmla="*/ 2147483647 w 1468"/>
              <a:gd name="T99" fmla="*/ 2147483647 h 1130"/>
              <a:gd name="T100" fmla="*/ 2147483647 w 1468"/>
              <a:gd name="T101" fmla="*/ 2147483647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68"/>
              <a:gd name="T154" fmla="*/ 0 h 1130"/>
              <a:gd name="T155" fmla="*/ 1468 w 146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68" h="1130">
                <a:moveTo>
                  <a:pt x="1120" y="993"/>
                </a:moveTo>
                <a:lnTo>
                  <a:pt x="1118" y="993"/>
                </a:lnTo>
                <a:lnTo>
                  <a:pt x="1070" y="979"/>
                </a:lnTo>
                <a:lnTo>
                  <a:pt x="1055" y="974"/>
                </a:lnTo>
                <a:lnTo>
                  <a:pt x="1052" y="974"/>
                </a:lnTo>
                <a:lnTo>
                  <a:pt x="1050" y="973"/>
                </a:lnTo>
                <a:lnTo>
                  <a:pt x="1044" y="970"/>
                </a:lnTo>
                <a:lnTo>
                  <a:pt x="1031" y="967"/>
                </a:lnTo>
                <a:lnTo>
                  <a:pt x="1023" y="964"/>
                </a:lnTo>
                <a:lnTo>
                  <a:pt x="1003" y="956"/>
                </a:lnTo>
                <a:lnTo>
                  <a:pt x="985" y="950"/>
                </a:lnTo>
                <a:lnTo>
                  <a:pt x="955" y="940"/>
                </a:lnTo>
                <a:lnTo>
                  <a:pt x="953" y="937"/>
                </a:lnTo>
                <a:lnTo>
                  <a:pt x="942" y="925"/>
                </a:lnTo>
                <a:lnTo>
                  <a:pt x="941" y="926"/>
                </a:lnTo>
                <a:lnTo>
                  <a:pt x="918" y="927"/>
                </a:lnTo>
                <a:lnTo>
                  <a:pt x="892" y="916"/>
                </a:lnTo>
                <a:lnTo>
                  <a:pt x="875" y="896"/>
                </a:lnTo>
                <a:lnTo>
                  <a:pt x="877" y="890"/>
                </a:lnTo>
                <a:lnTo>
                  <a:pt x="869" y="860"/>
                </a:lnTo>
                <a:lnTo>
                  <a:pt x="846" y="838"/>
                </a:lnTo>
                <a:lnTo>
                  <a:pt x="842" y="836"/>
                </a:lnTo>
                <a:lnTo>
                  <a:pt x="828" y="841"/>
                </a:lnTo>
                <a:lnTo>
                  <a:pt x="800" y="811"/>
                </a:lnTo>
                <a:lnTo>
                  <a:pt x="798" y="812"/>
                </a:lnTo>
                <a:lnTo>
                  <a:pt x="779" y="817"/>
                </a:lnTo>
                <a:lnTo>
                  <a:pt x="723" y="829"/>
                </a:lnTo>
                <a:lnTo>
                  <a:pt x="687" y="837"/>
                </a:lnTo>
                <a:lnTo>
                  <a:pt x="667" y="841"/>
                </a:lnTo>
                <a:lnTo>
                  <a:pt x="664" y="842"/>
                </a:lnTo>
                <a:lnTo>
                  <a:pt x="660" y="843"/>
                </a:lnTo>
                <a:lnTo>
                  <a:pt x="642" y="847"/>
                </a:lnTo>
                <a:lnTo>
                  <a:pt x="619" y="852"/>
                </a:lnTo>
                <a:lnTo>
                  <a:pt x="587" y="859"/>
                </a:lnTo>
                <a:lnTo>
                  <a:pt x="545" y="867"/>
                </a:lnTo>
                <a:lnTo>
                  <a:pt x="530" y="870"/>
                </a:lnTo>
                <a:lnTo>
                  <a:pt x="520" y="872"/>
                </a:lnTo>
                <a:lnTo>
                  <a:pt x="514" y="874"/>
                </a:lnTo>
                <a:lnTo>
                  <a:pt x="492" y="878"/>
                </a:lnTo>
                <a:lnTo>
                  <a:pt x="417" y="894"/>
                </a:lnTo>
                <a:lnTo>
                  <a:pt x="399" y="898"/>
                </a:lnTo>
                <a:lnTo>
                  <a:pt x="395" y="898"/>
                </a:lnTo>
                <a:lnTo>
                  <a:pt x="381" y="902"/>
                </a:lnTo>
                <a:lnTo>
                  <a:pt x="374" y="903"/>
                </a:lnTo>
                <a:lnTo>
                  <a:pt x="346" y="909"/>
                </a:lnTo>
                <a:lnTo>
                  <a:pt x="307" y="916"/>
                </a:lnTo>
                <a:lnTo>
                  <a:pt x="291" y="920"/>
                </a:lnTo>
                <a:lnTo>
                  <a:pt x="284" y="921"/>
                </a:lnTo>
                <a:lnTo>
                  <a:pt x="273" y="924"/>
                </a:lnTo>
                <a:lnTo>
                  <a:pt x="217" y="934"/>
                </a:lnTo>
                <a:lnTo>
                  <a:pt x="175" y="943"/>
                </a:lnTo>
                <a:lnTo>
                  <a:pt x="164" y="945"/>
                </a:lnTo>
                <a:lnTo>
                  <a:pt x="151" y="946"/>
                </a:lnTo>
                <a:lnTo>
                  <a:pt x="150" y="948"/>
                </a:lnTo>
                <a:lnTo>
                  <a:pt x="139" y="949"/>
                </a:lnTo>
                <a:lnTo>
                  <a:pt x="117" y="954"/>
                </a:lnTo>
                <a:lnTo>
                  <a:pt x="65" y="963"/>
                </a:lnTo>
                <a:lnTo>
                  <a:pt x="39" y="968"/>
                </a:lnTo>
                <a:lnTo>
                  <a:pt x="32" y="969"/>
                </a:lnTo>
                <a:lnTo>
                  <a:pt x="12" y="973"/>
                </a:lnTo>
                <a:lnTo>
                  <a:pt x="0" y="907"/>
                </a:lnTo>
                <a:lnTo>
                  <a:pt x="23" y="888"/>
                </a:lnTo>
                <a:lnTo>
                  <a:pt x="69" y="835"/>
                </a:lnTo>
                <a:lnTo>
                  <a:pt x="98" y="812"/>
                </a:lnTo>
                <a:lnTo>
                  <a:pt x="116" y="775"/>
                </a:lnTo>
                <a:lnTo>
                  <a:pt x="132" y="761"/>
                </a:lnTo>
                <a:lnTo>
                  <a:pt x="120" y="713"/>
                </a:lnTo>
                <a:lnTo>
                  <a:pt x="102" y="707"/>
                </a:lnTo>
                <a:lnTo>
                  <a:pt x="96" y="686"/>
                </a:lnTo>
                <a:lnTo>
                  <a:pt x="87" y="677"/>
                </a:lnTo>
                <a:lnTo>
                  <a:pt x="78" y="641"/>
                </a:lnTo>
                <a:lnTo>
                  <a:pt x="180" y="594"/>
                </a:lnTo>
                <a:lnTo>
                  <a:pt x="237" y="582"/>
                </a:lnTo>
                <a:lnTo>
                  <a:pt x="237" y="581"/>
                </a:lnTo>
                <a:lnTo>
                  <a:pt x="262" y="578"/>
                </a:lnTo>
                <a:lnTo>
                  <a:pt x="308" y="577"/>
                </a:lnTo>
                <a:lnTo>
                  <a:pt x="350" y="594"/>
                </a:lnTo>
                <a:lnTo>
                  <a:pt x="376" y="578"/>
                </a:lnTo>
                <a:lnTo>
                  <a:pt x="418" y="567"/>
                </a:lnTo>
                <a:lnTo>
                  <a:pt x="442" y="566"/>
                </a:lnTo>
                <a:lnTo>
                  <a:pt x="488" y="538"/>
                </a:lnTo>
                <a:lnTo>
                  <a:pt x="496" y="528"/>
                </a:lnTo>
                <a:lnTo>
                  <a:pt x="502" y="516"/>
                </a:lnTo>
                <a:lnTo>
                  <a:pt x="526" y="490"/>
                </a:lnTo>
                <a:lnTo>
                  <a:pt x="561" y="475"/>
                </a:lnTo>
                <a:lnTo>
                  <a:pt x="564" y="450"/>
                </a:lnTo>
                <a:lnTo>
                  <a:pt x="561" y="437"/>
                </a:lnTo>
                <a:lnTo>
                  <a:pt x="550" y="407"/>
                </a:lnTo>
                <a:lnTo>
                  <a:pt x="542" y="404"/>
                </a:lnTo>
                <a:lnTo>
                  <a:pt x="538" y="392"/>
                </a:lnTo>
                <a:lnTo>
                  <a:pt x="549" y="392"/>
                </a:lnTo>
                <a:lnTo>
                  <a:pt x="562" y="378"/>
                </a:lnTo>
                <a:lnTo>
                  <a:pt x="537" y="368"/>
                </a:lnTo>
                <a:lnTo>
                  <a:pt x="532" y="372"/>
                </a:lnTo>
                <a:lnTo>
                  <a:pt x="532" y="361"/>
                </a:lnTo>
                <a:lnTo>
                  <a:pt x="510" y="356"/>
                </a:lnTo>
                <a:lnTo>
                  <a:pt x="514" y="314"/>
                </a:lnTo>
                <a:lnTo>
                  <a:pt x="538" y="299"/>
                </a:lnTo>
                <a:lnTo>
                  <a:pt x="537" y="289"/>
                </a:lnTo>
                <a:lnTo>
                  <a:pt x="574" y="255"/>
                </a:lnTo>
                <a:lnTo>
                  <a:pt x="582" y="249"/>
                </a:lnTo>
                <a:lnTo>
                  <a:pt x="587" y="229"/>
                </a:lnTo>
                <a:lnTo>
                  <a:pt x="654" y="123"/>
                </a:lnTo>
                <a:lnTo>
                  <a:pt x="678" y="101"/>
                </a:lnTo>
                <a:lnTo>
                  <a:pt x="679" y="97"/>
                </a:lnTo>
                <a:lnTo>
                  <a:pt x="720" y="64"/>
                </a:lnTo>
                <a:lnTo>
                  <a:pt x="744" y="61"/>
                </a:lnTo>
                <a:lnTo>
                  <a:pt x="744" y="60"/>
                </a:lnTo>
                <a:lnTo>
                  <a:pt x="748" y="58"/>
                </a:lnTo>
                <a:lnTo>
                  <a:pt x="863" y="33"/>
                </a:lnTo>
                <a:lnTo>
                  <a:pt x="868" y="31"/>
                </a:lnTo>
                <a:lnTo>
                  <a:pt x="931" y="13"/>
                </a:lnTo>
                <a:lnTo>
                  <a:pt x="979" y="0"/>
                </a:lnTo>
                <a:lnTo>
                  <a:pt x="983" y="37"/>
                </a:lnTo>
                <a:lnTo>
                  <a:pt x="999" y="106"/>
                </a:lnTo>
                <a:lnTo>
                  <a:pt x="1003" y="108"/>
                </a:lnTo>
                <a:lnTo>
                  <a:pt x="1008" y="112"/>
                </a:lnTo>
                <a:lnTo>
                  <a:pt x="1015" y="121"/>
                </a:lnTo>
                <a:lnTo>
                  <a:pt x="1028" y="179"/>
                </a:lnTo>
                <a:lnTo>
                  <a:pt x="1020" y="199"/>
                </a:lnTo>
                <a:lnTo>
                  <a:pt x="1020" y="229"/>
                </a:lnTo>
                <a:lnTo>
                  <a:pt x="1045" y="292"/>
                </a:lnTo>
                <a:lnTo>
                  <a:pt x="1046" y="294"/>
                </a:lnTo>
                <a:lnTo>
                  <a:pt x="1051" y="304"/>
                </a:lnTo>
                <a:lnTo>
                  <a:pt x="1049" y="337"/>
                </a:lnTo>
                <a:lnTo>
                  <a:pt x="1069" y="332"/>
                </a:lnTo>
                <a:lnTo>
                  <a:pt x="1095" y="404"/>
                </a:lnTo>
                <a:lnTo>
                  <a:pt x="1099" y="420"/>
                </a:lnTo>
                <a:lnTo>
                  <a:pt x="1105" y="451"/>
                </a:lnTo>
                <a:lnTo>
                  <a:pt x="1114" y="496"/>
                </a:lnTo>
                <a:lnTo>
                  <a:pt x="1120" y="522"/>
                </a:lnTo>
                <a:lnTo>
                  <a:pt x="1126" y="544"/>
                </a:lnTo>
                <a:lnTo>
                  <a:pt x="1128" y="542"/>
                </a:lnTo>
                <a:lnTo>
                  <a:pt x="1128" y="559"/>
                </a:lnTo>
                <a:lnTo>
                  <a:pt x="1128" y="573"/>
                </a:lnTo>
                <a:lnTo>
                  <a:pt x="1126" y="603"/>
                </a:lnTo>
                <a:lnTo>
                  <a:pt x="1124" y="703"/>
                </a:lnTo>
                <a:lnTo>
                  <a:pt x="1124" y="713"/>
                </a:lnTo>
                <a:lnTo>
                  <a:pt x="1129" y="721"/>
                </a:lnTo>
                <a:lnTo>
                  <a:pt x="1130" y="721"/>
                </a:lnTo>
                <a:lnTo>
                  <a:pt x="1132" y="733"/>
                </a:lnTo>
                <a:lnTo>
                  <a:pt x="1144" y="794"/>
                </a:lnTo>
                <a:lnTo>
                  <a:pt x="1148" y="815"/>
                </a:lnTo>
                <a:lnTo>
                  <a:pt x="1149" y="825"/>
                </a:lnTo>
                <a:lnTo>
                  <a:pt x="1150" y="830"/>
                </a:lnTo>
                <a:lnTo>
                  <a:pt x="1154" y="849"/>
                </a:lnTo>
                <a:lnTo>
                  <a:pt x="1158" y="872"/>
                </a:lnTo>
                <a:lnTo>
                  <a:pt x="1159" y="878"/>
                </a:lnTo>
                <a:lnTo>
                  <a:pt x="1161" y="889"/>
                </a:lnTo>
                <a:lnTo>
                  <a:pt x="1182" y="922"/>
                </a:lnTo>
                <a:lnTo>
                  <a:pt x="1143" y="961"/>
                </a:lnTo>
                <a:lnTo>
                  <a:pt x="1164" y="986"/>
                </a:lnTo>
                <a:lnTo>
                  <a:pt x="1150" y="1006"/>
                </a:lnTo>
                <a:lnTo>
                  <a:pt x="1150" y="1017"/>
                </a:lnTo>
                <a:lnTo>
                  <a:pt x="1147" y="1020"/>
                </a:lnTo>
                <a:lnTo>
                  <a:pt x="1150" y="1022"/>
                </a:lnTo>
                <a:lnTo>
                  <a:pt x="1153" y="1026"/>
                </a:lnTo>
                <a:lnTo>
                  <a:pt x="1170" y="1012"/>
                </a:lnTo>
                <a:lnTo>
                  <a:pt x="1174" y="1005"/>
                </a:lnTo>
                <a:lnTo>
                  <a:pt x="1196" y="994"/>
                </a:lnTo>
                <a:lnTo>
                  <a:pt x="1215" y="984"/>
                </a:lnTo>
                <a:lnTo>
                  <a:pt x="1240" y="986"/>
                </a:lnTo>
                <a:lnTo>
                  <a:pt x="1259" y="966"/>
                </a:lnTo>
                <a:lnTo>
                  <a:pt x="1346" y="942"/>
                </a:lnTo>
                <a:lnTo>
                  <a:pt x="1387" y="894"/>
                </a:lnTo>
                <a:lnTo>
                  <a:pt x="1408" y="879"/>
                </a:lnTo>
                <a:lnTo>
                  <a:pt x="1401" y="890"/>
                </a:lnTo>
                <a:lnTo>
                  <a:pt x="1413" y="908"/>
                </a:lnTo>
                <a:lnTo>
                  <a:pt x="1439" y="913"/>
                </a:lnTo>
                <a:lnTo>
                  <a:pt x="1463" y="889"/>
                </a:lnTo>
                <a:lnTo>
                  <a:pt x="1468" y="897"/>
                </a:lnTo>
                <a:lnTo>
                  <a:pt x="1420" y="937"/>
                </a:lnTo>
                <a:lnTo>
                  <a:pt x="1258" y="1056"/>
                </a:lnTo>
                <a:lnTo>
                  <a:pt x="1228" y="1066"/>
                </a:lnTo>
                <a:lnTo>
                  <a:pt x="1192" y="1082"/>
                </a:lnTo>
                <a:lnTo>
                  <a:pt x="1170" y="1088"/>
                </a:lnTo>
                <a:lnTo>
                  <a:pt x="1149" y="1098"/>
                </a:lnTo>
                <a:lnTo>
                  <a:pt x="1138" y="1105"/>
                </a:lnTo>
                <a:lnTo>
                  <a:pt x="1138" y="1100"/>
                </a:lnTo>
                <a:lnTo>
                  <a:pt x="1126" y="1101"/>
                </a:lnTo>
                <a:lnTo>
                  <a:pt x="1116" y="1095"/>
                </a:lnTo>
                <a:lnTo>
                  <a:pt x="1105" y="1114"/>
                </a:lnTo>
                <a:lnTo>
                  <a:pt x="1084" y="1130"/>
                </a:lnTo>
                <a:lnTo>
                  <a:pt x="1083" y="1130"/>
                </a:lnTo>
                <a:lnTo>
                  <a:pt x="1083" y="1125"/>
                </a:lnTo>
                <a:lnTo>
                  <a:pt x="1082" y="1119"/>
                </a:lnTo>
                <a:lnTo>
                  <a:pt x="1088" y="1105"/>
                </a:lnTo>
                <a:lnTo>
                  <a:pt x="1087" y="1099"/>
                </a:lnTo>
                <a:lnTo>
                  <a:pt x="1086" y="1096"/>
                </a:lnTo>
                <a:lnTo>
                  <a:pt x="1092" y="1090"/>
                </a:lnTo>
                <a:lnTo>
                  <a:pt x="1095" y="1090"/>
                </a:lnTo>
                <a:lnTo>
                  <a:pt x="1105" y="1086"/>
                </a:lnTo>
                <a:lnTo>
                  <a:pt x="1111" y="1084"/>
                </a:lnTo>
                <a:lnTo>
                  <a:pt x="1113" y="1076"/>
                </a:lnTo>
                <a:lnTo>
                  <a:pt x="1113" y="1066"/>
                </a:lnTo>
                <a:lnTo>
                  <a:pt x="1112" y="1057"/>
                </a:lnTo>
                <a:lnTo>
                  <a:pt x="1116" y="1046"/>
                </a:lnTo>
                <a:lnTo>
                  <a:pt x="1119" y="1026"/>
                </a:lnTo>
                <a:lnTo>
                  <a:pt x="1119" y="1023"/>
                </a:lnTo>
                <a:lnTo>
                  <a:pt x="1119" y="1022"/>
                </a:lnTo>
                <a:lnTo>
                  <a:pt x="1119" y="1021"/>
                </a:lnTo>
                <a:lnTo>
                  <a:pt x="1120" y="1014"/>
                </a:lnTo>
                <a:lnTo>
                  <a:pt x="1120" y="999"/>
                </a:lnTo>
                <a:lnTo>
                  <a:pt x="1120" y="997"/>
                </a:lnTo>
                <a:lnTo>
                  <a:pt x="1120" y="99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4" name="Freeform 99"/>
          <p:cNvSpPr>
            <a:spLocks/>
          </p:cNvSpPr>
          <p:nvPr/>
        </p:nvSpPr>
        <p:spPr bwMode="auto">
          <a:xfrm>
            <a:off x="2941270" y="2871006"/>
            <a:ext cx="1052064" cy="825119"/>
          </a:xfrm>
          <a:custGeom>
            <a:avLst/>
            <a:gdLst>
              <a:gd name="T0" fmla="*/ 2147483647 w 1400"/>
              <a:gd name="T1" fmla="*/ 2147483647 h 1100"/>
              <a:gd name="T2" fmla="*/ 2147483647 w 1400"/>
              <a:gd name="T3" fmla="*/ 2147483647 h 1100"/>
              <a:gd name="T4" fmla="*/ 2147483647 w 1400"/>
              <a:gd name="T5" fmla="*/ 2147483647 h 1100"/>
              <a:gd name="T6" fmla="*/ 2147483647 w 1400"/>
              <a:gd name="T7" fmla="*/ 2147483647 h 1100"/>
              <a:gd name="T8" fmla="*/ 2147483647 w 1400"/>
              <a:gd name="T9" fmla="*/ 2147483647 h 1100"/>
              <a:gd name="T10" fmla="*/ 2147483647 w 1400"/>
              <a:gd name="T11" fmla="*/ 2147483647 h 1100"/>
              <a:gd name="T12" fmla="*/ 2147483647 w 1400"/>
              <a:gd name="T13" fmla="*/ 2147483647 h 1100"/>
              <a:gd name="T14" fmla="*/ 2147483647 w 1400"/>
              <a:gd name="T15" fmla="*/ 2147483647 h 1100"/>
              <a:gd name="T16" fmla="*/ 2147483647 w 1400"/>
              <a:gd name="T17" fmla="*/ 2147483647 h 1100"/>
              <a:gd name="T18" fmla="*/ 2147483647 w 1400"/>
              <a:gd name="T19" fmla="*/ 2147483647 h 1100"/>
              <a:gd name="T20" fmla="*/ 2147483647 w 1400"/>
              <a:gd name="T21" fmla="*/ 2147483647 h 1100"/>
              <a:gd name="T22" fmla="*/ 2147483647 w 1400"/>
              <a:gd name="T23" fmla="*/ 2147483647 h 1100"/>
              <a:gd name="T24" fmla="*/ 2147483647 w 1400"/>
              <a:gd name="T25" fmla="*/ 2147483647 h 1100"/>
              <a:gd name="T26" fmla="*/ 2147483647 w 1400"/>
              <a:gd name="T27" fmla="*/ 2147483647 h 1100"/>
              <a:gd name="T28" fmla="*/ 2147483647 w 1400"/>
              <a:gd name="T29" fmla="*/ 2147483647 h 1100"/>
              <a:gd name="T30" fmla="*/ 2147483647 w 1400"/>
              <a:gd name="T31" fmla="*/ 2147483647 h 1100"/>
              <a:gd name="T32" fmla="*/ 2147483647 w 1400"/>
              <a:gd name="T33" fmla="*/ 2147483647 h 1100"/>
              <a:gd name="T34" fmla="*/ 2147483647 w 1400"/>
              <a:gd name="T35" fmla="*/ 2147483647 h 1100"/>
              <a:gd name="T36" fmla="*/ 2147483647 w 1400"/>
              <a:gd name="T37" fmla="*/ 2147483647 h 1100"/>
              <a:gd name="T38" fmla="*/ 2147483647 w 1400"/>
              <a:gd name="T39" fmla="*/ 2147483647 h 1100"/>
              <a:gd name="T40" fmla="*/ 2147483647 w 1400"/>
              <a:gd name="T41" fmla="*/ 2147483647 h 1100"/>
              <a:gd name="T42" fmla="*/ 2147483647 w 1400"/>
              <a:gd name="T43" fmla="*/ 2147483647 h 1100"/>
              <a:gd name="T44" fmla="*/ 2147483647 w 1400"/>
              <a:gd name="T45" fmla="*/ 2147483647 h 1100"/>
              <a:gd name="T46" fmla="*/ 2147483647 w 1400"/>
              <a:gd name="T47" fmla="*/ 2147483647 h 1100"/>
              <a:gd name="T48" fmla="*/ 2147483647 w 1400"/>
              <a:gd name="T49" fmla="*/ 2147483647 h 1100"/>
              <a:gd name="T50" fmla="*/ 0 w 1400"/>
              <a:gd name="T51" fmla="*/ 2147483647 h 1100"/>
              <a:gd name="T52" fmla="*/ 2147483647 w 1400"/>
              <a:gd name="T53" fmla="*/ 2147483647 h 1100"/>
              <a:gd name="T54" fmla="*/ 2147483647 w 1400"/>
              <a:gd name="T55" fmla="*/ 2147483647 h 1100"/>
              <a:gd name="T56" fmla="*/ 2147483647 w 1400"/>
              <a:gd name="T57" fmla="*/ 2147483647 h 1100"/>
              <a:gd name="T58" fmla="*/ 2147483647 w 1400"/>
              <a:gd name="T59" fmla="*/ 2147483647 h 1100"/>
              <a:gd name="T60" fmla="*/ 2147483647 w 1400"/>
              <a:gd name="T61" fmla="*/ 2147483647 h 1100"/>
              <a:gd name="T62" fmla="*/ 2147483647 w 1400"/>
              <a:gd name="T63" fmla="*/ 2147483647 h 1100"/>
              <a:gd name="T64" fmla="*/ 2147483647 w 1400"/>
              <a:gd name="T65" fmla="*/ 2147483647 h 1100"/>
              <a:gd name="T66" fmla="*/ 2147483647 w 1400"/>
              <a:gd name="T67" fmla="*/ 2147483647 h 1100"/>
              <a:gd name="T68" fmla="*/ 2147483647 w 1400"/>
              <a:gd name="T69" fmla="*/ 2147483647 h 1100"/>
              <a:gd name="T70" fmla="*/ 2147483647 w 1400"/>
              <a:gd name="T71" fmla="*/ 2147483647 h 1100"/>
              <a:gd name="T72" fmla="*/ 2147483647 w 1400"/>
              <a:gd name="T73" fmla="*/ 2147483647 h 1100"/>
              <a:gd name="T74" fmla="*/ 2147483647 w 1400"/>
              <a:gd name="T75" fmla="*/ 2147483647 h 1100"/>
              <a:gd name="T76" fmla="*/ 2147483647 w 1400"/>
              <a:gd name="T77" fmla="*/ 0 h 1100"/>
              <a:gd name="T78" fmla="*/ 2147483647 w 1400"/>
              <a:gd name="T79" fmla="*/ 2147483647 h 1100"/>
              <a:gd name="T80" fmla="*/ 2147483647 w 1400"/>
              <a:gd name="T81" fmla="*/ 2147483647 h 1100"/>
              <a:gd name="T82" fmla="*/ 2147483647 w 1400"/>
              <a:gd name="T83" fmla="*/ 2147483647 h 1100"/>
              <a:gd name="T84" fmla="*/ 2147483647 w 1400"/>
              <a:gd name="T85" fmla="*/ 2147483647 h 1100"/>
              <a:gd name="T86" fmla="*/ 2147483647 w 1400"/>
              <a:gd name="T87" fmla="*/ 2147483647 h 1100"/>
              <a:gd name="T88" fmla="*/ 2147483647 w 1400"/>
              <a:gd name="T89" fmla="*/ 2147483647 h 1100"/>
              <a:gd name="T90" fmla="*/ 2147483647 w 1400"/>
              <a:gd name="T91" fmla="*/ 2147483647 h 1100"/>
              <a:gd name="T92" fmla="*/ 2147483647 w 1400"/>
              <a:gd name="T93" fmla="*/ 2147483647 h 1100"/>
              <a:gd name="T94" fmla="*/ 2147483647 w 1400"/>
              <a:gd name="T95" fmla="*/ 2147483647 h 1100"/>
              <a:gd name="T96" fmla="*/ 2147483647 w 1400"/>
              <a:gd name="T97" fmla="*/ 2147483647 h 1100"/>
              <a:gd name="T98" fmla="*/ 2147483647 w 1400"/>
              <a:gd name="T99" fmla="*/ 2147483647 h 1100"/>
              <a:gd name="T100" fmla="*/ 2147483647 w 1400"/>
              <a:gd name="T101" fmla="*/ 2147483647 h 1100"/>
              <a:gd name="T102" fmla="*/ 2147483647 w 1400"/>
              <a:gd name="T103" fmla="*/ 2147483647 h 1100"/>
              <a:gd name="T104" fmla="*/ 2147483647 w 1400"/>
              <a:gd name="T105" fmla="*/ 2147483647 h 1100"/>
              <a:gd name="T106" fmla="*/ 2147483647 w 1400"/>
              <a:gd name="T107" fmla="*/ 2147483647 h 1100"/>
              <a:gd name="T108" fmla="*/ 2147483647 w 1400"/>
              <a:gd name="T109" fmla="*/ 2147483647 h 1100"/>
              <a:gd name="T110" fmla="*/ 2147483647 w 1400"/>
              <a:gd name="T111" fmla="*/ 2147483647 h 1100"/>
              <a:gd name="T112" fmla="*/ 2147483647 w 1400"/>
              <a:gd name="T113" fmla="*/ 2147483647 h 1100"/>
              <a:gd name="T114" fmla="*/ 2147483647 w 1400"/>
              <a:gd name="T115" fmla="*/ 2147483647 h 11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0"/>
              <a:gd name="T175" fmla="*/ 0 h 1100"/>
              <a:gd name="T176" fmla="*/ 1400 w 1400"/>
              <a:gd name="T177" fmla="*/ 1100 h 11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0" h="1100">
                <a:moveTo>
                  <a:pt x="1385" y="454"/>
                </a:moveTo>
                <a:lnTo>
                  <a:pt x="1385" y="455"/>
                </a:lnTo>
                <a:lnTo>
                  <a:pt x="1385" y="472"/>
                </a:lnTo>
                <a:lnTo>
                  <a:pt x="1384" y="503"/>
                </a:lnTo>
                <a:lnTo>
                  <a:pt x="1382" y="564"/>
                </a:lnTo>
                <a:lnTo>
                  <a:pt x="1382" y="565"/>
                </a:lnTo>
                <a:lnTo>
                  <a:pt x="1382" y="577"/>
                </a:lnTo>
                <a:lnTo>
                  <a:pt x="1382" y="585"/>
                </a:lnTo>
                <a:lnTo>
                  <a:pt x="1380" y="597"/>
                </a:lnTo>
                <a:lnTo>
                  <a:pt x="1379" y="648"/>
                </a:lnTo>
                <a:lnTo>
                  <a:pt x="1378" y="673"/>
                </a:lnTo>
                <a:lnTo>
                  <a:pt x="1377" y="691"/>
                </a:lnTo>
                <a:lnTo>
                  <a:pt x="1377" y="693"/>
                </a:lnTo>
                <a:lnTo>
                  <a:pt x="1376" y="737"/>
                </a:lnTo>
                <a:lnTo>
                  <a:pt x="1374" y="753"/>
                </a:lnTo>
                <a:lnTo>
                  <a:pt x="1374" y="780"/>
                </a:lnTo>
                <a:lnTo>
                  <a:pt x="1373" y="781"/>
                </a:lnTo>
                <a:lnTo>
                  <a:pt x="1372" y="816"/>
                </a:lnTo>
                <a:lnTo>
                  <a:pt x="1371" y="847"/>
                </a:lnTo>
                <a:lnTo>
                  <a:pt x="1368" y="913"/>
                </a:lnTo>
                <a:lnTo>
                  <a:pt x="1368" y="937"/>
                </a:lnTo>
                <a:lnTo>
                  <a:pt x="1368" y="942"/>
                </a:lnTo>
                <a:lnTo>
                  <a:pt x="1367" y="973"/>
                </a:lnTo>
                <a:lnTo>
                  <a:pt x="1365" y="1000"/>
                </a:lnTo>
                <a:lnTo>
                  <a:pt x="1364" y="1035"/>
                </a:lnTo>
                <a:lnTo>
                  <a:pt x="1362" y="1066"/>
                </a:lnTo>
                <a:lnTo>
                  <a:pt x="1361" y="1100"/>
                </a:lnTo>
                <a:lnTo>
                  <a:pt x="1247" y="1094"/>
                </a:lnTo>
                <a:lnTo>
                  <a:pt x="1222" y="1092"/>
                </a:lnTo>
                <a:lnTo>
                  <a:pt x="1174" y="1089"/>
                </a:lnTo>
                <a:lnTo>
                  <a:pt x="1159" y="1088"/>
                </a:lnTo>
                <a:lnTo>
                  <a:pt x="1113" y="1087"/>
                </a:lnTo>
                <a:lnTo>
                  <a:pt x="1102" y="1086"/>
                </a:lnTo>
                <a:lnTo>
                  <a:pt x="979" y="1080"/>
                </a:lnTo>
                <a:lnTo>
                  <a:pt x="907" y="1076"/>
                </a:lnTo>
                <a:lnTo>
                  <a:pt x="798" y="1069"/>
                </a:lnTo>
                <a:lnTo>
                  <a:pt x="756" y="1065"/>
                </a:lnTo>
                <a:lnTo>
                  <a:pt x="743" y="1064"/>
                </a:lnTo>
                <a:lnTo>
                  <a:pt x="646" y="1057"/>
                </a:lnTo>
                <a:lnTo>
                  <a:pt x="640" y="1057"/>
                </a:lnTo>
                <a:lnTo>
                  <a:pt x="616" y="1054"/>
                </a:lnTo>
                <a:lnTo>
                  <a:pt x="589" y="1053"/>
                </a:lnTo>
                <a:lnTo>
                  <a:pt x="498" y="1046"/>
                </a:lnTo>
                <a:lnTo>
                  <a:pt x="315" y="1028"/>
                </a:lnTo>
                <a:lnTo>
                  <a:pt x="309" y="1028"/>
                </a:lnTo>
                <a:lnTo>
                  <a:pt x="303" y="1027"/>
                </a:lnTo>
                <a:lnTo>
                  <a:pt x="301" y="1027"/>
                </a:lnTo>
                <a:lnTo>
                  <a:pt x="178" y="1015"/>
                </a:lnTo>
                <a:lnTo>
                  <a:pt x="129" y="1010"/>
                </a:lnTo>
                <a:lnTo>
                  <a:pt x="73" y="1004"/>
                </a:lnTo>
                <a:lnTo>
                  <a:pt x="57" y="1003"/>
                </a:lnTo>
                <a:lnTo>
                  <a:pt x="0" y="997"/>
                </a:lnTo>
                <a:lnTo>
                  <a:pt x="13" y="876"/>
                </a:lnTo>
                <a:lnTo>
                  <a:pt x="14" y="872"/>
                </a:lnTo>
                <a:lnTo>
                  <a:pt x="21" y="810"/>
                </a:lnTo>
                <a:lnTo>
                  <a:pt x="25" y="777"/>
                </a:lnTo>
                <a:lnTo>
                  <a:pt x="27" y="747"/>
                </a:lnTo>
                <a:lnTo>
                  <a:pt x="32" y="708"/>
                </a:lnTo>
                <a:lnTo>
                  <a:pt x="32" y="707"/>
                </a:lnTo>
                <a:lnTo>
                  <a:pt x="32" y="678"/>
                </a:lnTo>
                <a:lnTo>
                  <a:pt x="38" y="621"/>
                </a:lnTo>
                <a:lnTo>
                  <a:pt x="45" y="560"/>
                </a:lnTo>
                <a:lnTo>
                  <a:pt x="53" y="498"/>
                </a:lnTo>
                <a:lnTo>
                  <a:pt x="63" y="407"/>
                </a:lnTo>
                <a:lnTo>
                  <a:pt x="63" y="404"/>
                </a:lnTo>
                <a:lnTo>
                  <a:pt x="67" y="374"/>
                </a:lnTo>
                <a:lnTo>
                  <a:pt x="67" y="373"/>
                </a:lnTo>
                <a:lnTo>
                  <a:pt x="70" y="342"/>
                </a:lnTo>
                <a:lnTo>
                  <a:pt x="72" y="334"/>
                </a:lnTo>
                <a:lnTo>
                  <a:pt x="76" y="280"/>
                </a:lnTo>
                <a:lnTo>
                  <a:pt x="80" y="249"/>
                </a:lnTo>
                <a:lnTo>
                  <a:pt x="86" y="193"/>
                </a:lnTo>
                <a:lnTo>
                  <a:pt x="92" y="139"/>
                </a:lnTo>
                <a:lnTo>
                  <a:pt x="98" y="94"/>
                </a:lnTo>
                <a:lnTo>
                  <a:pt x="98" y="87"/>
                </a:lnTo>
                <a:lnTo>
                  <a:pt x="102" y="63"/>
                </a:lnTo>
                <a:lnTo>
                  <a:pt x="104" y="31"/>
                </a:lnTo>
                <a:lnTo>
                  <a:pt x="108" y="0"/>
                </a:lnTo>
                <a:lnTo>
                  <a:pt x="154" y="5"/>
                </a:lnTo>
                <a:lnTo>
                  <a:pt x="268" y="17"/>
                </a:lnTo>
                <a:lnTo>
                  <a:pt x="316" y="22"/>
                </a:lnTo>
                <a:lnTo>
                  <a:pt x="369" y="27"/>
                </a:lnTo>
                <a:lnTo>
                  <a:pt x="416" y="31"/>
                </a:lnTo>
                <a:lnTo>
                  <a:pt x="426" y="31"/>
                </a:lnTo>
                <a:lnTo>
                  <a:pt x="506" y="39"/>
                </a:lnTo>
                <a:lnTo>
                  <a:pt x="512" y="40"/>
                </a:lnTo>
                <a:lnTo>
                  <a:pt x="577" y="46"/>
                </a:lnTo>
                <a:lnTo>
                  <a:pt x="600" y="48"/>
                </a:lnTo>
                <a:lnTo>
                  <a:pt x="611" y="49"/>
                </a:lnTo>
                <a:lnTo>
                  <a:pt x="617" y="49"/>
                </a:lnTo>
                <a:lnTo>
                  <a:pt x="631" y="51"/>
                </a:lnTo>
                <a:lnTo>
                  <a:pt x="635" y="52"/>
                </a:lnTo>
                <a:lnTo>
                  <a:pt x="658" y="53"/>
                </a:lnTo>
                <a:lnTo>
                  <a:pt x="772" y="63"/>
                </a:lnTo>
                <a:lnTo>
                  <a:pt x="804" y="64"/>
                </a:lnTo>
                <a:lnTo>
                  <a:pt x="809" y="64"/>
                </a:lnTo>
                <a:lnTo>
                  <a:pt x="832" y="66"/>
                </a:lnTo>
                <a:lnTo>
                  <a:pt x="865" y="69"/>
                </a:lnTo>
                <a:lnTo>
                  <a:pt x="877" y="70"/>
                </a:lnTo>
                <a:lnTo>
                  <a:pt x="921" y="71"/>
                </a:lnTo>
                <a:lnTo>
                  <a:pt x="1029" y="78"/>
                </a:lnTo>
                <a:lnTo>
                  <a:pt x="1108" y="83"/>
                </a:lnTo>
                <a:lnTo>
                  <a:pt x="1119" y="83"/>
                </a:lnTo>
                <a:lnTo>
                  <a:pt x="1118" y="83"/>
                </a:lnTo>
                <a:lnTo>
                  <a:pt x="1154" y="85"/>
                </a:lnTo>
                <a:lnTo>
                  <a:pt x="1288" y="91"/>
                </a:lnTo>
                <a:lnTo>
                  <a:pt x="1294" y="91"/>
                </a:lnTo>
                <a:lnTo>
                  <a:pt x="1400" y="96"/>
                </a:lnTo>
                <a:lnTo>
                  <a:pt x="1400" y="97"/>
                </a:lnTo>
                <a:lnTo>
                  <a:pt x="1397" y="160"/>
                </a:lnTo>
                <a:lnTo>
                  <a:pt x="1397" y="173"/>
                </a:lnTo>
                <a:lnTo>
                  <a:pt x="1396" y="191"/>
                </a:lnTo>
                <a:lnTo>
                  <a:pt x="1395" y="222"/>
                </a:lnTo>
                <a:lnTo>
                  <a:pt x="1394" y="237"/>
                </a:lnTo>
                <a:lnTo>
                  <a:pt x="1394" y="259"/>
                </a:lnTo>
                <a:lnTo>
                  <a:pt x="1390" y="346"/>
                </a:lnTo>
                <a:lnTo>
                  <a:pt x="1385" y="45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5" name="Freeform 100"/>
          <p:cNvSpPr>
            <a:spLocks/>
          </p:cNvSpPr>
          <p:nvPr/>
        </p:nvSpPr>
        <p:spPr bwMode="auto">
          <a:xfrm>
            <a:off x="1438322" y="2441163"/>
            <a:ext cx="924313" cy="1438321"/>
          </a:xfrm>
          <a:custGeom>
            <a:avLst/>
            <a:gdLst>
              <a:gd name="T0" fmla="*/ 2147483647 w 1229"/>
              <a:gd name="T1" fmla="*/ 2147483647 h 1913"/>
              <a:gd name="T2" fmla="*/ 2147483647 w 1229"/>
              <a:gd name="T3" fmla="*/ 2147483647 h 1913"/>
              <a:gd name="T4" fmla="*/ 2147483647 w 1229"/>
              <a:gd name="T5" fmla="*/ 2147483647 h 1913"/>
              <a:gd name="T6" fmla="*/ 2147483647 w 1229"/>
              <a:gd name="T7" fmla="*/ 2147483647 h 1913"/>
              <a:gd name="T8" fmla="*/ 2147483647 w 1229"/>
              <a:gd name="T9" fmla="*/ 2147483647 h 1913"/>
              <a:gd name="T10" fmla="*/ 2147483647 w 1229"/>
              <a:gd name="T11" fmla="*/ 2147483647 h 1913"/>
              <a:gd name="T12" fmla="*/ 2147483647 w 1229"/>
              <a:gd name="T13" fmla="*/ 2147483647 h 1913"/>
              <a:gd name="T14" fmla="*/ 2147483647 w 1229"/>
              <a:gd name="T15" fmla="*/ 2147483647 h 1913"/>
              <a:gd name="T16" fmla="*/ 2147483647 w 1229"/>
              <a:gd name="T17" fmla="*/ 2147483647 h 1913"/>
              <a:gd name="T18" fmla="*/ 2147483647 w 1229"/>
              <a:gd name="T19" fmla="*/ 2147483647 h 1913"/>
              <a:gd name="T20" fmla="*/ 2147483647 w 1229"/>
              <a:gd name="T21" fmla="*/ 2147483647 h 1913"/>
              <a:gd name="T22" fmla="*/ 2147483647 w 1229"/>
              <a:gd name="T23" fmla="*/ 2147483647 h 1913"/>
              <a:gd name="T24" fmla="*/ 2147483647 w 1229"/>
              <a:gd name="T25" fmla="*/ 2147483647 h 1913"/>
              <a:gd name="T26" fmla="*/ 2147483647 w 1229"/>
              <a:gd name="T27" fmla="*/ 2147483647 h 1913"/>
              <a:gd name="T28" fmla="*/ 2147483647 w 1229"/>
              <a:gd name="T29" fmla="*/ 2147483647 h 1913"/>
              <a:gd name="T30" fmla="*/ 2147483647 w 1229"/>
              <a:gd name="T31" fmla="*/ 2147483647 h 1913"/>
              <a:gd name="T32" fmla="*/ 2147483647 w 1229"/>
              <a:gd name="T33" fmla="*/ 2147483647 h 1913"/>
              <a:gd name="T34" fmla="*/ 2147483647 w 1229"/>
              <a:gd name="T35" fmla="*/ 2147483647 h 1913"/>
              <a:gd name="T36" fmla="*/ 2147483647 w 1229"/>
              <a:gd name="T37" fmla="*/ 2147483647 h 1913"/>
              <a:gd name="T38" fmla="*/ 2147483647 w 1229"/>
              <a:gd name="T39" fmla="*/ 2147483647 h 1913"/>
              <a:gd name="T40" fmla="*/ 2147483647 w 1229"/>
              <a:gd name="T41" fmla="*/ 2147483647 h 1913"/>
              <a:gd name="T42" fmla="*/ 2147483647 w 1229"/>
              <a:gd name="T43" fmla="*/ 2147483647 h 1913"/>
              <a:gd name="T44" fmla="*/ 2147483647 w 1229"/>
              <a:gd name="T45" fmla="*/ 2147483647 h 1913"/>
              <a:gd name="T46" fmla="*/ 2147483647 w 1229"/>
              <a:gd name="T47" fmla="*/ 2147483647 h 1913"/>
              <a:gd name="T48" fmla="*/ 2147483647 w 1229"/>
              <a:gd name="T49" fmla="*/ 2147483647 h 1913"/>
              <a:gd name="T50" fmla="*/ 2147483647 w 1229"/>
              <a:gd name="T51" fmla="*/ 2147483647 h 1913"/>
              <a:gd name="T52" fmla="*/ 2147483647 w 1229"/>
              <a:gd name="T53" fmla="*/ 2147483647 h 1913"/>
              <a:gd name="T54" fmla="*/ 2147483647 w 1229"/>
              <a:gd name="T55" fmla="*/ 2147483647 h 1913"/>
              <a:gd name="T56" fmla="*/ 2147483647 w 1229"/>
              <a:gd name="T57" fmla="*/ 2147483647 h 1913"/>
              <a:gd name="T58" fmla="*/ 2147483647 w 1229"/>
              <a:gd name="T59" fmla="*/ 2147483647 h 1913"/>
              <a:gd name="T60" fmla="*/ 2147483647 w 1229"/>
              <a:gd name="T61" fmla="*/ 2147483647 h 1913"/>
              <a:gd name="T62" fmla="*/ 2147483647 w 1229"/>
              <a:gd name="T63" fmla="*/ 2147483647 h 1913"/>
              <a:gd name="T64" fmla="*/ 2147483647 w 1229"/>
              <a:gd name="T65" fmla="*/ 2147483647 h 1913"/>
              <a:gd name="T66" fmla="*/ 2147483647 w 1229"/>
              <a:gd name="T67" fmla="*/ 2147483647 h 1913"/>
              <a:gd name="T68" fmla="*/ 2147483647 w 1229"/>
              <a:gd name="T69" fmla="*/ 2147483647 h 1913"/>
              <a:gd name="T70" fmla="*/ 2147483647 w 1229"/>
              <a:gd name="T71" fmla="*/ 2147483647 h 1913"/>
              <a:gd name="T72" fmla="*/ 2147483647 w 1229"/>
              <a:gd name="T73" fmla="*/ 2147483647 h 1913"/>
              <a:gd name="T74" fmla="*/ 2147483647 w 1229"/>
              <a:gd name="T75" fmla="*/ 2147483647 h 1913"/>
              <a:gd name="T76" fmla="*/ 2147483647 w 1229"/>
              <a:gd name="T77" fmla="*/ 2147483647 h 1913"/>
              <a:gd name="T78" fmla="*/ 2147483647 w 1229"/>
              <a:gd name="T79" fmla="*/ 2147483647 h 1913"/>
              <a:gd name="T80" fmla="*/ 2147483647 w 1229"/>
              <a:gd name="T81" fmla="*/ 2147483647 h 1913"/>
              <a:gd name="T82" fmla="*/ 2147483647 w 1229"/>
              <a:gd name="T83" fmla="*/ 2147483647 h 1913"/>
              <a:gd name="T84" fmla="*/ 2147483647 w 1229"/>
              <a:gd name="T85" fmla="*/ 2147483647 h 1913"/>
              <a:gd name="T86" fmla="*/ 2147483647 w 1229"/>
              <a:gd name="T87" fmla="*/ 2147483647 h 1913"/>
              <a:gd name="T88" fmla="*/ 2147483647 w 1229"/>
              <a:gd name="T89" fmla="*/ 2147483647 h 1913"/>
              <a:gd name="T90" fmla="*/ 2147483647 w 1229"/>
              <a:gd name="T91" fmla="*/ 2147483647 h 1913"/>
              <a:gd name="T92" fmla="*/ 2147483647 w 1229"/>
              <a:gd name="T93" fmla="*/ 2147483647 h 1913"/>
              <a:gd name="T94" fmla="*/ 2147483647 w 1229"/>
              <a:gd name="T95" fmla="*/ 2147483647 h 1913"/>
              <a:gd name="T96" fmla="*/ 2147483647 w 1229"/>
              <a:gd name="T97" fmla="*/ 2147483647 h 19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29"/>
              <a:gd name="T148" fmla="*/ 0 h 1913"/>
              <a:gd name="T149" fmla="*/ 1229 w 1229"/>
              <a:gd name="T150" fmla="*/ 1913 h 19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29" h="1913">
                <a:moveTo>
                  <a:pt x="4" y="703"/>
                </a:moveTo>
                <a:lnTo>
                  <a:pt x="2" y="714"/>
                </a:lnTo>
                <a:lnTo>
                  <a:pt x="0" y="731"/>
                </a:lnTo>
                <a:lnTo>
                  <a:pt x="8" y="744"/>
                </a:lnTo>
                <a:lnTo>
                  <a:pt x="14" y="751"/>
                </a:lnTo>
                <a:lnTo>
                  <a:pt x="22" y="764"/>
                </a:lnTo>
                <a:lnTo>
                  <a:pt x="54" y="808"/>
                </a:lnTo>
                <a:lnTo>
                  <a:pt x="61" y="818"/>
                </a:lnTo>
                <a:lnTo>
                  <a:pt x="74" y="836"/>
                </a:lnTo>
                <a:lnTo>
                  <a:pt x="100" y="872"/>
                </a:lnTo>
                <a:lnTo>
                  <a:pt x="108" y="883"/>
                </a:lnTo>
                <a:lnTo>
                  <a:pt x="111" y="889"/>
                </a:lnTo>
                <a:lnTo>
                  <a:pt x="125" y="908"/>
                </a:lnTo>
                <a:lnTo>
                  <a:pt x="161" y="959"/>
                </a:lnTo>
                <a:lnTo>
                  <a:pt x="187" y="995"/>
                </a:lnTo>
                <a:lnTo>
                  <a:pt x="237" y="1064"/>
                </a:lnTo>
                <a:lnTo>
                  <a:pt x="294" y="1146"/>
                </a:lnTo>
                <a:lnTo>
                  <a:pt x="321" y="1183"/>
                </a:lnTo>
                <a:lnTo>
                  <a:pt x="328" y="1192"/>
                </a:lnTo>
                <a:lnTo>
                  <a:pt x="363" y="1242"/>
                </a:lnTo>
                <a:lnTo>
                  <a:pt x="374" y="1257"/>
                </a:lnTo>
                <a:lnTo>
                  <a:pt x="431" y="1339"/>
                </a:lnTo>
                <a:lnTo>
                  <a:pt x="529" y="1478"/>
                </a:lnTo>
                <a:lnTo>
                  <a:pt x="576" y="1543"/>
                </a:lnTo>
                <a:lnTo>
                  <a:pt x="632" y="1623"/>
                </a:lnTo>
                <a:lnTo>
                  <a:pt x="634" y="1624"/>
                </a:lnTo>
                <a:lnTo>
                  <a:pt x="655" y="1657"/>
                </a:lnTo>
                <a:lnTo>
                  <a:pt x="676" y="1684"/>
                </a:lnTo>
                <a:lnTo>
                  <a:pt x="737" y="1770"/>
                </a:lnTo>
                <a:lnTo>
                  <a:pt x="791" y="1846"/>
                </a:lnTo>
                <a:lnTo>
                  <a:pt x="837" y="1913"/>
                </a:lnTo>
                <a:lnTo>
                  <a:pt x="857" y="1853"/>
                </a:lnTo>
                <a:lnTo>
                  <a:pt x="855" y="1726"/>
                </a:lnTo>
                <a:lnTo>
                  <a:pt x="866" y="1696"/>
                </a:lnTo>
                <a:lnTo>
                  <a:pt x="859" y="1640"/>
                </a:lnTo>
                <a:lnTo>
                  <a:pt x="909" y="1635"/>
                </a:lnTo>
                <a:lnTo>
                  <a:pt x="954" y="1673"/>
                </a:lnTo>
                <a:lnTo>
                  <a:pt x="998" y="1637"/>
                </a:lnTo>
                <a:lnTo>
                  <a:pt x="1026" y="1475"/>
                </a:lnTo>
                <a:lnTo>
                  <a:pt x="1032" y="1437"/>
                </a:lnTo>
                <a:lnTo>
                  <a:pt x="1035" y="1411"/>
                </a:lnTo>
                <a:lnTo>
                  <a:pt x="1048" y="1330"/>
                </a:lnTo>
                <a:lnTo>
                  <a:pt x="1054" y="1287"/>
                </a:lnTo>
                <a:lnTo>
                  <a:pt x="1060" y="1251"/>
                </a:lnTo>
                <a:lnTo>
                  <a:pt x="1062" y="1246"/>
                </a:lnTo>
                <a:lnTo>
                  <a:pt x="1077" y="1153"/>
                </a:lnTo>
                <a:lnTo>
                  <a:pt x="1083" y="1117"/>
                </a:lnTo>
                <a:lnTo>
                  <a:pt x="1090" y="1065"/>
                </a:lnTo>
                <a:lnTo>
                  <a:pt x="1094" y="1047"/>
                </a:lnTo>
                <a:lnTo>
                  <a:pt x="1095" y="1035"/>
                </a:lnTo>
                <a:lnTo>
                  <a:pt x="1097" y="1022"/>
                </a:lnTo>
                <a:lnTo>
                  <a:pt x="1105" y="977"/>
                </a:lnTo>
                <a:lnTo>
                  <a:pt x="1131" y="818"/>
                </a:lnTo>
                <a:lnTo>
                  <a:pt x="1132" y="808"/>
                </a:lnTo>
                <a:lnTo>
                  <a:pt x="1141" y="757"/>
                </a:lnTo>
                <a:lnTo>
                  <a:pt x="1147" y="719"/>
                </a:lnTo>
                <a:lnTo>
                  <a:pt x="1150" y="695"/>
                </a:lnTo>
                <a:lnTo>
                  <a:pt x="1155" y="666"/>
                </a:lnTo>
                <a:lnTo>
                  <a:pt x="1165" y="610"/>
                </a:lnTo>
                <a:lnTo>
                  <a:pt x="1175" y="541"/>
                </a:lnTo>
                <a:lnTo>
                  <a:pt x="1191" y="449"/>
                </a:lnTo>
                <a:lnTo>
                  <a:pt x="1204" y="367"/>
                </a:lnTo>
                <a:lnTo>
                  <a:pt x="1226" y="231"/>
                </a:lnTo>
                <a:lnTo>
                  <a:pt x="1229" y="203"/>
                </a:lnTo>
                <a:lnTo>
                  <a:pt x="1195" y="198"/>
                </a:lnTo>
                <a:lnTo>
                  <a:pt x="1192" y="197"/>
                </a:lnTo>
                <a:lnTo>
                  <a:pt x="1186" y="196"/>
                </a:lnTo>
                <a:lnTo>
                  <a:pt x="1130" y="188"/>
                </a:lnTo>
                <a:lnTo>
                  <a:pt x="1102" y="182"/>
                </a:lnTo>
                <a:lnTo>
                  <a:pt x="1051" y="173"/>
                </a:lnTo>
                <a:lnTo>
                  <a:pt x="869" y="142"/>
                </a:lnTo>
                <a:lnTo>
                  <a:pt x="703" y="111"/>
                </a:lnTo>
                <a:lnTo>
                  <a:pt x="692" y="107"/>
                </a:lnTo>
                <a:lnTo>
                  <a:pt x="653" y="101"/>
                </a:lnTo>
                <a:lnTo>
                  <a:pt x="644" y="99"/>
                </a:lnTo>
                <a:lnTo>
                  <a:pt x="483" y="68"/>
                </a:lnTo>
                <a:lnTo>
                  <a:pt x="429" y="57"/>
                </a:lnTo>
                <a:lnTo>
                  <a:pt x="393" y="51"/>
                </a:lnTo>
                <a:lnTo>
                  <a:pt x="281" y="27"/>
                </a:lnTo>
                <a:lnTo>
                  <a:pt x="274" y="26"/>
                </a:lnTo>
                <a:lnTo>
                  <a:pt x="249" y="20"/>
                </a:lnTo>
                <a:lnTo>
                  <a:pt x="183" y="4"/>
                </a:lnTo>
                <a:lnTo>
                  <a:pt x="160" y="0"/>
                </a:lnTo>
                <a:lnTo>
                  <a:pt x="148" y="54"/>
                </a:lnTo>
                <a:lnTo>
                  <a:pt x="125" y="158"/>
                </a:lnTo>
                <a:lnTo>
                  <a:pt x="117" y="198"/>
                </a:lnTo>
                <a:lnTo>
                  <a:pt x="81" y="365"/>
                </a:lnTo>
                <a:lnTo>
                  <a:pt x="51" y="497"/>
                </a:lnTo>
                <a:lnTo>
                  <a:pt x="38" y="554"/>
                </a:lnTo>
                <a:lnTo>
                  <a:pt x="33" y="578"/>
                </a:lnTo>
                <a:lnTo>
                  <a:pt x="26" y="608"/>
                </a:lnTo>
                <a:lnTo>
                  <a:pt x="22" y="622"/>
                </a:lnTo>
                <a:lnTo>
                  <a:pt x="19" y="640"/>
                </a:lnTo>
                <a:lnTo>
                  <a:pt x="15" y="654"/>
                </a:lnTo>
                <a:lnTo>
                  <a:pt x="12" y="670"/>
                </a:lnTo>
                <a:lnTo>
                  <a:pt x="7" y="690"/>
                </a:lnTo>
                <a:lnTo>
                  <a:pt x="6" y="701"/>
                </a:lnTo>
                <a:lnTo>
                  <a:pt x="4" y="703"/>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6" name="Freeform 101"/>
          <p:cNvSpPr>
            <a:spLocks/>
          </p:cNvSpPr>
          <p:nvPr/>
        </p:nvSpPr>
        <p:spPr bwMode="auto">
          <a:xfrm>
            <a:off x="1965856" y="3521783"/>
            <a:ext cx="975414" cy="1157270"/>
          </a:xfrm>
          <a:custGeom>
            <a:avLst/>
            <a:gdLst>
              <a:gd name="T0" fmla="*/ 2147483647 w 1297"/>
              <a:gd name="T1" fmla="*/ 2147483647 h 1541"/>
              <a:gd name="T2" fmla="*/ 2147483647 w 1297"/>
              <a:gd name="T3" fmla="*/ 2147483647 h 1541"/>
              <a:gd name="T4" fmla="*/ 2147483647 w 1297"/>
              <a:gd name="T5" fmla="*/ 2147483647 h 1541"/>
              <a:gd name="T6" fmla="*/ 2147483647 w 1297"/>
              <a:gd name="T7" fmla="*/ 2147483647 h 1541"/>
              <a:gd name="T8" fmla="*/ 2147483647 w 1297"/>
              <a:gd name="T9" fmla="*/ 2147483647 h 1541"/>
              <a:gd name="T10" fmla="*/ 2147483647 w 1297"/>
              <a:gd name="T11" fmla="*/ 2147483647 h 1541"/>
              <a:gd name="T12" fmla="*/ 2147483647 w 1297"/>
              <a:gd name="T13" fmla="*/ 2147483647 h 1541"/>
              <a:gd name="T14" fmla="*/ 2147483647 w 1297"/>
              <a:gd name="T15" fmla="*/ 2147483647 h 1541"/>
              <a:gd name="T16" fmla="*/ 2147483647 w 1297"/>
              <a:gd name="T17" fmla="*/ 2147483647 h 1541"/>
              <a:gd name="T18" fmla="*/ 2147483647 w 1297"/>
              <a:gd name="T19" fmla="*/ 2147483647 h 1541"/>
              <a:gd name="T20" fmla="*/ 2147483647 w 1297"/>
              <a:gd name="T21" fmla="*/ 2147483647 h 1541"/>
              <a:gd name="T22" fmla="*/ 2147483647 w 1297"/>
              <a:gd name="T23" fmla="*/ 2147483647 h 1541"/>
              <a:gd name="T24" fmla="*/ 2147483647 w 1297"/>
              <a:gd name="T25" fmla="*/ 2147483647 h 1541"/>
              <a:gd name="T26" fmla="*/ 2147483647 w 1297"/>
              <a:gd name="T27" fmla="*/ 2147483647 h 1541"/>
              <a:gd name="T28" fmla="*/ 2147483647 w 1297"/>
              <a:gd name="T29" fmla="*/ 2147483647 h 1541"/>
              <a:gd name="T30" fmla="*/ 2147483647 w 1297"/>
              <a:gd name="T31" fmla="*/ 2147483647 h 1541"/>
              <a:gd name="T32" fmla="*/ 2147483647 w 1297"/>
              <a:gd name="T33" fmla="*/ 2147483647 h 1541"/>
              <a:gd name="T34" fmla="*/ 2147483647 w 1297"/>
              <a:gd name="T35" fmla="*/ 2147483647 h 1541"/>
              <a:gd name="T36" fmla="*/ 2147483647 w 1297"/>
              <a:gd name="T37" fmla="*/ 2147483647 h 1541"/>
              <a:gd name="T38" fmla="*/ 2147483647 w 1297"/>
              <a:gd name="T39" fmla="*/ 2147483647 h 1541"/>
              <a:gd name="T40" fmla="*/ 2147483647 w 1297"/>
              <a:gd name="T41" fmla="*/ 2147483647 h 1541"/>
              <a:gd name="T42" fmla="*/ 2147483647 w 1297"/>
              <a:gd name="T43" fmla="*/ 2147483647 h 1541"/>
              <a:gd name="T44" fmla="*/ 2147483647 w 1297"/>
              <a:gd name="T45" fmla="*/ 2147483647 h 1541"/>
              <a:gd name="T46" fmla="*/ 2147483647 w 1297"/>
              <a:gd name="T47" fmla="*/ 2147483647 h 1541"/>
              <a:gd name="T48" fmla="*/ 2147483647 w 1297"/>
              <a:gd name="T49" fmla="*/ 2147483647 h 1541"/>
              <a:gd name="T50" fmla="*/ 2147483647 w 1297"/>
              <a:gd name="T51" fmla="*/ 2147483647 h 1541"/>
              <a:gd name="T52" fmla="*/ 2147483647 w 1297"/>
              <a:gd name="T53" fmla="*/ 2147483647 h 1541"/>
              <a:gd name="T54" fmla="*/ 2147483647 w 1297"/>
              <a:gd name="T55" fmla="*/ 2147483647 h 1541"/>
              <a:gd name="T56" fmla="*/ 2147483647 w 1297"/>
              <a:gd name="T57" fmla="*/ 2147483647 h 1541"/>
              <a:gd name="T58" fmla="*/ 2147483647 w 1297"/>
              <a:gd name="T59" fmla="*/ 2147483647 h 1541"/>
              <a:gd name="T60" fmla="*/ 2147483647 w 1297"/>
              <a:gd name="T61" fmla="*/ 2147483647 h 1541"/>
              <a:gd name="T62" fmla="*/ 2147483647 w 1297"/>
              <a:gd name="T63" fmla="*/ 2147483647 h 1541"/>
              <a:gd name="T64" fmla="*/ 2147483647 w 1297"/>
              <a:gd name="T65" fmla="*/ 2147483647 h 1541"/>
              <a:gd name="T66" fmla="*/ 2147483647 w 1297"/>
              <a:gd name="T67" fmla="*/ 2147483647 h 1541"/>
              <a:gd name="T68" fmla="*/ 2147483647 w 1297"/>
              <a:gd name="T69" fmla="*/ 2147483647 h 1541"/>
              <a:gd name="T70" fmla="*/ 2147483647 w 1297"/>
              <a:gd name="T71" fmla="*/ 2147483647 h 1541"/>
              <a:gd name="T72" fmla="*/ 2147483647 w 1297"/>
              <a:gd name="T73" fmla="*/ 2147483647 h 1541"/>
              <a:gd name="T74" fmla="*/ 2147483647 w 1297"/>
              <a:gd name="T75" fmla="*/ 2147483647 h 1541"/>
              <a:gd name="T76" fmla="*/ 2147483647 w 1297"/>
              <a:gd name="T77" fmla="*/ 2147483647 h 1541"/>
              <a:gd name="T78" fmla="*/ 0 w 1297"/>
              <a:gd name="T79" fmla="*/ 2147483647 h 15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7"/>
              <a:gd name="T121" fmla="*/ 0 h 1541"/>
              <a:gd name="T122" fmla="*/ 1297 w 1297"/>
              <a:gd name="T123" fmla="*/ 1541 h 154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7" h="1541">
                <a:moveTo>
                  <a:pt x="0" y="1069"/>
                </a:moveTo>
                <a:lnTo>
                  <a:pt x="25" y="1037"/>
                </a:lnTo>
                <a:lnTo>
                  <a:pt x="62" y="1036"/>
                </a:lnTo>
                <a:lnTo>
                  <a:pt x="80" y="974"/>
                </a:lnTo>
                <a:lnTo>
                  <a:pt x="62" y="967"/>
                </a:lnTo>
                <a:lnTo>
                  <a:pt x="42" y="944"/>
                </a:lnTo>
                <a:lnTo>
                  <a:pt x="54" y="875"/>
                </a:lnTo>
                <a:lnTo>
                  <a:pt x="73" y="863"/>
                </a:lnTo>
                <a:lnTo>
                  <a:pt x="109" y="804"/>
                </a:lnTo>
                <a:lnTo>
                  <a:pt x="120" y="738"/>
                </a:lnTo>
                <a:lnTo>
                  <a:pt x="129" y="730"/>
                </a:lnTo>
                <a:lnTo>
                  <a:pt x="137" y="710"/>
                </a:lnTo>
                <a:lnTo>
                  <a:pt x="177" y="693"/>
                </a:lnTo>
                <a:lnTo>
                  <a:pt x="198" y="678"/>
                </a:lnTo>
                <a:lnTo>
                  <a:pt x="205" y="664"/>
                </a:lnTo>
                <a:lnTo>
                  <a:pt x="164" y="621"/>
                </a:lnTo>
                <a:lnTo>
                  <a:pt x="165" y="608"/>
                </a:lnTo>
                <a:lnTo>
                  <a:pt x="151" y="547"/>
                </a:lnTo>
                <a:lnTo>
                  <a:pt x="131" y="511"/>
                </a:lnTo>
                <a:lnTo>
                  <a:pt x="135" y="476"/>
                </a:lnTo>
                <a:lnTo>
                  <a:pt x="155" y="416"/>
                </a:lnTo>
                <a:lnTo>
                  <a:pt x="153" y="289"/>
                </a:lnTo>
                <a:lnTo>
                  <a:pt x="164" y="259"/>
                </a:lnTo>
                <a:lnTo>
                  <a:pt x="157" y="203"/>
                </a:lnTo>
                <a:lnTo>
                  <a:pt x="207" y="198"/>
                </a:lnTo>
                <a:lnTo>
                  <a:pt x="252" y="236"/>
                </a:lnTo>
                <a:lnTo>
                  <a:pt x="296" y="200"/>
                </a:lnTo>
                <a:lnTo>
                  <a:pt x="324" y="38"/>
                </a:lnTo>
                <a:lnTo>
                  <a:pt x="330" y="0"/>
                </a:lnTo>
                <a:lnTo>
                  <a:pt x="392" y="10"/>
                </a:lnTo>
                <a:lnTo>
                  <a:pt x="455" y="20"/>
                </a:lnTo>
                <a:lnTo>
                  <a:pt x="551" y="34"/>
                </a:lnTo>
                <a:lnTo>
                  <a:pt x="556" y="35"/>
                </a:lnTo>
                <a:lnTo>
                  <a:pt x="580" y="38"/>
                </a:lnTo>
                <a:lnTo>
                  <a:pt x="621" y="44"/>
                </a:lnTo>
                <a:lnTo>
                  <a:pt x="773" y="65"/>
                </a:lnTo>
                <a:lnTo>
                  <a:pt x="821" y="72"/>
                </a:lnTo>
                <a:lnTo>
                  <a:pt x="839" y="74"/>
                </a:lnTo>
                <a:lnTo>
                  <a:pt x="870" y="78"/>
                </a:lnTo>
                <a:lnTo>
                  <a:pt x="918" y="84"/>
                </a:lnTo>
                <a:lnTo>
                  <a:pt x="966" y="90"/>
                </a:lnTo>
                <a:lnTo>
                  <a:pt x="1016" y="96"/>
                </a:lnTo>
                <a:lnTo>
                  <a:pt x="1021" y="98"/>
                </a:lnTo>
                <a:lnTo>
                  <a:pt x="1111" y="109"/>
                </a:lnTo>
                <a:lnTo>
                  <a:pt x="1184" y="118"/>
                </a:lnTo>
                <a:lnTo>
                  <a:pt x="1208" y="120"/>
                </a:lnTo>
                <a:lnTo>
                  <a:pt x="1297" y="131"/>
                </a:lnTo>
                <a:lnTo>
                  <a:pt x="1290" y="192"/>
                </a:lnTo>
                <a:lnTo>
                  <a:pt x="1284" y="254"/>
                </a:lnTo>
                <a:lnTo>
                  <a:pt x="1269" y="379"/>
                </a:lnTo>
                <a:lnTo>
                  <a:pt x="1257" y="495"/>
                </a:lnTo>
                <a:lnTo>
                  <a:pt x="1256" y="504"/>
                </a:lnTo>
                <a:lnTo>
                  <a:pt x="1242" y="638"/>
                </a:lnTo>
                <a:lnTo>
                  <a:pt x="1237" y="682"/>
                </a:lnTo>
                <a:lnTo>
                  <a:pt x="1236" y="686"/>
                </a:lnTo>
                <a:lnTo>
                  <a:pt x="1231" y="733"/>
                </a:lnTo>
                <a:lnTo>
                  <a:pt x="1225" y="784"/>
                </a:lnTo>
                <a:lnTo>
                  <a:pt x="1215" y="878"/>
                </a:lnTo>
                <a:lnTo>
                  <a:pt x="1209" y="933"/>
                </a:lnTo>
                <a:lnTo>
                  <a:pt x="1208" y="939"/>
                </a:lnTo>
                <a:lnTo>
                  <a:pt x="1208" y="940"/>
                </a:lnTo>
                <a:lnTo>
                  <a:pt x="1194" y="1075"/>
                </a:lnTo>
                <a:lnTo>
                  <a:pt x="1191" y="1089"/>
                </a:lnTo>
                <a:lnTo>
                  <a:pt x="1188" y="1126"/>
                </a:lnTo>
                <a:lnTo>
                  <a:pt x="1182" y="1182"/>
                </a:lnTo>
                <a:lnTo>
                  <a:pt x="1181" y="1188"/>
                </a:lnTo>
                <a:lnTo>
                  <a:pt x="1173" y="1251"/>
                </a:lnTo>
                <a:lnTo>
                  <a:pt x="1172" y="1269"/>
                </a:lnTo>
                <a:lnTo>
                  <a:pt x="1147" y="1488"/>
                </a:lnTo>
                <a:lnTo>
                  <a:pt x="1147" y="1494"/>
                </a:lnTo>
                <a:lnTo>
                  <a:pt x="1142" y="1541"/>
                </a:lnTo>
                <a:lnTo>
                  <a:pt x="849" y="1507"/>
                </a:lnTo>
                <a:lnTo>
                  <a:pt x="720" y="1491"/>
                </a:lnTo>
                <a:lnTo>
                  <a:pt x="670" y="1463"/>
                </a:lnTo>
                <a:lnTo>
                  <a:pt x="664" y="1459"/>
                </a:lnTo>
                <a:lnTo>
                  <a:pt x="638" y="1445"/>
                </a:lnTo>
                <a:lnTo>
                  <a:pt x="636" y="1445"/>
                </a:lnTo>
                <a:lnTo>
                  <a:pt x="280" y="1251"/>
                </a:lnTo>
                <a:lnTo>
                  <a:pt x="24" y="1106"/>
                </a:lnTo>
                <a:lnTo>
                  <a:pt x="0" y="106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47" name="Rectangle 102"/>
          <p:cNvSpPr>
            <a:spLocks noChangeArrowheads="1"/>
          </p:cNvSpPr>
          <p:nvPr/>
        </p:nvSpPr>
        <p:spPr bwMode="auto">
          <a:xfrm>
            <a:off x="4343400" y="5638800"/>
            <a:ext cx="3079750" cy="892175"/>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a:solidFill>
                <a:schemeClr val="hlink"/>
              </a:solidFill>
            </a:endParaRPr>
          </a:p>
        </p:txBody>
      </p:sp>
      <p:sp>
        <p:nvSpPr>
          <p:cNvPr id="33907" name="Freeform 5"/>
          <p:cNvSpPr>
            <a:spLocks/>
          </p:cNvSpPr>
          <p:nvPr/>
        </p:nvSpPr>
        <p:spPr bwMode="auto">
          <a:xfrm>
            <a:off x="990443" y="4433291"/>
            <a:ext cx="2225866" cy="1917761"/>
          </a:xfrm>
          <a:custGeom>
            <a:avLst/>
            <a:gdLst>
              <a:gd name="T0" fmla="*/ 2 w 2962"/>
              <a:gd name="T1" fmla="*/ 5 h 2552"/>
              <a:gd name="T2" fmla="*/ 2 w 2962"/>
              <a:gd name="T3" fmla="*/ 5 h 2552"/>
              <a:gd name="T4" fmla="*/ 2 w 2962"/>
              <a:gd name="T5" fmla="*/ 4 h 2552"/>
              <a:gd name="T6" fmla="*/ 2 w 2962"/>
              <a:gd name="T7" fmla="*/ 4 h 2552"/>
              <a:gd name="T8" fmla="*/ 2 w 2962"/>
              <a:gd name="T9" fmla="*/ 4 h 2552"/>
              <a:gd name="T10" fmla="*/ 3 w 2962"/>
              <a:gd name="T11" fmla="*/ 3 h 2552"/>
              <a:gd name="T12" fmla="*/ 3 w 2962"/>
              <a:gd name="T13" fmla="*/ 3 h 2552"/>
              <a:gd name="T14" fmla="*/ 3 w 2962"/>
              <a:gd name="T15" fmla="*/ 3 h 2552"/>
              <a:gd name="T16" fmla="*/ 3 w 2962"/>
              <a:gd name="T17" fmla="*/ 3 h 2552"/>
              <a:gd name="T18" fmla="*/ 3 w 2962"/>
              <a:gd name="T19" fmla="*/ 3 h 2552"/>
              <a:gd name="T20" fmla="*/ 4 w 2962"/>
              <a:gd name="T21" fmla="*/ 3 h 2552"/>
              <a:gd name="T22" fmla="*/ 4 w 2962"/>
              <a:gd name="T23" fmla="*/ 3 h 2552"/>
              <a:gd name="T24" fmla="*/ 5 w 2962"/>
              <a:gd name="T25" fmla="*/ 4 h 2552"/>
              <a:gd name="T26" fmla="*/ 5 w 2962"/>
              <a:gd name="T27" fmla="*/ 5 h 2552"/>
              <a:gd name="T28" fmla="*/ 5 w 2962"/>
              <a:gd name="T29" fmla="*/ 5 h 2552"/>
              <a:gd name="T30" fmla="*/ 6 w 2962"/>
              <a:gd name="T31" fmla="*/ 5 h 2552"/>
              <a:gd name="T32" fmla="*/ 6 w 2962"/>
              <a:gd name="T33" fmla="*/ 5 h 2552"/>
              <a:gd name="T34" fmla="*/ 6 w 2962"/>
              <a:gd name="T35" fmla="*/ 5 h 2552"/>
              <a:gd name="T36" fmla="*/ 6 w 2962"/>
              <a:gd name="T37" fmla="*/ 5 h 2552"/>
              <a:gd name="T38" fmla="*/ 6 w 2962"/>
              <a:gd name="T39" fmla="*/ 4 h 2552"/>
              <a:gd name="T40" fmla="*/ 5 w 2962"/>
              <a:gd name="T41" fmla="*/ 4 h 2552"/>
              <a:gd name="T42" fmla="*/ 5 w 2962"/>
              <a:gd name="T43" fmla="*/ 4 h 2552"/>
              <a:gd name="T44" fmla="*/ 5 w 2962"/>
              <a:gd name="T45" fmla="*/ 3 h 2552"/>
              <a:gd name="T46" fmla="*/ 5 w 2962"/>
              <a:gd name="T47" fmla="*/ 2 h 2552"/>
              <a:gd name="T48" fmla="*/ 4 w 2962"/>
              <a:gd name="T49" fmla="*/ 1 h 2552"/>
              <a:gd name="T50" fmla="*/ 3 w 2962"/>
              <a:gd name="T51" fmla="*/ 0 h 2552"/>
              <a:gd name="T52" fmla="*/ 1 w 2962"/>
              <a:gd name="T53" fmla="*/ 1 h 2552"/>
              <a:gd name="T54" fmla="*/ 1 w 2962"/>
              <a:gd name="T55" fmla="*/ 1 h 2552"/>
              <a:gd name="T56" fmla="*/ 1 w 2962"/>
              <a:gd name="T57" fmla="*/ 1 h 2552"/>
              <a:gd name="T58" fmla="*/ 1 w 2962"/>
              <a:gd name="T59" fmla="*/ 2 h 2552"/>
              <a:gd name="T60" fmla="*/ 2 w 2962"/>
              <a:gd name="T61" fmla="*/ 2 h 2552"/>
              <a:gd name="T62" fmla="*/ 1 w 2962"/>
              <a:gd name="T63" fmla="*/ 2 h 2552"/>
              <a:gd name="T64" fmla="*/ 1 w 2962"/>
              <a:gd name="T65" fmla="*/ 3 h 2552"/>
              <a:gd name="T66" fmla="*/ 1 w 2962"/>
              <a:gd name="T67" fmla="*/ 3 h 2552"/>
              <a:gd name="T68" fmla="*/ 1 w 2962"/>
              <a:gd name="T69" fmla="*/ 3 h 2552"/>
              <a:gd name="T70" fmla="*/ 1 w 2962"/>
              <a:gd name="T71" fmla="*/ 3 h 2552"/>
              <a:gd name="T72" fmla="*/ 1 w 2962"/>
              <a:gd name="T73" fmla="*/ 3 h 2552"/>
              <a:gd name="T74" fmla="*/ 1 w 2962"/>
              <a:gd name="T75" fmla="*/ 3 h 2552"/>
              <a:gd name="T76" fmla="*/ 2 w 2962"/>
              <a:gd name="T77" fmla="*/ 3 h 2552"/>
              <a:gd name="T78" fmla="*/ 2 w 2962"/>
              <a:gd name="T79" fmla="*/ 3 h 2552"/>
              <a:gd name="T80" fmla="*/ 2 w 2962"/>
              <a:gd name="T81" fmla="*/ 4 h 2552"/>
              <a:gd name="T82" fmla="*/ 1 w 2962"/>
              <a:gd name="T83" fmla="*/ 4 h 2552"/>
              <a:gd name="T84" fmla="*/ 1 w 2962"/>
              <a:gd name="T85" fmla="*/ 5 h 2552"/>
              <a:gd name="T86" fmla="*/ 1 w 2962"/>
              <a:gd name="T87" fmla="*/ 5 h 2552"/>
              <a:gd name="T88" fmla="*/ 1 w 2962"/>
              <a:gd name="T89" fmla="*/ 5 h 2552"/>
              <a:gd name="T90" fmla="*/ 1 w 2962"/>
              <a:gd name="T91" fmla="*/ 5 h 2552"/>
              <a:gd name="T92" fmla="*/ 1 w 2962"/>
              <a:gd name="T93" fmla="*/ 5 h 2552"/>
              <a:gd name="T94" fmla="*/ 1 w 2962"/>
              <a:gd name="T95" fmla="*/ 5 h 25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62"/>
              <a:gd name="T145" fmla="*/ 0 h 2552"/>
              <a:gd name="T146" fmla="*/ 2962 w 2962"/>
              <a:gd name="T147" fmla="*/ 2552 h 25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62" h="2552">
                <a:moveTo>
                  <a:pt x="489" y="2088"/>
                </a:moveTo>
                <a:lnTo>
                  <a:pt x="483" y="2121"/>
                </a:lnTo>
                <a:lnTo>
                  <a:pt x="491" y="2122"/>
                </a:lnTo>
                <a:lnTo>
                  <a:pt x="541" y="2118"/>
                </a:lnTo>
                <a:lnTo>
                  <a:pt x="567" y="2110"/>
                </a:lnTo>
                <a:lnTo>
                  <a:pt x="592" y="2092"/>
                </a:lnTo>
                <a:lnTo>
                  <a:pt x="612" y="2082"/>
                </a:lnTo>
                <a:lnTo>
                  <a:pt x="622" y="2079"/>
                </a:lnTo>
                <a:lnTo>
                  <a:pt x="638" y="2058"/>
                </a:lnTo>
                <a:lnTo>
                  <a:pt x="655" y="2061"/>
                </a:lnTo>
                <a:lnTo>
                  <a:pt x="660" y="2053"/>
                </a:lnTo>
                <a:lnTo>
                  <a:pt x="689" y="2036"/>
                </a:lnTo>
                <a:lnTo>
                  <a:pt x="727" y="2035"/>
                </a:lnTo>
                <a:lnTo>
                  <a:pt x="741" y="2018"/>
                </a:lnTo>
                <a:lnTo>
                  <a:pt x="768" y="1993"/>
                </a:lnTo>
                <a:lnTo>
                  <a:pt x="777" y="1981"/>
                </a:lnTo>
                <a:lnTo>
                  <a:pt x="782" y="1970"/>
                </a:lnTo>
                <a:lnTo>
                  <a:pt x="845" y="1919"/>
                </a:lnTo>
                <a:lnTo>
                  <a:pt x="884" y="1903"/>
                </a:lnTo>
                <a:lnTo>
                  <a:pt x="966" y="1872"/>
                </a:lnTo>
                <a:lnTo>
                  <a:pt x="990" y="1860"/>
                </a:lnTo>
                <a:lnTo>
                  <a:pt x="1024" y="1809"/>
                </a:lnTo>
                <a:lnTo>
                  <a:pt x="1054" y="1806"/>
                </a:lnTo>
                <a:lnTo>
                  <a:pt x="1081" y="1779"/>
                </a:lnTo>
                <a:lnTo>
                  <a:pt x="1082" y="1764"/>
                </a:lnTo>
                <a:lnTo>
                  <a:pt x="1078" y="1746"/>
                </a:lnTo>
                <a:lnTo>
                  <a:pt x="1057" y="1740"/>
                </a:lnTo>
                <a:lnTo>
                  <a:pt x="1058" y="1707"/>
                </a:lnTo>
                <a:lnTo>
                  <a:pt x="1085" y="1707"/>
                </a:lnTo>
                <a:lnTo>
                  <a:pt x="1085" y="1692"/>
                </a:lnTo>
                <a:lnTo>
                  <a:pt x="1125" y="1649"/>
                </a:lnTo>
                <a:lnTo>
                  <a:pt x="1186" y="1584"/>
                </a:lnTo>
                <a:lnTo>
                  <a:pt x="1222" y="1618"/>
                </a:lnTo>
                <a:lnTo>
                  <a:pt x="1204" y="1656"/>
                </a:lnTo>
                <a:lnTo>
                  <a:pt x="1184" y="1718"/>
                </a:lnTo>
                <a:lnTo>
                  <a:pt x="1196" y="1759"/>
                </a:lnTo>
                <a:lnTo>
                  <a:pt x="1264" y="1758"/>
                </a:lnTo>
                <a:lnTo>
                  <a:pt x="1389" y="1722"/>
                </a:lnTo>
                <a:lnTo>
                  <a:pt x="1421" y="1680"/>
                </a:lnTo>
                <a:lnTo>
                  <a:pt x="1480" y="1674"/>
                </a:lnTo>
                <a:lnTo>
                  <a:pt x="1565" y="1712"/>
                </a:lnTo>
                <a:lnTo>
                  <a:pt x="1618" y="1674"/>
                </a:lnTo>
                <a:lnTo>
                  <a:pt x="1700" y="1655"/>
                </a:lnTo>
                <a:lnTo>
                  <a:pt x="1811" y="1712"/>
                </a:lnTo>
                <a:lnTo>
                  <a:pt x="1788" y="1735"/>
                </a:lnTo>
                <a:lnTo>
                  <a:pt x="1807" y="1752"/>
                </a:lnTo>
                <a:lnTo>
                  <a:pt x="1818" y="1749"/>
                </a:lnTo>
                <a:lnTo>
                  <a:pt x="1847" y="1730"/>
                </a:lnTo>
                <a:lnTo>
                  <a:pt x="1965" y="1730"/>
                </a:lnTo>
                <a:lnTo>
                  <a:pt x="2097" y="1785"/>
                </a:lnTo>
                <a:lnTo>
                  <a:pt x="2097" y="1788"/>
                </a:lnTo>
                <a:lnTo>
                  <a:pt x="2330" y="1931"/>
                </a:lnTo>
                <a:lnTo>
                  <a:pt x="2325" y="1944"/>
                </a:lnTo>
                <a:lnTo>
                  <a:pt x="2434" y="2046"/>
                </a:lnTo>
                <a:lnTo>
                  <a:pt x="2431" y="2074"/>
                </a:lnTo>
                <a:lnTo>
                  <a:pt x="2440" y="2084"/>
                </a:lnTo>
                <a:lnTo>
                  <a:pt x="2451" y="2098"/>
                </a:lnTo>
                <a:lnTo>
                  <a:pt x="2453" y="2115"/>
                </a:lnTo>
                <a:lnTo>
                  <a:pt x="2460" y="2127"/>
                </a:lnTo>
                <a:lnTo>
                  <a:pt x="2484" y="2200"/>
                </a:lnTo>
                <a:lnTo>
                  <a:pt x="2560" y="2314"/>
                </a:lnTo>
                <a:lnTo>
                  <a:pt x="2576" y="2332"/>
                </a:lnTo>
                <a:lnTo>
                  <a:pt x="2588" y="2353"/>
                </a:lnTo>
                <a:lnTo>
                  <a:pt x="2574" y="2371"/>
                </a:lnTo>
                <a:lnTo>
                  <a:pt x="2611" y="2395"/>
                </a:lnTo>
                <a:lnTo>
                  <a:pt x="2626" y="2368"/>
                </a:lnTo>
                <a:lnTo>
                  <a:pt x="2644" y="2543"/>
                </a:lnTo>
                <a:lnTo>
                  <a:pt x="2900" y="2552"/>
                </a:lnTo>
                <a:lnTo>
                  <a:pt x="2959" y="2479"/>
                </a:lnTo>
                <a:lnTo>
                  <a:pt x="2949" y="2437"/>
                </a:lnTo>
                <a:lnTo>
                  <a:pt x="2962" y="2393"/>
                </a:lnTo>
                <a:lnTo>
                  <a:pt x="2958" y="2365"/>
                </a:lnTo>
                <a:lnTo>
                  <a:pt x="2880" y="2319"/>
                </a:lnTo>
                <a:lnTo>
                  <a:pt x="2839" y="2287"/>
                </a:lnTo>
                <a:lnTo>
                  <a:pt x="2780" y="2180"/>
                </a:lnTo>
                <a:lnTo>
                  <a:pt x="2721" y="2064"/>
                </a:lnTo>
                <a:lnTo>
                  <a:pt x="2709" y="2024"/>
                </a:lnTo>
                <a:lnTo>
                  <a:pt x="2636" y="1944"/>
                </a:lnTo>
                <a:lnTo>
                  <a:pt x="2584" y="1886"/>
                </a:lnTo>
                <a:lnTo>
                  <a:pt x="2586" y="1880"/>
                </a:lnTo>
                <a:lnTo>
                  <a:pt x="2551" y="1823"/>
                </a:lnTo>
                <a:lnTo>
                  <a:pt x="2532" y="1827"/>
                </a:lnTo>
                <a:lnTo>
                  <a:pt x="2485" y="1843"/>
                </a:lnTo>
                <a:lnTo>
                  <a:pt x="2469" y="1861"/>
                </a:lnTo>
                <a:lnTo>
                  <a:pt x="2461" y="1885"/>
                </a:lnTo>
                <a:lnTo>
                  <a:pt x="2453" y="1899"/>
                </a:lnTo>
                <a:lnTo>
                  <a:pt x="2375" y="1925"/>
                </a:lnTo>
                <a:lnTo>
                  <a:pt x="2369" y="1880"/>
                </a:lnTo>
                <a:lnTo>
                  <a:pt x="2290" y="1794"/>
                </a:lnTo>
                <a:lnTo>
                  <a:pt x="2249" y="1754"/>
                </a:lnTo>
                <a:lnTo>
                  <a:pt x="2262" y="1716"/>
                </a:lnTo>
                <a:lnTo>
                  <a:pt x="2212" y="1712"/>
                </a:lnTo>
                <a:lnTo>
                  <a:pt x="2150" y="1710"/>
                </a:lnTo>
                <a:lnTo>
                  <a:pt x="2107" y="1705"/>
                </a:lnTo>
                <a:lnTo>
                  <a:pt x="2131" y="1486"/>
                </a:lnTo>
                <a:lnTo>
                  <a:pt x="2191" y="940"/>
                </a:lnTo>
                <a:lnTo>
                  <a:pt x="2231" y="580"/>
                </a:lnTo>
                <a:lnTo>
                  <a:pt x="2247" y="418"/>
                </a:lnTo>
                <a:lnTo>
                  <a:pt x="2084" y="325"/>
                </a:lnTo>
                <a:lnTo>
                  <a:pt x="1969" y="334"/>
                </a:lnTo>
                <a:lnTo>
                  <a:pt x="1606" y="195"/>
                </a:lnTo>
                <a:lnTo>
                  <a:pt x="1457" y="192"/>
                </a:lnTo>
                <a:lnTo>
                  <a:pt x="1417" y="128"/>
                </a:lnTo>
                <a:lnTo>
                  <a:pt x="1108" y="0"/>
                </a:lnTo>
                <a:lnTo>
                  <a:pt x="928" y="39"/>
                </a:lnTo>
                <a:lnTo>
                  <a:pt x="664" y="75"/>
                </a:lnTo>
                <a:lnTo>
                  <a:pt x="475" y="227"/>
                </a:lnTo>
                <a:lnTo>
                  <a:pt x="293" y="211"/>
                </a:lnTo>
                <a:lnTo>
                  <a:pt x="225" y="278"/>
                </a:lnTo>
                <a:lnTo>
                  <a:pt x="324" y="342"/>
                </a:lnTo>
                <a:lnTo>
                  <a:pt x="416" y="423"/>
                </a:lnTo>
                <a:lnTo>
                  <a:pt x="431" y="477"/>
                </a:lnTo>
                <a:lnTo>
                  <a:pt x="505" y="532"/>
                </a:lnTo>
                <a:lnTo>
                  <a:pt x="436" y="562"/>
                </a:lnTo>
                <a:lnTo>
                  <a:pt x="371" y="549"/>
                </a:lnTo>
                <a:lnTo>
                  <a:pt x="182" y="579"/>
                </a:lnTo>
                <a:lnTo>
                  <a:pt x="72" y="609"/>
                </a:lnTo>
                <a:lnTo>
                  <a:pt x="55" y="616"/>
                </a:lnTo>
                <a:lnTo>
                  <a:pt x="167" y="819"/>
                </a:lnTo>
                <a:lnTo>
                  <a:pt x="359" y="847"/>
                </a:lnTo>
                <a:lnTo>
                  <a:pt x="435" y="894"/>
                </a:lnTo>
                <a:lnTo>
                  <a:pt x="484" y="867"/>
                </a:lnTo>
                <a:lnTo>
                  <a:pt x="571" y="929"/>
                </a:lnTo>
                <a:lnTo>
                  <a:pt x="570" y="947"/>
                </a:lnTo>
                <a:lnTo>
                  <a:pt x="577" y="986"/>
                </a:lnTo>
                <a:lnTo>
                  <a:pt x="490" y="1018"/>
                </a:lnTo>
                <a:lnTo>
                  <a:pt x="459" y="986"/>
                </a:lnTo>
                <a:lnTo>
                  <a:pt x="426" y="984"/>
                </a:lnTo>
                <a:lnTo>
                  <a:pt x="424" y="1029"/>
                </a:lnTo>
                <a:lnTo>
                  <a:pt x="327" y="1016"/>
                </a:lnTo>
                <a:lnTo>
                  <a:pt x="298" y="1007"/>
                </a:lnTo>
                <a:lnTo>
                  <a:pt x="203" y="1071"/>
                </a:lnTo>
                <a:lnTo>
                  <a:pt x="177" y="1112"/>
                </a:lnTo>
                <a:lnTo>
                  <a:pt x="117" y="1145"/>
                </a:lnTo>
                <a:lnTo>
                  <a:pt x="88" y="1209"/>
                </a:lnTo>
                <a:lnTo>
                  <a:pt x="128" y="1296"/>
                </a:lnTo>
                <a:lnTo>
                  <a:pt x="153" y="1317"/>
                </a:lnTo>
                <a:lnTo>
                  <a:pt x="133" y="1353"/>
                </a:lnTo>
                <a:lnTo>
                  <a:pt x="122" y="1363"/>
                </a:lnTo>
                <a:lnTo>
                  <a:pt x="130" y="1375"/>
                </a:lnTo>
                <a:lnTo>
                  <a:pt x="217" y="1508"/>
                </a:lnTo>
                <a:lnTo>
                  <a:pt x="374" y="1516"/>
                </a:lnTo>
                <a:lnTo>
                  <a:pt x="386" y="1568"/>
                </a:lnTo>
                <a:lnTo>
                  <a:pt x="372" y="1574"/>
                </a:lnTo>
                <a:lnTo>
                  <a:pt x="375" y="1656"/>
                </a:lnTo>
                <a:lnTo>
                  <a:pt x="341" y="1667"/>
                </a:lnTo>
                <a:lnTo>
                  <a:pt x="378" y="1702"/>
                </a:lnTo>
                <a:lnTo>
                  <a:pt x="412" y="1692"/>
                </a:lnTo>
                <a:lnTo>
                  <a:pt x="421" y="1690"/>
                </a:lnTo>
                <a:lnTo>
                  <a:pt x="421" y="1707"/>
                </a:lnTo>
                <a:lnTo>
                  <a:pt x="443" y="1712"/>
                </a:lnTo>
                <a:lnTo>
                  <a:pt x="449" y="1710"/>
                </a:lnTo>
                <a:lnTo>
                  <a:pt x="478" y="1674"/>
                </a:lnTo>
                <a:lnTo>
                  <a:pt x="510" y="1687"/>
                </a:lnTo>
                <a:lnTo>
                  <a:pt x="531" y="1699"/>
                </a:lnTo>
                <a:lnTo>
                  <a:pt x="562" y="1694"/>
                </a:lnTo>
                <a:lnTo>
                  <a:pt x="586" y="1757"/>
                </a:lnTo>
                <a:lnTo>
                  <a:pt x="592" y="1761"/>
                </a:lnTo>
                <a:lnTo>
                  <a:pt x="608" y="1763"/>
                </a:lnTo>
                <a:lnTo>
                  <a:pt x="628" y="1755"/>
                </a:lnTo>
                <a:lnTo>
                  <a:pt x="630" y="1751"/>
                </a:lnTo>
                <a:lnTo>
                  <a:pt x="676" y="1753"/>
                </a:lnTo>
                <a:lnTo>
                  <a:pt x="698" y="1794"/>
                </a:lnTo>
                <a:lnTo>
                  <a:pt x="677" y="1875"/>
                </a:lnTo>
                <a:lnTo>
                  <a:pt x="581" y="1950"/>
                </a:lnTo>
                <a:lnTo>
                  <a:pt x="570" y="1953"/>
                </a:lnTo>
                <a:lnTo>
                  <a:pt x="538" y="1969"/>
                </a:lnTo>
                <a:lnTo>
                  <a:pt x="472" y="1992"/>
                </a:lnTo>
                <a:lnTo>
                  <a:pt x="294" y="2047"/>
                </a:lnTo>
                <a:lnTo>
                  <a:pt x="239" y="2082"/>
                </a:lnTo>
                <a:lnTo>
                  <a:pt x="148" y="2127"/>
                </a:lnTo>
                <a:lnTo>
                  <a:pt x="66" y="2136"/>
                </a:lnTo>
                <a:lnTo>
                  <a:pt x="40" y="2142"/>
                </a:lnTo>
                <a:lnTo>
                  <a:pt x="3" y="2170"/>
                </a:lnTo>
                <a:lnTo>
                  <a:pt x="0" y="2180"/>
                </a:lnTo>
                <a:lnTo>
                  <a:pt x="20" y="2214"/>
                </a:lnTo>
                <a:lnTo>
                  <a:pt x="38" y="2215"/>
                </a:lnTo>
                <a:lnTo>
                  <a:pt x="73" y="2196"/>
                </a:lnTo>
                <a:lnTo>
                  <a:pt x="164" y="2204"/>
                </a:lnTo>
                <a:lnTo>
                  <a:pt x="166" y="2173"/>
                </a:lnTo>
                <a:lnTo>
                  <a:pt x="213" y="2173"/>
                </a:lnTo>
                <a:lnTo>
                  <a:pt x="212" y="2223"/>
                </a:lnTo>
                <a:lnTo>
                  <a:pt x="272" y="2214"/>
                </a:lnTo>
                <a:lnTo>
                  <a:pt x="303" y="2182"/>
                </a:lnTo>
                <a:lnTo>
                  <a:pt x="346" y="2137"/>
                </a:lnTo>
                <a:lnTo>
                  <a:pt x="363" y="2131"/>
                </a:lnTo>
                <a:lnTo>
                  <a:pt x="363" y="2178"/>
                </a:lnTo>
                <a:lnTo>
                  <a:pt x="405" y="2169"/>
                </a:lnTo>
                <a:lnTo>
                  <a:pt x="406" y="2223"/>
                </a:lnTo>
                <a:lnTo>
                  <a:pt x="467" y="2208"/>
                </a:lnTo>
                <a:lnTo>
                  <a:pt x="487" y="2236"/>
                </a:lnTo>
                <a:lnTo>
                  <a:pt x="501" y="2228"/>
                </a:lnTo>
                <a:lnTo>
                  <a:pt x="487" y="2167"/>
                </a:lnTo>
                <a:lnTo>
                  <a:pt x="442" y="2137"/>
                </a:lnTo>
                <a:lnTo>
                  <a:pt x="489" y="208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8" name="Freeform 6"/>
          <p:cNvSpPr>
            <a:spLocks/>
          </p:cNvSpPr>
          <p:nvPr/>
        </p:nvSpPr>
        <p:spPr bwMode="auto">
          <a:xfrm>
            <a:off x="1662261" y="5781435"/>
            <a:ext cx="220933" cy="219430"/>
          </a:xfrm>
          <a:custGeom>
            <a:avLst/>
            <a:gdLst>
              <a:gd name="T0" fmla="*/ 1 w 294"/>
              <a:gd name="T1" fmla="*/ 1 h 291"/>
              <a:gd name="T2" fmla="*/ 1 w 294"/>
              <a:gd name="T3" fmla="*/ 1 h 291"/>
              <a:gd name="T4" fmla="*/ 1 w 294"/>
              <a:gd name="T5" fmla="*/ 1 h 291"/>
              <a:gd name="T6" fmla="*/ 0 w 294"/>
              <a:gd name="T7" fmla="*/ 1 h 291"/>
              <a:gd name="T8" fmla="*/ 1 w 294"/>
              <a:gd name="T9" fmla="*/ 1 h 291"/>
              <a:gd name="T10" fmla="*/ 1 w 294"/>
              <a:gd name="T11" fmla="*/ 1 h 291"/>
              <a:gd name="T12" fmla="*/ 1 w 294"/>
              <a:gd name="T13" fmla="*/ 1 h 291"/>
              <a:gd name="T14" fmla="*/ 1 w 294"/>
              <a:gd name="T15" fmla="*/ 1 h 291"/>
              <a:gd name="T16" fmla="*/ 1 w 294"/>
              <a:gd name="T17" fmla="*/ 1 h 291"/>
              <a:gd name="T18" fmla="*/ 1 w 294"/>
              <a:gd name="T19" fmla="*/ 1 h 291"/>
              <a:gd name="T20" fmla="*/ 1 w 294"/>
              <a:gd name="T21" fmla="*/ 1 h 291"/>
              <a:gd name="T22" fmla="*/ 1 w 294"/>
              <a:gd name="T23" fmla="*/ 1 h 291"/>
              <a:gd name="T24" fmla="*/ 1 w 294"/>
              <a:gd name="T25" fmla="*/ 1 h 291"/>
              <a:gd name="T26" fmla="*/ 1 w 294"/>
              <a:gd name="T27" fmla="*/ 1 h 291"/>
              <a:gd name="T28" fmla="*/ 1 w 294"/>
              <a:gd name="T29" fmla="*/ 1 h 291"/>
              <a:gd name="T30" fmla="*/ 1 w 294"/>
              <a:gd name="T31" fmla="*/ 1 h 291"/>
              <a:gd name="T32" fmla="*/ 1 w 294"/>
              <a:gd name="T33" fmla="*/ 1 h 291"/>
              <a:gd name="T34" fmla="*/ 1 w 294"/>
              <a:gd name="T35" fmla="*/ 1 h 291"/>
              <a:gd name="T36" fmla="*/ 1 w 294"/>
              <a:gd name="T37" fmla="*/ 0 h 291"/>
              <a:gd name="T38" fmla="*/ 1 w 294"/>
              <a:gd name="T39" fmla="*/ 1 h 291"/>
              <a:gd name="T40" fmla="*/ 1 w 294"/>
              <a:gd name="T41" fmla="*/ 1 h 29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4"/>
              <a:gd name="T64" fmla="*/ 0 h 291"/>
              <a:gd name="T65" fmla="*/ 294 w 294"/>
              <a:gd name="T66" fmla="*/ 291 h 29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4" h="291">
                <a:moveTo>
                  <a:pt x="12" y="167"/>
                </a:moveTo>
                <a:lnTo>
                  <a:pt x="30" y="186"/>
                </a:lnTo>
                <a:lnTo>
                  <a:pt x="30" y="254"/>
                </a:lnTo>
                <a:lnTo>
                  <a:pt x="0" y="278"/>
                </a:lnTo>
                <a:lnTo>
                  <a:pt x="7" y="291"/>
                </a:lnTo>
                <a:lnTo>
                  <a:pt x="79" y="288"/>
                </a:lnTo>
                <a:lnTo>
                  <a:pt x="92" y="274"/>
                </a:lnTo>
                <a:lnTo>
                  <a:pt x="91" y="260"/>
                </a:lnTo>
                <a:lnTo>
                  <a:pt x="218" y="187"/>
                </a:lnTo>
                <a:lnTo>
                  <a:pt x="231" y="196"/>
                </a:lnTo>
                <a:lnTo>
                  <a:pt x="254" y="164"/>
                </a:lnTo>
                <a:lnTo>
                  <a:pt x="241" y="98"/>
                </a:lnTo>
                <a:lnTo>
                  <a:pt x="280" y="96"/>
                </a:lnTo>
                <a:lnTo>
                  <a:pt x="294" y="89"/>
                </a:lnTo>
                <a:lnTo>
                  <a:pt x="294" y="60"/>
                </a:lnTo>
                <a:lnTo>
                  <a:pt x="277" y="61"/>
                </a:lnTo>
                <a:lnTo>
                  <a:pt x="261" y="44"/>
                </a:lnTo>
                <a:lnTo>
                  <a:pt x="271" y="32"/>
                </a:lnTo>
                <a:lnTo>
                  <a:pt x="246" y="0"/>
                </a:lnTo>
                <a:lnTo>
                  <a:pt x="30" y="140"/>
                </a:lnTo>
                <a:lnTo>
                  <a:pt x="12" y="16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9" name="Freeform 7"/>
          <p:cNvSpPr>
            <a:spLocks/>
          </p:cNvSpPr>
          <p:nvPr/>
        </p:nvSpPr>
        <p:spPr bwMode="auto">
          <a:xfrm>
            <a:off x="682338" y="6086533"/>
            <a:ext cx="323134" cy="115727"/>
          </a:xfrm>
          <a:custGeom>
            <a:avLst/>
            <a:gdLst>
              <a:gd name="T0" fmla="*/ 1 w 430"/>
              <a:gd name="T1" fmla="*/ 0 h 155"/>
              <a:gd name="T2" fmla="*/ 1 w 430"/>
              <a:gd name="T3" fmla="*/ 0 h 155"/>
              <a:gd name="T4" fmla="*/ 1 w 430"/>
              <a:gd name="T5" fmla="*/ 0 h 155"/>
              <a:gd name="T6" fmla="*/ 1 w 430"/>
              <a:gd name="T7" fmla="*/ 0 h 155"/>
              <a:gd name="T8" fmla="*/ 1 w 430"/>
              <a:gd name="T9" fmla="*/ 0 h 155"/>
              <a:gd name="T10" fmla="*/ 1 w 430"/>
              <a:gd name="T11" fmla="*/ 0 h 155"/>
              <a:gd name="T12" fmla="*/ 1 w 430"/>
              <a:gd name="T13" fmla="*/ 0 h 155"/>
              <a:gd name="T14" fmla="*/ 1 w 430"/>
              <a:gd name="T15" fmla="*/ 0 h 155"/>
              <a:gd name="T16" fmla="*/ 1 w 430"/>
              <a:gd name="T17" fmla="*/ 0 h 155"/>
              <a:gd name="T18" fmla="*/ 1 w 430"/>
              <a:gd name="T19" fmla="*/ 0 h 155"/>
              <a:gd name="T20" fmla="*/ 1 w 430"/>
              <a:gd name="T21" fmla="*/ 0 h 155"/>
              <a:gd name="T22" fmla="*/ 1 w 430"/>
              <a:gd name="T23" fmla="*/ 0 h 155"/>
              <a:gd name="T24" fmla="*/ 1 w 430"/>
              <a:gd name="T25" fmla="*/ 0 h 155"/>
              <a:gd name="T26" fmla="*/ 1 w 430"/>
              <a:gd name="T27" fmla="*/ 0 h 155"/>
              <a:gd name="T28" fmla="*/ 1 w 430"/>
              <a:gd name="T29" fmla="*/ 0 h 155"/>
              <a:gd name="T30" fmla="*/ 1 w 430"/>
              <a:gd name="T31" fmla="*/ 0 h 155"/>
              <a:gd name="T32" fmla="*/ 1 w 430"/>
              <a:gd name="T33" fmla="*/ 0 h 155"/>
              <a:gd name="T34" fmla="*/ 1 w 430"/>
              <a:gd name="T35" fmla="*/ 0 h 155"/>
              <a:gd name="T36" fmla="*/ 1 w 430"/>
              <a:gd name="T37" fmla="*/ 0 h 155"/>
              <a:gd name="T38" fmla="*/ 1 w 430"/>
              <a:gd name="T39" fmla="*/ 0 h 155"/>
              <a:gd name="T40" fmla="*/ 1 w 430"/>
              <a:gd name="T41" fmla="*/ 0 h 155"/>
              <a:gd name="T42" fmla="*/ 1 w 430"/>
              <a:gd name="T43" fmla="*/ 0 h 155"/>
              <a:gd name="T44" fmla="*/ 1 w 430"/>
              <a:gd name="T45" fmla="*/ 0 h 155"/>
              <a:gd name="T46" fmla="*/ 1 w 430"/>
              <a:gd name="T47" fmla="*/ 0 h 155"/>
              <a:gd name="T48" fmla="*/ 1 w 430"/>
              <a:gd name="T49" fmla="*/ 0 h 155"/>
              <a:gd name="T50" fmla="*/ 1 w 430"/>
              <a:gd name="T51" fmla="*/ 0 h 155"/>
              <a:gd name="T52" fmla="*/ 1 w 430"/>
              <a:gd name="T53" fmla="*/ 0 h 155"/>
              <a:gd name="T54" fmla="*/ 1 w 430"/>
              <a:gd name="T55" fmla="*/ 0 h 155"/>
              <a:gd name="T56" fmla="*/ 1 w 430"/>
              <a:gd name="T57" fmla="*/ 0 h 155"/>
              <a:gd name="T58" fmla="*/ 1 w 430"/>
              <a:gd name="T59" fmla="*/ 0 h 155"/>
              <a:gd name="T60" fmla="*/ 1 w 430"/>
              <a:gd name="T61" fmla="*/ 0 h 155"/>
              <a:gd name="T62" fmla="*/ 1 w 430"/>
              <a:gd name="T63" fmla="*/ 0 h 155"/>
              <a:gd name="T64" fmla="*/ 0 w 430"/>
              <a:gd name="T65" fmla="*/ 0 h 155"/>
              <a:gd name="T66" fmla="*/ 1 w 430"/>
              <a:gd name="T67" fmla="*/ 0 h 155"/>
              <a:gd name="T68" fmla="*/ 1 w 430"/>
              <a:gd name="T69" fmla="*/ 0 h 155"/>
              <a:gd name="T70" fmla="*/ 1 w 430"/>
              <a:gd name="T71" fmla="*/ 0 h 155"/>
              <a:gd name="T72" fmla="*/ 1 w 430"/>
              <a:gd name="T73" fmla="*/ 0 h 155"/>
              <a:gd name="T74" fmla="*/ 1 w 430"/>
              <a:gd name="T75" fmla="*/ 0 h 155"/>
              <a:gd name="T76" fmla="*/ 1 w 430"/>
              <a:gd name="T77" fmla="*/ 0 h 155"/>
              <a:gd name="T78" fmla="*/ 1 w 430"/>
              <a:gd name="T79" fmla="*/ 0 h 155"/>
              <a:gd name="T80" fmla="*/ 1 w 430"/>
              <a:gd name="T81" fmla="*/ 0 h 155"/>
              <a:gd name="T82" fmla="*/ 1 w 430"/>
              <a:gd name="T83" fmla="*/ 0 h 155"/>
              <a:gd name="T84" fmla="*/ 1 w 430"/>
              <a:gd name="T85" fmla="*/ 0 h 155"/>
              <a:gd name="T86" fmla="*/ 1 w 430"/>
              <a:gd name="T87" fmla="*/ 0 h 155"/>
              <a:gd name="T88" fmla="*/ 1 w 430"/>
              <a:gd name="T89" fmla="*/ 0 h 155"/>
              <a:gd name="T90" fmla="*/ 1 w 430"/>
              <a:gd name="T91" fmla="*/ 0 h 155"/>
              <a:gd name="T92" fmla="*/ 1 w 430"/>
              <a:gd name="T93" fmla="*/ 0 h 155"/>
              <a:gd name="T94" fmla="*/ 1 w 430"/>
              <a:gd name="T95" fmla="*/ 0 h 155"/>
              <a:gd name="T96" fmla="*/ 1 w 430"/>
              <a:gd name="T97" fmla="*/ 0 h 155"/>
              <a:gd name="T98" fmla="*/ 1 w 430"/>
              <a:gd name="T99" fmla="*/ 0 h 155"/>
              <a:gd name="T100" fmla="*/ 1 w 430"/>
              <a:gd name="T101" fmla="*/ 0 h 155"/>
              <a:gd name="T102" fmla="*/ 1 w 430"/>
              <a:gd name="T103" fmla="*/ 0 h 155"/>
              <a:gd name="T104" fmla="*/ 1 w 430"/>
              <a:gd name="T105" fmla="*/ 0 h 155"/>
              <a:gd name="T106" fmla="*/ 1 w 430"/>
              <a:gd name="T107" fmla="*/ 0 h 155"/>
              <a:gd name="T108" fmla="*/ 1 w 430"/>
              <a:gd name="T109" fmla="*/ 0 h 155"/>
              <a:gd name="T110" fmla="*/ 1 w 430"/>
              <a:gd name="T111" fmla="*/ 0 h 155"/>
              <a:gd name="T112" fmla="*/ 1 w 430"/>
              <a:gd name="T113" fmla="*/ 0 h 155"/>
              <a:gd name="T114" fmla="*/ 1 w 430"/>
              <a:gd name="T115" fmla="*/ 0 h 155"/>
              <a:gd name="T116" fmla="*/ 1 w 430"/>
              <a:gd name="T117" fmla="*/ 0 h 1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
              <a:gd name="T178" fmla="*/ 0 h 155"/>
              <a:gd name="T179" fmla="*/ 430 w 430"/>
              <a:gd name="T180" fmla="*/ 155 h 1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 h="155">
                <a:moveTo>
                  <a:pt x="296" y="29"/>
                </a:moveTo>
                <a:lnTo>
                  <a:pt x="287" y="25"/>
                </a:lnTo>
                <a:lnTo>
                  <a:pt x="244" y="18"/>
                </a:lnTo>
                <a:lnTo>
                  <a:pt x="214" y="27"/>
                </a:lnTo>
                <a:lnTo>
                  <a:pt x="212" y="31"/>
                </a:lnTo>
                <a:lnTo>
                  <a:pt x="207" y="33"/>
                </a:lnTo>
                <a:lnTo>
                  <a:pt x="205" y="37"/>
                </a:lnTo>
                <a:lnTo>
                  <a:pt x="206" y="46"/>
                </a:lnTo>
                <a:lnTo>
                  <a:pt x="211" y="49"/>
                </a:lnTo>
                <a:lnTo>
                  <a:pt x="209" y="59"/>
                </a:lnTo>
                <a:lnTo>
                  <a:pt x="207" y="64"/>
                </a:lnTo>
                <a:lnTo>
                  <a:pt x="201" y="64"/>
                </a:lnTo>
                <a:lnTo>
                  <a:pt x="199" y="76"/>
                </a:lnTo>
                <a:lnTo>
                  <a:pt x="190" y="78"/>
                </a:lnTo>
                <a:lnTo>
                  <a:pt x="187" y="77"/>
                </a:lnTo>
                <a:lnTo>
                  <a:pt x="181" y="82"/>
                </a:lnTo>
                <a:lnTo>
                  <a:pt x="172" y="80"/>
                </a:lnTo>
                <a:lnTo>
                  <a:pt x="158" y="85"/>
                </a:lnTo>
                <a:lnTo>
                  <a:pt x="150" y="84"/>
                </a:lnTo>
                <a:lnTo>
                  <a:pt x="156" y="82"/>
                </a:lnTo>
                <a:lnTo>
                  <a:pt x="158" y="73"/>
                </a:lnTo>
                <a:lnTo>
                  <a:pt x="154" y="67"/>
                </a:lnTo>
                <a:lnTo>
                  <a:pt x="139" y="57"/>
                </a:lnTo>
                <a:lnTo>
                  <a:pt x="120" y="54"/>
                </a:lnTo>
                <a:lnTo>
                  <a:pt x="98" y="63"/>
                </a:lnTo>
                <a:lnTo>
                  <a:pt x="86" y="80"/>
                </a:lnTo>
                <a:lnTo>
                  <a:pt x="70" y="84"/>
                </a:lnTo>
                <a:lnTo>
                  <a:pt x="52" y="95"/>
                </a:lnTo>
                <a:lnTo>
                  <a:pt x="46" y="103"/>
                </a:lnTo>
                <a:lnTo>
                  <a:pt x="15" y="121"/>
                </a:lnTo>
                <a:lnTo>
                  <a:pt x="8" y="127"/>
                </a:lnTo>
                <a:lnTo>
                  <a:pt x="2" y="143"/>
                </a:lnTo>
                <a:lnTo>
                  <a:pt x="0" y="151"/>
                </a:lnTo>
                <a:lnTo>
                  <a:pt x="9" y="155"/>
                </a:lnTo>
                <a:lnTo>
                  <a:pt x="45" y="143"/>
                </a:lnTo>
                <a:lnTo>
                  <a:pt x="51" y="144"/>
                </a:lnTo>
                <a:lnTo>
                  <a:pt x="69" y="134"/>
                </a:lnTo>
                <a:lnTo>
                  <a:pt x="79" y="142"/>
                </a:lnTo>
                <a:lnTo>
                  <a:pt x="91" y="136"/>
                </a:lnTo>
                <a:lnTo>
                  <a:pt x="93" y="121"/>
                </a:lnTo>
                <a:lnTo>
                  <a:pt x="106" y="114"/>
                </a:lnTo>
                <a:lnTo>
                  <a:pt x="123" y="109"/>
                </a:lnTo>
                <a:lnTo>
                  <a:pt x="145" y="118"/>
                </a:lnTo>
                <a:lnTo>
                  <a:pt x="166" y="118"/>
                </a:lnTo>
                <a:lnTo>
                  <a:pt x="203" y="104"/>
                </a:lnTo>
                <a:lnTo>
                  <a:pt x="236" y="108"/>
                </a:lnTo>
                <a:lnTo>
                  <a:pt x="251" y="101"/>
                </a:lnTo>
                <a:lnTo>
                  <a:pt x="272" y="86"/>
                </a:lnTo>
                <a:lnTo>
                  <a:pt x="301" y="74"/>
                </a:lnTo>
                <a:lnTo>
                  <a:pt x="315" y="65"/>
                </a:lnTo>
                <a:lnTo>
                  <a:pt x="314" y="51"/>
                </a:lnTo>
                <a:lnTo>
                  <a:pt x="404" y="53"/>
                </a:lnTo>
                <a:lnTo>
                  <a:pt x="429" y="34"/>
                </a:lnTo>
                <a:lnTo>
                  <a:pt x="430" y="28"/>
                </a:lnTo>
                <a:lnTo>
                  <a:pt x="419" y="22"/>
                </a:lnTo>
                <a:lnTo>
                  <a:pt x="358" y="0"/>
                </a:lnTo>
                <a:lnTo>
                  <a:pt x="320" y="4"/>
                </a:lnTo>
                <a:lnTo>
                  <a:pt x="303" y="12"/>
                </a:lnTo>
                <a:lnTo>
                  <a:pt x="296" y="29"/>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0" name="Freeform 8"/>
          <p:cNvSpPr>
            <a:spLocks/>
          </p:cNvSpPr>
          <p:nvPr/>
        </p:nvSpPr>
        <p:spPr bwMode="auto">
          <a:xfrm>
            <a:off x="763498" y="5041985"/>
            <a:ext cx="192377" cy="124745"/>
          </a:xfrm>
          <a:custGeom>
            <a:avLst/>
            <a:gdLst>
              <a:gd name="T0" fmla="*/ 0 w 255"/>
              <a:gd name="T1" fmla="*/ 0 h 167"/>
              <a:gd name="T2" fmla="*/ 1 w 255"/>
              <a:gd name="T3" fmla="*/ 0 h 167"/>
              <a:gd name="T4" fmla="*/ 1 w 255"/>
              <a:gd name="T5" fmla="*/ 0 h 167"/>
              <a:gd name="T6" fmla="*/ 1 w 255"/>
              <a:gd name="T7" fmla="*/ 0 h 167"/>
              <a:gd name="T8" fmla="*/ 1 w 255"/>
              <a:gd name="T9" fmla="*/ 0 h 167"/>
              <a:gd name="T10" fmla="*/ 1 w 255"/>
              <a:gd name="T11" fmla="*/ 0 h 167"/>
              <a:gd name="T12" fmla="*/ 0 w 255"/>
              <a:gd name="T13" fmla="*/ 0 h 167"/>
              <a:gd name="T14" fmla="*/ 0 60000 65536"/>
              <a:gd name="T15" fmla="*/ 0 60000 65536"/>
              <a:gd name="T16" fmla="*/ 0 60000 65536"/>
              <a:gd name="T17" fmla="*/ 0 60000 65536"/>
              <a:gd name="T18" fmla="*/ 0 60000 65536"/>
              <a:gd name="T19" fmla="*/ 0 60000 65536"/>
              <a:gd name="T20" fmla="*/ 0 60000 65536"/>
              <a:gd name="T21" fmla="*/ 0 w 255"/>
              <a:gd name="T22" fmla="*/ 0 h 167"/>
              <a:gd name="T23" fmla="*/ 255 w 255"/>
              <a:gd name="T24" fmla="*/ 167 h 1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5" h="167">
                <a:moveTo>
                  <a:pt x="0" y="64"/>
                </a:moveTo>
                <a:lnTo>
                  <a:pt x="20" y="0"/>
                </a:lnTo>
                <a:lnTo>
                  <a:pt x="154" y="61"/>
                </a:lnTo>
                <a:lnTo>
                  <a:pt x="255" y="124"/>
                </a:lnTo>
                <a:lnTo>
                  <a:pt x="228" y="164"/>
                </a:lnTo>
                <a:lnTo>
                  <a:pt x="168" y="167"/>
                </a:lnTo>
                <a:lnTo>
                  <a:pt x="0" y="6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1" name="Freeform 9"/>
          <p:cNvSpPr>
            <a:spLocks/>
          </p:cNvSpPr>
          <p:nvPr/>
        </p:nvSpPr>
        <p:spPr bwMode="auto">
          <a:xfrm>
            <a:off x="96189" y="6146651"/>
            <a:ext cx="348684" cy="72141"/>
          </a:xfrm>
          <a:custGeom>
            <a:avLst/>
            <a:gdLst>
              <a:gd name="T0" fmla="*/ 0 w 466"/>
              <a:gd name="T1" fmla="*/ 0 h 97"/>
              <a:gd name="T2" fmla="*/ 0 w 466"/>
              <a:gd name="T3" fmla="*/ 0 h 97"/>
              <a:gd name="T4" fmla="*/ 0 w 466"/>
              <a:gd name="T5" fmla="*/ 0 h 97"/>
              <a:gd name="T6" fmla="*/ 0 w 466"/>
              <a:gd name="T7" fmla="*/ 0 h 97"/>
              <a:gd name="T8" fmla="*/ 0 w 466"/>
              <a:gd name="T9" fmla="*/ 0 h 97"/>
              <a:gd name="T10" fmla="*/ 0 w 466"/>
              <a:gd name="T11" fmla="*/ 0 h 97"/>
              <a:gd name="T12" fmla="*/ 0 w 466"/>
              <a:gd name="T13" fmla="*/ 0 h 97"/>
              <a:gd name="T14" fmla="*/ 0 w 466"/>
              <a:gd name="T15" fmla="*/ 0 h 97"/>
              <a:gd name="T16" fmla="*/ 0 w 466"/>
              <a:gd name="T17" fmla="*/ 0 h 97"/>
              <a:gd name="T18" fmla="*/ 0 w 466"/>
              <a:gd name="T19" fmla="*/ 0 h 97"/>
              <a:gd name="T20" fmla="*/ 0 w 466"/>
              <a:gd name="T21" fmla="*/ 0 h 97"/>
              <a:gd name="T22" fmla="*/ 0 w 466"/>
              <a:gd name="T23" fmla="*/ 0 h 97"/>
              <a:gd name="T24" fmla="*/ 0 w 466"/>
              <a:gd name="T25" fmla="*/ 0 h 97"/>
              <a:gd name="T26" fmla="*/ 0 w 466"/>
              <a:gd name="T27" fmla="*/ 0 h 97"/>
              <a:gd name="T28" fmla="*/ 0 w 466"/>
              <a:gd name="T29" fmla="*/ 0 h 97"/>
              <a:gd name="T30" fmla="*/ 0 w 466"/>
              <a:gd name="T31" fmla="*/ 0 h 97"/>
              <a:gd name="T32" fmla="*/ 0 w 466"/>
              <a:gd name="T33" fmla="*/ 0 h 97"/>
              <a:gd name="T34" fmla="*/ 0 w 466"/>
              <a:gd name="T35" fmla="*/ 0 h 97"/>
              <a:gd name="T36" fmla="*/ 0 w 466"/>
              <a:gd name="T37" fmla="*/ 0 h 97"/>
              <a:gd name="T38" fmla="*/ 0 w 466"/>
              <a:gd name="T39" fmla="*/ 0 h 97"/>
              <a:gd name="T40" fmla="*/ 0 w 466"/>
              <a:gd name="T41" fmla="*/ 0 h 97"/>
              <a:gd name="T42" fmla="*/ 0 w 466"/>
              <a:gd name="T43" fmla="*/ 0 h 97"/>
              <a:gd name="T44" fmla="*/ 0 w 466"/>
              <a:gd name="T45" fmla="*/ 0 h 97"/>
              <a:gd name="T46" fmla="*/ 0 w 466"/>
              <a:gd name="T47" fmla="*/ 0 h 97"/>
              <a:gd name="T48" fmla="*/ 0 w 466"/>
              <a:gd name="T49" fmla="*/ 0 h 97"/>
              <a:gd name="T50" fmla="*/ 0 w 466"/>
              <a:gd name="T51" fmla="*/ 0 h 97"/>
              <a:gd name="T52" fmla="*/ 0 w 466"/>
              <a:gd name="T53" fmla="*/ 0 h 97"/>
              <a:gd name="T54" fmla="*/ 0 w 466"/>
              <a:gd name="T55" fmla="*/ 0 h 97"/>
              <a:gd name="T56" fmla="*/ 0 w 466"/>
              <a:gd name="T57" fmla="*/ 0 h 97"/>
              <a:gd name="T58" fmla="*/ 0 w 466"/>
              <a:gd name="T59" fmla="*/ 0 h 97"/>
              <a:gd name="T60" fmla="*/ 0 w 466"/>
              <a:gd name="T61" fmla="*/ 0 h 97"/>
              <a:gd name="T62" fmla="*/ 0 w 466"/>
              <a:gd name="T63" fmla="*/ 0 h 97"/>
              <a:gd name="T64" fmla="*/ 0 w 466"/>
              <a:gd name="T65" fmla="*/ 0 h 97"/>
              <a:gd name="T66" fmla="*/ 0 w 466"/>
              <a:gd name="T67" fmla="*/ 0 h 97"/>
              <a:gd name="T68" fmla="*/ 0 w 466"/>
              <a:gd name="T69" fmla="*/ 0 h 97"/>
              <a:gd name="T70" fmla="*/ 0 w 466"/>
              <a:gd name="T71" fmla="*/ 0 h 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6"/>
              <a:gd name="T109" fmla="*/ 0 h 97"/>
              <a:gd name="T110" fmla="*/ 466 w 466"/>
              <a:gd name="T111" fmla="*/ 97 h 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6" h="97">
                <a:moveTo>
                  <a:pt x="0" y="45"/>
                </a:moveTo>
                <a:lnTo>
                  <a:pt x="29" y="61"/>
                </a:lnTo>
                <a:lnTo>
                  <a:pt x="96" y="79"/>
                </a:lnTo>
                <a:lnTo>
                  <a:pt x="106" y="85"/>
                </a:lnTo>
                <a:lnTo>
                  <a:pt x="132" y="78"/>
                </a:lnTo>
                <a:lnTo>
                  <a:pt x="166" y="75"/>
                </a:lnTo>
                <a:lnTo>
                  <a:pt x="171" y="71"/>
                </a:lnTo>
                <a:lnTo>
                  <a:pt x="192" y="73"/>
                </a:lnTo>
                <a:lnTo>
                  <a:pt x="219" y="63"/>
                </a:lnTo>
                <a:lnTo>
                  <a:pt x="286" y="65"/>
                </a:lnTo>
                <a:lnTo>
                  <a:pt x="335" y="76"/>
                </a:lnTo>
                <a:lnTo>
                  <a:pt x="364" y="73"/>
                </a:lnTo>
                <a:lnTo>
                  <a:pt x="403" y="93"/>
                </a:lnTo>
                <a:lnTo>
                  <a:pt x="457" y="97"/>
                </a:lnTo>
                <a:lnTo>
                  <a:pt x="466" y="90"/>
                </a:lnTo>
                <a:lnTo>
                  <a:pt x="464" y="83"/>
                </a:lnTo>
                <a:lnTo>
                  <a:pt x="413" y="61"/>
                </a:lnTo>
                <a:lnTo>
                  <a:pt x="392" y="61"/>
                </a:lnTo>
                <a:lnTo>
                  <a:pt x="372" y="55"/>
                </a:lnTo>
                <a:lnTo>
                  <a:pt x="383" y="43"/>
                </a:lnTo>
                <a:lnTo>
                  <a:pt x="382" y="27"/>
                </a:lnTo>
                <a:lnTo>
                  <a:pt x="360" y="13"/>
                </a:lnTo>
                <a:lnTo>
                  <a:pt x="341" y="22"/>
                </a:lnTo>
                <a:lnTo>
                  <a:pt x="330" y="34"/>
                </a:lnTo>
                <a:lnTo>
                  <a:pt x="252" y="43"/>
                </a:lnTo>
                <a:lnTo>
                  <a:pt x="214" y="31"/>
                </a:lnTo>
                <a:lnTo>
                  <a:pt x="205" y="29"/>
                </a:lnTo>
                <a:lnTo>
                  <a:pt x="203" y="21"/>
                </a:lnTo>
                <a:lnTo>
                  <a:pt x="186" y="13"/>
                </a:lnTo>
                <a:lnTo>
                  <a:pt x="148" y="21"/>
                </a:lnTo>
                <a:lnTo>
                  <a:pt x="129" y="22"/>
                </a:lnTo>
                <a:lnTo>
                  <a:pt x="96" y="15"/>
                </a:lnTo>
                <a:lnTo>
                  <a:pt x="59" y="21"/>
                </a:lnTo>
                <a:lnTo>
                  <a:pt x="34" y="4"/>
                </a:lnTo>
                <a:lnTo>
                  <a:pt x="5" y="0"/>
                </a:lnTo>
                <a:lnTo>
                  <a:pt x="0" y="4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2" name="Freeform 10"/>
          <p:cNvSpPr>
            <a:spLocks/>
          </p:cNvSpPr>
          <p:nvPr/>
        </p:nvSpPr>
        <p:spPr bwMode="auto">
          <a:xfrm>
            <a:off x="951366" y="5453792"/>
            <a:ext cx="118733" cy="76650"/>
          </a:xfrm>
          <a:custGeom>
            <a:avLst/>
            <a:gdLst>
              <a:gd name="T0" fmla="*/ 0 w 157"/>
              <a:gd name="T1" fmla="*/ 1 h 102"/>
              <a:gd name="T2" fmla="*/ 1 w 157"/>
              <a:gd name="T3" fmla="*/ 0 h 102"/>
              <a:gd name="T4" fmla="*/ 1 w 157"/>
              <a:gd name="T5" fmla="*/ 1 h 102"/>
              <a:gd name="T6" fmla="*/ 1 w 157"/>
              <a:gd name="T7" fmla="*/ 1 h 102"/>
              <a:gd name="T8" fmla="*/ 1 w 157"/>
              <a:gd name="T9" fmla="*/ 1 h 102"/>
              <a:gd name="T10" fmla="*/ 1 w 157"/>
              <a:gd name="T11" fmla="*/ 1 h 102"/>
              <a:gd name="T12" fmla="*/ 1 w 157"/>
              <a:gd name="T13" fmla="*/ 1 h 102"/>
              <a:gd name="T14" fmla="*/ 0 w 157"/>
              <a:gd name="T15" fmla="*/ 1 h 10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102"/>
              <a:gd name="T26" fmla="*/ 157 w 157"/>
              <a:gd name="T27" fmla="*/ 102 h 10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102">
                <a:moveTo>
                  <a:pt x="0" y="18"/>
                </a:moveTo>
                <a:lnTo>
                  <a:pt x="120" y="0"/>
                </a:lnTo>
                <a:lnTo>
                  <a:pt x="147" y="21"/>
                </a:lnTo>
                <a:lnTo>
                  <a:pt x="157" y="72"/>
                </a:lnTo>
                <a:lnTo>
                  <a:pt x="156" y="101"/>
                </a:lnTo>
                <a:lnTo>
                  <a:pt x="92" y="102"/>
                </a:lnTo>
                <a:lnTo>
                  <a:pt x="16" y="51"/>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3" name="Freeform 11"/>
          <p:cNvSpPr>
            <a:spLocks/>
          </p:cNvSpPr>
          <p:nvPr/>
        </p:nvSpPr>
        <p:spPr bwMode="auto">
          <a:xfrm>
            <a:off x="414814" y="6115089"/>
            <a:ext cx="79656" cy="39077"/>
          </a:xfrm>
          <a:custGeom>
            <a:avLst/>
            <a:gdLst>
              <a:gd name="T0" fmla="*/ 0 w 106"/>
              <a:gd name="T1" fmla="*/ 0 h 53"/>
              <a:gd name="T2" fmla="*/ 1 w 106"/>
              <a:gd name="T3" fmla="*/ 0 h 53"/>
              <a:gd name="T4" fmla="*/ 1 w 106"/>
              <a:gd name="T5" fmla="*/ 0 h 53"/>
              <a:gd name="T6" fmla="*/ 1 w 106"/>
              <a:gd name="T7" fmla="*/ 0 h 53"/>
              <a:gd name="T8" fmla="*/ 1 w 106"/>
              <a:gd name="T9" fmla="*/ 0 h 53"/>
              <a:gd name="T10" fmla="*/ 1 w 106"/>
              <a:gd name="T11" fmla="*/ 0 h 53"/>
              <a:gd name="T12" fmla="*/ 1 w 106"/>
              <a:gd name="T13" fmla="*/ 0 h 53"/>
              <a:gd name="T14" fmla="*/ 1 w 106"/>
              <a:gd name="T15" fmla="*/ 0 h 53"/>
              <a:gd name="T16" fmla="*/ 1 w 106"/>
              <a:gd name="T17" fmla="*/ 0 h 53"/>
              <a:gd name="T18" fmla="*/ 1 w 106"/>
              <a:gd name="T19" fmla="*/ 0 h 53"/>
              <a:gd name="T20" fmla="*/ 0 w 106"/>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
              <a:gd name="T34" fmla="*/ 0 h 53"/>
              <a:gd name="T35" fmla="*/ 106 w 106"/>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 h="53">
                <a:moveTo>
                  <a:pt x="0" y="23"/>
                </a:moveTo>
                <a:lnTo>
                  <a:pt x="1" y="20"/>
                </a:lnTo>
                <a:lnTo>
                  <a:pt x="41" y="0"/>
                </a:lnTo>
                <a:lnTo>
                  <a:pt x="87" y="9"/>
                </a:lnTo>
                <a:lnTo>
                  <a:pt x="106" y="27"/>
                </a:lnTo>
                <a:lnTo>
                  <a:pt x="106" y="34"/>
                </a:lnTo>
                <a:lnTo>
                  <a:pt x="72" y="49"/>
                </a:lnTo>
                <a:lnTo>
                  <a:pt x="49" y="53"/>
                </a:lnTo>
                <a:lnTo>
                  <a:pt x="43" y="42"/>
                </a:lnTo>
                <a:lnTo>
                  <a:pt x="13" y="41"/>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4" name="Freeform 12"/>
          <p:cNvSpPr>
            <a:spLocks/>
          </p:cNvSpPr>
          <p:nvPr/>
        </p:nvSpPr>
        <p:spPr bwMode="auto">
          <a:xfrm>
            <a:off x="622221" y="6152663"/>
            <a:ext cx="49597" cy="43585"/>
          </a:xfrm>
          <a:custGeom>
            <a:avLst/>
            <a:gdLst>
              <a:gd name="T0" fmla="*/ 0 w 66"/>
              <a:gd name="T1" fmla="*/ 1 h 57"/>
              <a:gd name="T2" fmla="*/ 1 w 66"/>
              <a:gd name="T3" fmla="*/ 1 h 57"/>
              <a:gd name="T4" fmla="*/ 1 w 66"/>
              <a:gd name="T5" fmla="*/ 1 h 57"/>
              <a:gd name="T6" fmla="*/ 1 w 66"/>
              <a:gd name="T7" fmla="*/ 1 h 57"/>
              <a:gd name="T8" fmla="*/ 1 w 66"/>
              <a:gd name="T9" fmla="*/ 1 h 57"/>
              <a:gd name="T10" fmla="*/ 1 w 66"/>
              <a:gd name="T11" fmla="*/ 1 h 57"/>
              <a:gd name="T12" fmla="*/ 1 w 66"/>
              <a:gd name="T13" fmla="*/ 1 h 57"/>
              <a:gd name="T14" fmla="*/ 1 w 66"/>
              <a:gd name="T15" fmla="*/ 1 h 57"/>
              <a:gd name="T16" fmla="*/ 1 w 66"/>
              <a:gd name="T17" fmla="*/ 1 h 57"/>
              <a:gd name="T18" fmla="*/ 1 w 66"/>
              <a:gd name="T19" fmla="*/ 1 h 57"/>
              <a:gd name="T20" fmla="*/ 1 w 66"/>
              <a:gd name="T21" fmla="*/ 0 h 57"/>
              <a:gd name="T22" fmla="*/ 1 w 66"/>
              <a:gd name="T23" fmla="*/ 1 h 57"/>
              <a:gd name="T24" fmla="*/ 1 w 66"/>
              <a:gd name="T25" fmla="*/ 1 h 57"/>
              <a:gd name="T26" fmla="*/ 1 w 66"/>
              <a:gd name="T27" fmla="*/ 1 h 57"/>
              <a:gd name="T28" fmla="*/ 0 w 66"/>
              <a:gd name="T29" fmla="*/ 1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57"/>
              <a:gd name="T47" fmla="*/ 66 w 66"/>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57">
                <a:moveTo>
                  <a:pt x="0" y="47"/>
                </a:moveTo>
                <a:lnTo>
                  <a:pt x="4" y="54"/>
                </a:lnTo>
                <a:lnTo>
                  <a:pt x="15" y="57"/>
                </a:lnTo>
                <a:lnTo>
                  <a:pt x="24" y="51"/>
                </a:lnTo>
                <a:lnTo>
                  <a:pt x="45" y="55"/>
                </a:lnTo>
                <a:lnTo>
                  <a:pt x="53" y="56"/>
                </a:lnTo>
                <a:lnTo>
                  <a:pt x="60" y="43"/>
                </a:lnTo>
                <a:lnTo>
                  <a:pt x="66" y="20"/>
                </a:lnTo>
                <a:lnTo>
                  <a:pt x="66" y="13"/>
                </a:lnTo>
                <a:lnTo>
                  <a:pt x="58" y="1"/>
                </a:lnTo>
                <a:lnTo>
                  <a:pt x="54" y="0"/>
                </a:lnTo>
                <a:lnTo>
                  <a:pt x="44" y="5"/>
                </a:lnTo>
                <a:lnTo>
                  <a:pt x="20" y="15"/>
                </a:lnTo>
                <a:lnTo>
                  <a:pt x="12" y="19"/>
                </a:lnTo>
                <a:lnTo>
                  <a:pt x="0" y="47"/>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5" name="Freeform 13"/>
          <p:cNvSpPr>
            <a:spLocks/>
          </p:cNvSpPr>
          <p:nvPr/>
        </p:nvSpPr>
        <p:spPr bwMode="auto">
          <a:xfrm>
            <a:off x="0" y="6163184"/>
            <a:ext cx="73644" cy="33065"/>
          </a:xfrm>
          <a:custGeom>
            <a:avLst/>
            <a:gdLst>
              <a:gd name="T0" fmla="*/ 0 w 100"/>
              <a:gd name="T1" fmla="*/ 1 h 43"/>
              <a:gd name="T2" fmla="*/ 0 w 100"/>
              <a:gd name="T3" fmla="*/ 1 h 43"/>
              <a:gd name="T4" fmla="*/ 0 w 100"/>
              <a:gd name="T5" fmla="*/ 1 h 43"/>
              <a:gd name="T6" fmla="*/ 0 w 100"/>
              <a:gd name="T7" fmla="*/ 1 h 43"/>
              <a:gd name="T8" fmla="*/ 0 w 100"/>
              <a:gd name="T9" fmla="*/ 1 h 43"/>
              <a:gd name="T10" fmla="*/ 0 w 100"/>
              <a:gd name="T11" fmla="*/ 0 h 43"/>
              <a:gd name="T12" fmla="*/ 0 w 100"/>
              <a:gd name="T13" fmla="*/ 1 h 43"/>
              <a:gd name="T14" fmla="*/ 0 60000 65536"/>
              <a:gd name="T15" fmla="*/ 0 60000 65536"/>
              <a:gd name="T16" fmla="*/ 0 60000 65536"/>
              <a:gd name="T17" fmla="*/ 0 60000 65536"/>
              <a:gd name="T18" fmla="*/ 0 60000 65536"/>
              <a:gd name="T19" fmla="*/ 0 60000 65536"/>
              <a:gd name="T20" fmla="*/ 0 60000 65536"/>
              <a:gd name="T21" fmla="*/ 0 w 100"/>
              <a:gd name="T22" fmla="*/ 0 h 43"/>
              <a:gd name="T23" fmla="*/ 100 w 10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43">
                <a:moveTo>
                  <a:pt x="0" y="23"/>
                </a:moveTo>
                <a:lnTo>
                  <a:pt x="5" y="35"/>
                </a:lnTo>
                <a:lnTo>
                  <a:pt x="30" y="43"/>
                </a:lnTo>
                <a:lnTo>
                  <a:pt x="100" y="14"/>
                </a:lnTo>
                <a:lnTo>
                  <a:pt x="99" y="1"/>
                </a:lnTo>
                <a:lnTo>
                  <a:pt x="83" y="0"/>
                </a:lnTo>
                <a:lnTo>
                  <a:pt x="0" y="23"/>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6" name="Freeform 14"/>
          <p:cNvSpPr>
            <a:spLocks/>
          </p:cNvSpPr>
          <p:nvPr/>
        </p:nvSpPr>
        <p:spPr bwMode="auto">
          <a:xfrm>
            <a:off x="1112182" y="6098557"/>
            <a:ext cx="49597" cy="34568"/>
          </a:xfrm>
          <a:custGeom>
            <a:avLst/>
            <a:gdLst>
              <a:gd name="T0" fmla="*/ 0 w 64"/>
              <a:gd name="T1" fmla="*/ 1 h 45"/>
              <a:gd name="T2" fmla="*/ 1 w 64"/>
              <a:gd name="T3" fmla="*/ 0 h 45"/>
              <a:gd name="T4" fmla="*/ 1 w 64"/>
              <a:gd name="T5" fmla="*/ 1 h 45"/>
              <a:gd name="T6" fmla="*/ 1 w 64"/>
              <a:gd name="T7" fmla="*/ 1 h 45"/>
              <a:gd name="T8" fmla="*/ 1 w 64"/>
              <a:gd name="T9" fmla="*/ 1 h 45"/>
              <a:gd name="T10" fmla="*/ 0 w 64"/>
              <a:gd name="T11" fmla="*/ 1 h 45"/>
              <a:gd name="T12" fmla="*/ 0 60000 65536"/>
              <a:gd name="T13" fmla="*/ 0 60000 65536"/>
              <a:gd name="T14" fmla="*/ 0 60000 65536"/>
              <a:gd name="T15" fmla="*/ 0 60000 65536"/>
              <a:gd name="T16" fmla="*/ 0 60000 65536"/>
              <a:gd name="T17" fmla="*/ 0 60000 65536"/>
              <a:gd name="T18" fmla="*/ 0 w 64"/>
              <a:gd name="T19" fmla="*/ 0 h 45"/>
              <a:gd name="T20" fmla="*/ 64 w 6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4" h="45">
                <a:moveTo>
                  <a:pt x="0" y="20"/>
                </a:moveTo>
                <a:lnTo>
                  <a:pt x="15" y="0"/>
                </a:lnTo>
                <a:lnTo>
                  <a:pt x="56" y="20"/>
                </a:lnTo>
                <a:lnTo>
                  <a:pt x="64" y="31"/>
                </a:lnTo>
                <a:lnTo>
                  <a:pt x="27" y="45"/>
                </a:lnTo>
                <a:lnTo>
                  <a:pt x="0"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7" name="Freeform 15"/>
          <p:cNvSpPr>
            <a:spLocks/>
          </p:cNvSpPr>
          <p:nvPr/>
        </p:nvSpPr>
        <p:spPr bwMode="auto">
          <a:xfrm>
            <a:off x="389264" y="6152663"/>
            <a:ext cx="34568" cy="30059"/>
          </a:xfrm>
          <a:custGeom>
            <a:avLst/>
            <a:gdLst>
              <a:gd name="T0" fmla="*/ 1 w 46"/>
              <a:gd name="T1" fmla="*/ 1 h 39"/>
              <a:gd name="T2" fmla="*/ 1 w 46"/>
              <a:gd name="T3" fmla="*/ 0 h 39"/>
              <a:gd name="T4" fmla="*/ 1 w 46"/>
              <a:gd name="T5" fmla="*/ 1 h 39"/>
              <a:gd name="T6" fmla="*/ 1 w 46"/>
              <a:gd name="T7" fmla="*/ 1 h 39"/>
              <a:gd name="T8" fmla="*/ 1 w 46"/>
              <a:gd name="T9" fmla="*/ 1 h 39"/>
              <a:gd name="T10" fmla="*/ 1 w 46"/>
              <a:gd name="T11" fmla="*/ 1 h 39"/>
              <a:gd name="T12" fmla="*/ 0 w 46"/>
              <a:gd name="T13" fmla="*/ 1 h 39"/>
              <a:gd name="T14" fmla="*/ 1 w 46"/>
              <a:gd name="T15" fmla="*/ 1 h 39"/>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39"/>
              <a:gd name="T26" fmla="*/ 46 w 46"/>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39">
                <a:moveTo>
                  <a:pt x="1" y="4"/>
                </a:moveTo>
                <a:lnTo>
                  <a:pt x="10" y="0"/>
                </a:lnTo>
                <a:lnTo>
                  <a:pt x="24" y="4"/>
                </a:lnTo>
                <a:lnTo>
                  <a:pt x="46" y="24"/>
                </a:lnTo>
                <a:lnTo>
                  <a:pt x="45" y="37"/>
                </a:lnTo>
                <a:lnTo>
                  <a:pt x="11" y="39"/>
                </a:lnTo>
                <a:lnTo>
                  <a:pt x="0" y="32"/>
                </a:lnTo>
                <a:lnTo>
                  <a:pt x="1" y="4"/>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8" name="Freeform 16"/>
          <p:cNvSpPr>
            <a:spLocks/>
          </p:cNvSpPr>
          <p:nvPr/>
        </p:nvSpPr>
        <p:spPr bwMode="auto">
          <a:xfrm>
            <a:off x="456896" y="6184225"/>
            <a:ext cx="33065" cy="25550"/>
          </a:xfrm>
          <a:custGeom>
            <a:avLst/>
            <a:gdLst>
              <a:gd name="T0" fmla="*/ 0 w 43"/>
              <a:gd name="T1" fmla="*/ 1 h 32"/>
              <a:gd name="T2" fmla="*/ 1 w 43"/>
              <a:gd name="T3" fmla="*/ 1 h 32"/>
              <a:gd name="T4" fmla="*/ 1 w 43"/>
              <a:gd name="T5" fmla="*/ 0 h 32"/>
              <a:gd name="T6" fmla="*/ 1 w 43"/>
              <a:gd name="T7" fmla="*/ 1 h 32"/>
              <a:gd name="T8" fmla="*/ 1 w 43"/>
              <a:gd name="T9" fmla="*/ 1 h 32"/>
              <a:gd name="T10" fmla="*/ 1 w 43"/>
              <a:gd name="T11" fmla="*/ 1 h 32"/>
              <a:gd name="T12" fmla="*/ 0 w 43"/>
              <a:gd name="T13" fmla="*/ 1 h 32"/>
              <a:gd name="T14" fmla="*/ 0 60000 65536"/>
              <a:gd name="T15" fmla="*/ 0 60000 65536"/>
              <a:gd name="T16" fmla="*/ 0 60000 65536"/>
              <a:gd name="T17" fmla="*/ 0 60000 65536"/>
              <a:gd name="T18" fmla="*/ 0 60000 65536"/>
              <a:gd name="T19" fmla="*/ 0 60000 65536"/>
              <a:gd name="T20" fmla="*/ 0 60000 65536"/>
              <a:gd name="T21" fmla="*/ 0 w 43"/>
              <a:gd name="T22" fmla="*/ 0 h 32"/>
              <a:gd name="T23" fmla="*/ 43 w 43"/>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2">
                <a:moveTo>
                  <a:pt x="0" y="18"/>
                </a:moveTo>
                <a:lnTo>
                  <a:pt x="10" y="3"/>
                </a:lnTo>
                <a:lnTo>
                  <a:pt x="30" y="0"/>
                </a:lnTo>
                <a:lnTo>
                  <a:pt x="43" y="18"/>
                </a:lnTo>
                <a:lnTo>
                  <a:pt x="23" y="32"/>
                </a:lnTo>
                <a:lnTo>
                  <a:pt x="2" y="27"/>
                </a:lnTo>
                <a:lnTo>
                  <a:pt x="0" y="18"/>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19" name="Freeform 17"/>
          <p:cNvSpPr>
            <a:spLocks/>
          </p:cNvSpPr>
          <p:nvPr/>
        </p:nvSpPr>
        <p:spPr bwMode="auto">
          <a:xfrm>
            <a:off x="545570" y="6182722"/>
            <a:ext cx="27053" cy="24047"/>
          </a:xfrm>
          <a:custGeom>
            <a:avLst/>
            <a:gdLst>
              <a:gd name="T0" fmla="*/ 0 w 36"/>
              <a:gd name="T1" fmla="*/ 0 h 34"/>
              <a:gd name="T2" fmla="*/ 1 w 36"/>
              <a:gd name="T3" fmla="*/ 0 h 34"/>
              <a:gd name="T4" fmla="*/ 1 w 36"/>
              <a:gd name="T5" fmla="*/ 0 h 34"/>
              <a:gd name="T6" fmla="*/ 1 w 36"/>
              <a:gd name="T7" fmla="*/ 0 h 34"/>
              <a:gd name="T8" fmla="*/ 1 w 36"/>
              <a:gd name="T9" fmla="*/ 0 h 34"/>
              <a:gd name="T10" fmla="*/ 0 w 36"/>
              <a:gd name="T11" fmla="*/ 0 h 34"/>
              <a:gd name="T12" fmla="*/ 0 w 36"/>
              <a:gd name="T13" fmla="*/ 0 h 34"/>
              <a:gd name="T14" fmla="*/ 0 60000 65536"/>
              <a:gd name="T15" fmla="*/ 0 60000 65536"/>
              <a:gd name="T16" fmla="*/ 0 60000 65536"/>
              <a:gd name="T17" fmla="*/ 0 60000 65536"/>
              <a:gd name="T18" fmla="*/ 0 60000 65536"/>
              <a:gd name="T19" fmla="*/ 0 60000 65536"/>
              <a:gd name="T20" fmla="*/ 0 60000 65536"/>
              <a:gd name="T21" fmla="*/ 0 w 36"/>
              <a:gd name="T22" fmla="*/ 0 h 34"/>
              <a:gd name="T23" fmla="*/ 36 w 36"/>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4">
                <a:moveTo>
                  <a:pt x="0" y="12"/>
                </a:moveTo>
                <a:lnTo>
                  <a:pt x="24" y="0"/>
                </a:lnTo>
                <a:lnTo>
                  <a:pt x="36" y="7"/>
                </a:lnTo>
                <a:lnTo>
                  <a:pt x="32" y="17"/>
                </a:lnTo>
                <a:lnTo>
                  <a:pt x="10" y="34"/>
                </a:lnTo>
                <a:lnTo>
                  <a:pt x="0" y="28"/>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20" name="Freeform 18"/>
          <p:cNvSpPr>
            <a:spLocks/>
          </p:cNvSpPr>
          <p:nvPr/>
        </p:nvSpPr>
        <p:spPr bwMode="auto">
          <a:xfrm>
            <a:off x="371228" y="6124107"/>
            <a:ext cx="30059" cy="13527"/>
          </a:xfrm>
          <a:custGeom>
            <a:avLst/>
            <a:gdLst>
              <a:gd name="T0" fmla="*/ 0 w 42"/>
              <a:gd name="T1" fmla="*/ 1 h 17"/>
              <a:gd name="T2" fmla="*/ 0 w 42"/>
              <a:gd name="T3" fmla="*/ 0 h 17"/>
              <a:gd name="T4" fmla="*/ 0 w 42"/>
              <a:gd name="T5" fmla="*/ 0 h 17"/>
              <a:gd name="T6" fmla="*/ 0 w 42"/>
              <a:gd name="T7" fmla="*/ 1 h 17"/>
              <a:gd name="T8" fmla="*/ 0 w 42"/>
              <a:gd name="T9" fmla="*/ 1 h 17"/>
              <a:gd name="T10" fmla="*/ 0 w 42"/>
              <a:gd name="T11" fmla="*/ 1 h 17"/>
              <a:gd name="T12" fmla="*/ 0 w 42"/>
              <a:gd name="T13" fmla="*/ 1 h 17"/>
              <a:gd name="T14" fmla="*/ 0 60000 65536"/>
              <a:gd name="T15" fmla="*/ 0 60000 65536"/>
              <a:gd name="T16" fmla="*/ 0 60000 65536"/>
              <a:gd name="T17" fmla="*/ 0 60000 65536"/>
              <a:gd name="T18" fmla="*/ 0 60000 65536"/>
              <a:gd name="T19" fmla="*/ 0 60000 65536"/>
              <a:gd name="T20" fmla="*/ 0 60000 65536"/>
              <a:gd name="T21" fmla="*/ 0 w 42"/>
              <a:gd name="T22" fmla="*/ 0 h 17"/>
              <a:gd name="T23" fmla="*/ 42 w 42"/>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17">
                <a:moveTo>
                  <a:pt x="0" y="12"/>
                </a:moveTo>
                <a:lnTo>
                  <a:pt x="5" y="0"/>
                </a:lnTo>
                <a:lnTo>
                  <a:pt x="34" y="0"/>
                </a:lnTo>
                <a:lnTo>
                  <a:pt x="42" y="9"/>
                </a:lnTo>
                <a:lnTo>
                  <a:pt x="35" y="16"/>
                </a:lnTo>
                <a:lnTo>
                  <a:pt x="6" y="17"/>
                </a:lnTo>
                <a:lnTo>
                  <a:pt x="0" y="12"/>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grpSp>
        <p:nvGrpSpPr>
          <p:cNvPr id="7" name="Group 6"/>
          <p:cNvGrpSpPr/>
          <p:nvPr/>
        </p:nvGrpSpPr>
        <p:grpSpPr>
          <a:xfrm>
            <a:off x="6659563" y="2973206"/>
            <a:ext cx="1161778" cy="659794"/>
            <a:chOff x="6659563" y="2973206"/>
            <a:chExt cx="1161778" cy="659794"/>
          </a:xfrm>
        </p:grpSpPr>
        <p:sp>
          <p:nvSpPr>
            <p:cNvPr id="33905" name="Freeform 20"/>
            <p:cNvSpPr>
              <a:spLocks/>
            </p:cNvSpPr>
            <p:nvPr/>
          </p:nvSpPr>
          <p:spPr bwMode="auto">
            <a:xfrm>
              <a:off x="6659563" y="2973206"/>
              <a:ext cx="1134725" cy="659794"/>
            </a:xfrm>
            <a:custGeom>
              <a:avLst/>
              <a:gdLst>
                <a:gd name="T0" fmla="*/ 3 w 1509"/>
                <a:gd name="T1" fmla="*/ 1 h 878"/>
                <a:gd name="T2" fmla="*/ 3 w 1509"/>
                <a:gd name="T3" fmla="*/ 2 h 878"/>
                <a:gd name="T4" fmla="*/ 3 w 1509"/>
                <a:gd name="T5" fmla="*/ 2 h 878"/>
                <a:gd name="T6" fmla="*/ 3 w 1509"/>
                <a:gd name="T7" fmla="*/ 2 h 878"/>
                <a:gd name="T8" fmla="*/ 3 w 1509"/>
                <a:gd name="T9" fmla="*/ 2 h 878"/>
                <a:gd name="T10" fmla="*/ 3 w 1509"/>
                <a:gd name="T11" fmla="*/ 2 h 878"/>
                <a:gd name="T12" fmla="*/ 3 w 1509"/>
                <a:gd name="T13" fmla="*/ 2 h 878"/>
                <a:gd name="T14" fmla="*/ 3 w 1509"/>
                <a:gd name="T15" fmla="*/ 2 h 878"/>
                <a:gd name="T16" fmla="*/ 3 w 1509"/>
                <a:gd name="T17" fmla="*/ 2 h 878"/>
                <a:gd name="T18" fmla="*/ 2 w 1509"/>
                <a:gd name="T19" fmla="*/ 2 h 878"/>
                <a:gd name="T20" fmla="*/ 2 w 1509"/>
                <a:gd name="T21" fmla="*/ 2 h 878"/>
                <a:gd name="T22" fmla="*/ 2 w 1509"/>
                <a:gd name="T23" fmla="*/ 2 h 878"/>
                <a:gd name="T24" fmla="*/ 2 w 1509"/>
                <a:gd name="T25" fmla="*/ 2 h 878"/>
                <a:gd name="T26" fmla="*/ 2 w 1509"/>
                <a:gd name="T27" fmla="*/ 2 h 878"/>
                <a:gd name="T28" fmla="*/ 2 w 1509"/>
                <a:gd name="T29" fmla="*/ 2 h 878"/>
                <a:gd name="T30" fmla="*/ 2 w 1509"/>
                <a:gd name="T31" fmla="*/ 2 h 878"/>
                <a:gd name="T32" fmla="*/ 1 w 1509"/>
                <a:gd name="T33" fmla="*/ 2 h 878"/>
                <a:gd name="T34" fmla="*/ 1 w 1509"/>
                <a:gd name="T35" fmla="*/ 2 h 878"/>
                <a:gd name="T36" fmla="*/ 1 w 1509"/>
                <a:gd name="T37" fmla="*/ 2 h 878"/>
                <a:gd name="T38" fmla="*/ 1 w 1509"/>
                <a:gd name="T39" fmla="*/ 2 h 878"/>
                <a:gd name="T40" fmla="*/ 1 w 1509"/>
                <a:gd name="T41" fmla="*/ 2 h 878"/>
                <a:gd name="T42" fmla="*/ 1 w 1509"/>
                <a:gd name="T43" fmla="*/ 2 h 878"/>
                <a:gd name="T44" fmla="*/ 1 w 1509"/>
                <a:gd name="T45" fmla="*/ 2 h 878"/>
                <a:gd name="T46" fmla="*/ 1 w 1509"/>
                <a:gd name="T47" fmla="*/ 2 h 878"/>
                <a:gd name="T48" fmla="*/ 1 w 1509"/>
                <a:gd name="T49" fmla="*/ 2 h 878"/>
                <a:gd name="T50" fmla="*/ 1 w 1509"/>
                <a:gd name="T51" fmla="*/ 2 h 878"/>
                <a:gd name="T52" fmla="*/ 1 w 1509"/>
                <a:gd name="T53" fmla="*/ 2 h 878"/>
                <a:gd name="T54" fmla="*/ 1 w 1509"/>
                <a:gd name="T55" fmla="*/ 2 h 878"/>
                <a:gd name="T56" fmla="*/ 1 w 1509"/>
                <a:gd name="T57" fmla="*/ 2 h 878"/>
                <a:gd name="T58" fmla="*/ 2 w 1509"/>
                <a:gd name="T59" fmla="*/ 2 h 878"/>
                <a:gd name="T60" fmla="*/ 2 w 1509"/>
                <a:gd name="T61" fmla="*/ 2 h 878"/>
                <a:gd name="T62" fmla="*/ 2 w 1509"/>
                <a:gd name="T63" fmla="*/ 1 h 878"/>
                <a:gd name="T64" fmla="*/ 2 w 1509"/>
                <a:gd name="T65" fmla="*/ 1 h 878"/>
                <a:gd name="T66" fmla="*/ 2 w 1509"/>
                <a:gd name="T67" fmla="*/ 1 h 878"/>
                <a:gd name="T68" fmla="*/ 2 w 1509"/>
                <a:gd name="T69" fmla="*/ 1 h 878"/>
                <a:gd name="T70" fmla="*/ 2 w 1509"/>
                <a:gd name="T71" fmla="*/ 1 h 878"/>
                <a:gd name="T72" fmla="*/ 2 w 1509"/>
                <a:gd name="T73" fmla="*/ 1 h 878"/>
                <a:gd name="T74" fmla="*/ 2 w 1509"/>
                <a:gd name="T75" fmla="*/ 1 h 878"/>
                <a:gd name="T76" fmla="*/ 2 w 1509"/>
                <a:gd name="T77" fmla="*/ 1 h 878"/>
                <a:gd name="T78" fmla="*/ 2 w 1509"/>
                <a:gd name="T79" fmla="*/ 1 h 878"/>
                <a:gd name="T80" fmla="*/ 3 w 1509"/>
                <a:gd name="T81" fmla="*/ 1 h 878"/>
                <a:gd name="T82" fmla="*/ 3 w 1509"/>
                <a:gd name="T83" fmla="*/ 1 h 878"/>
                <a:gd name="T84" fmla="*/ 3 w 1509"/>
                <a:gd name="T85" fmla="*/ 1 h 878"/>
                <a:gd name="T86" fmla="*/ 3 w 1509"/>
                <a:gd name="T87" fmla="*/ 1 h 878"/>
                <a:gd name="T88" fmla="*/ 3 w 1509"/>
                <a:gd name="T89" fmla="*/ 1 h 878"/>
                <a:gd name="T90" fmla="*/ 3 w 1509"/>
                <a:gd name="T91" fmla="*/ 1 h 878"/>
                <a:gd name="T92" fmla="*/ 3 w 1509"/>
                <a:gd name="T93" fmla="*/ 1 h 878"/>
                <a:gd name="T94" fmla="*/ 3 w 1509"/>
                <a:gd name="T95" fmla="*/ 1 h 878"/>
                <a:gd name="T96" fmla="*/ 3 w 1509"/>
                <a:gd name="T97" fmla="*/ 1 h 878"/>
                <a:gd name="T98" fmla="*/ 3 w 1509"/>
                <a:gd name="T99" fmla="*/ 1 h 878"/>
                <a:gd name="T100" fmla="*/ 3 w 1509"/>
                <a:gd name="T101" fmla="*/ 1 h 878"/>
                <a:gd name="T102" fmla="*/ 3 w 1509"/>
                <a:gd name="T103" fmla="*/ 1 h 878"/>
                <a:gd name="T104" fmla="*/ 3 w 1509"/>
                <a:gd name="T105" fmla="*/ 1 h 8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9"/>
                <a:gd name="T160" fmla="*/ 0 h 878"/>
                <a:gd name="T161" fmla="*/ 1509 w 1509"/>
                <a:gd name="T162" fmla="*/ 878 h 8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9" h="878">
                  <a:moveTo>
                    <a:pt x="1375" y="488"/>
                  </a:moveTo>
                  <a:lnTo>
                    <a:pt x="1378" y="490"/>
                  </a:lnTo>
                  <a:lnTo>
                    <a:pt x="1379" y="488"/>
                  </a:lnTo>
                  <a:lnTo>
                    <a:pt x="1397" y="498"/>
                  </a:lnTo>
                  <a:lnTo>
                    <a:pt x="1398" y="498"/>
                  </a:lnTo>
                  <a:lnTo>
                    <a:pt x="1402" y="525"/>
                  </a:lnTo>
                  <a:lnTo>
                    <a:pt x="1403" y="530"/>
                  </a:lnTo>
                  <a:lnTo>
                    <a:pt x="1404" y="532"/>
                  </a:lnTo>
                  <a:lnTo>
                    <a:pt x="1413" y="534"/>
                  </a:lnTo>
                  <a:lnTo>
                    <a:pt x="1428" y="537"/>
                  </a:lnTo>
                  <a:lnTo>
                    <a:pt x="1440" y="538"/>
                  </a:lnTo>
                  <a:lnTo>
                    <a:pt x="1463" y="530"/>
                  </a:lnTo>
                  <a:lnTo>
                    <a:pt x="1509" y="618"/>
                  </a:lnTo>
                  <a:lnTo>
                    <a:pt x="1483" y="622"/>
                  </a:lnTo>
                  <a:lnTo>
                    <a:pt x="1460" y="627"/>
                  </a:lnTo>
                  <a:lnTo>
                    <a:pt x="1435" y="633"/>
                  </a:lnTo>
                  <a:lnTo>
                    <a:pt x="1431" y="634"/>
                  </a:lnTo>
                  <a:lnTo>
                    <a:pt x="1423" y="636"/>
                  </a:lnTo>
                  <a:lnTo>
                    <a:pt x="1418" y="637"/>
                  </a:lnTo>
                  <a:lnTo>
                    <a:pt x="1411" y="638"/>
                  </a:lnTo>
                  <a:lnTo>
                    <a:pt x="1390" y="643"/>
                  </a:lnTo>
                  <a:lnTo>
                    <a:pt x="1388" y="644"/>
                  </a:lnTo>
                  <a:lnTo>
                    <a:pt x="1381" y="645"/>
                  </a:lnTo>
                  <a:lnTo>
                    <a:pt x="1380" y="645"/>
                  </a:lnTo>
                  <a:lnTo>
                    <a:pt x="1339" y="654"/>
                  </a:lnTo>
                  <a:lnTo>
                    <a:pt x="1315" y="658"/>
                  </a:lnTo>
                  <a:lnTo>
                    <a:pt x="1308" y="660"/>
                  </a:lnTo>
                  <a:lnTo>
                    <a:pt x="1308" y="662"/>
                  </a:lnTo>
                  <a:lnTo>
                    <a:pt x="1274" y="669"/>
                  </a:lnTo>
                  <a:lnTo>
                    <a:pt x="1268" y="670"/>
                  </a:lnTo>
                  <a:lnTo>
                    <a:pt x="1260" y="672"/>
                  </a:lnTo>
                  <a:lnTo>
                    <a:pt x="1245" y="675"/>
                  </a:lnTo>
                  <a:lnTo>
                    <a:pt x="1235" y="678"/>
                  </a:lnTo>
                  <a:lnTo>
                    <a:pt x="1187" y="687"/>
                  </a:lnTo>
                  <a:lnTo>
                    <a:pt x="1182" y="688"/>
                  </a:lnTo>
                  <a:lnTo>
                    <a:pt x="1145" y="695"/>
                  </a:lnTo>
                  <a:lnTo>
                    <a:pt x="1138" y="697"/>
                  </a:lnTo>
                  <a:lnTo>
                    <a:pt x="1129" y="699"/>
                  </a:lnTo>
                  <a:lnTo>
                    <a:pt x="1119" y="700"/>
                  </a:lnTo>
                  <a:lnTo>
                    <a:pt x="1108" y="703"/>
                  </a:lnTo>
                  <a:lnTo>
                    <a:pt x="1099" y="705"/>
                  </a:lnTo>
                  <a:lnTo>
                    <a:pt x="1091" y="706"/>
                  </a:lnTo>
                  <a:lnTo>
                    <a:pt x="1056" y="713"/>
                  </a:lnTo>
                  <a:lnTo>
                    <a:pt x="1052" y="715"/>
                  </a:lnTo>
                  <a:lnTo>
                    <a:pt x="1037" y="717"/>
                  </a:lnTo>
                  <a:lnTo>
                    <a:pt x="1028" y="719"/>
                  </a:lnTo>
                  <a:lnTo>
                    <a:pt x="1020" y="721"/>
                  </a:lnTo>
                  <a:lnTo>
                    <a:pt x="1012" y="723"/>
                  </a:lnTo>
                  <a:lnTo>
                    <a:pt x="1004" y="724"/>
                  </a:lnTo>
                  <a:lnTo>
                    <a:pt x="980" y="729"/>
                  </a:lnTo>
                  <a:lnTo>
                    <a:pt x="959" y="733"/>
                  </a:lnTo>
                  <a:lnTo>
                    <a:pt x="956" y="734"/>
                  </a:lnTo>
                  <a:lnTo>
                    <a:pt x="950" y="735"/>
                  </a:lnTo>
                  <a:lnTo>
                    <a:pt x="947" y="735"/>
                  </a:lnTo>
                  <a:lnTo>
                    <a:pt x="944" y="736"/>
                  </a:lnTo>
                  <a:lnTo>
                    <a:pt x="940" y="736"/>
                  </a:lnTo>
                  <a:lnTo>
                    <a:pt x="881" y="748"/>
                  </a:lnTo>
                  <a:lnTo>
                    <a:pt x="866" y="751"/>
                  </a:lnTo>
                  <a:lnTo>
                    <a:pt x="860" y="752"/>
                  </a:lnTo>
                  <a:lnTo>
                    <a:pt x="836" y="757"/>
                  </a:lnTo>
                  <a:lnTo>
                    <a:pt x="809" y="761"/>
                  </a:lnTo>
                  <a:lnTo>
                    <a:pt x="799" y="764"/>
                  </a:lnTo>
                  <a:lnTo>
                    <a:pt x="787" y="765"/>
                  </a:lnTo>
                  <a:lnTo>
                    <a:pt x="770" y="769"/>
                  </a:lnTo>
                  <a:lnTo>
                    <a:pt x="739" y="773"/>
                  </a:lnTo>
                  <a:lnTo>
                    <a:pt x="715" y="778"/>
                  </a:lnTo>
                  <a:lnTo>
                    <a:pt x="709" y="779"/>
                  </a:lnTo>
                  <a:lnTo>
                    <a:pt x="704" y="781"/>
                  </a:lnTo>
                  <a:lnTo>
                    <a:pt x="691" y="783"/>
                  </a:lnTo>
                  <a:lnTo>
                    <a:pt x="657" y="788"/>
                  </a:lnTo>
                  <a:lnTo>
                    <a:pt x="630" y="791"/>
                  </a:lnTo>
                  <a:lnTo>
                    <a:pt x="618" y="793"/>
                  </a:lnTo>
                  <a:lnTo>
                    <a:pt x="606" y="794"/>
                  </a:lnTo>
                  <a:lnTo>
                    <a:pt x="596" y="795"/>
                  </a:lnTo>
                  <a:lnTo>
                    <a:pt x="577" y="797"/>
                  </a:lnTo>
                  <a:lnTo>
                    <a:pt x="565" y="800"/>
                  </a:lnTo>
                  <a:lnTo>
                    <a:pt x="555" y="802"/>
                  </a:lnTo>
                  <a:lnTo>
                    <a:pt x="552" y="802"/>
                  </a:lnTo>
                  <a:lnTo>
                    <a:pt x="549" y="803"/>
                  </a:lnTo>
                  <a:lnTo>
                    <a:pt x="546" y="803"/>
                  </a:lnTo>
                  <a:lnTo>
                    <a:pt x="545" y="803"/>
                  </a:lnTo>
                  <a:lnTo>
                    <a:pt x="540" y="805"/>
                  </a:lnTo>
                  <a:lnTo>
                    <a:pt x="510" y="808"/>
                  </a:lnTo>
                  <a:lnTo>
                    <a:pt x="461" y="814"/>
                  </a:lnTo>
                  <a:lnTo>
                    <a:pt x="451" y="815"/>
                  </a:lnTo>
                  <a:lnTo>
                    <a:pt x="434" y="818"/>
                  </a:lnTo>
                  <a:lnTo>
                    <a:pt x="427" y="818"/>
                  </a:lnTo>
                  <a:lnTo>
                    <a:pt x="398" y="821"/>
                  </a:lnTo>
                  <a:lnTo>
                    <a:pt x="389" y="823"/>
                  </a:lnTo>
                  <a:lnTo>
                    <a:pt x="394" y="815"/>
                  </a:lnTo>
                  <a:lnTo>
                    <a:pt x="373" y="819"/>
                  </a:lnTo>
                  <a:lnTo>
                    <a:pt x="359" y="820"/>
                  </a:lnTo>
                  <a:lnTo>
                    <a:pt x="340" y="824"/>
                  </a:lnTo>
                  <a:lnTo>
                    <a:pt x="338" y="829"/>
                  </a:lnTo>
                  <a:lnTo>
                    <a:pt x="296" y="836"/>
                  </a:lnTo>
                  <a:lnTo>
                    <a:pt x="292" y="836"/>
                  </a:lnTo>
                  <a:lnTo>
                    <a:pt x="284" y="837"/>
                  </a:lnTo>
                  <a:lnTo>
                    <a:pt x="278" y="838"/>
                  </a:lnTo>
                  <a:lnTo>
                    <a:pt x="277" y="838"/>
                  </a:lnTo>
                  <a:lnTo>
                    <a:pt x="269" y="839"/>
                  </a:lnTo>
                  <a:lnTo>
                    <a:pt x="253" y="842"/>
                  </a:lnTo>
                  <a:lnTo>
                    <a:pt x="228" y="845"/>
                  </a:lnTo>
                  <a:lnTo>
                    <a:pt x="208" y="849"/>
                  </a:lnTo>
                  <a:lnTo>
                    <a:pt x="204" y="850"/>
                  </a:lnTo>
                  <a:lnTo>
                    <a:pt x="197" y="851"/>
                  </a:lnTo>
                  <a:lnTo>
                    <a:pt x="165" y="856"/>
                  </a:lnTo>
                  <a:lnTo>
                    <a:pt x="156" y="857"/>
                  </a:lnTo>
                  <a:lnTo>
                    <a:pt x="135" y="861"/>
                  </a:lnTo>
                  <a:lnTo>
                    <a:pt x="81" y="868"/>
                  </a:lnTo>
                  <a:lnTo>
                    <a:pt x="78" y="868"/>
                  </a:lnTo>
                  <a:lnTo>
                    <a:pt x="40" y="873"/>
                  </a:lnTo>
                  <a:lnTo>
                    <a:pt x="11" y="878"/>
                  </a:lnTo>
                  <a:lnTo>
                    <a:pt x="6" y="878"/>
                  </a:lnTo>
                  <a:lnTo>
                    <a:pt x="0" y="878"/>
                  </a:lnTo>
                  <a:lnTo>
                    <a:pt x="9" y="871"/>
                  </a:lnTo>
                  <a:lnTo>
                    <a:pt x="32" y="856"/>
                  </a:lnTo>
                  <a:lnTo>
                    <a:pt x="40" y="856"/>
                  </a:lnTo>
                  <a:lnTo>
                    <a:pt x="101" y="826"/>
                  </a:lnTo>
                  <a:lnTo>
                    <a:pt x="101" y="817"/>
                  </a:lnTo>
                  <a:lnTo>
                    <a:pt x="144" y="783"/>
                  </a:lnTo>
                  <a:lnTo>
                    <a:pt x="144" y="782"/>
                  </a:lnTo>
                  <a:lnTo>
                    <a:pt x="143" y="763"/>
                  </a:lnTo>
                  <a:lnTo>
                    <a:pt x="165" y="747"/>
                  </a:lnTo>
                  <a:lnTo>
                    <a:pt x="168" y="721"/>
                  </a:lnTo>
                  <a:lnTo>
                    <a:pt x="193" y="699"/>
                  </a:lnTo>
                  <a:lnTo>
                    <a:pt x="195" y="697"/>
                  </a:lnTo>
                  <a:lnTo>
                    <a:pt x="215" y="682"/>
                  </a:lnTo>
                  <a:lnTo>
                    <a:pt x="227" y="678"/>
                  </a:lnTo>
                  <a:lnTo>
                    <a:pt x="238" y="667"/>
                  </a:lnTo>
                  <a:lnTo>
                    <a:pt x="256" y="644"/>
                  </a:lnTo>
                  <a:lnTo>
                    <a:pt x="276" y="619"/>
                  </a:lnTo>
                  <a:lnTo>
                    <a:pt x="294" y="596"/>
                  </a:lnTo>
                  <a:lnTo>
                    <a:pt x="304" y="602"/>
                  </a:lnTo>
                  <a:lnTo>
                    <a:pt x="299" y="606"/>
                  </a:lnTo>
                  <a:lnTo>
                    <a:pt x="308" y="636"/>
                  </a:lnTo>
                  <a:lnTo>
                    <a:pt x="350" y="664"/>
                  </a:lnTo>
                  <a:lnTo>
                    <a:pt x="364" y="670"/>
                  </a:lnTo>
                  <a:lnTo>
                    <a:pt x="406" y="646"/>
                  </a:lnTo>
                  <a:lnTo>
                    <a:pt x="419" y="627"/>
                  </a:lnTo>
                  <a:lnTo>
                    <a:pt x="428" y="636"/>
                  </a:lnTo>
                  <a:lnTo>
                    <a:pt x="444" y="645"/>
                  </a:lnTo>
                  <a:lnTo>
                    <a:pt x="449" y="649"/>
                  </a:lnTo>
                  <a:lnTo>
                    <a:pt x="467" y="636"/>
                  </a:lnTo>
                  <a:lnTo>
                    <a:pt x="493" y="624"/>
                  </a:lnTo>
                  <a:lnTo>
                    <a:pt x="493" y="626"/>
                  </a:lnTo>
                  <a:lnTo>
                    <a:pt x="516" y="608"/>
                  </a:lnTo>
                  <a:lnTo>
                    <a:pt x="509" y="601"/>
                  </a:lnTo>
                  <a:lnTo>
                    <a:pt x="511" y="589"/>
                  </a:lnTo>
                  <a:lnTo>
                    <a:pt x="530" y="600"/>
                  </a:lnTo>
                  <a:lnTo>
                    <a:pt x="578" y="567"/>
                  </a:lnTo>
                  <a:lnTo>
                    <a:pt x="585" y="577"/>
                  </a:lnTo>
                  <a:lnTo>
                    <a:pt x="612" y="553"/>
                  </a:lnTo>
                  <a:lnTo>
                    <a:pt x="620" y="525"/>
                  </a:lnTo>
                  <a:lnTo>
                    <a:pt x="625" y="518"/>
                  </a:lnTo>
                  <a:lnTo>
                    <a:pt x="618" y="516"/>
                  </a:lnTo>
                  <a:lnTo>
                    <a:pt x="612" y="512"/>
                  </a:lnTo>
                  <a:lnTo>
                    <a:pt x="606" y="506"/>
                  </a:lnTo>
                  <a:lnTo>
                    <a:pt x="616" y="481"/>
                  </a:lnTo>
                  <a:lnTo>
                    <a:pt x="625" y="454"/>
                  </a:lnTo>
                  <a:lnTo>
                    <a:pt x="642" y="433"/>
                  </a:lnTo>
                  <a:lnTo>
                    <a:pt x="650" y="420"/>
                  </a:lnTo>
                  <a:lnTo>
                    <a:pt x="650" y="418"/>
                  </a:lnTo>
                  <a:lnTo>
                    <a:pt x="655" y="402"/>
                  </a:lnTo>
                  <a:lnTo>
                    <a:pt x="656" y="386"/>
                  </a:lnTo>
                  <a:lnTo>
                    <a:pt x="664" y="362"/>
                  </a:lnTo>
                  <a:lnTo>
                    <a:pt x="676" y="347"/>
                  </a:lnTo>
                  <a:lnTo>
                    <a:pt x="681" y="323"/>
                  </a:lnTo>
                  <a:lnTo>
                    <a:pt x="684" y="318"/>
                  </a:lnTo>
                  <a:lnTo>
                    <a:pt x="690" y="261"/>
                  </a:lnTo>
                  <a:lnTo>
                    <a:pt x="705" y="265"/>
                  </a:lnTo>
                  <a:lnTo>
                    <a:pt x="728" y="288"/>
                  </a:lnTo>
                  <a:lnTo>
                    <a:pt x="761" y="294"/>
                  </a:lnTo>
                  <a:lnTo>
                    <a:pt x="771" y="281"/>
                  </a:lnTo>
                  <a:lnTo>
                    <a:pt x="775" y="275"/>
                  </a:lnTo>
                  <a:lnTo>
                    <a:pt x="777" y="269"/>
                  </a:lnTo>
                  <a:lnTo>
                    <a:pt x="776" y="265"/>
                  </a:lnTo>
                  <a:lnTo>
                    <a:pt x="793" y="198"/>
                  </a:lnTo>
                  <a:lnTo>
                    <a:pt x="800" y="177"/>
                  </a:lnTo>
                  <a:lnTo>
                    <a:pt x="801" y="174"/>
                  </a:lnTo>
                  <a:lnTo>
                    <a:pt x="829" y="192"/>
                  </a:lnTo>
                  <a:lnTo>
                    <a:pt x="843" y="150"/>
                  </a:lnTo>
                  <a:lnTo>
                    <a:pt x="873" y="122"/>
                  </a:lnTo>
                  <a:lnTo>
                    <a:pt x="875" y="108"/>
                  </a:lnTo>
                  <a:lnTo>
                    <a:pt x="880" y="98"/>
                  </a:lnTo>
                  <a:lnTo>
                    <a:pt x="890" y="88"/>
                  </a:lnTo>
                  <a:lnTo>
                    <a:pt x="895" y="41"/>
                  </a:lnTo>
                  <a:lnTo>
                    <a:pt x="892" y="0"/>
                  </a:lnTo>
                  <a:lnTo>
                    <a:pt x="904" y="6"/>
                  </a:lnTo>
                  <a:lnTo>
                    <a:pt x="910" y="10"/>
                  </a:lnTo>
                  <a:lnTo>
                    <a:pt x="917" y="14"/>
                  </a:lnTo>
                  <a:lnTo>
                    <a:pt x="933" y="23"/>
                  </a:lnTo>
                  <a:lnTo>
                    <a:pt x="940" y="26"/>
                  </a:lnTo>
                  <a:lnTo>
                    <a:pt x="960" y="37"/>
                  </a:lnTo>
                  <a:lnTo>
                    <a:pt x="965" y="41"/>
                  </a:lnTo>
                  <a:lnTo>
                    <a:pt x="968" y="42"/>
                  </a:lnTo>
                  <a:lnTo>
                    <a:pt x="1005" y="62"/>
                  </a:lnTo>
                  <a:lnTo>
                    <a:pt x="1010" y="31"/>
                  </a:lnTo>
                  <a:lnTo>
                    <a:pt x="1012" y="19"/>
                  </a:lnTo>
                  <a:lnTo>
                    <a:pt x="1016" y="12"/>
                  </a:lnTo>
                  <a:lnTo>
                    <a:pt x="1017" y="12"/>
                  </a:lnTo>
                  <a:lnTo>
                    <a:pt x="1023" y="10"/>
                  </a:lnTo>
                  <a:lnTo>
                    <a:pt x="1031" y="12"/>
                  </a:lnTo>
                  <a:lnTo>
                    <a:pt x="1061" y="20"/>
                  </a:lnTo>
                  <a:lnTo>
                    <a:pt x="1070" y="28"/>
                  </a:lnTo>
                  <a:lnTo>
                    <a:pt x="1062" y="53"/>
                  </a:lnTo>
                  <a:lnTo>
                    <a:pt x="1092" y="62"/>
                  </a:lnTo>
                  <a:lnTo>
                    <a:pt x="1102" y="61"/>
                  </a:lnTo>
                  <a:lnTo>
                    <a:pt x="1117" y="66"/>
                  </a:lnTo>
                  <a:lnTo>
                    <a:pt x="1120" y="74"/>
                  </a:lnTo>
                  <a:lnTo>
                    <a:pt x="1140" y="78"/>
                  </a:lnTo>
                  <a:lnTo>
                    <a:pt x="1146" y="84"/>
                  </a:lnTo>
                  <a:lnTo>
                    <a:pt x="1163" y="96"/>
                  </a:lnTo>
                  <a:lnTo>
                    <a:pt x="1165" y="104"/>
                  </a:lnTo>
                  <a:lnTo>
                    <a:pt x="1169" y="116"/>
                  </a:lnTo>
                  <a:lnTo>
                    <a:pt x="1169" y="118"/>
                  </a:lnTo>
                  <a:lnTo>
                    <a:pt x="1170" y="121"/>
                  </a:lnTo>
                  <a:lnTo>
                    <a:pt x="1170" y="126"/>
                  </a:lnTo>
                  <a:lnTo>
                    <a:pt x="1164" y="139"/>
                  </a:lnTo>
                  <a:lnTo>
                    <a:pt x="1158" y="146"/>
                  </a:lnTo>
                  <a:lnTo>
                    <a:pt x="1158" y="147"/>
                  </a:lnTo>
                  <a:lnTo>
                    <a:pt x="1161" y="158"/>
                  </a:lnTo>
                  <a:lnTo>
                    <a:pt x="1147" y="164"/>
                  </a:lnTo>
                  <a:lnTo>
                    <a:pt x="1145" y="161"/>
                  </a:lnTo>
                  <a:lnTo>
                    <a:pt x="1143" y="161"/>
                  </a:lnTo>
                  <a:lnTo>
                    <a:pt x="1138" y="164"/>
                  </a:lnTo>
                  <a:lnTo>
                    <a:pt x="1139" y="181"/>
                  </a:lnTo>
                  <a:lnTo>
                    <a:pt x="1135" y="197"/>
                  </a:lnTo>
                  <a:lnTo>
                    <a:pt x="1134" y="198"/>
                  </a:lnTo>
                  <a:lnTo>
                    <a:pt x="1134" y="215"/>
                  </a:lnTo>
                  <a:lnTo>
                    <a:pt x="1145" y="235"/>
                  </a:lnTo>
                  <a:lnTo>
                    <a:pt x="1153" y="237"/>
                  </a:lnTo>
                  <a:lnTo>
                    <a:pt x="1195" y="217"/>
                  </a:lnTo>
                  <a:lnTo>
                    <a:pt x="1203" y="241"/>
                  </a:lnTo>
                  <a:lnTo>
                    <a:pt x="1211" y="246"/>
                  </a:lnTo>
                  <a:lnTo>
                    <a:pt x="1216" y="255"/>
                  </a:lnTo>
                  <a:lnTo>
                    <a:pt x="1231" y="261"/>
                  </a:lnTo>
                  <a:lnTo>
                    <a:pt x="1280" y="257"/>
                  </a:lnTo>
                  <a:lnTo>
                    <a:pt x="1307" y="281"/>
                  </a:lnTo>
                  <a:lnTo>
                    <a:pt x="1367" y="306"/>
                  </a:lnTo>
                  <a:lnTo>
                    <a:pt x="1360" y="342"/>
                  </a:lnTo>
                  <a:lnTo>
                    <a:pt x="1362" y="360"/>
                  </a:lnTo>
                  <a:lnTo>
                    <a:pt x="1372" y="372"/>
                  </a:lnTo>
                  <a:lnTo>
                    <a:pt x="1330" y="375"/>
                  </a:lnTo>
                  <a:lnTo>
                    <a:pt x="1310" y="353"/>
                  </a:lnTo>
                  <a:lnTo>
                    <a:pt x="1295" y="345"/>
                  </a:lnTo>
                  <a:lnTo>
                    <a:pt x="1271" y="329"/>
                  </a:lnTo>
                  <a:lnTo>
                    <a:pt x="1266" y="330"/>
                  </a:lnTo>
                  <a:lnTo>
                    <a:pt x="1265" y="330"/>
                  </a:lnTo>
                  <a:lnTo>
                    <a:pt x="1273" y="342"/>
                  </a:lnTo>
                  <a:lnTo>
                    <a:pt x="1289" y="353"/>
                  </a:lnTo>
                  <a:lnTo>
                    <a:pt x="1301" y="355"/>
                  </a:lnTo>
                  <a:lnTo>
                    <a:pt x="1321" y="383"/>
                  </a:lnTo>
                  <a:lnTo>
                    <a:pt x="1361" y="387"/>
                  </a:lnTo>
                  <a:lnTo>
                    <a:pt x="1363" y="398"/>
                  </a:lnTo>
                  <a:lnTo>
                    <a:pt x="1369" y="404"/>
                  </a:lnTo>
                  <a:lnTo>
                    <a:pt x="1380" y="402"/>
                  </a:lnTo>
                  <a:lnTo>
                    <a:pt x="1392" y="430"/>
                  </a:lnTo>
                  <a:lnTo>
                    <a:pt x="1369" y="436"/>
                  </a:lnTo>
                  <a:lnTo>
                    <a:pt x="1361" y="433"/>
                  </a:lnTo>
                  <a:lnTo>
                    <a:pt x="1355" y="441"/>
                  </a:lnTo>
                  <a:lnTo>
                    <a:pt x="1374" y="463"/>
                  </a:lnTo>
                  <a:lnTo>
                    <a:pt x="1350" y="474"/>
                  </a:lnTo>
                  <a:lnTo>
                    <a:pt x="1351" y="476"/>
                  </a:lnTo>
                  <a:lnTo>
                    <a:pt x="1374" y="474"/>
                  </a:lnTo>
                  <a:lnTo>
                    <a:pt x="1375" y="488"/>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6" name="Freeform 21"/>
            <p:cNvSpPr>
              <a:spLocks/>
            </p:cNvSpPr>
            <p:nvPr/>
          </p:nvSpPr>
          <p:spPr bwMode="auto">
            <a:xfrm>
              <a:off x="7743188" y="3146045"/>
              <a:ext cx="78153" cy="195383"/>
            </a:xfrm>
            <a:custGeom>
              <a:avLst/>
              <a:gdLst>
                <a:gd name="T0" fmla="*/ 0 w 106"/>
                <a:gd name="T1" fmla="*/ 1 h 260"/>
                <a:gd name="T2" fmla="*/ 0 w 106"/>
                <a:gd name="T3" fmla="*/ 1 h 260"/>
                <a:gd name="T4" fmla="*/ 0 w 106"/>
                <a:gd name="T5" fmla="*/ 1 h 260"/>
                <a:gd name="T6" fmla="*/ 0 w 106"/>
                <a:gd name="T7" fmla="*/ 1 h 260"/>
                <a:gd name="T8" fmla="*/ 0 w 106"/>
                <a:gd name="T9" fmla="*/ 1 h 260"/>
                <a:gd name="T10" fmla="*/ 0 w 106"/>
                <a:gd name="T11" fmla="*/ 1 h 260"/>
                <a:gd name="T12" fmla="*/ 0 w 106"/>
                <a:gd name="T13" fmla="*/ 1 h 260"/>
                <a:gd name="T14" fmla="*/ 0 w 106"/>
                <a:gd name="T15" fmla="*/ 1 h 260"/>
                <a:gd name="T16" fmla="*/ 0 w 106"/>
                <a:gd name="T17" fmla="*/ 1 h 260"/>
                <a:gd name="T18" fmla="*/ 0 w 106"/>
                <a:gd name="T19" fmla="*/ 1 h 260"/>
                <a:gd name="T20" fmla="*/ 0 w 106"/>
                <a:gd name="T21" fmla="*/ 1 h 260"/>
                <a:gd name="T22" fmla="*/ 0 w 106"/>
                <a:gd name="T23" fmla="*/ 0 h 260"/>
                <a:gd name="T24" fmla="*/ 0 w 106"/>
                <a:gd name="T25" fmla="*/ 1 h 260"/>
                <a:gd name="T26" fmla="*/ 0 w 106"/>
                <a:gd name="T27" fmla="*/ 1 h 260"/>
                <a:gd name="T28" fmla="*/ 0 w 106"/>
                <a:gd name="T29" fmla="*/ 1 h 260"/>
                <a:gd name="T30" fmla="*/ 0 w 106"/>
                <a:gd name="T31" fmla="*/ 1 h 260"/>
                <a:gd name="T32" fmla="*/ 0 w 106"/>
                <a:gd name="T33" fmla="*/ 1 h 260"/>
                <a:gd name="T34" fmla="*/ 0 w 106"/>
                <a:gd name="T35" fmla="*/ 1 h 260"/>
                <a:gd name="T36" fmla="*/ 0 w 106"/>
                <a:gd name="T37" fmla="*/ 1 h 260"/>
                <a:gd name="T38" fmla="*/ 0 w 106"/>
                <a:gd name="T39" fmla="*/ 1 h 260"/>
                <a:gd name="T40" fmla="*/ 0 w 106"/>
                <a:gd name="T41" fmla="*/ 1 h 2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
                <a:gd name="T64" fmla="*/ 0 h 260"/>
                <a:gd name="T65" fmla="*/ 106 w 106"/>
                <a:gd name="T66" fmla="*/ 260 h 2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 h="260">
                  <a:moveTo>
                    <a:pt x="0" y="146"/>
                  </a:moveTo>
                  <a:lnTo>
                    <a:pt x="0" y="223"/>
                  </a:lnTo>
                  <a:lnTo>
                    <a:pt x="23" y="260"/>
                  </a:lnTo>
                  <a:lnTo>
                    <a:pt x="23" y="251"/>
                  </a:lnTo>
                  <a:lnTo>
                    <a:pt x="29" y="249"/>
                  </a:lnTo>
                  <a:lnTo>
                    <a:pt x="28" y="253"/>
                  </a:lnTo>
                  <a:lnTo>
                    <a:pt x="44" y="217"/>
                  </a:lnTo>
                  <a:lnTo>
                    <a:pt x="56" y="155"/>
                  </a:lnTo>
                  <a:lnTo>
                    <a:pt x="68" y="62"/>
                  </a:lnTo>
                  <a:lnTo>
                    <a:pt x="77" y="46"/>
                  </a:lnTo>
                  <a:lnTo>
                    <a:pt x="90" y="47"/>
                  </a:lnTo>
                  <a:lnTo>
                    <a:pt x="106" y="0"/>
                  </a:lnTo>
                  <a:lnTo>
                    <a:pt x="76" y="11"/>
                  </a:lnTo>
                  <a:lnTo>
                    <a:pt x="62" y="14"/>
                  </a:lnTo>
                  <a:lnTo>
                    <a:pt x="35" y="24"/>
                  </a:lnTo>
                  <a:lnTo>
                    <a:pt x="35" y="25"/>
                  </a:lnTo>
                  <a:lnTo>
                    <a:pt x="31" y="37"/>
                  </a:lnTo>
                  <a:lnTo>
                    <a:pt x="17" y="53"/>
                  </a:lnTo>
                  <a:lnTo>
                    <a:pt x="30" y="56"/>
                  </a:lnTo>
                  <a:lnTo>
                    <a:pt x="2" y="127"/>
                  </a:lnTo>
                  <a:lnTo>
                    <a:pt x="0" y="146"/>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sp>
        <p:nvSpPr>
          <p:cNvPr id="33903" name="Freeform 23"/>
          <p:cNvSpPr>
            <a:spLocks/>
          </p:cNvSpPr>
          <p:nvPr/>
        </p:nvSpPr>
        <p:spPr bwMode="auto">
          <a:xfrm>
            <a:off x="8051293" y="1219267"/>
            <a:ext cx="544067" cy="855177"/>
          </a:xfrm>
          <a:custGeom>
            <a:avLst/>
            <a:gdLst>
              <a:gd name="T0" fmla="*/ 1 w 724"/>
              <a:gd name="T1" fmla="*/ 2 h 1137"/>
              <a:gd name="T2" fmla="*/ 1 w 724"/>
              <a:gd name="T3" fmla="*/ 2 h 1137"/>
              <a:gd name="T4" fmla="*/ 1 w 724"/>
              <a:gd name="T5" fmla="*/ 2 h 1137"/>
              <a:gd name="T6" fmla="*/ 1 w 724"/>
              <a:gd name="T7" fmla="*/ 2 h 1137"/>
              <a:gd name="T8" fmla="*/ 1 w 724"/>
              <a:gd name="T9" fmla="*/ 2 h 1137"/>
              <a:gd name="T10" fmla="*/ 1 w 724"/>
              <a:gd name="T11" fmla="*/ 2 h 1137"/>
              <a:gd name="T12" fmla="*/ 1 w 724"/>
              <a:gd name="T13" fmla="*/ 1 h 1137"/>
              <a:gd name="T14" fmla="*/ 1 w 724"/>
              <a:gd name="T15" fmla="*/ 1 h 1137"/>
              <a:gd name="T16" fmla="*/ 1 w 724"/>
              <a:gd name="T17" fmla="*/ 1 h 1137"/>
              <a:gd name="T18" fmla="*/ 1 w 724"/>
              <a:gd name="T19" fmla="*/ 1 h 1137"/>
              <a:gd name="T20" fmla="*/ 1 w 724"/>
              <a:gd name="T21" fmla="*/ 1 h 1137"/>
              <a:gd name="T22" fmla="*/ 1 w 724"/>
              <a:gd name="T23" fmla="*/ 1 h 1137"/>
              <a:gd name="T24" fmla="*/ 1 w 724"/>
              <a:gd name="T25" fmla="*/ 1 h 1137"/>
              <a:gd name="T26" fmla="*/ 1 w 724"/>
              <a:gd name="T27" fmla="*/ 0 h 1137"/>
              <a:gd name="T28" fmla="*/ 1 w 724"/>
              <a:gd name="T29" fmla="*/ 1 h 1137"/>
              <a:gd name="T30" fmla="*/ 2 w 724"/>
              <a:gd name="T31" fmla="*/ 1 h 1137"/>
              <a:gd name="T32" fmla="*/ 2 w 724"/>
              <a:gd name="T33" fmla="*/ 1 h 1137"/>
              <a:gd name="T34" fmla="*/ 2 w 724"/>
              <a:gd name="T35" fmla="*/ 1 h 1137"/>
              <a:gd name="T36" fmla="*/ 2 w 724"/>
              <a:gd name="T37" fmla="*/ 1 h 1137"/>
              <a:gd name="T38" fmla="*/ 2 w 724"/>
              <a:gd name="T39" fmla="*/ 1 h 1137"/>
              <a:gd name="T40" fmla="*/ 2 w 724"/>
              <a:gd name="T41" fmla="*/ 2 h 1137"/>
              <a:gd name="T42" fmla="*/ 2 w 724"/>
              <a:gd name="T43" fmla="*/ 2 h 1137"/>
              <a:gd name="T44" fmla="*/ 2 w 724"/>
              <a:gd name="T45" fmla="*/ 2 h 1137"/>
              <a:gd name="T46" fmla="*/ 2 w 724"/>
              <a:gd name="T47" fmla="*/ 2 h 1137"/>
              <a:gd name="T48" fmla="*/ 2 w 724"/>
              <a:gd name="T49" fmla="*/ 2 h 1137"/>
              <a:gd name="T50" fmla="*/ 2 w 724"/>
              <a:gd name="T51" fmla="*/ 2 h 1137"/>
              <a:gd name="T52" fmla="*/ 2 w 724"/>
              <a:gd name="T53" fmla="*/ 2 h 1137"/>
              <a:gd name="T54" fmla="*/ 2 w 724"/>
              <a:gd name="T55" fmla="*/ 2 h 1137"/>
              <a:gd name="T56" fmla="*/ 2 w 724"/>
              <a:gd name="T57" fmla="*/ 2 h 1137"/>
              <a:gd name="T58" fmla="*/ 1 w 724"/>
              <a:gd name="T59" fmla="*/ 2 h 1137"/>
              <a:gd name="T60" fmla="*/ 1 w 724"/>
              <a:gd name="T61" fmla="*/ 2 h 1137"/>
              <a:gd name="T62" fmla="*/ 1 w 724"/>
              <a:gd name="T63" fmla="*/ 2 h 1137"/>
              <a:gd name="T64" fmla="*/ 1 w 724"/>
              <a:gd name="T65" fmla="*/ 2 h 1137"/>
              <a:gd name="T66" fmla="*/ 1 w 724"/>
              <a:gd name="T67" fmla="*/ 2 h 1137"/>
              <a:gd name="T68" fmla="*/ 1 w 724"/>
              <a:gd name="T69" fmla="*/ 2 h 1137"/>
              <a:gd name="T70" fmla="*/ 1 w 724"/>
              <a:gd name="T71" fmla="*/ 2 h 1137"/>
              <a:gd name="T72" fmla="*/ 1 w 724"/>
              <a:gd name="T73" fmla="*/ 2 h 1137"/>
              <a:gd name="T74" fmla="*/ 1 w 724"/>
              <a:gd name="T75" fmla="*/ 2 h 1137"/>
              <a:gd name="T76" fmla="*/ 1 w 724"/>
              <a:gd name="T77" fmla="*/ 2 h 1137"/>
              <a:gd name="T78" fmla="*/ 1 w 724"/>
              <a:gd name="T79" fmla="*/ 2 h 1137"/>
              <a:gd name="T80" fmla="*/ 1 w 724"/>
              <a:gd name="T81" fmla="*/ 2 h 1137"/>
              <a:gd name="T82" fmla="*/ 1 w 724"/>
              <a:gd name="T83" fmla="*/ 2 h 1137"/>
              <a:gd name="T84" fmla="*/ 1 w 724"/>
              <a:gd name="T85" fmla="*/ 2 h 1137"/>
              <a:gd name="T86" fmla="*/ 1 w 724"/>
              <a:gd name="T87" fmla="*/ 3 h 1137"/>
              <a:gd name="T88" fmla="*/ 1 w 724"/>
              <a:gd name="T89" fmla="*/ 3 h 1137"/>
              <a:gd name="T90" fmla="*/ 1 w 724"/>
              <a:gd name="T91" fmla="*/ 3 h 1137"/>
              <a:gd name="T92" fmla="*/ 1 w 724"/>
              <a:gd name="T93" fmla="*/ 3 h 1137"/>
              <a:gd name="T94" fmla="*/ 1 w 724"/>
              <a:gd name="T95" fmla="*/ 3 h 1137"/>
              <a:gd name="T96" fmla="*/ 1 w 724"/>
              <a:gd name="T97" fmla="*/ 2 h 11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4"/>
              <a:gd name="T148" fmla="*/ 0 h 1137"/>
              <a:gd name="T149" fmla="*/ 724 w 724"/>
              <a:gd name="T150" fmla="*/ 1137 h 11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4" h="1137">
                <a:moveTo>
                  <a:pt x="109" y="975"/>
                </a:moveTo>
                <a:lnTo>
                  <a:pt x="95" y="926"/>
                </a:lnTo>
                <a:lnTo>
                  <a:pt x="77" y="867"/>
                </a:lnTo>
                <a:lnTo>
                  <a:pt x="74" y="859"/>
                </a:lnTo>
                <a:lnTo>
                  <a:pt x="39" y="749"/>
                </a:lnTo>
                <a:lnTo>
                  <a:pt x="4" y="642"/>
                </a:lnTo>
                <a:lnTo>
                  <a:pt x="0" y="631"/>
                </a:lnTo>
                <a:lnTo>
                  <a:pt x="6" y="606"/>
                </a:lnTo>
                <a:lnTo>
                  <a:pt x="39" y="625"/>
                </a:lnTo>
                <a:lnTo>
                  <a:pt x="39" y="614"/>
                </a:lnTo>
                <a:lnTo>
                  <a:pt x="43" y="575"/>
                </a:lnTo>
                <a:lnTo>
                  <a:pt x="66" y="575"/>
                </a:lnTo>
                <a:lnTo>
                  <a:pt x="53" y="524"/>
                </a:lnTo>
                <a:lnTo>
                  <a:pt x="61" y="508"/>
                </a:lnTo>
                <a:lnTo>
                  <a:pt x="83" y="480"/>
                </a:lnTo>
                <a:lnTo>
                  <a:pt x="95" y="427"/>
                </a:lnTo>
                <a:lnTo>
                  <a:pt x="80" y="418"/>
                </a:lnTo>
                <a:lnTo>
                  <a:pt x="82" y="385"/>
                </a:lnTo>
                <a:lnTo>
                  <a:pt x="72" y="355"/>
                </a:lnTo>
                <a:lnTo>
                  <a:pt x="94" y="306"/>
                </a:lnTo>
                <a:lnTo>
                  <a:pt x="89" y="268"/>
                </a:lnTo>
                <a:lnTo>
                  <a:pt x="84" y="238"/>
                </a:lnTo>
                <a:lnTo>
                  <a:pt x="160" y="21"/>
                </a:lnTo>
                <a:lnTo>
                  <a:pt x="197" y="52"/>
                </a:lnTo>
                <a:lnTo>
                  <a:pt x="212" y="65"/>
                </a:lnTo>
                <a:lnTo>
                  <a:pt x="275" y="41"/>
                </a:lnTo>
                <a:lnTo>
                  <a:pt x="309" y="3"/>
                </a:lnTo>
                <a:lnTo>
                  <a:pt x="323" y="0"/>
                </a:lnTo>
                <a:lnTo>
                  <a:pt x="386" y="22"/>
                </a:lnTo>
                <a:lnTo>
                  <a:pt x="402" y="39"/>
                </a:lnTo>
                <a:lnTo>
                  <a:pt x="418" y="44"/>
                </a:lnTo>
                <a:lnTo>
                  <a:pt x="518" y="371"/>
                </a:lnTo>
                <a:lnTo>
                  <a:pt x="573" y="378"/>
                </a:lnTo>
                <a:lnTo>
                  <a:pt x="583" y="371"/>
                </a:lnTo>
                <a:lnTo>
                  <a:pt x="605" y="455"/>
                </a:lnTo>
                <a:lnTo>
                  <a:pt x="633" y="477"/>
                </a:lnTo>
                <a:lnTo>
                  <a:pt x="639" y="474"/>
                </a:lnTo>
                <a:lnTo>
                  <a:pt x="640" y="461"/>
                </a:lnTo>
                <a:lnTo>
                  <a:pt x="673" y="466"/>
                </a:lnTo>
                <a:lnTo>
                  <a:pt x="708" y="506"/>
                </a:lnTo>
                <a:lnTo>
                  <a:pt x="724" y="529"/>
                </a:lnTo>
                <a:lnTo>
                  <a:pt x="690" y="592"/>
                </a:lnTo>
                <a:lnTo>
                  <a:pt x="686" y="592"/>
                </a:lnTo>
                <a:lnTo>
                  <a:pt x="687" y="596"/>
                </a:lnTo>
                <a:lnTo>
                  <a:pt x="680" y="594"/>
                </a:lnTo>
                <a:lnTo>
                  <a:pt x="667" y="599"/>
                </a:lnTo>
                <a:lnTo>
                  <a:pt x="669" y="605"/>
                </a:lnTo>
                <a:lnTo>
                  <a:pt x="651" y="620"/>
                </a:lnTo>
                <a:lnTo>
                  <a:pt x="653" y="636"/>
                </a:lnTo>
                <a:lnTo>
                  <a:pt x="641" y="654"/>
                </a:lnTo>
                <a:lnTo>
                  <a:pt x="637" y="643"/>
                </a:lnTo>
                <a:lnTo>
                  <a:pt x="604" y="649"/>
                </a:lnTo>
                <a:lnTo>
                  <a:pt x="598" y="676"/>
                </a:lnTo>
                <a:lnTo>
                  <a:pt x="589" y="680"/>
                </a:lnTo>
                <a:lnTo>
                  <a:pt x="577" y="686"/>
                </a:lnTo>
                <a:lnTo>
                  <a:pt x="578" y="703"/>
                </a:lnTo>
                <a:lnTo>
                  <a:pt x="548" y="736"/>
                </a:lnTo>
                <a:lnTo>
                  <a:pt x="522" y="739"/>
                </a:lnTo>
                <a:lnTo>
                  <a:pt x="492" y="707"/>
                </a:lnTo>
                <a:lnTo>
                  <a:pt x="499" y="727"/>
                </a:lnTo>
                <a:lnTo>
                  <a:pt x="480" y="787"/>
                </a:lnTo>
                <a:lnTo>
                  <a:pt x="446" y="746"/>
                </a:lnTo>
                <a:lnTo>
                  <a:pt x="439" y="700"/>
                </a:lnTo>
                <a:lnTo>
                  <a:pt x="435" y="698"/>
                </a:lnTo>
                <a:lnTo>
                  <a:pt x="427" y="720"/>
                </a:lnTo>
                <a:lnTo>
                  <a:pt x="417" y="738"/>
                </a:lnTo>
                <a:lnTo>
                  <a:pt x="415" y="772"/>
                </a:lnTo>
                <a:lnTo>
                  <a:pt x="415" y="804"/>
                </a:lnTo>
                <a:lnTo>
                  <a:pt x="428" y="831"/>
                </a:lnTo>
                <a:lnTo>
                  <a:pt x="391" y="875"/>
                </a:lnTo>
                <a:lnTo>
                  <a:pt x="376" y="872"/>
                </a:lnTo>
                <a:lnTo>
                  <a:pt x="362" y="883"/>
                </a:lnTo>
                <a:lnTo>
                  <a:pt x="360" y="895"/>
                </a:lnTo>
                <a:lnTo>
                  <a:pt x="343" y="907"/>
                </a:lnTo>
                <a:lnTo>
                  <a:pt x="330" y="907"/>
                </a:lnTo>
                <a:lnTo>
                  <a:pt x="325" y="926"/>
                </a:lnTo>
                <a:lnTo>
                  <a:pt x="315" y="943"/>
                </a:lnTo>
                <a:lnTo>
                  <a:pt x="302" y="933"/>
                </a:lnTo>
                <a:lnTo>
                  <a:pt x="295" y="930"/>
                </a:lnTo>
                <a:lnTo>
                  <a:pt x="285" y="948"/>
                </a:lnTo>
                <a:lnTo>
                  <a:pt x="263" y="959"/>
                </a:lnTo>
                <a:lnTo>
                  <a:pt x="255" y="978"/>
                </a:lnTo>
                <a:lnTo>
                  <a:pt x="261" y="992"/>
                </a:lnTo>
                <a:lnTo>
                  <a:pt x="258" y="1001"/>
                </a:lnTo>
                <a:lnTo>
                  <a:pt x="251" y="998"/>
                </a:lnTo>
                <a:lnTo>
                  <a:pt x="236" y="1007"/>
                </a:lnTo>
                <a:lnTo>
                  <a:pt x="234" y="1017"/>
                </a:lnTo>
                <a:lnTo>
                  <a:pt x="237" y="1026"/>
                </a:lnTo>
                <a:lnTo>
                  <a:pt x="246" y="1025"/>
                </a:lnTo>
                <a:lnTo>
                  <a:pt x="213" y="1087"/>
                </a:lnTo>
                <a:lnTo>
                  <a:pt x="219" y="1107"/>
                </a:lnTo>
                <a:lnTo>
                  <a:pt x="207" y="1137"/>
                </a:lnTo>
                <a:lnTo>
                  <a:pt x="198" y="1135"/>
                </a:lnTo>
                <a:lnTo>
                  <a:pt x="182" y="1128"/>
                </a:lnTo>
                <a:lnTo>
                  <a:pt x="170" y="1099"/>
                </a:lnTo>
                <a:lnTo>
                  <a:pt x="143" y="1082"/>
                </a:lnTo>
                <a:lnTo>
                  <a:pt x="131" y="1034"/>
                </a:lnTo>
                <a:lnTo>
                  <a:pt x="113" y="985"/>
                </a:lnTo>
                <a:lnTo>
                  <a:pt x="109" y="975"/>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4" name="Freeform 24"/>
          <p:cNvSpPr>
            <a:spLocks/>
          </p:cNvSpPr>
          <p:nvPr/>
        </p:nvSpPr>
        <p:spPr bwMode="auto">
          <a:xfrm>
            <a:off x="8434545" y="1790387"/>
            <a:ext cx="24047" cy="15029"/>
          </a:xfrm>
          <a:custGeom>
            <a:avLst/>
            <a:gdLst>
              <a:gd name="T0" fmla="*/ 1 w 31"/>
              <a:gd name="T1" fmla="*/ 1 h 20"/>
              <a:gd name="T2" fmla="*/ 1 w 31"/>
              <a:gd name="T3" fmla="*/ 1 h 20"/>
              <a:gd name="T4" fmla="*/ 1 w 31"/>
              <a:gd name="T5" fmla="*/ 0 h 20"/>
              <a:gd name="T6" fmla="*/ 0 w 31"/>
              <a:gd name="T7" fmla="*/ 1 h 20"/>
              <a:gd name="T8" fmla="*/ 1 w 31"/>
              <a:gd name="T9" fmla="*/ 1 h 20"/>
              <a:gd name="T10" fmla="*/ 0 60000 65536"/>
              <a:gd name="T11" fmla="*/ 0 60000 65536"/>
              <a:gd name="T12" fmla="*/ 0 60000 65536"/>
              <a:gd name="T13" fmla="*/ 0 60000 65536"/>
              <a:gd name="T14" fmla="*/ 0 60000 65536"/>
              <a:gd name="T15" fmla="*/ 0 w 31"/>
              <a:gd name="T16" fmla="*/ 0 h 20"/>
              <a:gd name="T17" fmla="*/ 31 w 31"/>
              <a:gd name="T18" fmla="*/ 20 h 20"/>
            </a:gdLst>
            <a:ahLst/>
            <a:cxnLst>
              <a:cxn ang="T10">
                <a:pos x="T0" y="T1"/>
              </a:cxn>
              <a:cxn ang="T11">
                <a:pos x="T2" y="T3"/>
              </a:cxn>
              <a:cxn ang="T12">
                <a:pos x="T4" y="T5"/>
              </a:cxn>
              <a:cxn ang="T13">
                <a:pos x="T6" y="T7"/>
              </a:cxn>
              <a:cxn ang="T14">
                <a:pos x="T8" y="T9"/>
              </a:cxn>
            </a:cxnLst>
            <a:rect l="T15" t="T16" r="T17" b="T18"/>
            <a:pathLst>
              <a:path w="31" h="20">
                <a:moveTo>
                  <a:pt x="3" y="20"/>
                </a:moveTo>
                <a:lnTo>
                  <a:pt x="31" y="12"/>
                </a:lnTo>
                <a:lnTo>
                  <a:pt x="18" y="0"/>
                </a:lnTo>
                <a:lnTo>
                  <a:pt x="0" y="6"/>
                </a:lnTo>
                <a:lnTo>
                  <a:pt x="3" y="20"/>
                </a:lnTo>
                <a:close/>
              </a:path>
            </a:pathLst>
          </a:custGeom>
          <a:solidFill>
            <a:schemeClr val="bg1"/>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8" name="Freeform 30"/>
          <p:cNvSpPr>
            <a:spLocks/>
          </p:cNvSpPr>
          <p:nvPr/>
        </p:nvSpPr>
        <p:spPr bwMode="auto">
          <a:xfrm>
            <a:off x="4651624" y="1395111"/>
            <a:ext cx="973910" cy="1089637"/>
          </a:xfrm>
          <a:custGeom>
            <a:avLst/>
            <a:gdLst>
              <a:gd name="T0" fmla="*/ 1 w 1294"/>
              <a:gd name="T1" fmla="*/ 1 h 1451"/>
              <a:gd name="T2" fmla="*/ 1 w 1294"/>
              <a:gd name="T3" fmla="*/ 1 h 1451"/>
              <a:gd name="T4" fmla="*/ 1 w 1294"/>
              <a:gd name="T5" fmla="*/ 1 h 1451"/>
              <a:gd name="T6" fmla="*/ 1 w 1294"/>
              <a:gd name="T7" fmla="*/ 1 h 1451"/>
              <a:gd name="T8" fmla="*/ 1 w 1294"/>
              <a:gd name="T9" fmla="*/ 1 h 1451"/>
              <a:gd name="T10" fmla="*/ 1 w 1294"/>
              <a:gd name="T11" fmla="*/ 0 h 1451"/>
              <a:gd name="T12" fmla="*/ 1 w 1294"/>
              <a:gd name="T13" fmla="*/ 0 h 1451"/>
              <a:gd name="T14" fmla="*/ 1 w 1294"/>
              <a:gd name="T15" fmla="*/ 0 h 1451"/>
              <a:gd name="T16" fmla="*/ 1 w 1294"/>
              <a:gd name="T17" fmla="*/ 0 h 1451"/>
              <a:gd name="T18" fmla="*/ 1 w 1294"/>
              <a:gd name="T19" fmla="*/ 0 h 1451"/>
              <a:gd name="T20" fmla="*/ 1 w 1294"/>
              <a:gd name="T21" fmla="*/ 0 h 1451"/>
              <a:gd name="T22" fmla="*/ 1 w 1294"/>
              <a:gd name="T23" fmla="*/ 0 h 1451"/>
              <a:gd name="T24" fmla="*/ 1 w 1294"/>
              <a:gd name="T25" fmla="*/ 0 h 1451"/>
              <a:gd name="T26" fmla="*/ 2 w 1294"/>
              <a:gd name="T27" fmla="*/ 0 h 1451"/>
              <a:gd name="T28" fmla="*/ 2 w 1294"/>
              <a:gd name="T29" fmla="*/ 0 h 1451"/>
              <a:gd name="T30" fmla="*/ 2 w 1294"/>
              <a:gd name="T31" fmla="*/ 0 h 1451"/>
              <a:gd name="T32" fmla="*/ 2 w 1294"/>
              <a:gd name="T33" fmla="*/ 0 h 1451"/>
              <a:gd name="T34" fmla="*/ 2 w 1294"/>
              <a:gd name="T35" fmla="*/ 0 h 1451"/>
              <a:gd name="T36" fmla="*/ 3 w 1294"/>
              <a:gd name="T37" fmla="*/ 0 h 1451"/>
              <a:gd name="T38" fmla="*/ 3 w 1294"/>
              <a:gd name="T39" fmla="*/ 0 h 1451"/>
              <a:gd name="T40" fmla="*/ 3 w 1294"/>
              <a:gd name="T41" fmla="*/ 0 h 1451"/>
              <a:gd name="T42" fmla="*/ 2 w 1294"/>
              <a:gd name="T43" fmla="*/ 0 h 1451"/>
              <a:gd name="T44" fmla="*/ 2 w 1294"/>
              <a:gd name="T45" fmla="*/ 1 h 1451"/>
              <a:gd name="T46" fmla="*/ 2 w 1294"/>
              <a:gd name="T47" fmla="*/ 1 h 1451"/>
              <a:gd name="T48" fmla="*/ 2 w 1294"/>
              <a:gd name="T49" fmla="*/ 1 h 1451"/>
              <a:gd name="T50" fmla="*/ 2 w 1294"/>
              <a:gd name="T51" fmla="*/ 1 h 1451"/>
              <a:gd name="T52" fmla="*/ 2 w 1294"/>
              <a:gd name="T53" fmla="*/ 1 h 1451"/>
              <a:gd name="T54" fmla="*/ 2 w 1294"/>
              <a:gd name="T55" fmla="*/ 2 h 1451"/>
              <a:gd name="T56" fmla="*/ 2 w 1294"/>
              <a:gd name="T57" fmla="*/ 2 h 1451"/>
              <a:gd name="T58" fmla="*/ 2 w 1294"/>
              <a:gd name="T59" fmla="*/ 2 h 1451"/>
              <a:gd name="T60" fmla="*/ 2 w 1294"/>
              <a:gd name="T61" fmla="*/ 2 h 1451"/>
              <a:gd name="T62" fmla="*/ 2 w 1294"/>
              <a:gd name="T63" fmla="*/ 2 h 1451"/>
              <a:gd name="T64" fmla="*/ 3 w 1294"/>
              <a:gd name="T65" fmla="*/ 2 h 1451"/>
              <a:gd name="T66" fmla="*/ 3 w 1294"/>
              <a:gd name="T67" fmla="*/ 2 h 1451"/>
              <a:gd name="T68" fmla="*/ 3 w 1294"/>
              <a:gd name="T69" fmla="*/ 2 h 1451"/>
              <a:gd name="T70" fmla="*/ 3 w 1294"/>
              <a:gd name="T71" fmla="*/ 2 h 1451"/>
              <a:gd name="T72" fmla="*/ 2 w 1294"/>
              <a:gd name="T73" fmla="*/ 2 h 1451"/>
              <a:gd name="T74" fmla="*/ 2 w 1294"/>
              <a:gd name="T75" fmla="*/ 2 h 1451"/>
              <a:gd name="T76" fmla="*/ 2 w 1294"/>
              <a:gd name="T77" fmla="*/ 2 h 1451"/>
              <a:gd name="T78" fmla="*/ 2 w 1294"/>
              <a:gd name="T79" fmla="*/ 2 h 1451"/>
              <a:gd name="T80" fmla="*/ 2 w 1294"/>
              <a:gd name="T81" fmla="*/ 2 h 1451"/>
              <a:gd name="T82" fmla="*/ 1 w 1294"/>
              <a:gd name="T83" fmla="*/ 2 h 1451"/>
              <a:gd name="T84" fmla="*/ 1 w 1294"/>
              <a:gd name="T85" fmla="*/ 2 h 1451"/>
              <a:gd name="T86" fmla="*/ 1 w 1294"/>
              <a:gd name="T87" fmla="*/ 2 h 1451"/>
              <a:gd name="T88" fmla="*/ 1 w 1294"/>
              <a:gd name="T89" fmla="*/ 2 h 1451"/>
              <a:gd name="T90" fmla="*/ 1 w 1294"/>
              <a:gd name="T91" fmla="*/ 2 h 1451"/>
              <a:gd name="T92" fmla="*/ 1 w 1294"/>
              <a:gd name="T93" fmla="*/ 2 h 1451"/>
              <a:gd name="T94" fmla="*/ 1 w 1294"/>
              <a:gd name="T95" fmla="*/ 2 h 145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94"/>
              <a:gd name="T145" fmla="*/ 0 h 1451"/>
              <a:gd name="T146" fmla="*/ 1294 w 1294"/>
              <a:gd name="T147" fmla="*/ 1451 h 145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94" h="1451">
                <a:moveTo>
                  <a:pt x="145" y="1127"/>
                </a:moveTo>
                <a:lnTo>
                  <a:pt x="144" y="1085"/>
                </a:lnTo>
                <a:lnTo>
                  <a:pt x="143" y="1013"/>
                </a:lnTo>
                <a:lnTo>
                  <a:pt x="140" y="999"/>
                </a:lnTo>
                <a:lnTo>
                  <a:pt x="134" y="989"/>
                </a:lnTo>
                <a:lnTo>
                  <a:pt x="113" y="979"/>
                </a:lnTo>
                <a:lnTo>
                  <a:pt x="75" y="935"/>
                </a:lnTo>
                <a:lnTo>
                  <a:pt x="73" y="926"/>
                </a:lnTo>
                <a:lnTo>
                  <a:pt x="107" y="895"/>
                </a:lnTo>
                <a:lnTo>
                  <a:pt x="121" y="849"/>
                </a:lnTo>
                <a:lnTo>
                  <a:pt x="119" y="832"/>
                </a:lnTo>
                <a:lnTo>
                  <a:pt x="119" y="827"/>
                </a:lnTo>
                <a:lnTo>
                  <a:pt x="109" y="747"/>
                </a:lnTo>
                <a:lnTo>
                  <a:pt x="89" y="710"/>
                </a:lnTo>
                <a:lnTo>
                  <a:pt x="83" y="679"/>
                </a:lnTo>
                <a:lnTo>
                  <a:pt x="81" y="678"/>
                </a:lnTo>
                <a:lnTo>
                  <a:pt x="79" y="678"/>
                </a:lnTo>
                <a:lnTo>
                  <a:pt x="81" y="618"/>
                </a:lnTo>
                <a:lnTo>
                  <a:pt x="73" y="588"/>
                </a:lnTo>
                <a:lnTo>
                  <a:pt x="71" y="550"/>
                </a:lnTo>
                <a:lnTo>
                  <a:pt x="71" y="542"/>
                </a:lnTo>
                <a:lnTo>
                  <a:pt x="71" y="541"/>
                </a:lnTo>
                <a:lnTo>
                  <a:pt x="71" y="529"/>
                </a:lnTo>
                <a:lnTo>
                  <a:pt x="68" y="506"/>
                </a:lnTo>
                <a:lnTo>
                  <a:pt x="71" y="505"/>
                </a:lnTo>
                <a:lnTo>
                  <a:pt x="67" y="498"/>
                </a:lnTo>
                <a:lnTo>
                  <a:pt x="68" y="495"/>
                </a:lnTo>
                <a:lnTo>
                  <a:pt x="68" y="465"/>
                </a:lnTo>
                <a:lnTo>
                  <a:pt x="67" y="464"/>
                </a:lnTo>
                <a:lnTo>
                  <a:pt x="63" y="435"/>
                </a:lnTo>
                <a:lnTo>
                  <a:pt x="61" y="422"/>
                </a:lnTo>
                <a:lnTo>
                  <a:pt x="37" y="373"/>
                </a:lnTo>
                <a:lnTo>
                  <a:pt x="20" y="303"/>
                </a:lnTo>
                <a:lnTo>
                  <a:pt x="16" y="301"/>
                </a:lnTo>
                <a:lnTo>
                  <a:pt x="17" y="296"/>
                </a:lnTo>
                <a:lnTo>
                  <a:pt x="20" y="293"/>
                </a:lnTo>
                <a:lnTo>
                  <a:pt x="18" y="240"/>
                </a:lnTo>
                <a:lnTo>
                  <a:pt x="13" y="211"/>
                </a:lnTo>
                <a:lnTo>
                  <a:pt x="12" y="210"/>
                </a:lnTo>
                <a:lnTo>
                  <a:pt x="7" y="132"/>
                </a:lnTo>
                <a:lnTo>
                  <a:pt x="10" y="130"/>
                </a:lnTo>
                <a:lnTo>
                  <a:pt x="0" y="100"/>
                </a:lnTo>
                <a:lnTo>
                  <a:pt x="137" y="97"/>
                </a:lnTo>
                <a:lnTo>
                  <a:pt x="316" y="95"/>
                </a:lnTo>
                <a:lnTo>
                  <a:pt x="344" y="94"/>
                </a:lnTo>
                <a:lnTo>
                  <a:pt x="342" y="0"/>
                </a:lnTo>
                <a:lnTo>
                  <a:pt x="374" y="2"/>
                </a:lnTo>
                <a:lnTo>
                  <a:pt x="398" y="13"/>
                </a:lnTo>
                <a:lnTo>
                  <a:pt x="422" y="143"/>
                </a:lnTo>
                <a:lnTo>
                  <a:pt x="441" y="160"/>
                </a:lnTo>
                <a:lnTo>
                  <a:pt x="467" y="162"/>
                </a:lnTo>
                <a:lnTo>
                  <a:pt x="493" y="162"/>
                </a:lnTo>
                <a:lnTo>
                  <a:pt x="497" y="172"/>
                </a:lnTo>
                <a:lnTo>
                  <a:pt x="564" y="175"/>
                </a:lnTo>
                <a:lnTo>
                  <a:pt x="574" y="203"/>
                </a:lnTo>
                <a:lnTo>
                  <a:pt x="615" y="198"/>
                </a:lnTo>
                <a:lnTo>
                  <a:pt x="630" y="188"/>
                </a:lnTo>
                <a:lnTo>
                  <a:pt x="628" y="184"/>
                </a:lnTo>
                <a:lnTo>
                  <a:pt x="671" y="168"/>
                </a:lnTo>
                <a:lnTo>
                  <a:pt x="690" y="170"/>
                </a:lnTo>
                <a:lnTo>
                  <a:pt x="713" y="169"/>
                </a:lnTo>
                <a:lnTo>
                  <a:pt x="751" y="190"/>
                </a:lnTo>
                <a:lnTo>
                  <a:pt x="767" y="187"/>
                </a:lnTo>
                <a:lnTo>
                  <a:pt x="771" y="212"/>
                </a:lnTo>
                <a:lnTo>
                  <a:pt x="791" y="211"/>
                </a:lnTo>
                <a:lnTo>
                  <a:pt x="815" y="263"/>
                </a:lnTo>
                <a:lnTo>
                  <a:pt x="832" y="256"/>
                </a:lnTo>
                <a:lnTo>
                  <a:pt x="828" y="233"/>
                </a:lnTo>
                <a:lnTo>
                  <a:pt x="863" y="227"/>
                </a:lnTo>
                <a:lnTo>
                  <a:pt x="876" y="235"/>
                </a:lnTo>
                <a:lnTo>
                  <a:pt x="881" y="253"/>
                </a:lnTo>
                <a:lnTo>
                  <a:pt x="912" y="263"/>
                </a:lnTo>
                <a:lnTo>
                  <a:pt x="964" y="293"/>
                </a:lnTo>
                <a:lnTo>
                  <a:pt x="1001" y="287"/>
                </a:lnTo>
                <a:lnTo>
                  <a:pt x="1040" y="258"/>
                </a:lnTo>
                <a:lnTo>
                  <a:pt x="1070" y="241"/>
                </a:lnTo>
                <a:lnTo>
                  <a:pt x="1089" y="277"/>
                </a:lnTo>
                <a:lnTo>
                  <a:pt x="1109" y="271"/>
                </a:lnTo>
                <a:lnTo>
                  <a:pt x="1157" y="272"/>
                </a:lnTo>
                <a:lnTo>
                  <a:pt x="1189" y="265"/>
                </a:lnTo>
                <a:lnTo>
                  <a:pt x="1238" y="293"/>
                </a:lnTo>
                <a:lnTo>
                  <a:pt x="1257" y="282"/>
                </a:lnTo>
                <a:lnTo>
                  <a:pt x="1294" y="282"/>
                </a:lnTo>
                <a:lnTo>
                  <a:pt x="1220" y="333"/>
                </a:lnTo>
                <a:lnTo>
                  <a:pt x="1137" y="367"/>
                </a:lnTo>
                <a:lnTo>
                  <a:pt x="1097" y="393"/>
                </a:lnTo>
                <a:lnTo>
                  <a:pt x="1053" y="434"/>
                </a:lnTo>
                <a:lnTo>
                  <a:pt x="1019" y="480"/>
                </a:lnTo>
                <a:lnTo>
                  <a:pt x="998" y="504"/>
                </a:lnTo>
                <a:lnTo>
                  <a:pt x="931" y="571"/>
                </a:lnTo>
                <a:lnTo>
                  <a:pt x="898" y="597"/>
                </a:lnTo>
                <a:lnTo>
                  <a:pt x="887" y="620"/>
                </a:lnTo>
                <a:lnTo>
                  <a:pt x="899" y="630"/>
                </a:lnTo>
                <a:lnTo>
                  <a:pt x="883" y="620"/>
                </a:lnTo>
                <a:lnTo>
                  <a:pt x="858" y="645"/>
                </a:lnTo>
                <a:lnTo>
                  <a:pt x="850" y="643"/>
                </a:lnTo>
                <a:lnTo>
                  <a:pt x="851" y="654"/>
                </a:lnTo>
                <a:lnTo>
                  <a:pt x="852" y="684"/>
                </a:lnTo>
                <a:lnTo>
                  <a:pt x="853" y="704"/>
                </a:lnTo>
                <a:lnTo>
                  <a:pt x="857" y="768"/>
                </a:lnTo>
                <a:lnTo>
                  <a:pt x="858" y="788"/>
                </a:lnTo>
                <a:lnTo>
                  <a:pt x="783" y="850"/>
                </a:lnTo>
                <a:lnTo>
                  <a:pt x="768" y="878"/>
                </a:lnTo>
                <a:lnTo>
                  <a:pt x="767" y="879"/>
                </a:lnTo>
                <a:lnTo>
                  <a:pt x="761" y="899"/>
                </a:lnTo>
                <a:lnTo>
                  <a:pt x="786" y="921"/>
                </a:lnTo>
                <a:lnTo>
                  <a:pt x="795" y="934"/>
                </a:lnTo>
                <a:lnTo>
                  <a:pt x="790" y="985"/>
                </a:lnTo>
                <a:lnTo>
                  <a:pt x="789" y="995"/>
                </a:lnTo>
                <a:lnTo>
                  <a:pt x="790" y="1004"/>
                </a:lnTo>
                <a:lnTo>
                  <a:pt x="789" y="1006"/>
                </a:lnTo>
                <a:lnTo>
                  <a:pt x="792" y="1027"/>
                </a:lnTo>
                <a:lnTo>
                  <a:pt x="790" y="1058"/>
                </a:lnTo>
                <a:lnTo>
                  <a:pt x="791" y="1091"/>
                </a:lnTo>
                <a:lnTo>
                  <a:pt x="787" y="1121"/>
                </a:lnTo>
                <a:lnTo>
                  <a:pt x="801" y="1128"/>
                </a:lnTo>
                <a:lnTo>
                  <a:pt x="807" y="1133"/>
                </a:lnTo>
                <a:lnTo>
                  <a:pt x="843" y="1162"/>
                </a:lnTo>
                <a:lnTo>
                  <a:pt x="875" y="1167"/>
                </a:lnTo>
                <a:lnTo>
                  <a:pt x="876" y="1168"/>
                </a:lnTo>
                <a:lnTo>
                  <a:pt x="878" y="1176"/>
                </a:lnTo>
                <a:lnTo>
                  <a:pt x="889" y="1187"/>
                </a:lnTo>
                <a:lnTo>
                  <a:pt x="894" y="1191"/>
                </a:lnTo>
                <a:lnTo>
                  <a:pt x="911" y="1194"/>
                </a:lnTo>
                <a:lnTo>
                  <a:pt x="918" y="1198"/>
                </a:lnTo>
                <a:lnTo>
                  <a:pt x="934" y="1205"/>
                </a:lnTo>
                <a:lnTo>
                  <a:pt x="955" y="1234"/>
                </a:lnTo>
                <a:lnTo>
                  <a:pt x="961" y="1248"/>
                </a:lnTo>
                <a:lnTo>
                  <a:pt x="988" y="1264"/>
                </a:lnTo>
                <a:lnTo>
                  <a:pt x="1004" y="1280"/>
                </a:lnTo>
                <a:lnTo>
                  <a:pt x="1017" y="1287"/>
                </a:lnTo>
                <a:lnTo>
                  <a:pt x="1027" y="1288"/>
                </a:lnTo>
                <a:lnTo>
                  <a:pt x="1039" y="1292"/>
                </a:lnTo>
                <a:lnTo>
                  <a:pt x="1041" y="1295"/>
                </a:lnTo>
                <a:lnTo>
                  <a:pt x="1051" y="1305"/>
                </a:lnTo>
                <a:lnTo>
                  <a:pt x="1067" y="1326"/>
                </a:lnTo>
                <a:lnTo>
                  <a:pt x="1069" y="1328"/>
                </a:lnTo>
                <a:lnTo>
                  <a:pt x="1076" y="1343"/>
                </a:lnTo>
                <a:lnTo>
                  <a:pt x="1076" y="1348"/>
                </a:lnTo>
                <a:lnTo>
                  <a:pt x="1075" y="1358"/>
                </a:lnTo>
                <a:lnTo>
                  <a:pt x="1075" y="1385"/>
                </a:lnTo>
                <a:lnTo>
                  <a:pt x="1082" y="1392"/>
                </a:lnTo>
                <a:lnTo>
                  <a:pt x="1086" y="1413"/>
                </a:lnTo>
                <a:lnTo>
                  <a:pt x="1080" y="1413"/>
                </a:lnTo>
                <a:lnTo>
                  <a:pt x="1068" y="1414"/>
                </a:lnTo>
                <a:lnTo>
                  <a:pt x="1016" y="1417"/>
                </a:lnTo>
                <a:lnTo>
                  <a:pt x="1014" y="1417"/>
                </a:lnTo>
                <a:lnTo>
                  <a:pt x="995" y="1419"/>
                </a:lnTo>
                <a:lnTo>
                  <a:pt x="932" y="1422"/>
                </a:lnTo>
                <a:lnTo>
                  <a:pt x="866" y="1426"/>
                </a:lnTo>
                <a:lnTo>
                  <a:pt x="847" y="1427"/>
                </a:lnTo>
                <a:lnTo>
                  <a:pt x="768" y="1431"/>
                </a:lnTo>
                <a:lnTo>
                  <a:pt x="763" y="1432"/>
                </a:lnTo>
                <a:lnTo>
                  <a:pt x="759" y="1432"/>
                </a:lnTo>
                <a:lnTo>
                  <a:pt x="701" y="1434"/>
                </a:lnTo>
                <a:lnTo>
                  <a:pt x="696" y="1434"/>
                </a:lnTo>
                <a:lnTo>
                  <a:pt x="678" y="1435"/>
                </a:lnTo>
                <a:lnTo>
                  <a:pt x="652" y="1437"/>
                </a:lnTo>
                <a:lnTo>
                  <a:pt x="615" y="1438"/>
                </a:lnTo>
                <a:lnTo>
                  <a:pt x="611" y="1438"/>
                </a:lnTo>
                <a:lnTo>
                  <a:pt x="594" y="1439"/>
                </a:lnTo>
                <a:lnTo>
                  <a:pt x="593" y="1439"/>
                </a:lnTo>
                <a:lnTo>
                  <a:pt x="588" y="1439"/>
                </a:lnTo>
                <a:lnTo>
                  <a:pt x="544" y="1440"/>
                </a:lnTo>
                <a:lnTo>
                  <a:pt x="521" y="1441"/>
                </a:lnTo>
                <a:lnTo>
                  <a:pt x="509" y="1441"/>
                </a:lnTo>
                <a:lnTo>
                  <a:pt x="472" y="1443"/>
                </a:lnTo>
                <a:lnTo>
                  <a:pt x="454" y="1444"/>
                </a:lnTo>
                <a:lnTo>
                  <a:pt x="436" y="1444"/>
                </a:lnTo>
                <a:lnTo>
                  <a:pt x="433" y="1444"/>
                </a:lnTo>
                <a:lnTo>
                  <a:pt x="425" y="1445"/>
                </a:lnTo>
                <a:lnTo>
                  <a:pt x="387" y="1445"/>
                </a:lnTo>
                <a:lnTo>
                  <a:pt x="365" y="1446"/>
                </a:lnTo>
                <a:lnTo>
                  <a:pt x="340" y="1447"/>
                </a:lnTo>
                <a:lnTo>
                  <a:pt x="328" y="1447"/>
                </a:lnTo>
                <a:lnTo>
                  <a:pt x="282" y="1449"/>
                </a:lnTo>
                <a:lnTo>
                  <a:pt x="276" y="1449"/>
                </a:lnTo>
                <a:lnTo>
                  <a:pt x="255" y="1449"/>
                </a:lnTo>
                <a:lnTo>
                  <a:pt x="243" y="1450"/>
                </a:lnTo>
                <a:lnTo>
                  <a:pt x="231" y="1450"/>
                </a:lnTo>
                <a:lnTo>
                  <a:pt x="222" y="1450"/>
                </a:lnTo>
                <a:lnTo>
                  <a:pt x="186" y="1450"/>
                </a:lnTo>
                <a:lnTo>
                  <a:pt x="164" y="1451"/>
                </a:lnTo>
                <a:lnTo>
                  <a:pt x="150" y="1451"/>
                </a:lnTo>
                <a:lnTo>
                  <a:pt x="150" y="1420"/>
                </a:lnTo>
                <a:lnTo>
                  <a:pt x="149" y="1389"/>
                </a:lnTo>
                <a:lnTo>
                  <a:pt x="149" y="1365"/>
                </a:lnTo>
                <a:lnTo>
                  <a:pt x="147" y="1326"/>
                </a:lnTo>
                <a:lnTo>
                  <a:pt x="147" y="1296"/>
                </a:lnTo>
                <a:lnTo>
                  <a:pt x="147" y="1278"/>
                </a:lnTo>
                <a:lnTo>
                  <a:pt x="146" y="1192"/>
                </a:lnTo>
                <a:lnTo>
                  <a:pt x="146" y="1172"/>
                </a:lnTo>
                <a:lnTo>
                  <a:pt x="146" y="1170"/>
                </a:lnTo>
                <a:lnTo>
                  <a:pt x="145" y="1127"/>
                </a:lnTo>
                <a:close/>
              </a:path>
            </a:pathLst>
          </a:custGeom>
          <a:solidFill>
            <a:schemeClr val="bg2">
              <a:lumMod val="50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nvGrpSpPr>
          <p:cNvPr id="6" name="Group 5"/>
          <p:cNvGrpSpPr/>
          <p:nvPr/>
        </p:nvGrpSpPr>
        <p:grpSpPr>
          <a:xfrm>
            <a:off x="5533854" y="1599512"/>
            <a:ext cx="1127211" cy="1127211"/>
            <a:chOff x="5533854" y="1599512"/>
            <a:chExt cx="1127211" cy="1127211"/>
          </a:xfrm>
        </p:grpSpPr>
        <p:sp>
          <p:nvSpPr>
            <p:cNvPr id="33900" name="Freeform 26"/>
            <p:cNvSpPr>
              <a:spLocks/>
            </p:cNvSpPr>
            <p:nvPr/>
          </p:nvSpPr>
          <p:spPr bwMode="auto">
            <a:xfrm>
              <a:off x="6088442" y="1948197"/>
              <a:ext cx="572623" cy="778526"/>
            </a:xfrm>
            <a:custGeom>
              <a:avLst/>
              <a:gdLst>
                <a:gd name="T0" fmla="*/ 2 w 761"/>
                <a:gd name="T1" fmla="*/ 0 h 1038"/>
                <a:gd name="T2" fmla="*/ 1 w 761"/>
                <a:gd name="T3" fmla="*/ 0 h 1038"/>
                <a:gd name="T4" fmla="*/ 1 w 761"/>
                <a:gd name="T5" fmla="*/ 0 h 1038"/>
                <a:gd name="T6" fmla="*/ 1 w 761"/>
                <a:gd name="T7" fmla="*/ 1 h 1038"/>
                <a:gd name="T8" fmla="*/ 2 w 761"/>
                <a:gd name="T9" fmla="*/ 0 h 1038"/>
                <a:gd name="T10" fmla="*/ 2 w 761"/>
                <a:gd name="T11" fmla="*/ 0 h 1038"/>
                <a:gd name="T12" fmla="*/ 2 w 761"/>
                <a:gd name="T13" fmla="*/ 0 h 1038"/>
                <a:gd name="T14" fmla="*/ 2 w 761"/>
                <a:gd name="T15" fmla="*/ 0 h 1038"/>
                <a:gd name="T16" fmla="*/ 2 w 761"/>
                <a:gd name="T17" fmla="*/ 1 h 1038"/>
                <a:gd name="T18" fmla="*/ 2 w 761"/>
                <a:gd name="T19" fmla="*/ 1 h 1038"/>
                <a:gd name="T20" fmla="*/ 2 w 761"/>
                <a:gd name="T21" fmla="*/ 1 h 1038"/>
                <a:gd name="T22" fmla="*/ 2 w 761"/>
                <a:gd name="T23" fmla="*/ 1 h 1038"/>
                <a:gd name="T24" fmla="*/ 2 w 761"/>
                <a:gd name="T25" fmla="*/ 1 h 1038"/>
                <a:gd name="T26" fmla="*/ 2 w 761"/>
                <a:gd name="T27" fmla="*/ 1 h 1038"/>
                <a:gd name="T28" fmla="*/ 2 w 761"/>
                <a:gd name="T29" fmla="*/ 1 h 1038"/>
                <a:gd name="T30" fmla="*/ 2 w 761"/>
                <a:gd name="T31" fmla="*/ 1 h 1038"/>
                <a:gd name="T32" fmla="*/ 1 w 761"/>
                <a:gd name="T33" fmla="*/ 1 h 1038"/>
                <a:gd name="T34" fmla="*/ 1 w 761"/>
                <a:gd name="T35" fmla="*/ 1 h 1038"/>
                <a:gd name="T36" fmla="*/ 1 w 761"/>
                <a:gd name="T37" fmla="*/ 1 h 1038"/>
                <a:gd name="T38" fmla="*/ 1 w 761"/>
                <a:gd name="T39" fmla="*/ 1 h 1038"/>
                <a:gd name="T40" fmla="*/ 1 w 761"/>
                <a:gd name="T41" fmla="*/ 1 h 1038"/>
                <a:gd name="T42" fmla="*/ 1 w 761"/>
                <a:gd name="T43" fmla="*/ 1 h 1038"/>
                <a:gd name="T44" fmla="*/ 1 w 761"/>
                <a:gd name="T45" fmla="*/ 1 h 1038"/>
                <a:gd name="T46" fmla="*/ 1 w 761"/>
                <a:gd name="T47" fmla="*/ 2 h 1038"/>
                <a:gd name="T48" fmla="*/ 1 w 761"/>
                <a:gd name="T49" fmla="*/ 2 h 1038"/>
                <a:gd name="T50" fmla="*/ 1 w 761"/>
                <a:gd name="T51" fmla="*/ 1 h 1038"/>
                <a:gd name="T52" fmla="*/ 1 w 761"/>
                <a:gd name="T53" fmla="*/ 1 h 1038"/>
                <a:gd name="T54" fmla="*/ 1 w 761"/>
                <a:gd name="T55" fmla="*/ 1 h 1038"/>
                <a:gd name="T56" fmla="*/ 1 w 761"/>
                <a:gd name="T57" fmla="*/ 1 h 1038"/>
                <a:gd name="T58" fmla="*/ 1 w 761"/>
                <a:gd name="T59" fmla="*/ 1 h 1038"/>
                <a:gd name="T60" fmla="*/ 1 w 761"/>
                <a:gd name="T61" fmla="*/ 0 h 1038"/>
                <a:gd name="T62" fmla="*/ 1 w 761"/>
                <a:gd name="T63" fmla="*/ 0 h 1038"/>
                <a:gd name="T64" fmla="*/ 1 w 761"/>
                <a:gd name="T65" fmla="*/ 0 h 1038"/>
                <a:gd name="T66" fmla="*/ 1 w 761"/>
                <a:gd name="T67" fmla="*/ 0 h 1038"/>
                <a:gd name="T68" fmla="*/ 1 w 761"/>
                <a:gd name="T69" fmla="*/ 0 h 1038"/>
                <a:gd name="T70" fmla="*/ 1 w 761"/>
                <a:gd name="T71" fmla="*/ 0 h 1038"/>
                <a:gd name="T72" fmla="*/ 1 w 761"/>
                <a:gd name="T73" fmla="*/ 0 h 1038"/>
                <a:gd name="T74" fmla="*/ 1 w 761"/>
                <a:gd name="T75" fmla="*/ 0 h 1038"/>
                <a:gd name="T76" fmla="*/ 1 w 761"/>
                <a:gd name="T77" fmla="*/ 0 h 1038"/>
                <a:gd name="T78" fmla="*/ 1 w 761"/>
                <a:gd name="T79" fmla="*/ 0 h 1038"/>
                <a:gd name="T80" fmla="*/ 1 w 761"/>
                <a:gd name="T81" fmla="*/ 0 h 1038"/>
                <a:gd name="T82" fmla="*/ 1 w 761"/>
                <a:gd name="T83" fmla="*/ 0 h 1038"/>
                <a:gd name="T84" fmla="*/ 1 w 761"/>
                <a:gd name="T85" fmla="*/ 0 h 1038"/>
                <a:gd name="T86" fmla="*/ 1 w 761"/>
                <a:gd name="T87" fmla="*/ 0 h 1038"/>
                <a:gd name="T88" fmla="*/ 1 w 761"/>
                <a:gd name="T89" fmla="*/ 0 h 1038"/>
                <a:gd name="T90" fmla="*/ 2 w 761"/>
                <a:gd name="T91" fmla="*/ 0 h 10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61"/>
                <a:gd name="T139" fmla="*/ 0 h 1038"/>
                <a:gd name="T140" fmla="*/ 761 w 761"/>
                <a:gd name="T141" fmla="*/ 1038 h 10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61" h="1038">
                  <a:moveTo>
                    <a:pt x="544" y="279"/>
                  </a:moveTo>
                  <a:lnTo>
                    <a:pt x="521" y="341"/>
                  </a:lnTo>
                  <a:lnTo>
                    <a:pt x="515" y="348"/>
                  </a:lnTo>
                  <a:lnTo>
                    <a:pt x="513" y="371"/>
                  </a:lnTo>
                  <a:lnTo>
                    <a:pt x="514" y="380"/>
                  </a:lnTo>
                  <a:lnTo>
                    <a:pt x="507" y="398"/>
                  </a:lnTo>
                  <a:lnTo>
                    <a:pt x="485" y="419"/>
                  </a:lnTo>
                  <a:lnTo>
                    <a:pt x="466" y="428"/>
                  </a:lnTo>
                  <a:lnTo>
                    <a:pt x="462" y="440"/>
                  </a:lnTo>
                  <a:lnTo>
                    <a:pt x="461" y="485"/>
                  </a:lnTo>
                  <a:lnTo>
                    <a:pt x="477" y="503"/>
                  </a:lnTo>
                  <a:lnTo>
                    <a:pt x="509" y="514"/>
                  </a:lnTo>
                  <a:lnTo>
                    <a:pt x="520" y="505"/>
                  </a:lnTo>
                  <a:lnTo>
                    <a:pt x="540" y="480"/>
                  </a:lnTo>
                  <a:lnTo>
                    <a:pt x="545" y="475"/>
                  </a:lnTo>
                  <a:lnTo>
                    <a:pt x="556" y="442"/>
                  </a:lnTo>
                  <a:lnTo>
                    <a:pt x="564" y="434"/>
                  </a:lnTo>
                  <a:lnTo>
                    <a:pt x="552" y="427"/>
                  </a:lnTo>
                  <a:lnTo>
                    <a:pt x="570" y="420"/>
                  </a:lnTo>
                  <a:lnTo>
                    <a:pt x="575" y="408"/>
                  </a:lnTo>
                  <a:lnTo>
                    <a:pt x="596" y="400"/>
                  </a:lnTo>
                  <a:lnTo>
                    <a:pt x="620" y="377"/>
                  </a:lnTo>
                  <a:lnTo>
                    <a:pt x="631" y="376"/>
                  </a:lnTo>
                  <a:lnTo>
                    <a:pt x="661" y="390"/>
                  </a:lnTo>
                  <a:lnTo>
                    <a:pt x="682" y="418"/>
                  </a:lnTo>
                  <a:lnTo>
                    <a:pt x="700" y="462"/>
                  </a:lnTo>
                  <a:lnTo>
                    <a:pt x="723" y="538"/>
                  </a:lnTo>
                  <a:lnTo>
                    <a:pt x="731" y="568"/>
                  </a:lnTo>
                  <a:lnTo>
                    <a:pt x="737" y="587"/>
                  </a:lnTo>
                  <a:lnTo>
                    <a:pt x="761" y="631"/>
                  </a:lnTo>
                  <a:lnTo>
                    <a:pt x="756" y="717"/>
                  </a:lnTo>
                  <a:lnTo>
                    <a:pt x="729" y="752"/>
                  </a:lnTo>
                  <a:lnTo>
                    <a:pt x="726" y="726"/>
                  </a:lnTo>
                  <a:lnTo>
                    <a:pt x="734" y="714"/>
                  </a:lnTo>
                  <a:lnTo>
                    <a:pt x="715" y="713"/>
                  </a:lnTo>
                  <a:lnTo>
                    <a:pt x="701" y="729"/>
                  </a:lnTo>
                  <a:lnTo>
                    <a:pt x="695" y="762"/>
                  </a:lnTo>
                  <a:lnTo>
                    <a:pt x="698" y="774"/>
                  </a:lnTo>
                  <a:lnTo>
                    <a:pt x="692" y="799"/>
                  </a:lnTo>
                  <a:lnTo>
                    <a:pt x="679" y="806"/>
                  </a:lnTo>
                  <a:lnTo>
                    <a:pt x="660" y="833"/>
                  </a:lnTo>
                  <a:lnTo>
                    <a:pt x="658" y="885"/>
                  </a:lnTo>
                  <a:lnTo>
                    <a:pt x="628" y="930"/>
                  </a:lnTo>
                  <a:lnTo>
                    <a:pt x="624" y="962"/>
                  </a:lnTo>
                  <a:lnTo>
                    <a:pt x="619" y="966"/>
                  </a:lnTo>
                  <a:lnTo>
                    <a:pt x="600" y="969"/>
                  </a:lnTo>
                  <a:lnTo>
                    <a:pt x="593" y="970"/>
                  </a:lnTo>
                  <a:lnTo>
                    <a:pt x="563" y="976"/>
                  </a:lnTo>
                  <a:lnTo>
                    <a:pt x="543" y="980"/>
                  </a:lnTo>
                  <a:lnTo>
                    <a:pt x="486" y="991"/>
                  </a:lnTo>
                  <a:lnTo>
                    <a:pt x="455" y="996"/>
                  </a:lnTo>
                  <a:lnTo>
                    <a:pt x="448" y="997"/>
                  </a:lnTo>
                  <a:lnTo>
                    <a:pt x="435" y="999"/>
                  </a:lnTo>
                  <a:lnTo>
                    <a:pt x="384" y="1008"/>
                  </a:lnTo>
                  <a:lnTo>
                    <a:pt x="375" y="1009"/>
                  </a:lnTo>
                  <a:lnTo>
                    <a:pt x="372" y="993"/>
                  </a:lnTo>
                  <a:lnTo>
                    <a:pt x="369" y="993"/>
                  </a:lnTo>
                  <a:lnTo>
                    <a:pt x="338" y="998"/>
                  </a:lnTo>
                  <a:lnTo>
                    <a:pt x="315" y="1000"/>
                  </a:lnTo>
                  <a:lnTo>
                    <a:pt x="302" y="1003"/>
                  </a:lnTo>
                  <a:lnTo>
                    <a:pt x="297" y="1003"/>
                  </a:lnTo>
                  <a:lnTo>
                    <a:pt x="292" y="1004"/>
                  </a:lnTo>
                  <a:lnTo>
                    <a:pt x="284" y="1004"/>
                  </a:lnTo>
                  <a:lnTo>
                    <a:pt x="269" y="1006"/>
                  </a:lnTo>
                  <a:lnTo>
                    <a:pt x="246" y="1009"/>
                  </a:lnTo>
                  <a:lnTo>
                    <a:pt x="218" y="1014"/>
                  </a:lnTo>
                  <a:lnTo>
                    <a:pt x="201" y="1015"/>
                  </a:lnTo>
                  <a:lnTo>
                    <a:pt x="200" y="1015"/>
                  </a:lnTo>
                  <a:lnTo>
                    <a:pt x="155" y="1021"/>
                  </a:lnTo>
                  <a:lnTo>
                    <a:pt x="145" y="1022"/>
                  </a:lnTo>
                  <a:lnTo>
                    <a:pt x="115" y="1026"/>
                  </a:lnTo>
                  <a:lnTo>
                    <a:pt x="110" y="1026"/>
                  </a:lnTo>
                  <a:lnTo>
                    <a:pt x="87" y="1028"/>
                  </a:lnTo>
                  <a:lnTo>
                    <a:pt x="60" y="1032"/>
                  </a:lnTo>
                  <a:lnTo>
                    <a:pt x="42" y="1034"/>
                  </a:lnTo>
                  <a:lnTo>
                    <a:pt x="19" y="1036"/>
                  </a:lnTo>
                  <a:lnTo>
                    <a:pt x="6" y="1038"/>
                  </a:lnTo>
                  <a:lnTo>
                    <a:pt x="31" y="1011"/>
                  </a:lnTo>
                  <a:lnTo>
                    <a:pt x="55" y="950"/>
                  </a:lnTo>
                  <a:lnTo>
                    <a:pt x="75" y="908"/>
                  </a:lnTo>
                  <a:lnTo>
                    <a:pt x="87" y="863"/>
                  </a:lnTo>
                  <a:lnTo>
                    <a:pt x="88" y="780"/>
                  </a:lnTo>
                  <a:lnTo>
                    <a:pt x="88" y="775"/>
                  </a:lnTo>
                  <a:lnTo>
                    <a:pt x="77" y="719"/>
                  </a:lnTo>
                  <a:lnTo>
                    <a:pt x="67" y="690"/>
                  </a:lnTo>
                  <a:lnTo>
                    <a:pt x="24" y="608"/>
                  </a:lnTo>
                  <a:lnTo>
                    <a:pt x="24" y="607"/>
                  </a:lnTo>
                  <a:lnTo>
                    <a:pt x="10" y="548"/>
                  </a:lnTo>
                  <a:lnTo>
                    <a:pt x="13" y="544"/>
                  </a:lnTo>
                  <a:lnTo>
                    <a:pt x="19" y="521"/>
                  </a:lnTo>
                  <a:lnTo>
                    <a:pt x="4" y="476"/>
                  </a:lnTo>
                  <a:lnTo>
                    <a:pt x="0" y="470"/>
                  </a:lnTo>
                  <a:lnTo>
                    <a:pt x="16" y="431"/>
                  </a:lnTo>
                  <a:lnTo>
                    <a:pt x="33" y="382"/>
                  </a:lnTo>
                  <a:lnTo>
                    <a:pt x="33" y="364"/>
                  </a:lnTo>
                  <a:lnTo>
                    <a:pt x="33" y="345"/>
                  </a:lnTo>
                  <a:lnTo>
                    <a:pt x="34" y="335"/>
                  </a:lnTo>
                  <a:lnTo>
                    <a:pt x="25" y="306"/>
                  </a:lnTo>
                  <a:lnTo>
                    <a:pt x="54" y="285"/>
                  </a:lnTo>
                  <a:lnTo>
                    <a:pt x="54" y="277"/>
                  </a:lnTo>
                  <a:lnTo>
                    <a:pt x="51" y="245"/>
                  </a:lnTo>
                  <a:lnTo>
                    <a:pt x="63" y="246"/>
                  </a:lnTo>
                  <a:lnTo>
                    <a:pt x="99" y="216"/>
                  </a:lnTo>
                  <a:lnTo>
                    <a:pt x="134" y="177"/>
                  </a:lnTo>
                  <a:lnTo>
                    <a:pt x="124" y="214"/>
                  </a:lnTo>
                  <a:lnTo>
                    <a:pt x="130" y="269"/>
                  </a:lnTo>
                  <a:lnTo>
                    <a:pt x="146" y="216"/>
                  </a:lnTo>
                  <a:lnTo>
                    <a:pt x="152" y="244"/>
                  </a:lnTo>
                  <a:lnTo>
                    <a:pt x="145" y="273"/>
                  </a:lnTo>
                  <a:lnTo>
                    <a:pt x="149" y="273"/>
                  </a:lnTo>
                  <a:lnTo>
                    <a:pt x="161" y="244"/>
                  </a:lnTo>
                  <a:lnTo>
                    <a:pt x="169" y="208"/>
                  </a:lnTo>
                  <a:lnTo>
                    <a:pt x="160" y="157"/>
                  </a:lnTo>
                  <a:lnTo>
                    <a:pt x="160" y="147"/>
                  </a:lnTo>
                  <a:lnTo>
                    <a:pt x="181" y="121"/>
                  </a:lnTo>
                  <a:lnTo>
                    <a:pt x="207" y="112"/>
                  </a:lnTo>
                  <a:lnTo>
                    <a:pt x="223" y="108"/>
                  </a:lnTo>
                  <a:lnTo>
                    <a:pt x="223" y="95"/>
                  </a:lnTo>
                  <a:lnTo>
                    <a:pt x="202" y="80"/>
                  </a:lnTo>
                  <a:lnTo>
                    <a:pt x="202" y="47"/>
                  </a:lnTo>
                  <a:lnTo>
                    <a:pt x="212" y="40"/>
                  </a:lnTo>
                  <a:lnTo>
                    <a:pt x="209" y="12"/>
                  </a:lnTo>
                  <a:lnTo>
                    <a:pt x="246" y="11"/>
                  </a:lnTo>
                  <a:lnTo>
                    <a:pt x="256" y="0"/>
                  </a:lnTo>
                  <a:lnTo>
                    <a:pt x="266" y="9"/>
                  </a:lnTo>
                  <a:lnTo>
                    <a:pt x="299" y="23"/>
                  </a:lnTo>
                  <a:lnTo>
                    <a:pt x="352" y="28"/>
                  </a:lnTo>
                  <a:lnTo>
                    <a:pt x="371" y="54"/>
                  </a:lnTo>
                  <a:lnTo>
                    <a:pt x="414" y="60"/>
                  </a:lnTo>
                  <a:lnTo>
                    <a:pt x="456" y="76"/>
                  </a:lnTo>
                  <a:lnTo>
                    <a:pt x="483" y="77"/>
                  </a:lnTo>
                  <a:lnTo>
                    <a:pt x="507" y="111"/>
                  </a:lnTo>
                  <a:lnTo>
                    <a:pt x="533" y="148"/>
                  </a:lnTo>
                  <a:lnTo>
                    <a:pt x="511" y="144"/>
                  </a:lnTo>
                  <a:lnTo>
                    <a:pt x="504" y="162"/>
                  </a:lnTo>
                  <a:lnTo>
                    <a:pt x="520" y="185"/>
                  </a:lnTo>
                  <a:lnTo>
                    <a:pt x="532" y="189"/>
                  </a:lnTo>
                  <a:lnTo>
                    <a:pt x="531" y="193"/>
                  </a:lnTo>
                  <a:lnTo>
                    <a:pt x="539" y="220"/>
                  </a:lnTo>
                  <a:lnTo>
                    <a:pt x="544" y="27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1" name="Freeform 27"/>
            <p:cNvSpPr>
              <a:spLocks/>
            </p:cNvSpPr>
            <p:nvPr/>
          </p:nvSpPr>
          <p:spPr bwMode="auto">
            <a:xfrm>
              <a:off x="5533854" y="1685181"/>
              <a:ext cx="900266" cy="434352"/>
            </a:xfrm>
            <a:custGeom>
              <a:avLst/>
              <a:gdLst>
                <a:gd name="T0" fmla="*/ 1 w 1200"/>
                <a:gd name="T1" fmla="*/ 1 h 577"/>
                <a:gd name="T2" fmla="*/ 1 w 1200"/>
                <a:gd name="T3" fmla="*/ 1 h 577"/>
                <a:gd name="T4" fmla="*/ 1 w 1200"/>
                <a:gd name="T5" fmla="*/ 1 h 577"/>
                <a:gd name="T6" fmla="*/ 1 w 1200"/>
                <a:gd name="T7" fmla="*/ 2 h 577"/>
                <a:gd name="T8" fmla="*/ 1 w 1200"/>
                <a:gd name="T9" fmla="*/ 2 h 577"/>
                <a:gd name="T10" fmla="*/ 0 w 1200"/>
                <a:gd name="T11" fmla="*/ 1 h 577"/>
                <a:gd name="T12" fmla="*/ 0 w 1200"/>
                <a:gd name="T13" fmla="*/ 1 h 577"/>
                <a:gd name="T14" fmla="*/ 0 w 1200"/>
                <a:gd name="T15" fmla="*/ 1 h 577"/>
                <a:gd name="T16" fmla="*/ 0 w 1200"/>
                <a:gd name="T17" fmla="*/ 1 h 577"/>
                <a:gd name="T18" fmla="*/ 0 w 1200"/>
                <a:gd name="T19" fmla="*/ 1 h 577"/>
                <a:gd name="T20" fmla="*/ 0 w 1200"/>
                <a:gd name="T21" fmla="*/ 1 h 577"/>
                <a:gd name="T22" fmla="*/ 0 w 1200"/>
                <a:gd name="T23" fmla="*/ 1 h 577"/>
                <a:gd name="T24" fmla="*/ 0 w 1200"/>
                <a:gd name="T25" fmla="*/ 1 h 577"/>
                <a:gd name="T26" fmla="*/ 0 w 1200"/>
                <a:gd name="T27" fmla="*/ 1 h 577"/>
                <a:gd name="T28" fmla="*/ 0 w 1200"/>
                <a:gd name="T29" fmla="*/ 1 h 577"/>
                <a:gd name="T30" fmla="*/ 0 w 1200"/>
                <a:gd name="T31" fmla="*/ 1 h 577"/>
                <a:gd name="T32" fmla="*/ 0 w 1200"/>
                <a:gd name="T33" fmla="*/ 1 h 577"/>
                <a:gd name="T34" fmla="*/ 0 w 1200"/>
                <a:gd name="T35" fmla="*/ 1 h 577"/>
                <a:gd name="T36" fmla="*/ 0 w 1200"/>
                <a:gd name="T37" fmla="*/ 1 h 577"/>
                <a:gd name="T38" fmla="*/ 0 w 1200"/>
                <a:gd name="T39" fmla="*/ 1 h 577"/>
                <a:gd name="T40" fmla="*/ 0 w 1200"/>
                <a:gd name="T41" fmla="*/ 1 h 577"/>
                <a:gd name="T42" fmla="*/ 0 w 1200"/>
                <a:gd name="T43" fmla="*/ 1 h 577"/>
                <a:gd name="T44" fmla="*/ 0 w 1200"/>
                <a:gd name="T45" fmla="*/ 0 h 577"/>
                <a:gd name="T46" fmla="*/ 0 w 1200"/>
                <a:gd name="T47" fmla="*/ 1 h 577"/>
                <a:gd name="T48" fmla="*/ 0 w 1200"/>
                <a:gd name="T49" fmla="*/ 1 h 577"/>
                <a:gd name="T50" fmla="*/ 0 w 1200"/>
                <a:gd name="T51" fmla="*/ 1 h 577"/>
                <a:gd name="T52" fmla="*/ 0 w 1200"/>
                <a:gd name="T53" fmla="*/ 1 h 577"/>
                <a:gd name="T54" fmla="*/ 0 w 1200"/>
                <a:gd name="T55" fmla="*/ 1 h 577"/>
                <a:gd name="T56" fmla="*/ 0 w 1200"/>
                <a:gd name="T57" fmla="*/ 1 h 577"/>
                <a:gd name="T58" fmla="*/ 1 w 1200"/>
                <a:gd name="T59" fmla="*/ 1 h 577"/>
                <a:gd name="T60" fmla="*/ 1 w 1200"/>
                <a:gd name="T61" fmla="*/ 1 h 577"/>
                <a:gd name="T62" fmla="*/ 1 w 1200"/>
                <a:gd name="T63" fmla="*/ 1 h 577"/>
                <a:gd name="T64" fmla="*/ 1 w 1200"/>
                <a:gd name="T65" fmla="*/ 1 h 577"/>
                <a:gd name="T66" fmla="*/ 1 w 1200"/>
                <a:gd name="T67" fmla="*/ 1 h 577"/>
                <a:gd name="T68" fmla="*/ 1 w 1200"/>
                <a:gd name="T69" fmla="*/ 1 h 577"/>
                <a:gd name="T70" fmla="*/ 1 w 1200"/>
                <a:gd name="T71" fmla="*/ 1 h 577"/>
                <a:gd name="T72" fmla="*/ 1 w 1200"/>
                <a:gd name="T73" fmla="*/ 1 h 577"/>
                <a:gd name="T74" fmla="*/ 1 w 1200"/>
                <a:gd name="T75" fmla="*/ 1 h 577"/>
                <a:gd name="T76" fmla="*/ 2 w 1200"/>
                <a:gd name="T77" fmla="*/ 1 h 577"/>
                <a:gd name="T78" fmla="*/ 2 w 1200"/>
                <a:gd name="T79" fmla="*/ 1 h 577"/>
                <a:gd name="T80" fmla="*/ 2 w 1200"/>
                <a:gd name="T81" fmla="*/ 1 h 577"/>
                <a:gd name="T82" fmla="*/ 2 w 1200"/>
                <a:gd name="T83" fmla="*/ 1 h 577"/>
                <a:gd name="T84" fmla="*/ 2 w 1200"/>
                <a:gd name="T85" fmla="*/ 1 h 577"/>
                <a:gd name="T86" fmla="*/ 2 w 1200"/>
                <a:gd name="T87" fmla="*/ 1 h 577"/>
                <a:gd name="T88" fmla="*/ 2 w 1200"/>
                <a:gd name="T89" fmla="*/ 1 h 577"/>
                <a:gd name="T90" fmla="*/ 2 w 1200"/>
                <a:gd name="T91" fmla="*/ 1 h 577"/>
                <a:gd name="T92" fmla="*/ 2 w 1200"/>
                <a:gd name="T93" fmla="*/ 1 h 577"/>
                <a:gd name="T94" fmla="*/ 2 w 1200"/>
                <a:gd name="T95" fmla="*/ 1 h 577"/>
                <a:gd name="T96" fmla="*/ 1 w 1200"/>
                <a:gd name="T97" fmla="*/ 1 h 577"/>
                <a:gd name="T98" fmla="*/ 1 w 1200"/>
                <a:gd name="T99" fmla="*/ 1 h 577"/>
                <a:gd name="T100" fmla="*/ 1 w 1200"/>
                <a:gd name="T101" fmla="*/ 1 h 577"/>
                <a:gd name="T102" fmla="*/ 1 w 1200"/>
                <a:gd name="T103" fmla="*/ 1 h 577"/>
                <a:gd name="T104" fmla="*/ 1 w 1200"/>
                <a:gd name="T105" fmla="*/ 1 h 577"/>
                <a:gd name="T106" fmla="*/ 1 w 1200"/>
                <a:gd name="T107" fmla="*/ 1 h 5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00"/>
                <a:gd name="T163" fmla="*/ 0 h 577"/>
                <a:gd name="T164" fmla="*/ 1200 w 1200"/>
                <a:gd name="T165" fmla="*/ 577 h 5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00" h="577">
                  <a:moveTo>
                    <a:pt x="699" y="394"/>
                  </a:moveTo>
                  <a:lnTo>
                    <a:pt x="669" y="399"/>
                  </a:lnTo>
                  <a:lnTo>
                    <a:pt x="646" y="372"/>
                  </a:lnTo>
                  <a:lnTo>
                    <a:pt x="635" y="402"/>
                  </a:lnTo>
                  <a:lnTo>
                    <a:pt x="610" y="406"/>
                  </a:lnTo>
                  <a:lnTo>
                    <a:pt x="603" y="388"/>
                  </a:lnTo>
                  <a:lnTo>
                    <a:pt x="566" y="460"/>
                  </a:lnTo>
                  <a:lnTo>
                    <a:pt x="532" y="541"/>
                  </a:lnTo>
                  <a:lnTo>
                    <a:pt x="517" y="571"/>
                  </a:lnTo>
                  <a:lnTo>
                    <a:pt x="521" y="577"/>
                  </a:lnTo>
                  <a:lnTo>
                    <a:pt x="506" y="571"/>
                  </a:lnTo>
                  <a:lnTo>
                    <a:pt x="460" y="427"/>
                  </a:lnTo>
                  <a:lnTo>
                    <a:pt x="457" y="421"/>
                  </a:lnTo>
                  <a:lnTo>
                    <a:pt x="435" y="418"/>
                  </a:lnTo>
                  <a:lnTo>
                    <a:pt x="434" y="413"/>
                  </a:lnTo>
                  <a:lnTo>
                    <a:pt x="423" y="417"/>
                  </a:lnTo>
                  <a:lnTo>
                    <a:pt x="410" y="412"/>
                  </a:lnTo>
                  <a:lnTo>
                    <a:pt x="418" y="394"/>
                  </a:lnTo>
                  <a:lnTo>
                    <a:pt x="409" y="383"/>
                  </a:lnTo>
                  <a:lnTo>
                    <a:pt x="385" y="376"/>
                  </a:lnTo>
                  <a:lnTo>
                    <a:pt x="342" y="371"/>
                  </a:lnTo>
                  <a:lnTo>
                    <a:pt x="320" y="376"/>
                  </a:lnTo>
                  <a:lnTo>
                    <a:pt x="309" y="370"/>
                  </a:lnTo>
                  <a:lnTo>
                    <a:pt x="300" y="367"/>
                  </a:lnTo>
                  <a:lnTo>
                    <a:pt x="282" y="367"/>
                  </a:lnTo>
                  <a:lnTo>
                    <a:pt x="265" y="359"/>
                  </a:lnTo>
                  <a:lnTo>
                    <a:pt x="254" y="354"/>
                  </a:lnTo>
                  <a:lnTo>
                    <a:pt x="236" y="346"/>
                  </a:lnTo>
                  <a:lnTo>
                    <a:pt x="102" y="321"/>
                  </a:lnTo>
                  <a:lnTo>
                    <a:pt x="89" y="318"/>
                  </a:lnTo>
                  <a:lnTo>
                    <a:pt x="54" y="305"/>
                  </a:lnTo>
                  <a:lnTo>
                    <a:pt x="36" y="273"/>
                  </a:lnTo>
                  <a:lnTo>
                    <a:pt x="0" y="259"/>
                  </a:lnTo>
                  <a:lnTo>
                    <a:pt x="28" y="244"/>
                  </a:lnTo>
                  <a:lnTo>
                    <a:pt x="70" y="223"/>
                  </a:lnTo>
                  <a:lnTo>
                    <a:pt x="88" y="203"/>
                  </a:lnTo>
                  <a:lnTo>
                    <a:pt x="109" y="186"/>
                  </a:lnTo>
                  <a:lnTo>
                    <a:pt x="130" y="187"/>
                  </a:lnTo>
                  <a:lnTo>
                    <a:pt x="193" y="161"/>
                  </a:lnTo>
                  <a:lnTo>
                    <a:pt x="245" y="125"/>
                  </a:lnTo>
                  <a:lnTo>
                    <a:pt x="252" y="106"/>
                  </a:lnTo>
                  <a:lnTo>
                    <a:pt x="290" y="71"/>
                  </a:lnTo>
                  <a:lnTo>
                    <a:pt x="309" y="56"/>
                  </a:lnTo>
                  <a:lnTo>
                    <a:pt x="325" y="33"/>
                  </a:lnTo>
                  <a:lnTo>
                    <a:pt x="370" y="6"/>
                  </a:lnTo>
                  <a:lnTo>
                    <a:pt x="392" y="0"/>
                  </a:lnTo>
                  <a:lnTo>
                    <a:pt x="434" y="2"/>
                  </a:lnTo>
                  <a:lnTo>
                    <a:pt x="440" y="10"/>
                  </a:lnTo>
                  <a:lnTo>
                    <a:pt x="396" y="40"/>
                  </a:lnTo>
                  <a:lnTo>
                    <a:pt x="360" y="72"/>
                  </a:lnTo>
                  <a:lnTo>
                    <a:pt x="357" y="88"/>
                  </a:lnTo>
                  <a:lnTo>
                    <a:pt x="342" y="106"/>
                  </a:lnTo>
                  <a:lnTo>
                    <a:pt x="339" y="122"/>
                  </a:lnTo>
                  <a:lnTo>
                    <a:pt x="328" y="140"/>
                  </a:lnTo>
                  <a:lnTo>
                    <a:pt x="362" y="140"/>
                  </a:lnTo>
                  <a:lnTo>
                    <a:pt x="398" y="140"/>
                  </a:lnTo>
                  <a:lnTo>
                    <a:pt x="450" y="147"/>
                  </a:lnTo>
                  <a:lnTo>
                    <a:pt x="480" y="172"/>
                  </a:lnTo>
                  <a:lnTo>
                    <a:pt x="526" y="228"/>
                  </a:lnTo>
                  <a:lnTo>
                    <a:pt x="566" y="226"/>
                  </a:lnTo>
                  <a:lnTo>
                    <a:pt x="629" y="222"/>
                  </a:lnTo>
                  <a:lnTo>
                    <a:pt x="640" y="216"/>
                  </a:lnTo>
                  <a:lnTo>
                    <a:pt x="635" y="207"/>
                  </a:lnTo>
                  <a:lnTo>
                    <a:pt x="647" y="215"/>
                  </a:lnTo>
                  <a:lnTo>
                    <a:pt x="666" y="213"/>
                  </a:lnTo>
                  <a:lnTo>
                    <a:pt x="731" y="165"/>
                  </a:lnTo>
                  <a:lnTo>
                    <a:pt x="774" y="154"/>
                  </a:lnTo>
                  <a:lnTo>
                    <a:pt x="794" y="154"/>
                  </a:lnTo>
                  <a:lnTo>
                    <a:pt x="837" y="149"/>
                  </a:lnTo>
                  <a:lnTo>
                    <a:pt x="879" y="124"/>
                  </a:lnTo>
                  <a:lnTo>
                    <a:pt x="918" y="116"/>
                  </a:lnTo>
                  <a:lnTo>
                    <a:pt x="919" y="183"/>
                  </a:lnTo>
                  <a:lnTo>
                    <a:pt x="928" y="186"/>
                  </a:lnTo>
                  <a:lnTo>
                    <a:pt x="971" y="186"/>
                  </a:lnTo>
                  <a:lnTo>
                    <a:pt x="991" y="178"/>
                  </a:lnTo>
                  <a:lnTo>
                    <a:pt x="1004" y="192"/>
                  </a:lnTo>
                  <a:lnTo>
                    <a:pt x="1026" y="168"/>
                  </a:lnTo>
                  <a:lnTo>
                    <a:pt x="1052" y="166"/>
                  </a:lnTo>
                  <a:lnTo>
                    <a:pt x="1063" y="154"/>
                  </a:lnTo>
                  <a:lnTo>
                    <a:pt x="1074" y="154"/>
                  </a:lnTo>
                  <a:lnTo>
                    <a:pt x="1079" y="160"/>
                  </a:lnTo>
                  <a:lnTo>
                    <a:pt x="1078" y="193"/>
                  </a:lnTo>
                  <a:lnTo>
                    <a:pt x="1094" y="237"/>
                  </a:lnTo>
                  <a:lnTo>
                    <a:pt x="1109" y="244"/>
                  </a:lnTo>
                  <a:lnTo>
                    <a:pt x="1120" y="265"/>
                  </a:lnTo>
                  <a:lnTo>
                    <a:pt x="1129" y="263"/>
                  </a:lnTo>
                  <a:lnTo>
                    <a:pt x="1140" y="247"/>
                  </a:lnTo>
                  <a:lnTo>
                    <a:pt x="1154" y="255"/>
                  </a:lnTo>
                  <a:lnTo>
                    <a:pt x="1175" y="246"/>
                  </a:lnTo>
                  <a:lnTo>
                    <a:pt x="1200" y="270"/>
                  </a:lnTo>
                  <a:lnTo>
                    <a:pt x="1181" y="288"/>
                  </a:lnTo>
                  <a:lnTo>
                    <a:pt x="1157" y="292"/>
                  </a:lnTo>
                  <a:lnTo>
                    <a:pt x="1137" y="287"/>
                  </a:lnTo>
                  <a:lnTo>
                    <a:pt x="1116" y="292"/>
                  </a:lnTo>
                  <a:lnTo>
                    <a:pt x="1096" y="288"/>
                  </a:lnTo>
                  <a:lnTo>
                    <a:pt x="1052" y="306"/>
                  </a:lnTo>
                  <a:lnTo>
                    <a:pt x="1006" y="286"/>
                  </a:lnTo>
                  <a:lnTo>
                    <a:pt x="997" y="297"/>
                  </a:lnTo>
                  <a:lnTo>
                    <a:pt x="991" y="339"/>
                  </a:lnTo>
                  <a:lnTo>
                    <a:pt x="943" y="303"/>
                  </a:lnTo>
                  <a:lnTo>
                    <a:pt x="921" y="295"/>
                  </a:lnTo>
                  <a:lnTo>
                    <a:pt x="855" y="291"/>
                  </a:lnTo>
                  <a:lnTo>
                    <a:pt x="835" y="318"/>
                  </a:lnTo>
                  <a:lnTo>
                    <a:pt x="815" y="328"/>
                  </a:lnTo>
                  <a:lnTo>
                    <a:pt x="795" y="330"/>
                  </a:lnTo>
                  <a:lnTo>
                    <a:pt x="780" y="339"/>
                  </a:lnTo>
                  <a:lnTo>
                    <a:pt x="750" y="336"/>
                  </a:lnTo>
                  <a:lnTo>
                    <a:pt x="730" y="343"/>
                  </a:lnTo>
                  <a:lnTo>
                    <a:pt x="699" y="39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902" name="Freeform 28"/>
            <p:cNvSpPr>
              <a:spLocks/>
            </p:cNvSpPr>
            <p:nvPr/>
          </p:nvSpPr>
          <p:spPr bwMode="auto">
            <a:xfrm>
              <a:off x="6288334" y="1928658"/>
              <a:ext cx="36071" cy="25550"/>
            </a:xfrm>
            <a:custGeom>
              <a:avLst/>
              <a:gdLst>
                <a:gd name="T0" fmla="*/ 0 w 48"/>
                <a:gd name="T1" fmla="*/ 1 h 34"/>
                <a:gd name="T2" fmla="*/ 0 w 48"/>
                <a:gd name="T3" fmla="*/ 0 h 34"/>
                <a:gd name="T4" fmla="*/ 1 w 48"/>
                <a:gd name="T5" fmla="*/ 1 h 34"/>
                <a:gd name="T6" fmla="*/ 1 w 48"/>
                <a:gd name="T7" fmla="*/ 1 h 34"/>
                <a:gd name="T8" fmla="*/ 0 w 48"/>
                <a:gd name="T9" fmla="*/ 1 h 34"/>
                <a:gd name="T10" fmla="*/ 0 60000 65536"/>
                <a:gd name="T11" fmla="*/ 0 60000 65536"/>
                <a:gd name="T12" fmla="*/ 0 60000 65536"/>
                <a:gd name="T13" fmla="*/ 0 60000 65536"/>
                <a:gd name="T14" fmla="*/ 0 60000 65536"/>
                <a:gd name="T15" fmla="*/ 0 w 48"/>
                <a:gd name="T16" fmla="*/ 0 h 34"/>
                <a:gd name="T17" fmla="*/ 48 w 48"/>
                <a:gd name="T18" fmla="*/ 34 h 34"/>
              </a:gdLst>
              <a:ahLst/>
              <a:cxnLst>
                <a:cxn ang="T10">
                  <a:pos x="T0" y="T1"/>
                </a:cxn>
                <a:cxn ang="T11">
                  <a:pos x="T2" y="T3"/>
                </a:cxn>
                <a:cxn ang="T12">
                  <a:pos x="T4" y="T5"/>
                </a:cxn>
                <a:cxn ang="T13">
                  <a:pos x="T6" y="T7"/>
                </a:cxn>
                <a:cxn ang="T14">
                  <a:pos x="T8" y="T9"/>
                </a:cxn>
              </a:cxnLst>
              <a:rect l="T15" t="T16" r="T17" b="T18"/>
              <a:pathLst>
                <a:path w="48" h="34">
                  <a:moveTo>
                    <a:pt x="0" y="9"/>
                  </a:moveTo>
                  <a:lnTo>
                    <a:pt x="0" y="0"/>
                  </a:lnTo>
                  <a:lnTo>
                    <a:pt x="48" y="27"/>
                  </a:lnTo>
                  <a:lnTo>
                    <a:pt x="28" y="34"/>
                  </a:lnTo>
                  <a:lnTo>
                    <a:pt x="0" y="9"/>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9" name="Freeform 31"/>
            <p:cNvSpPr>
              <a:spLocks/>
            </p:cNvSpPr>
            <p:nvPr/>
          </p:nvSpPr>
          <p:spPr bwMode="auto">
            <a:xfrm>
              <a:off x="5693166" y="1599512"/>
              <a:ext cx="36071" cy="6012"/>
            </a:xfrm>
            <a:custGeom>
              <a:avLst/>
              <a:gdLst>
                <a:gd name="T0" fmla="*/ 0 w 49"/>
                <a:gd name="T1" fmla="*/ 0 h 10"/>
                <a:gd name="T2" fmla="*/ 0 w 49"/>
                <a:gd name="T3" fmla="*/ 0 h 10"/>
                <a:gd name="T4" fmla="*/ 0 w 49"/>
                <a:gd name="T5" fmla="*/ 0 h 10"/>
                <a:gd name="T6" fmla="*/ 0 w 49"/>
                <a:gd name="T7" fmla="*/ 0 h 10"/>
                <a:gd name="T8" fmla="*/ 0 w 49"/>
                <a:gd name="T9" fmla="*/ 0 h 10"/>
                <a:gd name="T10" fmla="*/ 0 60000 65536"/>
                <a:gd name="T11" fmla="*/ 0 60000 65536"/>
                <a:gd name="T12" fmla="*/ 0 60000 65536"/>
                <a:gd name="T13" fmla="*/ 0 60000 65536"/>
                <a:gd name="T14" fmla="*/ 0 60000 65536"/>
                <a:gd name="T15" fmla="*/ 0 w 49"/>
                <a:gd name="T16" fmla="*/ 0 h 10"/>
                <a:gd name="T17" fmla="*/ 49 w 49"/>
                <a:gd name="T18" fmla="*/ 10 h 10"/>
              </a:gdLst>
              <a:ahLst/>
              <a:cxnLst>
                <a:cxn ang="T10">
                  <a:pos x="T0" y="T1"/>
                </a:cxn>
                <a:cxn ang="T11">
                  <a:pos x="T2" y="T3"/>
                </a:cxn>
                <a:cxn ang="T12">
                  <a:pos x="T4" y="T5"/>
                </a:cxn>
                <a:cxn ang="T13">
                  <a:pos x="T6" y="T7"/>
                </a:cxn>
                <a:cxn ang="T14">
                  <a:pos x="T8" y="T9"/>
                </a:cxn>
              </a:cxnLst>
              <a:rect l="T15" t="T16" r="T17" b="T18"/>
              <a:pathLst>
                <a:path w="49" h="10">
                  <a:moveTo>
                    <a:pt x="0" y="4"/>
                  </a:moveTo>
                  <a:lnTo>
                    <a:pt x="49" y="0"/>
                  </a:lnTo>
                  <a:lnTo>
                    <a:pt x="41" y="5"/>
                  </a:lnTo>
                  <a:lnTo>
                    <a:pt x="30" y="10"/>
                  </a:lnTo>
                  <a:lnTo>
                    <a:pt x="0" y="4"/>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4" name="Group 3"/>
          <p:cNvGrpSpPr/>
          <p:nvPr/>
        </p:nvGrpSpPr>
        <p:grpSpPr>
          <a:xfrm>
            <a:off x="889745" y="2304395"/>
            <a:ext cx="1230915" cy="1995914"/>
            <a:chOff x="889745" y="2304395"/>
            <a:chExt cx="1230915" cy="1995914"/>
          </a:xfrm>
        </p:grpSpPr>
        <p:sp>
          <p:nvSpPr>
            <p:cNvPr id="33893" name="Freeform 33"/>
            <p:cNvSpPr>
              <a:spLocks/>
            </p:cNvSpPr>
            <p:nvPr/>
          </p:nvSpPr>
          <p:spPr bwMode="auto">
            <a:xfrm>
              <a:off x="889745" y="2304395"/>
              <a:ext cx="1230915" cy="1995914"/>
            </a:xfrm>
            <a:custGeom>
              <a:avLst/>
              <a:gdLst>
                <a:gd name="T0" fmla="*/ 3 w 1638"/>
                <a:gd name="T1" fmla="*/ 5 h 2656"/>
                <a:gd name="T2" fmla="*/ 3 w 1638"/>
                <a:gd name="T3" fmla="*/ 5 h 2656"/>
                <a:gd name="T4" fmla="*/ 3 w 1638"/>
                <a:gd name="T5" fmla="*/ 5 h 2656"/>
                <a:gd name="T6" fmla="*/ 3 w 1638"/>
                <a:gd name="T7" fmla="*/ 5 h 2656"/>
                <a:gd name="T8" fmla="*/ 3 w 1638"/>
                <a:gd name="T9" fmla="*/ 5 h 2656"/>
                <a:gd name="T10" fmla="*/ 3 w 1638"/>
                <a:gd name="T11" fmla="*/ 5 h 2656"/>
                <a:gd name="T12" fmla="*/ 3 w 1638"/>
                <a:gd name="T13" fmla="*/ 4 h 2656"/>
                <a:gd name="T14" fmla="*/ 3 w 1638"/>
                <a:gd name="T15" fmla="*/ 4 h 2656"/>
                <a:gd name="T16" fmla="*/ 3 w 1638"/>
                <a:gd name="T17" fmla="*/ 3 h 2656"/>
                <a:gd name="T18" fmla="*/ 3 w 1638"/>
                <a:gd name="T19" fmla="*/ 3 h 2656"/>
                <a:gd name="T20" fmla="*/ 3 w 1638"/>
                <a:gd name="T21" fmla="*/ 3 h 2656"/>
                <a:gd name="T22" fmla="*/ 2 w 1638"/>
                <a:gd name="T23" fmla="*/ 3 h 2656"/>
                <a:gd name="T24" fmla="*/ 2 w 1638"/>
                <a:gd name="T25" fmla="*/ 3 h 2656"/>
                <a:gd name="T26" fmla="*/ 2 w 1638"/>
                <a:gd name="T27" fmla="*/ 2 h 2656"/>
                <a:gd name="T28" fmla="*/ 2 w 1638"/>
                <a:gd name="T29" fmla="*/ 2 h 2656"/>
                <a:gd name="T30" fmla="*/ 2 w 1638"/>
                <a:gd name="T31" fmla="*/ 2 h 2656"/>
                <a:gd name="T32" fmla="*/ 2 w 1638"/>
                <a:gd name="T33" fmla="*/ 2 h 2656"/>
                <a:gd name="T34" fmla="*/ 2 w 1638"/>
                <a:gd name="T35" fmla="*/ 2 h 2656"/>
                <a:gd name="T36" fmla="*/ 2 w 1638"/>
                <a:gd name="T37" fmla="*/ 2 h 2656"/>
                <a:gd name="T38" fmla="*/ 2 w 1638"/>
                <a:gd name="T39" fmla="*/ 2 h 2656"/>
                <a:gd name="T40" fmla="*/ 2 w 1638"/>
                <a:gd name="T41" fmla="*/ 1 h 2656"/>
                <a:gd name="T42" fmla="*/ 2 w 1638"/>
                <a:gd name="T43" fmla="*/ 1 h 2656"/>
                <a:gd name="T44" fmla="*/ 2 w 1638"/>
                <a:gd name="T45" fmla="*/ 1 h 2656"/>
                <a:gd name="T46" fmla="*/ 2 w 1638"/>
                <a:gd name="T47" fmla="*/ 1 h 2656"/>
                <a:gd name="T48" fmla="*/ 1 w 1638"/>
                <a:gd name="T49" fmla="*/ 1 h 2656"/>
                <a:gd name="T50" fmla="*/ 1 w 1638"/>
                <a:gd name="T51" fmla="*/ 1 h 2656"/>
                <a:gd name="T52" fmla="*/ 1 w 1638"/>
                <a:gd name="T53" fmla="*/ 1 h 2656"/>
                <a:gd name="T54" fmla="*/ 1 w 1638"/>
                <a:gd name="T55" fmla="*/ 1 h 2656"/>
                <a:gd name="T56" fmla="*/ 1 w 1638"/>
                <a:gd name="T57" fmla="*/ 1 h 2656"/>
                <a:gd name="T58" fmla="*/ 1 w 1638"/>
                <a:gd name="T59" fmla="*/ 1 h 2656"/>
                <a:gd name="T60" fmla="*/ 1 w 1638"/>
                <a:gd name="T61" fmla="*/ 1 h 2656"/>
                <a:gd name="T62" fmla="*/ 1 w 1638"/>
                <a:gd name="T63" fmla="*/ 1 h 2656"/>
                <a:gd name="T64" fmla="*/ 0 w 1638"/>
                <a:gd name="T65" fmla="*/ 1 h 2656"/>
                <a:gd name="T66" fmla="*/ 1 w 1638"/>
                <a:gd name="T67" fmla="*/ 2 h 2656"/>
                <a:gd name="T68" fmla="*/ 1 w 1638"/>
                <a:gd name="T69" fmla="*/ 2 h 2656"/>
                <a:gd name="T70" fmla="*/ 1 w 1638"/>
                <a:gd name="T71" fmla="*/ 2 h 2656"/>
                <a:gd name="T72" fmla="*/ 1 w 1638"/>
                <a:gd name="T73" fmla="*/ 2 h 2656"/>
                <a:gd name="T74" fmla="*/ 1 w 1638"/>
                <a:gd name="T75" fmla="*/ 3 h 2656"/>
                <a:gd name="T76" fmla="*/ 1 w 1638"/>
                <a:gd name="T77" fmla="*/ 3 h 2656"/>
                <a:gd name="T78" fmla="*/ 1 w 1638"/>
                <a:gd name="T79" fmla="*/ 3 h 2656"/>
                <a:gd name="T80" fmla="*/ 1 w 1638"/>
                <a:gd name="T81" fmla="*/ 3 h 2656"/>
                <a:gd name="T82" fmla="*/ 1 w 1638"/>
                <a:gd name="T83" fmla="*/ 3 h 2656"/>
                <a:gd name="T84" fmla="*/ 1 w 1638"/>
                <a:gd name="T85" fmla="*/ 3 h 2656"/>
                <a:gd name="T86" fmla="*/ 1 w 1638"/>
                <a:gd name="T87" fmla="*/ 3 h 2656"/>
                <a:gd name="T88" fmla="*/ 1 w 1638"/>
                <a:gd name="T89" fmla="*/ 3 h 2656"/>
                <a:gd name="T90" fmla="*/ 1 w 1638"/>
                <a:gd name="T91" fmla="*/ 3 h 2656"/>
                <a:gd name="T92" fmla="*/ 1 w 1638"/>
                <a:gd name="T93" fmla="*/ 3 h 2656"/>
                <a:gd name="T94" fmla="*/ 1 w 1638"/>
                <a:gd name="T95" fmla="*/ 3 h 2656"/>
                <a:gd name="T96" fmla="*/ 1 w 1638"/>
                <a:gd name="T97" fmla="*/ 3 h 2656"/>
                <a:gd name="T98" fmla="*/ 1 w 1638"/>
                <a:gd name="T99" fmla="*/ 4 h 2656"/>
                <a:gd name="T100" fmla="*/ 1 w 1638"/>
                <a:gd name="T101" fmla="*/ 4 h 2656"/>
                <a:gd name="T102" fmla="*/ 1 w 1638"/>
                <a:gd name="T103" fmla="*/ 4 h 2656"/>
                <a:gd name="T104" fmla="*/ 2 w 1638"/>
                <a:gd name="T105" fmla="*/ 5 h 2656"/>
                <a:gd name="T106" fmla="*/ 2 w 1638"/>
                <a:gd name="T107" fmla="*/ 5 h 2656"/>
                <a:gd name="T108" fmla="*/ 2 w 1638"/>
                <a:gd name="T109" fmla="*/ 5 h 2656"/>
                <a:gd name="T110" fmla="*/ 2 w 1638"/>
                <a:gd name="T111" fmla="*/ 5 h 2656"/>
                <a:gd name="T112" fmla="*/ 2 w 1638"/>
                <a:gd name="T113" fmla="*/ 5 h 2656"/>
                <a:gd name="T114" fmla="*/ 2 w 1638"/>
                <a:gd name="T115" fmla="*/ 5 h 2656"/>
                <a:gd name="T116" fmla="*/ 3 w 1638"/>
                <a:gd name="T117" fmla="*/ 5 h 26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
                <a:gd name="T178" fmla="*/ 0 h 2656"/>
                <a:gd name="T179" fmla="*/ 1638 w 1638"/>
                <a:gd name="T180" fmla="*/ 2656 h 26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 h="2656">
                  <a:moveTo>
                    <a:pt x="1451" y="2656"/>
                  </a:moveTo>
                  <a:lnTo>
                    <a:pt x="1458" y="2656"/>
                  </a:lnTo>
                  <a:lnTo>
                    <a:pt x="1495" y="2655"/>
                  </a:lnTo>
                  <a:lnTo>
                    <a:pt x="1513" y="2593"/>
                  </a:lnTo>
                  <a:lnTo>
                    <a:pt x="1495" y="2586"/>
                  </a:lnTo>
                  <a:lnTo>
                    <a:pt x="1475" y="2563"/>
                  </a:lnTo>
                  <a:lnTo>
                    <a:pt x="1487" y="2494"/>
                  </a:lnTo>
                  <a:lnTo>
                    <a:pt x="1506" y="2482"/>
                  </a:lnTo>
                  <a:lnTo>
                    <a:pt x="1542" y="2423"/>
                  </a:lnTo>
                  <a:lnTo>
                    <a:pt x="1553" y="2357"/>
                  </a:lnTo>
                  <a:lnTo>
                    <a:pt x="1562" y="2349"/>
                  </a:lnTo>
                  <a:lnTo>
                    <a:pt x="1570" y="2329"/>
                  </a:lnTo>
                  <a:lnTo>
                    <a:pt x="1610" y="2312"/>
                  </a:lnTo>
                  <a:lnTo>
                    <a:pt x="1631" y="2297"/>
                  </a:lnTo>
                  <a:lnTo>
                    <a:pt x="1638" y="2283"/>
                  </a:lnTo>
                  <a:lnTo>
                    <a:pt x="1597" y="2240"/>
                  </a:lnTo>
                  <a:lnTo>
                    <a:pt x="1598" y="2227"/>
                  </a:lnTo>
                  <a:lnTo>
                    <a:pt x="1584" y="2166"/>
                  </a:lnTo>
                  <a:lnTo>
                    <a:pt x="1564" y="2130"/>
                  </a:lnTo>
                  <a:lnTo>
                    <a:pt x="1568" y="2095"/>
                  </a:lnTo>
                  <a:lnTo>
                    <a:pt x="1522" y="2028"/>
                  </a:lnTo>
                  <a:lnTo>
                    <a:pt x="1468" y="1952"/>
                  </a:lnTo>
                  <a:lnTo>
                    <a:pt x="1407" y="1866"/>
                  </a:lnTo>
                  <a:lnTo>
                    <a:pt x="1386" y="1839"/>
                  </a:lnTo>
                  <a:lnTo>
                    <a:pt x="1365" y="1806"/>
                  </a:lnTo>
                  <a:lnTo>
                    <a:pt x="1363" y="1805"/>
                  </a:lnTo>
                  <a:lnTo>
                    <a:pt x="1307" y="1725"/>
                  </a:lnTo>
                  <a:lnTo>
                    <a:pt x="1260" y="1660"/>
                  </a:lnTo>
                  <a:lnTo>
                    <a:pt x="1162" y="1521"/>
                  </a:lnTo>
                  <a:lnTo>
                    <a:pt x="1105" y="1439"/>
                  </a:lnTo>
                  <a:lnTo>
                    <a:pt x="1094" y="1424"/>
                  </a:lnTo>
                  <a:lnTo>
                    <a:pt x="1059" y="1374"/>
                  </a:lnTo>
                  <a:lnTo>
                    <a:pt x="1052" y="1365"/>
                  </a:lnTo>
                  <a:lnTo>
                    <a:pt x="1025" y="1328"/>
                  </a:lnTo>
                  <a:lnTo>
                    <a:pt x="968" y="1246"/>
                  </a:lnTo>
                  <a:lnTo>
                    <a:pt x="918" y="1177"/>
                  </a:lnTo>
                  <a:lnTo>
                    <a:pt x="892" y="1141"/>
                  </a:lnTo>
                  <a:lnTo>
                    <a:pt x="856" y="1090"/>
                  </a:lnTo>
                  <a:lnTo>
                    <a:pt x="842" y="1071"/>
                  </a:lnTo>
                  <a:lnTo>
                    <a:pt x="839" y="1065"/>
                  </a:lnTo>
                  <a:lnTo>
                    <a:pt x="831" y="1054"/>
                  </a:lnTo>
                  <a:lnTo>
                    <a:pt x="805" y="1018"/>
                  </a:lnTo>
                  <a:lnTo>
                    <a:pt x="792" y="1000"/>
                  </a:lnTo>
                  <a:lnTo>
                    <a:pt x="785" y="990"/>
                  </a:lnTo>
                  <a:lnTo>
                    <a:pt x="753" y="946"/>
                  </a:lnTo>
                  <a:lnTo>
                    <a:pt x="745" y="933"/>
                  </a:lnTo>
                  <a:lnTo>
                    <a:pt x="739" y="926"/>
                  </a:lnTo>
                  <a:lnTo>
                    <a:pt x="731" y="913"/>
                  </a:lnTo>
                  <a:lnTo>
                    <a:pt x="733" y="896"/>
                  </a:lnTo>
                  <a:lnTo>
                    <a:pt x="735" y="885"/>
                  </a:lnTo>
                  <a:lnTo>
                    <a:pt x="737" y="883"/>
                  </a:lnTo>
                  <a:lnTo>
                    <a:pt x="738" y="872"/>
                  </a:lnTo>
                  <a:lnTo>
                    <a:pt x="743" y="852"/>
                  </a:lnTo>
                  <a:lnTo>
                    <a:pt x="746" y="836"/>
                  </a:lnTo>
                  <a:lnTo>
                    <a:pt x="750" y="822"/>
                  </a:lnTo>
                  <a:lnTo>
                    <a:pt x="753" y="804"/>
                  </a:lnTo>
                  <a:lnTo>
                    <a:pt x="757" y="790"/>
                  </a:lnTo>
                  <a:lnTo>
                    <a:pt x="764" y="760"/>
                  </a:lnTo>
                  <a:lnTo>
                    <a:pt x="769" y="736"/>
                  </a:lnTo>
                  <a:lnTo>
                    <a:pt x="782" y="679"/>
                  </a:lnTo>
                  <a:lnTo>
                    <a:pt x="812" y="547"/>
                  </a:lnTo>
                  <a:lnTo>
                    <a:pt x="848" y="380"/>
                  </a:lnTo>
                  <a:lnTo>
                    <a:pt x="856" y="340"/>
                  </a:lnTo>
                  <a:lnTo>
                    <a:pt x="879" y="236"/>
                  </a:lnTo>
                  <a:lnTo>
                    <a:pt x="891" y="182"/>
                  </a:lnTo>
                  <a:lnTo>
                    <a:pt x="854" y="174"/>
                  </a:lnTo>
                  <a:lnTo>
                    <a:pt x="847" y="173"/>
                  </a:lnTo>
                  <a:lnTo>
                    <a:pt x="734" y="148"/>
                  </a:lnTo>
                  <a:lnTo>
                    <a:pt x="701" y="139"/>
                  </a:lnTo>
                  <a:lnTo>
                    <a:pt x="660" y="129"/>
                  </a:lnTo>
                  <a:lnTo>
                    <a:pt x="634" y="123"/>
                  </a:lnTo>
                  <a:lnTo>
                    <a:pt x="535" y="97"/>
                  </a:lnTo>
                  <a:lnTo>
                    <a:pt x="505" y="89"/>
                  </a:lnTo>
                  <a:lnTo>
                    <a:pt x="485" y="84"/>
                  </a:lnTo>
                  <a:lnTo>
                    <a:pt x="351" y="52"/>
                  </a:lnTo>
                  <a:lnTo>
                    <a:pt x="333" y="46"/>
                  </a:lnTo>
                  <a:lnTo>
                    <a:pt x="317" y="43"/>
                  </a:lnTo>
                  <a:lnTo>
                    <a:pt x="297" y="40"/>
                  </a:lnTo>
                  <a:lnTo>
                    <a:pt x="281" y="35"/>
                  </a:lnTo>
                  <a:lnTo>
                    <a:pt x="267" y="31"/>
                  </a:lnTo>
                  <a:lnTo>
                    <a:pt x="248" y="27"/>
                  </a:lnTo>
                  <a:lnTo>
                    <a:pt x="242" y="27"/>
                  </a:lnTo>
                  <a:lnTo>
                    <a:pt x="213" y="19"/>
                  </a:lnTo>
                  <a:lnTo>
                    <a:pt x="181" y="10"/>
                  </a:lnTo>
                  <a:lnTo>
                    <a:pt x="159" y="4"/>
                  </a:lnTo>
                  <a:lnTo>
                    <a:pt x="142" y="0"/>
                  </a:lnTo>
                  <a:lnTo>
                    <a:pt x="122" y="53"/>
                  </a:lnTo>
                  <a:lnTo>
                    <a:pt x="137" y="73"/>
                  </a:lnTo>
                  <a:lnTo>
                    <a:pt x="135" y="136"/>
                  </a:lnTo>
                  <a:lnTo>
                    <a:pt x="129" y="157"/>
                  </a:lnTo>
                  <a:lnTo>
                    <a:pt x="100" y="210"/>
                  </a:lnTo>
                  <a:lnTo>
                    <a:pt x="93" y="210"/>
                  </a:lnTo>
                  <a:lnTo>
                    <a:pt x="93" y="233"/>
                  </a:lnTo>
                  <a:lnTo>
                    <a:pt x="97" y="233"/>
                  </a:lnTo>
                  <a:lnTo>
                    <a:pt x="97" y="246"/>
                  </a:lnTo>
                  <a:lnTo>
                    <a:pt x="81" y="274"/>
                  </a:lnTo>
                  <a:lnTo>
                    <a:pt x="16" y="353"/>
                  </a:lnTo>
                  <a:lnTo>
                    <a:pt x="13" y="385"/>
                  </a:lnTo>
                  <a:lnTo>
                    <a:pt x="0" y="409"/>
                  </a:lnTo>
                  <a:lnTo>
                    <a:pt x="39" y="459"/>
                  </a:lnTo>
                  <a:lnTo>
                    <a:pt x="50" y="491"/>
                  </a:lnTo>
                  <a:lnTo>
                    <a:pt x="68" y="561"/>
                  </a:lnTo>
                  <a:lnTo>
                    <a:pt x="69" y="594"/>
                  </a:lnTo>
                  <a:lnTo>
                    <a:pt x="46" y="653"/>
                  </a:lnTo>
                  <a:lnTo>
                    <a:pt x="45" y="781"/>
                  </a:lnTo>
                  <a:lnTo>
                    <a:pt x="61" y="813"/>
                  </a:lnTo>
                  <a:lnTo>
                    <a:pt x="99" y="890"/>
                  </a:lnTo>
                  <a:lnTo>
                    <a:pt x="117" y="914"/>
                  </a:lnTo>
                  <a:lnTo>
                    <a:pt x="122" y="950"/>
                  </a:lnTo>
                  <a:lnTo>
                    <a:pt x="131" y="954"/>
                  </a:lnTo>
                  <a:lnTo>
                    <a:pt x="135" y="966"/>
                  </a:lnTo>
                  <a:lnTo>
                    <a:pt x="130" y="967"/>
                  </a:lnTo>
                  <a:lnTo>
                    <a:pt x="130" y="996"/>
                  </a:lnTo>
                  <a:lnTo>
                    <a:pt x="121" y="1029"/>
                  </a:lnTo>
                  <a:lnTo>
                    <a:pt x="129" y="1022"/>
                  </a:lnTo>
                  <a:lnTo>
                    <a:pt x="140" y="1027"/>
                  </a:lnTo>
                  <a:lnTo>
                    <a:pt x="157" y="1053"/>
                  </a:lnTo>
                  <a:lnTo>
                    <a:pt x="175" y="1067"/>
                  </a:lnTo>
                  <a:lnTo>
                    <a:pt x="191" y="1091"/>
                  </a:lnTo>
                  <a:lnTo>
                    <a:pt x="201" y="1091"/>
                  </a:lnTo>
                  <a:lnTo>
                    <a:pt x="197" y="1100"/>
                  </a:lnTo>
                  <a:lnTo>
                    <a:pt x="191" y="1101"/>
                  </a:lnTo>
                  <a:lnTo>
                    <a:pt x="190" y="1119"/>
                  </a:lnTo>
                  <a:lnTo>
                    <a:pt x="178" y="1171"/>
                  </a:lnTo>
                  <a:lnTo>
                    <a:pt x="183" y="1171"/>
                  </a:lnTo>
                  <a:lnTo>
                    <a:pt x="188" y="1204"/>
                  </a:lnTo>
                  <a:lnTo>
                    <a:pt x="178" y="1234"/>
                  </a:lnTo>
                  <a:lnTo>
                    <a:pt x="187" y="1268"/>
                  </a:lnTo>
                  <a:lnTo>
                    <a:pt x="194" y="1275"/>
                  </a:lnTo>
                  <a:lnTo>
                    <a:pt x="207" y="1304"/>
                  </a:lnTo>
                  <a:lnTo>
                    <a:pt x="231" y="1325"/>
                  </a:lnTo>
                  <a:lnTo>
                    <a:pt x="261" y="1330"/>
                  </a:lnTo>
                  <a:lnTo>
                    <a:pt x="269" y="1360"/>
                  </a:lnTo>
                  <a:lnTo>
                    <a:pt x="256" y="1406"/>
                  </a:lnTo>
                  <a:lnTo>
                    <a:pt x="243" y="1418"/>
                  </a:lnTo>
                  <a:lnTo>
                    <a:pt x="234" y="1406"/>
                  </a:lnTo>
                  <a:lnTo>
                    <a:pt x="221" y="1418"/>
                  </a:lnTo>
                  <a:lnTo>
                    <a:pt x="228" y="1505"/>
                  </a:lnTo>
                  <a:lnTo>
                    <a:pt x="244" y="1518"/>
                  </a:lnTo>
                  <a:lnTo>
                    <a:pt x="279" y="1582"/>
                  </a:lnTo>
                  <a:lnTo>
                    <a:pt x="281" y="1614"/>
                  </a:lnTo>
                  <a:lnTo>
                    <a:pt x="297" y="1638"/>
                  </a:lnTo>
                  <a:lnTo>
                    <a:pt x="300" y="1663"/>
                  </a:lnTo>
                  <a:lnTo>
                    <a:pt x="324" y="1689"/>
                  </a:lnTo>
                  <a:lnTo>
                    <a:pt x="339" y="1723"/>
                  </a:lnTo>
                  <a:lnTo>
                    <a:pt x="365" y="1746"/>
                  </a:lnTo>
                  <a:lnTo>
                    <a:pt x="367" y="1763"/>
                  </a:lnTo>
                  <a:lnTo>
                    <a:pt x="353" y="1792"/>
                  </a:lnTo>
                  <a:lnTo>
                    <a:pt x="377" y="1821"/>
                  </a:lnTo>
                  <a:lnTo>
                    <a:pt x="397" y="1834"/>
                  </a:lnTo>
                  <a:lnTo>
                    <a:pt x="387" y="1870"/>
                  </a:lnTo>
                  <a:lnTo>
                    <a:pt x="384" y="1895"/>
                  </a:lnTo>
                  <a:lnTo>
                    <a:pt x="367" y="1974"/>
                  </a:lnTo>
                  <a:lnTo>
                    <a:pt x="412" y="2009"/>
                  </a:lnTo>
                  <a:lnTo>
                    <a:pt x="485" y="2024"/>
                  </a:lnTo>
                  <a:lnTo>
                    <a:pt x="507" y="2042"/>
                  </a:lnTo>
                  <a:lnTo>
                    <a:pt x="557" y="2051"/>
                  </a:lnTo>
                  <a:lnTo>
                    <a:pt x="584" y="2068"/>
                  </a:lnTo>
                  <a:lnTo>
                    <a:pt x="618" y="2107"/>
                  </a:lnTo>
                  <a:lnTo>
                    <a:pt x="631" y="2142"/>
                  </a:lnTo>
                  <a:lnTo>
                    <a:pt x="672" y="2171"/>
                  </a:lnTo>
                  <a:lnTo>
                    <a:pt x="734" y="2186"/>
                  </a:lnTo>
                  <a:lnTo>
                    <a:pt x="758" y="2198"/>
                  </a:lnTo>
                  <a:lnTo>
                    <a:pt x="769" y="2229"/>
                  </a:lnTo>
                  <a:lnTo>
                    <a:pt x="769" y="2269"/>
                  </a:lnTo>
                  <a:lnTo>
                    <a:pt x="788" y="2282"/>
                  </a:lnTo>
                  <a:lnTo>
                    <a:pt x="819" y="2280"/>
                  </a:lnTo>
                  <a:lnTo>
                    <a:pt x="840" y="2305"/>
                  </a:lnTo>
                  <a:lnTo>
                    <a:pt x="861" y="2327"/>
                  </a:lnTo>
                  <a:lnTo>
                    <a:pt x="908" y="2387"/>
                  </a:lnTo>
                  <a:lnTo>
                    <a:pt x="924" y="2405"/>
                  </a:lnTo>
                  <a:lnTo>
                    <a:pt x="949" y="2462"/>
                  </a:lnTo>
                  <a:lnTo>
                    <a:pt x="946" y="2557"/>
                  </a:lnTo>
                  <a:lnTo>
                    <a:pt x="963" y="2592"/>
                  </a:lnTo>
                  <a:lnTo>
                    <a:pt x="962" y="2614"/>
                  </a:lnTo>
                  <a:lnTo>
                    <a:pt x="1172" y="2632"/>
                  </a:lnTo>
                  <a:lnTo>
                    <a:pt x="1451" y="265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4" name="Freeform 34"/>
            <p:cNvSpPr>
              <a:spLocks/>
            </p:cNvSpPr>
            <p:nvPr/>
          </p:nvSpPr>
          <p:spPr bwMode="auto">
            <a:xfrm>
              <a:off x="1251956" y="3899022"/>
              <a:ext cx="52603" cy="25550"/>
            </a:xfrm>
            <a:custGeom>
              <a:avLst/>
              <a:gdLst>
                <a:gd name="T0" fmla="*/ 0 w 71"/>
                <a:gd name="T1" fmla="*/ 0 h 34"/>
                <a:gd name="T2" fmla="*/ 0 w 71"/>
                <a:gd name="T3" fmla="*/ 1 h 34"/>
                <a:gd name="T4" fmla="*/ 0 w 71"/>
                <a:gd name="T5" fmla="*/ 1 h 34"/>
                <a:gd name="T6" fmla="*/ 0 w 71"/>
                <a:gd name="T7" fmla="*/ 1 h 34"/>
                <a:gd name="T8" fmla="*/ 0 w 71"/>
                <a:gd name="T9" fmla="*/ 1 h 34"/>
                <a:gd name="T10" fmla="*/ 0 w 71"/>
                <a:gd name="T11" fmla="*/ 1 h 34"/>
                <a:gd name="T12" fmla="*/ 0 w 71"/>
                <a:gd name="T13" fmla="*/ 0 h 34"/>
                <a:gd name="T14" fmla="*/ 0 60000 65536"/>
                <a:gd name="T15" fmla="*/ 0 60000 65536"/>
                <a:gd name="T16" fmla="*/ 0 60000 65536"/>
                <a:gd name="T17" fmla="*/ 0 60000 65536"/>
                <a:gd name="T18" fmla="*/ 0 60000 65536"/>
                <a:gd name="T19" fmla="*/ 0 60000 65536"/>
                <a:gd name="T20" fmla="*/ 0 60000 65536"/>
                <a:gd name="T21" fmla="*/ 0 w 71"/>
                <a:gd name="T22" fmla="*/ 0 h 34"/>
                <a:gd name="T23" fmla="*/ 71 w 71"/>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34">
                  <a:moveTo>
                    <a:pt x="0" y="0"/>
                  </a:moveTo>
                  <a:lnTo>
                    <a:pt x="52" y="27"/>
                  </a:lnTo>
                  <a:lnTo>
                    <a:pt x="65" y="20"/>
                  </a:lnTo>
                  <a:lnTo>
                    <a:pt x="71" y="29"/>
                  </a:lnTo>
                  <a:lnTo>
                    <a:pt x="61" y="34"/>
                  </a:lnTo>
                  <a:lnTo>
                    <a:pt x="8" y="29"/>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5" name="Freeform 35"/>
            <p:cNvSpPr>
              <a:spLocks/>
            </p:cNvSpPr>
            <p:nvPr/>
          </p:nvSpPr>
          <p:spPr bwMode="auto">
            <a:xfrm>
              <a:off x="1202358" y="3902028"/>
              <a:ext cx="36071" cy="19538"/>
            </a:xfrm>
            <a:custGeom>
              <a:avLst/>
              <a:gdLst>
                <a:gd name="T0" fmla="*/ 0 w 48"/>
                <a:gd name="T1" fmla="*/ 0 h 27"/>
                <a:gd name="T2" fmla="*/ 1 w 48"/>
                <a:gd name="T3" fmla="*/ 0 h 27"/>
                <a:gd name="T4" fmla="*/ 1 w 48"/>
                <a:gd name="T5" fmla="*/ 0 h 27"/>
                <a:gd name="T6" fmla="*/ 1 w 48"/>
                <a:gd name="T7" fmla="*/ 0 h 27"/>
                <a:gd name="T8" fmla="*/ 1 w 48"/>
                <a:gd name="T9" fmla="*/ 0 h 27"/>
                <a:gd name="T10" fmla="*/ 0 w 48"/>
                <a:gd name="T11" fmla="*/ 0 h 27"/>
                <a:gd name="T12" fmla="*/ 0 60000 65536"/>
                <a:gd name="T13" fmla="*/ 0 60000 65536"/>
                <a:gd name="T14" fmla="*/ 0 60000 65536"/>
                <a:gd name="T15" fmla="*/ 0 60000 65536"/>
                <a:gd name="T16" fmla="*/ 0 60000 65536"/>
                <a:gd name="T17" fmla="*/ 0 60000 65536"/>
                <a:gd name="T18" fmla="*/ 0 w 48"/>
                <a:gd name="T19" fmla="*/ 0 h 27"/>
                <a:gd name="T20" fmla="*/ 48 w 48"/>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8" h="27">
                  <a:moveTo>
                    <a:pt x="0" y="8"/>
                  </a:moveTo>
                  <a:lnTo>
                    <a:pt x="6" y="24"/>
                  </a:lnTo>
                  <a:lnTo>
                    <a:pt x="48" y="27"/>
                  </a:lnTo>
                  <a:lnTo>
                    <a:pt x="36" y="10"/>
                  </a:lnTo>
                  <a:lnTo>
                    <a:pt x="37" y="0"/>
                  </a:lnTo>
                  <a:lnTo>
                    <a:pt x="0" y="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6" name="Freeform 36"/>
            <p:cNvSpPr>
              <a:spLocks/>
            </p:cNvSpPr>
            <p:nvPr/>
          </p:nvSpPr>
          <p:spPr bwMode="auto">
            <a:xfrm>
              <a:off x="1427801" y="4052323"/>
              <a:ext cx="33065" cy="33065"/>
            </a:xfrm>
            <a:custGeom>
              <a:avLst/>
              <a:gdLst>
                <a:gd name="T0" fmla="*/ 0 w 43"/>
                <a:gd name="T1" fmla="*/ 0 h 43"/>
                <a:gd name="T2" fmla="*/ 0 w 43"/>
                <a:gd name="T3" fmla="*/ 1 h 43"/>
                <a:gd name="T4" fmla="*/ 1 w 43"/>
                <a:gd name="T5" fmla="*/ 1 h 43"/>
                <a:gd name="T6" fmla="*/ 1 w 43"/>
                <a:gd name="T7" fmla="*/ 1 h 43"/>
                <a:gd name="T8" fmla="*/ 1 w 43"/>
                <a:gd name="T9" fmla="*/ 1 h 43"/>
                <a:gd name="T10" fmla="*/ 1 w 43"/>
                <a:gd name="T11" fmla="*/ 1 h 43"/>
                <a:gd name="T12" fmla="*/ 0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0" y="0"/>
                  </a:moveTo>
                  <a:lnTo>
                    <a:pt x="0" y="9"/>
                  </a:lnTo>
                  <a:lnTo>
                    <a:pt x="12" y="15"/>
                  </a:lnTo>
                  <a:lnTo>
                    <a:pt x="22" y="43"/>
                  </a:lnTo>
                  <a:lnTo>
                    <a:pt x="43" y="39"/>
                  </a:lnTo>
                  <a:lnTo>
                    <a:pt x="37" y="22"/>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7" name="Freeform 37"/>
            <p:cNvSpPr>
              <a:spLocks/>
            </p:cNvSpPr>
            <p:nvPr/>
          </p:nvSpPr>
          <p:spPr bwMode="auto">
            <a:xfrm>
              <a:off x="1408262" y="4133482"/>
              <a:ext cx="27053" cy="42083"/>
            </a:xfrm>
            <a:custGeom>
              <a:avLst/>
              <a:gdLst>
                <a:gd name="T0" fmla="*/ 0 w 36"/>
                <a:gd name="T1" fmla="*/ 0 h 58"/>
                <a:gd name="T2" fmla="*/ 1 w 36"/>
                <a:gd name="T3" fmla="*/ 0 h 58"/>
                <a:gd name="T4" fmla="*/ 1 w 36"/>
                <a:gd name="T5" fmla="*/ 0 h 58"/>
                <a:gd name="T6" fmla="*/ 0 w 36"/>
                <a:gd name="T7" fmla="*/ 0 h 58"/>
                <a:gd name="T8" fmla="*/ 0 60000 65536"/>
                <a:gd name="T9" fmla="*/ 0 60000 65536"/>
                <a:gd name="T10" fmla="*/ 0 60000 65536"/>
                <a:gd name="T11" fmla="*/ 0 60000 65536"/>
                <a:gd name="T12" fmla="*/ 0 w 36"/>
                <a:gd name="T13" fmla="*/ 0 h 58"/>
                <a:gd name="T14" fmla="*/ 36 w 36"/>
                <a:gd name="T15" fmla="*/ 58 h 58"/>
              </a:gdLst>
              <a:ahLst/>
              <a:cxnLst>
                <a:cxn ang="T8">
                  <a:pos x="T0" y="T1"/>
                </a:cxn>
                <a:cxn ang="T9">
                  <a:pos x="T2" y="T3"/>
                </a:cxn>
                <a:cxn ang="T10">
                  <a:pos x="T4" y="T5"/>
                </a:cxn>
                <a:cxn ang="T11">
                  <a:pos x="T6" y="T7"/>
                </a:cxn>
              </a:cxnLst>
              <a:rect l="T12" t="T13" r="T14" b="T15"/>
              <a:pathLst>
                <a:path w="36" h="58">
                  <a:moveTo>
                    <a:pt x="0" y="0"/>
                  </a:moveTo>
                  <a:lnTo>
                    <a:pt x="17" y="57"/>
                  </a:lnTo>
                  <a:lnTo>
                    <a:pt x="36" y="58"/>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5" name="Group 4"/>
          <p:cNvGrpSpPr/>
          <p:nvPr/>
        </p:nvGrpSpPr>
        <p:grpSpPr>
          <a:xfrm>
            <a:off x="1217388" y="1094522"/>
            <a:ext cx="982928" cy="698871"/>
            <a:chOff x="1217388" y="1094522"/>
            <a:chExt cx="982928" cy="698871"/>
          </a:xfrm>
        </p:grpSpPr>
        <p:sp>
          <p:nvSpPr>
            <p:cNvPr id="33891" name="Freeform 39"/>
            <p:cNvSpPr>
              <a:spLocks/>
            </p:cNvSpPr>
            <p:nvPr/>
          </p:nvSpPr>
          <p:spPr bwMode="auto">
            <a:xfrm>
              <a:off x="1217388" y="1094522"/>
              <a:ext cx="982928" cy="698871"/>
            </a:xfrm>
            <a:custGeom>
              <a:avLst/>
              <a:gdLst>
                <a:gd name="T0" fmla="*/ 2 w 1309"/>
                <a:gd name="T1" fmla="*/ 2 h 929"/>
                <a:gd name="T2" fmla="*/ 2 w 1309"/>
                <a:gd name="T3" fmla="*/ 2 h 929"/>
                <a:gd name="T4" fmla="*/ 2 w 1309"/>
                <a:gd name="T5" fmla="*/ 2 h 929"/>
                <a:gd name="T6" fmla="*/ 2 w 1309"/>
                <a:gd name="T7" fmla="*/ 2 h 929"/>
                <a:gd name="T8" fmla="*/ 1 w 1309"/>
                <a:gd name="T9" fmla="*/ 2 h 929"/>
                <a:gd name="T10" fmla="*/ 1 w 1309"/>
                <a:gd name="T11" fmla="*/ 2 h 929"/>
                <a:gd name="T12" fmla="*/ 1 w 1309"/>
                <a:gd name="T13" fmla="*/ 2 h 929"/>
                <a:gd name="T14" fmla="*/ 1 w 1309"/>
                <a:gd name="T15" fmla="*/ 2 h 929"/>
                <a:gd name="T16" fmla="*/ 1 w 1309"/>
                <a:gd name="T17" fmla="*/ 2 h 929"/>
                <a:gd name="T18" fmla="*/ 1 w 1309"/>
                <a:gd name="T19" fmla="*/ 2 h 929"/>
                <a:gd name="T20" fmla="*/ 0 w 1309"/>
                <a:gd name="T21" fmla="*/ 2 h 929"/>
                <a:gd name="T22" fmla="*/ 0 w 1309"/>
                <a:gd name="T23" fmla="*/ 2 h 929"/>
                <a:gd name="T24" fmla="*/ 0 w 1309"/>
                <a:gd name="T25" fmla="*/ 2 h 929"/>
                <a:gd name="T26" fmla="*/ 0 w 1309"/>
                <a:gd name="T27" fmla="*/ 2 h 929"/>
                <a:gd name="T28" fmla="*/ 0 w 1309"/>
                <a:gd name="T29" fmla="*/ 2 h 929"/>
                <a:gd name="T30" fmla="*/ 0 w 1309"/>
                <a:gd name="T31" fmla="*/ 2 h 929"/>
                <a:gd name="T32" fmla="*/ 0 w 1309"/>
                <a:gd name="T33" fmla="*/ 2 h 929"/>
                <a:gd name="T34" fmla="*/ 0 w 1309"/>
                <a:gd name="T35" fmla="*/ 2 h 929"/>
                <a:gd name="T36" fmla="*/ 0 w 1309"/>
                <a:gd name="T37" fmla="*/ 2 h 929"/>
                <a:gd name="T38" fmla="*/ 0 w 1309"/>
                <a:gd name="T39" fmla="*/ 2 h 929"/>
                <a:gd name="T40" fmla="*/ 0 w 1309"/>
                <a:gd name="T41" fmla="*/ 2 h 929"/>
                <a:gd name="T42" fmla="*/ 0 w 1309"/>
                <a:gd name="T43" fmla="*/ 2 h 929"/>
                <a:gd name="T44" fmla="*/ 0 w 1309"/>
                <a:gd name="T45" fmla="*/ 1 h 929"/>
                <a:gd name="T46" fmla="*/ 0 w 1309"/>
                <a:gd name="T47" fmla="*/ 1 h 929"/>
                <a:gd name="T48" fmla="*/ 0 w 1309"/>
                <a:gd name="T49" fmla="*/ 1 h 929"/>
                <a:gd name="T50" fmla="*/ 0 w 1309"/>
                <a:gd name="T51" fmla="*/ 1 h 929"/>
                <a:gd name="T52" fmla="*/ 0 w 1309"/>
                <a:gd name="T53" fmla="*/ 1 h 929"/>
                <a:gd name="T54" fmla="*/ 0 w 1309"/>
                <a:gd name="T55" fmla="*/ 1 h 929"/>
                <a:gd name="T56" fmla="*/ 0 w 1309"/>
                <a:gd name="T57" fmla="*/ 1 h 929"/>
                <a:gd name="T58" fmla="*/ 0 w 1309"/>
                <a:gd name="T59" fmla="*/ 1 h 929"/>
                <a:gd name="T60" fmla="*/ 0 w 1309"/>
                <a:gd name="T61" fmla="*/ 1 h 929"/>
                <a:gd name="T62" fmla="*/ 0 w 1309"/>
                <a:gd name="T63" fmla="*/ 1 h 929"/>
                <a:gd name="T64" fmla="*/ 0 w 1309"/>
                <a:gd name="T65" fmla="*/ 1 h 929"/>
                <a:gd name="T66" fmla="*/ 0 w 1309"/>
                <a:gd name="T67" fmla="*/ 1 h 929"/>
                <a:gd name="T68" fmla="*/ 0 w 1309"/>
                <a:gd name="T69" fmla="*/ 1 h 929"/>
                <a:gd name="T70" fmla="*/ 0 w 1309"/>
                <a:gd name="T71" fmla="*/ 1 h 929"/>
                <a:gd name="T72" fmla="*/ 0 w 1309"/>
                <a:gd name="T73" fmla="*/ 1 h 929"/>
                <a:gd name="T74" fmla="*/ 0 w 1309"/>
                <a:gd name="T75" fmla="*/ 1 h 929"/>
                <a:gd name="T76" fmla="*/ 0 w 1309"/>
                <a:gd name="T77" fmla="*/ 1 h 929"/>
                <a:gd name="T78" fmla="*/ 0 w 1309"/>
                <a:gd name="T79" fmla="*/ 1 h 929"/>
                <a:gd name="T80" fmla="*/ 0 w 1309"/>
                <a:gd name="T81" fmla="*/ 1 h 929"/>
                <a:gd name="T82" fmla="*/ 0 w 1309"/>
                <a:gd name="T83" fmla="*/ 1 h 929"/>
                <a:gd name="T84" fmla="*/ 0 w 1309"/>
                <a:gd name="T85" fmla="*/ 1 h 929"/>
                <a:gd name="T86" fmla="*/ 0 w 1309"/>
                <a:gd name="T87" fmla="*/ 1 h 929"/>
                <a:gd name="T88" fmla="*/ 0 w 1309"/>
                <a:gd name="T89" fmla="*/ 1 h 929"/>
                <a:gd name="T90" fmla="*/ 0 w 1309"/>
                <a:gd name="T91" fmla="*/ 1 h 929"/>
                <a:gd name="T92" fmla="*/ 0 w 1309"/>
                <a:gd name="T93" fmla="*/ 1 h 929"/>
                <a:gd name="T94" fmla="*/ 0 w 1309"/>
                <a:gd name="T95" fmla="*/ 1 h 929"/>
                <a:gd name="T96" fmla="*/ 0 w 1309"/>
                <a:gd name="T97" fmla="*/ 1 h 929"/>
                <a:gd name="T98" fmla="*/ 0 w 1309"/>
                <a:gd name="T99" fmla="*/ 1 h 929"/>
                <a:gd name="T100" fmla="*/ 0 w 1309"/>
                <a:gd name="T101" fmla="*/ 1 h 929"/>
                <a:gd name="T102" fmla="*/ 0 w 1309"/>
                <a:gd name="T103" fmla="*/ 1 h 929"/>
                <a:gd name="T104" fmla="*/ 0 w 1309"/>
                <a:gd name="T105" fmla="*/ 1 h 929"/>
                <a:gd name="T106" fmla="*/ 1 w 1309"/>
                <a:gd name="T107" fmla="*/ 1 h 929"/>
                <a:gd name="T108" fmla="*/ 2 w 1309"/>
                <a:gd name="T109" fmla="*/ 1 h 929"/>
                <a:gd name="T110" fmla="*/ 2 w 1309"/>
                <a:gd name="T111" fmla="*/ 1 h 929"/>
                <a:gd name="T112" fmla="*/ 2 w 1309"/>
                <a:gd name="T113" fmla="*/ 1 h 929"/>
                <a:gd name="T114" fmla="*/ 2 w 1309"/>
                <a:gd name="T115" fmla="*/ 1 h 929"/>
                <a:gd name="T116" fmla="*/ 2 w 1309"/>
                <a:gd name="T117" fmla="*/ 2 h 929"/>
                <a:gd name="T118" fmla="*/ 2 w 1309"/>
                <a:gd name="T119" fmla="*/ 2 h 929"/>
                <a:gd name="T120" fmla="*/ 2 w 1309"/>
                <a:gd name="T121" fmla="*/ 2 h 9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09"/>
                <a:gd name="T184" fmla="*/ 0 h 929"/>
                <a:gd name="T185" fmla="*/ 1309 w 1309"/>
                <a:gd name="T186" fmla="*/ 929 h 9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09" h="929">
                  <a:moveTo>
                    <a:pt x="1190" y="821"/>
                  </a:moveTo>
                  <a:lnTo>
                    <a:pt x="1185" y="833"/>
                  </a:lnTo>
                  <a:lnTo>
                    <a:pt x="1195" y="866"/>
                  </a:lnTo>
                  <a:lnTo>
                    <a:pt x="1191" y="929"/>
                  </a:lnTo>
                  <a:lnTo>
                    <a:pt x="1119" y="915"/>
                  </a:lnTo>
                  <a:lnTo>
                    <a:pt x="1117" y="915"/>
                  </a:lnTo>
                  <a:lnTo>
                    <a:pt x="1095" y="910"/>
                  </a:lnTo>
                  <a:lnTo>
                    <a:pt x="1094" y="910"/>
                  </a:lnTo>
                  <a:lnTo>
                    <a:pt x="1092" y="909"/>
                  </a:lnTo>
                  <a:lnTo>
                    <a:pt x="1075" y="905"/>
                  </a:lnTo>
                  <a:lnTo>
                    <a:pt x="1071" y="905"/>
                  </a:lnTo>
                  <a:lnTo>
                    <a:pt x="1056" y="902"/>
                  </a:lnTo>
                  <a:lnTo>
                    <a:pt x="1011" y="893"/>
                  </a:lnTo>
                  <a:lnTo>
                    <a:pt x="1008" y="892"/>
                  </a:lnTo>
                  <a:lnTo>
                    <a:pt x="965" y="884"/>
                  </a:lnTo>
                  <a:lnTo>
                    <a:pt x="875" y="865"/>
                  </a:lnTo>
                  <a:lnTo>
                    <a:pt x="840" y="859"/>
                  </a:lnTo>
                  <a:lnTo>
                    <a:pt x="814" y="869"/>
                  </a:lnTo>
                  <a:lnTo>
                    <a:pt x="792" y="863"/>
                  </a:lnTo>
                  <a:lnTo>
                    <a:pt x="761" y="862"/>
                  </a:lnTo>
                  <a:lnTo>
                    <a:pt x="738" y="855"/>
                  </a:lnTo>
                  <a:lnTo>
                    <a:pt x="718" y="868"/>
                  </a:lnTo>
                  <a:lnTo>
                    <a:pt x="683" y="866"/>
                  </a:lnTo>
                  <a:lnTo>
                    <a:pt x="676" y="866"/>
                  </a:lnTo>
                  <a:lnTo>
                    <a:pt x="665" y="865"/>
                  </a:lnTo>
                  <a:lnTo>
                    <a:pt x="659" y="866"/>
                  </a:lnTo>
                  <a:lnTo>
                    <a:pt x="618" y="879"/>
                  </a:lnTo>
                  <a:lnTo>
                    <a:pt x="572" y="877"/>
                  </a:lnTo>
                  <a:lnTo>
                    <a:pt x="544" y="860"/>
                  </a:lnTo>
                  <a:lnTo>
                    <a:pt x="537" y="863"/>
                  </a:lnTo>
                  <a:lnTo>
                    <a:pt x="507" y="868"/>
                  </a:lnTo>
                  <a:lnTo>
                    <a:pt x="495" y="873"/>
                  </a:lnTo>
                  <a:lnTo>
                    <a:pt x="447" y="871"/>
                  </a:lnTo>
                  <a:lnTo>
                    <a:pt x="446" y="854"/>
                  </a:lnTo>
                  <a:lnTo>
                    <a:pt x="409" y="838"/>
                  </a:lnTo>
                  <a:lnTo>
                    <a:pt x="405" y="837"/>
                  </a:lnTo>
                  <a:lnTo>
                    <a:pt x="400" y="831"/>
                  </a:lnTo>
                  <a:lnTo>
                    <a:pt x="397" y="829"/>
                  </a:lnTo>
                  <a:lnTo>
                    <a:pt x="359" y="827"/>
                  </a:lnTo>
                  <a:lnTo>
                    <a:pt x="347" y="821"/>
                  </a:lnTo>
                  <a:lnTo>
                    <a:pt x="325" y="831"/>
                  </a:lnTo>
                  <a:lnTo>
                    <a:pt x="291" y="839"/>
                  </a:lnTo>
                  <a:lnTo>
                    <a:pt x="277" y="837"/>
                  </a:lnTo>
                  <a:lnTo>
                    <a:pt x="263" y="842"/>
                  </a:lnTo>
                  <a:lnTo>
                    <a:pt x="232" y="830"/>
                  </a:lnTo>
                  <a:lnTo>
                    <a:pt x="183" y="794"/>
                  </a:lnTo>
                  <a:lnTo>
                    <a:pt x="188" y="777"/>
                  </a:lnTo>
                  <a:lnTo>
                    <a:pt x="188" y="776"/>
                  </a:lnTo>
                  <a:lnTo>
                    <a:pt x="189" y="772"/>
                  </a:lnTo>
                  <a:lnTo>
                    <a:pt x="192" y="747"/>
                  </a:lnTo>
                  <a:lnTo>
                    <a:pt x="193" y="719"/>
                  </a:lnTo>
                  <a:lnTo>
                    <a:pt x="171" y="670"/>
                  </a:lnTo>
                  <a:lnTo>
                    <a:pt x="139" y="652"/>
                  </a:lnTo>
                  <a:lnTo>
                    <a:pt x="132" y="655"/>
                  </a:lnTo>
                  <a:lnTo>
                    <a:pt x="112" y="651"/>
                  </a:lnTo>
                  <a:lnTo>
                    <a:pt x="104" y="624"/>
                  </a:lnTo>
                  <a:lnTo>
                    <a:pt x="100" y="618"/>
                  </a:lnTo>
                  <a:lnTo>
                    <a:pt x="68" y="612"/>
                  </a:lnTo>
                  <a:lnTo>
                    <a:pt x="60" y="602"/>
                  </a:lnTo>
                  <a:lnTo>
                    <a:pt x="32" y="607"/>
                  </a:lnTo>
                  <a:lnTo>
                    <a:pt x="18" y="596"/>
                  </a:lnTo>
                  <a:lnTo>
                    <a:pt x="15" y="584"/>
                  </a:lnTo>
                  <a:lnTo>
                    <a:pt x="7" y="594"/>
                  </a:lnTo>
                  <a:lnTo>
                    <a:pt x="0" y="591"/>
                  </a:lnTo>
                  <a:lnTo>
                    <a:pt x="26" y="504"/>
                  </a:lnTo>
                  <a:lnTo>
                    <a:pt x="21" y="548"/>
                  </a:lnTo>
                  <a:lnTo>
                    <a:pt x="30" y="541"/>
                  </a:lnTo>
                  <a:lnTo>
                    <a:pt x="42" y="541"/>
                  </a:lnTo>
                  <a:lnTo>
                    <a:pt x="43" y="512"/>
                  </a:lnTo>
                  <a:lnTo>
                    <a:pt x="60" y="499"/>
                  </a:lnTo>
                  <a:lnTo>
                    <a:pt x="62" y="490"/>
                  </a:lnTo>
                  <a:lnTo>
                    <a:pt x="41" y="492"/>
                  </a:lnTo>
                  <a:lnTo>
                    <a:pt x="27" y="480"/>
                  </a:lnTo>
                  <a:lnTo>
                    <a:pt x="30" y="465"/>
                  </a:lnTo>
                  <a:lnTo>
                    <a:pt x="31" y="446"/>
                  </a:lnTo>
                  <a:lnTo>
                    <a:pt x="27" y="436"/>
                  </a:lnTo>
                  <a:lnTo>
                    <a:pt x="37" y="447"/>
                  </a:lnTo>
                  <a:lnTo>
                    <a:pt x="75" y="440"/>
                  </a:lnTo>
                  <a:lnTo>
                    <a:pt x="77" y="435"/>
                  </a:lnTo>
                  <a:lnTo>
                    <a:pt x="55" y="423"/>
                  </a:lnTo>
                  <a:lnTo>
                    <a:pt x="41" y="406"/>
                  </a:lnTo>
                  <a:lnTo>
                    <a:pt x="35" y="429"/>
                  </a:lnTo>
                  <a:lnTo>
                    <a:pt x="25" y="430"/>
                  </a:lnTo>
                  <a:lnTo>
                    <a:pt x="38" y="363"/>
                  </a:lnTo>
                  <a:lnTo>
                    <a:pt x="37" y="339"/>
                  </a:lnTo>
                  <a:lnTo>
                    <a:pt x="27" y="323"/>
                  </a:lnTo>
                  <a:lnTo>
                    <a:pt x="35" y="279"/>
                  </a:lnTo>
                  <a:lnTo>
                    <a:pt x="29" y="218"/>
                  </a:lnTo>
                  <a:lnTo>
                    <a:pt x="29" y="212"/>
                  </a:lnTo>
                  <a:lnTo>
                    <a:pt x="11" y="185"/>
                  </a:lnTo>
                  <a:lnTo>
                    <a:pt x="7" y="153"/>
                  </a:lnTo>
                  <a:lnTo>
                    <a:pt x="13" y="143"/>
                  </a:lnTo>
                  <a:lnTo>
                    <a:pt x="9" y="115"/>
                  </a:lnTo>
                  <a:lnTo>
                    <a:pt x="31" y="74"/>
                  </a:lnTo>
                  <a:lnTo>
                    <a:pt x="25" y="60"/>
                  </a:lnTo>
                  <a:lnTo>
                    <a:pt x="36" y="62"/>
                  </a:lnTo>
                  <a:lnTo>
                    <a:pt x="132" y="144"/>
                  </a:lnTo>
                  <a:lnTo>
                    <a:pt x="220" y="174"/>
                  </a:lnTo>
                  <a:lnTo>
                    <a:pt x="219" y="179"/>
                  </a:lnTo>
                  <a:lnTo>
                    <a:pt x="278" y="193"/>
                  </a:lnTo>
                  <a:lnTo>
                    <a:pt x="299" y="213"/>
                  </a:lnTo>
                  <a:lnTo>
                    <a:pt x="311" y="218"/>
                  </a:lnTo>
                  <a:lnTo>
                    <a:pt x="315" y="203"/>
                  </a:lnTo>
                  <a:lnTo>
                    <a:pt x="332" y="207"/>
                  </a:lnTo>
                  <a:lnTo>
                    <a:pt x="321" y="213"/>
                  </a:lnTo>
                  <a:lnTo>
                    <a:pt x="326" y="227"/>
                  </a:lnTo>
                  <a:lnTo>
                    <a:pt x="328" y="225"/>
                  </a:lnTo>
                  <a:lnTo>
                    <a:pt x="335" y="272"/>
                  </a:lnTo>
                  <a:lnTo>
                    <a:pt x="310" y="291"/>
                  </a:lnTo>
                  <a:lnTo>
                    <a:pt x="309" y="297"/>
                  </a:lnTo>
                  <a:lnTo>
                    <a:pt x="346" y="273"/>
                  </a:lnTo>
                  <a:lnTo>
                    <a:pt x="356" y="276"/>
                  </a:lnTo>
                  <a:lnTo>
                    <a:pt x="353" y="308"/>
                  </a:lnTo>
                  <a:lnTo>
                    <a:pt x="350" y="307"/>
                  </a:lnTo>
                  <a:lnTo>
                    <a:pt x="337" y="361"/>
                  </a:lnTo>
                  <a:lnTo>
                    <a:pt x="339" y="363"/>
                  </a:lnTo>
                  <a:lnTo>
                    <a:pt x="343" y="385"/>
                  </a:lnTo>
                  <a:lnTo>
                    <a:pt x="349" y="397"/>
                  </a:lnTo>
                  <a:lnTo>
                    <a:pt x="326" y="405"/>
                  </a:lnTo>
                  <a:lnTo>
                    <a:pt x="322" y="397"/>
                  </a:lnTo>
                  <a:lnTo>
                    <a:pt x="320" y="396"/>
                  </a:lnTo>
                  <a:lnTo>
                    <a:pt x="325" y="412"/>
                  </a:lnTo>
                  <a:lnTo>
                    <a:pt x="339" y="411"/>
                  </a:lnTo>
                  <a:lnTo>
                    <a:pt x="358" y="402"/>
                  </a:lnTo>
                  <a:lnTo>
                    <a:pt x="353" y="382"/>
                  </a:lnTo>
                  <a:lnTo>
                    <a:pt x="370" y="303"/>
                  </a:lnTo>
                  <a:lnTo>
                    <a:pt x="398" y="266"/>
                  </a:lnTo>
                  <a:lnTo>
                    <a:pt x="406" y="265"/>
                  </a:lnTo>
                  <a:lnTo>
                    <a:pt x="411" y="254"/>
                  </a:lnTo>
                  <a:lnTo>
                    <a:pt x="395" y="222"/>
                  </a:lnTo>
                  <a:lnTo>
                    <a:pt x="395" y="198"/>
                  </a:lnTo>
                  <a:lnTo>
                    <a:pt x="385" y="219"/>
                  </a:lnTo>
                  <a:lnTo>
                    <a:pt x="389" y="237"/>
                  </a:lnTo>
                  <a:lnTo>
                    <a:pt x="379" y="218"/>
                  </a:lnTo>
                  <a:lnTo>
                    <a:pt x="373" y="216"/>
                  </a:lnTo>
                  <a:lnTo>
                    <a:pt x="375" y="186"/>
                  </a:lnTo>
                  <a:lnTo>
                    <a:pt x="395" y="189"/>
                  </a:lnTo>
                  <a:lnTo>
                    <a:pt x="403" y="181"/>
                  </a:lnTo>
                  <a:lnTo>
                    <a:pt x="401" y="181"/>
                  </a:lnTo>
                  <a:lnTo>
                    <a:pt x="386" y="161"/>
                  </a:lnTo>
                  <a:lnTo>
                    <a:pt x="375" y="150"/>
                  </a:lnTo>
                  <a:lnTo>
                    <a:pt x="355" y="181"/>
                  </a:lnTo>
                  <a:lnTo>
                    <a:pt x="361" y="231"/>
                  </a:lnTo>
                  <a:lnTo>
                    <a:pt x="367" y="233"/>
                  </a:lnTo>
                  <a:lnTo>
                    <a:pt x="368" y="223"/>
                  </a:lnTo>
                  <a:lnTo>
                    <a:pt x="387" y="243"/>
                  </a:lnTo>
                  <a:lnTo>
                    <a:pt x="380" y="273"/>
                  </a:lnTo>
                  <a:lnTo>
                    <a:pt x="365" y="249"/>
                  </a:lnTo>
                  <a:lnTo>
                    <a:pt x="350" y="234"/>
                  </a:lnTo>
                  <a:lnTo>
                    <a:pt x="355" y="203"/>
                  </a:lnTo>
                  <a:lnTo>
                    <a:pt x="337" y="186"/>
                  </a:lnTo>
                  <a:lnTo>
                    <a:pt x="362" y="141"/>
                  </a:lnTo>
                  <a:lnTo>
                    <a:pt x="374" y="91"/>
                  </a:lnTo>
                  <a:lnTo>
                    <a:pt x="392" y="137"/>
                  </a:lnTo>
                  <a:lnTo>
                    <a:pt x="405" y="94"/>
                  </a:lnTo>
                  <a:lnTo>
                    <a:pt x="409" y="70"/>
                  </a:lnTo>
                  <a:lnTo>
                    <a:pt x="389" y="64"/>
                  </a:lnTo>
                  <a:lnTo>
                    <a:pt x="386" y="89"/>
                  </a:lnTo>
                  <a:lnTo>
                    <a:pt x="375" y="31"/>
                  </a:lnTo>
                  <a:lnTo>
                    <a:pt x="382" y="0"/>
                  </a:lnTo>
                  <a:lnTo>
                    <a:pt x="689" y="73"/>
                  </a:lnTo>
                  <a:lnTo>
                    <a:pt x="1015" y="144"/>
                  </a:lnTo>
                  <a:lnTo>
                    <a:pt x="1119" y="165"/>
                  </a:lnTo>
                  <a:lnTo>
                    <a:pt x="1244" y="191"/>
                  </a:lnTo>
                  <a:lnTo>
                    <a:pt x="1309" y="203"/>
                  </a:lnTo>
                  <a:lnTo>
                    <a:pt x="1307" y="212"/>
                  </a:lnTo>
                  <a:lnTo>
                    <a:pt x="1305" y="223"/>
                  </a:lnTo>
                  <a:lnTo>
                    <a:pt x="1301" y="240"/>
                  </a:lnTo>
                  <a:lnTo>
                    <a:pt x="1275" y="374"/>
                  </a:lnTo>
                  <a:lnTo>
                    <a:pt x="1268" y="412"/>
                  </a:lnTo>
                  <a:lnTo>
                    <a:pt x="1264" y="430"/>
                  </a:lnTo>
                  <a:lnTo>
                    <a:pt x="1262" y="438"/>
                  </a:lnTo>
                  <a:lnTo>
                    <a:pt x="1262" y="442"/>
                  </a:lnTo>
                  <a:lnTo>
                    <a:pt x="1261" y="447"/>
                  </a:lnTo>
                  <a:lnTo>
                    <a:pt x="1250" y="502"/>
                  </a:lnTo>
                  <a:lnTo>
                    <a:pt x="1245" y="532"/>
                  </a:lnTo>
                  <a:lnTo>
                    <a:pt x="1233" y="595"/>
                  </a:lnTo>
                  <a:lnTo>
                    <a:pt x="1228" y="620"/>
                  </a:lnTo>
                  <a:lnTo>
                    <a:pt x="1228" y="622"/>
                  </a:lnTo>
                  <a:lnTo>
                    <a:pt x="1222" y="652"/>
                  </a:lnTo>
                  <a:lnTo>
                    <a:pt x="1204" y="742"/>
                  </a:lnTo>
                  <a:lnTo>
                    <a:pt x="1203" y="754"/>
                  </a:lnTo>
                  <a:lnTo>
                    <a:pt x="1196" y="793"/>
                  </a:lnTo>
                  <a:lnTo>
                    <a:pt x="1194" y="803"/>
                  </a:lnTo>
                  <a:lnTo>
                    <a:pt x="1190" y="821"/>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2" name="Freeform 40"/>
            <p:cNvSpPr>
              <a:spLocks/>
            </p:cNvSpPr>
            <p:nvPr/>
          </p:nvSpPr>
          <p:spPr bwMode="auto">
            <a:xfrm>
              <a:off x="1438321" y="1142616"/>
              <a:ext cx="52603" cy="42083"/>
            </a:xfrm>
            <a:custGeom>
              <a:avLst/>
              <a:gdLst>
                <a:gd name="T0" fmla="*/ 0 w 71"/>
                <a:gd name="T1" fmla="*/ 0 h 56"/>
                <a:gd name="T2" fmla="*/ 0 w 71"/>
                <a:gd name="T3" fmla="*/ 1 h 56"/>
                <a:gd name="T4" fmla="*/ 0 w 71"/>
                <a:gd name="T5" fmla="*/ 1 h 56"/>
                <a:gd name="T6" fmla="*/ 0 w 71"/>
                <a:gd name="T7" fmla="*/ 1 h 56"/>
                <a:gd name="T8" fmla="*/ 0 w 71"/>
                <a:gd name="T9" fmla="*/ 1 h 56"/>
                <a:gd name="T10" fmla="*/ 0 w 71"/>
                <a:gd name="T11" fmla="*/ 1 h 56"/>
                <a:gd name="T12" fmla="*/ 0 w 71"/>
                <a:gd name="T13" fmla="*/ 1 h 56"/>
                <a:gd name="T14" fmla="*/ 0 w 71"/>
                <a:gd name="T15" fmla="*/ 1 h 56"/>
                <a:gd name="T16" fmla="*/ 0 w 71"/>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
                <a:gd name="T28" fmla="*/ 0 h 56"/>
                <a:gd name="T29" fmla="*/ 71 w 71"/>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 h="56">
                  <a:moveTo>
                    <a:pt x="8" y="0"/>
                  </a:moveTo>
                  <a:lnTo>
                    <a:pt x="17" y="25"/>
                  </a:lnTo>
                  <a:lnTo>
                    <a:pt x="24" y="30"/>
                  </a:lnTo>
                  <a:lnTo>
                    <a:pt x="30" y="6"/>
                  </a:lnTo>
                  <a:lnTo>
                    <a:pt x="71" y="16"/>
                  </a:lnTo>
                  <a:lnTo>
                    <a:pt x="48" y="56"/>
                  </a:lnTo>
                  <a:lnTo>
                    <a:pt x="17" y="53"/>
                  </a:lnTo>
                  <a:lnTo>
                    <a:pt x="0" y="39"/>
                  </a:lnTo>
                  <a:lnTo>
                    <a:pt x="8" y="0"/>
                  </a:lnTo>
                  <a:close/>
                </a:path>
              </a:pathLst>
            </a:custGeom>
            <a:solidFill>
              <a:schemeClr val="bg2">
                <a:lumMod val="7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2" name="Group 1"/>
          <p:cNvGrpSpPr/>
          <p:nvPr/>
        </p:nvGrpSpPr>
        <p:grpSpPr>
          <a:xfrm>
            <a:off x="3566496" y="5582323"/>
            <a:ext cx="895757" cy="632741"/>
            <a:chOff x="3566496" y="5582323"/>
            <a:chExt cx="895757" cy="632741"/>
          </a:xfrm>
        </p:grpSpPr>
        <p:sp>
          <p:nvSpPr>
            <p:cNvPr id="33884" name="Freeform 74"/>
            <p:cNvSpPr>
              <a:spLocks/>
            </p:cNvSpPr>
            <p:nvPr/>
          </p:nvSpPr>
          <p:spPr bwMode="auto">
            <a:xfrm>
              <a:off x="4251840" y="5967078"/>
              <a:ext cx="210413" cy="247986"/>
            </a:xfrm>
            <a:custGeom>
              <a:avLst/>
              <a:gdLst>
                <a:gd name="T0" fmla="*/ 0 w 279"/>
                <a:gd name="T1" fmla="*/ 0 h 331"/>
                <a:gd name="T2" fmla="*/ 1 w 279"/>
                <a:gd name="T3" fmla="*/ 0 h 331"/>
                <a:gd name="T4" fmla="*/ 1 w 279"/>
                <a:gd name="T5" fmla="*/ 0 h 331"/>
                <a:gd name="T6" fmla="*/ 1 w 279"/>
                <a:gd name="T7" fmla="*/ 0 h 331"/>
                <a:gd name="T8" fmla="*/ 1 w 279"/>
                <a:gd name="T9" fmla="*/ 0 h 331"/>
                <a:gd name="T10" fmla="*/ 1 w 279"/>
                <a:gd name="T11" fmla="*/ 0 h 331"/>
                <a:gd name="T12" fmla="*/ 1 w 279"/>
                <a:gd name="T13" fmla="*/ 0 h 331"/>
                <a:gd name="T14" fmla="*/ 1 w 279"/>
                <a:gd name="T15" fmla="*/ 0 h 331"/>
                <a:gd name="T16" fmla="*/ 1 w 279"/>
                <a:gd name="T17" fmla="*/ 0 h 331"/>
                <a:gd name="T18" fmla="*/ 1 w 279"/>
                <a:gd name="T19" fmla="*/ 0 h 331"/>
                <a:gd name="T20" fmla="*/ 1 w 279"/>
                <a:gd name="T21" fmla="*/ 0 h 331"/>
                <a:gd name="T22" fmla="*/ 1 w 279"/>
                <a:gd name="T23" fmla="*/ 0 h 331"/>
                <a:gd name="T24" fmla="*/ 1 w 279"/>
                <a:gd name="T25" fmla="*/ 0 h 331"/>
                <a:gd name="T26" fmla="*/ 1 w 279"/>
                <a:gd name="T27" fmla="*/ 0 h 331"/>
                <a:gd name="T28" fmla="*/ 1 w 279"/>
                <a:gd name="T29" fmla="*/ 0 h 331"/>
                <a:gd name="T30" fmla="*/ 1 w 279"/>
                <a:gd name="T31" fmla="*/ 0 h 331"/>
                <a:gd name="T32" fmla="*/ 1 w 279"/>
                <a:gd name="T33" fmla="*/ 0 h 331"/>
                <a:gd name="T34" fmla="*/ 1 w 279"/>
                <a:gd name="T35" fmla="*/ 0 h 331"/>
                <a:gd name="T36" fmla="*/ 1 w 279"/>
                <a:gd name="T37" fmla="*/ 0 h 331"/>
                <a:gd name="T38" fmla="*/ 1 w 279"/>
                <a:gd name="T39" fmla="*/ 0 h 331"/>
                <a:gd name="T40" fmla="*/ 1 w 279"/>
                <a:gd name="T41" fmla="*/ 0 h 331"/>
                <a:gd name="T42" fmla="*/ 1 w 279"/>
                <a:gd name="T43" fmla="*/ 0 h 331"/>
                <a:gd name="T44" fmla="*/ 0 w 279"/>
                <a:gd name="T45" fmla="*/ 0 h 3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9"/>
                <a:gd name="T70" fmla="*/ 0 h 331"/>
                <a:gd name="T71" fmla="*/ 279 w 279"/>
                <a:gd name="T72" fmla="*/ 331 h 3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9" h="331">
                  <a:moveTo>
                    <a:pt x="0" y="122"/>
                  </a:moveTo>
                  <a:lnTo>
                    <a:pt x="35" y="235"/>
                  </a:lnTo>
                  <a:lnTo>
                    <a:pt x="27" y="281"/>
                  </a:lnTo>
                  <a:lnTo>
                    <a:pt x="37" y="303"/>
                  </a:lnTo>
                  <a:lnTo>
                    <a:pt x="86" y="331"/>
                  </a:lnTo>
                  <a:lnTo>
                    <a:pt x="120" y="283"/>
                  </a:lnTo>
                  <a:lnTo>
                    <a:pt x="180" y="247"/>
                  </a:lnTo>
                  <a:lnTo>
                    <a:pt x="192" y="250"/>
                  </a:lnTo>
                  <a:lnTo>
                    <a:pt x="234" y="232"/>
                  </a:lnTo>
                  <a:lnTo>
                    <a:pt x="266" y="207"/>
                  </a:lnTo>
                  <a:lnTo>
                    <a:pt x="279" y="189"/>
                  </a:lnTo>
                  <a:lnTo>
                    <a:pt x="257" y="173"/>
                  </a:lnTo>
                  <a:lnTo>
                    <a:pt x="241" y="155"/>
                  </a:lnTo>
                  <a:lnTo>
                    <a:pt x="237" y="134"/>
                  </a:lnTo>
                  <a:lnTo>
                    <a:pt x="217" y="129"/>
                  </a:lnTo>
                  <a:lnTo>
                    <a:pt x="217" y="103"/>
                  </a:lnTo>
                  <a:lnTo>
                    <a:pt x="196" y="79"/>
                  </a:lnTo>
                  <a:lnTo>
                    <a:pt x="142" y="45"/>
                  </a:lnTo>
                  <a:lnTo>
                    <a:pt x="98" y="31"/>
                  </a:lnTo>
                  <a:lnTo>
                    <a:pt x="69" y="9"/>
                  </a:lnTo>
                  <a:lnTo>
                    <a:pt x="42" y="0"/>
                  </a:lnTo>
                  <a:lnTo>
                    <a:pt x="51" y="66"/>
                  </a:lnTo>
                  <a:lnTo>
                    <a:pt x="0" y="12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5" name="Freeform 75"/>
            <p:cNvSpPr>
              <a:spLocks/>
            </p:cNvSpPr>
            <p:nvPr/>
          </p:nvSpPr>
          <p:spPr bwMode="auto">
            <a:xfrm>
              <a:off x="4151143" y="5822795"/>
              <a:ext cx="114224" cy="84165"/>
            </a:xfrm>
            <a:custGeom>
              <a:avLst/>
              <a:gdLst>
                <a:gd name="T0" fmla="*/ 0 w 153"/>
                <a:gd name="T1" fmla="*/ 1 h 111"/>
                <a:gd name="T2" fmla="*/ 0 w 153"/>
                <a:gd name="T3" fmla="*/ 1 h 111"/>
                <a:gd name="T4" fmla="*/ 0 w 153"/>
                <a:gd name="T5" fmla="*/ 0 h 111"/>
                <a:gd name="T6" fmla="*/ 0 w 153"/>
                <a:gd name="T7" fmla="*/ 1 h 111"/>
                <a:gd name="T8" fmla="*/ 0 w 153"/>
                <a:gd name="T9" fmla="*/ 1 h 111"/>
                <a:gd name="T10" fmla="*/ 0 w 153"/>
                <a:gd name="T11" fmla="*/ 1 h 111"/>
                <a:gd name="T12" fmla="*/ 0 w 153"/>
                <a:gd name="T13" fmla="*/ 1 h 111"/>
                <a:gd name="T14" fmla="*/ 0 w 153"/>
                <a:gd name="T15" fmla="*/ 1 h 111"/>
                <a:gd name="T16" fmla="*/ 0 w 153"/>
                <a:gd name="T17" fmla="*/ 1 h 111"/>
                <a:gd name="T18" fmla="*/ 0 w 153"/>
                <a:gd name="T19" fmla="*/ 1 h 111"/>
                <a:gd name="T20" fmla="*/ 0 w 153"/>
                <a:gd name="T21" fmla="*/ 1 h 111"/>
                <a:gd name="T22" fmla="*/ 0 w 153"/>
                <a:gd name="T23" fmla="*/ 1 h 111"/>
                <a:gd name="T24" fmla="*/ 0 w 153"/>
                <a:gd name="T25" fmla="*/ 1 h 111"/>
                <a:gd name="T26" fmla="*/ 0 w 153"/>
                <a:gd name="T27" fmla="*/ 1 h 111"/>
                <a:gd name="T28" fmla="*/ 0 w 153"/>
                <a:gd name="T29" fmla="*/ 1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3"/>
                <a:gd name="T46" fmla="*/ 0 h 111"/>
                <a:gd name="T47" fmla="*/ 153 w 153"/>
                <a:gd name="T48" fmla="*/ 111 h 1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3" h="111">
                  <a:moveTo>
                    <a:pt x="0" y="39"/>
                  </a:moveTo>
                  <a:lnTo>
                    <a:pt x="2" y="12"/>
                  </a:lnTo>
                  <a:lnTo>
                    <a:pt x="17" y="0"/>
                  </a:lnTo>
                  <a:lnTo>
                    <a:pt x="51" y="33"/>
                  </a:lnTo>
                  <a:lnTo>
                    <a:pt x="81" y="21"/>
                  </a:lnTo>
                  <a:lnTo>
                    <a:pt x="99" y="25"/>
                  </a:lnTo>
                  <a:lnTo>
                    <a:pt x="126" y="51"/>
                  </a:lnTo>
                  <a:lnTo>
                    <a:pt x="148" y="60"/>
                  </a:lnTo>
                  <a:lnTo>
                    <a:pt x="153" y="82"/>
                  </a:lnTo>
                  <a:lnTo>
                    <a:pt x="120" y="103"/>
                  </a:lnTo>
                  <a:lnTo>
                    <a:pt x="105" y="102"/>
                  </a:lnTo>
                  <a:lnTo>
                    <a:pt x="79" y="111"/>
                  </a:lnTo>
                  <a:lnTo>
                    <a:pt x="58" y="111"/>
                  </a:lnTo>
                  <a:lnTo>
                    <a:pt x="50" y="74"/>
                  </a:lnTo>
                  <a:lnTo>
                    <a:pt x="0" y="3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6" name="Freeform 76"/>
            <p:cNvSpPr>
              <a:spLocks/>
            </p:cNvSpPr>
            <p:nvPr/>
          </p:nvSpPr>
          <p:spPr bwMode="auto">
            <a:xfrm>
              <a:off x="3888127" y="5693541"/>
              <a:ext cx="100698" cy="81159"/>
            </a:xfrm>
            <a:custGeom>
              <a:avLst/>
              <a:gdLst>
                <a:gd name="T0" fmla="*/ 0 w 134"/>
                <a:gd name="T1" fmla="*/ 0 h 109"/>
                <a:gd name="T2" fmla="*/ 1 w 134"/>
                <a:gd name="T3" fmla="*/ 0 h 109"/>
                <a:gd name="T4" fmla="*/ 1 w 134"/>
                <a:gd name="T5" fmla="*/ 0 h 109"/>
                <a:gd name="T6" fmla="*/ 1 w 134"/>
                <a:gd name="T7" fmla="*/ 0 h 109"/>
                <a:gd name="T8" fmla="*/ 1 w 134"/>
                <a:gd name="T9" fmla="*/ 0 h 109"/>
                <a:gd name="T10" fmla="*/ 1 w 134"/>
                <a:gd name="T11" fmla="*/ 0 h 109"/>
                <a:gd name="T12" fmla="*/ 1 w 134"/>
                <a:gd name="T13" fmla="*/ 0 h 109"/>
                <a:gd name="T14" fmla="*/ 1 w 134"/>
                <a:gd name="T15" fmla="*/ 0 h 109"/>
                <a:gd name="T16" fmla="*/ 1 w 134"/>
                <a:gd name="T17" fmla="*/ 0 h 109"/>
                <a:gd name="T18" fmla="*/ 1 w 134"/>
                <a:gd name="T19" fmla="*/ 0 h 109"/>
                <a:gd name="T20" fmla="*/ 1 w 134"/>
                <a:gd name="T21" fmla="*/ 0 h 109"/>
                <a:gd name="T22" fmla="*/ 1 w 134"/>
                <a:gd name="T23" fmla="*/ 0 h 109"/>
                <a:gd name="T24" fmla="*/ 1 w 134"/>
                <a:gd name="T25" fmla="*/ 0 h 109"/>
                <a:gd name="T26" fmla="*/ 1 w 134"/>
                <a:gd name="T27" fmla="*/ 0 h 109"/>
                <a:gd name="T28" fmla="*/ 0 w 134"/>
                <a:gd name="T29" fmla="*/ 0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09"/>
                <a:gd name="T47" fmla="*/ 134 w 134"/>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09">
                  <a:moveTo>
                    <a:pt x="0" y="26"/>
                  </a:moveTo>
                  <a:lnTo>
                    <a:pt x="33" y="96"/>
                  </a:lnTo>
                  <a:lnTo>
                    <a:pt x="79" y="96"/>
                  </a:lnTo>
                  <a:lnTo>
                    <a:pt x="97" y="106"/>
                  </a:lnTo>
                  <a:lnTo>
                    <a:pt x="116" y="104"/>
                  </a:lnTo>
                  <a:lnTo>
                    <a:pt x="124" y="109"/>
                  </a:lnTo>
                  <a:lnTo>
                    <a:pt x="134" y="91"/>
                  </a:lnTo>
                  <a:lnTo>
                    <a:pt x="123" y="82"/>
                  </a:lnTo>
                  <a:lnTo>
                    <a:pt x="109" y="60"/>
                  </a:lnTo>
                  <a:lnTo>
                    <a:pt x="92" y="49"/>
                  </a:lnTo>
                  <a:lnTo>
                    <a:pt x="95" y="42"/>
                  </a:lnTo>
                  <a:lnTo>
                    <a:pt x="75" y="5"/>
                  </a:lnTo>
                  <a:lnTo>
                    <a:pt x="56" y="0"/>
                  </a:lnTo>
                  <a:lnTo>
                    <a:pt x="27" y="26"/>
                  </a:lnTo>
                  <a:lnTo>
                    <a:pt x="0" y="26"/>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7" name="Freeform 77"/>
            <p:cNvSpPr>
              <a:spLocks/>
            </p:cNvSpPr>
            <p:nvPr/>
          </p:nvSpPr>
          <p:spPr bwMode="auto">
            <a:xfrm>
              <a:off x="3641643" y="5582323"/>
              <a:ext cx="82662" cy="66130"/>
            </a:xfrm>
            <a:custGeom>
              <a:avLst/>
              <a:gdLst>
                <a:gd name="T0" fmla="*/ 0 w 109"/>
                <a:gd name="T1" fmla="*/ 1 h 86"/>
                <a:gd name="T2" fmla="*/ 1 w 109"/>
                <a:gd name="T3" fmla="*/ 1 h 86"/>
                <a:gd name="T4" fmla="*/ 1 w 109"/>
                <a:gd name="T5" fmla="*/ 1 h 86"/>
                <a:gd name="T6" fmla="*/ 1 w 109"/>
                <a:gd name="T7" fmla="*/ 1 h 86"/>
                <a:gd name="T8" fmla="*/ 1 w 109"/>
                <a:gd name="T9" fmla="*/ 1 h 86"/>
                <a:gd name="T10" fmla="*/ 1 w 109"/>
                <a:gd name="T11" fmla="*/ 1 h 86"/>
                <a:gd name="T12" fmla="*/ 1 w 109"/>
                <a:gd name="T13" fmla="*/ 1 h 86"/>
                <a:gd name="T14" fmla="*/ 1 w 109"/>
                <a:gd name="T15" fmla="*/ 1 h 86"/>
                <a:gd name="T16" fmla="*/ 1 w 109"/>
                <a:gd name="T17" fmla="*/ 0 h 86"/>
                <a:gd name="T18" fmla="*/ 1 w 109"/>
                <a:gd name="T19" fmla="*/ 1 h 86"/>
                <a:gd name="T20" fmla="*/ 0 w 109"/>
                <a:gd name="T21" fmla="*/ 1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
                <a:gd name="T34" fmla="*/ 0 h 86"/>
                <a:gd name="T35" fmla="*/ 109 w 109"/>
                <a:gd name="T36" fmla="*/ 86 h 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 h="86">
                  <a:moveTo>
                    <a:pt x="0" y="38"/>
                  </a:moveTo>
                  <a:lnTo>
                    <a:pt x="21" y="63"/>
                  </a:lnTo>
                  <a:lnTo>
                    <a:pt x="42" y="80"/>
                  </a:lnTo>
                  <a:lnTo>
                    <a:pt x="69" y="86"/>
                  </a:lnTo>
                  <a:lnTo>
                    <a:pt x="85" y="80"/>
                  </a:lnTo>
                  <a:lnTo>
                    <a:pt x="98" y="60"/>
                  </a:lnTo>
                  <a:lnTo>
                    <a:pt x="109" y="26"/>
                  </a:lnTo>
                  <a:lnTo>
                    <a:pt x="98" y="3"/>
                  </a:lnTo>
                  <a:lnTo>
                    <a:pt x="66" y="0"/>
                  </a:lnTo>
                  <a:lnTo>
                    <a:pt x="36" y="6"/>
                  </a:lnTo>
                  <a:lnTo>
                    <a:pt x="0" y="3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8" name="Freeform 78"/>
            <p:cNvSpPr>
              <a:spLocks/>
            </p:cNvSpPr>
            <p:nvPr/>
          </p:nvSpPr>
          <p:spPr bwMode="auto">
            <a:xfrm>
              <a:off x="4048942" y="5785221"/>
              <a:ext cx="97692" cy="33065"/>
            </a:xfrm>
            <a:custGeom>
              <a:avLst/>
              <a:gdLst>
                <a:gd name="T0" fmla="*/ 1 w 129"/>
                <a:gd name="T1" fmla="*/ 1 h 44"/>
                <a:gd name="T2" fmla="*/ 1 w 129"/>
                <a:gd name="T3" fmla="*/ 1 h 44"/>
                <a:gd name="T4" fmla="*/ 1 w 129"/>
                <a:gd name="T5" fmla="*/ 1 h 44"/>
                <a:gd name="T6" fmla="*/ 1 w 129"/>
                <a:gd name="T7" fmla="*/ 1 h 44"/>
                <a:gd name="T8" fmla="*/ 1 w 129"/>
                <a:gd name="T9" fmla="*/ 1 h 44"/>
                <a:gd name="T10" fmla="*/ 1 w 129"/>
                <a:gd name="T11" fmla="*/ 1 h 44"/>
                <a:gd name="T12" fmla="*/ 1 w 129"/>
                <a:gd name="T13" fmla="*/ 1 h 44"/>
                <a:gd name="T14" fmla="*/ 1 w 129"/>
                <a:gd name="T15" fmla="*/ 1 h 44"/>
                <a:gd name="T16" fmla="*/ 0 w 129"/>
                <a:gd name="T17" fmla="*/ 1 h 44"/>
                <a:gd name="T18" fmla="*/ 1 w 129"/>
                <a:gd name="T19" fmla="*/ 0 h 44"/>
                <a:gd name="T20" fmla="*/ 1 w 129"/>
                <a:gd name="T21" fmla="*/ 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
                <a:gd name="T34" fmla="*/ 0 h 44"/>
                <a:gd name="T35" fmla="*/ 129 w 129"/>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 h="44">
                  <a:moveTo>
                    <a:pt x="63" y="9"/>
                  </a:moveTo>
                  <a:lnTo>
                    <a:pt x="77" y="8"/>
                  </a:lnTo>
                  <a:lnTo>
                    <a:pt x="81" y="12"/>
                  </a:lnTo>
                  <a:lnTo>
                    <a:pt x="85" y="13"/>
                  </a:lnTo>
                  <a:lnTo>
                    <a:pt x="129" y="16"/>
                  </a:lnTo>
                  <a:lnTo>
                    <a:pt x="102" y="40"/>
                  </a:lnTo>
                  <a:lnTo>
                    <a:pt x="92" y="44"/>
                  </a:lnTo>
                  <a:lnTo>
                    <a:pt x="45" y="28"/>
                  </a:lnTo>
                  <a:lnTo>
                    <a:pt x="0" y="30"/>
                  </a:lnTo>
                  <a:lnTo>
                    <a:pt x="8" y="0"/>
                  </a:lnTo>
                  <a:lnTo>
                    <a:pt x="63" y="9"/>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9" name="Freeform 79"/>
            <p:cNvSpPr>
              <a:spLocks/>
            </p:cNvSpPr>
            <p:nvPr/>
          </p:nvSpPr>
          <p:spPr bwMode="auto">
            <a:xfrm>
              <a:off x="4091025" y="5840830"/>
              <a:ext cx="37574" cy="34568"/>
            </a:xfrm>
            <a:custGeom>
              <a:avLst/>
              <a:gdLst>
                <a:gd name="T0" fmla="*/ 0 w 51"/>
                <a:gd name="T1" fmla="*/ 0 h 45"/>
                <a:gd name="T2" fmla="*/ 0 w 51"/>
                <a:gd name="T3" fmla="*/ 1 h 45"/>
                <a:gd name="T4" fmla="*/ 0 w 51"/>
                <a:gd name="T5" fmla="*/ 1 h 45"/>
                <a:gd name="T6" fmla="*/ 0 w 51"/>
                <a:gd name="T7" fmla="*/ 1 h 45"/>
                <a:gd name="T8" fmla="*/ 0 w 51"/>
                <a:gd name="T9" fmla="*/ 0 h 45"/>
                <a:gd name="T10" fmla="*/ 0 60000 65536"/>
                <a:gd name="T11" fmla="*/ 0 60000 65536"/>
                <a:gd name="T12" fmla="*/ 0 60000 65536"/>
                <a:gd name="T13" fmla="*/ 0 60000 65536"/>
                <a:gd name="T14" fmla="*/ 0 60000 65536"/>
                <a:gd name="T15" fmla="*/ 0 w 51"/>
                <a:gd name="T16" fmla="*/ 0 h 45"/>
                <a:gd name="T17" fmla="*/ 51 w 51"/>
                <a:gd name="T18" fmla="*/ 45 h 45"/>
              </a:gdLst>
              <a:ahLst/>
              <a:cxnLst>
                <a:cxn ang="T10">
                  <a:pos x="T0" y="T1"/>
                </a:cxn>
                <a:cxn ang="T11">
                  <a:pos x="T2" y="T3"/>
                </a:cxn>
                <a:cxn ang="T12">
                  <a:pos x="T4" y="T5"/>
                </a:cxn>
                <a:cxn ang="T13">
                  <a:pos x="T6" y="T7"/>
                </a:cxn>
                <a:cxn ang="T14">
                  <a:pos x="T8" y="T9"/>
                </a:cxn>
              </a:cxnLst>
              <a:rect l="T15" t="T16" r="T17" b="T18"/>
              <a:pathLst>
                <a:path w="51" h="45">
                  <a:moveTo>
                    <a:pt x="0" y="0"/>
                  </a:moveTo>
                  <a:lnTo>
                    <a:pt x="10" y="30"/>
                  </a:lnTo>
                  <a:lnTo>
                    <a:pt x="34" y="45"/>
                  </a:lnTo>
                  <a:lnTo>
                    <a:pt x="51" y="3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90" name="Freeform 80"/>
            <p:cNvSpPr>
              <a:spLocks/>
            </p:cNvSpPr>
            <p:nvPr/>
          </p:nvSpPr>
          <p:spPr bwMode="auto">
            <a:xfrm>
              <a:off x="3566496" y="5619897"/>
              <a:ext cx="25550" cy="39077"/>
            </a:xfrm>
            <a:custGeom>
              <a:avLst/>
              <a:gdLst>
                <a:gd name="T0" fmla="*/ 0 w 33"/>
                <a:gd name="T1" fmla="*/ 0 h 53"/>
                <a:gd name="T2" fmla="*/ 1 w 33"/>
                <a:gd name="T3" fmla="*/ 0 h 53"/>
                <a:gd name="T4" fmla="*/ 1 w 33"/>
                <a:gd name="T5" fmla="*/ 0 h 53"/>
                <a:gd name="T6" fmla="*/ 1 w 33"/>
                <a:gd name="T7" fmla="*/ 0 h 53"/>
                <a:gd name="T8" fmla="*/ 0 w 33"/>
                <a:gd name="T9" fmla="*/ 0 h 53"/>
                <a:gd name="T10" fmla="*/ 0 60000 65536"/>
                <a:gd name="T11" fmla="*/ 0 60000 65536"/>
                <a:gd name="T12" fmla="*/ 0 60000 65536"/>
                <a:gd name="T13" fmla="*/ 0 60000 65536"/>
                <a:gd name="T14" fmla="*/ 0 60000 65536"/>
                <a:gd name="T15" fmla="*/ 0 w 33"/>
                <a:gd name="T16" fmla="*/ 0 h 53"/>
                <a:gd name="T17" fmla="*/ 33 w 33"/>
                <a:gd name="T18" fmla="*/ 53 h 53"/>
              </a:gdLst>
              <a:ahLst/>
              <a:cxnLst>
                <a:cxn ang="T10">
                  <a:pos x="T0" y="T1"/>
                </a:cxn>
                <a:cxn ang="T11">
                  <a:pos x="T2" y="T3"/>
                </a:cxn>
                <a:cxn ang="T12">
                  <a:pos x="T4" y="T5"/>
                </a:cxn>
                <a:cxn ang="T13">
                  <a:pos x="T6" y="T7"/>
                </a:cxn>
                <a:cxn ang="T14">
                  <a:pos x="T8" y="T9"/>
                </a:cxn>
              </a:cxnLst>
              <a:rect l="T15" t="T16" r="T17" b="T18"/>
              <a:pathLst>
                <a:path w="33" h="53">
                  <a:moveTo>
                    <a:pt x="0" y="33"/>
                  </a:moveTo>
                  <a:lnTo>
                    <a:pt x="31" y="0"/>
                  </a:lnTo>
                  <a:lnTo>
                    <a:pt x="33" y="26"/>
                  </a:lnTo>
                  <a:lnTo>
                    <a:pt x="6" y="53"/>
                  </a:lnTo>
                  <a:lnTo>
                    <a:pt x="0" y="33"/>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8" name="Group 7"/>
          <p:cNvGrpSpPr/>
          <p:nvPr/>
        </p:nvGrpSpPr>
        <p:grpSpPr>
          <a:xfrm>
            <a:off x="7882963" y="2112018"/>
            <a:ext cx="506493" cy="281051"/>
            <a:chOff x="7882963" y="2112018"/>
            <a:chExt cx="506493" cy="281051"/>
          </a:xfrm>
        </p:grpSpPr>
        <p:sp>
          <p:nvSpPr>
            <p:cNvPr id="33880" name="Freeform 82"/>
            <p:cNvSpPr>
              <a:spLocks/>
            </p:cNvSpPr>
            <p:nvPr/>
          </p:nvSpPr>
          <p:spPr bwMode="auto">
            <a:xfrm>
              <a:off x="8273729" y="2355495"/>
              <a:ext cx="52603" cy="37574"/>
            </a:xfrm>
            <a:custGeom>
              <a:avLst/>
              <a:gdLst>
                <a:gd name="T0" fmla="*/ 0 w 70"/>
                <a:gd name="T1" fmla="*/ 0 h 52"/>
                <a:gd name="T2" fmla="*/ 1 w 70"/>
                <a:gd name="T3" fmla="*/ 0 h 52"/>
                <a:gd name="T4" fmla="*/ 1 w 70"/>
                <a:gd name="T5" fmla="*/ 0 h 52"/>
                <a:gd name="T6" fmla="*/ 1 w 70"/>
                <a:gd name="T7" fmla="*/ 0 h 52"/>
                <a:gd name="T8" fmla="*/ 1 w 70"/>
                <a:gd name="T9" fmla="*/ 0 h 52"/>
                <a:gd name="T10" fmla="*/ 1 w 70"/>
                <a:gd name="T11" fmla="*/ 0 h 52"/>
                <a:gd name="T12" fmla="*/ 1 w 70"/>
                <a:gd name="T13" fmla="*/ 0 h 52"/>
                <a:gd name="T14" fmla="*/ 0 w 70"/>
                <a:gd name="T15" fmla="*/ 0 h 52"/>
                <a:gd name="T16" fmla="*/ 0 60000 65536"/>
                <a:gd name="T17" fmla="*/ 0 60000 65536"/>
                <a:gd name="T18" fmla="*/ 0 60000 65536"/>
                <a:gd name="T19" fmla="*/ 0 60000 65536"/>
                <a:gd name="T20" fmla="*/ 0 60000 65536"/>
                <a:gd name="T21" fmla="*/ 0 60000 65536"/>
                <a:gd name="T22" fmla="*/ 0 60000 65536"/>
                <a:gd name="T23" fmla="*/ 0 60000 65536"/>
                <a:gd name="T24" fmla="*/ 0 w 70"/>
                <a:gd name="T25" fmla="*/ 0 h 52"/>
                <a:gd name="T26" fmla="*/ 70 w 70"/>
                <a:gd name="T27" fmla="*/ 52 h 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 h="52">
                  <a:moveTo>
                    <a:pt x="0" y="45"/>
                  </a:moveTo>
                  <a:lnTo>
                    <a:pt x="13" y="52"/>
                  </a:lnTo>
                  <a:lnTo>
                    <a:pt x="18" y="45"/>
                  </a:lnTo>
                  <a:lnTo>
                    <a:pt x="70" y="24"/>
                  </a:lnTo>
                  <a:lnTo>
                    <a:pt x="61" y="11"/>
                  </a:lnTo>
                  <a:lnTo>
                    <a:pt x="35" y="0"/>
                  </a:lnTo>
                  <a:lnTo>
                    <a:pt x="15" y="34"/>
                  </a:lnTo>
                  <a:lnTo>
                    <a:pt x="0" y="45"/>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2" name="Freeform 84"/>
            <p:cNvSpPr>
              <a:spLocks/>
            </p:cNvSpPr>
            <p:nvPr/>
          </p:nvSpPr>
          <p:spPr bwMode="auto">
            <a:xfrm>
              <a:off x="7882963" y="2112018"/>
              <a:ext cx="495972" cy="267524"/>
            </a:xfrm>
            <a:custGeom>
              <a:avLst/>
              <a:gdLst>
                <a:gd name="T0" fmla="*/ 2 w 659"/>
                <a:gd name="T1" fmla="*/ 0 h 357"/>
                <a:gd name="T2" fmla="*/ 1 w 659"/>
                <a:gd name="T3" fmla="*/ 0 h 357"/>
                <a:gd name="T4" fmla="*/ 1 w 659"/>
                <a:gd name="T5" fmla="*/ 0 h 357"/>
                <a:gd name="T6" fmla="*/ 1 w 659"/>
                <a:gd name="T7" fmla="*/ 0 h 357"/>
                <a:gd name="T8" fmla="*/ 1 w 659"/>
                <a:gd name="T9" fmla="*/ 0 h 357"/>
                <a:gd name="T10" fmla="*/ 1 w 659"/>
                <a:gd name="T11" fmla="*/ 0 h 357"/>
                <a:gd name="T12" fmla="*/ 1 w 659"/>
                <a:gd name="T13" fmla="*/ 0 h 357"/>
                <a:gd name="T14" fmla="*/ 1 w 659"/>
                <a:gd name="T15" fmla="*/ 0 h 357"/>
                <a:gd name="T16" fmla="*/ 1 w 659"/>
                <a:gd name="T17" fmla="*/ 0 h 357"/>
                <a:gd name="T18" fmla="*/ 1 w 659"/>
                <a:gd name="T19" fmla="*/ 0 h 357"/>
                <a:gd name="T20" fmla="*/ 1 w 659"/>
                <a:gd name="T21" fmla="*/ 0 h 357"/>
                <a:gd name="T22" fmla="*/ 1 w 659"/>
                <a:gd name="T23" fmla="*/ 0 h 357"/>
                <a:gd name="T24" fmla="*/ 1 w 659"/>
                <a:gd name="T25" fmla="*/ 0 h 357"/>
                <a:gd name="T26" fmla="*/ 1 w 659"/>
                <a:gd name="T27" fmla="*/ 0 h 357"/>
                <a:gd name="T28" fmla="*/ 1 w 659"/>
                <a:gd name="T29" fmla="*/ 0 h 357"/>
                <a:gd name="T30" fmla="*/ 1 w 659"/>
                <a:gd name="T31" fmla="*/ 0 h 357"/>
                <a:gd name="T32" fmla="*/ 1 w 659"/>
                <a:gd name="T33" fmla="*/ 0 h 357"/>
                <a:gd name="T34" fmla="*/ 1 w 659"/>
                <a:gd name="T35" fmla="*/ 0 h 357"/>
                <a:gd name="T36" fmla="*/ 1 w 659"/>
                <a:gd name="T37" fmla="*/ 0 h 357"/>
                <a:gd name="T38" fmla="*/ 1 w 659"/>
                <a:gd name="T39" fmla="*/ 0 h 357"/>
                <a:gd name="T40" fmla="*/ 0 w 659"/>
                <a:gd name="T41" fmla="*/ 0 h 357"/>
                <a:gd name="T42" fmla="*/ 1 w 659"/>
                <a:gd name="T43" fmla="*/ 0 h 357"/>
                <a:gd name="T44" fmla="*/ 1 w 659"/>
                <a:gd name="T45" fmla="*/ 0 h 357"/>
                <a:gd name="T46" fmla="*/ 1 w 659"/>
                <a:gd name="T47" fmla="*/ 0 h 357"/>
                <a:gd name="T48" fmla="*/ 1 w 659"/>
                <a:gd name="T49" fmla="*/ 0 h 357"/>
                <a:gd name="T50" fmla="*/ 1 w 659"/>
                <a:gd name="T51" fmla="*/ 0 h 357"/>
                <a:gd name="T52" fmla="*/ 1 w 659"/>
                <a:gd name="T53" fmla="*/ 0 h 357"/>
                <a:gd name="T54" fmla="*/ 1 w 659"/>
                <a:gd name="T55" fmla="*/ 0 h 357"/>
                <a:gd name="T56" fmla="*/ 1 w 659"/>
                <a:gd name="T57" fmla="*/ 0 h 357"/>
                <a:gd name="T58" fmla="*/ 1 w 659"/>
                <a:gd name="T59" fmla="*/ 0 h 357"/>
                <a:gd name="T60" fmla="*/ 1 w 659"/>
                <a:gd name="T61" fmla="*/ 0 h 357"/>
                <a:gd name="T62" fmla="*/ 1 w 659"/>
                <a:gd name="T63" fmla="*/ 0 h 357"/>
                <a:gd name="T64" fmla="*/ 1 w 659"/>
                <a:gd name="T65" fmla="*/ 0 h 357"/>
                <a:gd name="T66" fmla="*/ 1 w 659"/>
                <a:gd name="T67" fmla="*/ 0 h 357"/>
                <a:gd name="T68" fmla="*/ 1 w 659"/>
                <a:gd name="T69" fmla="*/ 0 h 357"/>
                <a:gd name="T70" fmla="*/ 1 w 659"/>
                <a:gd name="T71" fmla="*/ 0 h 357"/>
                <a:gd name="T72" fmla="*/ 1 w 659"/>
                <a:gd name="T73" fmla="*/ 0 h 357"/>
                <a:gd name="T74" fmla="*/ 1 w 659"/>
                <a:gd name="T75" fmla="*/ 0 h 357"/>
                <a:gd name="T76" fmla="*/ 1 w 659"/>
                <a:gd name="T77" fmla="*/ 0 h 357"/>
                <a:gd name="T78" fmla="*/ 1 w 659"/>
                <a:gd name="T79" fmla="*/ 0 h 357"/>
                <a:gd name="T80" fmla="*/ 2 w 659"/>
                <a:gd name="T81" fmla="*/ 0 h 357"/>
                <a:gd name="T82" fmla="*/ 2 w 659"/>
                <a:gd name="T83" fmla="*/ 0 h 357"/>
                <a:gd name="T84" fmla="*/ 2 w 659"/>
                <a:gd name="T85" fmla="*/ 0 h 357"/>
                <a:gd name="T86" fmla="*/ 2 w 659"/>
                <a:gd name="T87" fmla="*/ 0 h 357"/>
                <a:gd name="T88" fmla="*/ 2 w 659"/>
                <a:gd name="T89" fmla="*/ 0 h 357"/>
                <a:gd name="T90" fmla="*/ 2 w 659"/>
                <a:gd name="T91" fmla="*/ 0 h 357"/>
                <a:gd name="T92" fmla="*/ 2 w 659"/>
                <a:gd name="T93" fmla="*/ 0 h 357"/>
                <a:gd name="T94" fmla="*/ 2 w 659"/>
                <a:gd name="T95" fmla="*/ 0 h 357"/>
                <a:gd name="T96" fmla="*/ 2 w 659"/>
                <a:gd name="T97" fmla="*/ 0 h 357"/>
                <a:gd name="T98" fmla="*/ 2 w 659"/>
                <a:gd name="T99" fmla="*/ 0 h 357"/>
                <a:gd name="T100" fmla="*/ 1 w 659"/>
                <a:gd name="T101" fmla="*/ 0 h 357"/>
                <a:gd name="T102" fmla="*/ 2 w 659"/>
                <a:gd name="T103" fmla="*/ 0 h 357"/>
                <a:gd name="T104" fmla="*/ 2 w 659"/>
                <a:gd name="T105" fmla="*/ 0 h 35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59"/>
                <a:gd name="T160" fmla="*/ 0 h 357"/>
                <a:gd name="T161" fmla="*/ 659 w 659"/>
                <a:gd name="T162" fmla="*/ 357 h 35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59" h="357">
                  <a:moveTo>
                    <a:pt x="527" y="277"/>
                  </a:moveTo>
                  <a:lnTo>
                    <a:pt x="514" y="289"/>
                  </a:lnTo>
                  <a:lnTo>
                    <a:pt x="503" y="302"/>
                  </a:lnTo>
                  <a:lnTo>
                    <a:pt x="503" y="303"/>
                  </a:lnTo>
                  <a:lnTo>
                    <a:pt x="493" y="303"/>
                  </a:lnTo>
                  <a:lnTo>
                    <a:pt x="489" y="329"/>
                  </a:lnTo>
                  <a:lnTo>
                    <a:pt x="477" y="345"/>
                  </a:lnTo>
                  <a:lnTo>
                    <a:pt x="460" y="345"/>
                  </a:lnTo>
                  <a:lnTo>
                    <a:pt x="452" y="322"/>
                  </a:lnTo>
                  <a:lnTo>
                    <a:pt x="448" y="307"/>
                  </a:lnTo>
                  <a:lnTo>
                    <a:pt x="433" y="303"/>
                  </a:lnTo>
                  <a:lnTo>
                    <a:pt x="422" y="293"/>
                  </a:lnTo>
                  <a:lnTo>
                    <a:pt x="420" y="291"/>
                  </a:lnTo>
                  <a:lnTo>
                    <a:pt x="408" y="287"/>
                  </a:lnTo>
                  <a:lnTo>
                    <a:pt x="396" y="259"/>
                  </a:lnTo>
                  <a:lnTo>
                    <a:pt x="388" y="262"/>
                  </a:lnTo>
                  <a:lnTo>
                    <a:pt x="382" y="241"/>
                  </a:lnTo>
                  <a:lnTo>
                    <a:pt x="381" y="232"/>
                  </a:lnTo>
                  <a:lnTo>
                    <a:pt x="370" y="235"/>
                  </a:lnTo>
                  <a:lnTo>
                    <a:pt x="360" y="238"/>
                  </a:lnTo>
                  <a:lnTo>
                    <a:pt x="354" y="241"/>
                  </a:lnTo>
                  <a:lnTo>
                    <a:pt x="315" y="251"/>
                  </a:lnTo>
                  <a:lnTo>
                    <a:pt x="308" y="254"/>
                  </a:lnTo>
                  <a:lnTo>
                    <a:pt x="307" y="250"/>
                  </a:lnTo>
                  <a:lnTo>
                    <a:pt x="258" y="262"/>
                  </a:lnTo>
                  <a:lnTo>
                    <a:pt x="253" y="263"/>
                  </a:lnTo>
                  <a:lnTo>
                    <a:pt x="251" y="263"/>
                  </a:lnTo>
                  <a:lnTo>
                    <a:pt x="248" y="265"/>
                  </a:lnTo>
                  <a:lnTo>
                    <a:pt x="247" y="265"/>
                  </a:lnTo>
                  <a:lnTo>
                    <a:pt x="213" y="273"/>
                  </a:lnTo>
                  <a:lnTo>
                    <a:pt x="206" y="274"/>
                  </a:lnTo>
                  <a:lnTo>
                    <a:pt x="181" y="280"/>
                  </a:lnTo>
                  <a:lnTo>
                    <a:pt x="128" y="303"/>
                  </a:lnTo>
                  <a:lnTo>
                    <a:pt x="126" y="293"/>
                  </a:lnTo>
                  <a:lnTo>
                    <a:pt x="92" y="302"/>
                  </a:lnTo>
                  <a:lnTo>
                    <a:pt x="84" y="304"/>
                  </a:lnTo>
                  <a:lnTo>
                    <a:pt x="26" y="316"/>
                  </a:lnTo>
                  <a:lnTo>
                    <a:pt x="16" y="319"/>
                  </a:lnTo>
                  <a:lnTo>
                    <a:pt x="6" y="321"/>
                  </a:lnTo>
                  <a:lnTo>
                    <a:pt x="5" y="321"/>
                  </a:lnTo>
                  <a:lnTo>
                    <a:pt x="0" y="313"/>
                  </a:lnTo>
                  <a:lnTo>
                    <a:pt x="0" y="303"/>
                  </a:lnTo>
                  <a:lnTo>
                    <a:pt x="2" y="203"/>
                  </a:lnTo>
                  <a:lnTo>
                    <a:pt x="4" y="173"/>
                  </a:lnTo>
                  <a:lnTo>
                    <a:pt x="4" y="159"/>
                  </a:lnTo>
                  <a:lnTo>
                    <a:pt x="4" y="142"/>
                  </a:lnTo>
                  <a:lnTo>
                    <a:pt x="37" y="135"/>
                  </a:lnTo>
                  <a:lnTo>
                    <a:pt x="43" y="134"/>
                  </a:lnTo>
                  <a:lnTo>
                    <a:pt x="47" y="133"/>
                  </a:lnTo>
                  <a:lnTo>
                    <a:pt x="48" y="133"/>
                  </a:lnTo>
                  <a:lnTo>
                    <a:pt x="50" y="133"/>
                  </a:lnTo>
                  <a:lnTo>
                    <a:pt x="62" y="129"/>
                  </a:lnTo>
                  <a:lnTo>
                    <a:pt x="95" y="122"/>
                  </a:lnTo>
                  <a:lnTo>
                    <a:pt x="139" y="112"/>
                  </a:lnTo>
                  <a:lnTo>
                    <a:pt x="146" y="111"/>
                  </a:lnTo>
                  <a:lnTo>
                    <a:pt x="162" y="108"/>
                  </a:lnTo>
                  <a:lnTo>
                    <a:pt x="167" y="108"/>
                  </a:lnTo>
                  <a:lnTo>
                    <a:pt x="177" y="105"/>
                  </a:lnTo>
                  <a:lnTo>
                    <a:pt x="216" y="96"/>
                  </a:lnTo>
                  <a:lnTo>
                    <a:pt x="234" y="92"/>
                  </a:lnTo>
                  <a:lnTo>
                    <a:pt x="240" y="91"/>
                  </a:lnTo>
                  <a:lnTo>
                    <a:pt x="246" y="90"/>
                  </a:lnTo>
                  <a:lnTo>
                    <a:pt x="352" y="64"/>
                  </a:lnTo>
                  <a:lnTo>
                    <a:pt x="355" y="56"/>
                  </a:lnTo>
                  <a:lnTo>
                    <a:pt x="356" y="54"/>
                  </a:lnTo>
                  <a:lnTo>
                    <a:pt x="357" y="52"/>
                  </a:lnTo>
                  <a:lnTo>
                    <a:pt x="357" y="51"/>
                  </a:lnTo>
                  <a:lnTo>
                    <a:pt x="385" y="27"/>
                  </a:lnTo>
                  <a:lnTo>
                    <a:pt x="387" y="13"/>
                  </a:lnTo>
                  <a:lnTo>
                    <a:pt x="424" y="0"/>
                  </a:lnTo>
                  <a:lnTo>
                    <a:pt x="448" y="42"/>
                  </a:lnTo>
                  <a:lnTo>
                    <a:pt x="471" y="36"/>
                  </a:lnTo>
                  <a:lnTo>
                    <a:pt x="475" y="54"/>
                  </a:lnTo>
                  <a:lnTo>
                    <a:pt x="453" y="72"/>
                  </a:lnTo>
                  <a:lnTo>
                    <a:pt x="433" y="115"/>
                  </a:lnTo>
                  <a:lnTo>
                    <a:pt x="429" y="110"/>
                  </a:lnTo>
                  <a:lnTo>
                    <a:pt x="430" y="127"/>
                  </a:lnTo>
                  <a:lnTo>
                    <a:pt x="442" y="139"/>
                  </a:lnTo>
                  <a:lnTo>
                    <a:pt x="443" y="139"/>
                  </a:lnTo>
                  <a:lnTo>
                    <a:pt x="463" y="146"/>
                  </a:lnTo>
                  <a:lnTo>
                    <a:pt x="471" y="146"/>
                  </a:lnTo>
                  <a:lnTo>
                    <a:pt x="520" y="197"/>
                  </a:lnTo>
                  <a:lnTo>
                    <a:pt x="502" y="205"/>
                  </a:lnTo>
                  <a:lnTo>
                    <a:pt x="519" y="214"/>
                  </a:lnTo>
                  <a:lnTo>
                    <a:pt x="526" y="211"/>
                  </a:lnTo>
                  <a:lnTo>
                    <a:pt x="543" y="242"/>
                  </a:lnTo>
                  <a:lnTo>
                    <a:pt x="554" y="248"/>
                  </a:lnTo>
                  <a:lnTo>
                    <a:pt x="600" y="248"/>
                  </a:lnTo>
                  <a:lnTo>
                    <a:pt x="633" y="224"/>
                  </a:lnTo>
                  <a:lnTo>
                    <a:pt x="632" y="200"/>
                  </a:lnTo>
                  <a:lnTo>
                    <a:pt x="621" y="201"/>
                  </a:lnTo>
                  <a:lnTo>
                    <a:pt x="598" y="159"/>
                  </a:lnTo>
                  <a:lnTo>
                    <a:pt x="624" y="172"/>
                  </a:lnTo>
                  <a:lnTo>
                    <a:pt x="659" y="243"/>
                  </a:lnTo>
                  <a:lnTo>
                    <a:pt x="657" y="279"/>
                  </a:lnTo>
                  <a:lnTo>
                    <a:pt x="653" y="253"/>
                  </a:lnTo>
                  <a:lnTo>
                    <a:pt x="647" y="249"/>
                  </a:lnTo>
                  <a:lnTo>
                    <a:pt x="585" y="280"/>
                  </a:lnTo>
                  <a:lnTo>
                    <a:pt x="567" y="302"/>
                  </a:lnTo>
                  <a:lnTo>
                    <a:pt x="545" y="310"/>
                  </a:lnTo>
                  <a:lnTo>
                    <a:pt x="539" y="320"/>
                  </a:lnTo>
                  <a:lnTo>
                    <a:pt x="496" y="357"/>
                  </a:lnTo>
                  <a:lnTo>
                    <a:pt x="500" y="347"/>
                  </a:lnTo>
                  <a:lnTo>
                    <a:pt x="535" y="317"/>
                  </a:lnTo>
                  <a:lnTo>
                    <a:pt x="537" y="291"/>
                  </a:lnTo>
                  <a:lnTo>
                    <a:pt x="530" y="278"/>
                  </a:lnTo>
                  <a:lnTo>
                    <a:pt x="527" y="277"/>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83" name="Freeform 85"/>
            <p:cNvSpPr>
              <a:spLocks/>
            </p:cNvSpPr>
            <p:nvPr/>
          </p:nvSpPr>
          <p:spPr bwMode="auto">
            <a:xfrm>
              <a:off x="8351882" y="2350986"/>
              <a:ext cx="37574" cy="27053"/>
            </a:xfrm>
            <a:custGeom>
              <a:avLst/>
              <a:gdLst>
                <a:gd name="T0" fmla="*/ 0 w 52"/>
                <a:gd name="T1" fmla="*/ 0 h 38"/>
                <a:gd name="T2" fmla="*/ 0 w 52"/>
                <a:gd name="T3" fmla="*/ 0 h 38"/>
                <a:gd name="T4" fmla="*/ 0 w 52"/>
                <a:gd name="T5" fmla="*/ 0 h 38"/>
                <a:gd name="T6" fmla="*/ 0 w 52"/>
                <a:gd name="T7" fmla="*/ 0 h 38"/>
                <a:gd name="T8" fmla="*/ 0 w 52"/>
                <a:gd name="T9" fmla="*/ 0 h 38"/>
                <a:gd name="T10" fmla="*/ 0 w 52"/>
                <a:gd name="T11" fmla="*/ 0 h 38"/>
                <a:gd name="T12" fmla="*/ 0 w 52"/>
                <a:gd name="T13" fmla="*/ 0 h 38"/>
                <a:gd name="T14" fmla="*/ 0 w 52"/>
                <a:gd name="T15" fmla="*/ 0 h 38"/>
                <a:gd name="T16" fmla="*/ 0 w 52"/>
                <a:gd name="T17" fmla="*/ 0 h 38"/>
                <a:gd name="T18" fmla="*/ 0 w 52"/>
                <a:gd name="T19" fmla="*/ 0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8"/>
                <a:gd name="T32" fmla="*/ 52 w 52"/>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8">
                  <a:moveTo>
                    <a:pt x="0" y="32"/>
                  </a:moveTo>
                  <a:lnTo>
                    <a:pt x="3" y="35"/>
                  </a:lnTo>
                  <a:lnTo>
                    <a:pt x="39" y="38"/>
                  </a:lnTo>
                  <a:lnTo>
                    <a:pt x="52" y="17"/>
                  </a:lnTo>
                  <a:lnTo>
                    <a:pt x="48" y="12"/>
                  </a:lnTo>
                  <a:lnTo>
                    <a:pt x="35" y="0"/>
                  </a:lnTo>
                  <a:lnTo>
                    <a:pt x="41" y="15"/>
                  </a:lnTo>
                  <a:lnTo>
                    <a:pt x="35" y="24"/>
                  </a:lnTo>
                  <a:lnTo>
                    <a:pt x="13" y="33"/>
                  </a:lnTo>
                  <a:lnTo>
                    <a:pt x="0" y="32"/>
                  </a:lnTo>
                  <a:close/>
                </a:path>
              </a:pathLst>
            </a:custGeom>
            <a:solidFill>
              <a:schemeClr val="bg2">
                <a:lumMod val="25000"/>
              </a:schemeClr>
            </a:solidFill>
            <a:ln w="6350" cap="flat" cmpd="sng">
              <a:solidFill>
                <a:schemeClr val="bg2">
                  <a:lumMod val="10000"/>
                </a:schemeClr>
              </a:solidFill>
              <a:prstDash val="solid"/>
              <a:round/>
              <a:headEnd type="none" w="med" len="med"/>
              <a:tailEnd type="none" w="med" len="med"/>
            </a:ln>
          </p:spPr>
          <p:txBody>
            <a:bodyPr/>
            <a:lstStyle/>
            <a:p>
              <a:endParaRPr lang="en-US"/>
            </a:p>
          </p:txBody>
        </p:sp>
      </p:grpSp>
      <p:grpSp>
        <p:nvGrpSpPr>
          <p:cNvPr id="3" name="Group 2"/>
          <p:cNvGrpSpPr/>
          <p:nvPr/>
        </p:nvGrpSpPr>
        <p:grpSpPr>
          <a:xfrm>
            <a:off x="6193649" y="4667029"/>
            <a:ext cx="1339126" cy="1154264"/>
            <a:chOff x="6193649" y="4667029"/>
            <a:chExt cx="1339126" cy="1154264"/>
          </a:xfrm>
        </p:grpSpPr>
        <p:sp>
          <p:nvSpPr>
            <p:cNvPr id="33874" name="Freeform 91"/>
            <p:cNvSpPr>
              <a:spLocks/>
            </p:cNvSpPr>
            <p:nvPr/>
          </p:nvSpPr>
          <p:spPr bwMode="auto">
            <a:xfrm>
              <a:off x="6193649" y="4667029"/>
              <a:ext cx="1339126" cy="1056572"/>
            </a:xfrm>
            <a:custGeom>
              <a:avLst/>
              <a:gdLst>
                <a:gd name="T0" fmla="*/ 1 w 1782"/>
                <a:gd name="T1" fmla="*/ 0 h 1408"/>
                <a:gd name="T2" fmla="*/ 2 w 1782"/>
                <a:gd name="T3" fmla="*/ 0 h 1408"/>
                <a:gd name="T4" fmla="*/ 2 w 1782"/>
                <a:gd name="T5" fmla="*/ 0 h 1408"/>
                <a:gd name="T6" fmla="*/ 2 w 1782"/>
                <a:gd name="T7" fmla="*/ 0 h 1408"/>
                <a:gd name="T8" fmla="*/ 2 w 1782"/>
                <a:gd name="T9" fmla="*/ 0 h 1408"/>
                <a:gd name="T10" fmla="*/ 2 w 1782"/>
                <a:gd name="T11" fmla="*/ 0 h 1408"/>
                <a:gd name="T12" fmla="*/ 2 w 1782"/>
                <a:gd name="T13" fmla="*/ 0 h 1408"/>
                <a:gd name="T14" fmla="*/ 3 w 1782"/>
                <a:gd name="T15" fmla="*/ 0 h 1408"/>
                <a:gd name="T16" fmla="*/ 3 w 1782"/>
                <a:gd name="T17" fmla="*/ 1 h 1408"/>
                <a:gd name="T18" fmla="*/ 3 w 1782"/>
                <a:gd name="T19" fmla="*/ 1 h 1408"/>
                <a:gd name="T20" fmla="*/ 3 w 1782"/>
                <a:gd name="T21" fmla="*/ 1 h 1408"/>
                <a:gd name="T22" fmla="*/ 3 w 1782"/>
                <a:gd name="T23" fmla="*/ 1 h 1408"/>
                <a:gd name="T24" fmla="*/ 3 w 1782"/>
                <a:gd name="T25" fmla="*/ 1 h 1408"/>
                <a:gd name="T26" fmla="*/ 3 w 1782"/>
                <a:gd name="T27" fmla="*/ 1 h 1408"/>
                <a:gd name="T28" fmla="*/ 3 w 1782"/>
                <a:gd name="T29" fmla="*/ 1 h 1408"/>
                <a:gd name="T30" fmla="*/ 3 w 1782"/>
                <a:gd name="T31" fmla="*/ 1 h 1408"/>
                <a:gd name="T32" fmla="*/ 3 w 1782"/>
                <a:gd name="T33" fmla="*/ 2 h 1408"/>
                <a:gd name="T34" fmla="*/ 3 w 1782"/>
                <a:gd name="T35" fmla="*/ 2 h 1408"/>
                <a:gd name="T36" fmla="*/ 3 w 1782"/>
                <a:gd name="T37" fmla="*/ 2 h 1408"/>
                <a:gd name="T38" fmla="*/ 4 w 1782"/>
                <a:gd name="T39" fmla="*/ 2 h 1408"/>
                <a:gd name="T40" fmla="*/ 4 w 1782"/>
                <a:gd name="T41" fmla="*/ 2 h 1408"/>
                <a:gd name="T42" fmla="*/ 4 w 1782"/>
                <a:gd name="T43" fmla="*/ 2 h 1408"/>
                <a:gd name="T44" fmla="*/ 4 w 1782"/>
                <a:gd name="T45" fmla="*/ 2 h 1408"/>
                <a:gd name="T46" fmla="*/ 4 w 1782"/>
                <a:gd name="T47" fmla="*/ 2 h 1408"/>
                <a:gd name="T48" fmla="*/ 4 w 1782"/>
                <a:gd name="T49" fmla="*/ 2 h 1408"/>
                <a:gd name="T50" fmla="*/ 4 w 1782"/>
                <a:gd name="T51" fmla="*/ 2 h 1408"/>
                <a:gd name="T52" fmla="*/ 4 w 1782"/>
                <a:gd name="T53" fmla="*/ 2 h 1408"/>
                <a:gd name="T54" fmla="*/ 4 w 1782"/>
                <a:gd name="T55" fmla="*/ 2 h 1408"/>
                <a:gd name="T56" fmla="*/ 4 w 1782"/>
                <a:gd name="T57" fmla="*/ 1 h 1408"/>
                <a:gd name="T58" fmla="*/ 4 w 1782"/>
                <a:gd name="T59" fmla="*/ 1 h 1408"/>
                <a:gd name="T60" fmla="*/ 3 w 1782"/>
                <a:gd name="T61" fmla="*/ 0 h 1408"/>
                <a:gd name="T62" fmla="*/ 3 w 1782"/>
                <a:gd name="T63" fmla="*/ 0 h 1408"/>
                <a:gd name="T64" fmla="*/ 3 w 1782"/>
                <a:gd name="T65" fmla="*/ 0 h 1408"/>
                <a:gd name="T66" fmla="*/ 3 w 1782"/>
                <a:gd name="T67" fmla="*/ 0 h 1408"/>
                <a:gd name="T68" fmla="*/ 3 w 1782"/>
                <a:gd name="T69" fmla="*/ 0 h 1408"/>
                <a:gd name="T70" fmla="*/ 3 w 1782"/>
                <a:gd name="T71" fmla="*/ 0 h 1408"/>
                <a:gd name="T72" fmla="*/ 3 w 1782"/>
                <a:gd name="T73" fmla="*/ 0 h 1408"/>
                <a:gd name="T74" fmla="*/ 3 w 1782"/>
                <a:gd name="T75" fmla="*/ 0 h 1408"/>
                <a:gd name="T76" fmla="*/ 2 w 1782"/>
                <a:gd name="T77" fmla="*/ 0 h 1408"/>
                <a:gd name="T78" fmla="*/ 2 w 1782"/>
                <a:gd name="T79" fmla="*/ 0 h 1408"/>
                <a:gd name="T80" fmla="*/ 2 w 1782"/>
                <a:gd name="T81" fmla="*/ 0 h 1408"/>
                <a:gd name="T82" fmla="*/ 2 w 1782"/>
                <a:gd name="T83" fmla="*/ 0 h 1408"/>
                <a:gd name="T84" fmla="*/ 2 w 1782"/>
                <a:gd name="T85" fmla="*/ 0 h 1408"/>
                <a:gd name="T86" fmla="*/ 2 w 1782"/>
                <a:gd name="T87" fmla="*/ 0 h 1408"/>
                <a:gd name="T88" fmla="*/ 2 w 1782"/>
                <a:gd name="T89" fmla="*/ 0 h 1408"/>
                <a:gd name="T90" fmla="*/ 2 w 1782"/>
                <a:gd name="T91" fmla="*/ 0 h 1408"/>
                <a:gd name="T92" fmla="*/ 1 w 1782"/>
                <a:gd name="T93" fmla="*/ 0 h 1408"/>
                <a:gd name="T94" fmla="*/ 1 w 1782"/>
                <a:gd name="T95" fmla="*/ 0 h 1408"/>
                <a:gd name="T96" fmla="*/ 1 w 1782"/>
                <a:gd name="T97" fmla="*/ 0 h 1408"/>
                <a:gd name="T98" fmla="*/ 1 w 1782"/>
                <a:gd name="T99" fmla="*/ 0 h 1408"/>
                <a:gd name="T100" fmla="*/ 1 w 1782"/>
                <a:gd name="T101" fmla="*/ 0 h 1408"/>
                <a:gd name="T102" fmla="*/ 1 w 1782"/>
                <a:gd name="T103" fmla="*/ 0 h 1408"/>
                <a:gd name="T104" fmla="*/ 0 w 1782"/>
                <a:gd name="T105" fmla="*/ 0 h 1408"/>
                <a:gd name="T106" fmla="*/ 1 w 1782"/>
                <a:gd name="T107" fmla="*/ 0 h 1408"/>
                <a:gd name="T108" fmla="*/ 1 w 1782"/>
                <a:gd name="T109" fmla="*/ 0 h 1408"/>
                <a:gd name="T110" fmla="*/ 1 w 1782"/>
                <a:gd name="T111" fmla="*/ 0 h 1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782"/>
                <a:gd name="T169" fmla="*/ 0 h 1408"/>
                <a:gd name="T170" fmla="*/ 1782 w 1782"/>
                <a:gd name="T171" fmla="*/ 1408 h 1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782" h="1408">
                  <a:moveTo>
                    <a:pt x="357" y="258"/>
                  </a:moveTo>
                  <a:lnTo>
                    <a:pt x="441" y="296"/>
                  </a:lnTo>
                  <a:lnTo>
                    <a:pt x="469" y="320"/>
                  </a:lnTo>
                  <a:lnTo>
                    <a:pt x="495" y="328"/>
                  </a:lnTo>
                  <a:lnTo>
                    <a:pt x="504" y="382"/>
                  </a:lnTo>
                  <a:lnTo>
                    <a:pt x="496" y="341"/>
                  </a:lnTo>
                  <a:lnTo>
                    <a:pt x="505" y="386"/>
                  </a:lnTo>
                  <a:lnTo>
                    <a:pt x="537" y="384"/>
                  </a:lnTo>
                  <a:lnTo>
                    <a:pt x="559" y="394"/>
                  </a:lnTo>
                  <a:lnTo>
                    <a:pt x="557" y="373"/>
                  </a:lnTo>
                  <a:lnTo>
                    <a:pt x="583" y="370"/>
                  </a:lnTo>
                  <a:lnTo>
                    <a:pt x="606" y="353"/>
                  </a:lnTo>
                  <a:lnTo>
                    <a:pt x="600" y="362"/>
                  </a:lnTo>
                  <a:lnTo>
                    <a:pt x="682" y="306"/>
                  </a:lnTo>
                  <a:lnTo>
                    <a:pt x="709" y="308"/>
                  </a:lnTo>
                  <a:lnTo>
                    <a:pt x="712" y="288"/>
                  </a:lnTo>
                  <a:lnTo>
                    <a:pt x="709" y="281"/>
                  </a:lnTo>
                  <a:lnTo>
                    <a:pt x="730" y="257"/>
                  </a:lnTo>
                  <a:lnTo>
                    <a:pt x="765" y="248"/>
                  </a:lnTo>
                  <a:lnTo>
                    <a:pt x="782" y="250"/>
                  </a:lnTo>
                  <a:lnTo>
                    <a:pt x="783" y="251"/>
                  </a:lnTo>
                  <a:lnTo>
                    <a:pt x="865" y="290"/>
                  </a:lnTo>
                  <a:lnTo>
                    <a:pt x="881" y="318"/>
                  </a:lnTo>
                  <a:lnTo>
                    <a:pt x="918" y="336"/>
                  </a:lnTo>
                  <a:lnTo>
                    <a:pt x="934" y="377"/>
                  </a:lnTo>
                  <a:lnTo>
                    <a:pt x="962" y="389"/>
                  </a:lnTo>
                  <a:lnTo>
                    <a:pt x="986" y="421"/>
                  </a:lnTo>
                  <a:lnTo>
                    <a:pt x="1005" y="427"/>
                  </a:lnTo>
                  <a:lnTo>
                    <a:pt x="1008" y="459"/>
                  </a:lnTo>
                  <a:lnTo>
                    <a:pt x="1022" y="457"/>
                  </a:lnTo>
                  <a:lnTo>
                    <a:pt x="1026" y="449"/>
                  </a:lnTo>
                  <a:lnTo>
                    <a:pt x="1052" y="444"/>
                  </a:lnTo>
                  <a:lnTo>
                    <a:pt x="1067" y="450"/>
                  </a:lnTo>
                  <a:lnTo>
                    <a:pt x="1082" y="483"/>
                  </a:lnTo>
                  <a:lnTo>
                    <a:pt x="1102" y="501"/>
                  </a:lnTo>
                  <a:lnTo>
                    <a:pt x="1090" y="528"/>
                  </a:lnTo>
                  <a:lnTo>
                    <a:pt x="1106" y="539"/>
                  </a:lnTo>
                  <a:lnTo>
                    <a:pt x="1101" y="547"/>
                  </a:lnTo>
                  <a:lnTo>
                    <a:pt x="1112" y="552"/>
                  </a:lnTo>
                  <a:lnTo>
                    <a:pt x="1114" y="553"/>
                  </a:lnTo>
                  <a:lnTo>
                    <a:pt x="1120" y="615"/>
                  </a:lnTo>
                  <a:lnTo>
                    <a:pt x="1109" y="666"/>
                  </a:lnTo>
                  <a:lnTo>
                    <a:pt x="1103" y="684"/>
                  </a:lnTo>
                  <a:lnTo>
                    <a:pt x="1111" y="694"/>
                  </a:lnTo>
                  <a:lnTo>
                    <a:pt x="1100" y="704"/>
                  </a:lnTo>
                  <a:lnTo>
                    <a:pt x="1105" y="758"/>
                  </a:lnTo>
                  <a:lnTo>
                    <a:pt x="1129" y="787"/>
                  </a:lnTo>
                  <a:lnTo>
                    <a:pt x="1136" y="812"/>
                  </a:lnTo>
                  <a:lnTo>
                    <a:pt x="1143" y="817"/>
                  </a:lnTo>
                  <a:lnTo>
                    <a:pt x="1159" y="784"/>
                  </a:lnTo>
                  <a:lnTo>
                    <a:pt x="1159" y="751"/>
                  </a:lnTo>
                  <a:lnTo>
                    <a:pt x="1153" y="742"/>
                  </a:lnTo>
                  <a:lnTo>
                    <a:pt x="1130" y="736"/>
                  </a:lnTo>
                  <a:lnTo>
                    <a:pt x="1145" y="729"/>
                  </a:lnTo>
                  <a:lnTo>
                    <a:pt x="1183" y="759"/>
                  </a:lnTo>
                  <a:lnTo>
                    <a:pt x="1184" y="746"/>
                  </a:lnTo>
                  <a:lnTo>
                    <a:pt x="1202" y="744"/>
                  </a:lnTo>
                  <a:lnTo>
                    <a:pt x="1178" y="805"/>
                  </a:lnTo>
                  <a:lnTo>
                    <a:pt x="1165" y="822"/>
                  </a:lnTo>
                  <a:lnTo>
                    <a:pt x="1166" y="829"/>
                  </a:lnTo>
                  <a:lnTo>
                    <a:pt x="1139" y="838"/>
                  </a:lnTo>
                  <a:lnTo>
                    <a:pt x="1168" y="871"/>
                  </a:lnTo>
                  <a:lnTo>
                    <a:pt x="1196" y="902"/>
                  </a:lnTo>
                  <a:lnTo>
                    <a:pt x="1242" y="970"/>
                  </a:lnTo>
                  <a:lnTo>
                    <a:pt x="1256" y="986"/>
                  </a:lnTo>
                  <a:lnTo>
                    <a:pt x="1271" y="1005"/>
                  </a:lnTo>
                  <a:lnTo>
                    <a:pt x="1300" y="1073"/>
                  </a:lnTo>
                  <a:lnTo>
                    <a:pt x="1317" y="1087"/>
                  </a:lnTo>
                  <a:lnTo>
                    <a:pt x="1340" y="1078"/>
                  </a:lnTo>
                  <a:lnTo>
                    <a:pt x="1342" y="1071"/>
                  </a:lnTo>
                  <a:lnTo>
                    <a:pt x="1381" y="1103"/>
                  </a:lnTo>
                  <a:lnTo>
                    <a:pt x="1398" y="1151"/>
                  </a:lnTo>
                  <a:lnTo>
                    <a:pt x="1438" y="1215"/>
                  </a:lnTo>
                  <a:lnTo>
                    <a:pt x="1437" y="1208"/>
                  </a:lnTo>
                  <a:lnTo>
                    <a:pt x="1447" y="1203"/>
                  </a:lnTo>
                  <a:lnTo>
                    <a:pt x="1486" y="1219"/>
                  </a:lnTo>
                  <a:lnTo>
                    <a:pt x="1501" y="1221"/>
                  </a:lnTo>
                  <a:lnTo>
                    <a:pt x="1541" y="1254"/>
                  </a:lnTo>
                  <a:lnTo>
                    <a:pt x="1579" y="1318"/>
                  </a:lnTo>
                  <a:lnTo>
                    <a:pt x="1574" y="1323"/>
                  </a:lnTo>
                  <a:lnTo>
                    <a:pt x="1574" y="1349"/>
                  </a:lnTo>
                  <a:lnTo>
                    <a:pt x="1597" y="1371"/>
                  </a:lnTo>
                  <a:lnTo>
                    <a:pt x="1615" y="1366"/>
                  </a:lnTo>
                  <a:lnTo>
                    <a:pt x="1645" y="1348"/>
                  </a:lnTo>
                  <a:lnTo>
                    <a:pt x="1658" y="1349"/>
                  </a:lnTo>
                  <a:lnTo>
                    <a:pt x="1660" y="1354"/>
                  </a:lnTo>
                  <a:lnTo>
                    <a:pt x="1681" y="1350"/>
                  </a:lnTo>
                  <a:lnTo>
                    <a:pt x="1673" y="1379"/>
                  </a:lnTo>
                  <a:lnTo>
                    <a:pt x="1682" y="1386"/>
                  </a:lnTo>
                  <a:lnTo>
                    <a:pt x="1698" y="1377"/>
                  </a:lnTo>
                  <a:lnTo>
                    <a:pt x="1692" y="1348"/>
                  </a:lnTo>
                  <a:lnTo>
                    <a:pt x="1696" y="1335"/>
                  </a:lnTo>
                  <a:lnTo>
                    <a:pt x="1699" y="1338"/>
                  </a:lnTo>
                  <a:lnTo>
                    <a:pt x="1725" y="1326"/>
                  </a:lnTo>
                  <a:lnTo>
                    <a:pt x="1730" y="1367"/>
                  </a:lnTo>
                  <a:lnTo>
                    <a:pt x="1718" y="1378"/>
                  </a:lnTo>
                  <a:lnTo>
                    <a:pt x="1721" y="1382"/>
                  </a:lnTo>
                  <a:lnTo>
                    <a:pt x="1700" y="1408"/>
                  </a:lnTo>
                  <a:lnTo>
                    <a:pt x="1719" y="1390"/>
                  </a:lnTo>
                  <a:lnTo>
                    <a:pt x="1753" y="1340"/>
                  </a:lnTo>
                  <a:lnTo>
                    <a:pt x="1772" y="1284"/>
                  </a:lnTo>
                  <a:lnTo>
                    <a:pt x="1782" y="1244"/>
                  </a:lnTo>
                  <a:lnTo>
                    <a:pt x="1781" y="1239"/>
                  </a:lnTo>
                  <a:lnTo>
                    <a:pt x="1769" y="1282"/>
                  </a:lnTo>
                  <a:lnTo>
                    <a:pt x="1747" y="1298"/>
                  </a:lnTo>
                  <a:lnTo>
                    <a:pt x="1758" y="1280"/>
                  </a:lnTo>
                  <a:lnTo>
                    <a:pt x="1746" y="1250"/>
                  </a:lnTo>
                  <a:lnTo>
                    <a:pt x="1758" y="1199"/>
                  </a:lnTo>
                  <a:lnTo>
                    <a:pt x="1773" y="1192"/>
                  </a:lnTo>
                  <a:lnTo>
                    <a:pt x="1779" y="1202"/>
                  </a:lnTo>
                  <a:lnTo>
                    <a:pt x="1773" y="1125"/>
                  </a:lnTo>
                  <a:lnTo>
                    <a:pt x="1773" y="1119"/>
                  </a:lnTo>
                  <a:lnTo>
                    <a:pt x="1769" y="1040"/>
                  </a:lnTo>
                  <a:lnTo>
                    <a:pt x="1757" y="924"/>
                  </a:lnTo>
                  <a:lnTo>
                    <a:pt x="1758" y="924"/>
                  </a:lnTo>
                  <a:lnTo>
                    <a:pt x="1739" y="882"/>
                  </a:lnTo>
                  <a:lnTo>
                    <a:pt x="1700" y="814"/>
                  </a:lnTo>
                  <a:lnTo>
                    <a:pt x="1662" y="748"/>
                  </a:lnTo>
                  <a:lnTo>
                    <a:pt x="1662" y="747"/>
                  </a:lnTo>
                  <a:lnTo>
                    <a:pt x="1621" y="678"/>
                  </a:lnTo>
                  <a:lnTo>
                    <a:pt x="1583" y="618"/>
                  </a:lnTo>
                  <a:lnTo>
                    <a:pt x="1567" y="565"/>
                  </a:lnTo>
                  <a:lnTo>
                    <a:pt x="1573" y="525"/>
                  </a:lnTo>
                  <a:lnTo>
                    <a:pt x="1521" y="461"/>
                  </a:lnTo>
                  <a:lnTo>
                    <a:pt x="1452" y="376"/>
                  </a:lnTo>
                  <a:lnTo>
                    <a:pt x="1419" y="323"/>
                  </a:lnTo>
                  <a:lnTo>
                    <a:pt x="1416" y="318"/>
                  </a:lnTo>
                  <a:lnTo>
                    <a:pt x="1383" y="262"/>
                  </a:lnTo>
                  <a:lnTo>
                    <a:pt x="1380" y="263"/>
                  </a:lnTo>
                  <a:lnTo>
                    <a:pt x="1373" y="244"/>
                  </a:lnTo>
                  <a:lnTo>
                    <a:pt x="1359" y="205"/>
                  </a:lnTo>
                  <a:lnTo>
                    <a:pt x="1324" y="125"/>
                  </a:lnTo>
                  <a:lnTo>
                    <a:pt x="1306" y="66"/>
                  </a:lnTo>
                  <a:lnTo>
                    <a:pt x="1301" y="66"/>
                  </a:lnTo>
                  <a:lnTo>
                    <a:pt x="1301" y="64"/>
                  </a:lnTo>
                  <a:lnTo>
                    <a:pt x="1293" y="16"/>
                  </a:lnTo>
                  <a:lnTo>
                    <a:pt x="1292" y="15"/>
                  </a:lnTo>
                  <a:lnTo>
                    <a:pt x="1230" y="15"/>
                  </a:lnTo>
                  <a:lnTo>
                    <a:pt x="1199" y="6"/>
                  </a:lnTo>
                  <a:lnTo>
                    <a:pt x="1192" y="0"/>
                  </a:lnTo>
                  <a:lnTo>
                    <a:pt x="1167" y="24"/>
                  </a:lnTo>
                  <a:lnTo>
                    <a:pt x="1183" y="85"/>
                  </a:lnTo>
                  <a:lnTo>
                    <a:pt x="1180" y="120"/>
                  </a:lnTo>
                  <a:lnTo>
                    <a:pt x="1151" y="121"/>
                  </a:lnTo>
                  <a:lnTo>
                    <a:pt x="1141" y="91"/>
                  </a:lnTo>
                  <a:lnTo>
                    <a:pt x="1138" y="75"/>
                  </a:lnTo>
                  <a:lnTo>
                    <a:pt x="1130" y="76"/>
                  </a:lnTo>
                  <a:lnTo>
                    <a:pt x="1103" y="78"/>
                  </a:lnTo>
                  <a:lnTo>
                    <a:pt x="1095" y="78"/>
                  </a:lnTo>
                  <a:lnTo>
                    <a:pt x="1087" y="79"/>
                  </a:lnTo>
                  <a:lnTo>
                    <a:pt x="1077" y="79"/>
                  </a:lnTo>
                  <a:lnTo>
                    <a:pt x="1060" y="82"/>
                  </a:lnTo>
                  <a:lnTo>
                    <a:pt x="1041" y="83"/>
                  </a:lnTo>
                  <a:lnTo>
                    <a:pt x="1038" y="83"/>
                  </a:lnTo>
                  <a:lnTo>
                    <a:pt x="1024" y="84"/>
                  </a:lnTo>
                  <a:lnTo>
                    <a:pt x="999" y="87"/>
                  </a:lnTo>
                  <a:lnTo>
                    <a:pt x="944" y="90"/>
                  </a:lnTo>
                  <a:lnTo>
                    <a:pt x="931" y="91"/>
                  </a:lnTo>
                  <a:lnTo>
                    <a:pt x="920" y="93"/>
                  </a:lnTo>
                  <a:lnTo>
                    <a:pt x="907" y="94"/>
                  </a:lnTo>
                  <a:lnTo>
                    <a:pt x="901" y="94"/>
                  </a:lnTo>
                  <a:lnTo>
                    <a:pt x="897" y="94"/>
                  </a:lnTo>
                  <a:lnTo>
                    <a:pt x="890" y="95"/>
                  </a:lnTo>
                  <a:lnTo>
                    <a:pt x="867" y="96"/>
                  </a:lnTo>
                  <a:lnTo>
                    <a:pt x="843" y="99"/>
                  </a:lnTo>
                  <a:lnTo>
                    <a:pt x="836" y="99"/>
                  </a:lnTo>
                  <a:lnTo>
                    <a:pt x="829" y="100"/>
                  </a:lnTo>
                  <a:lnTo>
                    <a:pt x="816" y="101"/>
                  </a:lnTo>
                  <a:lnTo>
                    <a:pt x="788" y="102"/>
                  </a:lnTo>
                  <a:lnTo>
                    <a:pt x="774" y="103"/>
                  </a:lnTo>
                  <a:lnTo>
                    <a:pt x="761" y="105"/>
                  </a:lnTo>
                  <a:lnTo>
                    <a:pt x="758" y="105"/>
                  </a:lnTo>
                  <a:lnTo>
                    <a:pt x="751" y="106"/>
                  </a:lnTo>
                  <a:lnTo>
                    <a:pt x="744" y="106"/>
                  </a:lnTo>
                  <a:lnTo>
                    <a:pt x="721" y="108"/>
                  </a:lnTo>
                  <a:lnTo>
                    <a:pt x="708" y="108"/>
                  </a:lnTo>
                  <a:lnTo>
                    <a:pt x="702" y="109"/>
                  </a:lnTo>
                  <a:lnTo>
                    <a:pt x="696" y="109"/>
                  </a:lnTo>
                  <a:lnTo>
                    <a:pt x="683" y="111"/>
                  </a:lnTo>
                  <a:lnTo>
                    <a:pt x="682" y="111"/>
                  </a:lnTo>
                  <a:lnTo>
                    <a:pt x="662" y="113"/>
                  </a:lnTo>
                  <a:lnTo>
                    <a:pt x="626" y="115"/>
                  </a:lnTo>
                  <a:lnTo>
                    <a:pt x="580" y="119"/>
                  </a:lnTo>
                  <a:lnTo>
                    <a:pt x="577" y="115"/>
                  </a:lnTo>
                  <a:lnTo>
                    <a:pt x="544" y="59"/>
                  </a:lnTo>
                  <a:lnTo>
                    <a:pt x="541" y="51"/>
                  </a:lnTo>
                  <a:lnTo>
                    <a:pt x="509" y="55"/>
                  </a:lnTo>
                  <a:lnTo>
                    <a:pt x="490" y="58"/>
                  </a:lnTo>
                  <a:lnTo>
                    <a:pt x="441" y="65"/>
                  </a:lnTo>
                  <a:lnTo>
                    <a:pt x="438" y="65"/>
                  </a:lnTo>
                  <a:lnTo>
                    <a:pt x="383" y="72"/>
                  </a:lnTo>
                  <a:lnTo>
                    <a:pt x="346" y="77"/>
                  </a:lnTo>
                  <a:lnTo>
                    <a:pt x="327" y="79"/>
                  </a:lnTo>
                  <a:lnTo>
                    <a:pt x="309" y="82"/>
                  </a:lnTo>
                  <a:lnTo>
                    <a:pt x="300" y="83"/>
                  </a:lnTo>
                  <a:lnTo>
                    <a:pt x="296" y="83"/>
                  </a:lnTo>
                  <a:lnTo>
                    <a:pt x="282" y="84"/>
                  </a:lnTo>
                  <a:lnTo>
                    <a:pt x="256" y="88"/>
                  </a:lnTo>
                  <a:lnTo>
                    <a:pt x="254" y="88"/>
                  </a:lnTo>
                  <a:lnTo>
                    <a:pt x="224" y="91"/>
                  </a:lnTo>
                  <a:lnTo>
                    <a:pt x="217" y="91"/>
                  </a:lnTo>
                  <a:lnTo>
                    <a:pt x="191" y="95"/>
                  </a:lnTo>
                  <a:lnTo>
                    <a:pt x="188" y="95"/>
                  </a:lnTo>
                  <a:lnTo>
                    <a:pt x="184" y="95"/>
                  </a:lnTo>
                  <a:lnTo>
                    <a:pt x="170" y="96"/>
                  </a:lnTo>
                  <a:lnTo>
                    <a:pt x="125" y="101"/>
                  </a:lnTo>
                  <a:lnTo>
                    <a:pt x="97" y="105"/>
                  </a:lnTo>
                  <a:lnTo>
                    <a:pt x="92" y="105"/>
                  </a:lnTo>
                  <a:lnTo>
                    <a:pt x="76" y="107"/>
                  </a:lnTo>
                  <a:lnTo>
                    <a:pt x="73" y="107"/>
                  </a:lnTo>
                  <a:lnTo>
                    <a:pt x="1" y="114"/>
                  </a:lnTo>
                  <a:lnTo>
                    <a:pt x="0" y="152"/>
                  </a:lnTo>
                  <a:lnTo>
                    <a:pt x="54" y="203"/>
                  </a:lnTo>
                  <a:lnTo>
                    <a:pt x="48" y="234"/>
                  </a:lnTo>
                  <a:lnTo>
                    <a:pt x="62" y="246"/>
                  </a:lnTo>
                  <a:lnTo>
                    <a:pt x="30" y="293"/>
                  </a:lnTo>
                  <a:lnTo>
                    <a:pt x="66" y="281"/>
                  </a:lnTo>
                  <a:lnTo>
                    <a:pt x="173" y="251"/>
                  </a:lnTo>
                  <a:lnTo>
                    <a:pt x="184" y="248"/>
                  </a:lnTo>
                  <a:lnTo>
                    <a:pt x="245" y="242"/>
                  </a:lnTo>
                  <a:lnTo>
                    <a:pt x="247" y="242"/>
                  </a:lnTo>
                  <a:lnTo>
                    <a:pt x="269" y="241"/>
                  </a:lnTo>
                  <a:lnTo>
                    <a:pt x="272" y="241"/>
                  </a:lnTo>
                  <a:lnTo>
                    <a:pt x="273" y="241"/>
                  </a:lnTo>
                  <a:lnTo>
                    <a:pt x="357" y="258"/>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5" name="Freeform 92"/>
            <p:cNvSpPr>
              <a:spLocks/>
            </p:cNvSpPr>
            <p:nvPr/>
          </p:nvSpPr>
          <p:spPr bwMode="auto">
            <a:xfrm>
              <a:off x="7290800" y="5767187"/>
              <a:ext cx="82662" cy="54106"/>
            </a:xfrm>
            <a:custGeom>
              <a:avLst/>
              <a:gdLst>
                <a:gd name="T0" fmla="*/ 0 w 111"/>
                <a:gd name="T1" fmla="*/ 1 h 72"/>
                <a:gd name="T2" fmla="*/ 0 w 111"/>
                <a:gd name="T3" fmla="*/ 1 h 72"/>
                <a:gd name="T4" fmla="*/ 0 w 111"/>
                <a:gd name="T5" fmla="*/ 1 h 72"/>
                <a:gd name="T6" fmla="*/ 0 w 111"/>
                <a:gd name="T7" fmla="*/ 1 h 72"/>
                <a:gd name="T8" fmla="*/ 0 w 111"/>
                <a:gd name="T9" fmla="*/ 1 h 72"/>
                <a:gd name="T10" fmla="*/ 0 w 111"/>
                <a:gd name="T11" fmla="*/ 1 h 72"/>
                <a:gd name="T12" fmla="*/ 0 w 111"/>
                <a:gd name="T13" fmla="*/ 0 h 72"/>
                <a:gd name="T14" fmla="*/ 0 w 111"/>
                <a:gd name="T15" fmla="*/ 1 h 72"/>
                <a:gd name="T16" fmla="*/ 0 w 111"/>
                <a:gd name="T17" fmla="*/ 1 h 72"/>
                <a:gd name="T18" fmla="*/ 0 w 111"/>
                <a:gd name="T19" fmla="*/ 1 h 72"/>
                <a:gd name="T20" fmla="*/ 0 w 111"/>
                <a:gd name="T21" fmla="*/ 1 h 72"/>
                <a:gd name="T22" fmla="*/ 0 w 111"/>
                <a:gd name="T23" fmla="*/ 1 h 72"/>
                <a:gd name="T24" fmla="*/ 0 w 111"/>
                <a:gd name="T25" fmla="*/ 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1"/>
                <a:gd name="T40" fmla="*/ 0 h 72"/>
                <a:gd name="T41" fmla="*/ 111 w 111"/>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1" h="72">
                  <a:moveTo>
                    <a:pt x="0" y="72"/>
                  </a:moveTo>
                  <a:lnTo>
                    <a:pt x="63" y="45"/>
                  </a:lnTo>
                  <a:lnTo>
                    <a:pt x="65" y="33"/>
                  </a:lnTo>
                  <a:lnTo>
                    <a:pt x="90" y="38"/>
                  </a:lnTo>
                  <a:lnTo>
                    <a:pt x="111" y="27"/>
                  </a:lnTo>
                  <a:lnTo>
                    <a:pt x="89" y="9"/>
                  </a:lnTo>
                  <a:lnTo>
                    <a:pt x="62" y="0"/>
                  </a:lnTo>
                  <a:lnTo>
                    <a:pt x="63" y="16"/>
                  </a:lnTo>
                  <a:lnTo>
                    <a:pt x="58" y="24"/>
                  </a:lnTo>
                  <a:lnTo>
                    <a:pt x="41" y="18"/>
                  </a:lnTo>
                  <a:lnTo>
                    <a:pt x="10" y="42"/>
                  </a:lnTo>
                  <a:lnTo>
                    <a:pt x="12" y="62"/>
                  </a:lnTo>
                  <a:lnTo>
                    <a:pt x="0" y="7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6" name="Freeform 93"/>
            <p:cNvSpPr>
              <a:spLocks/>
            </p:cNvSpPr>
            <p:nvPr/>
          </p:nvSpPr>
          <p:spPr bwMode="auto">
            <a:xfrm>
              <a:off x="7400516" y="5750654"/>
              <a:ext cx="36071" cy="25550"/>
            </a:xfrm>
            <a:custGeom>
              <a:avLst/>
              <a:gdLst>
                <a:gd name="T0" fmla="*/ 0 w 49"/>
                <a:gd name="T1" fmla="*/ 1 h 33"/>
                <a:gd name="T2" fmla="*/ 0 w 49"/>
                <a:gd name="T3" fmla="*/ 1 h 33"/>
                <a:gd name="T4" fmla="*/ 0 w 49"/>
                <a:gd name="T5" fmla="*/ 0 h 33"/>
                <a:gd name="T6" fmla="*/ 0 w 49"/>
                <a:gd name="T7" fmla="*/ 1 h 33"/>
                <a:gd name="T8" fmla="*/ 0 w 49"/>
                <a:gd name="T9" fmla="*/ 1 h 33"/>
                <a:gd name="T10" fmla="*/ 0 60000 65536"/>
                <a:gd name="T11" fmla="*/ 0 60000 65536"/>
                <a:gd name="T12" fmla="*/ 0 60000 65536"/>
                <a:gd name="T13" fmla="*/ 0 60000 65536"/>
                <a:gd name="T14" fmla="*/ 0 60000 65536"/>
                <a:gd name="T15" fmla="*/ 0 w 49"/>
                <a:gd name="T16" fmla="*/ 0 h 33"/>
                <a:gd name="T17" fmla="*/ 49 w 49"/>
                <a:gd name="T18" fmla="*/ 33 h 33"/>
              </a:gdLst>
              <a:ahLst/>
              <a:cxnLst>
                <a:cxn ang="T10">
                  <a:pos x="T0" y="T1"/>
                </a:cxn>
                <a:cxn ang="T11">
                  <a:pos x="T2" y="T3"/>
                </a:cxn>
                <a:cxn ang="T12">
                  <a:pos x="T4" y="T5"/>
                </a:cxn>
                <a:cxn ang="T13">
                  <a:pos x="T6" y="T7"/>
                </a:cxn>
                <a:cxn ang="T14">
                  <a:pos x="T8" y="T9"/>
                </a:cxn>
              </a:cxnLst>
              <a:rect l="T15" t="T16" r="T17" b="T18"/>
              <a:pathLst>
                <a:path w="49" h="33">
                  <a:moveTo>
                    <a:pt x="0" y="30"/>
                  </a:moveTo>
                  <a:lnTo>
                    <a:pt x="3" y="33"/>
                  </a:lnTo>
                  <a:lnTo>
                    <a:pt x="49" y="0"/>
                  </a:lnTo>
                  <a:lnTo>
                    <a:pt x="28" y="14"/>
                  </a:lnTo>
                  <a:lnTo>
                    <a:pt x="0" y="3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7" name="Freeform 94"/>
            <p:cNvSpPr>
              <a:spLocks/>
            </p:cNvSpPr>
            <p:nvPr/>
          </p:nvSpPr>
          <p:spPr bwMode="auto">
            <a:xfrm>
              <a:off x="7442598" y="5738631"/>
              <a:ext cx="10521" cy="9018"/>
            </a:xfrm>
            <a:custGeom>
              <a:avLst/>
              <a:gdLst>
                <a:gd name="T0" fmla="*/ 0 w 13"/>
                <a:gd name="T1" fmla="*/ 1 h 12"/>
                <a:gd name="T2" fmla="*/ 1 w 13"/>
                <a:gd name="T3" fmla="*/ 0 h 12"/>
                <a:gd name="T4" fmla="*/ 1 w 13"/>
                <a:gd name="T5" fmla="*/ 1 h 12"/>
                <a:gd name="T6" fmla="*/ 0 w 13"/>
                <a:gd name="T7" fmla="*/ 1 h 12"/>
                <a:gd name="T8" fmla="*/ 0 60000 65536"/>
                <a:gd name="T9" fmla="*/ 0 60000 65536"/>
                <a:gd name="T10" fmla="*/ 0 60000 65536"/>
                <a:gd name="T11" fmla="*/ 0 60000 65536"/>
                <a:gd name="T12" fmla="*/ 0 w 13"/>
                <a:gd name="T13" fmla="*/ 0 h 12"/>
                <a:gd name="T14" fmla="*/ 13 w 13"/>
                <a:gd name="T15" fmla="*/ 12 h 12"/>
              </a:gdLst>
              <a:ahLst/>
              <a:cxnLst>
                <a:cxn ang="T8">
                  <a:pos x="T0" y="T1"/>
                </a:cxn>
                <a:cxn ang="T9">
                  <a:pos x="T2" y="T3"/>
                </a:cxn>
                <a:cxn ang="T10">
                  <a:pos x="T4" y="T5"/>
                </a:cxn>
                <a:cxn ang="T11">
                  <a:pos x="T6" y="T7"/>
                </a:cxn>
              </a:cxnLst>
              <a:rect l="T12" t="T13" r="T14" b="T15"/>
              <a:pathLst>
                <a:path w="13" h="12">
                  <a:moveTo>
                    <a:pt x="0" y="12"/>
                  </a:moveTo>
                  <a:lnTo>
                    <a:pt x="13" y="0"/>
                  </a:lnTo>
                  <a:lnTo>
                    <a:pt x="12" y="7"/>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8" name="Freeform 95"/>
            <p:cNvSpPr>
              <a:spLocks/>
            </p:cNvSpPr>
            <p:nvPr/>
          </p:nvSpPr>
          <p:spPr bwMode="auto">
            <a:xfrm>
              <a:off x="7362942" y="5768690"/>
              <a:ext cx="6012" cy="6012"/>
            </a:xfrm>
            <a:custGeom>
              <a:avLst/>
              <a:gdLst>
                <a:gd name="T0" fmla="*/ 0 w 10"/>
                <a:gd name="T1" fmla="*/ 0 h 7"/>
                <a:gd name="T2" fmla="*/ 0 w 10"/>
                <a:gd name="T3" fmla="*/ 1 h 7"/>
                <a:gd name="T4" fmla="*/ 0 w 10"/>
                <a:gd name="T5" fmla="*/ 0 h 7"/>
                <a:gd name="T6" fmla="*/ 0 w 10"/>
                <a:gd name="T7" fmla="*/ 0 h 7"/>
                <a:gd name="T8" fmla="*/ 0 60000 65536"/>
                <a:gd name="T9" fmla="*/ 0 60000 65536"/>
                <a:gd name="T10" fmla="*/ 0 60000 65536"/>
                <a:gd name="T11" fmla="*/ 0 60000 65536"/>
                <a:gd name="T12" fmla="*/ 0 w 10"/>
                <a:gd name="T13" fmla="*/ 0 h 7"/>
                <a:gd name="T14" fmla="*/ 10 w 10"/>
                <a:gd name="T15" fmla="*/ 7 h 7"/>
              </a:gdLst>
              <a:ahLst/>
              <a:cxnLst>
                <a:cxn ang="T8">
                  <a:pos x="T0" y="T1"/>
                </a:cxn>
                <a:cxn ang="T9">
                  <a:pos x="T2" y="T3"/>
                </a:cxn>
                <a:cxn ang="T10">
                  <a:pos x="T4" y="T5"/>
                </a:cxn>
                <a:cxn ang="T11">
                  <a:pos x="T6" y="T7"/>
                </a:cxn>
              </a:cxnLst>
              <a:rect l="T12" t="T13" r="T14" b="T15"/>
              <a:pathLst>
                <a:path w="10" h="7">
                  <a:moveTo>
                    <a:pt x="0" y="0"/>
                  </a:moveTo>
                  <a:lnTo>
                    <a:pt x="5" y="7"/>
                  </a:lnTo>
                  <a:lnTo>
                    <a:pt x="10" y="0"/>
                  </a:lnTo>
                  <a:lnTo>
                    <a:pt x="0" y="0"/>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sp>
          <p:nvSpPr>
            <p:cNvPr id="33879" name="Freeform 96"/>
            <p:cNvSpPr>
              <a:spLocks/>
            </p:cNvSpPr>
            <p:nvPr/>
          </p:nvSpPr>
          <p:spPr bwMode="auto">
            <a:xfrm>
              <a:off x="7459131" y="5728110"/>
              <a:ext cx="7515" cy="9018"/>
            </a:xfrm>
            <a:custGeom>
              <a:avLst/>
              <a:gdLst>
                <a:gd name="T0" fmla="*/ 0 w 10"/>
                <a:gd name="T1" fmla="*/ 1 h 12"/>
                <a:gd name="T2" fmla="*/ 1 w 10"/>
                <a:gd name="T3" fmla="*/ 0 h 12"/>
                <a:gd name="T4" fmla="*/ 0 w 10"/>
                <a:gd name="T5" fmla="*/ 1 h 12"/>
                <a:gd name="T6" fmla="*/ 0 60000 65536"/>
                <a:gd name="T7" fmla="*/ 0 60000 65536"/>
                <a:gd name="T8" fmla="*/ 0 60000 65536"/>
                <a:gd name="T9" fmla="*/ 0 w 10"/>
                <a:gd name="T10" fmla="*/ 0 h 12"/>
                <a:gd name="T11" fmla="*/ 10 w 10"/>
                <a:gd name="T12" fmla="*/ 12 h 12"/>
              </a:gdLst>
              <a:ahLst/>
              <a:cxnLst>
                <a:cxn ang="T6">
                  <a:pos x="T0" y="T1"/>
                </a:cxn>
                <a:cxn ang="T7">
                  <a:pos x="T2" y="T3"/>
                </a:cxn>
                <a:cxn ang="T8">
                  <a:pos x="T4" y="T5"/>
                </a:cxn>
              </a:cxnLst>
              <a:rect l="T9" t="T10" r="T11" b="T12"/>
              <a:pathLst>
                <a:path w="10" h="12">
                  <a:moveTo>
                    <a:pt x="0" y="12"/>
                  </a:moveTo>
                  <a:lnTo>
                    <a:pt x="10" y="0"/>
                  </a:lnTo>
                  <a:lnTo>
                    <a:pt x="0" y="12"/>
                  </a:lnTo>
                  <a:close/>
                </a:path>
              </a:pathLst>
            </a:custGeom>
            <a:solidFill>
              <a:schemeClr val="bg2"/>
            </a:solidFill>
            <a:ln w="6350" cap="flat" cmpd="sng">
              <a:solidFill>
                <a:schemeClr val="bg2">
                  <a:lumMod val="10000"/>
                </a:schemeClr>
              </a:solidFill>
              <a:prstDash val="solid"/>
              <a:round/>
              <a:headEnd type="none" w="med" len="med"/>
              <a:tailEnd type="none" w="med" len="med"/>
            </a:ln>
          </p:spPr>
          <p:txBody>
            <a:bodyPr/>
            <a:lstStyle/>
            <a:p>
              <a:endParaRPr lang="en-US"/>
            </a:p>
          </p:txBody>
        </p:sp>
      </p:grpSp>
      <p:sp>
        <p:nvSpPr>
          <p:cNvPr id="33852" name="Rectangle 104"/>
          <p:cNvSpPr>
            <a:spLocks noChangeArrowheads="1"/>
          </p:cNvSpPr>
          <p:nvPr/>
        </p:nvSpPr>
        <p:spPr bwMode="auto">
          <a:xfrm>
            <a:off x="4993483" y="5329614"/>
            <a:ext cx="1891543" cy="443198"/>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r>
              <a:rPr lang="en-US" altLang="en-US" sz="1200" i="0" dirty="0" smtClean="0">
                <a:solidFill>
                  <a:srgbClr val="000000"/>
                </a:solidFill>
              </a:rPr>
              <a:t>% Unauthorized of</a:t>
            </a:r>
          </a:p>
          <a:p>
            <a:pPr>
              <a:lnSpc>
                <a:spcPct val="80000"/>
              </a:lnSpc>
              <a:spcBef>
                <a:spcPct val="0"/>
              </a:spcBef>
            </a:pPr>
            <a:r>
              <a:rPr lang="en-US" altLang="en-US" sz="1200" i="0" dirty="0" smtClean="0">
                <a:solidFill>
                  <a:srgbClr val="000000"/>
                </a:solidFill>
              </a:rPr>
              <a:t>Mexican-Born Population</a:t>
            </a:r>
            <a:endParaRPr lang="en-US" altLang="en-US" sz="1200" i="0" dirty="0">
              <a:solidFill>
                <a:srgbClr val="000000"/>
              </a:solidFill>
            </a:endParaRPr>
          </a:p>
          <a:p>
            <a:pPr>
              <a:lnSpc>
                <a:spcPct val="80000"/>
              </a:lnSpc>
              <a:spcBef>
                <a:spcPct val="0"/>
              </a:spcBef>
            </a:pPr>
            <a:r>
              <a:rPr lang="en-US" altLang="en-US" sz="1200" b="0" i="0" dirty="0">
                <a:solidFill>
                  <a:srgbClr val="000000"/>
                </a:solidFill>
              </a:rPr>
              <a:t> </a:t>
            </a:r>
            <a:r>
              <a:rPr lang="en-US" altLang="en-US" sz="1000" b="0" i="0" dirty="0" smtClean="0">
                <a:solidFill>
                  <a:srgbClr val="000000"/>
                </a:solidFill>
              </a:rPr>
              <a:t>(US=49% in 2012 ACS)</a:t>
            </a:r>
            <a:endParaRPr lang="en-US" altLang="en-US" sz="1000" b="0" i="0" dirty="0">
              <a:solidFill>
                <a:schemeClr val="hlink"/>
              </a:solidFill>
            </a:endParaRPr>
          </a:p>
        </p:txBody>
      </p:sp>
      <p:sp>
        <p:nvSpPr>
          <p:cNvPr id="33871" name="Rectangle 107"/>
          <p:cNvSpPr>
            <a:spLocks noChangeArrowheads="1"/>
          </p:cNvSpPr>
          <p:nvPr/>
        </p:nvSpPr>
        <p:spPr bwMode="auto">
          <a:xfrm>
            <a:off x="5176565" y="5837167"/>
            <a:ext cx="114299" cy="115968"/>
          </a:xfrm>
          <a:prstGeom prst="rect">
            <a:avLst/>
          </a:prstGeom>
          <a:solidFill>
            <a:schemeClr val="bg2">
              <a:lumMod val="2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72" name="Rectangle 108"/>
          <p:cNvSpPr>
            <a:spLocks noChangeArrowheads="1"/>
          </p:cNvSpPr>
          <p:nvPr/>
        </p:nvSpPr>
        <p:spPr bwMode="auto">
          <a:xfrm>
            <a:off x="5346426" y="5829224"/>
            <a:ext cx="55303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7</a:t>
            </a:r>
            <a:r>
              <a:rPr lang="en-US" altLang="en-US" sz="1000" b="0" i="0" dirty="0" smtClean="0">
                <a:solidFill>
                  <a:srgbClr val="000000"/>
                </a:solidFill>
              </a:rPr>
              <a:t>0%-78%</a:t>
            </a:r>
            <a:endParaRPr lang="en-US" altLang="en-US" sz="5400" b="0" i="0" dirty="0">
              <a:solidFill>
                <a:schemeClr val="hlink"/>
              </a:solidFill>
            </a:endParaRPr>
          </a:p>
        </p:txBody>
      </p:sp>
      <p:sp>
        <p:nvSpPr>
          <p:cNvPr id="33873" name="Rectangle 109"/>
          <p:cNvSpPr>
            <a:spLocks noChangeArrowheads="1"/>
          </p:cNvSpPr>
          <p:nvPr/>
        </p:nvSpPr>
        <p:spPr bwMode="auto">
          <a:xfrm>
            <a:off x="6546167" y="5829224"/>
            <a:ext cx="192360"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(9)</a:t>
            </a:r>
            <a:endParaRPr lang="en-US" altLang="en-US" sz="5400" b="0" i="0" dirty="0">
              <a:solidFill>
                <a:schemeClr val="hlink"/>
              </a:solidFill>
            </a:endParaRPr>
          </a:p>
        </p:txBody>
      </p:sp>
      <p:sp>
        <p:nvSpPr>
          <p:cNvPr id="33868" name="Rectangle 111"/>
          <p:cNvSpPr>
            <a:spLocks noChangeArrowheads="1"/>
          </p:cNvSpPr>
          <p:nvPr/>
        </p:nvSpPr>
        <p:spPr bwMode="auto">
          <a:xfrm>
            <a:off x="5176565" y="6356639"/>
            <a:ext cx="114299" cy="115968"/>
          </a:xfrm>
          <a:prstGeom prst="rect">
            <a:avLst/>
          </a:prstGeom>
          <a:solidFill>
            <a:schemeClr val="bg2"/>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9" name="Rectangle 112"/>
          <p:cNvSpPr>
            <a:spLocks noChangeArrowheads="1"/>
          </p:cNvSpPr>
          <p:nvPr/>
        </p:nvSpPr>
        <p:spPr bwMode="auto">
          <a:xfrm>
            <a:off x="5349601" y="6348696"/>
            <a:ext cx="55303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28</a:t>
            </a:r>
            <a:r>
              <a:rPr lang="en-US" altLang="en-US" sz="1000" b="0" i="0" dirty="0" smtClean="0">
                <a:solidFill>
                  <a:srgbClr val="000000"/>
                </a:solidFill>
              </a:rPr>
              <a:t>%-48%</a:t>
            </a:r>
            <a:endParaRPr lang="en-US" altLang="en-US" sz="5400" b="0" i="0" dirty="0">
              <a:solidFill>
                <a:schemeClr val="hlink"/>
              </a:solidFill>
            </a:endParaRPr>
          </a:p>
        </p:txBody>
      </p:sp>
      <p:sp>
        <p:nvSpPr>
          <p:cNvPr id="33870" name="Rectangle 113"/>
          <p:cNvSpPr>
            <a:spLocks noChangeArrowheads="1"/>
          </p:cNvSpPr>
          <p:nvPr/>
        </p:nvSpPr>
        <p:spPr bwMode="auto">
          <a:xfrm>
            <a:off x="6510901" y="6348696"/>
            <a:ext cx="22762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(9)</a:t>
            </a:r>
            <a:endParaRPr lang="en-US" altLang="en-US" sz="5400" b="0" i="0" dirty="0">
              <a:solidFill>
                <a:schemeClr val="hlink"/>
              </a:solidFill>
            </a:endParaRPr>
          </a:p>
        </p:txBody>
      </p:sp>
      <p:sp>
        <p:nvSpPr>
          <p:cNvPr id="33865" name="Rectangle 115"/>
          <p:cNvSpPr>
            <a:spLocks noChangeArrowheads="1"/>
          </p:cNvSpPr>
          <p:nvPr/>
        </p:nvSpPr>
        <p:spPr bwMode="auto">
          <a:xfrm>
            <a:off x="5176565" y="6183482"/>
            <a:ext cx="114299" cy="115968"/>
          </a:xfrm>
          <a:prstGeom prst="rect">
            <a:avLst/>
          </a:prstGeom>
          <a:solidFill>
            <a:schemeClr val="bg2">
              <a:lumMod val="75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6" name="Rectangle 116"/>
          <p:cNvSpPr>
            <a:spLocks noChangeArrowheads="1"/>
          </p:cNvSpPr>
          <p:nvPr/>
        </p:nvSpPr>
        <p:spPr bwMode="auto">
          <a:xfrm>
            <a:off x="5346426" y="6175539"/>
            <a:ext cx="55303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smtClean="0">
                <a:solidFill>
                  <a:srgbClr val="000000"/>
                </a:solidFill>
              </a:rPr>
              <a:t>52</a:t>
            </a:r>
            <a:r>
              <a:rPr lang="en-US" altLang="en-US" sz="1000" b="0" i="0" dirty="0" smtClean="0">
                <a:solidFill>
                  <a:srgbClr val="000000"/>
                </a:solidFill>
              </a:rPr>
              <a:t>%-64%</a:t>
            </a:r>
            <a:endParaRPr lang="en-US" altLang="en-US" sz="5400" b="0" i="0" dirty="0">
              <a:solidFill>
                <a:schemeClr val="hlink"/>
              </a:solidFill>
            </a:endParaRPr>
          </a:p>
        </p:txBody>
      </p:sp>
      <p:sp>
        <p:nvSpPr>
          <p:cNvPr id="33867" name="Rectangle 117"/>
          <p:cNvSpPr>
            <a:spLocks noChangeArrowheads="1"/>
          </p:cNvSpPr>
          <p:nvPr/>
        </p:nvSpPr>
        <p:spPr bwMode="auto">
          <a:xfrm>
            <a:off x="6440368" y="6175539"/>
            <a:ext cx="29815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(12)</a:t>
            </a:r>
            <a:endParaRPr lang="en-US" altLang="en-US" sz="5400" b="0" i="0" dirty="0">
              <a:solidFill>
                <a:schemeClr val="hlink"/>
              </a:solidFill>
            </a:endParaRPr>
          </a:p>
        </p:txBody>
      </p:sp>
      <p:sp>
        <p:nvSpPr>
          <p:cNvPr id="33862" name="Rectangle 119"/>
          <p:cNvSpPr>
            <a:spLocks noChangeArrowheads="1"/>
          </p:cNvSpPr>
          <p:nvPr/>
        </p:nvSpPr>
        <p:spPr bwMode="auto">
          <a:xfrm>
            <a:off x="5176565" y="6010323"/>
            <a:ext cx="114299" cy="115968"/>
          </a:xfrm>
          <a:prstGeom prst="rect">
            <a:avLst/>
          </a:prstGeom>
          <a:solidFill>
            <a:schemeClr val="bg2">
              <a:lumMod val="50000"/>
            </a:schemeClr>
          </a:solidFill>
          <a:ln w="6350" algn="ctr">
            <a:noFill/>
            <a:miter lim="800000"/>
            <a:headEnd/>
            <a:tailEnd/>
          </a:ln>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5000"/>
              </a:lnSpc>
              <a:spcBef>
                <a:spcPct val="0"/>
              </a:spcBef>
            </a:pPr>
            <a:endParaRPr lang="en-US" altLang="en-US" sz="5400" b="0" i="0">
              <a:solidFill>
                <a:schemeClr val="hlink"/>
              </a:solidFill>
            </a:endParaRPr>
          </a:p>
        </p:txBody>
      </p:sp>
      <p:sp>
        <p:nvSpPr>
          <p:cNvPr id="33863" name="Rectangle 120"/>
          <p:cNvSpPr>
            <a:spLocks noChangeArrowheads="1"/>
          </p:cNvSpPr>
          <p:nvPr/>
        </p:nvSpPr>
        <p:spPr bwMode="auto">
          <a:xfrm>
            <a:off x="5346426" y="6002380"/>
            <a:ext cx="553037"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dirty="0">
                <a:solidFill>
                  <a:srgbClr val="000000"/>
                </a:solidFill>
              </a:rPr>
              <a:t>6</a:t>
            </a:r>
            <a:r>
              <a:rPr lang="en-US" altLang="en-US" sz="1000" b="0" dirty="0" smtClean="0">
                <a:solidFill>
                  <a:srgbClr val="000000"/>
                </a:solidFill>
              </a:rPr>
              <a:t>6%-69%</a:t>
            </a:r>
            <a:endParaRPr lang="en-US" altLang="en-US" sz="5400" b="0" i="0" dirty="0">
              <a:solidFill>
                <a:schemeClr val="hlink"/>
              </a:solidFill>
            </a:endParaRPr>
          </a:p>
        </p:txBody>
      </p:sp>
      <p:sp>
        <p:nvSpPr>
          <p:cNvPr id="33864" name="Rectangle 121"/>
          <p:cNvSpPr>
            <a:spLocks noChangeArrowheads="1"/>
          </p:cNvSpPr>
          <p:nvPr/>
        </p:nvSpPr>
        <p:spPr bwMode="auto">
          <a:xfrm>
            <a:off x="6440368" y="6002380"/>
            <a:ext cx="298159"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(12)</a:t>
            </a:r>
            <a:endParaRPr lang="en-US" altLang="en-US" sz="5400" b="0" i="0" dirty="0">
              <a:solidFill>
                <a:schemeClr val="hlink"/>
              </a:solidFill>
            </a:endParaRPr>
          </a:p>
        </p:txBody>
      </p:sp>
      <p:sp>
        <p:nvSpPr>
          <p:cNvPr id="33859" name="Rectangle 123"/>
          <p:cNvSpPr>
            <a:spLocks noChangeArrowheads="1"/>
          </p:cNvSpPr>
          <p:nvPr/>
        </p:nvSpPr>
        <p:spPr bwMode="auto">
          <a:xfrm>
            <a:off x="5176565" y="6531385"/>
            <a:ext cx="114299" cy="115968"/>
          </a:xfrm>
          <a:prstGeom prst="rect">
            <a:avLst/>
          </a:prstGeom>
          <a:noFill/>
          <a:ln w="6350" algn="ctr">
            <a:noFill/>
            <a:miter lim="800000"/>
            <a:headEnd/>
            <a:tailEnd/>
          </a:ln>
          <a:extLst>
            <a:ext uri="{909E8E84-426E-40DD-AFC4-6F175D3DCCD1}">
              <a14:hiddenFill xmlns:a14="http://schemas.microsoft.com/office/drawing/2010/main">
                <a:solidFill>
                  <a:srgbClr val="FFFFFF"/>
                </a:solidFill>
              </a14:hiddenFill>
            </a:ext>
          </a:extLst>
        </p:spPr>
        <p:txBody>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5000"/>
              </a:lnSpc>
              <a:spcBef>
                <a:spcPct val="0"/>
              </a:spcBef>
            </a:pPr>
            <a:endParaRPr lang="en-US" altLang="en-US" sz="5400" b="0" i="0">
              <a:solidFill>
                <a:schemeClr val="hlink"/>
              </a:solidFill>
            </a:endParaRPr>
          </a:p>
        </p:txBody>
      </p:sp>
      <p:sp>
        <p:nvSpPr>
          <p:cNvPr id="33860" name="Rectangle 124"/>
          <p:cNvSpPr>
            <a:spLocks noChangeArrowheads="1"/>
          </p:cNvSpPr>
          <p:nvPr/>
        </p:nvSpPr>
        <p:spPr bwMode="auto">
          <a:xfrm>
            <a:off x="5346426" y="6523442"/>
            <a:ext cx="990656"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l">
              <a:lnSpc>
                <a:spcPct val="80000"/>
              </a:lnSpc>
              <a:spcBef>
                <a:spcPct val="0"/>
              </a:spcBef>
            </a:pPr>
            <a:r>
              <a:rPr lang="en-US" altLang="en-US" sz="1000" b="0" i="0" dirty="0" smtClean="0">
                <a:solidFill>
                  <a:srgbClr val="000000"/>
                </a:solidFill>
              </a:rPr>
              <a:t>Fewer than 5,000</a:t>
            </a:r>
            <a:endParaRPr lang="en-US" altLang="en-US" sz="5400" b="0" i="0" dirty="0">
              <a:solidFill>
                <a:schemeClr val="hlink"/>
              </a:solidFill>
            </a:endParaRPr>
          </a:p>
        </p:txBody>
      </p:sp>
      <p:sp>
        <p:nvSpPr>
          <p:cNvPr id="33861" name="Rectangle 125"/>
          <p:cNvSpPr>
            <a:spLocks noChangeArrowheads="1"/>
          </p:cNvSpPr>
          <p:nvPr/>
        </p:nvSpPr>
        <p:spPr bwMode="auto">
          <a:xfrm>
            <a:off x="6546167" y="6523442"/>
            <a:ext cx="192360" cy="123111"/>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solidFill>
                  <a:srgbClr val="000000"/>
                </a:solidFill>
              </a:rPr>
              <a:t> </a:t>
            </a:r>
            <a:r>
              <a:rPr lang="en-US" altLang="en-US" sz="1000" b="0" i="0" dirty="0" smtClean="0">
                <a:solidFill>
                  <a:srgbClr val="000000"/>
                </a:solidFill>
              </a:rPr>
              <a:t>(9)</a:t>
            </a:r>
            <a:endParaRPr lang="en-US" altLang="en-US" sz="5400" b="0" i="0" dirty="0">
              <a:solidFill>
                <a:schemeClr val="hlink"/>
              </a:solidFill>
            </a:endParaRPr>
          </a:p>
        </p:txBody>
      </p:sp>
      <p:sp>
        <p:nvSpPr>
          <p:cNvPr id="33849" name="Rectangle 17"/>
          <p:cNvSpPr>
            <a:spLocks noChangeArrowheads="1"/>
          </p:cNvSpPr>
          <p:nvPr/>
        </p:nvSpPr>
        <p:spPr bwMode="auto">
          <a:xfrm>
            <a:off x="7667335" y="6524553"/>
            <a:ext cx="1473096" cy="335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lnSpc>
                <a:spcPct val="87000"/>
              </a:lnSpc>
              <a:spcBef>
                <a:spcPct val="30000"/>
              </a:spcBef>
              <a:defRPr sz="6500" b="1">
                <a:solidFill>
                  <a:schemeClr val="tx1"/>
                </a:solidFill>
                <a:latin typeface="Arial" charset="0"/>
              </a:defRPr>
            </a:lvl1pPr>
            <a:lvl2pPr marL="742950" indent="-285750" algn="l" defTabSz="928688">
              <a:spcBef>
                <a:spcPct val="20000"/>
              </a:spcBef>
              <a:defRPr sz="2800">
                <a:solidFill>
                  <a:schemeClr val="tx1"/>
                </a:solidFill>
                <a:latin typeface="Times New Roman" pitchFamily="18" charset="0"/>
              </a:defRPr>
            </a:lvl2pPr>
            <a:lvl3pPr marL="1143000" indent="-228600" algn="l" defTabSz="928688">
              <a:spcBef>
                <a:spcPct val="20000"/>
              </a:spcBef>
              <a:defRPr sz="2400">
                <a:solidFill>
                  <a:schemeClr val="tx1"/>
                </a:solidFill>
                <a:latin typeface="Times New Roman" pitchFamily="18" charset="0"/>
              </a:defRPr>
            </a:lvl3pPr>
            <a:lvl4pPr marL="1600200" indent="-228600" algn="l" defTabSz="928688">
              <a:spcBef>
                <a:spcPct val="20000"/>
              </a:spcBef>
              <a:defRPr sz="2000">
                <a:solidFill>
                  <a:schemeClr val="tx1"/>
                </a:solidFill>
                <a:latin typeface="Times New Roman" pitchFamily="18" charset="0"/>
              </a:defRPr>
            </a:lvl4pPr>
            <a:lvl5pPr marL="2057400" indent="-228600" algn="l" defTabSz="928688">
              <a:spcBef>
                <a:spcPct val="20000"/>
              </a:spcBef>
              <a:defRPr sz="2000">
                <a:solidFill>
                  <a:schemeClr val="tx1"/>
                </a:solidFill>
                <a:latin typeface="Times New Roman" pitchFamily="18" charset="0"/>
              </a:defRPr>
            </a:lvl5pPr>
            <a:lvl6pPr marL="2514600" indent="-228600" defTabSz="928688" eaLnBrk="0" fontAlgn="base" hangingPunct="0">
              <a:spcBef>
                <a:spcPct val="20000"/>
              </a:spcBef>
              <a:spcAft>
                <a:spcPct val="0"/>
              </a:spcAft>
              <a:defRPr sz="2000">
                <a:solidFill>
                  <a:schemeClr val="tx1"/>
                </a:solidFill>
                <a:latin typeface="Times New Roman" pitchFamily="18" charset="0"/>
              </a:defRPr>
            </a:lvl6pPr>
            <a:lvl7pPr marL="2971800" indent="-228600" defTabSz="928688" eaLnBrk="0" fontAlgn="base" hangingPunct="0">
              <a:spcBef>
                <a:spcPct val="20000"/>
              </a:spcBef>
              <a:spcAft>
                <a:spcPct val="0"/>
              </a:spcAft>
              <a:defRPr sz="2000">
                <a:solidFill>
                  <a:schemeClr val="tx1"/>
                </a:solidFill>
                <a:latin typeface="Times New Roman" pitchFamily="18" charset="0"/>
              </a:defRPr>
            </a:lvl7pPr>
            <a:lvl8pPr marL="3429000" indent="-228600" defTabSz="928688" eaLnBrk="0" fontAlgn="base" hangingPunct="0">
              <a:spcBef>
                <a:spcPct val="20000"/>
              </a:spcBef>
              <a:spcAft>
                <a:spcPct val="0"/>
              </a:spcAft>
              <a:defRPr sz="2000">
                <a:solidFill>
                  <a:schemeClr val="tx1"/>
                </a:solidFill>
                <a:latin typeface="Times New Roman" pitchFamily="18" charset="0"/>
              </a:defRPr>
            </a:lvl8pPr>
            <a:lvl9pPr marL="3886200" indent="-228600" defTabSz="928688" eaLnBrk="0" fontAlgn="base" hangingPunct="0">
              <a:spcBef>
                <a:spcPct val="20000"/>
              </a:spcBef>
              <a:spcAft>
                <a:spcPct val="0"/>
              </a:spcAft>
              <a:defRPr sz="2000">
                <a:solidFill>
                  <a:schemeClr val="tx1"/>
                </a:solidFill>
                <a:latin typeface="Times New Roman" pitchFamily="18" charset="0"/>
              </a:defRPr>
            </a:lvl9pPr>
          </a:lstStyle>
          <a:p>
            <a:pPr algn="r">
              <a:lnSpc>
                <a:spcPct val="80000"/>
              </a:lnSpc>
              <a:spcBef>
                <a:spcPct val="0"/>
              </a:spcBef>
            </a:pPr>
            <a:r>
              <a:rPr lang="en-US" altLang="en-US" sz="1000" b="0" i="0" dirty="0"/>
              <a:t>Source: Based on </a:t>
            </a:r>
            <a:endParaRPr lang="en-US" altLang="en-US" sz="1000" b="0" i="0" dirty="0" smtClean="0"/>
          </a:p>
          <a:p>
            <a:pPr algn="r">
              <a:lnSpc>
                <a:spcPct val="80000"/>
              </a:lnSpc>
              <a:spcBef>
                <a:spcPct val="0"/>
              </a:spcBef>
            </a:pPr>
            <a:r>
              <a:rPr lang="en-US" altLang="en-US" sz="1000" b="0" i="0" dirty="0" smtClean="0"/>
              <a:t>2012 ACS augmented.</a:t>
            </a:r>
            <a:endParaRPr lang="en-US" altLang="en-US" sz="1000" b="0" i="0" dirty="0"/>
          </a:p>
        </p:txBody>
      </p:sp>
      <p:sp>
        <p:nvSpPr>
          <p:cNvPr id="116"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16</a:t>
            </a:fld>
            <a:endParaRPr lang="en-US" altLang="en-US" dirty="0">
              <a:solidFill>
                <a:schemeClr val="tx1"/>
              </a:solidFill>
            </a:endParaRPr>
          </a:p>
        </p:txBody>
      </p:sp>
    </p:spTree>
    <p:extLst>
      <p:ext uri="{BB962C8B-B14F-4D97-AF65-F5344CB8AC3E}">
        <p14:creationId xmlns:p14="http://schemas.microsoft.com/office/powerpoint/2010/main" val="31746042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2"/>
          <p:cNvGraphicFramePr>
            <a:graphicFrameLocks/>
          </p:cNvGraphicFramePr>
          <p:nvPr>
            <p:extLst>
              <p:ext uri="{D42A27DB-BD31-4B8C-83A1-F6EECF244321}">
                <p14:modId xmlns:p14="http://schemas.microsoft.com/office/powerpoint/2010/main" val="2004103198"/>
              </p:ext>
            </p:extLst>
          </p:nvPr>
        </p:nvGraphicFramePr>
        <p:xfrm>
          <a:off x="457200" y="1463040"/>
          <a:ext cx="8229600" cy="4572000"/>
        </p:xfrm>
        <a:graphic>
          <a:graphicData uri="http://schemas.openxmlformats.org/presentationml/2006/ole">
            <mc:AlternateContent xmlns:mc="http://schemas.openxmlformats.org/markup-compatibility/2006">
              <mc:Choice xmlns:v="urn:schemas-microsoft-com:vml" Requires="v">
                <p:oleObj spid="_x0000_s349195" name="Chart" r:id="rId4" imgW="8982190" imgH="5257710" progId="MSGraph.Chart.8">
                  <p:embed followColorScheme="full"/>
                </p:oleObj>
              </mc:Choice>
              <mc:Fallback>
                <p:oleObj name="Chart" r:id="rId4" imgW="8982190" imgH="5257710" progId="MSGraph.Chart.8">
                  <p:embed followColorScheme="full"/>
                  <p:pic>
                    <p:nvPicPr>
                      <p:cNvPr id="0" name=""/>
                      <p:cNvPicPr>
                        <a:picLocks noChangeArrowheads="1"/>
                      </p:cNvPicPr>
                      <p:nvPr/>
                    </p:nvPicPr>
                    <p:blipFill>
                      <a:blip r:embed="rId5"/>
                      <a:srcRect/>
                      <a:stretch>
                        <a:fillRect/>
                      </a:stretch>
                    </p:blipFill>
                    <p:spPr bwMode="auto">
                      <a:xfrm>
                        <a:off x="457200" y="1463040"/>
                        <a:ext cx="8229600" cy="4572000"/>
                      </a:xfrm>
                      <a:prstGeom prst="rect">
                        <a:avLst/>
                      </a:prstGeom>
                      <a:noFill/>
                      <a:ln>
                        <a:noFill/>
                      </a:ln>
                      <a:effectLst/>
                      <a:extLst/>
                    </p:spPr>
                  </p:pic>
                </p:oleObj>
              </mc:Fallback>
            </mc:AlternateContent>
          </a:graphicData>
        </a:graphic>
      </p:graphicFrame>
      <p:sp>
        <p:nvSpPr>
          <p:cNvPr id="2" name="Title 1"/>
          <p:cNvSpPr>
            <a:spLocks noGrp="1"/>
          </p:cNvSpPr>
          <p:nvPr>
            <p:ph type="title"/>
          </p:nvPr>
        </p:nvSpPr>
        <p:spPr/>
        <p:txBody>
          <a:bodyPr/>
          <a:lstStyle/>
          <a:p>
            <a:r>
              <a:rPr lang="en-US" sz="3200" dirty="0"/>
              <a:t>% Mexican of Unauthorized Highest in West and New Settlement Areas</a:t>
            </a:r>
          </a:p>
        </p:txBody>
      </p:sp>
      <p:sp>
        <p:nvSpPr>
          <p:cNvPr id="4" name="TextBox 3"/>
          <p:cNvSpPr txBox="1"/>
          <p:nvPr/>
        </p:nvSpPr>
        <p:spPr>
          <a:xfrm>
            <a:off x="919959" y="5973242"/>
            <a:ext cx="7931082" cy="276999"/>
          </a:xfrm>
          <a:prstGeom prst="rect">
            <a:avLst/>
          </a:prstGeom>
          <a:noFill/>
        </p:spPr>
        <p:txBody>
          <a:bodyPr wrap="none" rtlCol="0">
            <a:spAutoFit/>
          </a:bodyPr>
          <a:lstStyle/>
          <a:p>
            <a:pPr algn="l"/>
            <a:r>
              <a:rPr lang="en-US" sz="1200" b="1" dirty="0" smtClean="0">
                <a:solidFill>
                  <a:srgbClr val="800000"/>
                </a:solidFill>
              </a:rPr>
              <a:t>Pacific        Mountain          </a:t>
            </a:r>
            <a:r>
              <a:rPr lang="en-US" sz="1200" b="1" dirty="0" smtClean="0">
                <a:solidFill>
                  <a:srgbClr val="91523A"/>
                </a:solidFill>
              </a:rPr>
              <a:t>WSC          </a:t>
            </a:r>
            <a:r>
              <a:rPr lang="en-US" sz="1200" b="1" dirty="0" smtClean="0">
                <a:solidFill>
                  <a:schemeClr val="bg2">
                    <a:lumMod val="25000"/>
                  </a:schemeClr>
                </a:solidFill>
              </a:rPr>
              <a:t> </a:t>
            </a:r>
            <a:r>
              <a:rPr lang="en-US" sz="1200" b="1" dirty="0" smtClean="0">
                <a:solidFill>
                  <a:srgbClr val="B97A57"/>
                </a:solidFill>
              </a:rPr>
              <a:t>WNC              ENC</a:t>
            </a:r>
            <a:r>
              <a:rPr lang="en-US" sz="1200" b="1" dirty="0" smtClean="0">
                <a:solidFill>
                  <a:schemeClr val="bg2">
                    <a:lumMod val="25000"/>
                  </a:schemeClr>
                </a:solidFill>
              </a:rPr>
              <a:t>         </a:t>
            </a:r>
            <a:r>
              <a:rPr lang="en-US" sz="1200" b="1" dirty="0" smtClean="0">
                <a:solidFill>
                  <a:srgbClr val="91523A"/>
                </a:solidFill>
              </a:rPr>
              <a:t>ESC        South Atlantic   </a:t>
            </a:r>
            <a:r>
              <a:rPr lang="en-US" sz="1200" b="1" dirty="0" smtClean="0">
                <a:solidFill>
                  <a:srgbClr val="FF9900"/>
                </a:solidFill>
              </a:rPr>
              <a:t>Mid-Atl.  New Eng.</a:t>
            </a:r>
            <a:endParaRPr lang="en-US" sz="1200" b="1" dirty="0">
              <a:solidFill>
                <a:srgbClr val="FF9900"/>
              </a:solidFill>
            </a:endParaRPr>
          </a:p>
        </p:txBody>
      </p:sp>
      <p:sp>
        <p:nvSpPr>
          <p:cNvPr id="7" name="Rectangle 17"/>
          <p:cNvSpPr>
            <a:spLocks noChangeArrowheads="1"/>
          </p:cNvSpPr>
          <p:nvPr/>
        </p:nvSpPr>
        <p:spPr bwMode="auto">
          <a:xfrm>
            <a:off x="0" y="6483350"/>
            <a:ext cx="3096937" cy="55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ACS, Passel et al 2014.</a:t>
            </a:r>
          </a:p>
          <a:p>
            <a:pPr algn="l"/>
            <a:r>
              <a:rPr lang="en-US" altLang="en-US" sz="1000" dirty="0" smtClean="0">
                <a:solidFill>
                  <a:schemeClr val="tx1"/>
                </a:solidFill>
              </a:rPr>
              <a:t>.</a:t>
            </a:r>
            <a:endParaRPr lang="en-US" altLang="en-US" sz="1000" dirty="0">
              <a:solidFill>
                <a:schemeClr val="tx1"/>
              </a:solidFill>
            </a:endParaRPr>
          </a:p>
        </p:txBody>
      </p:sp>
      <p:sp>
        <p:nvSpPr>
          <p:cNvPr id="8" name="Rectangle 5"/>
          <p:cNvSpPr>
            <a:spLocks noChangeArrowheads="1"/>
          </p:cNvSpPr>
          <p:nvPr/>
        </p:nvSpPr>
        <p:spPr bwMode="auto">
          <a:xfrm>
            <a:off x="6624510" y="1477049"/>
            <a:ext cx="2096687" cy="400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55" tIns="46029" rIns="92055" bIns="46029">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r"/>
            <a:r>
              <a:rPr lang="en-US" altLang="en-US" sz="1000" dirty="0" smtClean="0">
                <a:solidFill>
                  <a:schemeClr val="tx1"/>
                </a:solidFill>
              </a:rPr>
              <a:t>Share of Unauthorized Population</a:t>
            </a:r>
          </a:p>
          <a:p>
            <a:pPr algn="r"/>
            <a:r>
              <a:rPr lang="en-US" altLang="en-US" sz="1000" dirty="0">
                <a:solidFill>
                  <a:schemeClr val="tx1"/>
                </a:solidFill>
              </a:rPr>
              <a:t>t</a:t>
            </a:r>
            <a:r>
              <a:rPr lang="en-US" altLang="en-US" sz="1000" dirty="0" smtClean="0">
                <a:solidFill>
                  <a:schemeClr val="tx1"/>
                </a:solidFill>
              </a:rPr>
              <a:t>hat is Mexican, ACS 2012</a:t>
            </a:r>
            <a:endParaRPr lang="en-US" altLang="en-US" sz="1000" dirty="0">
              <a:solidFill>
                <a:schemeClr val="tx1"/>
              </a:solidFill>
            </a:endParaRPr>
          </a:p>
        </p:txBody>
      </p:sp>
      <p:sp>
        <p:nvSpPr>
          <p:cNvPr id="10"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17</a:t>
            </a:fld>
            <a:endParaRPr lang="en-US" altLang="en-US" dirty="0">
              <a:solidFill>
                <a:schemeClr val="tx1"/>
              </a:solidFill>
            </a:endParaRPr>
          </a:p>
        </p:txBody>
      </p:sp>
    </p:spTree>
    <p:extLst>
      <p:ext uri="{BB962C8B-B14F-4D97-AF65-F5344CB8AC3E}">
        <p14:creationId xmlns:p14="http://schemas.microsoft.com/office/powerpoint/2010/main" val="3485293417"/>
      </p:ext>
    </p:extLst>
  </p:cSld>
  <p:clrMapOvr>
    <a:masterClrMapping/>
  </p:clrMapOvr>
  <p:transition spd="med">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1938" name="Rectangle 2"/>
          <p:cNvSpPr>
            <a:spLocks noGrp="1" noChangeArrowheads="1"/>
          </p:cNvSpPr>
          <p:nvPr>
            <p:ph type="title"/>
          </p:nvPr>
        </p:nvSpPr>
        <p:spPr>
          <a:xfrm>
            <a:off x="320040" y="2560319"/>
            <a:ext cx="8503920" cy="1938992"/>
          </a:xfrm>
          <a:solidFill>
            <a:srgbClr val="6666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dirty="0" smtClean="0"/>
              <a:t>Unauthorized Families</a:t>
            </a:r>
            <a:endParaRPr lang="en-US" dirty="0"/>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18</a:t>
            </a:fld>
            <a:endParaRPr lang="en-US" altLang="en-US" dirty="0">
              <a:solidFill>
                <a:schemeClr val="tx1"/>
              </a:solidFill>
            </a:endParaRPr>
          </a:p>
        </p:txBody>
      </p:sp>
    </p:spTree>
    <p:extLst>
      <p:ext uri="{BB962C8B-B14F-4D97-AF65-F5344CB8AC3E}">
        <p14:creationId xmlns:p14="http://schemas.microsoft.com/office/powerpoint/2010/main" val="291804646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274638"/>
            <a:ext cx="8229600" cy="1143000"/>
          </a:xfrm>
          <a:solidFill>
            <a:srgbClr val="FFCC99"/>
          </a:solidFill>
        </p:spPr>
        <p:txBody>
          <a:bodyPr/>
          <a:lstStyle/>
          <a:p>
            <a:r>
              <a:rPr lang="en-US" sz="3800" b="1" i="1" dirty="0" smtClean="0">
                <a:latin typeface="Trebuchet MS" pitchFamily="34" charset="0"/>
              </a:rPr>
              <a:t>Changing Patterns of Unauthorized</a:t>
            </a:r>
          </a:p>
        </p:txBody>
      </p:sp>
      <p:sp>
        <p:nvSpPr>
          <p:cNvPr id="156675" name="Rectangle 3"/>
          <p:cNvSpPr>
            <a:spLocks noGrp="1" noChangeArrowheads="1"/>
          </p:cNvSpPr>
          <p:nvPr>
            <p:ph type="body" idx="4294967295"/>
          </p:nvPr>
        </p:nvSpPr>
        <p:spPr>
          <a:xfrm>
            <a:off x="457200" y="1507798"/>
            <a:ext cx="8229600" cy="4794250"/>
          </a:xfrm>
          <a:solidFill>
            <a:srgbClr val="CCCCFF"/>
          </a:solidFill>
          <a:ln/>
        </p:spPr>
        <p:txBody>
          <a:bodyPr lIns="274320" bIns="0">
            <a:normAutofit/>
          </a:bodyPr>
          <a:lstStyle/>
          <a:p>
            <a:pPr>
              <a:buClr>
                <a:schemeClr val="bg2">
                  <a:lumMod val="50000"/>
                </a:schemeClr>
              </a:buClr>
              <a:buSzPct val="125000"/>
              <a:buFont typeface="Arial" panose="020B0604020202020204" pitchFamily="34" charset="0"/>
              <a:buChar char="•"/>
            </a:pPr>
            <a:r>
              <a:rPr lang="en-US" sz="2800" b="1" dirty="0" smtClean="0">
                <a:solidFill>
                  <a:srgbClr val="0000FF"/>
                </a:solidFill>
              </a:rPr>
              <a:t>Growing Number &amp; Share 10+ Years in US</a:t>
            </a:r>
          </a:p>
          <a:p>
            <a:pPr lvl="1">
              <a:lnSpc>
                <a:spcPct val="90000"/>
              </a:lnSpc>
              <a:spcBef>
                <a:spcPts val="0"/>
              </a:spcBef>
            </a:pPr>
            <a:r>
              <a:rPr lang="en-US" sz="2400" dirty="0" smtClean="0"/>
              <a:t>Few New Unauthorized Added</a:t>
            </a:r>
            <a:endParaRPr lang="en-US" sz="2400" b="1" dirty="0"/>
          </a:p>
          <a:p>
            <a:pPr lvl="1">
              <a:spcBef>
                <a:spcPts val="0"/>
              </a:spcBef>
            </a:pPr>
            <a:r>
              <a:rPr lang="en-US" sz="2400" dirty="0" smtClean="0"/>
              <a:t>Emigration High in ‘07-’09 but Back to “Normal”</a:t>
            </a:r>
          </a:p>
          <a:p>
            <a:pPr>
              <a:lnSpc>
                <a:spcPct val="150000"/>
              </a:lnSpc>
              <a:buClr>
                <a:schemeClr val="bg2">
                  <a:lumMod val="50000"/>
                </a:schemeClr>
              </a:buClr>
              <a:buSzPct val="125000"/>
              <a:buFont typeface="Arial" panose="020B0604020202020204" pitchFamily="34" charset="0"/>
              <a:buChar char="•"/>
            </a:pPr>
            <a:r>
              <a:rPr lang="en-US" sz="2800" b="1" dirty="0" smtClean="0">
                <a:solidFill>
                  <a:srgbClr val="0000FF"/>
                </a:solidFill>
              </a:rPr>
              <a:t>Family Formation High in Unauthorized</a:t>
            </a:r>
          </a:p>
          <a:p>
            <a:pPr lvl="1">
              <a:lnSpc>
                <a:spcPct val="90000"/>
              </a:lnSpc>
              <a:spcBef>
                <a:spcPts val="0"/>
              </a:spcBef>
            </a:pPr>
            <a:r>
              <a:rPr lang="en-US" sz="2400" dirty="0"/>
              <a:t>Much Larger Number Affected than 5.9 </a:t>
            </a:r>
            <a:r>
              <a:rPr lang="en-US" sz="2400" dirty="0" smtClean="0"/>
              <a:t>million</a:t>
            </a:r>
            <a:endParaRPr lang="en-US" sz="2400" b="1" dirty="0" smtClean="0"/>
          </a:p>
          <a:p>
            <a:pPr lvl="1">
              <a:spcBef>
                <a:spcPts val="0"/>
              </a:spcBef>
            </a:pPr>
            <a:r>
              <a:rPr lang="en-US" sz="2400" dirty="0"/>
              <a:t>&gt; ½ Men in Families</a:t>
            </a:r>
            <a:endParaRPr lang="en-US" sz="2400" b="1" dirty="0" smtClean="0">
              <a:solidFill>
                <a:srgbClr val="91523A"/>
              </a:solidFill>
            </a:endParaRPr>
          </a:p>
          <a:p>
            <a:pPr lvl="1">
              <a:spcBef>
                <a:spcPts val="0"/>
              </a:spcBef>
            </a:pPr>
            <a:r>
              <a:rPr lang="en-US" sz="2400" dirty="0"/>
              <a:t>Almost ½ </a:t>
            </a:r>
            <a:r>
              <a:rPr lang="en-US" sz="2400" dirty="0" smtClean="0"/>
              <a:t>of Adults have </a:t>
            </a:r>
            <a:r>
              <a:rPr lang="en-US" sz="2400" dirty="0"/>
              <a:t>US-born Children</a:t>
            </a:r>
            <a:endParaRPr lang="en-US" sz="2400" b="1" dirty="0" smtClean="0">
              <a:solidFill>
                <a:srgbClr val="91523A"/>
              </a:solidFill>
            </a:endParaRPr>
          </a:p>
          <a:p>
            <a:pPr>
              <a:lnSpc>
                <a:spcPct val="150000"/>
              </a:lnSpc>
              <a:buClr>
                <a:schemeClr val="bg2">
                  <a:lumMod val="50000"/>
                </a:schemeClr>
              </a:buClr>
              <a:buSzPct val="125000"/>
              <a:buFont typeface="Arial" panose="020B0604020202020204" pitchFamily="34" charset="0"/>
              <a:buChar char="•"/>
            </a:pPr>
            <a:r>
              <a:rPr lang="en-US" sz="2800" b="1" dirty="0" smtClean="0">
                <a:solidFill>
                  <a:srgbClr val="0000FF"/>
                </a:solidFill>
              </a:rPr>
              <a:t>Large Share Affected by Executive Action</a:t>
            </a:r>
          </a:p>
          <a:p>
            <a:pPr lvl="1">
              <a:lnSpc>
                <a:spcPct val="90000"/>
              </a:lnSpc>
              <a:spcBef>
                <a:spcPts val="0"/>
              </a:spcBef>
            </a:pPr>
            <a:r>
              <a:rPr lang="en-US" sz="2400" dirty="0" smtClean="0"/>
              <a:t>DACA plus their parents</a:t>
            </a:r>
          </a:p>
          <a:p>
            <a:pPr lvl="1">
              <a:spcBef>
                <a:spcPts val="0"/>
              </a:spcBef>
            </a:pPr>
            <a:r>
              <a:rPr lang="en-US" sz="2400" dirty="0" smtClean="0"/>
              <a:t>Parents of US-born Children (some are adults)</a:t>
            </a:r>
          </a:p>
          <a:p>
            <a:pPr lvl="1">
              <a:spcBef>
                <a:spcPts val="0"/>
              </a:spcBef>
            </a:pPr>
            <a:r>
              <a:rPr lang="en-US" sz="2400" dirty="0" smtClean="0"/>
              <a:t>Long-Term Residents</a:t>
            </a:r>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19</a:t>
            </a:fld>
            <a:endParaRPr lang="en-US" altLang="en-US" dirty="0">
              <a:solidFill>
                <a:schemeClr val="tx1"/>
              </a:solidFill>
            </a:endParaRPr>
          </a:p>
        </p:txBody>
      </p:sp>
    </p:spTree>
    <p:extLst>
      <p:ext uri="{BB962C8B-B14F-4D97-AF65-F5344CB8AC3E}">
        <p14:creationId xmlns:p14="http://schemas.microsoft.com/office/powerpoint/2010/main" val="4443397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6675">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667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667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6675">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6675">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6675">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6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86020"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86021"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891911" name="Rectangle 7"/>
          <p:cNvSpPr>
            <a:spLocks noGrp="1" noChangeArrowheads="1"/>
          </p:cNvSpPr>
          <p:nvPr>
            <p:ph type="title"/>
          </p:nvPr>
        </p:nvSpPr>
        <p:spPr>
          <a:xfrm>
            <a:off x="457200" y="274638"/>
            <a:ext cx="8229600" cy="91440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sz="4400" dirty="0" smtClean="0"/>
              <a:t>The Larger Picture</a:t>
            </a:r>
            <a:endParaRPr lang="en-US" sz="4000" i="1" dirty="0"/>
          </a:p>
        </p:txBody>
      </p:sp>
      <p:sp>
        <p:nvSpPr>
          <p:cNvPr id="9" name="Rectangle 8"/>
          <p:cNvSpPr txBox="1">
            <a:spLocks noChangeArrowheads="1"/>
          </p:cNvSpPr>
          <p:nvPr/>
        </p:nvSpPr>
        <p:spPr bwMode="auto">
          <a:xfrm>
            <a:off x="457200" y="1364343"/>
            <a:ext cx="8229600" cy="4853577"/>
          </a:xfrm>
          <a:prstGeom prst="rect">
            <a:avLst/>
          </a:prstGeom>
          <a:solidFill>
            <a:srgbClr val="CCCCFF"/>
          </a:solidFill>
          <a:ln w="9525">
            <a:noFill/>
            <a:miter lim="800000"/>
            <a:headEnd/>
            <a:tailEnd/>
          </a:ln>
        </p:spPr>
        <p:txBody>
          <a:bodyPr vert="horz" wrap="square" lIns="274320" tIns="45720" rIns="91440" bIns="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lang="en-US" sz="2800" b="1" smtClean="0">
                <a:solidFill>
                  <a:srgbClr val="0000FF"/>
                </a:solidFill>
                <a:latin typeface="+mn-lt"/>
                <a:ea typeface="+mn-ea"/>
                <a:cs typeface="+mn-cs"/>
              </a:defRPr>
            </a:lvl1pPr>
            <a:lvl2pPr marL="742950" indent="-285750" algn="l" rtl="0" eaLnBrk="0" fontAlgn="base" hangingPunct="0">
              <a:spcBef>
                <a:spcPct val="20000"/>
              </a:spcBef>
              <a:spcAft>
                <a:spcPct val="0"/>
              </a:spcAft>
              <a:buChar char="–"/>
              <a:defRPr lang="en-US" sz="2400" smtClean="0">
                <a:solidFill>
                  <a:schemeClr val="tx1"/>
                </a:solidFill>
                <a:latin typeface="+mn-lt"/>
              </a:defRPr>
            </a:lvl2pPr>
            <a:lvl3pPr marL="1143000" indent="-228600" algn="l" rtl="0" eaLnBrk="0" fontAlgn="base" hangingPunct="0">
              <a:spcBef>
                <a:spcPct val="20000"/>
              </a:spcBef>
              <a:spcAft>
                <a:spcPct val="0"/>
              </a:spcAft>
              <a:buChar char="•"/>
              <a:defRPr lang="en-US" sz="2400" smtClean="0">
                <a:solidFill>
                  <a:schemeClr val="tx1"/>
                </a:solidFill>
                <a:latin typeface="+mn-lt"/>
              </a:defRPr>
            </a:lvl3pPr>
            <a:lvl4pPr marL="1600200" indent="-228600" algn="l" rtl="0" eaLnBrk="0" fontAlgn="base" hangingPunct="0">
              <a:spcBef>
                <a:spcPct val="20000"/>
              </a:spcBef>
              <a:spcAft>
                <a:spcPct val="0"/>
              </a:spcAft>
              <a:buChar char="–"/>
              <a:defRPr lang="en-US" sz="2000" smtClean="0">
                <a:solidFill>
                  <a:schemeClr val="tx1"/>
                </a:solidFill>
                <a:latin typeface="+mn-lt"/>
              </a:defRPr>
            </a:lvl4pPr>
            <a:lvl5pPr marL="2057400" indent="-228600" algn="l" rtl="0" eaLnBrk="0" fontAlgn="base" hangingPunct="0">
              <a:spcBef>
                <a:spcPct val="20000"/>
              </a:spcBef>
              <a:spcAft>
                <a:spcPct val="0"/>
              </a:spcAft>
              <a:buChar char="»"/>
              <a:defRPr lang="en-US" sz="2000" smtClean="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buClr>
                <a:srgbClr val="800000"/>
              </a:buClr>
              <a:buSzPct val="125000"/>
              <a:buFont typeface="Arial" panose="020B0604020202020204" pitchFamily="34" charset="0"/>
              <a:buChar char="•"/>
            </a:pPr>
            <a:r>
              <a:rPr lang="en-US" kern="0" dirty="0" smtClean="0"/>
              <a:t>Unauthorized Immigration has Stopped</a:t>
            </a:r>
          </a:p>
          <a:p>
            <a:pPr lvl="1">
              <a:buClr>
                <a:srgbClr val="800000"/>
              </a:buClr>
              <a:buSzPct val="125000"/>
              <a:buFont typeface="Arial" panose="020B0604020202020204" pitchFamily="34" charset="0"/>
              <a:buChar char="–"/>
            </a:pPr>
            <a:r>
              <a:rPr lang="en-US" kern="0" dirty="0" smtClean="0"/>
              <a:t>Unauthorized Population Growth Reversed in ’07</a:t>
            </a:r>
          </a:p>
          <a:p>
            <a:pPr lvl="1">
              <a:buClr>
                <a:srgbClr val="800000"/>
              </a:buClr>
              <a:buSzPct val="125000"/>
              <a:buFont typeface="Arial" panose="020B0604020202020204" pitchFamily="34" charset="0"/>
              <a:buChar char="–"/>
            </a:pPr>
            <a:r>
              <a:rPr lang="en-US" kern="0" dirty="0"/>
              <a:t>Unauthorized Population has held </a:t>
            </a:r>
            <a:r>
              <a:rPr lang="en-US" kern="0" dirty="0" smtClean="0"/>
              <a:t>Steady since ‘09</a:t>
            </a:r>
          </a:p>
          <a:p>
            <a:pPr lvl="1">
              <a:buClr>
                <a:srgbClr val="800000"/>
              </a:buClr>
              <a:buSzPct val="125000"/>
              <a:buFont typeface="Arial" panose="020B0604020202020204" pitchFamily="34" charset="0"/>
              <a:buChar char="–"/>
            </a:pPr>
            <a:r>
              <a:rPr lang="en-US" kern="0" dirty="0"/>
              <a:t>Many Fewer New Arrivals; Departures up in ‘</a:t>
            </a:r>
            <a:r>
              <a:rPr lang="en-US" kern="0" dirty="0" smtClean="0"/>
              <a:t>07-’08</a:t>
            </a:r>
          </a:p>
          <a:p>
            <a:pPr>
              <a:buClr>
                <a:srgbClr val="800000"/>
              </a:buClr>
              <a:buSzPct val="125000"/>
              <a:buFont typeface="Arial" panose="020B0604020202020204" pitchFamily="34" charset="0"/>
              <a:buChar char="•"/>
            </a:pPr>
            <a:r>
              <a:rPr lang="en-US" i="1" u="sng" kern="0" dirty="0" smtClean="0">
                <a:solidFill>
                  <a:srgbClr val="FF0000"/>
                </a:solidFill>
              </a:rPr>
              <a:t>Decreasing</a:t>
            </a:r>
            <a:r>
              <a:rPr lang="en-US" kern="0" dirty="0" smtClean="0"/>
              <a:t> Mexican Population in U.S.</a:t>
            </a:r>
          </a:p>
          <a:p>
            <a:pPr lvl="1">
              <a:buClr>
                <a:srgbClr val="800000"/>
              </a:buClr>
              <a:buSzPct val="125000"/>
              <a:buFont typeface="Arial" panose="020B0604020202020204" pitchFamily="34" charset="0"/>
              <a:buChar char="–"/>
            </a:pPr>
            <a:r>
              <a:rPr lang="en-US" kern="0" dirty="0" smtClean="0"/>
              <a:t>Driven by a Large Drop in Unauthorized since ‘07</a:t>
            </a:r>
          </a:p>
          <a:p>
            <a:pPr>
              <a:buClr>
                <a:srgbClr val="800000"/>
              </a:buClr>
              <a:buSzPct val="125000"/>
              <a:buFont typeface="Arial" panose="020B0604020202020204" pitchFamily="34" charset="0"/>
              <a:buChar char="•"/>
            </a:pPr>
            <a:r>
              <a:rPr lang="en-US" kern="0" dirty="0"/>
              <a:t>Geographic Dispersal Stopped in </a:t>
            </a:r>
            <a:r>
              <a:rPr lang="en-US" kern="0" dirty="0" smtClean="0"/>
              <a:t>’07</a:t>
            </a:r>
          </a:p>
          <a:p>
            <a:pPr lvl="1">
              <a:buClr>
                <a:srgbClr val="800000"/>
              </a:buClr>
              <a:buSzPct val="125000"/>
              <a:buFont typeface="Arial" panose="020B0604020202020204" pitchFamily="34" charset="0"/>
              <a:buChar char="–"/>
            </a:pPr>
            <a:r>
              <a:rPr lang="en-US" kern="0" dirty="0"/>
              <a:t>Numbers Constant in “New Destinations” through ‘11</a:t>
            </a:r>
          </a:p>
          <a:p>
            <a:pPr lvl="1">
              <a:buClr>
                <a:srgbClr val="800000"/>
              </a:buClr>
              <a:buSzPct val="125000"/>
              <a:buFont typeface="Arial" panose="020B0604020202020204" pitchFamily="34" charset="0"/>
              <a:buChar char="–"/>
            </a:pPr>
            <a:r>
              <a:rPr lang="en-US" kern="0" dirty="0" smtClean="0"/>
              <a:t>Mexicans in these Areas are Mostly Unauthorized</a:t>
            </a:r>
          </a:p>
          <a:p>
            <a:pPr>
              <a:buClr>
                <a:srgbClr val="800000"/>
              </a:buClr>
              <a:buSzPct val="125000"/>
              <a:buFont typeface="Arial" panose="020B0604020202020204" pitchFamily="34" charset="0"/>
              <a:buChar char="•"/>
            </a:pPr>
            <a:r>
              <a:rPr lang="en-US" kern="0" dirty="0"/>
              <a:t>Unauthorized Population = Families w/ Kids</a:t>
            </a:r>
            <a:endParaRPr lang="en-US" kern="0" dirty="0" smtClean="0"/>
          </a:p>
          <a:p>
            <a:pPr lvl="1">
              <a:buClr>
                <a:srgbClr val="800000"/>
              </a:buClr>
              <a:buSzPct val="125000"/>
              <a:buFont typeface="Arial" panose="020B0604020202020204" pitchFamily="34" charset="0"/>
              <a:buChar char="–"/>
            </a:pPr>
            <a:r>
              <a:rPr lang="en-US" kern="0" dirty="0"/>
              <a:t>About </a:t>
            </a:r>
            <a:r>
              <a:rPr lang="en-US" kern="0" dirty="0" smtClean="0"/>
              <a:t>50</a:t>
            </a:r>
            <a:r>
              <a:rPr lang="en-US" kern="0" dirty="0"/>
              <a:t>% of Adults are </a:t>
            </a:r>
            <a:r>
              <a:rPr lang="en-US" kern="0" dirty="0" smtClean="0"/>
              <a:t>Parents of US Citizens</a:t>
            </a:r>
          </a:p>
          <a:p>
            <a:pPr lvl="1">
              <a:buClr>
                <a:srgbClr val="800000"/>
              </a:buClr>
              <a:buSzPct val="125000"/>
              <a:buFont typeface="Arial" panose="020B0604020202020204" pitchFamily="34" charset="0"/>
              <a:buChar char="–"/>
            </a:pPr>
            <a:r>
              <a:rPr lang="en-US" kern="0" dirty="0"/>
              <a:t>Growing Numbers of Adult US-born Kids</a:t>
            </a:r>
          </a:p>
        </p:txBody>
      </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a:t>
            </a:fld>
            <a:endParaRPr lang="en-US" altLang="en-US" dirty="0">
              <a:solidFill>
                <a:schemeClr val="tx1"/>
              </a:solidFill>
            </a:endParaRPr>
          </a:p>
        </p:txBody>
      </p:sp>
    </p:spTree>
    <p:extLst>
      <p:ext uri="{BB962C8B-B14F-4D97-AF65-F5344CB8AC3E}">
        <p14:creationId xmlns:p14="http://schemas.microsoft.com/office/powerpoint/2010/main" val="27822290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 calcmode="lin" valueType="num">
                                      <p:cBhvr additive="base">
                                        <p:cTn id="7"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anim calcmode="lin" valueType="num">
                                      <p:cBhvr additive="base">
                                        <p:cTn id="11"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grpId="0" nodeType="click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anim calcmode="lin" valueType="num">
                                      <p:cBhvr additive="base">
                                        <p:cTn id="17" dur="500" fill="hold"/>
                                        <p:tgtEl>
                                          <p:spTgt spid="9">
                                            <p:txEl>
                                              <p:pRg st="6" end="6"/>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9">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6" fill="hold" grpId="0"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 calcmode="lin" valueType="num">
                                      <p:cBhvr additive="base">
                                        <p:cTn id="21" dur="500" fill="hold"/>
                                        <p:tgtEl>
                                          <p:spTgt spid="9">
                                            <p:txEl>
                                              <p:pRg st="7" end="7"/>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9">
                                            <p:txEl>
                                              <p:pRg st="8" end="8"/>
                                            </p:txEl>
                                          </p:spTgt>
                                        </p:tgtEl>
                                        <p:attrNameLst>
                                          <p:attrName>style.visibility</p:attrName>
                                        </p:attrNameLst>
                                      </p:cBhvr>
                                      <p:to>
                                        <p:strVal val="visible"/>
                                      </p:to>
                                    </p:set>
                                    <p:anim calcmode="lin" valueType="num">
                                      <p:cBhvr additive="base">
                                        <p:cTn id="25" dur="500" fill="hold"/>
                                        <p:tgtEl>
                                          <p:spTgt spid="9">
                                            <p:txEl>
                                              <p:pRg st="8" end="8"/>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 calcmode="lin" valueType="num">
                                      <p:cBhvr additive="base">
                                        <p:cTn id="31" dur="500" fill="hold"/>
                                        <p:tgtEl>
                                          <p:spTgt spid="9">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9">
                                            <p:txEl>
                                              <p:pRg st="10" end="10"/>
                                            </p:txEl>
                                          </p:spTgt>
                                        </p:tgtEl>
                                        <p:attrNameLst>
                                          <p:attrName>style.visibility</p:attrName>
                                        </p:attrNameLst>
                                      </p:cBhvr>
                                      <p:to>
                                        <p:strVal val="visible"/>
                                      </p:to>
                                    </p:set>
                                    <p:anim calcmode="lin" valueType="num">
                                      <p:cBhvr additive="base">
                                        <p:cTn id="35" dur="500" fill="hold"/>
                                        <p:tgtEl>
                                          <p:spTgt spid="9">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anim calcmode="lin" valueType="num">
                                      <p:cBhvr additive="base">
                                        <p:cTn id="39" dur="500" fill="hold"/>
                                        <p:tgtEl>
                                          <p:spTgt spid="9">
                                            <p:txEl>
                                              <p:pRg st="11" end="11"/>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1828272263"/>
              </p:ext>
            </p:extLst>
          </p:nvPr>
        </p:nvGraphicFramePr>
        <p:xfrm>
          <a:off x="457200" y="1350963"/>
          <a:ext cx="8229600" cy="5146675"/>
        </p:xfrm>
        <a:graphic>
          <a:graphicData uri="http://schemas.openxmlformats.org/presentationml/2006/ole">
            <mc:AlternateContent xmlns:mc="http://schemas.openxmlformats.org/markup-compatibility/2006">
              <mc:Choice xmlns:v="urn:schemas-microsoft-com:vml" Requires="v">
                <p:oleObj spid="_x0000_s350219" name="Chart" r:id="rId4" imgW="8867843" imgH="5543550" progId="MSGraph.Chart.8">
                  <p:embed followColorScheme="full"/>
                </p:oleObj>
              </mc:Choice>
              <mc:Fallback>
                <p:oleObj name="Chart" r:id="rId4" imgW="8867843" imgH="5543550" progId="MSGraph.Chart.8">
                  <p:embed followColorScheme="full"/>
                  <p:pic>
                    <p:nvPicPr>
                      <p:cNvPr id="0" name=""/>
                      <p:cNvPicPr>
                        <a:picLocks noChangeAspect="1" noChangeArrowheads="1"/>
                      </p:cNvPicPr>
                      <p:nvPr/>
                    </p:nvPicPr>
                    <p:blipFill>
                      <a:blip r:embed="rId5"/>
                      <a:srcRect/>
                      <a:stretch>
                        <a:fillRect/>
                      </a:stretch>
                    </p:blipFill>
                    <p:spPr bwMode="auto">
                      <a:xfrm>
                        <a:off x="457200" y="1350963"/>
                        <a:ext cx="8229600"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5" name="Rectangle 8"/>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200" b="1" dirty="0" smtClean="0"/>
              <a:t>Increasing %</a:t>
            </a:r>
            <a:r>
              <a:rPr lang="en-US" altLang="en-US" sz="3200" b="1" dirty="0" smtClean="0">
                <a:latin typeface="Trebuchet MS" pitchFamily="34" charset="0"/>
              </a:rPr>
              <a:t> of Unauthorized </a:t>
            </a:r>
            <a:r>
              <a:rPr lang="en-US" altLang="en-US" sz="3200" b="1" dirty="0"/>
              <a:t>Mexican Adults </a:t>
            </a:r>
            <a:r>
              <a:rPr lang="en-US" altLang="en-US" sz="3200" b="1" dirty="0" smtClean="0">
                <a:latin typeface="Trebuchet MS" pitchFamily="34" charset="0"/>
              </a:rPr>
              <a:t>in the US Many Years</a:t>
            </a:r>
            <a:endParaRPr lang="en-US" altLang="en-US" sz="3200" b="1" dirty="0">
              <a:latin typeface="Trebuchet MS" pitchFamily="34" charset="0"/>
            </a:endParaRPr>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8" name="Rectangle 22"/>
          <p:cNvSpPr>
            <a:spLocks noChangeArrowheads="1"/>
          </p:cNvSpPr>
          <p:nvPr/>
        </p:nvSpPr>
        <p:spPr bwMode="auto">
          <a:xfrm>
            <a:off x="487711" y="1578208"/>
            <a:ext cx="1574131" cy="41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50" dirty="0" smtClean="0">
                <a:solidFill>
                  <a:schemeClr val="tx1"/>
                </a:solidFill>
              </a:rPr>
              <a:t>Share of Unauthorized </a:t>
            </a:r>
          </a:p>
          <a:p>
            <a:pPr algn="l"/>
            <a:r>
              <a:rPr lang="en-US" altLang="en-US" sz="1050" dirty="0" smtClean="0">
                <a:solidFill>
                  <a:schemeClr val="tx1"/>
                </a:solidFill>
              </a:rPr>
              <a:t>Mexican Adults</a:t>
            </a:r>
            <a:endParaRPr lang="en-US" altLang="en-US" sz="1050" dirty="0">
              <a:solidFill>
                <a:schemeClr val="tx1"/>
              </a:solidFill>
            </a:endParaRP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 name="Rectangle 17"/>
          <p:cNvSpPr>
            <a:spLocks noChangeArrowheads="1"/>
          </p:cNvSpPr>
          <p:nvPr/>
        </p:nvSpPr>
        <p:spPr bwMode="auto">
          <a:xfrm>
            <a:off x="457200" y="6483350"/>
            <a:ext cx="345440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1995-2003 </a:t>
            </a:r>
            <a:r>
              <a:rPr lang="en-US" altLang="en-US" sz="1000" dirty="0">
                <a:solidFill>
                  <a:schemeClr val="tx1"/>
                </a:solidFill>
              </a:rPr>
              <a:t>March </a:t>
            </a:r>
            <a:r>
              <a:rPr lang="en-US" altLang="en-US" sz="1000" dirty="0" smtClean="0">
                <a:solidFill>
                  <a:schemeClr val="tx1"/>
                </a:solidFill>
              </a:rPr>
              <a:t>CPS and 2005-2012 ACS (preliminary).</a:t>
            </a:r>
            <a:endParaRPr lang="en-US" altLang="en-US" sz="1000" dirty="0">
              <a:solidFill>
                <a:schemeClr val="tx1"/>
              </a:solidFill>
            </a:endParaRPr>
          </a:p>
        </p:txBody>
      </p:sp>
      <p:sp>
        <p:nvSpPr>
          <p:cNvPr id="29" name="Text Box 15"/>
          <p:cNvSpPr txBox="1">
            <a:spLocks noChangeArrowheads="1"/>
          </p:cNvSpPr>
          <p:nvPr/>
        </p:nvSpPr>
        <p:spPr bwMode="auto">
          <a:xfrm>
            <a:off x="2539506" y="5007233"/>
            <a:ext cx="27838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sz="1800" b="1" dirty="0" smtClean="0">
                <a:solidFill>
                  <a:srgbClr val="C96827"/>
                </a:solidFill>
              </a:rPr>
              <a:t>Less than 5 Years in US</a:t>
            </a:r>
            <a:endParaRPr lang="en-US" altLang="en-US" sz="1800" b="1" dirty="0">
              <a:solidFill>
                <a:srgbClr val="C96827"/>
              </a:solidFill>
            </a:endParaRPr>
          </a:p>
        </p:txBody>
      </p:sp>
      <p:sp>
        <p:nvSpPr>
          <p:cNvPr id="30" name="Text Box 15"/>
          <p:cNvSpPr txBox="1">
            <a:spLocks noChangeArrowheads="1"/>
          </p:cNvSpPr>
          <p:nvPr/>
        </p:nvSpPr>
        <p:spPr bwMode="auto">
          <a:xfrm>
            <a:off x="2539506" y="2391424"/>
            <a:ext cx="268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sz="1800" b="1" dirty="0" smtClean="0">
                <a:solidFill>
                  <a:srgbClr val="800000"/>
                </a:solidFill>
              </a:rPr>
              <a:t>10 or More Years in US</a:t>
            </a:r>
            <a:endParaRPr lang="en-US" altLang="en-US" sz="1800" b="1" dirty="0">
              <a:solidFill>
                <a:srgbClr val="800000"/>
              </a:solidFill>
            </a:endParaRPr>
          </a:p>
        </p:txBody>
      </p:sp>
      <p:sp>
        <p:nvSpPr>
          <p:cNvPr id="3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20</a:t>
            </a:fld>
            <a:endParaRPr lang="en-US" altLang="en-US" dirty="0">
              <a:solidFill>
                <a:schemeClr val="tx1"/>
              </a:solidFill>
            </a:endParaRPr>
          </a:p>
        </p:txBody>
      </p:sp>
    </p:spTree>
    <p:extLst>
      <p:ext uri="{BB962C8B-B14F-4D97-AF65-F5344CB8AC3E}">
        <p14:creationId xmlns:p14="http://schemas.microsoft.com/office/powerpoint/2010/main" val="3700326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2513772065"/>
              </p:ext>
            </p:extLst>
          </p:nvPr>
        </p:nvGraphicFramePr>
        <p:xfrm>
          <a:off x="457200" y="1350963"/>
          <a:ext cx="8229600" cy="5146675"/>
        </p:xfrm>
        <a:graphic>
          <a:graphicData uri="http://schemas.openxmlformats.org/presentationml/2006/ole">
            <mc:AlternateContent xmlns:mc="http://schemas.openxmlformats.org/markup-compatibility/2006">
              <mc:Choice xmlns:v="urn:schemas-microsoft-com:vml" Requires="v">
                <p:oleObj spid="_x0000_s351243" name="Chart" r:id="rId4" imgW="8867843" imgH="5543550" progId="MSGraph.Chart.8">
                  <p:embed followColorScheme="full"/>
                </p:oleObj>
              </mc:Choice>
              <mc:Fallback>
                <p:oleObj name="Chart" r:id="rId4" imgW="8867843" imgH="5543550" progId="MSGraph.Chart.8">
                  <p:embed followColorScheme="full"/>
                  <p:pic>
                    <p:nvPicPr>
                      <p:cNvPr id="0" name=""/>
                      <p:cNvPicPr>
                        <a:picLocks noChangeAspect="1" noChangeArrowheads="1"/>
                      </p:cNvPicPr>
                      <p:nvPr/>
                    </p:nvPicPr>
                    <p:blipFill>
                      <a:blip r:embed="rId5"/>
                      <a:srcRect/>
                      <a:stretch>
                        <a:fillRect/>
                      </a:stretch>
                    </p:blipFill>
                    <p:spPr bwMode="auto">
                      <a:xfrm>
                        <a:off x="457200" y="1350963"/>
                        <a:ext cx="8229600" cy="51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5" name="Rectangle 8"/>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200" b="1" dirty="0" smtClean="0"/>
              <a:t>Median Duration in US Skyrocketed for </a:t>
            </a:r>
            <a:r>
              <a:rPr lang="en-US" altLang="en-US" sz="3200" b="1" dirty="0" smtClean="0">
                <a:latin typeface="Trebuchet MS" pitchFamily="34" charset="0"/>
              </a:rPr>
              <a:t>Unauthorized </a:t>
            </a:r>
            <a:r>
              <a:rPr lang="en-US" altLang="en-US" sz="3200" b="1" dirty="0"/>
              <a:t>Mexican </a:t>
            </a:r>
            <a:r>
              <a:rPr lang="en-US" altLang="en-US" sz="3200" b="1" dirty="0" smtClean="0"/>
              <a:t>Adults</a:t>
            </a:r>
            <a:endParaRPr lang="en-US" altLang="en-US" sz="3200" b="1" dirty="0">
              <a:latin typeface="Trebuchet MS" pitchFamily="34" charset="0"/>
            </a:endParaRPr>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8" name="Rectangle 22"/>
          <p:cNvSpPr>
            <a:spLocks noChangeArrowheads="1"/>
          </p:cNvSpPr>
          <p:nvPr/>
        </p:nvSpPr>
        <p:spPr bwMode="auto">
          <a:xfrm>
            <a:off x="487711" y="1578208"/>
            <a:ext cx="1841833" cy="57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50" dirty="0" smtClean="0">
                <a:solidFill>
                  <a:schemeClr val="tx1"/>
                </a:solidFill>
              </a:rPr>
              <a:t>Median Years Lived</a:t>
            </a:r>
          </a:p>
          <a:p>
            <a:pPr algn="l"/>
            <a:r>
              <a:rPr lang="en-US" altLang="en-US" sz="1050" dirty="0" smtClean="0">
                <a:solidFill>
                  <a:schemeClr val="tx1"/>
                </a:solidFill>
              </a:rPr>
              <a:t>In the U.S. by Unauthorized</a:t>
            </a:r>
          </a:p>
          <a:p>
            <a:pPr algn="l"/>
            <a:r>
              <a:rPr lang="en-US" altLang="en-US" sz="1050" dirty="0" smtClean="0">
                <a:solidFill>
                  <a:schemeClr val="tx1"/>
                </a:solidFill>
              </a:rPr>
              <a:t>Mexican Adults</a:t>
            </a:r>
            <a:endParaRPr lang="en-US" altLang="en-US" sz="1050" dirty="0">
              <a:solidFill>
                <a:schemeClr val="tx1"/>
              </a:solidFill>
            </a:endParaRP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 name="Rectangle 17"/>
          <p:cNvSpPr>
            <a:spLocks noChangeArrowheads="1"/>
          </p:cNvSpPr>
          <p:nvPr/>
        </p:nvSpPr>
        <p:spPr bwMode="auto">
          <a:xfrm>
            <a:off x="457200" y="6483350"/>
            <a:ext cx="345440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1995-2003 </a:t>
            </a:r>
            <a:r>
              <a:rPr lang="en-US" altLang="en-US" sz="1000" dirty="0">
                <a:solidFill>
                  <a:schemeClr val="tx1"/>
                </a:solidFill>
              </a:rPr>
              <a:t>March </a:t>
            </a:r>
            <a:r>
              <a:rPr lang="en-US" altLang="en-US" sz="1000" dirty="0" smtClean="0">
                <a:solidFill>
                  <a:schemeClr val="tx1"/>
                </a:solidFill>
              </a:rPr>
              <a:t>CPS and 2005-2012 ACS (preliminary).</a:t>
            </a:r>
            <a:endParaRPr lang="en-US" altLang="en-US" sz="1000" dirty="0">
              <a:solidFill>
                <a:schemeClr val="tx1"/>
              </a:solidFill>
            </a:endParaRPr>
          </a:p>
        </p:txBody>
      </p:sp>
      <p:sp>
        <p:nvSpPr>
          <p:cNvPr id="3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21</a:t>
            </a:fld>
            <a:endParaRPr lang="en-US" altLang="en-US" dirty="0">
              <a:solidFill>
                <a:schemeClr val="tx1"/>
              </a:solidFill>
            </a:endParaRPr>
          </a:p>
        </p:txBody>
      </p:sp>
    </p:spTree>
    <p:extLst>
      <p:ext uri="{BB962C8B-B14F-4D97-AF65-F5344CB8AC3E}">
        <p14:creationId xmlns:p14="http://schemas.microsoft.com/office/powerpoint/2010/main" val="11923549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3223848507"/>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43063"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smtClean="0">
                <a:latin typeface="Trebuchet MS" pitchFamily="34" charset="0"/>
              </a:rPr>
              <a:t>Most Unauthorized Mexican Men</a:t>
            </a:r>
            <a:r>
              <a:rPr lang="en-US" altLang="en-US" sz="3600" b="1" dirty="0">
                <a:latin typeface="Trebuchet MS" pitchFamily="34" charset="0"/>
              </a:rPr>
              <a:t/>
            </a:r>
            <a:br>
              <a:rPr lang="en-US" altLang="en-US" sz="3600" b="1" dirty="0">
                <a:latin typeface="Trebuchet MS" pitchFamily="34" charset="0"/>
              </a:rPr>
            </a:br>
            <a:r>
              <a:rPr lang="en-US" altLang="en-US" sz="3600" b="1" dirty="0">
                <a:latin typeface="Trebuchet MS" pitchFamily="34" charset="0"/>
              </a:rPr>
              <a:t>Are Married or Have </a:t>
            </a:r>
            <a:r>
              <a:rPr lang="en-US" altLang="en-US" sz="3600" b="1" dirty="0" smtClean="0">
                <a:latin typeface="Trebuchet MS" pitchFamily="34" charset="0"/>
              </a:rPr>
              <a:t>Children</a:t>
            </a:r>
            <a:endParaRPr lang="en-US" altLang="en-US" sz="36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3" name="Text Box 13"/>
          <p:cNvSpPr txBox="1">
            <a:spLocks noChangeArrowheads="1"/>
          </p:cNvSpPr>
          <p:nvPr/>
        </p:nvSpPr>
        <p:spPr bwMode="auto">
          <a:xfrm>
            <a:off x="451283" y="1509383"/>
            <a:ext cx="1779638"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00" dirty="0" smtClean="0">
                <a:solidFill>
                  <a:schemeClr val="tx1"/>
                </a:solidFill>
              </a:rPr>
              <a:t>Adult Unauthorized Mexican</a:t>
            </a:r>
          </a:p>
          <a:p>
            <a:pPr algn="l"/>
            <a:r>
              <a:rPr lang="en-US" altLang="en-US" sz="1000" dirty="0" smtClean="0">
                <a:solidFill>
                  <a:schemeClr val="tx1"/>
                </a:solidFill>
              </a:rPr>
              <a:t>Immigrants</a:t>
            </a:r>
            <a:r>
              <a:rPr lang="en-US" altLang="en-US" sz="1000" dirty="0">
                <a:solidFill>
                  <a:schemeClr val="tx1"/>
                </a:solidFill>
              </a:rPr>
              <a:t> </a:t>
            </a:r>
            <a:r>
              <a:rPr lang="en-US" altLang="en-US" sz="1000" dirty="0" smtClean="0">
                <a:solidFill>
                  <a:schemeClr val="tx1"/>
                </a:solidFill>
              </a:rPr>
              <a:t>2012 (</a:t>
            </a:r>
            <a:r>
              <a:rPr lang="en-US" altLang="en-US" sz="1000" dirty="0">
                <a:solidFill>
                  <a:schemeClr val="tx1"/>
                </a:solidFill>
              </a:rPr>
              <a:t>millions)</a:t>
            </a:r>
          </a:p>
        </p:txBody>
      </p:sp>
      <p:sp>
        <p:nvSpPr>
          <p:cNvPr id="15"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2012 ACS, consistent with Passel </a:t>
            </a:r>
            <a:r>
              <a:rPr lang="en-US" altLang="en-US" sz="1000" dirty="0">
                <a:solidFill>
                  <a:schemeClr val="tx1"/>
                </a:solidFill>
              </a:rPr>
              <a:t>&amp; Cohn </a:t>
            </a:r>
            <a:r>
              <a:rPr lang="en-US" altLang="en-US" sz="1000" dirty="0" smtClean="0">
                <a:solidFill>
                  <a:schemeClr val="tx1"/>
                </a:solidFill>
              </a:rPr>
              <a:t>2014.</a:t>
            </a:r>
            <a:endParaRPr lang="en-US" altLang="en-US" sz="1000" dirty="0">
              <a:solidFill>
                <a:schemeClr val="tx1"/>
              </a:solidFill>
            </a:endParaRPr>
          </a:p>
        </p:txBody>
      </p:sp>
      <p:sp>
        <p:nvSpPr>
          <p:cNvPr id="16"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22</a:t>
            </a:fld>
            <a:endParaRPr lang="en-US" altLang="en-US" dirty="0">
              <a:solidFill>
                <a:schemeClr val="tx1"/>
              </a:solidFill>
            </a:endParaRPr>
          </a:p>
        </p:txBody>
      </p:sp>
    </p:spTree>
    <p:extLst>
      <p:ext uri="{BB962C8B-B14F-4D97-AF65-F5344CB8AC3E}">
        <p14:creationId xmlns:p14="http://schemas.microsoft.com/office/powerpoint/2010/main" val="42570335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3486737571"/>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55336"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smtClean="0">
                <a:latin typeface="Trebuchet MS" pitchFamily="34" charset="0"/>
              </a:rPr>
              <a:t>Large Majority of the Women</a:t>
            </a:r>
            <a:r>
              <a:rPr lang="en-US" altLang="en-US" sz="3600" b="1" dirty="0">
                <a:latin typeface="Trebuchet MS" pitchFamily="34" charset="0"/>
              </a:rPr>
              <a:t/>
            </a:r>
            <a:br>
              <a:rPr lang="en-US" altLang="en-US" sz="3600" b="1" dirty="0">
                <a:latin typeface="Trebuchet MS" pitchFamily="34" charset="0"/>
              </a:rPr>
            </a:br>
            <a:r>
              <a:rPr lang="en-US" altLang="en-US" sz="3600" b="1" dirty="0">
                <a:latin typeface="Trebuchet MS" pitchFamily="34" charset="0"/>
              </a:rPr>
              <a:t>Are Married or Have </a:t>
            </a:r>
            <a:r>
              <a:rPr lang="en-US" altLang="en-US" sz="3600" b="1" dirty="0" smtClean="0">
                <a:latin typeface="Trebuchet MS" pitchFamily="34" charset="0"/>
              </a:rPr>
              <a:t>Children</a:t>
            </a:r>
            <a:endParaRPr lang="en-US" altLang="en-US" sz="36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3" name="Text Box 13"/>
          <p:cNvSpPr txBox="1">
            <a:spLocks noChangeArrowheads="1"/>
          </p:cNvSpPr>
          <p:nvPr/>
        </p:nvSpPr>
        <p:spPr bwMode="auto">
          <a:xfrm>
            <a:off x="451283" y="1509383"/>
            <a:ext cx="1779638"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00" dirty="0" smtClean="0">
                <a:solidFill>
                  <a:schemeClr val="tx1"/>
                </a:solidFill>
              </a:rPr>
              <a:t>Adult Unauthorized Mexican</a:t>
            </a:r>
          </a:p>
          <a:p>
            <a:pPr algn="l"/>
            <a:r>
              <a:rPr lang="en-US" altLang="en-US" sz="1000" dirty="0" smtClean="0">
                <a:solidFill>
                  <a:schemeClr val="tx1"/>
                </a:solidFill>
              </a:rPr>
              <a:t>Immigrants</a:t>
            </a:r>
            <a:r>
              <a:rPr lang="en-US" altLang="en-US" sz="1000" dirty="0">
                <a:solidFill>
                  <a:schemeClr val="tx1"/>
                </a:solidFill>
              </a:rPr>
              <a:t> </a:t>
            </a:r>
            <a:r>
              <a:rPr lang="en-US" altLang="en-US" sz="1000" dirty="0" smtClean="0">
                <a:solidFill>
                  <a:schemeClr val="tx1"/>
                </a:solidFill>
              </a:rPr>
              <a:t>2012 (</a:t>
            </a:r>
            <a:r>
              <a:rPr lang="en-US" altLang="en-US" sz="1000" dirty="0">
                <a:solidFill>
                  <a:schemeClr val="tx1"/>
                </a:solidFill>
              </a:rPr>
              <a:t>millions)</a:t>
            </a:r>
          </a:p>
        </p:txBody>
      </p:sp>
      <p:sp>
        <p:nvSpPr>
          <p:cNvPr id="15"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2012 ACS, consistent with Passel </a:t>
            </a:r>
            <a:r>
              <a:rPr lang="en-US" altLang="en-US" sz="1000" dirty="0">
                <a:solidFill>
                  <a:schemeClr val="tx1"/>
                </a:solidFill>
              </a:rPr>
              <a:t>&amp; Cohn </a:t>
            </a:r>
            <a:r>
              <a:rPr lang="en-US" altLang="en-US" sz="1000" dirty="0" smtClean="0">
                <a:solidFill>
                  <a:schemeClr val="tx1"/>
                </a:solidFill>
              </a:rPr>
              <a:t>2014.</a:t>
            </a:r>
            <a:endParaRPr lang="en-US" altLang="en-US" sz="1000" dirty="0">
              <a:solidFill>
                <a:schemeClr val="tx1"/>
              </a:solidFill>
            </a:endParaRPr>
          </a:p>
        </p:txBody>
      </p:sp>
      <p:sp>
        <p:nvSpPr>
          <p:cNvPr id="16"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23</a:t>
            </a:fld>
            <a:endParaRPr lang="en-US" altLang="en-US" dirty="0">
              <a:solidFill>
                <a:schemeClr val="tx1"/>
              </a:solidFill>
            </a:endParaRPr>
          </a:p>
        </p:txBody>
      </p:sp>
    </p:spTree>
    <p:extLst>
      <p:ext uri="{BB962C8B-B14F-4D97-AF65-F5344CB8AC3E}">
        <p14:creationId xmlns:p14="http://schemas.microsoft.com/office/powerpoint/2010/main" val="12183289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extLst>
              <p:ext uri="{D42A27DB-BD31-4B8C-83A1-F6EECF244321}">
                <p14:modId xmlns:p14="http://schemas.microsoft.com/office/powerpoint/2010/main" val="562411016"/>
              </p:ext>
            </p:extLst>
          </p:nvPr>
        </p:nvGraphicFramePr>
        <p:xfrm>
          <a:off x="457200" y="1371600"/>
          <a:ext cx="8229600" cy="4936332"/>
        </p:xfrm>
        <a:graphic>
          <a:graphicData uri="http://schemas.openxmlformats.org/presentationml/2006/ole">
            <mc:AlternateContent xmlns:mc="http://schemas.openxmlformats.org/markup-compatibility/2006">
              <mc:Choice xmlns:v="urn:schemas-microsoft-com:vml" Requires="v">
                <p:oleObj spid="_x0000_s356360" name="Chart" r:id="rId4" imgW="8724900" imgH="5134065" progId="MSGraph.Chart.8">
                  <p:embed followColorScheme="full"/>
                </p:oleObj>
              </mc:Choice>
              <mc:Fallback>
                <p:oleObj name="Chart" r:id="rId4" imgW="8724900" imgH="5134065" progId="MSGraph.Chart.8">
                  <p:embed followColorScheme="full"/>
                  <p:pic>
                    <p:nvPicPr>
                      <p:cNvPr id="0" name=""/>
                      <p:cNvPicPr>
                        <a:picLocks noChangeArrowheads="1"/>
                      </p:cNvPicPr>
                      <p:nvPr/>
                    </p:nvPicPr>
                    <p:blipFill>
                      <a:blip r:embed="rId5"/>
                      <a:srcRect/>
                      <a:stretch>
                        <a:fillRect/>
                      </a:stretch>
                    </p:blipFill>
                    <p:spPr bwMode="auto">
                      <a:xfrm>
                        <a:off x="457200" y="1371600"/>
                        <a:ext cx="8229600" cy="493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Rectangle 3"/>
          <p:cNvSpPr>
            <a:spLocks noGrp="1" noChangeArrowheads="1"/>
          </p:cNvSpPr>
          <p:nvPr>
            <p:ph type="title"/>
          </p:nvPr>
        </p:nvSpPr>
        <p:spPr>
          <a:xfrm>
            <a:off x="457199" y="274320"/>
            <a:ext cx="8229600" cy="1200329"/>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smtClean="0">
                <a:latin typeface="Trebuchet MS" pitchFamily="34" charset="0"/>
              </a:rPr>
              <a:t>Most Unauthorized Mexicans</a:t>
            </a:r>
            <a:r>
              <a:rPr lang="en-US" altLang="en-US" sz="3600" b="1" dirty="0">
                <a:latin typeface="Trebuchet MS" pitchFamily="34" charset="0"/>
              </a:rPr>
              <a:t/>
            </a:r>
            <a:br>
              <a:rPr lang="en-US" altLang="en-US" sz="3600" b="1" dirty="0">
                <a:latin typeface="Trebuchet MS" pitchFamily="34" charset="0"/>
              </a:rPr>
            </a:br>
            <a:r>
              <a:rPr lang="en-US" altLang="en-US" sz="3600" b="1" dirty="0">
                <a:latin typeface="Trebuchet MS" pitchFamily="34" charset="0"/>
              </a:rPr>
              <a:t>Are Married or Have </a:t>
            </a:r>
            <a:r>
              <a:rPr lang="en-US" altLang="en-US" sz="3600" b="1" dirty="0" smtClean="0">
                <a:latin typeface="Trebuchet MS" pitchFamily="34" charset="0"/>
              </a:rPr>
              <a:t>Children, too</a:t>
            </a:r>
            <a:endParaRPr lang="en-US" altLang="en-US" sz="3600" b="1" dirty="0">
              <a:latin typeface="Trebuchet MS" pitchFamily="34" charset="0"/>
            </a:endParaRPr>
          </a:p>
        </p:txBody>
      </p:sp>
      <p:sp>
        <p:nvSpPr>
          <p:cNvPr id="40964" name="Rectangle 4"/>
          <p:cNvSpPr>
            <a:spLocks noChangeArrowheads="1"/>
          </p:cNvSpPr>
          <p:nvPr/>
        </p:nvSpPr>
        <p:spPr bwMode="auto">
          <a:xfrm>
            <a:off x="654050" y="62865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5" name="Rectangle 5"/>
          <p:cNvSpPr>
            <a:spLocks noChangeArrowheads="1"/>
          </p:cNvSpPr>
          <p:nvPr/>
        </p:nvSpPr>
        <p:spPr bwMode="auto">
          <a:xfrm>
            <a:off x="3121025" y="62865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6"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7"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8"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69"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0"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1"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endParaRPr lang="en-US" altLang="en-US"/>
          </a:p>
        </p:txBody>
      </p:sp>
      <p:sp>
        <p:nvSpPr>
          <p:cNvPr id="40973" name="Text Box 13"/>
          <p:cNvSpPr txBox="1">
            <a:spLocks noChangeArrowheads="1"/>
          </p:cNvSpPr>
          <p:nvPr/>
        </p:nvSpPr>
        <p:spPr bwMode="auto">
          <a:xfrm>
            <a:off x="451283" y="1509383"/>
            <a:ext cx="1779638" cy="4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1432" tIns="45716" rIns="91432" bIns="45716">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00" dirty="0" smtClean="0">
                <a:solidFill>
                  <a:schemeClr val="tx1"/>
                </a:solidFill>
              </a:rPr>
              <a:t>Adult Unauthorized Mexican</a:t>
            </a:r>
          </a:p>
          <a:p>
            <a:pPr algn="l"/>
            <a:r>
              <a:rPr lang="en-US" altLang="en-US" sz="1000" dirty="0" smtClean="0">
                <a:solidFill>
                  <a:schemeClr val="tx1"/>
                </a:solidFill>
              </a:rPr>
              <a:t>Immigrants</a:t>
            </a:r>
            <a:r>
              <a:rPr lang="en-US" altLang="en-US" sz="1000" dirty="0">
                <a:solidFill>
                  <a:schemeClr val="tx1"/>
                </a:solidFill>
              </a:rPr>
              <a:t> </a:t>
            </a:r>
            <a:r>
              <a:rPr lang="en-US" altLang="en-US" sz="1000" dirty="0" smtClean="0">
                <a:solidFill>
                  <a:schemeClr val="tx1"/>
                </a:solidFill>
              </a:rPr>
              <a:t>2012 (</a:t>
            </a:r>
            <a:r>
              <a:rPr lang="en-US" altLang="en-US" sz="1000" dirty="0">
                <a:solidFill>
                  <a:schemeClr val="tx1"/>
                </a:solidFill>
              </a:rPr>
              <a:t>millions)</a:t>
            </a:r>
          </a:p>
        </p:txBody>
      </p:sp>
      <p:sp>
        <p:nvSpPr>
          <p:cNvPr id="15"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2012 ACS, consistent with Passel </a:t>
            </a:r>
            <a:r>
              <a:rPr lang="en-US" altLang="en-US" sz="1000" dirty="0">
                <a:solidFill>
                  <a:schemeClr val="tx1"/>
                </a:solidFill>
              </a:rPr>
              <a:t>&amp; Cohn </a:t>
            </a:r>
            <a:r>
              <a:rPr lang="en-US" altLang="en-US" sz="1000" dirty="0" smtClean="0">
                <a:solidFill>
                  <a:schemeClr val="tx1"/>
                </a:solidFill>
              </a:rPr>
              <a:t>2014.</a:t>
            </a:r>
            <a:endParaRPr lang="en-US" altLang="en-US" sz="1000" dirty="0">
              <a:solidFill>
                <a:schemeClr val="tx1"/>
              </a:solidFill>
            </a:endParaRPr>
          </a:p>
        </p:txBody>
      </p:sp>
      <p:sp>
        <p:nvSpPr>
          <p:cNvPr id="16"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24</a:t>
            </a:fld>
            <a:endParaRPr lang="en-US" altLang="en-US" dirty="0">
              <a:solidFill>
                <a:schemeClr val="tx1"/>
              </a:solidFill>
            </a:endParaRPr>
          </a:p>
        </p:txBody>
      </p:sp>
    </p:spTree>
    <p:extLst>
      <p:ext uri="{BB962C8B-B14F-4D97-AF65-F5344CB8AC3E}">
        <p14:creationId xmlns:p14="http://schemas.microsoft.com/office/powerpoint/2010/main" val="7948466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ChangeAspect="1"/>
          </p:cNvGraphicFramePr>
          <p:nvPr>
            <p:extLst>
              <p:ext uri="{D42A27DB-BD31-4B8C-83A1-F6EECF244321}">
                <p14:modId xmlns:p14="http://schemas.microsoft.com/office/powerpoint/2010/main" val="3662888722"/>
              </p:ext>
            </p:extLst>
          </p:nvPr>
        </p:nvGraphicFramePr>
        <p:xfrm>
          <a:off x="457200" y="1587387"/>
          <a:ext cx="8229600" cy="4889613"/>
        </p:xfrm>
        <a:graphic>
          <a:graphicData uri="http://schemas.openxmlformats.org/presentationml/2006/ole">
            <mc:AlternateContent xmlns:mc="http://schemas.openxmlformats.org/markup-compatibility/2006">
              <mc:Choice xmlns:v="urn:schemas-microsoft-com:vml" Requires="v">
                <p:oleObj spid="_x0000_s314402" name="Chart" r:id="rId4" imgW="8867654" imgH="5400810" progId="MSGraph.Chart.8">
                  <p:embed followColorScheme="full"/>
                </p:oleObj>
              </mc:Choice>
              <mc:Fallback>
                <p:oleObj name="Chart" r:id="rId4" imgW="8867654" imgH="5400810" progId="MSGraph.Chart.8">
                  <p:embed followColorScheme="full"/>
                  <p:pic>
                    <p:nvPicPr>
                      <p:cNvPr id="0" name=""/>
                      <p:cNvPicPr>
                        <a:picLocks noChangeArrowheads="1"/>
                      </p:cNvPicPr>
                      <p:nvPr/>
                    </p:nvPicPr>
                    <p:blipFill>
                      <a:blip r:embed="rId5"/>
                      <a:srcRect/>
                      <a:stretch>
                        <a:fillRect/>
                      </a:stretch>
                    </p:blipFill>
                    <p:spPr bwMode="auto">
                      <a:xfrm>
                        <a:off x="457200" y="1587387"/>
                        <a:ext cx="8229600" cy="488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7" name="Rectangle 2"/>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smtClean="0">
                <a:latin typeface="Trebuchet MS" pitchFamily="34" charset="0"/>
              </a:rPr>
              <a:t>At Least 2.6 Million Unauthorized</a:t>
            </a:r>
            <a:br>
              <a:rPr lang="en-US" altLang="en-US" sz="3600" b="1" dirty="0" smtClean="0">
                <a:latin typeface="Trebuchet MS" pitchFamily="34" charset="0"/>
              </a:rPr>
            </a:br>
            <a:r>
              <a:rPr lang="en-US" altLang="en-US" sz="3600" b="1" dirty="0" smtClean="0">
                <a:latin typeface="Trebuchet MS" pitchFamily="34" charset="0"/>
              </a:rPr>
              <a:t>Mexicans Have US-Born Children</a:t>
            </a:r>
            <a:endParaRPr lang="en-US" altLang="en-US" sz="3600" b="1" dirty="0">
              <a:latin typeface="Trebuchet MS" pitchFamily="34" charset="0"/>
            </a:endParaRPr>
          </a:p>
        </p:txBody>
      </p:sp>
      <p:sp>
        <p:nvSpPr>
          <p:cNvPr id="41988" name="Rectangle 3"/>
          <p:cNvSpPr>
            <a:spLocks noChangeArrowheads="1"/>
          </p:cNvSpPr>
          <p:nvPr/>
        </p:nvSpPr>
        <p:spPr bwMode="auto">
          <a:xfrm>
            <a:off x="4487863" y="0"/>
            <a:ext cx="184150" cy="1127125"/>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nchorCtr="1">
            <a:spAutoFit/>
          </a:bodyPr>
          <a:lstStyle>
            <a:lvl1pPr defTabSz="930275">
              <a:defRPr sz="1400">
                <a:solidFill>
                  <a:schemeClr val="bg2"/>
                </a:solidFill>
                <a:latin typeface="Arial" charset="0"/>
              </a:defRPr>
            </a:lvl1pPr>
            <a:lvl2pPr marL="742950" indent="-285750" defTabSz="930275">
              <a:defRPr sz="1400">
                <a:solidFill>
                  <a:schemeClr val="bg2"/>
                </a:solidFill>
                <a:latin typeface="Arial" charset="0"/>
              </a:defRPr>
            </a:lvl2pPr>
            <a:lvl3pPr marL="1143000" indent="-228600" defTabSz="930275">
              <a:defRPr sz="1400">
                <a:solidFill>
                  <a:schemeClr val="bg2"/>
                </a:solidFill>
                <a:latin typeface="Arial" charset="0"/>
              </a:defRPr>
            </a:lvl3pPr>
            <a:lvl4pPr marL="1600200" indent="-228600" defTabSz="930275">
              <a:defRPr sz="1400">
                <a:solidFill>
                  <a:schemeClr val="bg2"/>
                </a:solidFill>
                <a:latin typeface="Arial" charset="0"/>
              </a:defRPr>
            </a:lvl4pPr>
            <a:lvl5pPr marL="2057400" indent="-228600" defTabSz="930275">
              <a:defRPr sz="1400">
                <a:solidFill>
                  <a:schemeClr val="bg2"/>
                </a:solidFill>
                <a:latin typeface="Arial" charset="0"/>
              </a:defRPr>
            </a:lvl5pPr>
            <a:lvl6pPr marL="2514600" indent="-228600" defTabSz="930275" eaLnBrk="0" fontAlgn="base" hangingPunct="0">
              <a:spcBef>
                <a:spcPct val="0"/>
              </a:spcBef>
              <a:spcAft>
                <a:spcPct val="0"/>
              </a:spcAft>
              <a:defRPr sz="1400">
                <a:solidFill>
                  <a:schemeClr val="bg2"/>
                </a:solidFill>
                <a:latin typeface="Arial" charset="0"/>
              </a:defRPr>
            </a:lvl6pPr>
            <a:lvl7pPr marL="2971800" indent="-228600" defTabSz="930275" eaLnBrk="0" fontAlgn="base" hangingPunct="0">
              <a:spcBef>
                <a:spcPct val="0"/>
              </a:spcBef>
              <a:spcAft>
                <a:spcPct val="0"/>
              </a:spcAft>
              <a:defRPr sz="1400">
                <a:solidFill>
                  <a:schemeClr val="bg2"/>
                </a:solidFill>
                <a:latin typeface="Arial" charset="0"/>
              </a:defRPr>
            </a:lvl7pPr>
            <a:lvl8pPr marL="3429000" indent="-228600" defTabSz="930275" eaLnBrk="0" fontAlgn="base" hangingPunct="0">
              <a:spcBef>
                <a:spcPct val="0"/>
              </a:spcBef>
              <a:spcAft>
                <a:spcPct val="0"/>
              </a:spcAft>
              <a:defRPr sz="1400">
                <a:solidFill>
                  <a:schemeClr val="bg2"/>
                </a:solidFill>
                <a:latin typeface="Arial" charset="0"/>
              </a:defRPr>
            </a:lvl8pPr>
            <a:lvl9pPr marL="3886200" indent="-228600" defTabSz="930275" eaLnBrk="0" fontAlgn="base" hangingPunct="0">
              <a:spcBef>
                <a:spcPct val="0"/>
              </a:spcBef>
              <a:spcAft>
                <a:spcPct val="0"/>
              </a:spcAft>
              <a:defRPr sz="1400">
                <a:solidFill>
                  <a:schemeClr val="bg2"/>
                </a:solidFill>
                <a:latin typeface="Arial" charset="0"/>
              </a:defRPr>
            </a:lvl9pPr>
          </a:lstStyle>
          <a:p>
            <a:pPr>
              <a:lnSpc>
                <a:spcPct val="80000"/>
              </a:lnSpc>
            </a:pPr>
            <a:r>
              <a:rPr lang="en-US" altLang="en-US" sz="4000"/>
              <a:t/>
            </a:r>
            <a:br>
              <a:rPr lang="en-US" altLang="en-US" sz="4000"/>
            </a:br>
            <a:endParaRPr lang="en-US" altLang="en-US" sz="4000"/>
          </a:p>
        </p:txBody>
      </p:sp>
      <p:sp>
        <p:nvSpPr>
          <p:cNvPr id="41989"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n-US" altLang="en-US" sz="5400"/>
          </a:p>
        </p:txBody>
      </p:sp>
      <p:sp>
        <p:nvSpPr>
          <p:cNvPr id="41990"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n-US" altLang="en-US" sz="5400"/>
          </a:p>
        </p:txBody>
      </p:sp>
      <p:sp>
        <p:nvSpPr>
          <p:cNvPr id="41991"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n-US" altLang="en-US" sz="5400"/>
          </a:p>
        </p:txBody>
      </p:sp>
      <p:sp>
        <p:nvSpPr>
          <p:cNvPr id="41992"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nSpc>
                <a:spcPct val="80000"/>
              </a:lnSpc>
            </a:pPr>
            <a:endParaRPr lang="en-US" altLang="en-US" sz="5400"/>
          </a:p>
        </p:txBody>
      </p:sp>
      <p:sp>
        <p:nvSpPr>
          <p:cNvPr id="41994" name="Rectangle 10"/>
          <p:cNvSpPr>
            <a:spLocks noChangeArrowheads="1"/>
          </p:cNvSpPr>
          <p:nvPr/>
        </p:nvSpPr>
        <p:spPr bwMode="auto">
          <a:xfrm>
            <a:off x="463454" y="1537733"/>
            <a:ext cx="34179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200" dirty="0" smtClean="0">
                <a:solidFill>
                  <a:schemeClr val="tx1"/>
                </a:solidFill>
              </a:rPr>
              <a:t>Unauthorized Mexican Immigrants with at Least</a:t>
            </a:r>
          </a:p>
          <a:p>
            <a:pPr algn="l"/>
            <a:r>
              <a:rPr lang="en-US" altLang="en-US" sz="1200" dirty="0" smtClean="0">
                <a:solidFill>
                  <a:schemeClr val="tx1"/>
                </a:solidFill>
              </a:rPr>
              <a:t>One US-Born Child--living in their household</a:t>
            </a:r>
            <a:endParaRPr lang="en-US" altLang="en-US" sz="1200" dirty="0">
              <a:solidFill>
                <a:schemeClr val="tx1"/>
              </a:solidFill>
            </a:endParaRPr>
          </a:p>
          <a:p>
            <a:pPr algn="l"/>
            <a:r>
              <a:rPr lang="en-US" altLang="en-US" sz="1200" dirty="0" smtClean="0">
                <a:solidFill>
                  <a:schemeClr val="tx1"/>
                </a:solidFill>
              </a:rPr>
              <a:t>1995-2012 </a:t>
            </a:r>
            <a:r>
              <a:rPr lang="en-US" altLang="en-US" sz="1200" dirty="0">
                <a:solidFill>
                  <a:schemeClr val="tx1"/>
                </a:solidFill>
              </a:rPr>
              <a:t>(in millions)</a:t>
            </a:r>
          </a:p>
        </p:txBody>
      </p:sp>
      <p:sp>
        <p:nvSpPr>
          <p:cNvPr id="41995" name="Text Box 11"/>
          <p:cNvSpPr txBox="1">
            <a:spLocks noChangeArrowheads="1"/>
          </p:cNvSpPr>
          <p:nvPr/>
        </p:nvSpPr>
        <p:spPr bwMode="auto">
          <a:xfrm>
            <a:off x="7963547" y="298939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sz="1800" b="1" dirty="0" smtClean="0">
                <a:solidFill>
                  <a:schemeClr val="tx1"/>
                </a:solidFill>
              </a:rPr>
              <a:t>2.0</a:t>
            </a:r>
            <a:endParaRPr lang="en-US" altLang="en-US" sz="1800" b="1" dirty="0">
              <a:solidFill>
                <a:schemeClr val="tx1"/>
              </a:solidFill>
            </a:endParaRPr>
          </a:p>
        </p:txBody>
      </p:sp>
      <p:sp>
        <p:nvSpPr>
          <p:cNvPr id="41996" name="Text Box 12"/>
          <p:cNvSpPr txBox="1">
            <a:spLocks noChangeArrowheads="1"/>
          </p:cNvSpPr>
          <p:nvPr/>
        </p:nvSpPr>
        <p:spPr bwMode="auto">
          <a:xfrm>
            <a:off x="661285" y="4662394"/>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smtClean="0">
                <a:solidFill>
                  <a:schemeClr val="tx1"/>
                </a:solidFill>
              </a:rPr>
              <a:t>0.8</a:t>
            </a:r>
            <a:endParaRPr lang="en-US" altLang="en-US" sz="1800" b="1" dirty="0">
              <a:solidFill>
                <a:schemeClr val="tx1"/>
              </a:solidFill>
            </a:endParaRPr>
          </a:p>
        </p:txBody>
      </p:sp>
      <p:sp>
        <p:nvSpPr>
          <p:cNvPr id="41997" name="Text Box 13"/>
          <p:cNvSpPr txBox="1">
            <a:spLocks noChangeArrowheads="1"/>
          </p:cNvSpPr>
          <p:nvPr/>
        </p:nvSpPr>
        <p:spPr bwMode="auto">
          <a:xfrm>
            <a:off x="661285" y="4230533"/>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a:solidFill>
                  <a:srgbClr val="800000"/>
                </a:solidFill>
              </a:rPr>
              <a:t>0</a:t>
            </a:r>
            <a:r>
              <a:rPr lang="en-US" altLang="en-US" sz="1800" b="1" dirty="0" smtClean="0">
                <a:solidFill>
                  <a:srgbClr val="800000"/>
                </a:solidFill>
              </a:rPr>
              <a:t>.9</a:t>
            </a:r>
            <a:endParaRPr lang="en-US" altLang="en-US" sz="1800" b="1" dirty="0">
              <a:solidFill>
                <a:srgbClr val="800000"/>
              </a:solidFill>
            </a:endParaRPr>
          </a:p>
        </p:txBody>
      </p:sp>
      <p:sp>
        <p:nvSpPr>
          <p:cNvPr id="41998" name="Text Box 14"/>
          <p:cNvSpPr txBox="1">
            <a:spLocks noChangeArrowheads="1"/>
          </p:cNvSpPr>
          <p:nvPr/>
        </p:nvSpPr>
        <p:spPr bwMode="auto">
          <a:xfrm>
            <a:off x="7963546" y="1857220"/>
            <a:ext cx="5052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sz="1800" b="1" dirty="0" smtClean="0">
                <a:solidFill>
                  <a:srgbClr val="800000"/>
                </a:solidFill>
              </a:rPr>
              <a:t>2.6</a:t>
            </a:r>
            <a:endParaRPr lang="en-US" altLang="en-US" sz="1800" b="1" dirty="0">
              <a:solidFill>
                <a:srgbClr val="800000"/>
              </a:solidFill>
            </a:endParaRPr>
          </a:p>
        </p:txBody>
      </p:sp>
      <p:sp>
        <p:nvSpPr>
          <p:cNvPr id="41999" name="Text Box 15"/>
          <p:cNvSpPr txBox="1">
            <a:spLocks noChangeArrowheads="1"/>
          </p:cNvSpPr>
          <p:nvPr/>
        </p:nvSpPr>
        <p:spPr bwMode="auto">
          <a:xfrm>
            <a:off x="3334006" y="4399741"/>
            <a:ext cx="38908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sz="1800" b="1" dirty="0" smtClean="0">
                <a:solidFill>
                  <a:schemeClr val="tx1"/>
                </a:solidFill>
              </a:rPr>
              <a:t>With Minor US-born Children Only</a:t>
            </a:r>
            <a:endParaRPr lang="en-US" altLang="en-US" sz="1800" b="1" dirty="0">
              <a:solidFill>
                <a:schemeClr val="tx1"/>
              </a:solidFill>
            </a:endParaRPr>
          </a:p>
        </p:txBody>
      </p:sp>
      <p:sp>
        <p:nvSpPr>
          <p:cNvPr id="42000" name="Text Box 16"/>
          <p:cNvSpPr txBox="1">
            <a:spLocks noChangeArrowheads="1"/>
          </p:cNvSpPr>
          <p:nvPr/>
        </p:nvSpPr>
        <p:spPr bwMode="auto">
          <a:xfrm>
            <a:off x="5995072" y="2447206"/>
            <a:ext cx="24767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r>
              <a:rPr lang="en-US" altLang="en-US" b="1" dirty="0" smtClean="0">
                <a:solidFill>
                  <a:schemeClr val="bg1"/>
                </a:solidFill>
              </a:rPr>
              <a:t>w/ Adult U.S-Born Children</a:t>
            </a:r>
            <a:endParaRPr lang="en-US" altLang="en-US" b="1" dirty="0">
              <a:solidFill>
                <a:schemeClr val="bg1"/>
              </a:solidFill>
            </a:endParaRPr>
          </a:p>
        </p:txBody>
      </p:sp>
      <p:sp>
        <p:nvSpPr>
          <p:cNvPr id="17" name="Rectangle 17"/>
          <p:cNvSpPr>
            <a:spLocks noChangeArrowheads="1"/>
          </p:cNvSpPr>
          <p:nvPr/>
        </p:nvSpPr>
        <p:spPr bwMode="auto">
          <a:xfrm>
            <a:off x="457200" y="6483350"/>
            <a:ext cx="345440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1995-2003 </a:t>
            </a:r>
            <a:r>
              <a:rPr lang="en-US" altLang="en-US" sz="1000" dirty="0">
                <a:solidFill>
                  <a:schemeClr val="tx1"/>
                </a:solidFill>
              </a:rPr>
              <a:t>March </a:t>
            </a:r>
            <a:r>
              <a:rPr lang="en-US" altLang="en-US" sz="1000" dirty="0" smtClean="0">
                <a:solidFill>
                  <a:schemeClr val="tx1"/>
                </a:solidFill>
              </a:rPr>
              <a:t>CPS and 2005-2012 ACS (preliminary).</a:t>
            </a:r>
            <a:endParaRPr lang="en-US" altLang="en-US" sz="1000" dirty="0">
              <a:solidFill>
                <a:schemeClr val="tx1"/>
              </a:solidFill>
            </a:endParaRPr>
          </a:p>
        </p:txBody>
      </p:sp>
      <p:sp>
        <p:nvSpPr>
          <p:cNvPr id="18" name="Text Box 12"/>
          <p:cNvSpPr txBox="1">
            <a:spLocks noChangeArrowheads="1"/>
          </p:cNvSpPr>
          <p:nvPr/>
        </p:nvSpPr>
        <p:spPr bwMode="auto">
          <a:xfrm>
            <a:off x="2714848" y="4027073"/>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smtClean="0">
                <a:solidFill>
                  <a:schemeClr val="tx1"/>
                </a:solidFill>
              </a:rPr>
              <a:t>1.4</a:t>
            </a:r>
            <a:endParaRPr lang="en-US" altLang="en-US" sz="1800" b="1" dirty="0">
              <a:solidFill>
                <a:schemeClr val="tx1"/>
              </a:solidFill>
            </a:endParaRPr>
          </a:p>
        </p:txBody>
      </p:sp>
      <p:sp>
        <p:nvSpPr>
          <p:cNvPr id="19" name="Text Box 12"/>
          <p:cNvSpPr txBox="1">
            <a:spLocks noChangeArrowheads="1"/>
          </p:cNvSpPr>
          <p:nvPr/>
        </p:nvSpPr>
        <p:spPr bwMode="auto">
          <a:xfrm>
            <a:off x="5892560" y="289354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smtClean="0">
                <a:solidFill>
                  <a:schemeClr val="tx1"/>
                </a:solidFill>
              </a:rPr>
              <a:t>2.2</a:t>
            </a:r>
            <a:endParaRPr lang="en-US" altLang="en-US" sz="1800" b="1" dirty="0">
              <a:solidFill>
                <a:schemeClr val="tx1"/>
              </a:solidFill>
            </a:endParaRPr>
          </a:p>
        </p:txBody>
      </p:sp>
      <p:sp>
        <p:nvSpPr>
          <p:cNvPr id="20" name="Text Box 13"/>
          <p:cNvSpPr txBox="1">
            <a:spLocks noChangeArrowheads="1"/>
          </p:cNvSpPr>
          <p:nvPr/>
        </p:nvSpPr>
        <p:spPr bwMode="auto">
          <a:xfrm>
            <a:off x="2714848" y="3555635"/>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smtClean="0">
                <a:solidFill>
                  <a:srgbClr val="800000"/>
                </a:solidFill>
              </a:rPr>
              <a:t>1.4</a:t>
            </a:r>
            <a:endParaRPr lang="en-US" altLang="en-US" sz="1800" b="1" dirty="0">
              <a:solidFill>
                <a:srgbClr val="800000"/>
              </a:solidFill>
            </a:endParaRPr>
          </a:p>
        </p:txBody>
      </p:sp>
      <p:sp>
        <p:nvSpPr>
          <p:cNvPr id="21" name="Text Box 13"/>
          <p:cNvSpPr txBox="1">
            <a:spLocks noChangeArrowheads="1"/>
          </p:cNvSpPr>
          <p:nvPr/>
        </p:nvSpPr>
        <p:spPr bwMode="auto">
          <a:xfrm>
            <a:off x="5892560" y="216603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type="none" w="sm" len="sm"/>
                <a:tailEnd type="none" w="sm" len="sm"/>
              </a14:hiddenLine>
            </a:ext>
          </a:extLst>
        </p:spPr>
        <p:txBody>
          <a:bodyPr wrap="none">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800" b="1" dirty="0" smtClean="0">
                <a:solidFill>
                  <a:srgbClr val="800000"/>
                </a:solidFill>
              </a:rPr>
              <a:t>2.4</a:t>
            </a:r>
            <a:endParaRPr lang="en-US" altLang="en-US" sz="1800" b="1" dirty="0">
              <a:solidFill>
                <a:srgbClr val="800000"/>
              </a:solidFill>
            </a:endParaRPr>
          </a:p>
        </p:txBody>
      </p:sp>
      <p:sp>
        <p:nvSpPr>
          <p:cNvPr id="23"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25</a:t>
            </a:fld>
            <a:endParaRPr lang="en-US" altLang="en-US" dirty="0">
              <a:solidFill>
                <a:schemeClr val="tx1"/>
              </a:solidFill>
            </a:endParaRPr>
          </a:p>
        </p:txBody>
      </p:sp>
    </p:spTree>
    <p:extLst>
      <p:ext uri="{BB962C8B-B14F-4D97-AF65-F5344CB8AC3E}">
        <p14:creationId xmlns:p14="http://schemas.microsoft.com/office/powerpoint/2010/main" val="3859156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7" name="Rectangle 11"/>
          <p:cNvSpPr>
            <a:spLocks noChangeArrowheads="1"/>
          </p:cNvSpPr>
          <p:nvPr/>
        </p:nvSpPr>
        <p:spPr bwMode="auto">
          <a:xfrm>
            <a:off x="457200" y="274320"/>
            <a:ext cx="8229600" cy="1127125"/>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3600" b="1" dirty="0" smtClean="0">
                <a:latin typeface="Trebuchet MS" pitchFamily="34" charset="0"/>
                <a:ea typeface="+mj-ea"/>
                <a:cs typeface="+mj-cs"/>
              </a:rPr>
              <a:t>Unauthorized Mexican Families</a:t>
            </a:r>
            <a:r>
              <a:rPr lang="en-US" altLang="en-US" sz="3600" b="1" dirty="0">
                <a:latin typeface="Trebuchet MS" pitchFamily="34" charset="0"/>
                <a:ea typeface="+mj-ea"/>
                <a:cs typeface="+mj-cs"/>
              </a:rPr>
              <a:t/>
            </a:r>
            <a:br>
              <a:rPr lang="en-US" altLang="en-US" sz="3600" b="1" dirty="0">
                <a:latin typeface="Trebuchet MS" pitchFamily="34" charset="0"/>
                <a:ea typeface="+mj-ea"/>
                <a:cs typeface="+mj-cs"/>
              </a:rPr>
            </a:br>
            <a:r>
              <a:rPr lang="en-US" altLang="en-US" sz="3600" b="1" dirty="0" smtClean="0">
                <a:latin typeface="Trebuchet MS" pitchFamily="34" charset="0"/>
                <a:ea typeface="+mj-ea"/>
                <a:cs typeface="+mj-cs"/>
              </a:rPr>
              <a:t>Include ~4 million Legal Residents</a:t>
            </a:r>
            <a:endParaRPr lang="en-US" altLang="en-US" sz="3600" b="1" dirty="0">
              <a:latin typeface="Trebuchet MS" pitchFamily="34" charset="0"/>
              <a:ea typeface="+mj-ea"/>
              <a:cs typeface="+mj-cs"/>
            </a:endParaRPr>
          </a:p>
        </p:txBody>
      </p:sp>
      <p:graphicFrame>
        <p:nvGraphicFramePr>
          <p:cNvPr id="14" name="Object 11"/>
          <p:cNvGraphicFramePr>
            <a:graphicFrameLocks noChangeAspect="1"/>
          </p:cNvGraphicFramePr>
          <p:nvPr>
            <p:extLst>
              <p:ext uri="{D42A27DB-BD31-4B8C-83A1-F6EECF244321}">
                <p14:modId xmlns:p14="http://schemas.microsoft.com/office/powerpoint/2010/main" val="3870647098"/>
              </p:ext>
            </p:extLst>
          </p:nvPr>
        </p:nvGraphicFramePr>
        <p:xfrm>
          <a:off x="777240" y="1259419"/>
          <a:ext cx="7589520" cy="4647983"/>
        </p:xfrm>
        <a:graphic>
          <a:graphicData uri="http://schemas.openxmlformats.org/presentationml/2006/ole">
            <mc:AlternateContent xmlns:mc="http://schemas.openxmlformats.org/markup-compatibility/2006">
              <mc:Choice xmlns:v="urn:schemas-microsoft-com:vml" Requires="v">
                <p:oleObj spid="_x0000_s352267" name="Chart" r:id="rId4" imgW="8210685" imgH="5029200" progId="MSGraph.Chart.8">
                  <p:embed followColorScheme="full"/>
                </p:oleObj>
              </mc:Choice>
              <mc:Fallback>
                <p:oleObj name="Chart" r:id="rId4" imgW="8210685" imgH="5029200" progId="MSGraph.Chart.8">
                  <p:embed followColorScheme="full"/>
                  <p:pic>
                    <p:nvPicPr>
                      <p:cNvPr id="0" name=""/>
                      <p:cNvPicPr>
                        <a:picLocks noChangeArrowheads="1"/>
                      </p:cNvPicPr>
                      <p:nvPr/>
                    </p:nvPicPr>
                    <p:blipFill>
                      <a:blip r:embed="rId5"/>
                      <a:srcRect/>
                      <a:stretch>
                        <a:fillRect/>
                      </a:stretch>
                    </p:blipFill>
                    <p:spPr bwMode="auto">
                      <a:xfrm>
                        <a:off x="777240" y="1259419"/>
                        <a:ext cx="7589520" cy="4647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15"/>
          <p:cNvSpPr>
            <a:spLocks noChangeArrowheads="1"/>
          </p:cNvSpPr>
          <p:nvPr/>
        </p:nvSpPr>
        <p:spPr bwMode="auto">
          <a:xfrm>
            <a:off x="216282" y="5840862"/>
            <a:ext cx="880850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r>
              <a:rPr lang="en-US" altLang="en-US" sz="2800" b="1" dirty="0" smtClean="0">
                <a:solidFill>
                  <a:srgbClr val="800000"/>
                </a:solidFill>
              </a:rPr>
              <a:t>9.7 </a:t>
            </a:r>
            <a:r>
              <a:rPr lang="en-US" altLang="en-US" sz="2800" b="1" dirty="0">
                <a:solidFill>
                  <a:srgbClr val="800000"/>
                </a:solidFill>
              </a:rPr>
              <a:t>Million </a:t>
            </a:r>
            <a:r>
              <a:rPr lang="en-US" altLang="en-US" sz="2800" b="1" dirty="0" smtClean="0">
                <a:solidFill>
                  <a:srgbClr val="800000"/>
                </a:solidFill>
              </a:rPr>
              <a:t>in Unauthorized Mexican Families, 2012</a:t>
            </a:r>
            <a:endParaRPr lang="en-US" altLang="en-US" sz="2800" b="1" dirty="0">
              <a:solidFill>
                <a:srgbClr val="800000"/>
              </a:solidFill>
            </a:endParaRPr>
          </a:p>
        </p:txBody>
      </p:sp>
      <p:sp>
        <p:nvSpPr>
          <p:cNvPr id="23" name="Text 4"/>
          <p:cNvSpPr txBox="1">
            <a:spLocks noChangeArrowheads="1"/>
          </p:cNvSpPr>
          <p:nvPr/>
        </p:nvSpPr>
        <p:spPr bwMode="auto">
          <a:xfrm>
            <a:off x="6286238" y="5053976"/>
            <a:ext cx="1726872" cy="61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r>
              <a:rPr lang="en-US" altLang="en-US" sz="2000" b="1" dirty="0" smtClean="0">
                <a:solidFill>
                  <a:schemeClr val="tx1"/>
                </a:solidFill>
              </a:rPr>
              <a:t>Other Adults</a:t>
            </a:r>
            <a:endParaRPr lang="en-US" altLang="en-US" sz="2000" dirty="0">
              <a:solidFill>
                <a:schemeClr val="tx1"/>
              </a:solidFill>
            </a:endParaRPr>
          </a:p>
          <a:p>
            <a:pPr algn="ctr"/>
            <a:r>
              <a:rPr lang="en-US" altLang="en-US" dirty="0" smtClean="0">
                <a:solidFill>
                  <a:schemeClr val="tx1"/>
                </a:solidFill>
              </a:rPr>
              <a:t>606,000</a:t>
            </a:r>
            <a:endParaRPr lang="en-US" altLang="en-US" dirty="0">
              <a:solidFill>
                <a:schemeClr val="tx1"/>
              </a:solidFill>
            </a:endParaRPr>
          </a:p>
        </p:txBody>
      </p:sp>
      <p:sp>
        <p:nvSpPr>
          <p:cNvPr id="20" name="Rectangle 18"/>
          <p:cNvSpPr>
            <a:spLocks noChangeArrowheads="1"/>
          </p:cNvSpPr>
          <p:nvPr/>
        </p:nvSpPr>
        <p:spPr bwMode="auto">
          <a:xfrm>
            <a:off x="228508" y="1487765"/>
            <a:ext cx="3302134" cy="1031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n-US" altLang="en-US" sz="2800" i="0" dirty="0" smtClean="0">
                <a:solidFill>
                  <a:srgbClr val="800000"/>
                </a:solidFill>
              </a:rPr>
              <a:t>Unauthorized </a:t>
            </a:r>
            <a:r>
              <a:rPr lang="en-US" altLang="en-US" sz="2800" i="0" dirty="0">
                <a:solidFill>
                  <a:srgbClr val="800000"/>
                </a:solidFill>
              </a:rPr>
              <a:t>Men</a:t>
            </a:r>
          </a:p>
          <a:p>
            <a:pPr>
              <a:lnSpc>
                <a:spcPct val="90000"/>
              </a:lnSpc>
              <a:spcBef>
                <a:spcPct val="0"/>
              </a:spcBef>
            </a:pPr>
            <a:r>
              <a:rPr lang="en-US" altLang="en-US" sz="2000" b="0" i="0" dirty="0" smtClean="0">
                <a:solidFill>
                  <a:srgbClr val="800000"/>
                </a:solidFill>
              </a:rPr>
              <a:t>3.0 </a:t>
            </a:r>
            <a:r>
              <a:rPr lang="en-US" altLang="en-US" sz="2000" b="0" i="0" dirty="0">
                <a:solidFill>
                  <a:srgbClr val="800000"/>
                </a:solidFill>
              </a:rPr>
              <a:t>million</a:t>
            </a:r>
          </a:p>
          <a:p>
            <a:pPr>
              <a:lnSpc>
                <a:spcPct val="90000"/>
              </a:lnSpc>
              <a:spcBef>
                <a:spcPct val="0"/>
              </a:spcBef>
            </a:pPr>
            <a:r>
              <a:rPr lang="en-US" altLang="en-US" sz="2000" b="0" i="0" dirty="0" smtClean="0">
                <a:solidFill>
                  <a:srgbClr val="800000"/>
                </a:solidFill>
              </a:rPr>
              <a:t>56% </a:t>
            </a:r>
            <a:r>
              <a:rPr lang="en-US" altLang="en-US" sz="2000" b="0" i="0" dirty="0">
                <a:solidFill>
                  <a:srgbClr val="800000"/>
                </a:solidFill>
              </a:rPr>
              <a:t>of </a:t>
            </a:r>
            <a:r>
              <a:rPr lang="en-US" altLang="en-US" sz="2000" b="0" i="0" dirty="0" smtClean="0">
                <a:solidFill>
                  <a:srgbClr val="800000"/>
                </a:solidFill>
              </a:rPr>
              <a:t>Adults</a:t>
            </a:r>
            <a:endParaRPr lang="en-US" altLang="en-US" sz="1800" b="0" i="0" dirty="0">
              <a:solidFill>
                <a:srgbClr val="800000"/>
              </a:solidFill>
            </a:endParaRPr>
          </a:p>
        </p:txBody>
      </p:sp>
      <p:sp>
        <p:nvSpPr>
          <p:cNvPr id="27" name="Rectangle 18"/>
          <p:cNvSpPr>
            <a:spLocks noChangeArrowheads="1"/>
          </p:cNvSpPr>
          <p:nvPr/>
        </p:nvSpPr>
        <p:spPr bwMode="auto">
          <a:xfrm>
            <a:off x="6550389" y="2052772"/>
            <a:ext cx="2482999" cy="1419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n-US" altLang="en-US" sz="2800" i="0" dirty="0" smtClean="0">
                <a:solidFill>
                  <a:srgbClr val="800000"/>
                </a:solidFill>
              </a:rPr>
              <a:t>Unauthorized</a:t>
            </a:r>
          </a:p>
          <a:p>
            <a:pPr>
              <a:lnSpc>
                <a:spcPct val="90000"/>
              </a:lnSpc>
              <a:spcBef>
                <a:spcPct val="0"/>
              </a:spcBef>
            </a:pPr>
            <a:r>
              <a:rPr lang="en-US" altLang="en-US" sz="2800" dirty="0" smtClean="0">
                <a:solidFill>
                  <a:srgbClr val="800000"/>
                </a:solidFill>
              </a:rPr>
              <a:t>Wom</a:t>
            </a:r>
            <a:r>
              <a:rPr lang="en-US" altLang="en-US" sz="2800" i="0" dirty="0" smtClean="0">
                <a:solidFill>
                  <a:srgbClr val="800000"/>
                </a:solidFill>
              </a:rPr>
              <a:t>en</a:t>
            </a:r>
            <a:endParaRPr lang="en-US" altLang="en-US" sz="2800" i="0" dirty="0">
              <a:solidFill>
                <a:srgbClr val="800000"/>
              </a:solidFill>
            </a:endParaRPr>
          </a:p>
          <a:p>
            <a:pPr>
              <a:lnSpc>
                <a:spcPct val="90000"/>
              </a:lnSpc>
              <a:spcBef>
                <a:spcPct val="0"/>
              </a:spcBef>
            </a:pPr>
            <a:r>
              <a:rPr lang="en-US" altLang="en-US" sz="2000" b="0" dirty="0" smtClean="0">
                <a:solidFill>
                  <a:srgbClr val="800000"/>
                </a:solidFill>
              </a:rPr>
              <a:t>2</a:t>
            </a:r>
            <a:r>
              <a:rPr lang="en-US" altLang="en-US" sz="2000" b="0" i="0" dirty="0" smtClean="0">
                <a:solidFill>
                  <a:srgbClr val="800000"/>
                </a:solidFill>
              </a:rPr>
              <a:t>.4 </a:t>
            </a:r>
            <a:r>
              <a:rPr lang="en-US" altLang="en-US" sz="2000" b="0" i="0" dirty="0">
                <a:solidFill>
                  <a:srgbClr val="800000"/>
                </a:solidFill>
              </a:rPr>
              <a:t>million</a:t>
            </a:r>
          </a:p>
          <a:p>
            <a:pPr>
              <a:lnSpc>
                <a:spcPct val="90000"/>
              </a:lnSpc>
              <a:spcBef>
                <a:spcPct val="0"/>
              </a:spcBef>
            </a:pPr>
            <a:r>
              <a:rPr lang="en-US" altLang="en-US" sz="2000" b="0" i="0" dirty="0" smtClean="0">
                <a:solidFill>
                  <a:srgbClr val="800000"/>
                </a:solidFill>
              </a:rPr>
              <a:t>44% </a:t>
            </a:r>
            <a:r>
              <a:rPr lang="en-US" altLang="en-US" sz="2000" b="0" i="0" dirty="0">
                <a:solidFill>
                  <a:srgbClr val="800000"/>
                </a:solidFill>
              </a:rPr>
              <a:t>of </a:t>
            </a:r>
            <a:r>
              <a:rPr lang="en-US" altLang="en-US" sz="2000" b="0" i="0" dirty="0" smtClean="0">
                <a:solidFill>
                  <a:srgbClr val="800000"/>
                </a:solidFill>
              </a:rPr>
              <a:t>Adults</a:t>
            </a:r>
            <a:endParaRPr lang="en-US" altLang="en-US" sz="1800" b="0" i="0" dirty="0">
              <a:solidFill>
                <a:srgbClr val="800000"/>
              </a:solidFill>
            </a:endParaRPr>
          </a:p>
        </p:txBody>
      </p:sp>
      <p:sp>
        <p:nvSpPr>
          <p:cNvPr id="28" name="Rectangle 18"/>
          <p:cNvSpPr>
            <a:spLocks noChangeArrowheads="1"/>
          </p:cNvSpPr>
          <p:nvPr/>
        </p:nvSpPr>
        <p:spPr bwMode="auto">
          <a:xfrm>
            <a:off x="556473" y="2679657"/>
            <a:ext cx="2151177" cy="150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n-US" altLang="en-US" sz="2400" i="0" dirty="0" smtClean="0">
                <a:solidFill>
                  <a:schemeClr val="bg2">
                    <a:lumMod val="50000"/>
                  </a:schemeClr>
                </a:solidFill>
              </a:rPr>
              <a:t>Unauthorized</a:t>
            </a:r>
          </a:p>
          <a:p>
            <a:pPr>
              <a:lnSpc>
                <a:spcPct val="90000"/>
              </a:lnSpc>
              <a:spcBef>
                <a:spcPct val="0"/>
              </a:spcBef>
            </a:pPr>
            <a:r>
              <a:rPr lang="en-US" altLang="en-US" sz="2400" dirty="0" smtClean="0">
                <a:solidFill>
                  <a:schemeClr val="bg2">
                    <a:lumMod val="50000"/>
                  </a:schemeClr>
                </a:solidFill>
              </a:rPr>
              <a:t>Children</a:t>
            </a:r>
            <a:endParaRPr lang="en-US" altLang="en-US" sz="2400" i="0" dirty="0">
              <a:solidFill>
                <a:schemeClr val="bg2">
                  <a:lumMod val="50000"/>
                </a:schemeClr>
              </a:solidFill>
            </a:endParaRPr>
          </a:p>
          <a:p>
            <a:pPr>
              <a:lnSpc>
                <a:spcPct val="90000"/>
              </a:lnSpc>
              <a:spcBef>
                <a:spcPct val="0"/>
              </a:spcBef>
            </a:pPr>
            <a:r>
              <a:rPr lang="en-US" altLang="en-US" sz="1800" b="0" dirty="0" smtClean="0">
                <a:solidFill>
                  <a:schemeClr val="bg2">
                    <a:lumMod val="50000"/>
                  </a:schemeClr>
                </a:solidFill>
              </a:rPr>
              <a:t>40</a:t>
            </a:r>
            <a:r>
              <a:rPr lang="en-US" altLang="en-US" sz="1800" b="0" i="0" dirty="0" smtClean="0">
                <a:solidFill>
                  <a:schemeClr val="bg2">
                    <a:lumMod val="50000"/>
                  </a:schemeClr>
                </a:solidFill>
              </a:rPr>
              <a:t>0,000</a:t>
            </a:r>
            <a:endParaRPr lang="en-US" altLang="en-US" sz="1800" b="0" i="0" dirty="0">
              <a:solidFill>
                <a:schemeClr val="bg2">
                  <a:lumMod val="50000"/>
                </a:schemeClr>
              </a:solidFill>
            </a:endParaRPr>
          </a:p>
          <a:p>
            <a:pPr>
              <a:lnSpc>
                <a:spcPct val="90000"/>
              </a:lnSpc>
              <a:spcBef>
                <a:spcPct val="0"/>
              </a:spcBef>
            </a:pPr>
            <a:r>
              <a:rPr lang="en-US" altLang="en-US" sz="1800" b="0" i="0" dirty="0" smtClean="0">
                <a:solidFill>
                  <a:schemeClr val="bg2">
                    <a:lumMod val="50000"/>
                  </a:schemeClr>
                </a:solidFill>
              </a:rPr>
              <a:t>Only 6% </a:t>
            </a:r>
            <a:r>
              <a:rPr lang="en-US" altLang="en-US" sz="1800" b="0" i="0" dirty="0">
                <a:solidFill>
                  <a:schemeClr val="bg2">
                    <a:lumMod val="50000"/>
                  </a:schemeClr>
                </a:solidFill>
              </a:rPr>
              <a:t>of </a:t>
            </a:r>
            <a:r>
              <a:rPr lang="en-US" altLang="en-US" sz="1800" b="0" i="0" dirty="0" smtClean="0">
                <a:solidFill>
                  <a:schemeClr val="bg2">
                    <a:lumMod val="50000"/>
                  </a:schemeClr>
                </a:solidFill>
              </a:rPr>
              <a:t>All</a:t>
            </a:r>
          </a:p>
          <a:p>
            <a:pPr>
              <a:lnSpc>
                <a:spcPct val="90000"/>
              </a:lnSpc>
              <a:spcBef>
                <a:spcPct val="0"/>
              </a:spcBef>
            </a:pPr>
            <a:r>
              <a:rPr lang="en-US" altLang="en-US" sz="1800" b="0" i="0" dirty="0" smtClean="0">
                <a:solidFill>
                  <a:schemeClr val="bg2">
                    <a:lumMod val="50000"/>
                  </a:schemeClr>
                </a:solidFill>
              </a:rPr>
              <a:t>Unauthorized</a:t>
            </a:r>
            <a:endParaRPr lang="en-US" altLang="en-US" sz="1600" b="0" i="0" dirty="0">
              <a:solidFill>
                <a:schemeClr val="bg2">
                  <a:lumMod val="50000"/>
                </a:schemeClr>
              </a:solidFill>
            </a:endParaRPr>
          </a:p>
        </p:txBody>
      </p:sp>
      <p:sp>
        <p:nvSpPr>
          <p:cNvPr id="29" name="Rectangle 18"/>
          <p:cNvSpPr>
            <a:spLocks noChangeArrowheads="1"/>
          </p:cNvSpPr>
          <p:nvPr/>
        </p:nvSpPr>
        <p:spPr bwMode="auto">
          <a:xfrm>
            <a:off x="908490" y="4356920"/>
            <a:ext cx="1877063" cy="1253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9" tIns="44438" rIns="92049" bIns="44438">
            <a:spAutoFit/>
          </a:bodyPr>
          <a:lstStyle>
            <a:lvl1pPr defTabSz="930275">
              <a:lnSpc>
                <a:spcPct val="87000"/>
              </a:lnSpc>
              <a:spcBef>
                <a:spcPct val="30000"/>
              </a:spcBef>
              <a:defRPr sz="6500" b="1">
                <a:solidFill>
                  <a:schemeClr val="tx1"/>
                </a:solidFill>
                <a:latin typeface="Arial" charset="0"/>
              </a:defRPr>
            </a:lvl1pPr>
            <a:lvl2pPr marL="742950" indent="-285750" algn="l" defTabSz="930275">
              <a:spcBef>
                <a:spcPct val="20000"/>
              </a:spcBef>
              <a:defRPr sz="2800">
                <a:solidFill>
                  <a:schemeClr val="tx1"/>
                </a:solidFill>
                <a:latin typeface="Times New Roman" pitchFamily="18" charset="0"/>
              </a:defRPr>
            </a:lvl2pPr>
            <a:lvl3pPr marL="1143000" indent="-228600" algn="l" defTabSz="930275">
              <a:spcBef>
                <a:spcPct val="20000"/>
              </a:spcBef>
              <a:defRPr sz="2400">
                <a:solidFill>
                  <a:schemeClr val="tx1"/>
                </a:solidFill>
                <a:latin typeface="Times New Roman" pitchFamily="18" charset="0"/>
              </a:defRPr>
            </a:lvl3pPr>
            <a:lvl4pPr marL="1600200" indent="-228600" algn="l" defTabSz="930275">
              <a:spcBef>
                <a:spcPct val="20000"/>
              </a:spcBef>
              <a:defRPr sz="2000">
                <a:solidFill>
                  <a:schemeClr val="tx1"/>
                </a:solidFill>
                <a:latin typeface="Times New Roman" pitchFamily="18" charset="0"/>
              </a:defRPr>
            </a:lvl4pPr>
            <a:lvl5pPr marL="2057400" indent="-228600" algn="l" defTabSz="930275">
              <a:spcBef>
                <a:spcPct val="20000"/>
              </a:spcBef>
              <a:defRPr sz="2000">
                <a:solidFill>
                  <a:schemeClr val="tx1"/>
                </a:solidFill>
                <a:latin typeface="Times New Roman" pitchFamily="18" charset="0"/>
              </a:defRPr>
            </a:lvl5pPr>
            <a:lvl6pPr marL="2514600" indent="-228600" defTabSz="930275" eaLnBrk="0" fontAlgn="base" hangingPunct="0">
              <a:spcBef>
                <a:spcPct val="20000"/>
              </a:spcBef>
              <a:spcAft>
                <a:spcPct val="0"/>
              </a:spcAft>
              <a:defRPr sz="2000">
                <a:solidFill>
                  <a:schemeClr val="tx1"/>
                </a:solidFill>
                <a:latin typeface="Times New Roman" pitchFamily="18" charset="0"/>
              </a:defRPr>
            </a:lvl6pPr>
            <a:lvl7pPr marL="2971800" indent="-228600" defTabSz="930275" eaLnBrk="0" fontAlgn="base" hangingPunct="0">
              <a:spcBef>
                <a:spcPct val="20000"/>
              </a:spcBef>
              <a:spcAft>
                <a:spcPct val="0"/>
              </a:spcAft>
              <a:defRPr sz="2000">
                <a:solidFill>
                  <a:schemeClr val="tx1"/>
                </a:solidFill>
                <a:latin typeface="Times New Roman" pitchFamily="18" charset="0"/>
              </a:defRPr>
            </a:lvl7pPr>
            <a:lvl8pPr marL="3429000" indent="-228600" defTabSz="930275" eaLnBrk="0" fontAlgn="base" hangingPunct="0">
              <a:spcBef>
                <a:spcPct val="20000"/>
              </a:spcBef>
              <a:spcAft>
                <a:spcPct val="0"/>
              </a:spcAft>
              <a:defRPr sz="2000">
                <a:solidFill>
                  <a:schemeClr val="tx1"/>
                </a:solidFill>
                <a:latin typeface="Times New Roman" pitchFamily="18" charset="0"/>
              </a:defRPr>
            </a:lvl8pPr>
            <a:lvl9pPr marL="3886200" indent="-228600" defTabSz="930275" eaLnBrk="0" fontAlgn="base" hangingPunct="0">
              <a:spcBef>
                <a:spcPct val="20000"/>
              </a:spcBef>
              <a:spcAft>
                <a:spcPct val="0"/>
              </a:spcAft>
              <a:defRPr sz="2000">
                <a:solidFill>
                  <a:schemeClr val="tx1"/>
                </a:solidFill>
                <a:latin typeface="Times New Roman" pitchFamily="18" charset="0"/>
              </a:defRPr>
            </a:lvl9pPr>
          </a:lstStyle>
          <a:p>
            <a:pPr>
              <a:lnSpc>
                <a:spcPct val="90000"/>
              </a:lnSpc>
              <a:spcBef>
                <a:spcPct val="0"/>
              </a:spcBef>
            </a:pPr>
            <a:r>
              <a:rPr lang="en-US" altLang="en-US" sz="2400" i="0" dirty="0" smtClean="0">
                <a:solidFill>
                  <a:schemeClr val="bg2">
                    <a:lumMod val="25000"/>
                  </a:schemeClr>
                </a:solidFill>
              </a:rPr>
              <a:t>U.S. Citizen</a:t>
            </a:r>
          </a:p>
          <a:p>
            <a:pPr>
              <a:lnSpc>
                <a:spcPct val="90000"/>
              </a:lnSpc>
              <a:spcBef>
                <a:spcPct val="0"/>
              </a:spcBef>
            </a:pPr>
            <a:r>
              <a:rPr lang="en-US" altLang="en-US" sz="2400" dirty="0" smtClean="0">
                <a:solidFill>
                  <a:schemeClr val="bg2">
                    <a:lumMod val="25000"/>
                  </a:schemeClr>
                </a:solidFill>
              </a:rPr>
              <a:t>Children</a:t>
            </a:r>
            <a:endParaRPr lang="en-US" altLang="en-US" sz="2400" i="0" dirty="0">
              <a:solidFill>
                <a:schemeClr val="bg2">
                  <a:lumMod val="25000"/>
                </a:schemeClr>
              </a:solidFill>
            </a:endParaRPr>
          </a:p>
          <a:p>
            <a:pPr>
              <a:lnSpc>
                <a:spcPct val="90000"/>
              </a:lnSpc>
              <a:spcBef>
                <a:spcPct val="0"/>
              </a:spcBef>
            </a:pPr>
            <a:r>
              <a:rPr lang="en-US" altLang="en-US" sz="1800" b="0" dirty="0" smtClean="0">
                <a:solidFill>
                  <a:schemeClr val="bg2">
                    <a:lumMod val="25000"/>
                  </a:schemeClr>
                </a:solidFill>
              </a:rPr>
              <a:t>3</a:t>
            </a:r>
            <a:r>
              <a:rPr lang="en-US" altLang="en-US" sz="1800" b="0" i="0" dirty="0" smtClean="0">
                <a:solidFill>
                  <a:schemeClr val="bg2">
                    <a:lumMod val="25000"/>
                  </a:schemeClr>
                </a:solidFill>
              </a:rPr>
              <a:t>.3 </a:t>
            </a:r>
            <a:r>
              <a:rPr lang="en-US" altLang="en-US" sz="1800" b="0" i="0" dirty="0">
                <a:solidFill>
                  <a:schemeClr val="bg2">
                    <a:lumMod val="25000"/>
                  </a:schemeClr>
                </a:solidFill>
              </a:rPr>
              <a:t>million</a:t>
            </a:r>
          </a:p>
          <a:p>
            <a:pPr>
              <a:lnSpc>
                <a:spcPct val="90000"/>
              </a:lnSpc>
              <a:spcBef>
                <a:spcPct val="0"/>
              </a:spcBef>
            </a:pPr>
            <a:r>
              <a:rPr lang="en-US" altLang="en-US" sz="1800" b="0" dirty="0" smtClean="0">
                <a:solidFill>
                  <a:schemeClr val="bg2">
                    <a:lumMod val="25000"/>
                  </a:schemeClr>
                </a:solidFill>
              </a:rPr>
              <a:t>89</a:t>
            </a:r>
            <a:r>
              <a:rPr lang="en-US" altLang="en-US" sz="1800" b="0" i="0" dirty="0" smtClean="0">
                <a:solidFill>
                  <a:schemeClr val="bg2">
                    <a:lumMod val="25000"/>
                  </a:schemeClr>
                </a:solidFill>
              </a:rPr>
              <a:t>% </a:t>
            </a:r>
            <a:r>
              <a:rPr lang="en-US" altLang="en-US" sz="1800" b="0" i="0" dirty="0">
                <a:solidFill>
                  <a:schemeClr val="bg2">
                    <a:lumMod val="25000"/>
                  </a:schemeClr>
                </a:solidFill>
              </a:rPr>
              <a:t>of </a:t>
            </a:r>
            <a:r>
              <a:rPr lang="en-US" altLang="en-US" sz="1800" b="0" i="0" dirty="0" smtClean="0">
                <a:solidFill>
                  <a:schemeClr val="bg2">
                    <a:lumMod val="25000"/>
                  </a:schemeClr>
                </a:solidFill>
              </a:rPr>
              <a:t>Kids</a:t>
            </a:r>
            <a:endParaRPr lang="en-US" altLang="en-US" sz="1600" b="0" i="0" dirty="0">
              <a:solidFill>
                <a:schemeClr val="bg2">
                  <a:lumMod val="25000"/>
                </a:schemeClr>
              </a:solidFill>
            </a:endParaRPr>
          </a:p>
        </p:txBody>
      </p:sp>
      <p:sp>
        <p:nvSpPr>
          <p:cNvPr id="31"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2012 ACS, consistent with Passel </a:t>
            </a:r>
            <a:r>
              <a:rPr lang="en-US" altLang="en-US" sz="1000" dirty="0">
                <a:solidFill>
                  <a:schemeClr val="tx1"/>
                </a:solidFill>
              </a:rPr>
              <a:t>&amp; Cohn </a:t>
            </a:r>
            <a:r>
              <a:rPr lang="en-US" altLang="en-US" sz="1000" dirty="0" smtClean="0">
                <a:solidFill>
                  <a:schemeClr val="tx1"/>
                </a:solidFill>
              </a:rPr>
              <a:t>2014.</a:t>
            </a:r>
            <a:endParaRPr lang="en-US" altLang="en-US" sz="1000" dirty="0">
              <a:solidFill>
                <a:schemeClr val="tx1"/>
              </a:solidFill>
            </a:endParaRPr>
          </a:p>
        </p:txBody>
      </p:sp>
      <p:sp>
        <p:nvSpPr>
          <p:cNvPr id="18"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26</a:t>
            </a:fld>
            <a:endParaRPr lang="en-US" altLang="en-US" dirty="0">
              <a:solidFill>
                <a:schemeClr val="tx1"/>
              </a:solidFill>
            </a:endParaRPr>
          </a:p>
        </p:txBody>
      </p:sp>
    </p:spTree>
    <p:extLst>
      <p:ext uri="{BB962C8B-B14F-4D97-AF65-F5344CB8AC3E}">
        <p14:creationId xmlns:p14="http://schemas.microsoft.com/office/powerpoint/2010/main" val="14212072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274638"/>
            <a:ext cx="8229600" cy="1143000"/>
          </a:xfrm>
          <a:solidFill>
            <a:srgbClr val="FFCC99"/>
          </a:solidFill>
        </p:spPr>
        <p:txBody>
          <a:bodyPr/>
          <a:lstStyle/>
          <a:p>
            <a:r>
              <a:rPr lang="en-US" sz="5400" b="1" dirty="0" smtClean="0">
                <a:latin typeface="Trebuchet MS" pitchFamily="34" charset="0"/>
              </a:rPr>
              <a:t>Conclusion</a:t>
            </a:r>
          </a:p>
        </p:txBody>
      </p:sp>
      <p:sp>
        <p:nvSpPr>
          <p:cNvPr id="156675" name="Rectangle 3"/>
          <p:cNvSpPr>
            <a:spLocks noGrp="1" noChangeArrowheads="1"/>
          </p:cNvSpPr>
          <p:nvPr>
            <p:ph type="body" idx="4294967295"/>
          </p:nvPr>
        </p:nvSpPr>
        <p:spPr>
          <a:xfrm>
            <a:off x="457200" y="1507798"/>
            <a:ext cx="8229600" cy="4794250"/>
          </a:xfrm>
          <a:solidFill>
            <a:srgbClr val="CCCCFF"/>
          </a:solidFill>
          <a:ln/>
        </p:spPr>
        <p:txBody>
          <a:bodyPr lIns="274320" bIns="0">
            <a:normAutofit fontScale="92500" lnSpcReduction="20000"/>
          </a:bodyPr>
          <a:lstStyle/>
          <a:p>
            <a:pPr>
              <a:buClr>
                <a:schemeClr val="bg2">
                  <a:lumMod val="50000"/>
                </a:schemeClr>
              </a:buClr>
              <a:buSzPct val="125000"/>
              <a:buFont typeface="Arial" panose="020B0604020202020204" pitchFamily="34" charset="0"/>
              <a:buChar char="•"/>
            </a:pPr>
            <a:r>
              <a:rPr lang="en-US" sz="2800" b="1" dirty="0" smtClean="0">
                <a:solidFill>
                  <a:srgbClr val="0000FF"/>
                </a:solidFill>
              </a:rPr>
              <a:t>Numbers are Still Very Large</a:t>
            </a:r>
          </a:p>
          <a:p>
            <a:pPr lvl="1">
              <a:lnSpc>
                <a:spcPct val="105000"/>
              </a:lnSpc>
              <a:spcBef>
                <a:spcPts val="0"/>
              </a:spcBef>
            </a:pPr>
            <a:r>
              <a:rPr lang="en-US" sz="2400" dirty="0" smtClean="0"/>
              <a:t>Notwithstanding Recent Changes in Trend…</a:t>
            </a:r>
          </a:p>
          <a:p>
            <a:pPr lvl="1">
              <a:lnSpc>
                <a:spcPct val="105000"/>
              </a:lnSpc>
              <a:spcBef>
                <a:spcPts val="0"/>
              </a:spcBef>
            </a:pPr>
            <a:r>
              <a:rPr lang="en-US" dirty="0"/>
              <a:t>Over 11 million Unauthorized Immigrants</a:t>
            </a:r>
            <a:endParaRPr lang="en-US" sz="2400" b="1" dirty="0"/>
          </a:p>
          <a:p>
            <a:pPr lvl="1">
              <a:lnSpc>
                <a:spcPct val="105000"/>
              </a:lnSpc>
              <a:spcBef>
                <a:spcPts val="0"/>
              </a:spcBef>
            </a:pPr>
            <a:r>
              <a:rPr lang="en-US" sz="2400" dirty="0" smtClean="0"/>
              <a:t>Almost 6 million Mexican Unauthorized Immigrants</a:t>
            </a:r>
          </a:p>
          <a:p>
            <a:pPr>
              <a:lnSpc>
                <a:spcPct val="150000"/>
              </a:lnSpc>
              <a:buClr>
                <a:schemeClr val="bg2">
                  <a:lumMod val="50000"/>
                </a:schemeClr>
              </a:buClr>
              <a:buSzPct val="125000"/>
              <a:buFont typeface="Arial" panose="020B0604020202020204" pitchFamily="34" charset="0"/>
              <a:buChar char="•"/>
            </a:pPr>
            <a:r>
              <a:rPr lang="en-US" sz="2800" b="1" dirty="0" smtClean="0">
                <a:solidFill>
                  <a:srgbClr val="0000FF"/>
                </a:solidFill>
              </a:rPr>
              <a:t>The Task is Large</a:t>
            </a:r>
          </a:p>
          <a:p>
            <a:pPr lvl="1">
              <a:lnSpc>
                <a:spcPct val="105000"/>
              </a:lnSpc>
              <a:spcBef>
                <a:spcPts val="0"/>
              </a:spcBef>
            </a:pPr>
            <a:r>
              <a:rPr lang="en-US" sz="2400" dirty="0" smtClean="0"/>
              <a:t>Millions May be Eligible for Deferred Action Status</a:t>
            </a:r>
            <a:endParaRPr lang="en-US" sz="2400" b="1" dirty="0" smtClean="0"/>
          </a:p>
          <a:p>
            <a:pPr lvl="1">
              <a:lnSpc>
                <a:spcPct val="105000"/>
              </a:lnSpc>
              <a:spcBef>
                <a:spcPts val="0"/>
              </a:spcBef>
            </a:pPr>
            <a:r>
              <a:rPr lang="en-US" sz="2400" dirty="0" smtClean="0"/>
              <a:t>Large Numbers Throughout the Country; Many Mexican</a:t>
            </a:r>
            <a:endParaRPr lang="en-US" sz="2400" b="1" dirty="0" smtClean="0">
              <a:solidFill>
                <a:srgbClr val="91523A"/>
              </a:solidFill>
            </a:endParaRPr>
          </a:p>
          <a:p>
            <a:pPr>
              <a:lnSpc>
                <a:spcPct val="150000"/>
              </a:lnSpc>
              <a:buClr>
                <a:schemeClr val="bg2">
                  <a:lumMod val="50000"/>
                </a:schemeClr>
              </a:buClr>
              <a:buSzPct val="125000"/>
              <a:buFont typeface="Arial" panose="020B0604020202020204" pitchFamily="34" charset="0"/>
              <a:buChar char="•"/>
            </a:pPr>
            <a:r>
              <a:rPr lang="en-US" sz="2800" b="1" dirty="0" smtClean="0">
                <a:solidFill>
                  <a:srgbClr val="0000FF"/>
                </a:solidFill>
              </a:rPr>
              <a:t>IRCA &amp; Other Comparisons</a:t>
            </a:r>
          </a:p>
          <a:p>
            <a:pPr lvl="1">
              <a:lnSpc>
                <a:spcPct val="90000"/>
              </a:lnSpc>
              <a:spcBef>
                <a:spcPts val="0"/>
              </a:spcBef>
            </a:pPr>
            <a:r>
              <a:rPr lang="en-US" sz="2400" dirty="0" smtClean="0"/>
              <a:t>1.6 million in General Program under IRCA</a:t>
            </a:r>
          </a:p>
          <a:p>
            <a:pPr lvl="1">
              <a:spcBef>
                <a:spcPts val="0"/>
              </a:spcBef>
            </a:pPr>
            <a:r>
              <a:rPr lang="en-US" sz="2400" dirty="0" smtClean="0"/>
              <a:t>1.0 million in SAW Programs</a:t>
            </a:r>
          </a:p>
          <a:p>
            <a:pPr lvl="1">
              <a:spcBef>
                <a:spcPts val="0"/>
              </a:spcBef>
            </a:pPr>
            <a:r>
              <a:rPr lang="en-US" sz="2400" dirty="0" smtClean="0"/>
              <a:t>700,000 in DACA</a:t>
            </a:r>
          </a:p>
          <a:p>
            <a:pPr lvl="1">
              <a:lnSpc>
                <a:spcPct val="105000"/>
              </a:lnSpc>
              <a:spcBef>
                <a:spcPts val="0"/>
              </a:spcBef>
            </a:pPr>
            <a:r>
              <a:rPr lang="en-US" dirty="0" smtClean="0"/>
              <a:t>About 4-5 million possible under DAPA</a:t>
            </a:r>
            <a:endParaRPr lang="en-US" b="1" dirty="0">
              <a:solidFill>
                <a:srgbClr val="91523A"/>
              </a:solidFill>
            </a:endParaRPr>
          </a:p>
          <a:p>
            <a:pPr>
              <a:lnSpc>
                <a:spcPct val="150000"/>
              </a:lnSpc>
              <a:buClr>
                <a:schemeClr val="bg2">
                  <a:lumMod val="50000"/>
                </a:schemeClr>
              </a:buClr>
              <a:buSzPct val="125000"/>
              <a:buFont typeface="Arial" panose="020B0604020202020204" pitchFamily="34" charset="0"/>
              <a:buChar char="•"/>
            </a:pPr>
            <a:r>
              <a:rPr lang="en-US" dirty="0" smtClean="0"/>
              <a:t>Good Luck to All!!</a:t>
            </a:r>
            <a:endParaRPr lang="en-US" dirty="0"/>
          </a:p>
          <a:p>
            <a:pPr lvl="1">
              <a:spcBef>
                <a:spcPts val="0"/>
              </a:spcBef>
            </a:pPr>
            <a:endParaRPr lang="en-US" sz="2400" dirty="0" smtClean="0"/>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27</a:t>
            </a:fld>
            <a:endParaRPr lang="en-US" altLang="en-US" dirty="0">
              <a:solidFill>
                <a:schemeClr val="tx1"/>
              </a:solidFill>
            </a:endParaRPr>
          </a:p>
        </p:txBody>
      </p:sp>
    </p:spTree>
    <p:extLst>
      <p:ext uri="{BB962C8B-B14F-4D97-AF65-F5344CB8AC3E}">
        <p14:creationId xmlns:p14="http://schemas.microsoft.com/office/powerpoint/2010/main" val="6245645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66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66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667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667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667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667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667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667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667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lstStyle/>
          <a:p>
            <a:r>
              <a:rPr lang="en-US" sz="4000" b="1" dirty="0" smtClean="0">
                <a:solidFill>
                  <a:srgbClr val="FFCC66"/>
                </a:solidFill>
                <a:latin typeface="Trebuchet MS" pitchFamily="34" charset="0"/>
              </a:rPr>
              <a:t>Thank You!</a:t>
            </a:r>
            <a:endParaRPr lang="en-US" sz="4000" b="1" dirty="0">
              <a:solidFill>
                <a:srgbClr val="FFCC66"/>
              </a:solidFill>
              <a:latin typeface="Trebuchet MS" pitchFamily="34" charset="0"/>
            </a:endParaRPr>
          </a:p>
        </p:txBody>
      </p:sp>
    </p:spTree>
    <p:extLst>
      <p:ext uri="{BB962C8B-B14F-4D97-AF65-F5344CB8AC3E}">
        <p14:creationId xmlns:p14="http://schemas.microsoft.com/office/powerpoint/2010/main" val="35396476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00199"/>
            <a:ext cx="8839200" cy="3240741"/>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US" sz="1800" dirty="0">
              <a:solidFill>
                <a:prstClr val="white"/>
              </a:solidFill>
            </a:endParaRPr>
          </a:p>
        </p:txBody>
      </p:sp>
      <p:sp>
        <p:nvSpPr>
          <p:cNvPr id="3" name="Title 1"/>
          <p:cNvSpPr txBox="1">
            <a:spLocks/>
          </p:cNvSpPr>
          <p:nvPr/>
        </p:nvSpPr>
        <p:spPr>
          <a:xfrm>
            <a:off x="609600" y="1828800"/>
            <a:ext cx="7086600" cy="762000"/>
          </a:xfrm>
          <a:prstGeom prst="rect">
            <a:avLst/>
          </a:prstGeom>
        </p:spPr>
        <p:txBody>
          <a:bodyPr>
            <a:noAutofit/>
          </a:bodyPr>
          <a:lstStyle>
            <a:lvl1pPr algn="l" defTabSz="914400" rtl="0" eaLnBrk="1" latinLnBrk="0" hangingPunct="1">
              <a:spcBef>
                <a:spcPct val="0"/>
              </a:spcBef>
              <a:buNone/>
              <a:defRPr sz="3600" kern="1200" baseline="0">
                <a:solidFill>
                  <a:schemeClr val="tx1"/>
                </a:solidFill>
                <a:latin typeface="+mj-lt"/>
                <a:ea typeface="+mj-ea"/>
                <a:cs typeface="+mj-cs"/>
              </a:defRPr>
            </a:lvl1pPr>
          </a:lstStyle>
          <a:p>
            <a:pPr fontAlgn="auto">
              <a:spcAft>
                <a:spcPts val="0"/>
              </a:spcAft>
            </a:pPr>
            <a:r>
              <a:rPr lang="en-US" b="1" dirty="0" smtClean="0">
                <a:solidFill>
                  <a:prstClr val="black"/>
                </a:solidFill>
                <a:latin typeface="Verdana" pitchFamily="34" charset="0"/>
                <a:ea typeface="Verdana" pitchFamily="34" charset="0"/>
                <a:cs typeface="Verdana" pitchFamily="34" charset="0"/>
              </a:rPr>
              <a:t>Contact Information</a:t>
            </a:r>
            <a:endParaRPr lang="en-US" b="1" dirty="0">
              <a:solidFill>
                <a:prstClr val="black"/>
              </a:solidFill>
              <a:latin typeface="Verdana" pitchFamily="34" charset="0"/>
              <a:ea typeface="Verdana" pitchFamily="34" charset="0"/>
              <a:cs typeface="Verdana" pitchFamily="34" charset="0"/>
            </a:endParaRPr>
          </a:p>
        </p:txBody>
      </p:sp>
      <p:sp>
        <p:nvSpPr>
          <p:cNvPr id="4" name="Subtitle 2"/>
          <p:cNvSpPr txBox="1">
            <a:spLocks/>
          </p:cNvSpPr>
          <p:nvPr/>
        </p:nvSpPr>
        <p:spPr>
          <a:xfrm>
            <a:off x="609600" y="2547768"/>
            <a:ext cx="3733800" cy="381000"/>
          </a:xfrm>
          <a:prstGeom prst="rect">
            <a:avLst/>
          </a:prstGeom>
        </p:spPr>
        <p:txBody>
          <a:bodyPr/>
          <a:lstStyle>
            <a:lvl1pPr marL="0" indent="0" algn="l"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en-US" sz="2800" b="1" dirty="0" smtClean="0">
                <a:solidFill>
                  <a:prstClr val="black">
                    <a:lumMod val="85000"/>
                    <a:lumOff val="15000"/>
                  </a:prstClr>
                </a:solidFill>
                <a:latin typeface="Arial" pitchFamily="34" charset="0"/>
                <a:cs typeface="Arial" pitchFamily="34" charset="0"/>
              </a:rPr>
              <a:t>Jeffrey S. Passel</a:t>
            </a:r>
            <a:endParaRPr lang="en-US" sz="2800" b="1" dirty="0">
              <a:solidFill>
                <a:prstClr val="black">
                  <a:lumMod val="85000"/>
                  <a:lumOff val="15000"/>
                </a:prstClr>
              </a:solidFill>
              <a:latin typeface="Arial" pitchFamily="34" charset="0"/>
              <a:cs typeface="Arial" pitchFamily="34" charset="0"/>
            </a:endParaRPr>
          </a:p>
        </p:txBody>
      </p:sp>
      <p:sp>
        <p:nvSpPr>
          <p:cNvPr id="5" name="Text Placeholder 23"/>
          <p:cNvSpPr txBox="1">
            <a:spLocks/>
          </p:cNvSpPr>
          <p:nvPr/>
        </p:nvSpPr>
        <p:spPr>
          <a:xfrm>
            <a:off x="630114" y="2943102"/>
            <a:ext cx="4018085" cy="495300"/>
          </a:xfrm>
          <a:prstGeom prst="rect">
            <a:avLst/>
          </a:prstGeom>
        </p:spPr>
        <p:txBody>
          <a:bodyPr/>
          <a:lstStyle>
            <a:lvl1pPr marL="342900" indent="-342900" algn="l" defTabSz="914400" rtl="0" eaLnBrk="1" latinLnBrk="0" hangingPunct="1">
              <a:spcBef>
                <a:spcPct val="20000"/>
              </a:spcBef>
              <a:buFont typeface="Arial" pitchFamily="34" charset="0"/>
              <a:buChar char="•"/>
              <a:defRPr sz="1600" b="0" i="1" kern="1200">
                <a:solidFill>
                  <a:schemeClr val="bg1">
                    <a:lumMod val="50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solidFill>
                  <a:prstClr val="black">
                    <a:lumMod val="65000"/>
                    <a:lumOff val="35000"/>
                  </a:prstClr>
                </a:solidFill>
              </a:rPr>
              <a:t>Senior Demographer</a:t>
            </a:r>
          </a:p>
        </p:txBody>
      </p:sp>
      <p:sp>
        <p:nvSpPr>
          <p:cNvPr id="6" name="Text Placeholder 14"/>
          <p:cNvSpPr txBox="1">
            <a:spLocks/>
          </p:cNvSpPr>
          <p:nvPr/>
        </p:nvSpPr>
        <p:spPr>
          <a:xfrm>
            <a:off x="630114" y="3488082"/>
            <a:ext cx="3789486" cy="46892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solidFill>
                  <a:prstClr val="black">
                    <a:lumMod val="85000"/>
                    <a:lumOff val="15000"/>
                  </a:prstClr>
                </a:solidFill>
                <a:latin typeface="Verdana" pitchFamily="34" charset="0"/>
                <a:ea typeface="Verdana" pitchFamily="34" charset="0"/>
                <a:cs typeface="Verdana" pitchFamily="34" charset="0"/>
              </a:rPr>
              <a:t>jpassel@pewresearch.org</a:t>
            </a:r>
          </a:p>
          <a:p>
            <a:pPr marL="0" indent="0" fontAlgn="auto">
              <a:spcAft>
                <a:spcPts val="0"/>
              </a:spcAft>
              <a:buFont typeface="Arial" pitchFamily="34" charset="0"/>
              <a:buNone/>
            </a:pPr>
            <a:endParaRPr lang="en-US" sz="2000" dirty="0">
              <a:solidFill>
                <a:prstClr val="black">
                  <a:lumMod val="85000"/>
                  <a:lumOff val="15000"/>
                </a:prstClr>
              </a:solidFill>
            </a:endParaRPr>
          </a:p>
        </p:txBody>
      </p:sp>
      <p:pic>
        <p:nvPicPr>
          <p:cNvPr id="7" name="Picture 6" descr="\\vmware-host\Shared Folders\My Desktop\Design Files\Logos\PRC Logo.jpg"/>
          <p:cNvPicPr>
            <a:picLocks noChangeAspect="1" noChangeArrowheads="1"/>
          </p:cNvPicPr>
          <p:nvPr/>
        </p:nvPicPr>
        <p:blipFill>
          <a:blip r:embed="rId2" cstate="print"/>
          <a:srcRect/>
          <a:stretch>
            <a:fillRect/>
          </a:stretch>
        </p:blipFill>
        <p:spPr bwMode="auto">
          <a:xfrm>
            <a:off x="609600" y="978904"/>
            <a:ext cx="2895600" cy="392696"/>
          </a:xfrm>
          <a:prstGeom prst="rect">
            <a:avLst/>
          </a:prstGeom>
          <a:noFill/>
        </p:spPr>
      </p:pic>
      <p:sp>
        <p:nvSpPr>
          <p:cNvPr id="8" name="Text Placeholder 12"/>
          <p:cNvSpPr txBox="1">
            <a:spLocks/>
          </p:cNvSpPr>
          <p:nvPr/>
        </p:nvSpPr>
        <p:spPr>
          <a:xfrm>
            <a:off x="457200" y="4953000"/>
            <a:ext cx="4191000"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1200" b="0" i="1" kern="1200" baseline="0">
                <a:solidFill>
                  <a:schemeClr val="bg1">
                    <a:lumMod val="75000"/>
                  </a:schemeClr>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200" i="0" dirty="0" smtClean="0">
                <a:solidFill>
                  <a:srgbClr val="4BACC6">
                    <a:lumMod val="50000"/>
                  </a:srgbClr>
                </a:solidFill>
              </a:rPr>
              <a:t>       </a:t>
            </a:r>
            <a:r>
              <a:rPr lang="en-US" sz="2400" i="0" dirty="0" smtClean="0">
                <a:solidFill>
                  <a:srgbClr val="7E500D"/>
                </a:solidFill>
              </a:rPr>
              <a:t>Hispanic Trends Project</a:t>
            </a:r>
            <a:endParaRPr lang="en-US" sz="2400" dirty="0" smtClean="0">
              <a:solidFill>
                <a:srgbClr val="7E500D"/>
              </a:solidFill>
            </a:endParaRPr>
          </a:p>
        </p:txBody>
      </p:sp>
      <p:pic>
        <p:nvPicPr>
          <p:cNvPr id="9" name="Picture 8" descr="phc logo 2.jpg"/>
          <p:cNvPicPr>
            <a:picLocks noChangeAspect="1"/>
          </p:cNvPicPr>
          <p:nvPr/>
        </p:nvPicPr>
        <p:blipFill>
          <a:blip r:embed="rId3" cstate="print"/>
          <a:stretch>
            <a:fillRect/>
          </a:stretch>
        </p:blipFill>
        <p:spPr>
          <a:xfrm>
            <a:off x="533400" y="5067300"/>
            <a:ext cx="457200" cy="457200"/>
          </a:xfrm>
          <a:prstGeom prst="rect">
            <a:avLst/>
          </a:prstGeom>
        </p:spPr>
      </p:pic>
      <p:sp>
        <p:nvSpPr>
          <p:cNvPr id="10" name="Text Placeholder 14"/>
          <p:cNvSpPr txBox="1">
            <a:spLocks/>
          </p:cNvSpPr>
          <p:nvPr/>
        </p:nvSpPr>
        <p:spPr>
          <a:xfrm>
            <a:off x="630114" y="4189140"/>
            <a:ext cx="3789486" cy="46892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solidFill>
                  <a:prstClr val="black">
                    <a:lumMod val="85000"/>
                    <a:lumOff val="15000"/>
                  </a:prstClr>
                </a:solidFill>
                <a:latin typeface="Verdana" pitchFamily="34" charset="0"/>
                <a:ea typeface="Verdana" pitchFamily="34" charset="0"/>
                <a:cs typeface="Verdana" pitchFamily="34" charset="0"/>
              </a:rPr>
              <a:t>202-527-2146 (mobile)</a:t>
            </a:r>
          </a:p>
          <a:p>
            <a:pPr marL="0" indent="0" fontAlgn="auto">
              <a:spcAft>
                <a:spcPts val="0"/>
              </a:spcAft>
              <a:buFont typeface="Arial" pitchFamily="34" charset="0"/>
              <a:buNone/>
            </a:pPr>
            <a:endParaRPr lang="en-US" sz="2000" dirty="0">
              <a:solidFill>
                <a:prstClr val="black">
                  <a:lumMod val="85000"/>
                  <a:lumOff val="15000"/>
                </a:prstClr>
              </a:solidFill>
            </a:endParaRPr>
          </a:p>
        </p:txBody>
      </p:sp>
      <p:sp>
        <p:nvSpPr>
          <p:cNvPr id="11" name="Text Placeholder 14"/>
          <p:cNvSpPr txBox="1">
            <a:spLocks/>
          </p:cNvSpPr>
          <p:nvPr/>
        </p:nvSpPr>
        <p:spPr>
          <a:xfrm>
            <a:off x="630114" y="3838611"/>
            <a:ext cx="3789486" cy="46892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400" b="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solidFill>
                  <a:prstClr val="black">
                    <a:lumMod val="85000"/>
                    <a:lumOff val="15000"/>
                  </a:prstClr>
                </a:solidFill>
                <a:latin typeface="Verdana" pitchFamily="34" charset="0"/>
                <a:ea typeface="Verdana" pitchFamily="34" charset="0"/>
                <a:cs typeface="Verdana" pitchFamily="34" charset="0"/>
              </a:rPr>
              <a:t>202-419-3625 (direct)</a:t>
            </a:r>
          </a:p>
          <a:p>
            <a:pPr marL="0" indent="0" fontAlgn="auto">
              <a:spcAft>
                <a:spcPts val="0"/>
              </a:spcAft>
              <a:buFont typeface="Arial" pitchFamily="34" charset="0"/>
              <a:buNone/>
            </a:pPr>
            <a:endParaRPr lang="en-US" sz="2000" dirty="0">
              <a:solidFill>
                <a:prstClr val="black">
                  <a:lumMod val="85000"/>
                  <a:lumOff val="15000"/>
                </a:prstClr>
              </a:solidFill>
            </a:endParaRPr>
          </a:p>
        </p:txBody>
      </p:sp>
    </p:spTree>
    <p:extLst>
      <p:ext uri="{BB962C8B-B14F-4D97-AF65-F5344CB8AC3E}">
        <p14:creationId xmlns:p14="http://schemas.microsoft.com/office/powerpoint/2010/main" val="2888708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extLst>
              <p:ext uri="{D42A27DB-BD31-4B8C-83A1-F6EECF244321}">
                <p14:modId xmlns:p14="http://schemas.microsoft.com/office/powerpoint/2010/main" val="364910787"/>
              </p:ext>
            </p:extLst>
          </p:nvPr>
        </p:nvGraphicFramePr>
        <p:xfrm>
          <a:off x="457200" y="1350334"/>
          <a:ext cx="8229600" cy="5147947"/>
        </p:xfrm>
        <a:graphic>
          <a:graphicData uri="http://schemas.openxmlformats.org/presentationml/2006/ole">
            <mc:AlternateContent xmlns:mc="http://schemas.openxmlformats.org/markup-compatibility/2006">
              <mc:Choice xmlns:v="urn:schemas-microsoft-com:vml" Requires="v">
                <p:oleObj spid="_x0000_s322588" name="Chart" r:id="rId4" imgW="8867654" imgH="5543640" progId="MSGraph.Chart.8">
                  <p:embed followColorScheme="full"/>
                </p:oleObj>
              </mc:Choice>
              <mc:Fallback>
                <p:oleObj name="Chart" r:id="rId4" imgW="8867654" imgH="5543640" progId="MSGraph.Chart.8">
                  <p:embed followColorScheme="full"/>
                  <p:pic>
                    <p:nvPicPr>
                      <p:cNvPr id="0" name=""/>
                      <p:cNvPicPr>
                        <a:picLocks noChangeAspect="1" noChangeArrowheads="1"/>
                      </p:cNvPicPr>
                      <p:nvPr/>
                    </p:nvPicPr>
                    <p:blipFill>
                      <a:blip r:embed="rId5"/>
                      <a:srcRect/>
                      <a:stretch>
                        <a:fillRect/>
                      </a:stretch>
                    </p:blipFill>
                    <p:spPr bwMode="auto">
                      <a:xfrm>
                        <a:off x="457200" y="1350334"/>
                        <a:ext cx="8229600" cy="514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699"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0"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1"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2"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3"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9704"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5" name="Rectangle 8"/>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smtClean="0">
                <a:latin typeface="Trebuchet MS" pitchFamily="34" charset="0"/>
              </a:rPr>
              <a:t>After’07-’09 Decline,</a:t>
            </a:r>
            <a:r>
              <a:rPr lang="en-US" altLang="en-US" sz="3600" b="1" dirty="0">
                <a:latin typeface="Trebuchet MS" pitchFamily="34" charset="0"/>
              </a:rPr>
              <a:t/>
            </a:r>
            <a:br>
              <a:rPr lang="en-US" altLang="en-US" sz="3600" b="1" dirty="0">
                <a:latin typeface="Trebuchet MS" pitchFamily="34" charset="0"/>
              </a:rPr>
            </a:br>
            <a:r>
              <a:rPr lang="en-US" altLang="en-US" sz="3600" b="1" dirty="0">
                <a:latin typeface="Trebuchet MS" pitchFamily="34" charset="0"/>
              </a:rPr>
              <a:t>Essentially No Change ‘09 to ‘12</a:t>
            </a:r>
          </a:p>
        </p:txBody>
      </p:sp>
      <p:sp>
        <p:nvSpPr>
          <p:cNvPr id="29706"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1"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2"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4"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5"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8" name="Rectangle 22"/>
          <p:cNvSpPr>
            <a:spLocks noChangeArrowheads="1"/>
          </p:cNvSpPr>
          <p:nvPr/>
        </p:nvSpPr>
        <p:spPr bwMode="auto">
          <a:xfrm>
            <a:off x="908617" y="1578208"/>
            <a:ext cx="1652677" cy="41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50" dirty="0">
                <a:solidFill>
                  <a:schemeClr val="tx1"/>
                </a:solidFill>
              </a:rPr>
              <a:t>Unauthorized </a:t>
            </a:r>
            <a:r>
              <a:rPr lang="en-US" altLang="en-US" sz="1050" dirty="0" smtClean="0">
                <a:solidFill>
                  <a:schemeClr val="tx1"/>
                </a:solidFill>
              </a:rPr>
              <a:t>population</a:t>
            </a:r>
          </a:p>
          <a:p>
            <a:pPr algn="l"/>
            <a:r>
              <a:rPr lang="en-US" altLang="en-US" sz="1050" dirty="0" smtClean="0">
                <a:solidFill>
                  <a:schemeClr val="tx1"/>
                </a:solidFill>
              </a:rPr>
              <a:t>(</a:t>
            </a:r>
            <a:r>
              <a:rPr lang="en-US" altLang="en-US" sz="1050" dirty="0">
                <a:solidFill>
                  <a:schemeClr val="tx1"/>
                </a:solidFill>
              </a:rPr>
              <a:t>millions)</a:t>
            </a:r>
          </a:p>
        </p:txBody>
      </p:sp>
      <p:sp>
        <p:nvSpPr>
          <p:cNvPr id="29719"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0"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 name="Text Box 25"/>
          <p:cNvSpPr txBox="1">
            <a:spLocks noChangeArrowheads="1"/>
          </p:cNvSpPr>
          <p:nvPr/>
        </p:nvSpPr>
        <p:spPr bwMode="auto">
          <a:xfrm>
            <a:off x="4751932" y="4080952"/>
            <a:ext cx="2938625" cy="132343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65138">
              <a:tabLst>
                <a:tab pos="465138" algn="l"/>
              </a:tabLst>
              <a:defRPr sz="1400">
                <a:solidFill>
                  <a:schemeClr val="bg2"/>
                </a:solidFill>
                <a:latin typeface="Arial" charset="0"/>
              </a:defRPr>
            </a:lvl1pPr>
            <a:lvl2pPr marL="742950" indent="-285750" defTabSz="465138">
              <a:tabLst>
                <a:tab pos="465138" algn="l"/>
              </a:tabLst>
              <a:defRPr sz="1400">
                <a:solidFill>
                  <a:schemeClr val="bg2"/>
                </a:solidFill>
                <a:latin typeface="Arial" charset="0"/>
              </a:defRPr>
            </a:lvl2pPr>
            <a:lvl3pPr marL="1143000" indent="-228600" defTabSz="465138">
              <a:tabLst>
                <a:tab pos="465138" algn="l"/>
              </a:tabLst>
              <a:defRPr sz="1400">
                <a:solidFill>
                  <a:schemeClr val="bg2"/>
                </a:solidFill>
                <a:latin typeface="Arial" charset="0"/>
              </a:defRPr>
            </a:lvl3pPr>
            <a:lvl4pPr marL="1600200" indent="-228600" defTabSz="465138">
              <a:tabLst>
                <a:tab pos="465138" algn="l"/>
              </a:tabLst>
              <a:defRPr sz="1400">
                <a:solidFill>
                  <a:schemeClr val="bg2"/>
                </a:solidFill>
                <a:latin typeface="Arial" charset="0"/>
              </a:defRPr>
            </a:lvl4pPr>
            <a:lvl5pPr marL="2057400" indent="-228600" defTabSz="465138">
              <a:tabLst>
                <a:tab pos="465138" algn="l"/>
              </a:tabLst>
              <a:defRPr sz="1400">
                <a:solidFill>
                  <a:schemeClr val="bg2"/>
                </a:solidFill>
                <a:latin typeface="Arial" charset="0"/>
              </a:defRPr>
            </a:lvl5pPr>
            <a:lvl6pPr marL="2514600" indent="-228600" defTabSz="465138" eaLnBrk="0" fontAlgn="base" hangingPunct="0">
              <a:spcBef>
                <a:spcPct val="0"/>
              </a:spcBef>
              <a:spcAft>
                <a:spcPct val="0"/>
              </a:spcAft>
              <a:tabLst>
                <a:tab pos="465138" algn="l"/>
              </a:tabLst>
              <a:defRPr sz="1400">
                <a:solidFill>
                  <a:schemeClr val="bg2"/>
                </a:solidFill>
                <a:latin typeface="Arial" charset="0"/>
              </a:defRPr>
            </a:lvl6pPr>
            <a:lvl7pPr marL="2971800" indent="-228600" defTabSz="465138" eaLnBrk="0" fontAlgn="base" hangingPunct="0">
              <a:spcBef>
                <a:spcPct val="0"/>
              </a:spcBef>
              <a:spcAft>
                <a:spcPct val="0"/>
              </a:spcAft>
              <a:tabLst>
                <a:tab pos="465138" algn="l"/>
              </a:tabLst>
              <a:defRPr sz="1400">
                <a:solidFill>
                  <a:schemeClr val="bg2"/>
                </a:solidFill>
                <a:latin typeface="Arial" charset="0"/>
              </a:defRPr>
            </a:lvl7pPr>
            <a:lvl8pPr marL="3429000" indent="-228600" defTabSz="465138" eaLnBrk="0" fontAlgn="base" hangingPunct="0">
              <a:spcBef>
                <a:spcPct val="0"/>
              </a:spcBef>
              <a:spcAft>
                <a:spcPct val="0"/>
              </a:spcAft>
              <a:tabLst>
                <a:tab pos="465138" algn="l"/>
              </a:tabLst>
              <a:defRPr sz="1400">
                <a:solidFill>
                  <a:schemeClr val="bg2"/>
                </a:solidFill>
                <a:latin typeface="Arial" charset="0"/>
              </a:defRPr>
            </a:lvl8pPr>
            <a:lvl9pPr marL="3886200" indent="-228600" defTabSz="465138" eaLnBrk="0" fontAlgn="base" hangingPunct="0">
              <a:spcBef>
                <a:spcPct val="0"/>
              </a:spcBef>
              <a:spcAft>
                <a:spcPct val="0"/>
              </a:spcAft>
              <a:tabLst>
                <a:tab pos="465138" algn="l"/>
              </a:tabLst>
              <a:defRPr sz="1400">
                <a:solidFill>
                  <a:schemeClr val="bg2"/>
                </a:solidFill>
                <a:latin typeface="Arial" charset="0"/>
              </a:defRPr>
            </a:lvl9pPr>
          </a:lstStyle>
          <a:p>
            <a:pPr algn="l"/>
            <a:r>
              <a:rPr lang="en-US" altLang="en-US" sz="1000" dirty="0">
                <a:solidFill>
                  <a:schemeClr val="tx1"/>
                </a:solidFill>
              </a:rPr>
              <a:t>Shaded area represents 90% confidence interval</a:t>
            </a:r>
          </a:p>
          <a:p>
            <a:pPr algn="l"/>
            <a:r>
              <a:rPr lang="en-US" altLang="en-US" sz="1000" dirty="0">
                <a:solidFill>
                  <a:schemeClr val="tx1"/>
                </a:solidFill>
              </a:rPr>
              <a:t>White Circle -- Change from previous year</a:t>
            </a:r>
          </a:p>
          <a:p>
            <a:pPr algn="l"/>
            <a:r>
              <a:rPr lang="en-US" altLang="en-US" sz="1000" dirty="0">
                <a:solidFill>
                  <a:schemeClr val="tx1"/>
                </a:solidFill>
              </a:rPr>
              <a:t>          significant at 90%</a:t>
            </a:r>
          </a:p>
          <a:p>
            <a:pPr algn="l"/>
            <a:r>
              <a:rPr lang="en-US" altLang="en-US" sz="1000" dirty="0">
                <a:solidFill>
                  <a:schemeClr val="tx1"/>
                </a:solidFill>
              </a:rPr>
              <a:t>Tan Circle -- Change from two years before</a:t>
            </a:r>
          </a:p>
          <a:p>
            <a:pPr algn="l"/>
            <a:r>
              <a:rPr lang="en-US" altLang="en-US" sz="1000" dirty="0">
                <a:solidFill>
                  <a:schemeClr val="tx1"/>
                </a:solidFill>
              </a:rPr>
              <a:t>          significant at 90%</a:t>
            </a:r>
          </a:p>
          <a:p>
            <a:pPr algn="l"/>
            <a:r>
              <a:rPr lang="en-US" altLang="en-US" sz="1000" dirty="0">
                <a:solidFill>
                  <a:schemeClr val="tx1"/>
                </a:solidFill>
              </a:rPr>
              <a:t>Dark Circle – Neither 1-year or 2-year change</a:t>
            </a:r>
          </a:p>
          <a:p>
            <a:pPr algn="l"/>
            <a:r>
              <a:rPr lang="en-US" altLang="en-US" sz="1000" dirty="0">
                <a:solidFill>
                  <a:schemeClr val="tx1"/>
                </a:solidFill>
              </a:rPr>
              <a:t>          is significant at 90%</a:t>
            </a:r>
          </a:p>
          <a:p>
            <a:pPr algn="l"/>
            <a:r>
              <a:rPr lang="en-US" altLang="en-US" sz="1000" dirty="0" smtClean="0">
                <a:solidFill>
                  <a:schemeClr val="tx1"/>
                </a:solidFill>
              </a:rPr>
              <a:t>2013 CPS should be considered preliminary</a:t>
            </a:r>
            <a:endParaRPr lang="en-US" altLang="en-US" sz="1000" dirty="0">
              <a:solidFill>
                <a:schemeClr val="tx1"/>
              </a:solidFill>
            </a:endParaRPr>
          </a:p>
        </p:txBody>
      </p:sp>
      <p:sp>
        <p:nvSpPr>
          <p:cNvPr id="28" name="Rectangle 17"/>
          <p:cNvSpPr>
            <a:spLocks noChangeArrowheads="1"/>
          </p:cNvSpPr>
          <p:nvPr/>
        </p:nvSpPr>
        <p:spPr bwMode="auto">
          <a:xfrm>
            <a:off x="0" y="6483350"/>
            <a:ext cx="2870914"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a:t>
            </a:r>
            <a:r>
              <a:rPr lang="en-US" altLang="en-US" sz="1000" dirty="0" smtClean="0">
                <a:solidFill>
                  <a:schemeClr val="tx1"/>
                </a:solidFill>
              </a:rPr>
              <a:t>Trends, unpublished and</a:t>
            </a:r>
          </a:p>
          <a:p>
            <a:pPr algn="l"/>
            <a:r>
              <a:rPr lang="en-US" altLang="en-US" sz="1000" dirty="0" smtClean="0">
                <a:solidFill>
                  <a:schemeClr val="tx1"/>
                </a:solidFill>
              </a:rPr>
              <a:t>Passel, Cohn and Gonzalez-Barrera 2013.</a:t>
            </a:r>
            <a:endParaRPr lang="en-US" altLang="en-US" sz="1000" dirty="0">
              <a:solidFill>
                <a:schemeClr val="tx1"/>
              </a:solidFill>
            </a:endParaRPr>
          </a:p>
        </p:txBody>
      </p:sp>
      <p:sp>
        <p:nvSpPr>
          <p:cNvPr id="29"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3</a:t>
            </a:fld>
            <a:endParaRPr lang="en-US" altLang="en-US" dirty="0">
              <a:solidFill>
                <a:schemeClr val="tx1"/>
              </a:solidFill>
            </a:endParaRPr>
          </a:p>
        </p:txBody>
      </p:sp>
    </p:spTree>
    <p:extLst>
      <p:ext uri="{BB962C8B-B14F-4D97-AF65-F5344CB8AC3E}">
        <p14:creationId xmlns:p14="http://schemas.microsoft.com/office/powerpoint/2010/main" val="37594676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1000" y="2514600"/>
            <a:ext cx="8534400" cy="1828800"/>
          </a:xfrm>
          <a:prstGeom prst="rect">
            <a:avLst/>
          </a:prstGeom>
          <a:solidFill>
            <a:srgbClr val="666699"/>
          </a:solidFill>
          <a:ln w="9525">
            <a:noFill/>
            <a:miter lim="800000"/>
            <a:headEnd/>
            <a:tailEnd/>
          </a:ln>
        </p:spPr>
        <p:txBody>
          <a:bodyPr anchor="ctr"/>
          <a:lstStyle/>
          <a:p>
            <a:r>
              <a:rPr lang="en-US" sz="4000" b="1" dirty="0" smtClean="0">
                <a:solidFill>
                  <a:srgbClr val="FFCC66"/>
                </a:solidFill>
                <a:latin typeface="Trebuchet MS" pitchFamily="34" charset="0"/>
              </a:rPr>
              <a:t>Mexicans in the U.S.</a:t>
            </a:r>
            <a:endParaRPr lang="en-US" sz="4000" b="1" dirty="0">
              <a:solidFill>
                <a:srgbClr val="FFCC66"/>
              </a:solidFill>
              <a:latin typeface="Trebuchet MS" pitchFamily="34" charset="0"/>
            </a:endParaRPr>
          </a:p>
        </p:txBody>
      </p:sp>
      <p:sp>
        <p:nvSpPr>
          <p:cNvPr id="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4</a:t>
            </a:fld>
            <a:endParaRPr lang="en-US" altLang="en-US" dirty="0">
              <a:solidFill>
                <a:schemeClr val="tx1"/>
              </a:solidFill>
            </a:endParaRPr>
          </a:p>
        </p:txBody>
      </p:sp>
    </p:spTree>
    <p:extLst>
      <p:ext uri="{BB962C8B-B14F-4D97-AF65-F5344CB8AC3E}">
        <p14:creationId xmlns:p14="http://schemas.microsoft.com/office/powerpoint/2010/main" val="38567182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ChangeAspect="1"/>
          </p:cNvGraphicFramePr>
          <p:nvPr>
            <p:extLst>
              <p:ext uri="{D42A27DB-BD31-4B8C-83A1-F6EECF244321}">
                <p14:modId xmlns:p14="http://schemas.microsoft.com/office/powerpoint/2010/main" val="252539929"/>
              </p:ext>
            </p:extLst>
          </p:nvPr>
        </p:nvGraphicFramePr>
        <p:xfrm>
          <a:off x="457200" y="1280160"/>
          <a:ext cx="8229600" cy="5147947"/>
        </p:xfrm>
        <a:graphic>
          <a:graphicData uri="http://schemas.openxmlformats.org/presentationml/2006/ole">
            <mc:AlternateContent xmlns:mc="http://schemas.openxmlformats.org/markup-compatibility/2006">
              <mc:Choice xmlns:v="urn:schemas-microsoft-com:vml" Requires="v">
                <p:oleObj spid="_x0000_s323612" name="Chart" r:id="rId4" imgW="8886833" imgH="5543640" progId="MSGraph.Chart.8">
                  <p:embed followColorScheme="full"/>
                </p:oleObj>
              </mc:Choice>
              <mc:Fallback>
                <p:oleObj name="Chart" r:id="rId4" imgW="8886833" imgH="5543640" progId="MSGraph.Chart.8">
                  <p:embed followColorScheme="full"/>
                  <p:pic>
                    <p:nvPicPr>
                      <p:cNvPr id="0" name=""/>
                      <p:cNvPicPr>
                        <a:picLocks noChangeAspect="1" noChangeArrowheads="1"/>
                      </p:cNvPicPr>
                      <p:nvPr/>
                    </p:nvPicPr>
                    <p:blipFill>
                      <a:blip r:embed="rId5"/>
                      <a:srcRect/>
                      <a:stretch>
                        <a:fillRect/>
                      </a:stretch>
                    </p:blipFill>
                    <p:spPr bwMode="auto">
                      <a:xfrm>
                        <a:off x="457200" y="1280160"/>
                        <a:ext cx="8229600" cy="5147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5" name="Line 2"/>
          <p:cNvSpPr>
            <a:spLocks noChangeShapeType="1"/>
          </p:cNvSpPr>
          <p:nvPr/>
        </p:nvSpPr>
        <p:spPr bwMode="auto">
          <a:xfrm>
            <a:off x="0" y="0"/>
            <a:ext cx="914400" cy="0"/>
          </a:xfrm>
          <a:prstGeom prst="line">
            <a:avLst/>
          </a:prstGeom>
          <a:noFill/>
          <a:ln w="0">
            <a:solidFill>
              <a:srgbClr val="FB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76"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8677" name="Rectangle 4"/>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8678" name="Rectangle 5"/>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8679" name="Rectangle 6"/>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ctr">
              <a:lnSpc>
                <a:spcPct val="85000"/>
              </a:lnSpc>
            </a:pPr>
            <a:endParaRPr lang="en-US" altLang="en-US"/>
          </a:p>
        </p:txBody>
      </p:sp>
      <p:sp>
        <p:nvSpPr>
          <p:cNvPr id="28680" name="Line 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1" name="Rectangle 8"/>
          <p:cNvSpPr>
            <a:spLocks noGrp="1" noChangeArrowheads="1"/>
          </p:cNvSpPr>
          <p:nvPr>
            <p:ph type="title"/>
          </p:nvPr>
        </p:nvSpPr>
        <p:spPr>
          <a:xfrm>
            <a:off x="457200" y="274320"/>
            <a:ext cx="8229600" cy="1188720"/>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600" b="1" dirty="0">
                <a:latin typeface="Trebuchet MS" pitchFamily="34" charset="0"/>
              </a:rPr>
              <a:t>Mexican Unauthorized Peaked in ‘07;</a:t>
            </a:r>
            <a:br>
              <a:rPr lang="en-US" altLang="en-US" sz="3600" b="1" dirty="0">
                <a:latin typeface="Trebuchet MS" pitchFamily="34" charset="0"/>
              </a:rPr>
            </a:br>
            <a:r>
              <a:rPr lang="en-US" altLang="en-US" sz="3600" b="1" dirty="0">
                <a:latin typeface="Trebuchet MS" pitchFamily="34" charset="0"/>
              </a:rPr>
              <a:t>Decreases Continue through ‘</a:t>
            </a:r>
            <a:r>
              <a:rPr lang="en-US" altLang="en-US" sz="3600" b="1" dirty="0" smtClean="0">
                <a:latin typeface="Trebuchet MS" pitchFamily="34" charset="0"/>
              </a:rPr>
              <a:t>12</a:t>
            </a:r>
            <a:endParaRPr lang="en-US" altLang="en-US" sz="3600" b="1" dirty="0">
              <a:latin typeface="Trebuchet MS" pitchFamily="34" charset="0"/>
            </a:endParaRPr>
          </a:p>
        </p:txBody>
      </p:sp>
      <p:sp>
        <p:nvSpPr>
          <p:cNvPr id="28682" name="Line 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3" name="Line 1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4" name="Line 12"/>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1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14"/>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7" name="Line 15"/>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8" name="Line 16"/>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9" name="Line 17"/>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90" name="Line 18"/>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91" name="Line 19"/>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21"/>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94" name="Rectangle 22"/>
          <p:cNvSpPr>
            <a:spLocks noChangeArrowheads="1"/>
          </p:cNvSpPr>
          <p:nvPr/>
        </p:nvSpPr>
        <p:spPr bwMode="auto">
          <a:xfrm>
            <a:off x="797437" y="1509176"/>
            <a:ext cx="1723210" cy="431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4" rIns="92066" bIns="46034">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pPr algn="l"/>
            <a:r>
              <a:rPr lang="en-US" altLang="en-US" sz="1050" dirty="0">
                <a:solidFill>
                  <a:schemeClr val="tx1"/>
                </a:solidFill>
              </a:rPr>
              <a:t>Unauthorized </a:t>
            </a:r>
            <a:r>
              <a:rPr lang="en-US" altLang="en-US" sz="1050" dirty="0" smtClean="0">
                <a:solidFill>
                  <a:schemeClr val="tx1"/>
                </a:solidFill>
              </a:rPr>
              <a:t>population</a:t>
            </a:r>
          </a:p>
          <a:p>
            <a:pPr algn="l"/>
            <a:r>
              <a:rPr lang="en-US" altLang="en-US" sz="1050" dirty="0" smtClean="0">
                <a:solidFill>
                  <a:schemeClr val="tx1"/>
                </a:solidFill>
              </a:rPr>
              <a:t>Born in Mexico </a:t>
            </a:r>
            <a:r>
              <a:rPr lang="en-US" altLang="en-US" sz="1050" dirty="0">
                <a:solidFill>
                  <a:schemeClr val="tx1"/>
                </a:solidFill>
              </a:rPr>
              <a:t>(millions)</a:t>
            </a:r>
          </a:p>
        </p:txBody>
      </p:sp>
      <p:sp>
        <p:nvSpPr>
          <p:cNvPr id="28695" name="Line 23"/>
          <p:cNvSpPr>
            <a:spLocks noChangeShapeType="1"/>
          </p:cNvSpPr>
          <p:nvPr/>
        </p:nvSpPr>
        <p:spPr bwMode="auto">
          <a:xfrm>
            <a:off x="0" y="0"/>
            <a:ext cx="457200" cy="0"/>
          </a:xfrm>
          <a:prstGeom prst="line">
            <a:avLst/>
          </a:prstGeom>
          <a:noFill/>
          <a:ln w="0">
            <a:solidFill>
              <a:srgbClr val="FE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96" name="Line 24"/>
          <p:cNvSpPr>
            <a:spLocks noChangeShapeType="1"/>
          </p:cNvSpPr>
          <p:nvPr/>
        </p:nvSpPr>
        <p:spPr bwMode="auto">
          <a:xfrm>
            <a:off x="0" y="0"/>
            <a:ext cx="0" cy="457200"/>
          </a:xfrm>
          <a:prstGeom prst="line">
            <a:avLst/>
          </a:prstGeom>
          <a:noFill/>
          <a:ln w="0">
            <a:solidFill>
              <a:srgbClr val="FD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 name="Text Box 25"/>
          <p:cNvSpPr txBox="1">
            <a:spLocks noChangeArrowheads="1"/>
          </p:cNvSpPr>
          <p:nvPr/>
        </p:nvSpPr>
        <p:spPr bwMode="auto">
          <a:xfrm>
            <a:off x="4751932" y="4080952"/>
            <a:ext cx="2938625" cy="132343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65138">
              <a:tabLst>
                <a:tab pos="465138" algn="l"/>
              </a:tabLst>
              <a:defRPr sz="1400">
                <a:solidFill>
                  <a:schemeClr val="bg2"/>
                </a:solidFill>
                <a:latin typeface="Arial" charset="0"/>
              </a:defRPr>
            </a:lvl1pPr>
            <a:lvl2pPr marL="742950" indent="-285750" defTabSz="465138">
              <a:tabLst>
                <a:tab pos="465138" algn="l"/>
              </a:tabLst>
              <a:defRPr sz="1400">
                <a:solidFill>
                  <a:schemeClr val="bg2"/>
                </a:solidFill>
                <a:latin typeface="Arial" charset="0"/>
              </a:defRPr>
            </a:lvl2pPr>
            <a:lvl3pPr marL="1143000" indent="-228600" defTabSz="465138">
              <a:tabLst>
                <a:tab pos="465138" algn="l"/>
              </a:tabLst>
              <a:defRPr sz="1400">
                <a:solidFill>
                  <a:schemeClr val="bg2"/>
                </a:solidFill>
                <a:latin typeface="Arial" charset="0"/>
              </a:defRPr>
            </a:lvl3pPr>
            <a:lvl4pPr marL="1600200" indent="-228600" defTabSz="465138">
              <a:tabLst>
                <a:tab pos="465138" algn="l"/>
              </a:tabLst>
              <a:defRPr sz="1400">
                <a:solidFill>
                  <a:schemeClr val="bg2"/>
                </a:solidFill>
                <a:latin typeface="Arial" charset="0"/>
              </a:defRPr>
            </a:lvl4pPr>
            <a:lvl5pPr marL="2057400" indent="-228600" defTabSz="465138">
              <a:tabLst>
                <a:tab pos="465138" algn="l"/>
              </a:tabLst>
              <a:defRPr sz="1400">
                <a:solidFill>
                  <a:schemeClr val="bg2"/>
                </a:solidFill>
                <a:latin typeface="Arial" charset="0"/>
              </a:defRPr>
            </a:lvl5pPr>
            <a:lvl6pPr marL="2514600" indent="-228600" defTabSz="465138" eaLnBrk="0" fontAlgn="base" hangingPunct="0">
              <a:spcBef>
                <a:spcPct val="0"/>
              </a:spcBef>
              <a:spcAft>
                <a:spcPct val="0"/>
              </a:spcAft>
              <a:tabLst>
                <a:tab pos="465138" algn="l"/>
              </a:tabLst>
              <a:defRPr sz="1400">
                <a:solidFill>
                  <a:schemeClr val="bg2"/>
                </a:solidFill>
                <a:latin typeface="Arial" charset="0"/>
              </a:defRPr>
            </a:lvl6pPr>
            <a:lvl7pPr marL="2971800" indent="-228600" defTabSz="465138" eaLnBrk="0" fontAlgn="base" hangingPunct="0">
              <a:spcBef>
                <a:spcPct val="0"/>
              </a:spcBef>
              <a:spcAft>
                <a:spcPct val="0"/>
              </a:spcAft>
              <a:tabLst>
                <a:tab pos="465138" algn="l"/>
              </a:tabLst>
              <a:defRPr sz="1400">
                <a:solidFill>
                  <a:schemeClr val="bg2"/>
                </a:solidFill>
                <a:latin typeface="Arial" charset="0"/>
              </a:defRPr>
            </a:lvl7pPr>
            <a:lvl8pPr marL="3429000" indent="-228600" defTabSz="465138" eaLnBrk="0" fontAlgn="base" hangingPunct="0">
              <a:spcBef>
                <a:spcPct val="0"/>
              </a:spcBef>
              <a:spcAft>
                <a:spcPct val="0"/>
              </a:spcAft>
              <a:tabLst>
                <a:tab pos="465138" algn="l"/>
              </a:tabLst>
              <a:defRPr sz="1400">
                <a:solidFill>
                  <a:schemeClr val="bg2"/>
                </a:solidFill>
                <a:latin typeface="Arial" charset="0"/>
              </a:defRPr>
            </a:lvl8pPr>
            <a:lvl9pPr marL="3886200" indent="-228600" defTabSz="465138" eaLnBrk="0" fontAlgn="base" hangingPunct="0">
              <a:spcBef>
                <a:spcPct val="0"/>
              </a:spcBef>
              <a:spcAft>
                <a:spcPct val="0"/>
              </a:spcAft>
              <a:tabLst>
                <a:tab pos="465138" algn="l"/>
              </a:tabLst>
              <a:defRPr sz="1400">
                <a:solidFill>
                  <a:schemeClr val="bg2"/>
                </a:solidFill>
                <a:latin typeface="Arial" charset="0"/>
              </a:defRPr>
            </a:lvl9pPr>
          </a:lstStyle>
          <a:p>
            <a:pPr algn="l"/>
            <a:r>
              <a:rPr lang="en-US" altLang="en-US" sz="1000" dirty="0">
                <a:solidFill>
                  <a:schemeClr val="tx1"/>
                </a:solidFill>
              </a:rPr>
              <a:t>Shaded area represents 90% confidence interval</a:t>
            </a:r>
          </a:p>
          <a:p>
            <a:pPr algn="l"/>
            <a:r>
              <a:rPr lang="en-US" altLang="en-US" sz="1000" dirty="0">
                <a:solidFill>
                  <a:schemeClr val="tx1"/>
                </a:solidFill>
              </a:rPr>
              <a:t>White Circle -- Change from previous year</a:t>
            </a:r>
          </a:p>
          <a:p>
            <a:pPr algn="l"/>
            <a:r>
              <a:rPr lang="en-US" altLang="en-US" sz="1000" dirty="0">
                <a:solidFill>
                  <a:schemeClr val="tx1"/>
                </a:solidFill>
              </a:rPr>
              <a:t>          significant at 90%</a:t>
            </a:r>
          </a:p>
          <a:p>
            <a:pPr algn="l"/>
            <a:r>
              <a:rPr lang="en-US" altLang="en-US" sz="1000" dirty="0">
                <a:solidFill>
                  <a:schemeClr val="tx1"/>
                </a:solidFill>
              </a:rPr>
              <a:t>Tan Circle -- Change from two years before</a:t>
            </a:r>
          </a:p>
          <a:p>
            <a:pPr algn="l"/>
            <a:r>
              <a:rPr lang="en-US" altLang="en-US" sz="1000" dirty="0">
                <a:solidFill>
                  <a:schemeClr val="tx1"/>
                </a:solidFill>
              </a:rPr>
              <a:t>          significant at 90%</a:t>
            </a:r>
          </a:p>
          <a:p>
            <a:pPr algn="l"/>
            <a:r>
              <a:rPr lang="en-US" altLang="en-US" sz="1000" dirty="0">
                <a:solidFill>
                  <a:schemeClr val="tx1"/>
                </a:solidFill>
              </a:rPr>
              <a:t>Dark Circle – Neither 1-year or 2-year change</a:t>
            </a:r>
          </a:p>
          <a:p>
            <a:pPr algn="l"/>
            <a:r>
              <a:rPr lang="en-US" altLang="en-US" sz="1000" dirty="0">
                <a:solidFill>
                  <a:schemeClr val="tx1"/>
                </a:solidFill>
              </a:rPr>
              <a:t>          is significant at 90%</a:t>
            </a:r>
          </a:p>
          <a:p>
            <a:pPr algn="l"/>
            <a:r>
              <a:rPr lang="en-US" altLang="en-US" sz="1000" dirty="0" smtClean="0">
                <a:solidFill>
                  <a:schemeClr val="tx1"/>
                </a:solidFill>
              </a:rPr>
              <a:t>2013 CPS should be considered preliminary</a:t>
            </a:r>
            <a:endParaRPr lang="en-US" altLang="en-US" sz="1000" dirty="0">
              <a:solidFill>
                <a:schemeClr val="tx1"/>
              </a:solidFill>
            </a:endParaRPr>
          </a:p>
        </p:txBody>
      </p:sp>
      <p:sp>
        <p:nvSpPr>
          <p:cNvPr id="27" name="Rectangle 17"/>
          <p:cNvSpPr>
            <a:spLocks noChangeArrowheads="1"/>
          </p:cNvSpPr>
          <p:nvPr/>
        </p:nvSpPr>
        <p:spPr bwMode="auto">
          <a:xfrm>
            <a:off x="0" y="6483350"/>
            <a:ext cx="2906180"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a:t>
            </a:r>
            <a:r>
              <a:rPr lang="en-US" altLang="en-US" sz="1000" dirty="0" smtClean="0">
                <a:solidFill>
                  <a:schemeClr val="tx1"/>
                </a:solidFill>
              </a:rPr>
              <a:t>Trends,  unpublished and</a:t>
            </a:r>
          </a:p>
          <a:p>
            <a:pPr algn="l"/>
            <a:r>
              <a:rPr lang="en-US" altLang="en-US" sz="1000" dirty="0" smtClean="0">
                <a:solidFill>
                  <a:schemeClr val="tx1"/>
                </a:solidFill>
              </a:rPr>
              <a:t>Passel, Cohn and Gonzalez-Barrera 2013.</a:t>
            </a:r>
            <a:endParaRPr lang="en-US" altLang="en-US" sz="1000" dirty="0">
              <a:solidFill>
                <a:schemeClr val="tx1"/>
              </a:solidFill>
            </a:endParaRPr>
          </a:p>
        </p:txBody>
      </p:sp>
      <p:sp>
        <p:nvSpPr>
          <p:cNvPr id="29"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5</a:t>
            </a:fld>
            <a:endParaRPr lang="en-US" altLang="en-US" dirty="0">
              <a:solidFill>
                <a:schemeClr val="tx1"/>
              </a:solidFill>
            </a:endParaRPr>
          </a:p>
        </p:txBody>
      </p:sp>
    </p:spTree>
    <p:extLst>
      <p:ext uri="{BB962C8B-B14F-4D97-AF65-F5344CB8AC3E}">
        <p14:creationId xmlns:p14="http://schemas.microsoft.com/office/powerpoint/2010/main" val="31561395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328510201"/>
              </p:ext>
            </p:extLst>
          </p:nvPr>
        </p:nvGraphicFramePr>
        <p:xfrm>
          <a:off x="457200" y="1463040"/>
          <a:ext cx="8229600" cy="4942345"/>
        </p:xfrm>
        <a:graphic>
          <a:graphicData uri="http://schemas.openxmlformats.org/presentationml/2006/ole">
            <mc:AlternateContent xmlns:mc="http://schemas.openxmlformats.org/markup-compatibility/2006">
              <mc:Choice xmlns:v="urn:schemas-microsoft-com:vml" Requires="v">
                <p:oleObj spid="_x0000_s279591" name="Chart" r:id="rId4" imgW="9105911" imgH="5638680" progId="MSGraph.Chart.8">
                  <p:embed followColorScheme="full"/>
                </p:oleObj>
              </mc:Choice>
              <mc:Fallback>
                <p:oleObj name="Chart" r:id="rId4" imgW="9105911" imgH="5638680" progId="MSGraph.Chart.8">
                  <p:embed followColorScheme="full"/>
                  <p:pic>
                    <p:nvPicPr>
                      <p:cNvPr id="0" name=""/>
                      <p:cNvPicPr>
                        <a:picLocks noChangeArrowheads="1"/>
                      </p:cNvPicPr>
                      <p:nvPr/>
                    </p:nvPicPr>
                    <p:blipFill>
                      <a:blip r:embed="rId5"/>
                      <a:srcRect/>
                      <a:stretch>
                        <a:fillRect/>
                      </a:stretch>
                    </p:blipFill>
                    <p:spPr bwMode="auto">
                      <a:xfrm>
                        <a:off x="457200" y="1463040"/>
                        <a:ext cx="8229600" cy="4942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Rectangle 3"/>
          <p:cNvSpPr>
            <a:spLocks noChangeArrowheads="1"/>
          </p:cNvSpPr>
          <p:nvPr/>
        </p:nvSpPr>
        <p:spPr bwMode="auto">
          <a:xfrm>
            <a:off x="654050" y="6261100"/>
            <a:ext cx="19589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0" name="Rectangle 4"/>
          <p:cNvSpPr>
            <a:spLocks noChangeArrowheads="1"/>
          </p:cNvSpPr>
          <p:nvPr/>
        </p:nvSpPr>
        <p:spPr bwMode="auto">
          <a:xfrm>
            <a:off x="3121025" y="6261100"/>
            <a:ext cx="29019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1" name="Rectangle 5"/>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2" name="Rectangle 6"/>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3" name="Rectangle 7"/>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4" name="Rectangle 8"/>
          <p:cNvSpPr>
            <a:spLocks noChangeArrowheads="1"/>
          </p:cNvSpPr>
          <p:nvPr/>
        </p:nvSpPr>
        <p:spPr bwMode="auto">
          <a:xfrm>
            <a:off x="3124200" y="6223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5" name="Rectangle 9"/>
          <p:cNvSpPr>
            <a:spLocks noChangeArrowheads="1"/>
          </p:cNvSpPr>
          <p:nvPr/>
        </p:nvSpPr>
        <p:spPr bwMode="auto">
          <a:xfrm>
            <a:off x="685800" y="6223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6" name="Rectangle 10"/>
          <p:cNvSpPr>
            <a:spLocks noChangeArrowheads="1"/>
          </p:cNvSpPr>
          <p:nvPr/>
        </p:nvSpPr>
        <p:spPr bwMode="auto">
          <a:xfrm>
            <a:off x="31242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87000"/>
              </a:lnSpc>
              <a:spcBef>
                <a:spcPct val="30000"/>
              </a:spcBef>
              <a:defRPr sz="6500" b="1">
                <a:solidFill>
                  <a:schemeClr val="tx1"/>
                </a:solidFill>
                <a:latin typeface="Arial" charset="0"/>
              </a:defRPr>
            </a:lvl1pPr>
            <a:lvl2pPr marL="742950" indent="-285750" algn="l">
              <a:spcBef>
                <a:spcPct val="20000"/>
              </a:spcBef>
              <a:defRPr sz="2800">
                <a:solidFill>
                  <a:schemeClr val="tx1"/>
                </a:solidFill>
                <a:latin typeface="Times New Roman" pitchFamily="18" charset="0"/>
              </a:defRPr>
            </a:lvl2pPr>
            <a:lvl3pPr marL="1143000" indent="-228600" algn="l">
              <a:spcBef>
                <a:spcPct val="20000"/>
              </a:spcBef>
              <a:defRPr sz="2400">
                <a:solidFill>
                  <a:schemeClr val="tx1"/>
                </a:solidFill>
                <a:latin typeface="Times New Roman" pitchFamily="18" charset="0"/>
              </a:defRPr>
            </a:lvl3pPr>
            <a:lvl4pPr marL="1600200" indent="-228600" algn="l">
              <a:spcBef>
                <a:spcPct val="20000"/>
              </a:spcBef>
              <a:defRPr sz="2000">
                <a:solidFill>
                  <a:schemeClr val="tx1"/>
                </a:solidFill>
                <a:latin typeface="Times New Roman" pitchFamily="18" charset="0"/>
              </a:defRPr>
            </a:lvl4pPr>
            <a:lvl5pPr marL="2057400" indent="-228600" algn="l">
              <a:spcBef>
                <a:spcPct val="20000"/>
              </a:spcBef>
              <a:defRPr sz="2000">
                <a:solidFill>
                  <a:schemeClr val="tx1"/>
                </a:solidFill>
                <a:latin typeface="Times New Roman" pitchFamily="18" charset="0"/>
              </a:defRPr>
            </a:lvl5pPr>
            <a:lvl6pPr marL="2514600" indent="-228600" eaLnBrk="0" fontAlgn="base" hangingPunct="0">
              <a:spcBef>
                <a:spcPct val="20000"/>
              </a:spcBef>
              <a:spcAft>
                <a:spcPct val="0"/>
              </a:spcAft>
              <a:defRPr sz="2000">
                <a:solidFill>
                  <a:schemeClr val="tx1"/>
                </a:solidFill>
                <a:latin typeface="Times New Roman" pitchFamily="18" charset="0"/>
              </a:defRPr>
            </a:lvl6pPr>
            <a:lvl7pPr marL="2971800" indent="-228600" eaLnBrk="0" fontAlgn="base" hangingPunct="0">
              <a:spcBef>
                <a:spcPct val="20000"/>
              </a:spcBef>
              <a:spcAft>
                <a:spcPct val="0"/>
              </a:spcAft>
              <a:defRPr sz="2000">
                <a:solidFill>
                  <a:schemeClr val="tx1"/>
                </a:solidFill>
                <a:latin typeface="Times New Roman" pitchFamily="18" charset="0"/>
              </a:defRPr>
            </a:lvl7pPr>
            <a:lvl8pPr marL="3429000" indent="-228600" eaLnBrk="0" fontAlgn="base" hangingPunct="0">
              <a:spcBef>
                <a:spcPct val="20000"/>
              </a:spcBef>
              <a:spcAft>
                <a:spcPct val="0"/>
              </a:spcAft>
              <a:defRPr sz="2000">
                <a:solidFill>
                  <a:schemeClr val="tx1"/>
                </a:solidFill>
                <a:latin typeface="Times New Roman" pitchFamily="18" charset="0"/>
              </a:defRPr>
            </a:lvl8pPr>
            <a:lvl9pPr marL="3886200" indent="-228600" eaLnBrk="0" fontAlgn="base" hangingPunct="0">
              <a:spcBef>
                <a:spcPct val="20000"/>
              </a:spcBef>
              <a:spcAft>
                <a:spcPct val="0"/>
              </a:spcAft>
              <a:defRPr sz="2000">
                <a:solidFill>
                  <a:schemeClr val="tx1"/>
                </a:solidFill>
                <a:latin typeface="Times New Roman" pitchFamily="18" charset="0"/>
              </a:defRPr>
            </a:lvl9pPr>
          </a:lstStyle>
          <a:p>
            <a:pPr>
              <a:lnSpc>
                <a:spcPct val="80000"/>
              </a:lnSpc>
              <a:spcBef>
                <a:spcPct val="0"/>
              </a:spcBef>
            </a:pPr>
            <a:endParaRPr lang="en-US" altLang="en-US" sz="5400">
              <a:solidFill>
                <a:schemeClr val="hlink"/>
              </a:solidFill>
            </a:endParaRPr>
          </a:p>
        </p:txBody>
      </p:sp>
      <p:sp>
        <p:nvSpPr>
          <p:cNvPr id="34827" name="Rectangle 11"/>
          <p:cNvSpPr>
            <a:spLocks noChangeArrowheads="1"/>
          </p:cNvSpPr>
          <p:nvPr/>
        </p:nvSpPr>
        <p:spPr bwMode="auto">
          <a:xfrm>
            <a:off x="457200" y="274319"/>
            <a:ext cx="8229600" cy="1188720"/>
          </a:xfrm>
          <a:prstGeom prst="rect">
            <a:avLst/>
          </a:prstGeom>
          <a:solidFill>
            <a:srgbClr val="FFCC99"/>
          </a:solidFill>
          <a:ln w="9525">
            <a:noFill/>
            <a:miter lim="800000"/>
            <a:headEnd/>
            <a:tailEnd/>
          </a:ln>
          <a:extLst/>
        </p:spPr>
        <p:txBody>
          <a:bodyPr vert="horz" wrap="square" lIns="91440" tIns="45720" rIns="91440" bIns="45720" numCol="1" anchor="ctr" anchorCtr="0" compatLnSpc="1">
            <a:prstTxWarp prst="textNoShape">
              <a:avLst/>
            </a:prstTxWarp>
          </a:bodyPr>
          <a:lstStyle/>
          <a:p>
            <a:pPr eaLnBrk="0" hangingPunct="0"/>
            <a:r>
              <a:rPr lang="en-US" altLang="en-US" sz="3600" b="1" dirty="0" smtClean="0">
                <a:latin typeface="Trebuchet MS" pitchFamily="34" charset="0"/>
                <a:ea typeface="+mj-ea"/>
                <a:cs typeface="+mj-cs"/>
              </a:rPr>
              <a:t>Entries Down—Returns Up </a:t>
            </a:r>
            <a:r>
              <a:rPr lang="en-US" altLang="en-US" sz="3600" b="1" dirty="0" smtClean="0">
                <a:latin typeface="Trebuchet MS" pitchFamily="34" charset="0"/>
                <a:ea typeface="+mj-ea"/>
                <a:cs typeface="+mj-cs"/>
                <a:sym typeface="Wingdings" panose="05000000000000000000" pitchFamily="2" charset="2"/>
              </a:rPr>
              <a:t></a:t>
            </a:r>
            <a:r>
              <a:rPr lang="en-US" altLang="en-US" sz="3600" b="1" dirty="0">
                <a:latin typeface="Trebuchet MS" pitchFamily="34" charset="0"/>
                <a:ea typeface="+mj-ea"/>
                <a:cs typeface="+mj-cs"/>
              </a:rPr>
              <a:t/>
            </a:r>
            <a:br>
              <a:rPr lang="en-US" altLang="en-US" sz="3600" b="1" dirty="0">
                <a:latin typeface="Trebuchet MS" pitchFamily="34" charset="0"/>
                <a:ea typeface="+mj-ea"/>
                <a:cs typeface="+mj-cs"/>
              </a:rPr>
            </a:br>
            <a:r>
              <a:rPr lang="en-US" altLang="en-US" sz="3600" b="1" dirty="0" smtClean="0">
                <a:latin typeface="Trebuchet MS" pitchFamily="34" charset="0"/>
                <a:ea typeface="+mj-ea"/>
                <a:cs typeface="+mj-cs"/>
              </a:rPr>
              <a:t>Net ZERO Migration for 2005-2010</a:t>
            </a:r>
            <a:endParaRPr lang="en-US" altLang="en-US" sz="3600" b="1" dirty="0">
              <a:latin typeface="Trebuchet MS" pitchFamily="34" charset="0"/>
              <a:ea typeface="+mj-ea"/>
              <a:cs typeface="+mj-cs"/>
            </a:endParaRPr>
          </a:p>
        </p:txBody>
      </p:sp>
      <p:sp>
        <p:nvSpPr>
          <p:cNvPr id="16" name="Rectangle 17"/>
          <p:cNvSpPr>
            <a:spLocks noChangeArrowheads="1"/>
          </p:cNvSpPr>
          <p:nvPr/>
        </p:nvSpPr>
        <p:spPr bwMode="auto">
          <a:xfrm>
            <a:off x="0" y="6483350"/>
            <a:ext cx="2978315"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t>
            </a:r>
            <a:r>
              <a:rPr lang="en-US" altLang="en-US" sz="1000" dirty="0" smtClean="0">
                <a:solidFill>
                  <a:schemeClr val="tx1"/>
                </a:solidFill>
              </a:rPr>
              <a:t>various</a:t>
            </a:r>
            <a:endParaRPr lang="en-US" altLang="en-US" sz="1000" dirty="0">
              <a:solidFill>
                <a:schemeClr val="tx1"/>
              </a:solidFill>
            </a:endParaRPr>
          </a:p>
          <a:p>
            <a:pPr algn="l"/>
            <a:r>
              <a:rPr lang="en-US" altLang="en-US" sz="1000" dirty="0" smtClean="0">
                <a:solidFill>
                  <a:schemeClr val="tx1"/>
                </a:solidFill>
              </a:rPr>
              <a:t>sources</a:t>
            </a:r>
            <a:r>
              <a:rPr lang="en-US" altLang="en-US" sz="1000" dirty="0">
                <a:solidFill>
                  <a:schemeClr val="tx1"/>
                </a:solidFill>
              </a:rPr>
              <a:t>, Passel, Cohn &amp; Gonzalez-Barrera 2012.</a:t>
            </a:r>
          </a:p>
        </p:txBody>
      </p:sp>
      <p:sp>
        <p:nvSpPr>
          <p:cNvPr id="14"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6</a:t>
            </a:fld>
            <a:endParaRPr lang="en-US" altLang="en-US" dirty="0">
              <a:solidFill>
                <a:schemeClr val="tx1"/>
              </a:solidFill>
            </a:endParaRPr>
          </a:p>
        </p:txBody>
      </p:sp>
    </p:spTree>
    <p:extLst>
      <p:ext uri="{BB962C8B-B14F-4D97-AF65-F5344CB8AC3E}">
        <p14:creationId xmlns:p14="http://schemas.microsoft.com/office/powerpoint/2010/main" val="21366671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320"/>
            <a:ext cx="8229600" cy="1200963"/>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200" b="1" dirty="0">
                <a:latin typeface="Trebuchet MS" pitchFamily="34" charset="0"/>
              </a:rPr>
              <a:t>Rapid Growth through 2007</a:t>
            </a:r>
            <a:r>
              <a:rPr lang="en-US" altLang="en-US" sz="3200" b="1" dirty="0">
                <a:latin typeface="Trebuchet MS" pitchFamily="34" charset="0"/>
                <a:sym typeface="Wingdings" panose="05000000000000000000" pitchFamily="2" charset="2"/>
              </a:rPr>
              <a:t>;</a:t>
            </a:r>
            <a:br>
              <a:rPr lang="en-US" altLang="en-US" sz="3200" b="1" dirty="0">
                <a:latin typeface="Trebuchet MS" pitchFamily="34" charset="0"/>
                <a:sym typeface="Wingdings" panose="05000000000000000000" pitchFamily="2" charset="2"/>
              </a:rPr>
            </a:br>
            <a:r>
              <a:rPr lang="en-US" altLang="en-US" sz="3200" b="1" dirty="0">
                <a:latin typeface="Trebuchet MS" pitchFamily="34" charset="0"/>
                <a:sym typeface="Wingdings" panose="05000000000000000000" pitchFamily="2" charset="2"/>
              </a:rPr>
              <a:t>Acceleration Driven by Unauthorized</a:t>
            </a:r>
            <a:endParaRPr lang="en-US" altLang="en-US" sz="3200" b="1" dirty="0">
              <a:latin typeface="Trebuchet MS" pitchFamily="34" charset="0"/>
            </a:endParaRPr>
          </a:p>
        </p:txBody>
      </p:sp>
      <p:sp>
        <p:nvSpPr>
          <p:cNvPr id="8"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n-US" altLang="en-US" sz="1000" i="0" dirty="0" smtClean="0">
                <a:solidFill>
                  <a:srgbClr val="800000"/>
                </a:solidFill>
              </a:rPr>
              <a:t>Millions </a:t>
            </a:r>
            <a:r>
              <a:rPr lang="en-US" altLang="en-US" sz="1000" i="0" dirty="0">
                <a:solidFill>
                  <a:srgbClr val="800000"/>
                </a:solidFill>
              </a:rPr>
              <a:t>of Mexican Migrants in U.S.</a:t>
            </a:r>
          </a:p>
        </p:txBody>
      </p:sp>
      <p:sp>
        <p:nvSpPr>
          <p:cNvPr id="9" name="Rectangle 9"/>
          <p:cNvSpPr>
            <a:spLocks noChangeArrowheads="1"/>
          </p:cNvSpPr>
          <p:nvPr/>
        </p:nvSpPr>
        <p:spPr bwMode="auto">
          <a:xfrm>
            <a:off x="6957376" y="1435320"/>
            <a:ext cx="2197699"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p>
            <a:pPr algn="r"/>
            <a:r>
              <a:rPr lang="en-US" altLang="en-US" sz="1000" b="1" dirty="0">
                <a:solidFill>
                  <a:schemeClr val="bg2">
                    <a:lumMod val="50000"/>
                  </a:schemeClr>
                </a:solidFill>
              </a:rPr>
              <a:t>Percent Mexican of Foreign-Born</a:t>
            </a:r>
          </a:p>
        </p:txBody>
      </p:sp>
      <p:graphicFrame>
        <p:nvGraphicFramePr>
          <p:cNvPr id="11" name="Object 2"/>
          <p:cNvGraphicFramePr>
            <a:graphicFrameLocks noChangeAspect="1"/>
          </p:cNvGraphicFramePr>
          <p:nvPr>
            <p:extLst>
              <p:ext uri="{D42A27DB-BD31-4B8C-83A1-F6EECF244321}">
                <p14:modId xmlns:p14="http://schemas.microsoft.com/office/powerpoint/2010/main" val="469140845"/>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53288" name="Chart" r:id="rId4" imgW="8848657" imgH="5400675" progId="MSGraph.Chart.8">
                  <p:embed followColorScheme="full"/>
                </p:oleObj>
              </mc:Choice>
              <mc:Fallback>
                <p:oleObj name="Chart" r:id="rId4" imgW="8848657" imgH="5400675"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Rectangle 17"/>
          <p:cNvSpPr>
            <a:spLocks noChangeArrowheads="1"/>
          </p:cNvSpPr>
          <p:nvPr/>
        </p:nvSpPr>
        <p:spPr bwMode="auto">
          <a:xfrm>
            <a:off x="0" y="6483350"/>
            <a:ext cx="3096937"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1995-2004, 2013 </a:t>
            </a:r>
            <a:r>
              <a:rPr lang="en-US" altLang="en-US" sz="1000" dirty="0">
                <a:solidFill>
                  <a:schemeClr val="tx1"/>
                </a:solidFill>
              </a:rPr>
              <a:t>March </a:t>
            </a:r>
            <a:r>
              <a:rPr lang="en-US" altLang="en-US" sz="1000" dirty="0" smtClean="0">
                <a:solidFill>
                  <a:schemeClr val="tx1"/>
                </a:solidFill>
              </a:rPr>
              <a:t>CPS &amp; 2005-2012 ACS..</a:t>
            </a:r>
            <a:endParaRPr lang="en-US" altLang="en-US" sz="1000" dirty="0">
              <a:solidFill>
                <a:schemeClr val="tx1"/>
              </a:solidFill>
            </a:endParaRPr>
          </a:p>
        </p:txBody>
      </p:sp>
      <p:sp>
        <p:nvSpPr>
          <p:cNvPr id="18" name="Line 14"/>
          <p:cNvSpPr>
            <a:spLocks noChangeShapeType="1"/>
          </p:cNvSpPr>
          <p:nvPr/>
        </p:nvSpPr>
        <p:spPr bwMode="auto">
          <a:xfrm flipV="1">
            <a:off x="6910836" y="2108199"/>
            <a:ext cx="874264" cy="46831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n-US"/>
          </a:p>
        </p:txBody>
      </p:sp>
      <p:sp>
        <p:nvSpPr>
          <p:cNvPr id="19" name="Text Box 15"/>
          <p:cNvSpPr txBox="1">
            <a:spLocks noChangeArrowheads="1"/>
          </p:cNvSpPr>
          <p:nvPr/>
        </p:nvSpPr>
        <p:spPr bwMode="auto">
          <a:xfrm>
            <a:off x="4825536" y="2382843"/>
            <a:ext cx="2008289"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n-US" altLang="en-US" sz="2800" dirty="0" smtClean="0">
                <a:solidFill>
                  <a:srgbClr val="800000"/>
                </a:solidFill>
              </a:rPr>
              <a:t>12,754,000</a:t>
            </a:r>
            <a:endParaRPr lang="en-US" altLang="en-US" sz="2800" dirty="0">
              <a:solidFill>
                <a:srgbClr val="800000"/>
              </a:solidFill>
            </a:endParaRPr>
          </a:p>
          <a:p>
            <a:r>
              <a:rPr lang="en-US" altLang="en-US" sz="1400" dirty="0">
                <a:solidFill>
                  <a:srgbClr val="800000"/>
                </a:solidFill>
              </a:rPr>
              <a:t>(</a:t>
            </a:r>
            <a:r>
              <a:rPr lang="en-US" altLang="en-US" sz="1400" dirty="0" smtClean="0">
                <a:solidFill>
                  <a:srgbClr val="800000"/>
                </a:solidFill>
              </a:rPr>
              <a:t>2007 ACS-</a:t>
            </a:r>
            <a:r>
              <a:rPr lang="en-US" altLang="en-US" sz="1400" dirty="0">
                <a:solidFill>
                  <a:srgbClr val="800000"/>
                </a:solidFill>
              </a:rPr>
              <a:t>-Adjusted)</a:t>
            </a:r>
          </a:p>
        </p:txBody>
      </p:sp>
      <p:sp>
        <p:nvSpPr>
          <p:cNvPr id="20" name="Oval 16"/>
          <p:cNvSpPr>
            <a:spLocks noChangeArrowheads="1"/>
          </p:cNvSpPr>
          <p:nvPr/>
        </p:nvSpPr>
        <p:spPr bwMode="auto">
          <a:xfrm>
            <a:off x="4655723" y="2206747"/>
            <a:ext cx="2322513" cy="1025551"/>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n-US" altLang="en-US"/>
          </a:p>
        </p:txBody>
      </p:sp>
    </p:spTree>
    <p:extLst>
      <p:ext uri="{BB962C8B-B14F-4D97-AF65-F5344CB8AC3E}">
        <p14:creationId xmlns:p14="http://schemas.microsoft.com/office/powerpoint/2010/main" val="22803885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Object 2"/>
          <p:cNvGraphicFramePr>
            <a:graphicFrameLocks noChangeAspect="1"/>
          </p:cNvGraphicFramePr>
          <p:nvPr>
            <p:extLst>
              <p:ext uri="{D42A27DB-BD31-4B8C-83A1-F6EECF244321}">
                <p14:modId xmlns:p14="http://schemas.microsoft.com/office/powerpoint/2010/main" val="3103888591"/>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35902" name="Chart" r:id="rId4" imgW="8848745" imgH="5400810" progId="MSGraph.Chart.8">
                  <p:embed followColorScheme="full"/>
                </p:oleObj>
              </mc:Choice>
              <mc:Fallback>
                <p:oleObj name="Chart" r:id="rId4" imgW="8848745" imgH="5400810"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0" name="Rectangle 2"/>
          <p:cNvSpPr>
            <a:spLocks noGrp="1" noChangeArrowheads="1"/>
          </p:cNvSpPr>
          <p:nvPr>
            <p:ph type="title"/>
          </p:nvPr>
        </p:nvSpPr>
        <p:spPr>
          <a:xfrm>
            <a:off x="457200" y="274320"/>
            <a:ext cx="8229600" cy="1200963"/>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200" b="1" dirty="0" smtClean="0">
                <a:latin typeface="Trebuchet MS" pitchFamily="34" charset="0"/>
              </a:rPr>
              <a:t>Growth Stops and Reverses 2007-2013</a:t>
            </a:r>
            <a:r>
              <a:rPr lang="en-US" altLang="en-US" sz="3200" b="1" dirty="0" smtClean="0">
                <a:latin typeface="Trebuchet MS" pitchFamily="34" charset="0"/>
                <a:sym typeface="Wingdings" panose="05000000000000000000" pitchFamily="2" charset="2"/>
              </a:rPr>
              <a:t>;</a:t>
            </a:r>
            <a:br>
              <a:rPr lang="en-US" altLang="en-US" sz="3200" b="1" dirty="0" smtClean="0">
                <a:latin typeface="Trebuchet MS" pitchFamily="34" charset="0"/>
                <a:sym typeface="Wingdings" panose="05000000000000000000" pitchFamily="2" charset="2"/>
              </a:rPr>
            </a:br>
            <a:r>
              <a:rPr lang="en-US" altLang="en-US" sz="3200" b="1" dirty="0" smtClean="0">
                <a:latin typeface="Trebuchet MS" pitchFamily="34" charset="0"/>
                <a:sym typeface="Wingdings" panose="05000000000000000000" pitchFamily="2" charset="2"/>
              </a:rPr>
              <a:t>HUGE Share of Mexicans in U.S. Now</a:t>
            </a:r>
            <a:endParaRPr lang="en-US" altLang="en-US" sz="3200" b="1" dirty="0">
              <a:latin typeface="Trebuchet MS" pitchFamily="34" charset="0"/>
            </a:endParaRPr>
          </a:p>
        </p:txBody>
      </p:sp>
      <p:sp>
        <p:nvSpPr>
          <p:cNvPr id="7" name="Rectangle 17"/>
          <p:cNvSpPr>
            <a:spLocks noChangeArrowheads="1"/>
          </p:cNvSpPr>
          <p:nvPr/>
        </p:nvSpPr>
        <p:spPr bwMode="auto">
          <a:xfrm>
            <a:off x="0" y="6483350"/>
            <a:ext cx="3629134"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1995-2004, 2013 </a:t>
            </a:r>
            <a:r>
              <a:rPr lang="en-US" altLang="en-US" sz="1000" dirty="0">
                <a:solidFill>
                  <a:schemeClr val="tx1"/>
                </a:solidFill>
              </a:rPr>
              <a:t>March </a:t>
            </a:r>
            <a:r>
              <a:rPr lang="en-US" altLang="en-US" sz="1000" dirty="0" smtClean="0">
                <a:solidFill>
                  <a:schemeClr val="tx1"/>
                </a:solidFill>
              </a:rPr>
              <a:t>CPS &amp; 2005-2012 ACS, preliminary.</a:t>
            </a:r>
            <a:endParaRPr lang="en-US" altLang="en-US" sz="1000" dirty="0">
              <a:solidFill>
                <a:schemeClr val="tx1"/>
              </a:solidFill>
            </a:endParaRPr>
          </a:p>
        </p:txBody>
      </p:sp>
      <p:sp>
        <p:nvSpPr>
          <p:cNvPr id="8"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n-US" altLang="en-US" sz="1000" i="0" dirty="0" smtClean="0">
                <a:solidFill>
                  <a:srgbClr val="800000"/>
                </a:solidFill>
              </a:rPr>
              <a:t>Millions </a:t>
            </a:r>
            <a:r>
              <a:rPr lang="en-US" altLang="en-US" sz="1000" i="0" dirty="0">
                <a:solidFill>
                  <a:srgbClr val="800000"/>
                </a:solidFill>
              </a:rPr>
              <a:t>of Mexican Migrants in U.S.</a:t>
            </a:r>
          </a:p>
        </p:txBody>
      </p:sp>
      <p:sp>
        <p:nvSpPr>
          <p:cNvPr id="9" name="Rectangle 9"/>
          <p:cNvSpPr>
            <a:spLocks noChangeArrowheads="1"/>
          </p:cNvSpPr>
          <p:nvPr/>
        </p:nvSpPr>
        <p:spPr bwMode="auto">
          <a:xfrm>
            <a:off x="6957376" y="1435320"/>
            <a:ext cx="2197699"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p>
            <a:pPr algn="r"/>
            <a:r>
              <a:rPr lang="en-US" altLang="en-US" sz="1000" b="1" dirty="0">
                <a:solidFill>
                  <a:schemeClr val="bg2">
                    <a:lumMod val="50000"/>
                  </a:schemeClr>
                </a:solidFill>
              </a:rPr>
              <a:t>Percent Mexican of Foreign-Born</a:t>
            </a:r>
          </a:p>
        </p:txBody>
      </p:sp>
      <p:sp>
        <p:nvSpPr>
          <p:cNvPr id="13" name="Oval 15"/>
          <p:cNvSpPr>
            <a:spLocks noChangeArrowheads="1"/>
          </p:cNvSpPr>
          <p:nvPr/>
        </p:nvSpPr>
        <p:spPr bwMode="auto">
          <a:xfrm>
            <a:off x="7425137" y="4199859"/>
            <a:ext cx="790584" cy="444537"/>
          </a:xfrm>
          <a:prstGeom prst="ellipse">
            <a:avLst/>
          </a:prstGeom>
          <a:noFill/>
          <a:ln w="47625">
            <a:solidFill>
              <a:schemeClr val="bg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n-US" altLang="en-US"/>
          </a:p>
        </p:txBody>
      </p:sp>
      <p:sp>
        <p:nvSpPr>
          <p:cNvPr id="14" name="Line 14"/>
          <p:cNvSpPr>
            <a:spLocks noChangeShapeType="1"/>
          </p:cNvSpPr>
          <p:nvPr/>
        </p:nvSpPr>
        <p:spPr bwMode="auto">
          <a:xfrm flipV="1">
            <a:off x="6910836" y="2343150"/>
            <a:ext cx="1127382" cy="23336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n-US"/>
          </a:p>
        </p:txBody>
      </p:sp>
      <p:sp>
        <p:nvSpPr>
          <p:cNvPr id="15" name="Text Box 15"/>
          <p:cNvSpPr txBox="1">
            <a:spLocks noChangeArrowheads="1"/>
          </p:cNvSpPr>
          <p:nvPr/>
        </p:nvSpPr>
        <p:spPr bwMode="auto">
          <a:xfrm>
            <a:off x="4827011" y="2382843"/>
            <a:ext cx="2005338"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n-US" altLang="en-US" sz="2800" dirty="0" smtClean="0">
                <a:solidFill>
                  <a:srgbClr val="800000"/>
                </a:solidFill>
              </a:rPr>
              <a:t>12,021,000</a:t>
            </a:r>
            <a:endParaRPr lang="en-US" altLang="en-US" sz="2800" dirty="0">
              <a:solidFill>
                <a:srgbClr val="800000"/>
              </a:solidFill>
            </a:endParaRPr>
          </a:p>
          <a:p>
            <a:r>
              <a:rPr lang="en-US" altLang="en-US" sz="1400" dirty="0">
                <a:solidFill>
                  <a:srgbClr val="800000"/>
                </a:solidFill>
              </a:rPr>
              <a:t>(</a:t>
            </a:r>
            <a:r>
              <a:rPr lang="en-US" altLang="en-US" sz="1400" dirty="0" smtClean="0">
                <a:solidFill>
                  <a:srgbClr val="800000"/>
                </a:solidFill>
              </a:rPr>
              <a:t>2013 </a:t>
            </a:r>
            <a:r>
              <a:rPr lang="en-US" altLang="en-US" sz="1400" dirty="0">
                <a:solidFill>
                  <a:srgbClr val="800000"/>
                </a:solidFill>
              </a:rPr>
              <a:t>CPS--Adjusted)</a:t>
            </a:r>
          </a:p>
        </p:txBody>
      </p:sp>
      <p:sp>
        <p:nvSpPr>
          <p:cNvPr id="16" name="Oval 16"/>
          <p:cNvSpPr>
            <a:spLocks noChangeArrowheads="1"/>
          </p:cNvSpPr>
          <p:nvPr/>
        </p:nvSpPr>
        <p:spPr bwMode="auto">
          <a:xfrm>
            <a:off x="4655723" y="2206747"/>
            <a:ext cx="2322513" cy="1025551"/>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n-US" altLang="en-US"/>
          </a:p>
        </p:txBody>
      </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8</a:t>
            </a:fld>
            <a:endParaRPr lang="en-US" altLang="en-US" dirty="0">
              <a:solidFill>
                <a:schemeClr val="tx1"/>
              </a:solidFill>
            </a:endParaRPr>
          </a:p>
        </p:txBody>
      </p:sp>
    </p:spTree>
    <p:extLst>
      <p:ext uri="{BB962C8B-B14F-4D97-AF65-F5344CB8AC3E}">
        <p14:creationId xmlns:p14="http://schemas.microsoft.com/office/powerpoint/2010/main" val="17285293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Object 2"/>
          <p:cNvGraphicFramePr>
            <a:graphicFrameLocks noChangeAspect="1"/>
          </p:cNvGraphicFramePr>
          <p:nvPr>
            <p:extLst>
              <p:ext uri="{D42A27DB-BD31-4B8C-83A1-F6EECF244321}">
                <p14:modId xmlns:p14="http://schemas.microsoft.com/office/powerpoint/2010/main" val="1013570801"/>
              </p:ext>
            </p:extLst>
          </p:nvPr>
        </p:nvGraphicFramePr>
        <p:xfrm>
          <a:off x="457200" y="1606550"/>
          <a:ext cx="8229600" cy="4889500"/>
        </p:xfrm>
        <a:graphic>
          <a:graphicData uri="http://schemas.openxmlformats.org/presentationml/2006/ole">
            <mc:AlternateContent xmlns:mc="http://schemas.openxmlformats.org/markup-compatibility/2006">
              <mc:Choice xmlns:v="urn:schemas-microsoft-com:vml" Requires="v">
                <p:oleObj spid="_x0000_s346124" name="Chart" r:id="rId4" imgW="8848657" imgH="5400675" progId="MSGraph.Chart.8">
                  <p:embed followColorScheme="full"/>
                </p:oleObj>
              </mc:Choice>
              <mc:Fallback>
                <p:oleObj name="Chart" r:id="rId4" imgW="8848657" imgH="5400675" progId="MSGraph.Chart.8">
                  <p:embed followColorScheme="full"/>
                  <p:pic>
                    <p:nvPicPr>
                      <p:cNvPr id="0" name=""/>
                      <p:cNvPicPr>
                        <a:picLocks noChangeArrowheads="1"/>
                      </p:cNvPicPr>
                      <p:nvPr/>
                    </p:nvPicPr>
                    <p:blipFill>
                      <a:blip r:embed="rId5"/>
                      <a:srcRect/>
                      <a:stretch>
                        <a:fillRect/>
                      </a:stretch>
                    </p:blipFill>
                    <p:spPr bwMode="auto">
                      <a:xfrm>
                        <a:off x="457200" y="1606550"/>
                        <a:ext cx="82296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0" name="Rectangle 2"/>
          <p:cNvSpPr>
            <a:spLocks noGrp="1" noChangeArrowheads="1"/>
          </p:cNvSpPr>
          <p:nvPr>
            <p:ph type="title"/>
          </p:nvPr>
        </p:nvSpPr>
        <p:spPr>
          <a:xfrm>
            <a:off x="457200" y="274320"/>
            <a:ext cx="8229600" cy="1200963"/>
          </a:xfrm>
          <a:solidFill>
            <a:srgbClr val="FFCC99"/>
          </a:solid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sz="3200" b="1" dirty="0" smtClean="0">
                <a:latin typeface="Trebuchet MS" pitchFamily="34" charset="0"/>
              </a:rPr>
              <a:t>Growth Stops and Reverses 2007-2013</a:t>
            </a:r>
            <a:r>
              <a:rPr lang="en-US" altLang="en-US" sz="3200" b="1" dirty="0" smtClean="0">
                <a:latin typeface="Trebuchet MS" pitchFamily="34" charset="0"/>
                <a:sym typeface="Wingdings" panose="05000000000000000000" pitchFamily="2" charset="2"/>
              </a:rPr>
              <a:t>;</a:t>
            </a:r>
            <a:br>
              <a:rPr lang="en-US" altLang="en-US" sz="3200" b="1" dirty="0" smtClean="0">
                <a:latin typeface="Trebuchet MS" pitchFamily="34" charset="0"/>
                <a:sym typeface="Wingdings" panose="05000000000000000000" pitchFamily="2" charset="2"/>
              </a:rPr>
            </a:br>
            <a:r>
              <a:rPr lang="en-US" altLang="en-US" sz="3200" b="1" dirty="0" smtClean="0">
                <a:latin typeface="Trebuchet MS" pitchFamily="34" charset="0"/>
                <a:sym typeface="Wingdings" panose="05000000000000000000" pitchFamily="2" charset="2"/>
              </a:rPr>
              <a:t>Preliminary 2014 Shows Continuing Drop</a:t>
            </a:r>
            <a:endParaRPr lang="en-US" altLang="en-US" sz="3200" b="1" dirty="0">
              <a:latin typeface="Trebuchet MS" pitchFamily="34" charset="0"/>
            </a:endParaRPr>
          </a:p>
        </p:txBody>
      </p:sp>
      <p:sp>
        <p:nvSpPr>
          <p:cNvPr id="7" name="Rectangle 17"/>
          <p:cNvSpPr>
            <a:spLocks noChangeArrowheads="1"/>
          </p:cNvSpPr>
          <p:nvPr/>
        </p:nvSpPr>
        <p:spPr bwMode="auto">
          <a:xfrm>
            <a:off x="0" y="6483350"/>
            <a:ext cx="3629134" cy="39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43" tIns="44435" rIns="92043" bIns="44435">
            <a:spAutoFit/>
          </a:bodyPr>
          <a:lstStyle>
            <a:lvl1pPr defTabSz="928688">
              <a:defRPr sz="1400">
                <a:solidFill>
                  <a:schemeClr val="bg2"/>
                </a:solidFill>
                <a:latin typeface="Arial" charset="0"/>
              </a:defRPr>
            </a:lvl1pPr>
            <a:lvl2pPr marL="742950" indent="-285750" defTabSz="928688">
              <a:defRPr sz="1400">
                <a:solidFill>
                  <a:schemeClr val="bg2"/>
                </a:solidFill>
                <a:latin typeface="Arial" charset="0"/>
              </a:defRPr>
            </a:lvl2pPr>
            <a:lvl3pPr marL="1143000" indent="-228600" defTabSz="928688">
              <a:defRPr sz="1400">
                <a:solidFill>
                  <a:schemeClr val="bg2"/>
                </a:solidFill>
                <a:latin typeface="Arial" charset="0"/>
              </a:defRPr>
            </a:lvl3pPr>
            <a:lvl4pPr marL="1600200" indent="-228600" defTabSz="928688">
              <a:defRPr sz="1400">
                <a:solidFill>
                  <a:schemeClr val="bg2"/>
                </a:solidFill>
                <a:latin typeface="Arial" charset="0"/>
              </a:defRPr>
            </a:lvl4pPr>
            <a:lvl5pPr marL="2057400" indent="-228600" defTabSz="928688">
              <a:defRPr sz="1400">
                <a:solidFill>
                  <a:schemeClr val="bg2"/>
                </a:solidFill>
                <a:latin typeface="Arial" charset="0"/>
              </a:defRPr>
            </a:lvl5pPr>
            <a:lvl6pPr marL="2514600" indent="-228600" defTabSz="928688" eaLnBrk="0" fontAlgn="base" hangingPunct="0">
              <a:spcBef>
                <a:spcPct val="0"/>
              </a:spcBef>
              <a:spcAft>
                <a:spcPct val="0"/>
              </a:spcAft>
              <a:defRPr sz="1400">
                <a:solidFill>
                  <a:schemeClr val="bg2"/>
                </a:solidFill>
                <a:latin typeface="Arial" charset="0"/>
              </a:defRPr>
            </a:lvl6pPr>
            <a:lvl7pPr marL="2971800" indent="-228600" defTabSz="928688" eaLnBrk="0" fontAlgn="base" hangingPunct="0">
              <a:spcBef>
                <a:spcPct val="0"/>
              </a:spcBef>
              <a:spcAft>
                <a:spcPct val="0"/>
              </a:spcAft>
              <a:defRPr sz="1400">
                <a:solidFill>
                  <a:schemeClr val="bg2"/>
                </a:solidFill>
                <a:latin typeface="Arial" charset="0"/>
              </a:defRPr>
            </a:lvl7pPr>
            <a:lvl8pPr marL="3429000" indent="-228600" defTabSz="928688" eaLnBrk="0" fontAlgn="base" hangingPunct="0">
              <a:spcBef>
                <a:spcPct val="0"/>
              </a:spcBef>
              <a:spcAft>
                <a:spcPct val="0"/>
              </a:spcAft>
              <a:defRPr sz="1400">
                <a:solidFill>
                  <a:schemeClr val="bg2"/>
                </a:solidFill>
                <a:latin typeface="Arial" charset="0"/>
              </a:defRPr>
            </a:lvl8pPr>
            <a:lvl9pPr marL="3886200" indent="-228600" defTabSz="928688" eaLnBrk="0" fontAlgn="base" hangingPunct="0">
              <a:spcBef>
                <a:spcPct val="0"/>
              </a:spcBef>
              <a:spcAft>
                <a:spcPct val="0"/>
              </a:spcAft>
              <a:defRPr sz="1400">
                <a:solidFill>
                  <a:schemeClr val="bg2"/>
                </a:solidFill>
                <a:latin typeface="Arial" charset="0"/>
              </a:defRPr>
            </a:lvl9pPr>
          </a:lstStyle>
          <a:p>
            <a:pPr algn="l"/>
            <a:r>
              <a:rPr lang="en-US" altLang="en-US" sz="1000" dirty="0">
                <a:solidFill>
                  <a:schemeClr val="tx1"/>
                </a:solidFill>
              </a:rPr>
              <a:t>Source: Pew Hispanic Trends based on augmented</a:t>
            </a:r>
          </a:p>
          <a:p>
            <a:pPr algn="l"/>
            <a:r>
              <a:rPr lang="en-US" altLang="en-US" sz="1000" dirty="0" smtClean="0">
                <a:solidFill>
                  <a:schemeClr val="tx1"/>
                </a:solidFill>
              </a:rPr>
              <a:t>1995-2004, 2013 </a:t>
            </a:r>
            <a:r>
              <a:rPr lang="en-US" altLang="en-US" sz="1000" dirty="0">
                <a:solidFill>
                  <a:schemeClr val="tx1"/>
                </a:solidFill>
              </a:rPr>
              <a:t>March </a:t>
            </a:r>
            <a:r>
              <a:rPr lang="en-US" altLang="en-US" sz="1000" dirty="0" smtClean="0">
                <a:solidFill>
                  <a:schemeClr val="tx1"/>
                </a:solidFill>
              </a:rPr>
              <a:t>CPS &amp; 2005-2012 ACS, preliminary.</a:t>
            </a:r>
            <a:endParaRPr lang="en-US" altLang="en-US" sz="1000" dirty="0">
              <a:solidFill>
                <a:schemeClr val="tx1"/>
              </a:solidFill>
            </a:endParaRPr>
          </a:p>
        </p:txBody>
      </p:sp>
      <p:sp>
        <p:nvSpPr>
          <p:cNvPr id="8" name="Rectangle 8"/>
          <p:cNvSpPr>
            <a:spLocks noChangeArrowheads="1"/>
          </p:cNvSpPr>
          <p:nvPr/>
        </p:nvSpPr>
        <p:spPr bwMode="auto">
          <a:xfrm>
            <a:off x="352309" y="1435320"/>
            <a:ext cx="364013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pPr algn="l">
              <a:lnSpc>
                <a:spcPct val="100000"/>
              </a:lnSpc>
            </a:pPr>
            <a:r>
              <a:rPr lang="en-US" altLang="en-US" sz="1000" i="0" dirty="0" smtClean="0">
                <a:solidFill>
                  <a:srgbClr val="800000"/>
                </a:solidFill>
              </a:rPr>
              <a:t>Millions </a:t>
            </a:r>
            <a:r>
              <a:rPr lang="en-US" altLang="en-US" sz="1000" i="0" dirty="0">
                <a:solidFill>
                  <a:srgbClr val="800000"/>
                </a:solidFill>
              </a:rPr>
              <a:t>of Mexican Migrants in U.S.</a:t>
            </a:r>
          </a:p>
        </p:txBody>
      </p:sp>
      <p:sp>
        <p:nvSpPr>
          <p:cNvPr id="9" name="Rectangle 9"/>
          <p:cNvSpPr>
            <a:spLocks noChangeArrowheads="1"/>
          </p:cNvSpPr>
          <p:nvPr/>
        </p:nvSpPr>
        <p:spPr bwMode="auto">
          <a:xfrm>
            <a:off x="6957376" y="1435320"/>
            <a:ext cx="2197699"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6" tIns="46034" rIns="92066" bIns="46034">
            <a:spAutoFit/>
          </a:bodyPr>
          <a:lstStyle/>
          <a:p>
            <a:pPr algn="r"/>
            <a:r>
              <a:rPr lang="en-US" altLang="en-US" sz="1000" b="1" dirty="0">
                <a:solidFill>
                  <a:schemeClr val="bg2">
                    <a:lumMod val="50000"/>
                  </a:schemeClr>
                </a:solidFill>
              </a:rPr>
              <a:t>Percent Mexican of Foreign-Born</a:t>
            </a:r>
          </a:p>
        </p:txBody>
      </p:sp>
      <p:sp>
        <p:nvSpPr>
          <p:cNvPr id="13" name="Oval 15"/>
          <p:cNvSpPr>
            <a:spLocks noChangeArrowheads="1"/>
          </p:cNvSpPr>
          <p:nvPr/>
        </p:nvSpPr>
        <p:spPr bwMode="auto">
          <a:xfrm>
            <a:off x="7425137" y="4199859"/>
            <a:ext cx="790584" cy="444537"/>
          </a:xfrm>
          <a:prstGeom prst="ellipse">
            <a:avLst/>
          </a:prstGeom>
          <a:noFill/>
          <a:ln w="47625">
            <a:solidFill>
              <a:schemeClr val="bg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n-US" altLang="en-US"/>
          </a:p>
        </p:txBody>
      </p:sp>
      <p:grpSp>
        <p:nvGrpSpPr>
          <p:cNvPr id="2" name="Group 1"/>
          <p:cNvGrpSpPr/>
          <p:nvPr/>
        </p:nvGrpSpPr>
        <p:grpSpPr>
          <a:xfrm>
            <a:off x="4722398" y="2301997"/>
            <a:ext cx="3382495" cy="1136528"/>
            <a:chOff x="4655723" y="2206747"/>
            <a:chExt cx="3382495" cy="1136528"/>
          </a:xfrm>
        </p:grpSpPr>
        <p:sp>
          <p:nvSpPr>
            <p:cNvPr id="14" name="Line 14"/>
            <p:cNvSpPr>
              <a:spLocks noChangeShapeType="1"/>
            </p:cNvSpPr>
            <p:nvPr/>
          </p:nvSpPr>
          <p:spPr bwMode="auto">
            <a:xfrm flipV="1">
              <a:off x="6910836" y="2343150"/>
              <a:ext cx="1127382" cy="233361"/>
            </a:xfrm>
            <a:prstGeom prst="line">
              <a:avLst/>
            </a:prstGeom>
            <a:noFill/>
            <a:ln w="25400">
              <a:solidFill>
                <a:srgbClr val="800000"/>
              </a:solidFill>
              <a:round/>
              <a:headEnd/>
              <a:tailEnd type="triangle" w="lg" len="med"/>
            </a:ln>
            <a:extLst>
              <a:ext uri="{909E8E84-426E-40DD-AFC4-6F175D3DCCD1}">
                <a14:hiddenFill xmlns:a14="http://schemas.microsoft.com/office/drawing/2010/main">
                  <a:noFill/>
                </a14:hiddenFill>
              </a:ext>
            </a:extLst>
          </p:spPr>
          <p:txBody>
            <a:bodyPr lIns="18795" tIns="0" rIns="18795" bIns="0" anchor="ctr"/>
            <a:lstStyle/>
            <a:p>
              <a:endParaRPr lang="en-US"/>
            </a:p>
          </p:txBody>
        </p:sp>
        <p:sp>
          <p:nvSpPr>
            <p:cNvPr id="15" name="Text Box 15"/>
            <p:cNvSpPr txBox="1">
              <a:spLocks noChangeArrowheads="1"/>
            </p:cNvSpPr>
            <p:nvPr/>
          </p:nvSpPr>
          <p:spPr bwMode="auto">
            <a:xfrm>
              <a:off x="4720413" y="2382843"/>
              <a:ext cx="2218539" cy="6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66" tIns="0" rIns="92066" bIns="46034" anchorCtr="1">
              <a:spAutoFit/>
            </a:bodyP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r>
                <a:rPr lang="en-US" altLang="en-US" sz="2800" dirty="0" smtClean="0">
                  <a:solidFill>
                    <a:srgbClr val="800000"/>
                  </a:solidFill>
                </a:rPr>
                <a:t>11,700,000</a:t>
              </a:r>
              <a:endParaRPr lang="en-US" altLang="en-US" sz="2800" dirty="0">
                <a:solidFill>
                  <a:srgbClr val="800000"/>
                </a:solidFill>
              </a:endParaRPr>
            </a:p>
            <a:p>
              <a:r>
                <a:rPr lang="en-US" altLang="en-US" sz="1400" dirty="0">
                  <a:solidFill>
                    <a:srgbClr val="800000"/>
                  </a:solidFill>
                </a:rPr>
                <a:t>(</a:t>
              </a:r>
              <a:r>
                <a:rPr lang="en-US" altLang="en-US" sz="1400" dirty="0" smtClean="0">
                  <a:solidFill>
                    <a:srgbClr val="800000"/>
                  </a:solidFill>
                </a:rPr>
                <a:t>2014 </a:t>
              </a:r>
              <a:r>
                <a:rPr lang="en-US" altLang="en-US" sz="1400" dirty="0">
                  <a:solidFill>
                    <a:srgbClr val="800000"/>
                  </a:solidFill>
                </a:rPr>
                <a:t>CPS-</a:t>
              </a:r>
              <a:r>
                <a:rPr lang="en-US" altLang="en-US" sz="1400" dirty="0" smtClean="0">
                  <a:solidFill>
                    <a:srgbClr val="800000"/>
                  </a:solidFill>
                </a:rPr>
                <a:t>-Preliminary)</a:t>
              </a:r>
              <a:endParaRPr lang="en-US" altLang="en-US" sz="1400" dirty="0">
                <a:solidFill>
                  <a:srgbClr val="800000"/>
                </a:solidFill>
              </a:endParaRPr>
            </a:p>
          </p:txBody>
        </p:sp>
        <p:sp>
          <p:nvSpPr>
            <p:cNvPr id="16" name="Oval 16"/>
            <p:cNvSpPr>
              <a:spLocks noChangeArrowheads="1"/>
            </p:cNvSpPr>
            <p:nvPr/>
          </p:nvSpPr>
          <p:spPr bwMode="auto">
            <a:xfrm>
              <a:off x="4655723" y="2206747"/>
              <a:ext cx="2322513" cy="1136528"/>
            </a:xfrm>
            <a:prstGeom prst="ellipse">
              <a:avLst/>
            </a:prstGeom>
            <a:noFill/>
            <a:ln w="47625">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4400" b="1" i="1">
                  <a:solidFill>
                    <a:schemeClr val="hlink"/>
                  </a:solidFill>
                  <a:latin typeface="Arial" charset="0"/>
                </a:defRPr>
              </a:lvl1pPr>
              <a:lvl2pPr marL="742950" indent="-285750">
                <a:defRPr sz="4400" b="1" i="1">
                  <a:solidFill>
                    <a:schemeClr val="hlink"/>
                  </a:solidFill>
                  <a:latin typeface="Arial" charset="0"/>
                </a:defRPr>
              </a:lvl2pPr>
              <a:lvl3pPr marL="1143000" indent="-228600">
                <a:defRPr sz="4400" b="1" i="1">
                  <a:solidFill>
                    <a:schemeClr val="hlink"/>
                  </a:solidFill>
                  <a:latin typeface="Arial" charset="0"/>
                </a:defRPr>
              </a:lvl3pPr>
              <a:lvl4pPr marL="1600200" indent="-228600">
                <a:defRPr sz="4400" b="1" i="1">
                  <a:solidFill>
                    <a:schemeClr val="hlink"/>
                  </a:solidFill>
                  <a:latin typeface="Arial" charset="0"/>
                </a:defRPr>
              </a:lvl4pPr>
              <a:lvl5pPr marL="2057400" indent="-228600">
                <a:defRPr sz="4400" b="1" i="1">
                  <a:solidFill>
                    <a:schemeClr val="hlink"/>
                  </a:solidFill>
                  <a:latin typeface="Arial" charset="0"/>
                </a:defRPr>
              </a:lvl5pPr>
              <a:lvl6pPr marL="2514600" indent="-228600" algn="ctr" eaLnBrk="0" fontAlgn="base" hangingPunct="0">
                <a:lnSpc>
                  <a:spcPct val="85000"/>
                </a:lnSpc>
                <a:spcBef>
                  <a:spcPct val="0"/>
                </a:spcBef>
                <a:spcAft>
                  <a:spcPct val="0"/>
                </a:spcAft>
                <a:defRPr sz="4400" b="1" i="1">
                  <a:solidFill>
                    <a:schemeClr val="hlink"/>
                  </a:solidFill>
                  <a:latin typeface="Arial" charset="0"/>
                </a:defRPr>
              </a:lvl6pPr>
              <a:lvl7pPr marL="2971800" indent="-228600" algn="ctr" eaLnBrk="0" fontAlgn="base" hangingPunct="0">
                <a:lnSpc>
                  <a:spcPct val="85000"/>
                </a:lnSpc>
                <a:spcBef>
                  <a:spcPct val="0"/>
                </a:spcBef>
                <a:spcAft>
                  <a:spcPct val="0"/>
                </a:spcAft>
                <a:defRPr sz="4400" b="1" i="1">
                  <a:solidFill>
                    <a:schemeClr val="hlink"/>
                  </a:solidFill>
                  <a:latin typeface="Arial" charset="0"/>
                </a:defRPr>
              </a:lvl7pPr>
              <a:lvl8pPr marL="3429000" indent="-228600" algn="ctr" eaLnBrk="0" fontAlgn="base" hangingPunct="0">
                <a:lnSpc>
                  <a:spcPct val="85000"/>
                </a:lnSpc>
                <a:spcBef>
                  <a:spcPct val="0"/>
                </a:spcBef>
                <a:spcAft>
                  <a:spcPct val="0"/>
                </a:spcAft>
                <a:defRPr sz="4400" b="1" i="1">
                  <a:solidFill>
                    <a:schemeClr val="hlink"/>
                  </a:solidFill>
                  <a:latin typeface="Arial" charset="0"/>
                </a:defRPr>
              </a:lvl8pPr>
              <a:lvl9pPr marL="3886200" indent="-228600" algn="ctr" eaLnBrk="0" fontAlgn="base" hangingPunct="0">
                <a:lnSpc>
                  <a:spcPct val="85000"/>
                </a:lnSpc>
                <a:spcBef>
                  <a:spcPct val="0"/>
                </a:spcBef>
                <a:spcAft>
                  <a:spcPct val="0"/>
                </a:spcAft>
                <a:defRPr sz="4400" b="1" i="1">
                  <a:solidFill>
                    <a:schemeClr val="hlink"/>
                  </a:solidFill>
                  <a:latin typeface="Arial" charset="0"/>
                </a:defRPr>
              </a:lvl9pPr>
            </a:lstStyle>
            <a:p>
              <a:endParaRPr lang="en-US" altLang="en-US"/>
            </a:p>
          </p:txBody>
        </p:sp>
      </p:grpSp>
      <p:sp>
        <p:nvSpPr>
          <p:cNvPr id="12" name="Rectangle 2"/>
          <p:cNvSpPr>
            <a:spLocks noChangeArrowheads="1"/>
          </p:cNvSpPr>
          <p:nvPr/>
        </p:nvSpPr>
        <p:spPr bwMode="auto">
          <a:xfrm>
            <a:off x="4345213" y="6542963"/>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a:solidFill>
                  <a:schemeClr val="bg2"/>
                </a:solidFill>
                <a:latin typeface="Arial" charset="0"/>
              </a:defRPr>
            </a:lvl1pPr>
            <a:lvl2pPr marL="742950" indent="-285750">
              <a:defRPr sz="1400">
                <a:solidFill>
                  <a:schemeClr val="bg2"/>
                </a:solidFill>
                <a:latin typeface="Arial" charset="0"/>
              </a:defRPr>
            </a:lvl2pPr>
            <a:lvl3pPr marL="1143000" indent="-228600">
              <a:defRPr sz="1400">
                <a:solidFill>
                  <a:schemeClr val="bg2"/>
                </a:solidFill>
                <a:latin typeface="Arial" charset="0"/>
              </a:defRPr>
            </a:lvl3pPr>
            <a:lvl4pPr marL="1600200" indent="-228600">
              <a:defRPr sz="1400">
                <a:solidFill>
                  <a:schemeClr val="bg2"/>
                </a:solidFill>
                <a:latin typeface="Arial" charset="0"/>
              </a:defRPr>
            </a:lvl4pPr>
            <a:lvl5pPr marL="2057400" indent="-228600">
              <a:defRPr sz="1400">
                <a:solidFill>
                  <a:schemeClr val="bg2"/>
                </a:solidFill>
                <a:latin typeface="Arial" charset="0"/>
              </a:defRPr>
            </a:lvl5pPr>
            <a:lvl6pPr marL="2514600" indent="-228600" eaLnBrk="0" fontAlgn="base" hangingPunct="0">
              <a:spcBef>
                <a:spcPct val="0"/>
              </a:spcBef>
              <a:spcAft>
                <a:spcPct val="0"/>
              </a:spcAft>
              <a:defRPr sz="1400">
                <a:solidFill>
                  <a:schemeClr val="bg2"/>
                </a:solidFill>
                <a:latin typeface="Arial" charset="0"/>
              </a:defRPr>
            </a:lvl6pPr>
            <a:lvl7pPr marL="2971800" indent="-228600" eaLnBrk="0" fontAlgn="base" hangingPunct="0">
              <a:spcBef>
                <a:spcPct val="0"/>
              </a:spcBef>
              <a:spcAft>
                <a:spcPct val="0"/>
              </a:spcAft>
              <a:defRPr sz="1400">
                <a:solidFill>
                  <a:schemeClr val="bg2"/>
                </a:solidFill>
                <a:latin typeface="Arial" charset="0"/>
              </a:defRPr>
            </a:lvl7pPr>
            <a:lvl8pPr marL="3429000" indent="-228600" eaLnBrk="0" fontAlgn="base" hangingPunct="0">
              <a:spcBef>
                <a:spcPct val="0"/>
              </a:spcBef>
              <a:spcAft>
                <a:spcPct val="0"/>
              </a:spcAft>
              <a:defRPr sz="1400">
                <a:solidFill>
                  <a:schemeClr val="bg2"/>
                </a:solidFill>
                <a:latin typeface="Arial" charset="0"/>
              </a:defRPr>
            </a:lvl8pPr>
            <a:lvl9pPr marL="3886200" indent="-228600" eaLnBrk="0" fontAlgn="base" hangingPunct="0">
              <a:spcBef>
                <a:spcPct val="0"/>
              </a:spcBef>
              <a:spcAft>
                <a:spcPct val="0"/>
              </a:spcAft>
              <a:defRPr sz="1400">
                <a:solidFill>
                  <a:schemeClr val="bg2"/>
                </a:solidFill>
                <a:latin typeface="Arial" charset="0"/>
              </a:defRPr>
            </a:lvl9pPr>
          </a:lstStyle>
          <a:p>
            <a:fld id="{54EC5A97-0536-4B0C-98CA-D8AB30195950}" type="slidenum">
              <a:rPr lang="en-US" altLang="en-US" smtClean="0">
                <a:solidFill>
                  <a:schemeClr val="tx1"/>
                </a:solidFill>
              </a:rPr>
              <a:t>9</a:t>
            </a:fld>
            <a:endParaRPr lang="en-US" altLang="en-US" dirty="0">
              <a:solidFill>
                <a:schemeClr val="tx1"/>
              </a:solidFill>
            </a:endParaRPr>
          </a:p>
        </p:txBody>
      </p:sp>
    </p:spTree>
    <p:extLst>
      <p:ext uri="{BB962C8B-B14F-4D97-AF65-F5344CB8AC3E}">
        <p14:creationId xmlns:p14="http://schemas.microsoft.com/office/powerpoint/2010/main" val="4137858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Default Design">
  <a:themeElements>
    <a:clrScheme name="Default Design 15">
      <a:dk1>
        <a:srgbClr val="000000"/>
      </a:dk1>
      <a:lt1>
        <a:srgbClr val="FFFFFF"/>
      </a:lt1>
      <a:dk2>
        <a:srgbClr val="333399"/>
      </a:dk2>
      <a:lt2>
        <a:srgbClr val="FFCC99"/>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5E2F23"/>
        </a:accent1>
        <a:accent2>
          <a:srgbClr val="333399"/>
        </a:accent2>
        <a:accent3>
          <a:srgbClr val="FFFFFF"/>
        </a:accent3>
        <a:accent4>
          <a:srgbClr val="000000"/>
        </a:accent4>
        <a:accent5>
          <a:srgbClr val="B6ADAC"/>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333399"/>
        </a:dk2>
        <a:lt2>
          <a:srgbClr val="808080"/>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333399"/>
        </a:dk2>
        <a:lt2>
          <a:srgbClr val="FFCC99"/>
        </a:lt2>
        <a:accent1>
          <a:srgbClr val="5E2F23"/>
        </a:accent1>
        <a:accent2>
          <a:srgbClr val="CEA289"/>
        </a:accent2>
        <a:accent3>
          <a:srgbClr val="FFFFFF"/>
        </a:accent3>
        <a:accent4>
          <a:srgbClr val="000000"/>
        </a:accent4>
        <a:accent5>
          <a:srgbClr val="B6ADAC"/>
        </a:accent5>
        <a:accent6>
          <a:srgbClr val="BA927C"/>
        </a:accent6>
        <a:hlink>
          <a:srgbClr val="91523A"/>
        </a:hlink>
        <a:folHlink>
          <a:srgbClr val="C9682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30395</TotalTime>
  <Words>5458</Words>
  <Application>Microsoft Office PowerPoint</Application>
  <PresentationFormat>On-screen Show (4:3)</PresentationFormat>
  <Paragraphs>390</Paragraphs>
  <Slides>29</Slides>
  <Notes>27</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Default Design</vt:lpstr>
      <vt:lpstr>Chart</vt:lpstr>
      <vt:lpstr>PowerPoint Presentation</vt:lpstr>
      <vt:lpstr>The Larger Picture</vt:lpstr>
      <vt:lpstr>After’07-’09 Decline, Essentially No Change ‘09 to ‘12</vt:lpstr>
      <vt:lpstr>PowerPoint Presentation</vt:lpstr>
      <vt:lpstr>Mexican Unauthorized Peaked in ‘07; Decreases Continue through ‘12</vt:lpstr>
      <vt:lpstr>PowerPoint Presentation</vt:lpstr>
      <vt:lpstr>Rapid Growth through 2007; Acceleration Driven by Unauthorized</vt:lpstr>
      <vt:lpstr>Growth Stops and Reverses 2007-2013; HUGE Share of Mexicans in U.S. Now</vt:lpstr>
      <vt:lpstr>Growth Stops and Reverses 2007-2013; Preliminary 2014 Shows Continuing Drop</vt:lpstr>
      <vt:lpstr>PowerPoint Presentation</vt:lpstr>
      <vt:lpstr>Unauthorized Spread from CA;  Growing Share in New States</vt:lpstr>
      <vt:lpstr>Unauthorized Spread Stops  After ’07; “Others” Hold Constant</vt:lpstr>
      <vt:lpstr>PowerPoint Presentation</vt:lpstr>
      <vt:lpstr>PowerPoint Presentation</vt:lpstr>
      <vt:lpstr>PowerPoint Presentation</vt:lpstr>
      <vt:lpstr>PowerPoint Presentation</vt:lpstr>
      <vt:lpstr>% Mexican of Unauthorized Highest in West and New Settlement Areas</vt:lpstr>
      <vt:lpstr>Unauthorized Families</vt:lpstr>
      <vt:lpstr>Changing Patterns of Unauthorized</vt:lpstr>
      <vt:lpstr>Increasing % of Unauthorized Mexican Adults in the US Many Years</vt:lpstr>
      <vt:lpstr>Median Duration in US Skyrocketed for Unauthorized Mexican Adults</vt:lpstr>
      <vt:lpstr>Most Unauthorized Mexican Men Are Married or Have Children</vt:lpstr>
      <vt:lpstr>Large Majority of the Women Are Married or Have Children</vt:lpstr>
      <vt:lpstr>Most Unauthorized Mexicans Are Married or Have Children, too</vt:lpstr>
      <vt:lpstr>At Least 2.6 Million Unauthorized Mexicans Have US-Born Children</vt:lpstr>
      <vt:lpstr>PowerPoint Presentation</vt:lpstr>
      <vt:lpstr>Conclusion</vt:lpstr>
      <vt:lpstr>PowerPoint Presentation</vt:lpstr>
      <vt:lpstr>PowerPoint Presentation</vt:lpstr>
    </vt:vector>
  </TitlesOfParts>
  <Company>Pew Hispanic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rakesh</dc:creator>
  <cp:lastModifiedBy>RODAS Renán</cp:lastModifiedBy>
  <cp:revision>831</cp:revision>
  <cp:lastPrinted>2014-08-28T19:33:59Z</cp:lastPrinted>
  <dcterms:created xsi:type="dcterms:W3CDTF">2008-02-15T19:34:14Z</dcterms:created>
  <dcterms:modified xsi:type="dcterms:W3CDTF">2015-04-14T22:21:56Z</dcterms:modified>
</cp:coreProperties>
</file>