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8" r:id="rId3"/>
    <p:sldId id="307" r:id="rId4"/>
    <p:sldId id="280" r:id="rId5"/>
    <p:sldId id="305" r:id="rId6"/>
    <p:sldId id="322" r:id="rId7"/>
    <p:sldId id="308" r:id="rId8"/>
    <p:sldId id="315" r:id="rId9"/>
    <p:sldId id="316" r:id="rId10"/>
    <p:sldId id="317" r:id="rId11"/>
    <p:sldId id="309" r:id="rId12"/>
    <p:sldId id="318" r:id="rId13"/>
    <p:sldId id="310" r:id="rId14"/>
    <p:sldId id="319" r:id="rId15"/>
    <p:sldId id="320" r:id="rId16"/>
    <p:sldId id="311" r:id="rId17"/>
    <p:sldId id="312" r:id="rId18"/>
    <p:sldId id="321" r:id="rId19"/>
    <p:sldId id="313" r:id="rId20"/>
    <p:sldId id="314" r:id="rId21"/>
    <p:sldId id="26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Rosenblum" initials="M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9" autoAdjust="0"/>
  </p:normalViewPr>
  <p:slideViewPr>
    <p:cSldViewPr>
      <p:cViewPr>
        <p:scale>
          <a:sx n="71" d="100"/>
          <a:sy n="71" d="100"/>
        </p:scale>
        <p:origin x="-135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0" y="7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\Dropbox\data%20for%20Mexico%20April%202015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i-fp1\users\MRosenblum\My%20Documents\presentations\data%20for%20Mexico%20April%202015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3.077810586176729E-2"/>
                  <c:y val="1.62310440361621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7049650043744551E-2"/>
                  <c:y val="-2.96722805482648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Sheet1!$A$3:$A$7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Sheet1!$B$3:$B$7</c:f>
              <c:numCache>
                <c:formatCode>_(* #,##0_);_(* \(#,##0\);_(* "-"??_);_(@_)</c:formatCode>
                <c:ptCount val="5"/>
                <c:pt idx="0">
                  <c:v>11584977</c:v>
                </c:pt>
                <c:pt idx="1">
                  <c:v>1252067</c:v>
                </c:pt>
                <c:pt idx="2">
                  <c:v>902293</c:v>
                </c:pt>
                <c:pt idx="3">
                  <c:v>533598</c:v>
                </c:pt>
                <c:pt idx="4">
                  <c:v>27608608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aseline="0"/>
      </a:pPr>
      <a:endParaRPr lang="es-C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3.7642834645669317E-2"/>
                  <c:y val="9.5610498687664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945209973753281E-2"/>
                  <c:y val="-4.6138451443569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Sheet1!$A$11:$A$15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Sheet1!$B$11:$B$15</c:f>
              <c:numCache>
                <c:formatCode>_(* #,##0_);_(* \(#,##0\);_(* "-"??_);_(@_)</c:formatCode>
                <c:ptCount val="5"/>
                <c:pt idx="0">
                  <c:v>6194070.5</c:v>
                </c:pt>
                <c:pt idx="1">
                  <c:v>436217.1875</c:v>
                </c:pt>
                <c:pt idx="2">
                  <c:v>704154.18749999965</c:v>
                </c:pt>
                <c:pt idx="3">
                  <c:v>316788.3125</c:v>
                </c:pt>
                <c:pt idx="4">
                  <c:v>3370769.8124999977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/>
      </a:pPr>
      <a:endParaRPr lang="es-C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4.0740376202974627E-3"/>
                  <c:y val="0.142841936424613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6135170603674585E-3"/>
                  <c:y val="-8.44371536891222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Sheet1!$A$19:$A$23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Sheet1!$B$19:$B$23</c:f>
              <c:numCache>
                <c:formatCode>#,##0</c:formatCode>
                <c:ptCount val="5"/>
                <c:pt idx="0">
                  <c:v>861072.74424999941</c:v>
                </c:pt>
                <c:pt idx="1">
                  <c:v>35976.167799999996</c:v>
                </c:pt>
                <c:pt idx="2">
                  <c:v>59350.066271093747</c:v>
                </c:pt>
                <c:pt idx="3">
                  <c:v>25414.3069</c:v>
                </c:pt>
                <c:pt idx="4" formatCode="_(* #,##0_);_(* \(#,##0\);_(* &quot;-&quot;??_);_(@_)">
                  <c:v>457186.71477890632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/>
      </a:pPr>
      <a:endParaRPr lang="es-C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4.2437554680664895E-2"/>
                  <c:y val="-1.88600904053660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556758530183727E-2"/>
                  <c:y val="2.93544036162146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0052384076990391E-2"/>
                  <c:y val="-9.761227763196267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6156277340332445E-2"/>
                  <c:y val="-5.41695829687955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7405183727034117E-2"/>
                  <c:y val="1.24037620297462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Sheet1!$A$28:$A$32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Sheet1!$B$28:$B$32</c:f>
              <c:numCache>
                <c:formatCode>_(* #,##0_);_(* \(#,##0\);_(* "-"??_);_(@_)</c:formatCode>
                <c:ptCount val="5"/>
                <c:pt idx="0">
                  <c:v>2414963</c:v>
                </c:pt>
                <c:pt idx="1">
                  <c:v>91611.296874999927</c:v>
                </c:pt>
                <c:pt idx="2">
                  <c:v>213433.5</c:v>
                </c:pt>
                <c:pt idx="3">
                  <c:v>68499.8984375</c:v>
                </c:pt>
                <c:pt idx="4">
                  <c:v>816492.30468750035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aseline="0"/>
      </a:pPr>
      <a:endParaRPr lang="es-C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6.555052493438325E-2"/>
                  <c:y val="-2.29881160688247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5717847769028893E-2"/>
                  <c:y val="-4.328885972586754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1833333333333375E-2"/>
                  <c:y val="8.061388159813356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975809273840774E-2"/>
                  <c:y val="1.08661417322834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7507108486439166E-2"/>
                  <c:y val="2.77777777777778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Sheet1!$A$36:$A$40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Sheet1!$B$36:$B$40</c:f>
              <c:numCache>
                <c:formatCode>_(* #,##0_);_(* \(#,##0\);_(* "-"??_);_(@_)</c:formatCode>
                <c:ptCount val="5"/>
                <c:pt idx="0">
                  <c:v>2620613.6319999998</c:v>
                </c:pt>
                <c:pt idx="1">
                  <c:v>172383</c:v>
                </c:pt>
                <c:pt idx="2">
                  <c:v>280890</c:v>
                </c:pt>
                <c:pt idx="3">
                  <c:v>262887</c:v>
                </c:pt>
                <c:pt idx="4">
                  <c:v>339385.36799999984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aseline="0"/>
      </a:pPr>
      <a:endParaRPr lang="es-C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2.7209755030621192E-2"/>
                  <c:y val="7.153324584426949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442804024496957E-2"/>
                  <c:y val="6.78878681831438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542388451443568E-2"/>
                  <c:y val="1.4419291338582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4047244094488202E-2"/>
                  <c:y val="1.38754009915427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635356517935255E-2"/>
                  <c:y val="7.63888888888888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Sheet1!$A$44:$A$48</c:f>
              <c:strCache>
                <c:ptCount val="5"/>
                <c:pt idx="0">
                  <c:v>Mexico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Other</c:v>
                </c:pt>
              </c:strCache>
            </c:strRef>
          </c:cat>
          <c:val>
            <c:numRef>
              <c:f>Sheet1!$B$44:$B$48</c:f>
              <c:numCache>
                <c:formatCode>_(* #,##0_);_(* \(#,##0\);_(* "-"??_);_(@_)</c:formatCode>
                <c:ptCount val="5"/>
                <c:pt idx="0">
                  <c:v>916501</c:v>
                </c:pt>
                <c:pt idx="1">
                  <c:v>65393</c:v>
                </c:pt>
                <c:pt idx="2">
                  <c:v>96026</c:v>
                </c:pt>
                <c:pt idx="3">
                  <c:v>85460</c:v>
                </c:pt>
                <c:pt idx="4">
                  <c:v>159663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aseline="0"/>
      </a:pPr>
      <a:endParaRPr lang="es-C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943600" y="0"/>
            <a:ext cx="9128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CE11C2-3418-4F3D-BC9F-A0846D29E1F0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7F936C-7771-4FC9-B746-C988496D7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1066800" y="0"/>
            <a:ext cx="4724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of presenation, name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914400" y="86106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  © </a:t>
            </a:r>
            <a:r>
              <a:rPr lang="en-US" smtClean="0"/>
              <a:t>2014 Migration </a:t>
            </a:r>
            <a:r>
              <a:rPr lang="en-US"/>
              <a:t>Policy Institute.  </a:t>
            </a:r>
            <a:br>
              <a:rPr lang="en-US"/>
            </a:br>
            <a:r>
              <a:rPr lang="en-US"/>
              <a:t>Contact </a:t>
            </a:r>
            <a:r>
              <a:rPr lang="en-US" u="sng"/>
              <a:t>communications@migrationpolicy.org</a:t>
            </a:r>
            <a:r>
              <a:rPr lang="en-US"/>
              <a:t> for permission to reprint. </a:t>
            </a:r>
          </a:p>
        </p:txBody>
      </p:sp>
      <p:pic>
        <p:nvPicPr>
          <p:cNvPr id="34822" name="Picture 8" descr="mpilogo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38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78863"/>
            <a:ext cx="1219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67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56B893-B25D-448C-B620-B165B1CCEAEC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794907-6D4E-41E8-A043-1943FEC9A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47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3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94907-6D4E-41E8-A043-1943FEC9AA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1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56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E3CADB-8544-430D-AF58-14366A2F7390}" type="datetime1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D34-E8C1-4DC8-BECC-1FCB65850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313873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34AF-26D4-47F6-85D8-28D2488A5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386884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838200" y="1524000"/>
            <a:ext cx="7696200" cy="4191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F887-84F8-456A-BEFA-AC8F0751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422015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85517A-3EDB-4E20-97C8-E6669C457D07}" type="datetime1">
              <a:rPr lang="en-US"/>
              <a:pPr>
                <a:defRPr/>
              </a:pPr>
              <a:t>4/14/2015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</a:t>
            </a:r>
            <a:r>
              <a:rPr lang="en-US" smtClean="0"/>
              <a:t>2013 </a:t>
            </a:r>
            <a:r>
              <a:rPr lang="en-GB" smtClean="0"/>
              <a:t>Migration </a:t>
            </a:r>
            <a:r>
              <a:rPr lang="en-GB"/>
              <a:t>Policy Institute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BE15-2A42-4D66-9E3A-902A082ACD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5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-152400"/>
            <a:ext cx="7620000" cy="1066801"/>
          </a:xfrm>
        </p:spPr>
        <p:txBody>
          <a:bodyPr/>
          <a:lstStyle>
            <a:lvl1pPr>
              <a:defRPr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686800" cy="4572000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680-0EC2-400D-9F32-5590A77A3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307311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533400" y="1600200"/>
            <a:ext cx="8077200" cy="4191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567F-B32A-46B4-B213-7819E490A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2014 Migration Policy Institute</a:t>
            </a:r>
          </a:p>
        </p:txBody>
      </p:sp>
    </p:spTree>
    <p:extLst>
      <p:ext uri="{BB962C8B-B14F-4D97-AF65-F5344CB8AC3E}">
        <p14:creationId xmlns:p14="http://schemas.microsoft.com/office/powerpoint/2010/main" val="201380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7E2EF14-7FEC-4992-BE52-0AF8B56CE27D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8201AE-8093-441F-93FA-72F41CBE5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75" y="6324600"/>
            <a:ext cx="144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4" r:id="rId3"/>
    <p:sldLayoutId id="2147484015" r:id="rId4"/>
    <p:sldLayoutId id="2147484018" r:id="rId5"/>
    <p:sldLayoutId id="2147484020" r:id="rId6"/>
    <p:sldLayoutId id="2147484021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rosenblum@migrationpolicy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1362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Opportunities and Limits of executive action: How many Mexicans and Central Americans Could Benefit?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2362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Marc Rosenblum,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Deputy Director, U.S. Immigration Policy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100" dirty="0" smtClean="0">
                <a:solidFill>
                  <a:schemeClr val="accent4">
                    <a:lumMod val="50000"/>
                  </a:schemeClr>
                </a:solidFill>
              </a:rPr>
              <a:t>April 14, 2015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113" y="1752600"/>
            <a:ext cx="48037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Salvadoran Nationals, 2013</a:t>
            </a:r>
            <a:endParaRPr lang="en-US" sz="3200" u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6248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Source</a:t>
            </a:r>
            <a:r>
              <a:rPr lang="en-US" sz="1200" dirty="0" smtClean="0">
                <a:latin typeface="+mj-lt"/>
              </a:rPr>
              <a:t>: MPI analysis of 2008 SIPP and 2009-2013 ACS data by Van Hook, Bachmeier, and Hammar. </a:t>
            </a:r>
            <a:endParaRPr lang="en-US" sz="1200" dirty="0">
              <a:latin typeface="+mj-lt"/>
            </a:endParaRPr>
          </a:p>
        </p:txBody>
      </p:sp>
      <p:pic>
        <p:nvPicPr>
          <p:cNvPr id="11" name="Picture 10" descr="El_Salvador_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685800"/>
            <a:ext cx="8234733" cy="5577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10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0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20857"/>
              </p:ext>
            </p:extLst>
          </p:nvPr>
        </p:nvGraphicFramePr>
        <p:xfrm>
          <a:off x="914400" y="838200"/>
          <a:ext cx="7727952" cy="5566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587"/>
                <a:gridCol w="1308873"/>
                <a:gridCol w="1308873"/>
                <a:gridCol w="1308873"/>
                <a:gridCol w="1308873"/>
                <a:gridCol w="1308873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State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DAPA </a:t>
                      </a:r>
                      <a:r>
                        <a:rPr lang="en-US" sz="1200" b="1" u="none" strike="noStrike" dirty="0" smtClean="0">
                          <a:effectLst/>
                        </a:rPr>
                        <a:t>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DACA 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</a:t>
                      </a:r>
                      <a:r>
                        <a:rPr lang="en-US" sz="1200" b="1" u="none" strike="noStrike" dirty="0" smtClean="0">
                          <a:effectLst/>
                        </a:rPr>
                        <a:t>Deferred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Action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Eligible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Deferred Action </a:t>
                      </a:r>
                      <a:r>
                        <a:rPr lang="en-US" sz="1200" b="1" u="none" strike="noStrike" dirty="0">
                          <a:effectLst/>
                        </a:rPr>
                        <a:t>as %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21,000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111,000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Texas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Virginia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Massachusetts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Nevada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Tennessee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Connecticut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Arkansas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Colorado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Washington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Pennsylvania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Minnesota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Ohio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Missouri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Louisiana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Arizona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Nebraska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Illinois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MPI analysis of 2008 SIPP and 2009-2013 ACS data by Van Hook, Bachmeier, and Hammar.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Salvadoran Nationals, 2013</a:t>
            </a:r>
            <a:endParaRPr lang="en-US" sz="3200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11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2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96694"/>
              </p:ext>
            </p:extLst>
          </p:nvPr>
        </p:nvGraphicFramePr>
        <p:xfrm>
          <a:off x="762000" y="829310"/>
          <a:ext cx="8229598" cy="573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2593"/>
                <a:gridCol w="1115401"/>
                <a:gridCol w="1115401"/>
                <a:gridCol w="1115401"/>
                <a:gridCol w="1115401"/>
                <a:gridCol w="1115401"/>
              </a:tblGrid>
              <a:tr h="450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County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DAPA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DACA 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Deferred</a:t>
                      </a:r>
                      <a:r>
                        <a:rPr lang="en-US" sz="12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Action</a:t>
                      </a:r>
                      <a:r>
                        <a:rPr lang="en-US" sz="1200" b="1" u="none" strike="noStrike" baseline="0" dirty="0" smtClean="0">
                          <a:effectLst/>
                          <a:latin typeface="+mj-lt"/>
                        </a:rPr>
                        <a:t> Eligible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Total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Deferred Action </a:t>
                      </a: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as %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Los Angeles County, 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Harris County, Texas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Montgomery County, 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Prince George's County, 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Boston Area NECTA**, Massachusetts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Fairfax County, Virginia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Dallas County, Texas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Nassau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Suffolk County, New York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71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Prince William County, Virginia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Union County, 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Hudson County, 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Orange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Clark County, Nevada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Queens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Alameda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Miami-Dade-Monroe Counties, 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San Mateo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Gwinnett County, Georgia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Mecklenburg County, North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San Bernardino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Contra Costa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Baltimore County, 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Riverside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Santa Clara County, 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MPI analysis of 2008 SIPP and 2009-2013 ACS data by Van Hook, Bachmeier, and Hammar.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</a:tbl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Salvadoran Nationals, 2013</a:t>
            </a:r>
            <a:endParaRPr lang="en-US" sz="320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12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72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pic>
        <p:nvPicPr>
          <p:cNvPr id="6" name="Picture 5" descr="Guatemala_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838200"/>
            <a:ext cx="8077200" cy="54864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Guatemalan Nationals, 2013</a:t>
            </a:r>
            <a:endParaRPr lang="en-US" sz="320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248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Source</a:t>
            </a:r>
            <a:r>
              <a:rPr lang="en-US" sz="1200" dirty="0" smtClean="0">
                <a:latin typeface="+mj-lt"/>
              </a:rPr>
              <a:t>: MPI analysis of 2008 SIPP and 2009-2013 ACS data by Van Hook, Bachmeier, and Hammar. 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13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8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30790"/>
              </p:ext>
            </p:extLst>
          </p:nvPr>
        </p:nvGraphicFramePr>
        <p:xfrm>
          <a:off x="850901" y="838200"/>
          <a:ext cx="8140697" cy="5566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802"/>
                <a:gridCol w="1378779"/>
                <a:gridCol w="1378779"/>
                <a:gridCol w="1378779"/>
                <a:gridCol w="1378779"/>
                <a:gridCol w="137877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State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DAPA </a:t>
                      </a:r>
                      <a:r>
                        <a:rPr lang="en-US" sz="1200" b="1" u="none" strike="noStrike" dirty="0" smtClean="0">
                          <a:effectLst/>
                        </a:rPr>
                        <a:t>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DACA 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</a:t>
                      </a:r>
                      <a:r>
                        <a:rPr lang="en-US" sz="1200" b="1" u="none" strike="noStrike" dirty="0" smtClean="0">
                          <a:effectLst/>
                        </a:rPr>
                        <a:t>Deferred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Action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Eligible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Deferred Action </a:t>
                      </a:r>
                      <a:r>
                        <a:rPr lang="en-US" sz="1200" b="1" u="none" strike="noStrike" dirty="0">
                          <a:effectLst/>
                        </a:rPr>
                        <a:t>as %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69,000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66,000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Texas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49,000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Maryland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Massachusetts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Virginia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Connecticut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Rhode Island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Tennessee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Illinois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Alabama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Oklahoma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Arizona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Nevada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Pennsylvania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Washington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Michigan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Oregon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Missouri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Ohio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MPI analysis of 2008 SIPP and 2009-2013 ACS data by Van Hook, Bachmeier, and Hammar.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Guatemalan Nationals, 2013</a:t>
            </a:r>
            <a:endParaRPr lang="en-US" sz="320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14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08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53392"/>
              </p:ext>
            </p:extLst>
          </p:nvPr>
        </p:nvGraphicFramePr>
        <p:xfrm>
          <a:off x="838201" y="762000"/>
          <a:ext cx="8077199" cy="573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3471"/>
                <a:gridCol w="1226606"/>
                <a:gridCol w="1103945"/>
                <a:gridCol w="1091679"/>
                <a:gridCol w="956753"/>
                <a:gridCol w="1094745"/>
              </a:tblGrid>
              <a:tr h="450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County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DAPA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DACA 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Deferred</a:t>
                      </a:r>
                      <a:r>
                        <a:rPr lang="en-US" sz="12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Action</a:t>
                      </a:r>
                      <a:r>
                        <a:rPr lang="en-US" sz="1200" b="1" u="none" strike="noStrike" baseline="0" dirty="0" smtClean="0">
                          <a:effectLst/>
                          <a:latin typeface="+mj-lt"/>
                        </a:rPr>
                        <a:t> Eligible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Total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Deferred Action </a:t>
                      </a: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as %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78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Los Angeles County, 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Harris County, Texas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Palm Beach County, 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Boston Area NECTA**, Massachusetts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Prince George's County, 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Miami-Dade-Monroe, Florida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Fairfield County, Connecticut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Providence County, Rhode Island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Westchester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Orange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71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Mercer County, 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Cook County, Illinois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Montgomery County, 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Riverside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Kings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Union County, 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Lee County, 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Dallas County, Texas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Queens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Hudson County, 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Suffolk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DeKalb County, Georgia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San Bernardino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Maricopa County, Arizona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Fairfax County, Virginia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MPI analysis of 2008 SIPP and 2009-2013 ACS data by Van Hook, Bachmeier, and Hammar.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Guatemalan Nationals, 2013</a:t>
            </a:r>
            <a:endParaRPr lang="en-US" sz="320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15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1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pic>
        <p:nvPicPr>
          <p:cNvPr id="6" name="Picture 5" descr="Honduras_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38200"/>
            <a:ext cx="8077200" cy="54864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Honduran Nationals, 2013</a:t>
            </a:r>
            <a:endParaRPr lang="en-US" sz="320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248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Source</a:t>
            </a:r>
            <a:r>
              <a:rPr lang="en-US" sz="1200" dirty="0" smtClean="0">
                <a:latin typeface="+mj-lt"/>
              </a:rPr>
              <a:t>: MPI analysis of 2008 SIPP and 2009-2013 ACS data by Van Hook, Bachmeier, and Hammar. 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16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64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26803"/>
              </p:ext>
            </p:extLst>
          </p:nvPr>
        </p:nvGraphicFramePr>
        <p:xfrm>
          <a:off x="774701" y="838200"/>
          <a:ext cx="8140697" cy="5566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802"/>
                <a:gridCol w="1378779"/>
                <a:gridCol w="1378779"/>
                <a:gridCol w="1378779"/>
                <a:gridCol w="1378779"/>
                <a:gridCol w="137877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State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DAPA </a:t>
                      </a:r>
                      <a:r>
                        <a:rPr lang="en-US" sz="1200" b="1" u="none" strike="noStrike" dirty="0" smtClean="0">
                          <a:effectLst/>
                        </a:rPr>
                        <a:t>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DACA 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</a:t>
                      </a:r>
                      <a:r>
                        <a:rPr lang="en-US" sz="1200" b="1" u="none" strike="noStrike" dirty="0" smtClean="0">
                          <a:effectLst/>
                        </a:rPr>
                        <a:t>Deferred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Action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Eligible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Deferred Action </a:t>
                      </a:r>
                      <a:r>
                        <a:rPr lang="en-US" sz="1200" b="1" u="none" strike="noStrike" dirty="0">
                          <a:effectLst/>
                        </a:rPr>
                        <a:t>as %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Texas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Virginia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Louisiana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Tennessee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Indiana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Illinois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Massachusetts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Minnesota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Pennsylvania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Colorado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Alabama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Oklahoma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Connecticut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Arkansas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Kansas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Washington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Ohio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MPI analysis of 2008 SIPP and 2009-2013 ACS data by Van Hook, Bachmeier, and Hammar.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Honduran Nationals, 2013</a:t>
            </a:r>
            <a:endParaRPr lang="en-US" sz="3200" u="none" dirty="0"/>
          </a:p>
        </p:txBody>
      </p:sp>
      <p:sp>
        <p:nvSpPr>
          <p:cNvPr id="7" name="TextBox 6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17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4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7514"/>
              </p:ext>
            </p:extLst>
          </p:nvPr>
        </p:nvGraphicFramePr>
        <p:xfrm>
          <a:off x="762000" y="838200"/>
          <a:ext cx="8229598" cy="573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2593"/>
                <a:gridCol w="1115401"/>
                <a:gridCol w="1115401"/>
                <a:gridCol w="1115401"/>
                <a:gridCol w="1115401"/>
                <a:gridCol w="1115401"/>
              </a:tblGrid>
              <a:tr h="375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County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DAPA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DACA 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Deferred</a:t>
                      </a:r>
                      <a:r>
                        <a:rPr lang="en-US" sz="12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Action</a:t>
                      </a:r>
                      <a:r>
                        <a:rPr lang="en-US" sz="1200" b="1" u="none" strike="noStrike" baseline="0" dirty="0" smtClean="0">
                          <a:effectLst/>
                          <a:latin typeface="+mj-lt"/>
                        </a:rPr>
                        <a:t> Eligible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Total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Deferred Action </a:t>
                      </a: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as %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Harris County, Texas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Miami-Dade-Monroe Counties, Florida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Los Angeles County,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Dallas County, Texas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Mecklenburg County, North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Fairfax County, Virginia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Montgomery County, 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Broward County, 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Travis County, Texas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71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Bronx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Nassau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Prince George's County, 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Palm Beach County, 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Hudson County, 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Gwinnett County, Georgia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6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Suffolk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Essex County, 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Boston Area NECTA**, Massachusetts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Hillsborough County, 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Kings County,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Queens County, New York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Baltimore County, Maryland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DeKalb County, Georgia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Middlesex County, 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Tarrant County, Texas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&lt;1,000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/>
                </a:tc>
              </a:tr>
              <a:tr h="15946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MPI analysis of 2008 SIPP and 2009-2013 ACS data by Van Hook, Bachmeier, and Hammar.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noFill/>
                  </a:tcPr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Honduran Nationals, 2013</a:t>
            </a:r>
            <a:endParaRPr lang="en-US" sz="320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18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1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n-US" sz="3600" u="none" dirty="0" smtClean="0"/>
              <a:t>High Stakes for Mexico &amp; Northern Triangle</a:t>
            </a:r>
            <a:endParaRPr lang="en-US" sz="3600" u="none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Share of All Formal Removals from the United States by National Origin, 2003-2013 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546088"/>
              </p:ext>
            </p:extLst>
          </p:nvPr>
        </p:nvGraphicFramePr>
        <p:xfrm>
          <a:off x="1409700" y="2057400"/>
          <a:ext cx="632460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5895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Marc R. Rosenblum and Kristen McCabe, </a:t>
            </a:r>
            <a:r>
              <a:rPr lang="en-US" sz="1200" i="1" dirty="0"/>
              <a:t>Deportation and Discretion: Reviewing the Record and Options for Change</a:t>
            </a:r>
            <a:r>
              <a:rPr lang="en-US" sz="1200" dirty="0"/>
              <a:t> (Washington, DC: Migration Policy Institute, </a:t>
            </a:r>
            <a:r>
              <a:rPr lang="en-US" sz="1200" dirty="0" smtClean="0"/>
              <a:t>2014.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19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5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n-US" sz="3600" u="none" dirty="0" smtClean="0"/>
              <a:t>High Stakes for Mexico &amp; Northern Triangle</a:t>
            </a:r>
            <a:endParaRPr lang="en-US" sz="3600" u="non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Share of U.S. Total Foreign-Born Population by National Origin, 2013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091675"/>
              </p:ext>
            </p:extLst>
          </p:nvPr>
        </p:nvGraphicFramePr>
        <p:xfrm>
          <a:off x="1333500" y="2057400"/>
          <a:ext cx="6477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895201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Source</a:t>
            </a:r>
            <a:r>
              <a:rPr lang="en-US" sz="1200" dirty="0" smtClean="0"/>
              <a:t>: MPI calculations from U.S. Census, American Community Survey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60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n-US" sz="3600" u="none" dirty="0" smtClean="0"/>
              <a:t>High Stakes for Mexico &amp; Northern Triangle</a:t>
            </a:r>
            <a:endParaRPr lang="en-US" sz="3600" u="none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Share of Interior Removals from the U.S. Interior by National Origin, 2003-2013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215689"/>
              </p:ext>
            </p:extLst>
          </p:nvPr>
        </p:nvGraphicFramePr>
        <p:xfrm>
          <a:off x="1409700" y="2057400"/>
          <a:ext cx="632460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5895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</a:t>
            </a:r>
            <a:r>
              <a:rPr lang="en-US" sz="1200" dirty="0"/>
              <a:t>: Marc R. Rosenblum and Kristen McCabe, </a:t>
            </a:r>
            <a:r>
              <a:rPr lang="en-US" sz="1200" i="1" dirty="0"/>
              <a:t>Deportation and Discretion: Reviewing the Record and Options for Change</a:t>
            </a:r>
            <a:r>
              <a:rPr lang="en-US" sz="1200" dirty="0"/>
              <a:t> (Washington, DC: Migration Policy Institute, 2014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20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9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none" dirty="0" smtClean="0">
                <a:solidFill>
                  <a:schemeClr val="accent4">
                    <a:lumMod val="50000"/>
                  </a:schemeClr>
                </a:solidFill>
              </a:rPr>
              <a:t>For more Information</a:t>
            </a:r>
            <a:endParaRPr lang="en-US" u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2014 Migration Policy Institute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876300" y="1219200"/>
            <a:ext cx="8001000" cy="3540073"/>
          </a:xfrm>
          <a:prstGeom prst="rect">
            <a:avLst/>
          </a:prstGeom>
          <a:noFill/>
          <a:ln/>
        </p:spPr>
        <p:txBody>
          <a:bodyPr lIns="92075" tIns="46038" rIns="92075" bIns="46038" anchorCtr="1">
            <a:spAutoFit/>
          </a:bodyPr>
          <a:lstStyle/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Rosenblum</a:t>
            </a: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hlinkClick r:id="rId3"/>
              </a:rPr>
              <a:t>mrosenblum@migrationpolicy.org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930275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56756" y="4196556"/>
            <a:ext cx="30114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T: (202) 266-1919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F: (202) 266-1940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2774" name="Freeform 8"/>
          <p:cNvSpPr>
            <a:spLocks/>
          </p:cNvSpPr>
          <p:nvPr/>
        </p:nvSpPr>
        <p:spPr bwMode="auto">
          <a:xfrm flipV="1">
            <a:off x="685800" y="381000"/>
            <a:ext cx="8458200" cy="381000"/>
          </a:xfrm>
          <a:custGeom>
            <a:avLst/>
            <a:gdLst>
              <a:gd name="T0" fmla="*/ 0 w 5674"/>
              <a:gd name="T1" fmla="*/ 0 h 1"/>
              <a:gd name="T2" fmla="*/ 2147483647 w 5674"/>
              <a:gd name="T3" fmla="*/ 0 h 1"/>
              <a:gd name="T4" fmla="*/ 0 60000 65536"/>
              <a:gd name="T5" fmla="*/ 0 60000 65536"/>
              <a:gd name="T6" fmla="*/ 0 w 5674"/>
              <a:gd name="T7" fmla="*/ 0 h 1"/>
              <a:gd name="T8" fmla="*/ 5674 w 567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74" h="1">
                <a:moveTo>
                  <a:pt x="0" y="0"/>
                </a:moveTo>
                <a:lnTo>
                  <a:pt x="5673" y="0"/>
                </a:lnTo>
              </a:path>
            </a:pathLst>
          </a:custGeom>
          <a:solidFill>
            <a:srgbClr val="A4CAD3"/>
          </a:solidFill>
          <a:ln w="38100" cap="rnd" cmpd="sng">
            <a:solidFill>
              <a:srgbClr val="A4CAD3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5173663"/>
            <a:ext cx="7162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www.migrationpolicy.org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504" y="6400800"/>
            <a:ext cx="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n-US" sz="3600" u="none" dirty="0" smtClean="0"/>
              <a:t>High Stakes for Mexico &amp; Northern Triangle</a:t>
            </a:r>
            <a:endParaRPr lang="en-US" sz="3600" u="none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Share of U.S. Unauthorized Population by National Origin, 2013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05317"/>
              </p:ext>
            </p:extLst>
          </p:nvPr>
        </p:nvGraphicFramePr>
        <p:xfrm>
          <a:off x="1397000" y="2057400"/>
          <a:ext cx="635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59436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Source</a:t>
            </a:r>
            <a:r>
              <a:rPr lang="en-US" sz="1200" dirty="0" smtClean="0">
                <a:latin typeface="+mj-lt"/>
              </a:rPr>
              <a:t>: MPI analysis of 2008 SIPP and 2009-2013 ACS data by Van Hook, Bachmeier, and Hammar. 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64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n-US" sz="3600" u="none" dirty="0" smtClean="0"/>
              <a:t>High Stakes for Mexico &amp; Northern Triangle</a:t>
            </a:r>
            <a:endParaRPr lang="en-US" sz="3600" u="none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Share of DACA-Eligible Population by National Origin, 2013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446524"/>
              </p:ext>
            </p:extLst>
          </p:nvPr>
        </p:nvGraphicFramePr>
        <p:xfrm>
          <a:off x="1397000" y="2057400"/>
          <a:ext cx="635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59436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Source</a:t>
            </a:r>
            <a:r>
              <a:rPr lang="en-US" sz="1200" dirty="0" smtClean="0">
                <a:latin typeface="+mj-lt"/>
              </a:rPr>
              <a:t>: MPI analysis of 2008 SIPP and 2009-2013 ACS data by Van Hook, Bachmeier, and Hammar. 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r>
              <a:rPr lang="en-US" sz="3600" u="none" dirty="0" smtClean="0"/>
              <a:t>High Stakes for Mexico &amp; Northern Triangle</a:t>
            </a:r>
            <a:endParaRPr lang="en-US" sz="3600" u="none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897048" y="1143001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Share of DAPA-Eligible Population by National Origin, 2013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612228"/>
              </p:ext>
            </p:extLst>
          </p:nvPr>
        </p:nvGraphicFramePr>
        <p:xfrm>
          <a:off x="1397000" y="2057400"/>
          <a:ext cx="635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9436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Source</a:t>
            </a:r>
            <a:r>
              <a:rPr lang="en-US" sz="1200" dirty="0" smtClean="0">
                <a:latin typeface="+mj-lt"/>
              </a:rPr>
              <a:t>: MPI analysis of 2008 SIPP and 2009-2013 ACS data by Van Hook, Bachmeier, and Hammar. 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6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1143000"/>
          </a:xfrm>
        </p:spPr>
        <p:txBody>
          <a:bodyPr/>
          <a:lstStyle/>
          <a:p>
            <a:r>
              <a:rPr lang="en-US" sz="3600" u="none" dirty="0" smtClean="0"/>
              <a:t>Estimated DAPA/DACA-Eligible Populations by National Origin, 2013</a:t>
            </a:r>
            <a:endParaRPr lang="en-US" sz="3600" u="non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67992"/>
              </p:ext>
            </p:extLst>
          </p:nvPr>
        </p:nvGraphicFramePr>
        <p:xfrm>
          <a:off x="685800" y="1600200"/>
          <a:ext cx="8381998" cy="3886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518"/>
                <a:gridCol w="1301896"/>
                <a:gridCol w="1301896"/>
                <a:gridCol w="1301896"/>
                <a:gridCol w="1301896"/>
                <a:gridCol w="1301896"/>
              </a:tblGrid>
              <a:tr h="835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effectLst/>
                        </a:rPr>
                        <a:t>Country or Region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effectLst/>
                        </a:rPr>
                        <a:t>Deferred Action for Parents of Americans (DAPA) Eligible 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effectLst/>
                        </a:rPr>
                        <a:t>Deferred Action</a:t>
                      </a:r>
                      <a:r>
                        <a:rPr lang="en-US" sz="1300" b="1" u="none" strike="noStrike" baseline="0" dirty="0" smtClean="0">
                          <a:effectLst/>
                        </a:rPr>
                        <a:t> for Childhood Arrivals (</a:t>
                      </a:r>
                      <a:r>
                        <a:rPr lang="en-US" sz="1300" b="1" u="none" strike="noStrike" dirty="0" smtClean="0">
                          <a:effectLst/>
                        </a:rPr>
                        <a:t>DACA) </a:t>
                      </a:r>
                      <a:r>
                        <a:rPr lang="en-US" sz="1300" b="1" u="none" strike="noStrike" dirty="0">
                          <a:effectLst/>
                        </a:rPr>
                        <a:t>Eligible 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Total </a:t>
                      </a:r>
                      <a:r>
                        <a:rPr lang="en-US" sz="1300" b="1" u="none" strike="noStrike" dirty="0" smtClean="0">
                          <a:effectLst/>
                        </a:rPr>
                        <a:t>Deferred Action Eligible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Total Unauthorized 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effectLst/>
                        </a:rPr>
                        <a:t>Deferred</a:t>
                      </a:r>
                      <a:r>
                        <a:rPr lang="en-US" sz="1300" b="1" u="none" strike="noStrike" baseline="0" dirty="0" smtClean="0">
                          <a:effectLst/>
                        </a:rPr>
                        <a:t> Action </a:t>
                      </a:r>
                      <a:r>
                        <a:rPr lang="en-US" sz="1300" b="1" u="none" strike="noStrike" dirty="0" smtClean="0">
                          <a:effectLst/>
                        </a:rPr>
                        <a:t>as </a:t>
                      </a:r>
                      <a:r>
                        <a:rPr lang="en-US" sz="1300" b="1" u="none" strike="noStrike" dirty="0">
                          <a:effectLst/>
                        </a:rPr>
                        <a:t>% Unauthorized 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75" marR="9275" marT="9275" marB="0" anchor="ctr"/>
                </a:tc>
              </a:tr>
              <a:tr h="206536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3,605,000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1,439,000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5,045,000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11,022,000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2,415,000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3,276,000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6,194,000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America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3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Guatemala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El </a:t>
                      </a: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Salvador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436,000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Honduras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Other </a:t>
                      </a: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America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358,000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548,000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1,509,000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America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690,000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Europe/Canada/Oceania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342,000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b"/>
                </a:tc>
              </a:tr>
              <a:tr h="206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Caribbean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 anchor="b"/>
                </a:tc>
              </a:tr>
              <a:tr h="57194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Migration Policy Institute  (MPI) analysis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data from the 2008 Survey of Income and Program Participation (SIPP) and 2009-2013 American Community Survey (ACS), pooled by Jennifer Van Hook of Pennsylvania State University and James Bachmeier and Colin Hammar of Temple University.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F34AF-26D4-47F6-85D8-28D2488A5D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7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pic>
        <p:nvPicPr>
          <p:cNvPr id="5" name="Picture 4" descr="Mexico_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38200"/>
            <a:ext cx="8169737" cy="5479062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Mexican Nationals, 2013</a:t>
            </a:r>
            <a:endParaRPr lang="en-US" sz="3200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Source</a:t>
            </a:r>
            <a:r>
              <a:rPr lang="en-US" sz="1200" dirty="0" smtClean="0">
                <a:latin typeface="+mj-lt"/>
              </a:rPr>
              <a:t>: MPI analysis of 2008 SIPP and 2009-2013 ACS data by Van Hook, Bachmeier, and Hammar. </a:t>
            </a:r>
            <a:endParaRPr lang="en-US" sz="1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Mexican Nationals, 2013</a:t>
            </a:r>
            <a:endParaRPr lang="en-US" sz="3200" u="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6750"/>
              </p:ext>
            </p:extLst>
          </p:nvPr>
        </p:nvGraphicFramePr>
        <p:xfrm>
          <a:off x="1295398" y="762000"/>
          <a:ext cx="6629402" cy="5958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5422"/>
                <a:gridCol w="1100796"/>
                <a:gridCol w="1100796"/>
                <a:gridCol w="1100796"/>
                <a:gridCol w="1100796"/>
                <a:gridCol w="1100796"/>
              </a:tblGrid>
              <a:tr h="580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State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DAPA </a:t>
                      </a:r>
                      <a:r>
                        <a:rPr lang="en-US" sz="1200" b="1" u="none" strike="noStrike" dirty="0" smtClean="0">
                          <a:effectLst/>
                        </a:rPr>
                        <a:t>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DACA 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</a:t>
                      </a:r>
                      <a:r>
                        <a:rPr lang="en-US" sz="1200" b="1" u="none" strike="noStrike" dirty="0" smtClean="0">
                          <a:effectLst/>
                        </a:rPr>
                        <a:t>Deferred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Action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Eligible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Deferred Action </a:t>
                      </a:r>
                      <a:r>
                        <a:rPr lang="en-US" sz="1200" b="1" u="none" strike="noStrike" dirty="0">
                          <a:effectLst/>
                        </a:rPr>
                        <a:t>as %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851,000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1,171,000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2,114,000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Texas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471,000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156,000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1,138,000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Illinois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148,000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373,000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Arizona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229,000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79,000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78,000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211,000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New York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186,000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Florida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171,000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Washington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Colorado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129,000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Nevada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Oregon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89,000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Tennessee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23,000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8,000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68,000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Indiana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64,000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Mexico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62,000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Oklahoma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Utah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58,000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Wisconsin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Kansas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Alabama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Virginia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Minnesota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9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Michigan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40,000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5250"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MPI analysis of 2008 SIPP and 2009-2013 ACS data by Van Hook, Bachmeier, and Hammar. 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8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4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7F7F7F"/>
                </a:solidFill>
                <a:latin typeface="Arial" pitchFamily="34" charset="0"/>
              </a:rPr>
              <a:t>© 2015 Migration Policy Institute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78396"/>
              </p:ext>
            </p:extLst>
          </p:nvPr>
        </p:nvGraphicFramePr>
        <p:xfrm>
          <a:off x="1066800" y="838200"/>
          <a:ext cx="7518400" cy="5743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  <a:gridCol w="1076960"/>
                <a:gridCol w="1076960"/>
                <a:gridCol w="1076960"/>
                <a:gridCol w="1076960"/>
                <a:gridCol w="107696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County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DAPA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DACA Eligible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Deferred</a:t>
                      </a:r>
                      <a:r>
                        <a:rPr lang="en-US" sz="12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Action</a:t>
                      </a:r>
                      <a:r>
                        <a:rPr lang="en-US" sz="1200" b="1" u="none" strike="noStrike" baseline="0" dirty="0" smtClean="0">
                          <a:effectLst/>
                          <a:latin typeface="+mj-lt"/>
                        </a:rPr>
                        <a:t> Eligible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Total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Deferred Action </a:t>
                      </a: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as % Unauthorized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Angeles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Harris County, 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 County, Illinois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Orange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Dallas County, 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Maricopa County, 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Diego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Riverside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Bernardino County,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173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Hidalgo County, 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Tarrant County, 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 Clara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Clark County, Nevada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Fresno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Kern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Monterey-San Benito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Paso County, 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Travis County, 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Bexar County, 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Alameda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Tulare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Ventura County, 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Suburban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Denver, Colorado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Joaquin County,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 Costa County,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1619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Source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: MPI analysis of 2008 SIPP and 2009-2013 ACS data by Van Hook, Bachmeier, and Hammar.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534400" cy="1143000"/>
          </a:xfrm>
        </p:spPr>
        <p:txBody>
          <a:bodyPr/>
          <a:lstStyle/>
          <a:p>
            <a:r>
              <a:rPr lang="en-US" sz="3200" u="none" dirty="0" smtClean="0"/>
              <a:t>DAPA/DACA Eligible: Mexican Nationals, 2013</a:t>
            </a:r>
            <a:endParaRPr lang="en-US" sz="3200" u="none" dirty="0"/>
          </a:p>
        </p:txBody>
      </p:sp>
      <p:sp>
        <p:nvSpPr>
          <p:cNvPr id="6" name="TextBox 5"/>
          <p:cNvSpPr txBox="1"/>
          <p:nvPr/>
        </p:nvSpPr>
        <p:spPr>
          <a:xfrm>
            <a:off x="209144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9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4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9464</TotalTime>
  <Words>2797</Words>
  <Application>Microsoft Office PowerPoint</Application>
  <PresentationFormat>On-screen Show (4:3)</PresentationFormat>
  <Paragraphs>1438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Opportunities and Limits of executive action: How many Mexicans and Central Americans Could Benefit?</vt:lpstr>
      <vt:lpstr>High Stakes for Mexico &amp; Northern Triangle</vt:lpstr>
      <vt:lpstr>High Stakes for Mexico &amp; Northern Triangle</vt:lpstr>
      <vt:lpstr>High Stakes for Mexico &amp; Northern Triangle</vt:lpstr>
      <vt:lpstr>High Stakes for Mexico &amp; Northern Triangle</vt:lpstr>
      <vt:lpstr>Estimated DAPA/DACA-Eligible Populations by National Origin, 2013</vt:lpstr>
      <vt:lpstr>DAPA/DACA Eligible: Mexican Nationals, 2013</vt:lpstr>
      <vt:lpstr>DAPA/DACA Eligible: Mexican Nationals, 2013</vt:lpstr>
      <vt:lpstr>DAPA/DACA Eligible: Mexican Nationals, 2013</vt:lpstr>
      <vt:lpstr>DAPA/DACA Eligible: Salvadoran Nationals, 2013</vt:lpstr>
      <vt:lpstr>DAPA/DACA Eligible: Salvadoran Nationals, 2013</vt:lpstr>
      <vt:lpstr>DAPA/DACA Eligible: Salvadoran Nationals, 2013</vt:lpstr>
      <vt:lpstr>DAPA/DACA Eligible: Guatemalan Nationals, 2013</vt:lpstr>
      <vt:lpstr>DAPA/DACA Eligible: Guatemalan Nationals, 2013</vt:lpstr>
      <vt:lpstr>DAPA/DACA Eligible: Guatemalan Nationals, 2013</vt:lpstr>
      <vt:lpstr>DAPA/DACA Eligible: Honduran Nationals, 2013</vt:lpstr>
      <vt:lpstr>DAPA/DACA Eligible: Honduran Nationals, 2013</vt:lpstr>
      <vt:lpstr>DAPA/DACA Eligible: Honduran Nationals, 2013</vt:lpstr>
      <vt:lpstr>High Stakes for Mexico &amp; Northern Triangle</vt:lpstr>
      <vt:lpstr>High Stakes for Mexico &amp; Northern Triangle</vt:lpstr>
      <vt:lpstr>For more Information</vt:lpstr>
    </vt:vector>
  </TitlesOfParts>
  <Company>Migration Policy Institue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ASiruno</dc:creator>
  <cp:lastModifiedBy>RODAS Renán</cp:lastModifiedBy>
  <cp:revision>135</cp:revision>
  <cp:lastPrinted>2015-03-31T16:07:05Z</cp:lastPrinted>
  <dcterms:created xsi:type="dcterms:W3CDTF">2009-09-03T17:11:53Z</dcterms:created>
  <dcterms:modified xsi:type="dcterms:W3CDTF">2015-04-14T16:01:27Z</dcterms:modified>
</cp:coreProperties>
</file>