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96" r:id="rId2"/>
    <p:sldId id="276" r:id="rId3"/>
    <p:sldId id="277" r:id="rId4"/>
    <p:sldId id="278" r:id="rId5"/>
    <p:sldId id="312" r:id="rId6"/>
    <p:sldId id="292" r:id="rId7"/>
    <p:sldId id="298" r:id="rId8"/>
    <p:sldId id="264" r:id="rId9"/>
    <p:sldId id="311" r:id="rId10"/>
    <p:sldId id="306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15" r:id="rId19"/>
    <p:sldId id="313" r:id="rId20"/>
    <p:sldId id="314" r:id="rId21"/>
    <p:sldId id="275" r:id="rId22"/>
  </p:sldIdLst>
  <p:sldSz cx="9144000" cy="6858000" type="screen4x3"/>
  <p:notesSz cx="6950075" cy="9236075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8" autoAdjust="0"/>
    <p:restoredTop sz="85149" autoAdjust="0"/>
  </p:normalViewPr>
  <p:slideViewPr>
    <p:cSldViewPr>
      <p:cViewPr varScale="1">
        <p:scale>
          <a:sx n="74" d="100"/>
          <a:sy n="74" d="100"/>
        </p:scale>
        <p:origin x="18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D1BA66B-8219-49EF-8AA0-C3CC6D9BBAE6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BE31E4DA-1775-49FB-B58F-ED031B7C986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55998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8AF93B8-3453-4573-A7F1-F8C643730C61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s-H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2213D76D-DA67-42EF-8A25-23BE93F2A7FC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6415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3D76D-DA67-42EF-8A25-23BE93F2A7FC}" type="slidenum">
              <a:rPr lang="es-HN" smtClean="0"/>
              <a:t>11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8716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4360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9991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0535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5656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2136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0495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8948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3373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8350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791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0753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772D101-9D19-47BF-B8FC-A187F1565207}" type="datetimeFigureOut">
              <a:rPr lang="es-HN" smtClean="0"/>
              <a:t>15/11/2016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89CF69F-4138-4106-9CE8-7C4CAA64380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86059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hn/url?sa=i&amp;rct=j&amp;q=&amp;esrc=s&amp;source=images&amp;cd=&amp;cad=rja&amp;uact=8&amp;ved=0CAcQjRxqFQoTCIHfoffN0cgCFUwsHgodEuUKdQ&amp;url=https://loiolaxxi.wordpress.com/2015/09/25/onu-aprobados-los-17-objetivos-de-desarrollo-sostenible-para-el-2-030/&amp;bvm=bv.105454873,d.dmo&amp;psig=AFQjCNF1BMPKtyfM6uWenbTol2iVPZDAQg&amp;ust=1445449412598449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"/>
          <p:cNvPicPr/>
          <p:nvPr/>
        </p:nvPicPr>
        <p:blipFill>
          <a:blip r:embed="rId2" cstate="print"/>
          <a:stretch/>
        </p:blipFill>
        <p:spPr>
          <a:xfrm>
            <a:off x="708837" y="2086597"/>
            <a:ext cx="2381437" cy="2381534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3204806" y="2112389"/>
            <a:ext cx="5534747" cy="1574723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5691" tIns="35691" rIns="35691" bIns="35691" anchor="ctr"/>
          <a:lstStyle/>
          <a:p>
            <a:pPr>
              <a:lnSpc>
                <a:spcPct val="100000"/>
              </a:lnSpc>
            </a:pPr>
            <a:r>
              <a:rPr lang="es-ES" sz="380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Desde los ODM hasta </a:t>
            </a:r>
          </a:p>
          <a:p>
            <a:pPr>
              <a:lnSpc>
                <a:spcPct val="100000"/>
              </a:lnSpc>
            </a:pPr>
            <a:r>
              <a:rPr lang="es-ES" sz="380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Agenda 2030 para </a:t>
            </a:r>
          </a:p>
          <a:p>
            <a:pPr>
              <a:lnSpc>
                <a:spcPct val="100000"/>
              </a:lnSpc>
            </a:pPr>
            <a:r>
              <a:rPr lang="es-ES" sz="380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Desarrollo Sostenible</a:t>
            </a:r>
            <a:endParaRPr sz="3800" dirty="0">
              <a:solidFill>
                <a:srgbClr val="0070C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2555776" y="4725144"/>
            <a:ext cx="5498293" cy="165307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5691" tIns="35691" rIns="35691" bIns="35691" anchor="ctr"/>
          <a:lstStyle/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0070C0"/>
                </a:solidFill>
                <a:latin typeface="Lato" pitchFamily="34" charset="0"/>
                <a:ea typeface="Avenir Light"/>
                <a:cs typeface="Lato" pitchFamily="34" charset="0"/>
              </a:rPr>
              <a:t>Un llamamiento a la acción transformadora</a:t>
            </a:r>
          </a:p>
          <a:p>
            <a:pPr>
              <a:lnSpc>
                <a:spcPct val="100000"/>
              </a:lnSpc>
            </a:pPr>
            <a:endParaRPr lang="es-ES" sz="2300" dirty="0">
              <a:solidFill>
                <a:srgbClr val="0070C0"/>
              </a:solidFill>
              <a:latin typeface="Lato" pitchFamily="34" charset="0"/>
              <a:ea typeface="Avenir Light"/>
              <a:cs typeface="Lato" pitchFamily="34" charset="0"/>
            </a:endParaRPr>
          </a:p>
          <a:p>
            <a:pPr>
              <a:lnSpc>
                <a:spcPct val="100000"/>
              </a:lnSpc>
            </a:pPr>
            <a:endParaRPr lang="es-ES" sz="2300" dirty="0">
              <a:solidFill>
                <a:srgbClr val="0070C0"/>
              </a:solidFill>
              <a:latin typeface="Lato" pitchFamily="34" charset="0"/>
              <a:ea typeface="Avenir Light"/>
              <a:cs typeface="Lato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2300" dirty="0">
                <a:solidFill>
                  <a:srgbClr val="0070C0"/>
                </a:solidFill>
                <a:latin typeface="Lato" pitchFamily="34" charset="0"/>
                <a:ea typeface="Avenir Light"/>
                <a:cs typeface="Lato" pitchFamily="34" charset="0"/>
              </a:rPr>
              <a:t>XXI CRM, San Pedro Sula</a:t>
            </a:r>
          </a:p>
          <a:p>
            <a:pPr>
              <a:lnSpc>
                <a:spcPct val="100000"/>
              </a:lnSpc>
            </a:pPr>
            <a:r>
              <a:rPr lang="es-ES" sz="2300" dirty="0">
                <a:solidFill>
                  <a:srgbClr val="0070C0"/>
                </a:solidFill>
                <a:latin typeface="Lato" pitchFamily="34" charset="0"/>
                <a:ea typeface="Avenir Light"/>
                <a:cs typeface="Lato" pitchFamily="34" charset="0"/>
              </a:rPr>
              <a:t>16 de noviembre de 2016</a:t>
            </a:r>
          </a:p>
          <a:p>
            <a:pPr>
              <a:lnSpc>
                <a:spcPct val="100000"/>
              </a:lnSpc>
            </a:pPr>
            <a:endParaRPr lang="es-ES" sz="2300" dirty="0">
              <a:solidFill>
                <a:srgbClr val="0070C0"/>
              </a:solidFill>
              <a:latin typeface="Lato" pitchFamily="34" charset="0"/>
              <a:ea typeface="Avenir Light"/>
              <a:cs typeface="Lato" pitchFamily="34" charset="0"/>
            </a:endParaRPr>
          </a:p>
          <a:p>
            <a:pPr>
              <a:lnSpc>
                <a:spcPct val="100000"/>
              </a:lnSpc>
            </a:pPr>
            <a:endParaRPr lang="es-ES" sz="2300" dirty="0">
              <a:solidFill>
                <a:srgbClr val="0070C0"/>
              </a:solidFill>
              <a:latin typeface="Lato" pitchFamily="34" charset="0"/>
              <a:ea typeface="Avenir Light"/>
              <a:cs typeface="Lato" pitchFamily="34" charset="0"/>
            </a:endParaRPr>
          </a:p>
          <a:p>
            <a:pPr>
              <a:lnSpc>
                <a:spcPct val="100000"/>
              </a:lnSpc>
            </a:pPr>
            <a:endParaRPr lang="es-ES" sz="2300" dirty="0">
              <a:solidFill>
                <a:srgbClr val="0070C0"/>
              </a:solidFill>
              <a:latin typeface="Lato" pitchFamily="34" charset="0"/>
              <a:ea typeface="Avenir Light"/>
              <a:cs typeface="Lato" pitchFamily="34" charset="0"/>
            </a:endParaRPr>
          </a:p>
        </p:txBody>
      </p:sp>
      <p:pic>
        <p:nvPicPr>
          <p:cNvPr id="1026" name="Picture 2" descr="UN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33325" cy="14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076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dirty="0"/>
              <a:t>Es clave  que las personas marginadas y/o las personas que viven en la pobreza desempeñen un papel central, se impliquen en sus propios procesos de desarrollo y de  que el resto de actores les rindan cuentan.</a:t>
            </a:r>
          </a:p>
          <a:p>
            <a:pPr algn="just"/>
            <a:r>
              <a:rPr lang="es-ES" dirty="0"/>
              <a:t> Existe una necesidad </a:t>
            </a:r>
            <a:r>
              <a:rPr lang="es-HN" dirty="0"/>
              <a:t>concreta de promover la inclusión como  </a:t>
            </a:r>
            <a:r>
              <a:rPr lang="es-ES" dirty="0"/>
              <a:t>mecanismo de procedimiento tanto para salvaguardar los resultados inclusivos </a:t>
            </a:r>
            <a:r>
              <a:rPr lang="es-HN" dirty="0"/>
              <a:t>como para fomentar la confianza en el proceso de formulación de políticas.</a:t>
            </a:r>
          </a:p>
          <a:p>
            <a:pPr algn="just"/>
            <a:r>
              <a:rPr lang="en-US" dirty="0"/>
              <a:t>Se recomienda fuertemente implementar la Agenda a nivel central y local</a:t>
            </a:r>
            <a:r>
              <a:rPr lang="es-HN" dirty="0"/>
              <a:t> para promover la inclusión de las diferentes partes de la sociedad y la aceptación </a:t>
            </a:r>
            <a:r>
              <a:rPr lang="es-ES" dirty="0"/>
              <a:t>de la diversidad</a:t>
            </a:r>
            <a:r>
              <a:rPr lang="en-US" dirty="0"/>
              <a:t> 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500" b="1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¡No dejar a nadie atrás!</a:t>
            </a:r>
            <a:endParaRPr lang="es-ES" sz="3500" b="1" dirty="0">
              <a:solidFill>
                <a:schemeClr val="bg2">
                  <a:lumMod val="7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7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Picture 386"/>
          <p:cNvPicPr/>
          <p:nvPr/>
        </p:nvPicPr>
        <p:blipFill>
          <a:blip r:embed="rId3" cstate="email"/>
          <a:srcRect/>
          <a:stretch/>
        </p:blipFill>
        <p:spPr>
          <a:xfrm>
            <a:off x="254" y="254"/>
            <a:ext cx="9143485" cy="6857259"/>
          </a:xfrm>
          <a:prstGeom prst="rect">
            <a:avLst/>
          </a:prstGeom>
          <a:ln>
            <a:noFill/>
          </a:ln>
        </p:spPr>
      </p:pic>
      <p:sp>
        <p:nvSpPr>
          <p:cNvPr id="388" name="CustomShape 1"/>
          <p:cNvSpPr/>
          <p:nvPr/>
        </p:nvSpPr>
        <p:spPr>
          <a:xfrm>
            <a:off x="218980" y="6479790"/>
            <a:ext cx="2261442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UN Photo / Marco Dormino</a:t>
            </a:r>
            <a:endParaRPr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0" y="1196752"/>
            <a:ext cx="3103532" cy="2880320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3"/>
          <p:cNvSpPr/>
          <p:nvPr/>
        </p:nvSpPr>
        <p:spPr>
          <a:xfrm>
            <a:off x="218981" y="1771404"/>
            <a:ext cx="2984868" cy="15855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s-ES_tradnl" sz="3500" b="1" dirty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Poblaciones</a:t>
            </a:r>
          </a:p>
          <a:p>
            <a:r>
              <a:rPr lang="es-ES_tradnl" sz="3500" b="1" dirty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Rurales y viviendo en pobreza extrema</a:t>
            </a:r>
            <a:endParaRPr lang="es-ES_tradnl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428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390"/>
          <p:cNvPicPr/>
          <p:nvPr/>
        </p:nvPicPr>
        <p:blipFill>
          <a:blip r:embed="rId2" cstate="email"/>
          <a:srcRect/>
          <a:stretch/>
        </p:blipFill>
        <p:spPr>
          <a:xfrm>
            <a:off x="254" y="254"/>
            <a:ext cx="9143485" cy="6857259"/>
          </a:xfrm>
          <a:prstGeom prst="rect">
            <a:avLst/>
          </a:prstGeom>
          <a:ln>
            <a:noFill/>
          </a:ln>
        </p:spPr>
      </p:pic>
      <p:sp>
        <p:nvSpPr>
          <p:cNvPr id="392" name="CustomShape 1"/>
          <p:cNvSpPr/>
          <p:nvPr/>
        </p:nvSpPr>
        <p:spPr>
          <a:xfrm>
            <a:off x="253" y="252660"/>
            <a:ext cx="4758571" cy="708612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2"/>
          <p:cNvSpPr/>
          <p:nvPr/>
        </p:nvSpPr>
        <p:spPr>
          <a:xfrm>
            <a:off x="219486" y="284053"/>
            <a:ext cx="4453772" cy="651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s-ES_tradnl" sz="3500" b="1" dirty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Mujeres</a:t>
            </a:r>
            <a:r>
              <a:rPr lang="en-CA" sz="3500" b="1" dirty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 </a:t>
            </a:r>
            <a:r>
              <a:rPr lang="es-ES" sz="3500" b="1" dirty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y niños</a:t>
            </a:r>
            <a:r>
              <a:rPr lang="en-US" sz="3500" b="1" dirty="0">
                <a:solidFill>
                  <a:srgbClr val="FFFFFF"/>
                </a:solidFill>
                <a:latin typeface="Lato"/>
                <a:ea typeface="Lato" pitchFamily="34" charset="0"/>
                <a:cs typeface="Lato" pitchFamily="34" charset="0"/>
              </a:rPr>
              <a:t> </a:t>
            </a:r>
            <a:endParaRPr sz="3500" b="1" dirty="0">
              <a:solidFill>
                <a:srgbClr val="FFFFFF"/>
              </a:solidFill>
              <a:latin typeface="Lato"/>
              <a:ea typeface="Lato" pitchFamily="34" charset="0"/>
              <a:cs typeface="Lato" pitchFamily="34" charset="0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219486" y="6479790"/>
            <a:ext cx="2007779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rgbClr val="000000"/>
                </a:solidFill>
                <a:latin typeface="Lato"/>
                <a:ea typeface="Lato" pitchFamily="34" charset="0"/>
                <a:cs typeface="Lato" pitchFamily="34" charset="0"/>
              </a:rPr>
              <a:t>UN Photo / Mark Garten</a:t>
            </a:r>
            <a:endParaRPr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844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394"/>
          <p:cNvPicPr/>
          <p:nvPr/>
        </p:nvPicPr>
        <p:blipFill>
          <a:blip r:embed="rId2" cstate="email"/>
          <a:srcRect/>
          <a:stretch/>
        </p:blipFill>
        <p:spPr>
          <a:xfrm>
            <a:off x="253" y="254"/>
            <a:ext cx="9143738" cy="6857259"/>
          </a:xfrm>
          <a:prstGeom prst="rect">
            <a:avLst/>
          </a:prstGeom>
          <a:ln>
            <a:noFill/>
          </a:ln>
        </p:spPr>
      </p:pic>
      <p:sp>
        <p:nvSpPr>
          <p:cNvPr id="396" name="CustomShape 1"/>
          <p:cNvSpPr/>
          <p:nvPr/>
        </p:nvSpPr>
        <p:spPr>
          <a:xfrm>
            <a:off x="0" y="4404839"/>
            <a:ext cx="2834587" cy="1417224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2"/>
          <p:cNvSpPr/>
          <p:nvPr/>
        </p:nvSpPr>
        <p:spPr>
          <a:xfrm>
            <a:off x="218980" y="4480536"/>
            <a:ext cx="2530293" cy="1239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s-ES" sz="3800" dirty="0">
                <a:solidFill>
                  <a:schemeClr val="bg1"/>
                </a:solidFill>
              </a:rPr>
              <a:t>Pueblos indígenas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219233" y="6315415"/>
            <a:ext cx="2109295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UN Photo / Loey Felipe</a:t>
            </a:r>
            <a:endParaRPr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835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398"/>
          <p:cNvPicPr/>
          <p:nvPr/>
        </p:nvPicPr>
        <p:blipFill>
          <a:blip r:embed="rId2" cstate="email"/>
          <a:srcRect/>
          <a:stretch/>
        </p:blipFill>
        <p:spPr>
          <a:xfrm>
            <a:off x="254" y="254"/>
            <a:ext cx="9143485" cy="6857259"/>
          </a:xfrm>
          <a:prstGeom prst="rect">
            <a:avLst/>
          </a:prstGeom>
          <a:ln>
            <a:noFill/>
          </a:ln>
        </p:spPr>
      </p:pic>
      <p:sp>
        <p:nvSpPr>
          <p:cNvPr id="400" name="CustomShape 1"/>
          <p:cNvSpPr/>
          <p:nvPr/>
        </p:nvSpPr>
        <p:spPr>
          <a:xfrm>
            <a:off x="219233" y="6480296"/>
            <a:ext cx="2109295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chemeClr val="bg1"/>
                </a:solidFill>
                <a:latin typeface="Lato"/>
                <a:ea typeface="Lato" pitchFamily="34" charset="0"/>
                <a:cs typeface="Lato" pitchFamily="34" charset="0"/>
              </a:rPr>
              <a:t>UN Photo / Martine Perret</a:t>
            </a:r>
            <a:endParaRPr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254" y="176963"/>
            <a:ext cx="4774293" cy="1417224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218980" y="252660"/>
            <a:ext cx="4555567" cy="1239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s-ES" sz="3800" dirty="0">
                <a:solidFill>
                  <a:srgbClr val="FFFFFF"/>
                </a:solidFill>
              </a:rPr>
              <a:t>Minorías lingüísticas y culturales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endParaRPr dirty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047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402"/>
          <p:cNvPicPr/>
          <p:nvPr/>
        </p:nvPicPr>
        <p:blipFill>
          <a:blip r:embed="rId2" cstate="email"/>
          <a:srcRect/>
          <a:stretch/>
        </p:blipFill>
        <p:spPr>
          <a:xfrm>
            <a:off x="253" y="254"/>
            <a:ext cx="9143738" cy="6857259"/>
          </a:xfrm>
          <a:prstGeom prst="rect">
            <a:avLst/>
          </a:prstGeom>
          <a:ln>
            <a:noFill/>
          </a:ln>
        </p:spPr>
      </p:pic>
      <p:sp>
        <p:nvSpPr>
          <p:cNvPr id="404" name="CustomShape 1"/>
          <p:cNvSpPr/>
          <p:nvPr/>
        </p:nvSpPr>
        <p:spPr>
          <a:xfrm>
            <a:off x="252" y="4100532"/>
            <a:ext cx="3851667" cy="2240775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2"/>
          <p:cNvSpPr/>
          <p:nvPr/>
        </p:nvSpPr>
        <p:spPr>
          <a:xfrm>
            <a:off x="219233" y="4176736"/>
            <a:ext cx="3452793" cy="19885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s-ES" sz="3800" dirty="0">
                <a:solidFill>
                  <a:srgbClr val="FFFFFF"/>
                </a:solidFill>
              </a:rPr>
              <a:t>Personas con discapacidad, viviendo con VIH, LGTB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endParaRPr dirty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219486" y="6480296"/>
            <a:ext cx="1957148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UN Photo / Mark Garten</a:t>
            </a:r>
            <a:endParaRPr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713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406"/>
          <p:cNvPicPr/>
          <p:nvPr/>
        </p:nvPicPr>
        <p:blipFill>
          <a:blip r:embed="rId2" cstate="email"/>
          <a:srcRect/>
          <a:stretch/>
        </p:blipFill>
        <p:spPr>
          <a:xfrm>
            <a:off x="254" y="254"/>
            <a:ext cx="9143485" cy="6857259"/>
          </a:xfrm>
          <a:prstGeom prst="rect">
            <a:avLst/>
          </a:prstGeom>
          <a:ln>
            <a:noFill/>
          </a:ln>
        </p:spPr>
      </p:pic>
      <p:sp>
        <p:nvSpPr>
          <p:cNvPr id="408" name="CustomShape 1"/>
          <p:cNvSpPr/>
          <p:nvPr/>
        </p:nvSpPr>
        <p:spPr>
          <a:xfrm>
            <a:off x="253" y="137473"/>
            <a:ext cx="5366145" cy="1809096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"/>
          <p:cNvSpPr/>
          <p:nvPr/>
        </p:nvSpPr>
        <p:spPr>
          <a:xfrm>
            <a:off x="236702" y="379497"/>
            <a:ext cx="4958564" cy="1239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s-ES" sz="3800" dirty="0">
                <a:solidFill>
                  <a:srgbClr val="FFFFFF"/>
                </a:solidFill>
              </a:rPr>
              <a:t>Personas que viven en zonas remotas o en áreas vulnerables</a:t>
            </a:r>
            <a:endParaRPr dirty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285283" y="6330380"/>
            <a:ext cx="1754877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UN Photo / Paul Banks</a:t>
            </a:r>
            <a:endParaRPr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03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40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50" y="-14443"/>
            <a:ext cx="9189559" cy="6886120"/>
          </a:xfrm>
          <a:prstGeom prst="rect">
            <a:avLst/>
          </a:prstGeom>
          <a:ln>
            <a:noFill/>
          </a:ln>
        </p:spPr>
      </p:pic>
      <p:sp>
        <p:nvSpPr>
          <p:cNvPr id="408" name="CustomShape 1"/>
          <p:cNvSpPr/>
          <p:nvPr/>
        </p:nvSpPr>
        <p:spPr>
          <a:xfrm>
            <a:off x="-35949" y="897720"/>
            <a:ext cx="5366145" cy="1417224"/>
          </a:xfrm>
          <a:prstGeom prst="rect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"/>
          <p:cNvSpPr/>
          <p:nvPr/>
        </p:nvSpPr>
        <p:spPr>
          <a:xfrm>
            <a:off x="170440" y="998334"/>
            <a:ext cx="4958564" cy="1239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 anchor="ctr"/>
          <a:lstStyle/>
          <a:p>
            <a:r>
              <a:rPr lang="es-ES_tradnl" sz="3500" b="1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Migrantes</a:t>
            </a:r>
            <a:endParaRPr lang="es-ES_tradnl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219234" y="6480296"/>
            <a:ext cx="2175383" cy="238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2" tIns="31641" rIns="63282" bIns="31641"/>
          <a:lstStyle/>
          <a:p>
            <a:r>
              <a:rPr lang="en-CA" sz="11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UN Photo </a:t>
            </a:r>
            <a:r>
              <a:rPr lang="fr-CH" sz="11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/UNHCR/A Duclos</a:t>
            </a:r>
            <a:endParaRPr sz="11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350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LA Agenda 2030 y migración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Director General de la OIM, Embajador William </a:t>
            </a:r>
            <a:r>
              <a:rPr lang="es-ES" dirty="0" err="1"/>
              <a:t>Lacy</a:t>
            </a:r>
            <a:r>
              <a:rPr lang="es-ES" dirty="0"/>
              <a:t> Swing, exhortó enérgicamente a los Estados miembros de la Cumbre de Desarrollo Sostenible de las Naciones Unidas a “hacer frente a las causas y consecuencias de la migración para promover la migración digna, ordenada y segura para beneficio de todos”. </a:t>
            </a:r>
          </a:p>
          <a:p>
            <a:r>
              <a:rPr lang="es-ES" dirty="0"/>
              <a:t>La Agenda 2030 para el reconocimiento de las contribuciones positivas de los migrantes y su papel fundamental en el desarrollo sostenible. </a:t>
            </a:r>
          </a:p>
          <a:p>
            <a:r>
              <a:rPr lang="es-ES" dirty="0"/>
              <a:t>La migración y la movilidad humana se incluyeron en cuatro de los 17 Objetivos de Desarrollo Sostenible, lo que corrige su ausencia en los Objetivos de Desarrollo del Milenio.</a:t>
            </a:r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7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 La AGENDA 2030 y MIGRACIÓN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2011680"/>
            <a:ext cx="7772400" cy="4585672"/>
          </a:xfrm>
        </p:spPr>
        <p:txBody>
          <a:bodyPr>
            <a:normAutofit fontScale="62500" lnSpcReduction="20000"/>
          </a:bodyPr>
          <a:lstStyle/>
          <a:p>
            <a:endParaRPr lang="es-419" dirty="0"/>
          </a:p>
          <a:p>
            <a:pPr>
              <a:buFont typeface="Symbol" panose="05050102010706020507" pitchFamily="18" charset="2"/>
              <a:buChar char="·"/>
            </a:pPr>
            <a:r>
              <a:rPr lang="es-419" sz="3200" dirty="0"/>
              <a:t>Existe un consenso general para que nadie se quede atrás, con una mención específica a los migrantes, refugiadas y desplazadas, a los grupos vulnerables y a las minorías.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s-419" sz="3200" dirty="0"/>
              <a:t>Reconoce que las nuevas tendencias demográficas están cambiando el mundo, incluyendo la tendencia que nuestro mundo es cada vez más móvil y que dichas tendencias tienen repercusiones directas en los ODS. </a:t>
            </a:r>
          </a:p>
          <a:p>
            <a:pPr marL="0" indent="0">
              <a:buNone/>
            </a:pPr>
            <a:r>
              <a:rPr lang="en-US" sz="3200" dirty="0">
                <a:sym typeface="Symbol" panose="05050102010706020507" pitchFamily="18" charset="2"/>
              </a:rPr>
              <a:t></a:t>
            </a:r>
            <a:r>
              <a:rPr lang="es-419" sz="3200" dirty="0"/>
              <a:t> Resalta la necesidad de disponer de más y mejores datos, incluyendo el desglose de la información por situación migratoria.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s-419" sz="3200" dirty="0"/>
              <a:t>Señala en que una economía sólida, inclusiva y transformadora requiere garantizar un empleo digno, protección social y acceso a los servicios financieros para todas las personas, incluidas los migrantes. 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3200" dirty="0">
                <a:sym typeface="Symbol" panose="05050102010706020507" pitchFamily="18" charset="2"/>
              </a:rPr>
              <a:t></a:t>
            </a:r>
            <a:r>
              <a:rPr lang="es-419" sz="3200" dirty="0"/>
              <a:t> En términos de financiamiento de la Agenda, se recomienda intensificar los esfuerzos para reducir los costes de las remesas de manera que se respeten completamente los derechos de los migrantes.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3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dirty="0">
                <a:solidFill>
                  <a:schemeClr val="bg2">
                    <a:lumMod val="75000"/>
                  </a:schemeClr>
                </a:solidFill>
              </a:rPr>
              <a:t>DE LOS ODM  A LOS ODS: </a:t>
            </a:r>
            <a:br>
              <a:rPr lang="es-HN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HN" dirty="0">
                <a:solidFill>
                  <a:schemeClr val="bg2">
                    <a:lumMod val="75000"/>
                  </a:schemeClr>
                </a:solidFill>
              </a:rPr>
              <a:t>IMPACTO  de marcos MUNDIALES de desarrollo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El éxito de los ODM sirve de punto de partida para la nueva agenda de desarrollo sostenible: </a:t>
            </a:r>
          </a:p>
          <a:p>
            <a:r>
              <a:rPr lang="es-ES" sz="2800" dirty="0">
                <a:solidFill>
                  <a:srgbClr val="0070C0"/>
                </a:solidFill>
              </a:rPr>
              <a:t>Los ODM ayudaron a </a:t>
            </a:r>
            <a:r>
              <a:rPr lang="es-ES" sz="2800" b="1" dirty="0">
                <a:solidFill>
                  <a:srgbClr val="0070C0"/>
                </a:solidFill>
              </a:rPr>
              <a:t>más de mil millones </a:t>
            </a:r>
            <a:r>
              <a:rPr lang="es-ES" sz="2800" dirty="0">
                <a:solidFill>
                  <a:srgbClr val="0070C0"/>
                </a:solidFill>
              </a:rPr>
              <a:t>de personas a salir de la pobreza extrema</a:t>
            </a:r>
          </a:p>
          <a:p>
            <a:r>
              <a:rPr lang="es-ES" sz="2800" dirty="0">
                <a:solidFill>
                  <a:srgbClr val="0070C0"/>
                </a:solidFill>
              </a:rPr>
              <a:t>Los ODM han contribuido en gran medida a estos progresos y nos han enseñado cómo los gobiernos, las empresas y la sociedad civil pueden trabajar juntos para lograr avances transformadores.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5623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ALGUNOS  VÍNCULOS ODS y </a:t>
            </a:r>
            <a:r>
              <a:rPr lang="es-419" dirty="0" err="1"/>
              <a:t>MIGRACIÓn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419" dirty="0"/>
              <a:t>La meta 4b ( Educación) incluye referencias a aumentar el número de becas de enseñanza superior en los países en vías de desarrollo;</a:t>
            </a:r>
          </a:p>
          <a:p>
            <a:r>
              <a:rPr lang="es-419" dirty="0"/>
              <a:t> </a:t>
            </a:r>
            <a:r>
              <a:rPr lang="en-US" dirty="0">
                <a:sym typeface="Symbol" panose="05050102010706020507" pitchFamily="18" charset="2"/>
              </a:rPr>
              <a:t></a:t>
            </a:r>
            <a:r>
              <a:rPr lang="es-419" dirty="0"/>
              <a:t> La meta 5.2  ( Igualdad de género) se refiere al tráfico de mujeres y niñas y otras formas de explotación; </a:t>
            </a:r>
          </a:p>
          <a:p>
            <a:r>
              <a:rPr lang="en-US" dirty="0">
                <a:sym typeface="Symbol" panose="05050102010706020507" pitchFamily="18" charset="2"/>
              </a:rPr>
              <a:t></a:t>
            </a:r>
            <a:r>
              <a:rPr lang="es-419" dirty="0"/>
              <a:t> La meta 8.8 ( Crecimiento económico) está relacionada con los derechos de todos los trabajadores, incluyendo a los trabajadores migrantes y especialmente a las mujeres migrantes;</a:t>
            </a:r>
          </a:p>
          <a:p>
            <a:r>
              <a:rPr lang="es-419" dirty="0"/>
              <a:t> </a:t>
            </a:r>
            <a:r>
              <a:rPr lang="en-US" dirty="0">
                <a:sym typeface="Symbol" panose="05050102010706020507" pitchFamily="18" charset="2"/>
              </a:rPr>
              <a:t></a:t>
            </a:r>
            <a:r>
              <a:rPr lang="es-419" dirty="0"/>
              <a:t> La meta 10.7 ( Desigualdad) aboga por facilitar una migración ordenada, segura, regular y responsable, con medidas como la implementación de políticas migratorias planificadas y bien gestionadas, entre otras;</a:t>
            </a:r>
          </a:p>
          <a:p>
            <a:r>
              <a:rPr lang="es-419" dirty="0"/>
              <a:t> </a:t>
            </a:r>
            <a:r>
              <a:rPr lang="en-US" dirty="0">
                <a:sym typeface="Symbol" panose="05050102010706020507" pitchFamily="18" charset="2"/>
              </a:rPr>
              <a:t></a:t>
            </a:r>
            <a:r>
              <a:rPr lang="es-419" dirty="0"/>
              <a:t> La meta 10-10c (Desigualdad) también se refiere a la reducción de los costes de transacción de las remesas, especialmente de los envíos con costes muy elevados. </a:t>
            </a:r>
          </a:p>
          <a:p>
            <a:r>
              <a:rPr lang="en-US" dirty="0">
                <a:sym typeface="Symbol" panose="05050102010706020507" pitchFamily="18" charset="2"/>
              </a:rPr>
              <a:t></a:t>
            </a:r>
            <a:r>
              <a:rPr lang="es-419" dirty="0"/>
              <a:t> La meta 16.2 (Sociedades pacíficas e inclusivas) abarca la lucha contra el tráfico de menores. Hace un llamamiento a acabar con la explotación, el abuso, el tráfico y cualquier forma de violencia contra los niños;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5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s-HN" sz="5300" dirty="0">
                <a:solidFill>
                  <a:srgbClr val="002060"/>
                </a:solidFill>
              </a:rPr>
              <a:t>Muchas</a:t>
            </a:r>
            <a:br>
              <a:rPr lang="es-HN" dirty="0">
                <a:solidFill>
                  <a:srgbClr val="002060"/>
                </a:solidFill>
              </a:rPr>
            </a:br>
            <a:endParaRPr lang="es-HN" dirty="0"/>
          </a:p>
        </p:txBody>
      </p:sp>
      <p:pic>
        <p:nvPicPr>
          <p:cNvPr id="2050" name="Picture 2" descr="https://i0.wp.com/static.un.org/News/dh/photos/large/2015/September/643590Sustainable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r="8709"/>
          <a:stretch>
            <a:fillRect/>
          </a:stretch>
        </p:blipFill>
        <p:spPr bwMode="auto">
          <a:xfrm>
            <a:off x="1835696" y="2204864"/>
            <a:ext cx="475488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60187" y="548680"/>
            <a:ext cx="32934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HN" sz="6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02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>
                <a:solidFill>
                  <a:schemeClr val="bg2">
                    <a:lumMod val="75000"/>
                  </a:schemeClr>
                </a:solidFill>
              </a:rPr>
              <a:t>Logros Destacados A NIVEL MUNDIAL</a:t>
            </a:r>
            <a:endParaRPr lang="es-E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100" dirty="0">
                <a:solidFill>
                  <a:srgbClr val="0070C0"/>
                </a:solidFill>
              </a:rPr>
              <a:t>El número de personas que ahora viven en la pobreza extrema ha disminuido en más de la mitad.</a:t>
            </a:r>
          </a:p>
          <a:p>
            <a:r>
              <a:rPr lang="es-ES" sz="2100" dirty="0">
                <a:solidFill>
                  <a:srgbClr val="0070C0"/>
                </a:solidFill>
              </a:rPr>
              <a:t>Ahora hay más niñas en las escuelas y las mujeres han ganado terreno en la representación parlamentaria en casi el 90% de los 174 países </a:t>
            </a:r>
          </a:p>
          <a:p>
            <a:r>
              <a:rPr lang="es-ES" sz="2100" dirty="0">
                <a:solidFill>
                  <a:srgbClr val="0070C0"/>
                </a:solidFill>
              </a:rPr>
              <a:t>La proporción media de mujeres en el parlamento prácticamente se ha duplicado durante el mismo período. </a:t>
            </a:r>
          </a:p>
          <a:p>
            <a:r>
              <a:rPr lang="es-ES" sz="2100" dirty="0">
                <a:solidFill>
                  <a:srgbClr val="0070C0"/>
                </a:solidFill>
              </a:rPr>
              <a:t>La tasa de mortalidad de niños menores de 5 años ha descendido en más de la mitad, pasando de 90 a 43 muertes por cada 1.000 niños nacidos vivos desde 1990. </a:t>
            </a:r>
          </a:p>
          <a:p>
            <a:r>
              <a:rPr lang="es-ES" sz="2100" dirty="0">
                <a:solidFill>
                  <a:srgbClr val="0070C0"/>
                </a:solidFill>
              </a:rPr>
              <a:t>Las cifras referentes a la mortalidad materna muestran una reducción del 45% en todo el mundo, descenso que se produjo principalmente a partir del año 2000.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03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>
                <a:solidFill>
                  <a:schemeClr val="bg2">
                    <a:lumMod val="75000"/>
                  </a:schemeClr>
                </a:solidFill>
              </a:rPr>
              <a:t>ALGUNOS Desafíos</a:t>
            </a:r>
            <a:endParaRPr lang="es-E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83" y="1792936"/>
            <a:ext cx="8363272" cy="485740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s-ES" sz="6000" dirty="0">
                <a:solidFill>
                  <a:srgbClr val="0070C0"/>
                </a:solidFill>
              </a:rPr>
              <a:t>Más de 800 millones de personas aún viven en la pobreza extrema y pasan hambre.</a:t>
            </a:r>
          </a:p>
          <a:p>
            <a:pPr algn="just"/>
            <a:r>
              <a:rPr lang="es-ES" sz="6000" dirty="0">
                <a:solidFill>
                  <a:srgbClr val="0070C0"/>
                </a:solidFill>
              </a:rPr>
              <a:t>Las mujeres siguen enfrentándose a la discriminación en el acceso al trabajo, los bienes económicos y la participación en la adopción de decisiones en los ámbitos privado y público.</a:t>
            </a:r>
          </a:p>
          <a:p>
            <a:pPr algn="just"/>
            <a:r>
              <a:rPr lang="es-ES" sz="6000" dirty="0">
                <a:solidFill>
                  <a:srgbClr val="0070C0"/>
                </a:solidFill>
              </a:rPr>
              <a:t> Los niños del 20% más pobre de los hogares tienen más del doble de probabilidades de sufrir retrasos en el crecimiento que los niños del 20% más rico y tienen el cuádruple de probabilidades de no asistir a la escuela.</a:t>
            </a:r>
          </a:p>
          <a:p>
            <a:pPr algn="just"/>
            <a:r>
              <a:rPr lang="es-ES" sz="6000" dirty="0">
                <a:solidFill>
                  <a:srgbClr val="0070C0"/>
                </a:solidFill>
              </a:rPr>
              <a:t>Las emisiones mundiales de dióxido de carbono han crecido más de un 50% desde 1990 y la sequía ahora afecta al 40% de las personas en el mundo y se prevé que aumente.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645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>
                <a:solidFill>
                  <a:schemeClr val="bg2">
                    <a:lumMod val="75000"/>
                  </a:schemeClr>
                </a:solidFill>
              </a:rPr>
              <a:t>Agenda 2030 para el desarrollo sostenible</a:t>
            </a:r>
            <a:endParaRPr lang="es-E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83" y="1792936"/>
            <a:ext cx="8363272" cy="485740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sz="6000" dirty="0">
                <a:solidFill>
                  <a:srgbClr val="0070C0"/>
                </a:solidFill>
              </a:rPr>
              <a:t>Marco de cooperación global para los próximos 15 años.</a:t>
            </a:r>
          </a:p>
          <a:p>
            <a:pPr algn="just"/>
            <a:r>
              <a:rPr lang="es-ES" sz="6000" dirty="0">
                <a:solidFill>
                  <a:srgbClr val="0070C0"/>
                </a:solidFill>
              </a:rPr>
              <a:t>Aprobada por 193 Jefes de Estado en septiembre 2015</a:t>
            </a:r>
          </a:p>
          <a:p>
            <a:pPr algn="just"/>
            <a:r>
              <a:rPr lang="es-ES" sz="6000" dirty="0">
                <a:solidFill>
                  <a:srgbClr val="0070C0"/>
                </a:solidFill>
              </a:rPr>
              <a:t>17 Objetivos de Desarrollo Sostenible</a:t>
            </a:r>
          </a:p>
          <a:p>
            <a:pPr algn="just"/>
            <a:r>
              <a:rPr lang="es-ES" sz="6000" dirty="0">
                <a:solidFill>
                  <a:srgbClr val="0070C0"/>
                </a:solidFill>
              </a:rPr>
              <a:t>169 Metas</a:t>
            </a:r>
          </a:p>
          <a:p>
            <a:pPr algn="just"/>
            <a:r>
              <a:rPr lang="es-ES" sz="6000" dirty="0">
                <a:solidFill>
                  <a:srgbClr val="0070C0"/>
                </a:solidFill>
              </a:rPr>
              <a:t>231 Indicadores</a:t>
            </a:r>
          </a:p>
          <a:p>
            <a:pPr algn="just"/>
            <a:endParaRPr lang="es-ES" sz="6000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601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2030 para el Desarrollo SOSTENIBLE</a:t>
            </a:r>
            <a:endParaRPr lang="es-E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761390"/>
            <a:ext cx="7557826" cy="4944954"/>
          </a:xfrm>
        </p:spPr>
      </p:pic>
    </p:spTree>
    <p:extLst>
      <p:ext uri="{BB962C8B-B14F-4D97-AF65-F5344CB8AC3E}">
        <p14:creationId xmlns:p14="http://schemas.microsoft.com/office/powerpoint/2010/main" val="215134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113"/>
            <a:ext cx="7776864" cy="926702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pPr algn="ctr"/>
            <a:r>
              <a:rPr lang="fr-FR" sz="5600" b="1" dirty="0">
                <a:solidFill>
                  <a:srgbClr val="1A75BC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Desarrollo Sostenible</a:t>
            </a:r>
          </a:p>
        </p:txBody>
      </p:sp>
      <p:sp>
        <p:nvSpPr>
          <p:cNvPr id="9" name="Oval 8"/>
          <p:cNvSpPr/>
          <p:nvPr/>
        </p:nvSpPr>
        <p:spPr>
          <a:xfrm>
            <a:off x="2900985" y="1150251"/>
            <a:ext cx="3291302" cy="3291070"/>
          </a:xfrm>
          <a:prstGeom prst="ellipse">
            <a:avLst/>
          </a:prstGeom>
          <a:solidFill>
            <a:srgbClr val="F792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fr-FR" sz="230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85792" y="3226444"/>
            <a:ext cx="3291302" cy="3291070"/>
          </a:xfrm>
          <a:prstGeom prst="ellipse">
            <a:avLst/>
          </a:prstGeom>
          <a:solidFill>
            <a:srgbClr val="00934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fr-FR" sz="230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66995" y="3226444"/>
            <a:ext cx="3291302" cy="3291070"/>
          </a:xfrm>
          <a:prstGeom prst="ellipse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fr-FR" sz="230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8806" y="2061751"/>
            <a:ext cx="2835661" cy="714254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pPr algn="ctr"/>
            <a:r>
              <a:rPr lang="es-ES" sz="21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DESARROLLO SOCIAL</a:t>
            </a:r>
            <a:endParaRPr lang="fr-FR" sz="21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5065" y="4579919"/>
            <a:ext cx="2633204" cy="714254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pPr algn="ctr"/>
            <a:r>
              <a:rPr lang="es-ES" sz="21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SOSTENIBILIDAD MEDIOAMBIENTAL</a:t>
            </a:r>
            <a:endParaRPr lang="fr-FR" sz="21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3086" y="4579919"/>
            <a:ext cx="2357122" cy="714254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pPr algn="ctr"/>
            <a:r>
              <a:rPr lang="es-ES" sz="21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DESARROLLO ECONÓMICO</a:t>
            </a:r>
            <a:endParaRPr lang="fr-FR" sz="21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5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HN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elementos esenciales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HN" sz="1800" b="1" dirty="0">
              <a:solidFill>
                <a:srgbClr val="0070C0"/>
              </a:solidFill>
              <a:latin typeface="+mj-lt"/>
              <a:ea typeface="Cambria Math" pitchFamily="18" charset="0"/>
              <a:cs typeface="+mj-cs"/>
            </a:endParaRPr>
          </a:p>
          <a:p>
            <a:endParaRPr lang="es-HN" sz="1800" b="1" dirty="0">
              <a:solidFill>
                <a:srgbClr val="0070C0"/>
              </a:solidFill>
              <a:latin typeface="+mj-lt"/>
              <a:ea typeface="Cambria Math" pitchFamily="18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1906"/>
            <a:ext cx="5616624" cy="54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49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LA Promoción de un ENFOQUE INTEGRAL ES ESENCIAL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Enfoque que permita reconocer las sinergias e interconexiones entre las distintas metas y dimensiones de la Agenda 2030</a:t>
            </a:r>
          </a:p>
          <a:p>
            <a:r>
              <a:rPr lang="es-419" dirty="0"/>
              <a:t>Mapeo de políticas públicas e identificación de retos inter-sectoriales, interterritoriales y a lo largo del ciclo de vida</a:t>
            </a:r>
          </a:p>
          <a:p>
            <a:r>
              <a:rPr lang="es-419" dirty="0"/>
              <a:t>Intervenciones en un ODS suelen tener impactos directos o indirectos en otros ODS, de modo que la colaboración conjunta intersectorial es clave.</a:t>
            </a:r>
          </a:p>
          <a:p>
            <a:r>
              <a:rPr lang="es-419" dirty="0"/>
              <a:t>Fomenta el concepto de progreso multidimensional  que va más allá del ingreso (pobreza multidimensional, vulnerabilidad multidimensional y sostenibilidad multidimensional)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09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5354</TotalTime>
  <Words>1022</Words>
  <Application>Microsoft Office PowerPoint</Application>
  <PresentationFormat>On-screen Show (4:3)</PresentationFormat>
  <Paragraphs>81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Avenir Light</vt:lpstr>
      <vt:lpstr>Calibri</vt:lpstr>
      <vt:lpstr>Cambria Math</vt:lpstr>
      <vt:lpstr>Corbel</vt:lpstr>
      <vt:lpstr>Lato</vt:lpstr>
      <vt:lpstr>Symbol</vt:lpstr>
      <vt:lpstr>Wingdings</vt:lpstr>
      <vt:lpstr>Banded</vt:lpstr>
      <vt:lpstr>PowerPoint Presentation</vt:lpstr>
      <vt:lpstr>DE LOS ODM  A LOS ODS:  IMPACTO  de marcos MUNDIALES de desarrollo</vt:lpstr>
      <vt:lpstr>Logros Destacados A NIVEL MUNDIAL</vt:lpstr>
      <vt:lpstr>ALGUNOS Desafíos</vt:lpstr>
      <vt:lpstr>Agenda 2030 para el desarrollo sostenible</vt:lpstr>
      <vt:lpstr>AgenDA 2030 para el Desarrollo SOSTENIBLE</vt:lpstr>
      <vt:lpstr>PowerPoint Presentation</vt:lpstr>
      <vt:lpstr>6 elementos esenciales :</vt:lpstr>
      <vt:lpstr>LA Promoción de un ENFOQUE INTEGRAL ES ESENCIAL</vt:lpstr>
      <vt:lpstr>¡No dejar a nadie atrás!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Agenda 2030 y migración</vt:lpstr>
      <vt:lpstr> La AGENDA 2030 y MIGRACIÓN</vt:lpstr>
      <vt:lpstr>ALGUNOS  VÍNCULOS ODS y MIGRACIÓn</vt:lpstr>
      <vt:lpstr>Muchas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Retiro Anual PNUD Honduras Jornada 2:  Desempeño de la Oficina en 2014</dc:title>
  <dc:creator>Carles Rodriguez Navarro</dc:creator>
  <cp:lastModifiedBy>NOrma Garcia</cp:lastModifiedBy>
  <cp:revision>118</cp:revision>
  <cp:lastPrinted>2016-03-30T17:27:33Z</cp:lastPrinted>
  <dcterms:created xsi:type="dcterms:W3CDTF">2015-01-26T20:42:28Z</dcterms:created>
  <dcterms:modified xsi:type="dcterms:W3CDTF">2016-11-15T21:39:20Z</dcterms:modified>
</cp:coreProperties>
</file>