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96" r:id="rId2"/>
    <p:sldId id="276" r:id="rId3"/>
    <p:sldId id="277" r:id="rId4"/>
    <p:sldId id="278" r:id="rId5"/>
    <p:sldId id="312" r:id="rId6"/>
    <p:sldId id="292" r:id="rId7"/>
    <p:sldId id="298" r:id="rId8"/>
    <p:sldId id="264" r:id="rId9"/>
    <p:sldId id="311" r:id="rId10"/>
    <p:sldId id="306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15" r:id="rId19"/>
    <p:sldId id="313" r:id="rId20"/>
    <p:sldId id="314" r:id="rId21"/>
    <p:sldId id="275" r:id="rId22"/>
  </p:sldIdLst>
  <p:sldSz cx="9144000" cy="6858000" type="screen4x3"/>
  <p:notesSz cx="6950075" cy="9236075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8" autoAdjust="0"/>
    <p:restoredTop sz="85149" autoAdjust="0"/>
  </p:normalViewPr>
  <p:slideViewPr>
    <p:cSldViewPr>
      <p:cViewPr>
        <p:scale>
          <a:sx n="69" d="100"/>
          <a:sy n="69" d="100"/>
        </p:scale>
        <p:origin x="-156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ED1BA66B-8219-49EF-8AA0-C3CC6D9BBAE6}" type="datetimeFigureOut">
              <a:rPr lang="es-HN" smtClean="0"/>
              <a:t>16/11/2016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BE31E4DA-1775-49FB-B58F-ED031B7C9864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355998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8AF93B8-3453-4573-A7F1-F8C643730C61}" type="datetimeFigureOut">
              <a:rPr lang="es-HN" smtClean="0"/>
              <a:t>16/11/2016</a:t>
            </a:fld>
            <a:endParaRPr lang="es-H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s-H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2213D76D-DA67-42EF-8A25-23BE93F2A7FC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064157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3D76D-DA67-42EF-8A25-23BE93F2A7FC}" type="slidenum">
              <a:rPr lang="es-HN" smtClean="0"/>
              <a:t>11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68716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D101-9D19-47BF-B8FC-A187F1565207}" type="datetimeFigureOut">
              <a:rPr lang="es-HN" smtClean="0"/>
              <a:t>16/11/2016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F69F-4138-4106-9CE8-7C4CAA643804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24360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D101-9D19-47BF-B8FC-A187F1565207}" type="datetimeFigureOut">
              <a:rPr lang="es-HN" smtClean="0"/>
              <a:t>16/11/2016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F69F-4138-4106-9CE8-7C4CAA643804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69991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4772D101-9D19-47BF-B8FC-A187F1565207}" type="datetimeFigureOut">
              <a:rPr lang="es-HN" smtClean="0"/>
              <a:t>16/11/2016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E89CF69F-4138-4106-9CE8-7C4CAA643804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60535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D101-9D19-47BF-B8FC-A187F1565207}" type="datetimeFigureOut">
              <a:rPr lang="es-HN" smtClean="0"/>
              <a:t>16/11/2016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F69F-4138-4106-9CE8-7C4CAA643804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95656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72D101-9D19-47BF-B8FC-A187F1565207}" type="datetimeFigureOut">
              <a:rPr lang="es-HN" smtClean="0"/>
              <a:t>16/11/2016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9CF69F-4138-4106-9CE8-7C4CAA643804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521363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D101-9D19-47BF-B8FC-A187F1565207}" type="datetimeFigureOut">
              <a:rPr lang="es-HN" smtClean="0"/>
              <a:t>16/11/2016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F69F-4138-4106-9CE8-7C4CAA643804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80495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D101-9D19-47BF-B8FC-A187F1565207}" type="datetimeFigureOut">
              <a:rPr lang="es-HN" smtClean="0"/>
              <a:t>16/11/2016</a:t>
            </a:fld>
            <a:endParaRPr lang="es-H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F69F-4138-4106-9CE8-7C4CAA643804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28948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D101-9D19-47BF-B8FC-A187F1565207}" type="datetimeFigureOut">
              <a:rPr lang="es-HN" smtClean="0"/>
              <a:t>16/11/2016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F69F-4138-4106-9CE8-7C4CAA643804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43373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D101-9D19-47BF-B8FC-A187F1565207}" type="datetimeFigureOut">
              <a:rPr lang="es-HN" smtClean="0"/>
              <a:t>16/11/2016</a:t>
            </a:fld>
            <a:endParaRPr lang="es-H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F69F-4138-4106-9CE8-7C4CAA643804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08350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D101-9D19-47BF-B8FC-A187F1565207}" type="datetimeFigureOut">
              <a:rPr lang="es-HN" smtClean="0"/>
              <a:t>16/11/2016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F69F-4138-4106-9CE8-7C4CAA643804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77911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D101-9D19-47BF-B8FC-A187F1565207}" type="datetimeFigureOut">
              <a:rPr lang="es-HN" smtClean="0"/>
              <a:t>16/11/2016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F69F-4138-4106-9CE8-7C4CAA643804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10753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772D101-9D19-47BF-B8FC-A187F1565207}" type="datetimeFigureOut">
              <a:rPr lang="es-HN" smtClean="0"/>
              <a:t>16/11/2016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89CF69F-4138-4106-9CE8-7C4CAA643804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786059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hn/url?sa=i&amp;rct=j&amp;q=&amp;esrc=s&amp;source=images&amp;cd=&amp;cad=rja&amp;uact=8&amp;ved=0CAcQjRxqFQoTCIHfoffN0cgCFUwsHgodEuUKdQ&amp;url=https://loiolaxxi.wordpress.com/2015/09/25/onu-aprobados-los-17-objetivos-de-desarrollo-sostenible-para-el-2-030/&amp;bvm=bv.105454873,d.dmo&amp;psig=AFQjCNF1BMPKtyfM6uWenbTol2iVPZDAQg&amp;ust=1445449412598449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1"/>
          <p:cNvPicPr/>
          <p:nvPr/>
        </p:nvPicPr>
        <p:blipFill>
          <a:blip r:embed="rId2" cstate="print"/>
          <a:stretch/>
        </p:blipFill>
        <p:spPr>
          <a:xfrm>
            <a:off x="708837" y="2086597"/>
            <a:ext cx="2381437" cy="2381534"/>
          </a:xfrm>
          <a:prstGeom prst="rect">
            <a:avLst/>
          </a:prstGeom>
          <a:ln>
            <a:noFill/>
          </a:ln>
        </p:spPr>
      </p:pic>
      <p:sp>
        <p:nvSpPr>
          <p:cNvPr id="191" name="CustomShape 1"/>
          <p:cNvSpPr/>
          <p:nvPr/>
        </p:nvSpPr>
        <p:spPr>
          <a:xfrm>
            <a:off x="3204806" y="2112389"/>
            <a:ext cx="5534747" cy="1574723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5691" tIns="35691" rIns="35691" bIns="35691" anchor="ctr"/>
          <a:lstStyle/>
          <a:p>
            <a:pPr algn="just">
              <a:lnSpc>
                <a:spcPct val="100000"/>
              </a:lnSpc>
            </a:pPr>
            <a:r>
              <a:rPr lang="en-US" sz="3800" dirty="0" smtClean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From de MDG to the 2030 </a:t>
            </a:r>
          </a:p>
          <a:p>
            <a:pPr algn="just">
              <a:lnSpc>
                <a:spcPct val="100000"/>
              </a:lnSpc>
            </a:pPr>
            <a:r>
              <a:rPr lang="en-US" sz="3800" dirty="0" smtClean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Agenda for Sustainable </a:t>
            </a:r>
          </a:p>
          <a:p>
            <a:pPr algn="just">
              <a:lnSpc>
                <a:spcPct val="100000"/>
              </a:lnSpc>
            </a:pPr>
            <a:r>
              <a:rPr lang="en-US" sz="3800" dirty="0" smtClean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Development</a:t>
            </a:r>
            <a:endParaRPr lang="en-US" sz="3800" dirty="0">
              <a:solidFill>
                <a:srgbClr val="0070C0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2555776" y="4725144"/>
            <a:ext cx="5498293" cy="1653071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5691" tIns="35691" rIns="35691" bIns="35691" anchor="ctr"/>
          <a:lstStyle/>
          <a:p>
            <a:pPr>
              <a:lnSpc>
                <a:spcPct val="100000"/>
              </a:lnSpc>
            </a:pPr>
            <a:r>
              <a:rPr lang="es-ES" sz="2800" dirty="0" smtClean="0">
                <a:solidFill>
                  <a:srgbClr val="0070C0"/>
                </a:solidFill>
                <a:latin typeface="Lato" pitchFamily="34" charset="0"/>
                <a:ea typeface="Avenir Light"/>
                <a:cs typeface="Lato" pitchFamily="34" charset="0"/>
              </a:rPr>
              <a:t>A </a:t>
            </a:r>
            <a:r>
              <a:rPr lang="en-US" sz="2800" dirty="0" smtClean="0">
                <a:solidFill>
                  <a:srgbClr val="0070C0"/>
                </a:solidFill>
                <a:latin typeface="Lato" pitchFamily="34" charset="0"/>
                <a:ea typeface="Avenir Light"/>
                <a:cs typeface="Lato" pitchFamily="34" charset="0"/>
              </a:rPr>
              <a:t>call for transformative action. </a:t>
            </a:r>
            <a:endParaRPr lang="en-US" sz="2300" dirty="0" smtClean="0">
              <a:solidFill>
                <a:srgbClr val="0070C0"/>
              </a:solidFill>
              <a:latin typeface="Lato" pitchFamily="34" charset="0"/>
              <a:ea typeface="Avenir Light"/>
              <a:cs typeface="Lato" pitchFamily="34" charset="0"/>
            </a:endParaRPr>
          </a:p>
          <a:p>
            <a:pPr>
              <a:lnSpc>
                <a:spcPct val="100000"/>
              </a:lnSpc>
            </a:pPr>
            <a:endParaRPr lang="es-ES" sz="2300" dirty="0">
              <a:solidFill>
                <a:srgbClr val="0070C0"/>
              </a:solidFill>
              <a:latin typeface="Lato" pitchFamily="34" charset="0"/>
              <a:ea typeface="Avenir Light"/>
              <a:cs typeface="Lato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300" dirty="0" smtClean="0">
                <a:solidFill>
                  <a:srgbClr val="0070C0"/>
                </a:solidFill>
                <a:latin typeface="Lato" pitchFamily="34" charset="0"/>
                <a:ea typeface="Avenir Light"/>
                <a:cs typeface="Lato" pitchFamily="34" charset="0"/>
              </a:rPr>
              <a:t>XXI RCM, San Pedro Sula</a:t>
            </a:r>
          </a:p>
          <a:p>
            <a:pPr>
              <a:lnSpc>
                <a:spcPct val="100000"/>
              </a:lnSpc>
            </a:pPr>
            <a:r>
              <a:rPr lang="en-US" sz="2300" dirty="0" smtClean="0">
                <a:solidFill>
                  <a:srgbClr val="0070C0"/>
                </a:solidFill>
                <a:latin typeface="Lato" pitchFamily="34" charset="0"/>
                <a:ea typeface="Avenir Light"/>
                <a:cs typeface="Lato" pitchFamily="34" charset="0"/>
              </a:rPr>
              <a:t>November 16, 2016</a:t>
            </a:r>
          </a:p>
          <a:p>
            <a:pPr>
              <a:lnSpc>
                <a:spcPct val="100000"/>
              </a:lnSpc>
            </a:pPr>
            <a:endParaRPr lang="es-ES" sz="2300" dirty="0">
              <a:solidFill>
                <a:srgbClr val="0070C0"/>
              </a:solidFill>
              <a:latin typeface="Lato" pitchFamily="34" charset="0"/>
              <a:ea typeface="Avenir Light"/>
              <a:cs typeface="Lato" pitchFamily="34" charset="0"/>
            </a:endParaRPr>
          </a:p>
          <a:p>
            <a:pPr>
              <a:lnSpc>
                <a:spcPct val="100000"/>
              </a:lnSpc>
            </a:pPr>
            <a:endParaRPr lang="es-ES" sz="2300" dirty="0">
              <a:solidFill>
                <a:srgbClr val="0070C0"/>
              </a:solidFill>
              <a:latin typeface="Lato" pitchFamily="34" charset="0"/>
              <a:ea typeface="Avenir Light"/>
              <a:cs typeface="Lato" pitchFamily="34" charset="0"/>
            </a:endParaRPr>
          </a:p>
          <a:p>
            <a:pPr>
              <a:lnSpc>
                <a:spcPct val="100000"/>
              </a:lnSpc>
            </a:pPr>
            <a:endParaRPr lang="es-ES" sz="2300" dirty="0">
              <a:solidFill>
                <a:srgbClr val="0070C0"/>
              </a:solidFill>
              <a:latin typeface="Lato" pitchFamily="34" charset="0"/>
              <a:ea typeface="Avenir Light"/>
              <a:cs typeface="Lato" pitchFamily="34" charset="0"/>
            </a:endParaRPr>
          </a:p>
        </p:txBody>
      </p:sp>
      <p:pic>
        <p:nvPicPr>
          <p:cNvPr id="1026" name="Picture 2" descr="UN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433325" cy="143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4076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It is essential that marginalized people or </a:t>
            </a:r>
            <a:r>
              <a:rPr lang="en-US" sz="2400" dirty="0" smtClean="0"/>
              <a:t>who live in poverty play </a:t>
            </a:r>
            <a:r>
              <a:rPr lang="en-US" sz="2400" dirty="0"/>
              <a:t>a central </a:t>
            </a:r>
            <a:r>
              <a:rPr lang="en-US" sz="2400" dirty="0" smtClean="0"/>
              <a:t>role, get involved in </a:t>
            </a:r>
            <a:r>
              <a:rPr lang="en-US" sz="2400" dirty="0"/>
              <a:t>their own development processes and </a:t>
            </a:r>
            <a:r>
              <a:rPr lang="en-US" sz="2400" dirty="0" smtClean="0"/>
              <a:t>that other stakeholders held to account. </a:t>
            </a:r>
          </a:p>
          <a:p>
            <a:pPr algn="just"/>
            <a:r>
              <a:rPr lang="en-US" sz="2400" dirty="0" smtClean="0"/>
              <a:t>There </a:t>
            </a:r>
            <a:r>
              <a:rPr lang="en-US" sz="2400" dirty="0"/>
              <a:t>is a particular need to promote inclusion as a procedural mechanism both to safeguard inclusive outcomes and to </a:t>
            </a:r>
            <a:r>
              <a:rPr lang="en-US" sz="2400" dirty="0" smtClean="0"/>
              <a:t>encourage trust </a:t>
            </a:r>
            <a:r>
              <a:rPr lang="en-US" sz="2400" dirty="0"/>
              <a:t>in the policy </a:t>
            </a:r>
            <a:r>
              <a:rPr lang="en-US" sz="2400" dirty="0" smtClean="0"/>
              <a:t>making process</a:t>
            </a:r>
            <a:r>
              <a:rPr lang="es-HN" sz="2400" dirty="0" smtClean="0"/>
              <a:t>.</a:t>
            </a:r>
            <a:endParaRPr lang="es-HN" sz="2400" dirty="0"/>
          </a:p>
          <a:p>
            <a:pPr algn="just"/>
            <a:r>
              <a:rPr lang="en-US" sz="2400" dirty="0" smtClean="0"/>
              <a:t>It is strongly recommended implementing the Agenda at a central and local level to promote the inclusion of the different parts of society and diversity acceptance. </a:t>
            </a:r>
            <a:endParaRPr lang="es-E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b="1" dirty="0" smtClean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>Leave no one behind!</a:t>
            </a:r>
            <a:endParaRPr lang="en-US" sz="3500" b="1" dirty="0">
              <a:solidFill>
                <a:schemeClr val="bg2">
                  <a:lumMod val="75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07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Picture 386"/>
          <p:cNvPicPr/>
          <p:nvPr/>
        </p:nvPicPr>
        <p:blipFill>
          <a:blip r:embed="rId3" cstate="email"/>
          <a:srcRect/>
          <a:stretch/>
        </p:blipFill>
        <p:spPr>
          <a:xfrm>
            <a:off x="254" y="254"/>
            <a:ext cx="9143485" cy="6857259"/>
          </a:xfrm>
          <a:prstGeom prst="rect">
            <a:avLst/>
          </a:prstGeom>
          <a:ln>
            <a:noFill/>
          </a:ln>
        </p:spPr>
      </p:pic>
      <p:sp>
        <p:nvSpPr>
          <p:cNvPr id="388" name="CustomShape 1"/>
          <p:cNvSpPr/>
          <p:nvPr/>
        </p:nvSpPr>
        <p:spPr>
          <a:xfrm>
            <a:off x="218980" y="6479790"/>
            <a:ext cx="2261442" cy="2382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282" tIns="31641" rIns="63282" bIns="31641"/>
          <a:lstStyle/>
          <a:p>
            <a:r>
              <a:rPr lang="en-CA" sz="1100" dirty="0">
                <a:solidFill>
                  <a:srgbClr val="FFFFFF"/>
                </a:solidFill>
                <a:latin typeface="Lato"/>
                <a:ea typeface="Lato" pitchFamily="34" charset="0"/>
                <a:cs typeface="Lato" pitchFamily="34" charset="0"/>
              </a:rPr>
              <a:t>UN Photo / Marco Dormino</a:t>
            </a:r>
            <a:endParaRPr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89" name="CustomShape 2"/>
          <p:cNvSpPr/>
          <p:nvPr/>
        </p:nvSpPr>
        <p:spPr>
          <a:xfrm>
            <a:off x="0" y="1196752"/>
            <a:ext cx="3103532" cy="2880320"/>
          </a:xfrm>
          <a:prstGeom prst="rect">
            <a:avLst/>
          </a:prstGeom>
          <a:solidFill>
            <a:srgbClr val="1A75BC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3"/>
          <p:cNvSpPr/>
          <p:nvPr/>
        </p:nvSpPr>
        <p:spPr>
          <a:xfrm>
            <a:off x="218981" y="1771404"/>
            <a:ext cx="2984868" cy="15855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282" tIns="31641" rIns="63282" bIns="31641" anchor="ctr"/>
          <a:lstStyle/>
          <a:p>
            <a:r>
              <a:rPr lang="es-ES_tradnl" sz="3500" b="1" dirty="0" smtClean="0">
                <a:solidFill>
                  <a:srgbClr val="FFFFFF"/>
                </a:solidFill>
                <a:latin typeface="Lato"/>
                <a:ea typeface="Lato" pitchFamily="34" charset="0"/>
                <a:cs typeface="Lato" pitchFamily="34" charset="0"/>
              </a:rPr>
              <a:t>Rural </a:t>
            </a:r>
            <a:r>
              <a:rPr lang="en-US" sz="3500" b="1" dirty="0" smtClean="0">
                <a:solidFill>
                  <a:srgbClr val="FFFFFF"/>
                </a:solidFill>
                <a:latin typeface="Lato"/>
                <a:ea typeface="Lato" pitchFamily="34" charset="0"/>
                <a:cs typeface="Lato" pitchFamily="34" charset="0"/>
              </a:rPr>
              <a:t>populations</a:t>
            </a:r>
            <a:r>
              <a:rPr lang="es-ES_tradnl" sz="3500" b="1" dirty="0" smtClean="0">
                <a:solidFill>
                  <a:srgbClr val="FFFFFF"/>
                </a:solidFill>
                <a:latin typeface="Lato"/>
                <a:ea typeface="Lato" pitchFamily="34" charset="0"/>
                <a:cs typeface="Lato" pitchFamily="34" charset="0"/>
              </a:rPr>
              <a:t> living in extreme </a:t>
            </a:r>
            <a:r>
              <a:rPr lang="es-ES_tradnl" sz="3500" b="1" dirty="0" err="1" smtClean="0">
                <a:solidFill>
                  <a:srgbClr val="FFFFFF"/>
                </a:solidFill>
                <a:latin typeface="Lato"/>
                <a:ea typeface="Lato" pitchFamily="34" charset="0"/>
                <a:cs typeface="Lato" pitchFamily="34" charset="0"/>
              </a:rPr>
              <a:t>poverty</a:t>
            </a:r>
            <a:endParaRPr lang="es-ES_tradnl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2428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Picture 390"/>
          <p:cNvPicPr/>
          <p:nvPr/>
        </p:nvPicPr>
        <p:blipFill>
          <a:blip r:embed="rId2" cstate="email"/>
          <a:srcRect/>
          <a:stretch/>
        </p:blipFill>
        <p:spPr>
          <a:xfrm>
            <a:off x="254" y="172141"/>
            <a:ext cx="9143485" cy="6857259"/>
          </a:xfrm>
          <a:prstGeom prst="rect">
            <a:avLst/>
          </a:prstGeom>
          <a:ln>
            <a:noFill/>
          </a:ln>
        </p:spPr>
      </p:pic>
      <p:sp>
        <p:nvSpPr>
          <p:cNvPr id="392" name="CustomShape 1"/>
          <p:cNvSpPr/>
          <p:nvPr/>
        </p:nvSpPr>
        <p:spPr>
          <a:xfrm>
            <a:off x="253" y="252660"/>
            <a:ext cx="4758571" cy="708612"/>
          </a:xfrm>
          <a:prstGeom prst="rect">
            <a:avLst/>
          </a:prstGeom>
          <a:solidFill>
            <a:srgbClr val="1A75BC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3" name="CustomShape 2"/>
          <p:cNvSpPr/>
          <p:nvPr/>
        </p:nvSpPr>
        <p:spPr>
          <a:xfrm>
            <a:off x="219486" y="284053"/>
            <a:ext cx="4453772" cy="6516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282" tIns="31641" rIns="63282" bIns="31641" anchor="ctr"/>
          <a:lstStyle/>
          <a:p>
            <a:r>
              <a:rPr lang="en-US" sz="3500" b="1" dirty="0" smtClean="0">
                <a:solidFill>
                  <a:srgbClr val="FFFFFF"/>
                </a:solidFill>
                <a:latin typeface="Lato"/>
                <a:ea typeface="Lato" pitchFamily="34" charset="0"/>
                <a:cs typeface="Lato" pitchFamily="34" charset="0"/>
              </a:rPr>
              <a:t>Women</a:t>
            </a:r>
            <a:r>
              <a:rPr lang="en-CA" sz="3500" b="1" dirty="0" smtClean="0">
                <a:solidFill>
                  <a:srgbClr val="FFFFFF"/>
                </a:solidFill>
                <a:latin typeface="Lato"/>
                <a:ea typeface="Lato" pitchFamily="34" charset="0"/>
                <a:cs typeface="Lato" pitchFamily="34" charset="0"/>
              </a:rPr>
              <a:t> </a:t>
            </a:r>
            <a:r>
              <a:rPr lang="es-ES" sz="3500" b="1" dirty="0">
                <a:solidFill>
                  <a:srgbClr val="FFFFFF"/>
                </a:solidFill>
                <a:latin typeface="Lato"/>
                <a:ea typeface="Lato" pitchFamily="34" charset="0"/>
                <a:cs typeface="Lato" pitchFamily="34" charset="0"/>
              </a:rPr>
              <a:t>&amp;</a:t>
            </a:r>
            <a:r>
              <a:rPr lang="es-ES" sz="3500" b="1" dirty="0" smtClean="0">
                <a:solidFill>
                  <a:srgbClr val="FFFFFF"/>
                </a:solidFill>
                <a:latin typeface="Lato"/>
                <a:ea typeface="Lato" pitchFamily="34" charset="0"/>
                <a:cs typeface="Lato" pitchFamily="34" charset="0"/>
              </a:rPr>
              <a:t> </a:t>
            </a:r>
            <a:r>
              <a:rPr lang="en-US" sz="3500" b="1" dirty="0" smtClean="0">
                <a:solidFill>
                  <a:srgbClr val="FFFFFF"/>
                </a:solidFill>
                <a:latin typeface="Lato"/>
                <a:ea typeface="Lato" pitchFamily="34" charset="0"/>
                <a:cs typeface="Lato" pitchFamily="34" charset="0"/>
              </a:rPr>
              <a:t>children </a:t>
            </a:r>
            <a:endParaRPr sz="3500" b="1" dirty="0">
              <a:solidFill>
                <a:srgbClr val="FFFFFF"/>
              </a:solidFill>
              <a:latin typeface="Lato"/>
              <a:ea typeface="Lato" pitchFamily="34" charset="0"/>
              <a:cs typeface="Lato" pitchFamily="34" charset="0"/>
            </a:endParaRPr>
          </a:p>
        </p:txBody>
      </p:sp>
      <p:sp>
        <p:nvSpPr>
          <p:cNvPr id="394" name="CustomShape 3"/>
          <p:cNvSpPr/>
          <p:nvPr/>
        </p:nvSpPr>
        <p:spPr>
          <a:xfrm>
            <a:off x="219486" y="6479790"/>
            <a:ext cx="2007779" cy="2382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282" tIns="31641" rIns="63282" bIns="31641"/>
          <a:lstStyle/>
          <a:p>
            <a:r>
              <a:rPr lang="en-CA" sz="1100" dirty="0">
                <a:solidFill>
                  <a:srgbClr val="000000"/>
                </a:solidFill>
                <a:latin typeface="Lato"/>
                <a:ea typeface="Lato" pitchFamily="34" charset="0"/>
                <a:cs typeface="Lato" pitchFamily="34" charset="0"/>
              </a:rPr>
              <a:t>UN Photo / Mark Garten</a:t>
            </a:r>
            <a:endParaRPr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1844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Picture 394"/>
          <p:cNvPicPr/>
          <p:nvPr/>
        </p:nvPicPr>
        <p:blipFill>
          <a:blip r:embed="rId2" cstate="email"/>
          <a:srcRect/>
          <a:stretch/>
        </p:blipFill>
        <p:spPr>
          <a:xfrm>
            <a:off x="253" y="254"/>
            <a:ext cx="9143738" cy="6857259"/>
          </a:xfrm>
          <a:prstGeom prst="rect">
            <a:avLst/>
          </a:prstGeom>
          <a:ln>
            <a:noFill/>
          </a:ln>
        </p:spPr>
      </p:pic>
      <p:sp>
        <p:nvSpPr>
          <p:cNvPr id="396" name="CustomShape 1"/>
          <p:cNvSpPr/>
          <p:nvPr/>
        </p:nvSpPr>
        <p:spPr>
          <a:xfrm>
            <a:off x="0" y="4404839"/>
            <a:ext cx="2834587" cy="1417224"/>
          </a:xfrm>
          <a:prstGeom prst="rect">
            <a:avLst/>
          </a:prstGeom>
          <a:solidFill>
            <a:srgbClr val="1A75BC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CustomShape 2"/>
          <p:cNvSpPr/>
          <p:nvPr/>
        </p:nvSpPr>
        <p:spPr>
          <a:xfrm>
            <a:off x="218980" y="4480536"/>
            <a:ext cx="2530293" cy="12395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282" tIns="31641" rIns="63282" bIns="31641" anchor="ctr"/>
          <a:lstStyle/>
          <a:p>
            <a:r>
              <a:rPr lang="en-US" sz="3800" b="1" dirty="0" smtClean="0"/>
              <a:t>Indigenous</a:t>
            </a:r>
            <a:r>
              <a:rPr lang="es-ES" sz="3800" b="1" dirty="0" smtClean="0"/>
              <a:t> </a:t>
            </a:r>
            <a:r>
              <a:rPr lang="en-US" sz="3800" b="1" dirty="0" smtClean="0"/>
              <a:t>People </a:t>
            </a:r>
            <a:endParaRPr b="1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98" name="CustomShape 3"/>
          <p:cNvSpPr/>
          <p:nvPr/>
        </p:nvSpPr>
        <p:spPr>
          <a:xfrm>
            <a:off x="219233" y="6315415"/>
            <a:ext cx="2109295" cy="2382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282" tIns="31641" rIns="63282" bIns="31641"/>
          <a:lstStyle/>
          <a:p>
            <a:r>
              <a:rPr lang="en-CA" sz="11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UN Photo / Loey Felipe</a:t>
            </a:r>
            <a:endParaRPr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9835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Picture 398"/>
          <p:cNvPicPr/>
          <p:nvPr/>
        </p:nvPicPr>
        <p:blipFill>
          <a:blip r:embed="rId2" cstate="email"/>
          <a:srcRect/>
          <a:stretch/>
        </p:blipFill>
        <p:spPr>
          <a:xfrm>
            <a:off x="254" y="254"/>
            <a:ext cx="9143485" cy="6857259"/>
          </a:xfrm>
          <a:prstGeom prst="rect">
            <a:avLst/>
          </a:prstGeom>
          <a:ln>
            <a:noFill/>
          </a:ln>
        </p:spPr>
      </p:pic>
      <p:sp>
        <p:nvSpPr>
          <p:cNvPr id="400" name="CustomShape 1"/>
          <p:cNvSpPr/>
          <p:nvPr/>
        </p:nvSpPr>
        <p:spPr>
          <a:xfrm>
            <a:off x="219233" y="6480296"/>
            <a:ext cx="2109295" cy="2382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282" tIns="31641" rIns="63282" bIns="31641"/>
          <a:lstStyle/>
          <a:p>
            <a:r>
              <a:rPr lang="en-CA" sz="1100" dirty="0">
                <a:solidFill>
                  <a:schemeClr val="bg1"/>
                </a:solidFill>
                <a:latin typeface="Lato"/>
                <a:ea typeface="Lato" pitchFamily="34" charset="0"/>
                <a:cs typeface="Lato" pitchFamily="34" charset="0"/>
              </a:rPr>
              <a:t>UN Photo / Martine Perret</a:t>
            </a:r>
            <a:endParaRPr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401" name="CustomShape 2"/>
          <p:cNvSpPr/>
          <p:nvPr/>
        </p:nvSpPr>
        <p:spPr>
          <a:xfrm>
            <a:off x="254" y="176963"/>
            <a:ext cx="4774293" cy="1417224"/>
          </a:xfrm>
          <a:prstGeom prst="rect">
            <a:avLst/>
          </a:prstGeom>
          <a:solidFill>
            <a:srgbClr val="1A75BC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3"/>
          <p:cNvSpPr/>
          <p:nvPr/>
        </p:nvSpPr>
        <p:spPr>
          <a:xfrm>
            <a:off x="218980" y="252660"/>
            <a:ext cx="4555567" cy="12395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282" tIns="31641" rIns="63282" bIns="31641" anchor="ctr"/>
          <a:lstStyle/>
          <a:p>
            <a:r>
              <a:rPr lang="en-US" sz="3800" dirty="0" smtClean="0">
                <a:solidFill>
                  <a:srgbClr val="FFFFFF"/>
                </a:solidFill>
              </a:rPr>
              <a:t>Linguistic</a:t>
            </a:r>
            <a:r>
              <a:rPr lang="es-ES" sz="3800" dirty="0" smtClean="0">
                <a:solidFill>
                  <a:srgbClr val="FFFFFF"/>
                </a:solidFill>
              </a:rPr>
              <a:t> </a:t>
            </a:r>
            <a:r>
              <a:rPr lang="es-ES" sz="3800" dirty="0" smtClean="0">
                <a:solidFill>
                  <a:srgbClr val="FFFFFF"/>
                </a:solidFill>
              </a:rPr>
              <a:t>&amp; cultural </a:t>
            </a:r>
            <a:r>
              <a:rPr lang="en-US" sz="3800" dirty="0" smtClean="0">
                <a:solidFill>
                  <a:srgbClr val="FFFFFF"/>
                </a:solidFill>
              </a:rPr>
              <a:t>minorities</a:t>
            </a:r>
            <a:r>
              <a:rPr lang="es-ES" sz="3800" dirty="0" smtClean="0">
                <a:solidFill>
                  <a:srgbClr val="FFFFFF"/>
                </a:solidFill>
              </a:rPr>
              <a:t>.</a:t>
            </a:r>
            <a:endParaRPr dirty="0">
              <a:solidFill>
                <a:srgbClr val="FFFFFF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7047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Picture 402"/>
          <p:cNvPicPr/>
          <p:nvPr/>
        </p:nvPicPr>
        <p:blipFill>
          <a:blip r:embed="rId2" cstate="email"/>
          <a:srcRect/>
          <a:stretch/>
        </p:blipFill>
        <p:spPr>
          <a:xfrm>
            <a:off x="253" y="254"/>
            <a:ext cx="9143738" cy="6857259"/>
          </a:xfrm>
          <a:prstGeom prst="rect">
            <a:avLst/>
          </a:prstGeom>
          <a:ln>
            <a:noFill/>
          </a:ln>
        </p:spPr>
      </p:pic>
      <p:sp>
        <p:nvSpPr>
          <p:cNvPr id="404" name="CustomShape 1"/>
          <p:cNvSpPr/>
          <p:nvPr/>
        </p:nvSpPr>
        <p:spPr>
          <a:xfrm>
            <a:off x="252" y="4100532"/>
            <a:ext cx="3851667" cy="2240775"/>
          </a:xfrm>
          <a:prstGeom prst="rect">
            <a:avLst/>
          </a:prstGeom>
          <a:solidFill>
            <a:srgbClr val="1A75BC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CustomShape 2"/>
          <p:cNvSpPr/>
          <p:nvPr/>
        </p:nvSpPr>
        <p:spPr>
          <a:xfrm>
            <a:off x="219233" y="4176736"/>
            <a:ext cx="3452793" cy="19885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282" tIns="31641" rIns="63282" bIns="31641" anchor="ctr"/>
          <a:lstStyle/>
          <a:p>
            <a:r>
              <a:rPr lang="en-US" sz="3800" dirty="0" smtClean="0">
                <a:solidFill>
                  <a:srgbClr val="FFFFFF"/>
                </a:solidFill>
              </a:rPr>
              <a:t>People</a:t>
            </a:r>
            <a:r>
              <a:rPr lang="es-ES" sz="3800" dirty="0" smtClean="0">
                <a:solidFill>
                  <a:srgbClr val="FFFFFF"/>
                </a:solidFill>
              </a:rPr>
              <a:t> </a:t>
            </a:r>
            <a:r>
              <a:rPr lang="en-US" sz="3800" dirty="0" smtClean="0">
                <a:solidFill>
                  <a:srgbClr val="FFFFFF"/>
                </a:solidFill>
              </a:rPr>
              <a:t>with</a:t>
            </a:r>
            <a:r>
              <a:rPr lang="es-ES" sz="3800" dirty="0" smtClean="0">
                <a:solidFill>
                  <a:srgbClr val="FFFFFF"/>
                </a:solidFill>
              </a:rPr>
              <a:t> </a:t>
            </a:r>
            <a:r>
              <a:rPr lang="en-US" sz="3800" dirty="0" smtClean="0">
                <a:solidFill>
                  <a:srgbClr val="FFFFFF"/>
                </a:solidFill>
              </a:rPr>
              <a:t>disabilities</a:t>
            </a:r>
            <a:r>
              <a:rPr lang="es-ES" sz="3800" dirty="0" smtClean="0">
                <a:solidFill>
                  <a:srgbClr val="FFFFFF"/>
                </a:solidFill>
              </a:rPr>
              <a:t>, </a:t>
            </a:r>
            <a:r>
              <a:rPr lang="es-ES" sz="3800" dirty="0" smtClean="0">
                <a:solidFill>
                  <a:srgbClr val="FFFFFF"/>
                </a:solidFill>
              </a:rPr>
              <a:t>living </a:t>
            </a:r>
            <a:r>
              <a:rPr lang="en-US" sz="3800" dirty="0" smtClean="0">
                <a:solidFill>
                  <a:srgbClr val="FFFFFF"/>
                </a:solidFill>
              </a:rPr>
              <a:t>with</a:t>
            </a:r>
            <a:r>
              <a:rPr lang="es-ES" sz="3800" dirty="0" smtClean="0">
                <a:solidFill>
                  <a:srgbClr val="FFFFFF"/>
                </a:solidFill>
              </a:rPr>
              <a:t> </a:t>
            </a:r>
            <a:r>
              <a:rPr lang="es-ES" sz="3800" dirty="0" smtClean="0">
                <a:solidFill>
                  <a:srgbClr val="FFFFFF"/>
                </a:solidFill>
              </a:rPr>
              <a:t>HIV, LGTB</a:t>
            </a:r>
            <a:endParaRPr dirty="0">
              <a:solidFill>
                <a:srgbClr val="FFFFFF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406" name="CustomShape 3"/>
          <p:cNvSpPr/>
          <p:nvPr/>
        </p:nvSpPr>
        <p:spPr>
          <a:xfrm>
            <a:off x="219486" y="6480296"/>
            <a:ext cx="1957148" cy="2382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282" tIns="31641" rIns="63282" bIns="31641"/>
          <a:lstStyle/>
          <a:p>
            <a:r>
              <a:rPr lang="en-CA" sz="1100" dirty="0">
                <a:solidFill>
                  <a:srgbClr val="FFFFFF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UN Photo / Mark Garten</a:t>
            </a:r>
            <a:endParaRPr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8713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Picture 406"/>
          <p:cNvPicPr/>
          <p:nvPr/>
        </p:nvPicPr>
        <p:blipFill>
          <a:blip r:embed="rId2" cstate="email"/>
          <a:srcRect/>
          <a:stretch/>
        </p:blipFill>
        <p:spPr>
          <a:xfrm>
            <a:off x="254" y="254"/>
            <a:ext cx="9143485" cy="6857259"/>
          </a:xfrm>
          <a:prstGeom prst="rect">
            <a:avLst/>
          </a:prstGeom>
          <a:ln>
            <a:noFill/>
          </a:ln>
        </p:spPr>
      </p:pic>
      <p:sp>
        <p:nvSpPr>
          <p:cNvPr id="408" name="CustomShape 1"/>
          <p:cNvSpPr/>
          <p:nvPr/>
        </p:nvSpPr>
        <p:spPr>
          <a:xfrm>
            <a:off x="253" y="137473"/>
            <a:ext cx="5366145" cy="1809096"/>
          </a:xfrm>
          <a:prstGeom prst="rect">
            <a:avLst/>
          </a:prstGeom>
          <a:solidFill>
            <a:srgbClr val="1A75BC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" name="CustomShape 2"/>
          <p:cNvSpPr/>
          <p:nvPr/>
        </p:nvSpPr>
        <p:spPr>
          <a:xfrm>
            <a:off x="236702" y="379497"/>
            <a:ext cx="4958564" cy="12395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282" tIns="31641" rIns="63282" bIns="31641" anchor="ctr"/>
          <a:lstStyle/>
          <a:p>
            <a:r>
              <a:rPr lang="en-US" sz="3800" dirty="0" smtClean="0">
                <a:solidFill>
                  <a:srgbClr val="FFFFFF"/>
                </a:solidFill>
              </a:rPr>
              <a:t>People</a:t>
            </a:r>
            <a:r>
              <a:rPr lang="es-ES" sz="3800" dirty="0" smtClean="0">
                <a:solidFill>
                  <a:srgbClr val="FFFFFF"/>
                </a:solidFill>
              </a:rPr>
              <a:t> </a:t>
            </a:r>
            <a:r>
              <a:rPr lang="en-US" sz="3800" dirty="0" smtClean="0">
                <a:solidFill>
                  <a:srgbClr val="FFFFFF"/>
                </a:solidFill>
              </a:rPr>
              <a:t>that</a:t>
            </a:r>
            <a:r>
              <a:rPr lang="es-ES" sz="3800" dirty="0" smtClean="0">
                <a:solidFill>
                  <a:srgbClr val="FFFFFF"/>
                </a:solidFill>
              </a:rPr>
              <a:t> </a:t>
            </a:r>
            <a:r>
              <a:rPr lang="en-US" sz="3800" dirty="0" smtClean="0">
                <a:solidFill>
                  <a:srgbClr val="FFFFFF"/>
                </a:solidFill>
              </a:rPr>
              <a:t>live</a:t>
            </a:r>
            <a:r>
              <a:rPr lang="es-ES" sz="3800" dirty="0" smtClean="0">
                <a:solidFill>
                  <a:srgbClr val="FFFFFF"/>
                </a:solidFill>
              </a:rPr>
              <a:t> </a:t>
            </a:r>
            <a:r>
              <a:rPr lang="es-ES" sz="3800" dirty="0" smtClean="0">
                <a:solidFill>
                  <a:srgbClr val="FFFFFF"/>
                </a:solidFill>
              </a:rPr>
              <a:t>in </a:t>
            </a:r>
            <a:r>
              <a:rPr lang="en-US" sz="3800" dirty="0" smtClean="0">
                <a:solidFill>
                  <a:srgbClr val="FFFFFF"/>
                </a:solidFill>
              </a:rPr>
              <a:t>remote</a:t>
            </a:r>
            <a:r>
              <a:rPr lang="es-ES" sz="3800" dirty="0" smtClean="0">
                <a:solidFill>
                  <a:srgbClr val="FFFFFF"/>
                </a:solidFill>
              </a:rPr>
              <a:t> </a:t>
            </a:r>
            <a:r>
              <a:rPr lang="en-US" sz="3800" dirty="0" smtClean="0">
                <a:solidFill>
                  <a:srgbClr val="FFFFFF"/>
                </a:solidFill>
              </a:rPr>
              <a:t>or</a:t>
            </a:r>
            <a:r>
              <a:rPr lang="es-ES" sz="3800" dirty="0" smtClean="0">
                <a:solidFill>
                  <a:srgbClr val="FFFFFF"/>
                </a:solidFill>
              </a:rPr>
              <a:t> </a:t>
            </a:r>
            <a:r>
              <a:rPr lang="es-ES" sz="3800" dirty="0" smtClean="0">
                <a:solidFill>
                  <a:srgbClr val="FFFFFF"/>
                </a:solidFill>
              </a:rPr>
              <a:t>vulnerable </a:t>
            </a:r>
            <a:r>
              <a:rPr lang="en-US" sz="3800" dirty="0" smtClean="0">
                <a:solidFill>
                  <a:srgbClr val="FFFFFF"/>
                </a:solidFill>
              </a:rPr>
              <a:t>areas</a:t>
            </a:r>
            <a:endParaRPr lang="en-US" dirty="0">
              <a:solidFill>
                <a:srgbClr val="FFFFFF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410" name="CustomShape 3"/>
          <p:cNvSpPr/>
          <p:nvPr/>
        </p:nvSpPr>
        <p:spPr>
          <a:xfrm>
            <a:off x="285283" y="6330380"/>
            <a:ext cx="1754877" cy="2382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282" tIns="31641" rIns="63282" bIns="31641"/>
          <a:lstStyle/>
          <a:p>
            <a:r>
              <a:rPr lang="en-CA" sz="11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UN Photo / Paul Banks</a:t>
            </a:r>
            <a:endParaRPr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1034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Picture 40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50" y="-14443"/>
            <a:ext cx="9189559" cy="6886120"/>
          </a:xfrm>
          <a:prstGeom prst="rect">
            <a:avLst/>
          </a:prstGeom>
          <a:ln>
            <a:noFill/>
          </a:ln>
        </p:spPr>
      </p:pic>
      <p:sp>
        <p:nvSpPr>
          <p:cNvPr id="408" name="CustomShape 1"/>
          <p:cNvSpPr/>
          <p:nvPr/>
        </p:nvSpPr>
        <p:spPr>
          <a:xfrm>
            <a:off x="-35949" y="897720"/>
            <a:ext cx="5366145" cy="1417224"/>
          </a:xfrm>
          <a:prstGeom prst="rect">
            <a:avLst/>
          </a:prstGeom>
          <a:solidFill>
            <a:srgbClr val="1A75BC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" name="CustomShape 2"/>
          <p:cNvSpPr/>
          <p:nvPr/>
        </p:nvSpPr>
        <p:spPr>
          <a:xfrm>
            <a:off x="170440" y="998334"/>
            <a:ext cx="4958564" cy="12395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282" tIns="31641" rIns="63282" bIns="31641" anchor="ctr"/>
          <a:lstStyle/>
          <a:p>
            <a:r>
              <a:rPr lang="en-US" sz="3500" b="1" dirty="0" smtClean="0">
                <a:solidFill>
                  <a:srgbClr val="FFFFFF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Migrants</a:t>
            </a:r>
            <a:endParaRPr lang="en-US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410" name="CustomShape 3"/>
          <p:cNvSpPr/>
          <p:nvPr/>
        </p:nvSpPr>
        <p:spPr>
          <a:xfrm>
            <a:off x="219234" y="6480296"/>
            <a:ext cx="2175383" cy="2382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282" tIns="31641" rIns="63282" bIns="31641"/>
          <a:lstStyle/>
          <a:p>
            <a:r>
              <a:rPr lang="en-CA" sz="11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UN Photo </a:t>
            </a:r>
            <a:r>
              <a:rPr lang="fr-CH" sz="11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/UNHCR/A Duclos</a:t>
            </a:r>
            <a:endParaRPr sz="1100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350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2030</a:t>
            </a:r>
            <a:r>
              <a:rPr lang="x-none" smtClean="0"/>
              <a:t> </a:t>
            </a:r>
            <a:r>
              <a:rPr lang="x-none"/>
              <a:t>Agenda </a:t>
            </a:r>
            <a:r>
              <a:rPr lang="es-CR" dirty="0"/>
              <a:t>&amp;</a:t>
            </a:r>
            <a:r>
              <a:rPr lang="x-none" smtClean="0"/>
              <a:t> migra</a:t>
            </a:r>
            <a:r>
              <a:rPr lang="es-CR" dirty="0" err="1" smtClean="0"/>
              <a:t>tio</a:t>
            </a:r>
            <a:r>
              <a:rPr lang="x-none" smtClean="0"/>
              <a:t>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smtClean="0"/>
              <a:t>General Director of IOM, </a:t>
            </a:r>
            <a:r>
              <a:rPr lang="en-US" dirty="0" smtClean="0"/>
              <a:t>Ambassador</a:t>
            </a:r>
            <a:r>
              <a:rPr lang="es-ES" dirty="0" smtClean="0"/>
              <a:t> William </a:t>
            </a:r>
            <a:r>
              <a:rPr lang="es-ES" dirty="0" err="1" smtClean="0"/>
              <a:t>Lacy</a:t>
            </a:r>
            <a:r>
              <a:rPr lang="es-ES" dirty="0" smtClean="0"/>
              <a:t> Swing</a:t>
            </a:r>
            <a:r>
              <a:rPr lang="es-ES" dirty="0" smtClean="0"/>
              <a:t>, </a:t>
            </a:r>
            <a:r>
              <a:rPr lang="en-US" dirty="0" smtClean="0"/>
              <a:t>s</a:t>
            </a:r>
            <a:r>
              <a:rPr lang="en-US" dirty="0" smtClean="0"/>
              <a:t>trongly </a:t>
            </a:r>
            <a:r>
              <a:rPr lang="en-US" dirty="0"/>
              <a:t>urged the </a:t>
            </a:r>
            <a:r>
              <a:rPr lang="en-US" dirty="0" smtClean="0"/>
              <a:t>member States </a:t>
            </a:r>
            <a:r>
              <a:rPr lang="en-US" dirty="0"/>
              <a:t>of </a:t>
            </a:r>
            <a:r>
              <a:rPr lang="en-US" dirty="0" smtClean="0"/>
              <a:t>the United Nations Sustainable Development Summit to </a:t>
            </a:r>
            <a:r>
              <a:rPr lang="en-US" dirty="0"/>
              <a:t>"address the causes and consequences of migration to promote decent, orderly and secure migration for the benefit of all." </a:t>
            </a:r>
            <a:endParaRPr lang="en-US" dirty="0" smtClean="0"/>
          </a:p>
          <a:p>
            <a:pPr algn="just"/>
            <a:r>
              <a:rPr lang="en-US" dirty="0" smtClean="0"/>
              <a:t>The 2030 agenda for the recognition of </a:t>
            </a:r>
            <a:r>
              <a:rPr lang="en-US" dirty="0" smtClean="0"/>
              <a:t>migrants positive contributions and their fundamental role in sustainable development. </a:t>
            </a:r>
          </a:p>
          <a:p>
            <a:pPr algn="just"/>
            <a:r>
              <a:rPr lang="en-US" dirty="0" smtClean="0"/>
              <a:t>Migration and human mobility were included in four of the seventeen </a:t>
            </a:r>
            <a:r>
              <a:rPr lang="en-US" dirty="0" smtClean="0"/>
              <a:t>Sustainable Development Goals, which amends its absence in the Millennium Development Goals.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7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AGENDA </a:t>
            </a:r>
            <a:r>
              <a:rPr lang="x-none" dirty="0"/>
              <a:t>2030 </a:t>
            </a:r>
            <a:r>
              <a:rPr lang="x-none"/>
              <a:t>y </a:t>
            </a:r>
            <a:r>
              <a:rPr lang="x-none" smtClean="0"/>
              <a:t>MIGRA</a:t>
            </a:r>
            <a:r>
              <a:rPr lang="es-CR" dirty="0" err="1" smtClean="0"/>
              <a:t>tio</a:t>
            </a:r>
            <a:r>
              <a:rPr lang="x-none" smtClean="0"/>
              <a:t>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019" y="2011680"/>
            <a:ext cx="7772400" cy="4585672"/>
          </a:xfrm>
        </p:spPr>
        <p:txBody>
          <a:bodyPr>
            <a:normAutofit fontScale="70000" lnSpcReduction="20000"/>
          </a:bodyPr>
          <a:lstStyle/>
          <a:p>
            <a:pPr algn="just"/>
            <a:endParaRPr lang="x-none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200" dirty="0"/>
              <a:t>T</a:t>
            </a:r>
            <a:r>
              <a:rPr lang="en-US" sz="3200" dirty="0" smtClean="0"/>
              <a:t>here </a:t>
            </a:r>
            <a:r>
              <a:rPr lang="en-US" sz="3200" dirty="0"/>
              <a:t>is a general consensus that no one is left behind, with specific mention of migrants, refugees and displaced persons, vulnerable groups and minorities.</a:t>
            </a:r>
            <a:endParaRPr lang="es-CR" sz="32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900" dirty="0"/>
              <a:t>It recognizes that new demographic trends are changing the world, including </a:t>
            </a:r>
            <a:r>
              <a:rPr lang="en-US" sz="2900" dirty="0" smtClean="0"/>
              <a:t> </a:t>
            </a:r>
            <a:r>
              <a:rPr lang="en-US" sz="2900" dirty="0"/>
              <a:t>our world becoming more mobile and that these trends have a direct impact on </a:t>
            </a:r>
            <a:r>
              <a:rPr lang="en-US" sz="2900" dirty="0" smtClean="0"/>
              <a:t>the SDGs.</a:t>
            </a:r>
            <a:endParaRPr lang="en-US" sz="2900" dirty="0" smtClean="0">
              <a:sym typeface="Symbol" panose="05050102010706020507" pitchFamily="18" charset="2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200" dirty="0" smtClean="0"/>
              <a:t>It </a:t>
            </a:r>
            <a:r>
              <a:rPr lang="en-US" sz="3200" dirty="0"/>
              <a:t>highlights the need to have more and better data, including the breakdown of information by immigration status.</a:t>
            </a:r>
            <a:r>
              <a:rPr lang="x-none" sz="3200" smtClean="0"/>
              <a:t> </a:t>
            </a:r>
            <a:endParaRPr lang="es-CR" sz="32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100" dirty="0"/>
              <a:t>It points out that a sound, inclusive and transformative economy requires ensuring decent employment, social protection and access to financial services for all people, including migrants.</a:t>
            </a:r>
            <a:endParaRPr lang="es-CR" sz="31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200" dirty="0" smtClean="0"/>
              <a:t>Regarding the financial terms of the agenda, it is recommended to intensify efforts to reduce the costs of the remittances in order to respect completely the migrants wrights.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3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From the MDG to the SDG:</a:t>
            </a:r>
            <a:br>
              <a:rPr lang="en-US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Impact of global development frameworks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The success of the MDG serves as a starting point for the new agenda for sustainable development:</a:t>
            </a:r>
          </a:p>
          <a:p>
            <a:pPr algn="just"/>
            <a:r>
              <a:rPr lang="en-US" sz="2800" dirty="0" smtClean="0">
                <a:solidFill>
                  <a:srgbClr val="0070C0"/>
                </a:solidFill>
              </a:rPr>
              <a:t>The MDG helped more than one thousand million people out of extreme poverty </a:t>
            </a:r>
          </a:p>
          <a:p>
            <a:pPr algn="just"/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The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MDGs have contributed greatly to this progress and have taught us how governments, business and civil society can work together to achieve transformative progress.</a:t>
            </a:r>
            <a:endParaRPr lang="es-ES" sz="28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56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links between </a:t>
            </a:r>
            <a:r>
              <a:rPr lang="es-CR" dirty="0" err="1" smtClean="0"/>
              <a:t>SDGs</a:t>
            </a:r>
            <a:r>
              <a:rPr lang="es-CR" dirty="0" smtClean="0"/>
              <a:t> &amp; </a:t>
            </a:r>
            <a:r>
              <a:rPr lang="en-US" dirty="0" smtClean="0"/>
              <a:t>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R" dirty="0" err="1" smtClean="0"/>
              <a:t>Go</a:t>
            </a:r>
            <a:r>
              <a:rPr lang="en-US" dirty="0" smtClean="0"/>
              <a:t>al 4b (Education) includes  reference about </a:t>
            </a:r>
            <a:r>
              <a:rPr lang="en-US" dirty="0" smtClean="0"/>
              <a:t>expanding </a:t>
            </a:r>
            <a:r>
              <a:rPr lang="en-US" dirty="0" smtClean="0"/>
              <a:t>the number of scholarships for enrolment in higher education for developing countries; </a:t>
            </a:r>
          </a:p>
          <a:p>
            <a:r>
              <a:rPr lang="es-CR" dirty="0" err="1" smtClean="0"/>
              <a:t>Goal</a:t>
            </a:r>
            <a:r>
              <a:rPr lang="x-none" smtClean="0"/>
              <a:t> </a:t>
            </a:r>
            <a:r>
              <a:rPr lang="x-none" dirty="0"/>
              <a:t>5.2  </a:t>
            </a:r>
            <a:r>
              <a:rPr lang="x-none"/>
              <a:t>( </a:t>
            </a:r>
            <a:r>
              <a:rPr lang="en-US" dirty="0" smtClean="0"/>
              <a:t>Gender equity</a:t>
            </a:r>
            <a:r>
              <a:rPr lang="x-none" smtClean="0"/>
              <a:t>) </a:t>
            </a:r>
            <a:r>
              <a:rPr lang="en-US" dirty="0" smtClean="0"/>
              <a:t>it refers to women and girls trafficking and </a:t>
            </a:r>
            <a:r>
              <a:rPr lang="en-US" dirty="0" err="1" smtClean="0"/>
              <a:t>othe</a:t>
            </a:r>
            <a:r>
              <a:rPr lang="es-CR" dirty="0" smtClean="0"/>
              <a:t>r  </a:t>
            </a:r>
            <a:r>
              <a:rPr lang="en-US" dirty="0" smtClean="0"/>
              <a:t>types of exploitation</a:t>
            </a:r>
            <a:r>
              <a:rPr lang="es-CR" dirty="0" smtClean="0"/>
              <a:t>; </a:t>
            </a:r>
            <a:endParaRPr lang="es-CR" dirty="0"/>
          </a:p>
          <a:p>
            <a:r>
              <a:rPr lang="es-CR" dirty="0" err="1" smtClean="0"/>
              <a:t>Goal</a:t>
            </a:r>
            <a:r>
              <a:rPr lang="x-none" smtClean="0"/>
              <a:t> </a:t>
            </a:r>
            <a:r>
              <a:rPr lang="x-none" dirty="0"/>
              <a:t>8.8 </a:t>
            </a:r>
            <a:r>
              <a:rPr lang="x-none"/>
              <a:t>( </a:t>
            </a:r>
            <a:r>
              <a:rPr lang="en-US" dirty="0" smtClean="0"/>
              <a:t>Economic</a:t>
            </a:r>
            <a:r>
              <a:rPr lang="es-CR" dirty="0" smtClean="0"/>
              <a:t> </a:t>
            </a:r>
            <a:r>
              <a:rPr lang="en-US" dirty="0" err="1" smtClean="0"/>
              <a:t>Growt</a:t>
            </a:r>
            <a:r>
              <a:rPr lang="es-CR" dirty="0" smtClean="0"/>
              <a:t>h</a:t>
            </a:r>
            <a:r>
              <a:rPr lang="x-none" smtClean="0"/>
              <a:t>)</a:t>
            </a:r>
            <a:r>
              <a:rPr lang="es-CR" dirty="0" smtClean="0"/>
              <a:t> </a:t>
            </a:r>
            <a:r>
              <a:rPr lang="en-US" dirty="0" smtClean="0"/>
              <a:t>it is related to the protection of all workers wrights</a:t>
            </a:r>
            <a:r>
              <a:rPr lang="en-US" dirty="0" smtClean="0"/>
              <a:t>, including migrant workers</a:t>
            </a:r>
            <a:r>
              <a:rPr lang="es-CR" dirty="0" smtClean="0"/>
              <a:t>, </a:t>
            </a:r>
            <a:r>
              <a:rPr lang="en-US" dirty="0" smtClean="0"/>
              <a:t>especially migrant women</a:t>
            </a:r>
            <a:r>
              <a:rPr lang="es-CR" dirty="0" smtClean="0"/>
              <a:t>;</a:t>
            </a:r>
            <a:r>
              <a:rPr lang="x-none" smtClean="0"/>
              <a:t> </a:t>
            </a:r>
            <a:endParaRPr lang="es-CR" dirty="0" smtClean="0"/>
          </a:p>
          <a:p>
            <a:r>
              <a:rPr lang="es-CR" dirty="0" err="1" smtClean="0"/>
              <a:t>Goal</a:t>
            </a:r>
            <a:r>
              <a:rPr lang="x-none" smtClean="0"/>
              <a:t> </a:t>
            </a:r>
            <a:r>
              <a:rPr lang="x-none" dirty="0"/>
              <a:t>10.7 </a:t>
            </a:r>
            <a:r>
              <a:rPr lang="x-none"/>
              <a:t>( </a:t>
            </a:r>
            <a:r>
              <a:rPr lang="es-CR" dirty="0" err="1" smtClean="0"/>
              <a:t>Inequalities</a:t>
            </a:r>
            <a:r>
              <a:rPr lang="x-none" smtClean="0"/>
              <a:t>) </a:t>
            </a:r>
            <a:r>
              <a:rPr lang="en-US" dirty="0"/>
              <a:t>Advocates for orderly, secure, regular and responsible migration, with measures such as the implementation of planned and well-managed migration policies, among </a:t>
            </a:r>
            <a:r>
              <a:rPr lang="en-US" dirty="0" smtClean="0"/>
              <a:t>others;</a:t>
            </a:r>
            <a:endParaRPr lang="es-CR" dirty="0" smtClean="0"/>
          </a:p>
          <a:p>
            <a:r>
              <a:rPr lang="es-CR" dirty="0" err="1" smtClean="0"/>
              <a:t>Goal</a:t>
            </a:r>
            <a:r>
              <a:rPr lang="x-none" smtClean="0"/>
              <a:t> </a:t>
            </a:r>
            <a:r>
              <a:rPr lang="x-none"/>
              <a:t>10-10c </a:t>
            </a:r>
            <a:r>
              <a:rPr lang="x-none" smtClean="0"/>
              <a:t>(</a:t>
            </a:r>
            <a:r>
              <a:rPr lang="es-CR" dirty="0" err="1" smtClean="0"/>
              <a:t>Inequalities</a:t>
            </a:r>
            <a:r>
              <a:rPr lang="x-none" smtClean="0"/>
              <a:t>) </a:t>
            </a:r>
            <a:r>
              <a:rPr lang="en-US" dirty="0" smtClean="0"/>
              <a:t>also refers </a:t>
            </a:r>
            <a:r>
              <a:rPr lang="es-CR" dirty="0" smtClean="0"/>
              <a:t>to </a:t>
            </a:r>
            <a:r>
              <a:rPr lang="en-US" dirty="0" smtClean="0"/>
              <a:t>the reduction of transactions costs of migrant </a:t>
            </a:r>
            <a:r>
              <a:rPr lang="en-US" dirty="0" err="1" smtClean="0"/>
              <a:t>remmitances</a:t>
            </a:r>
            <a:r>
              <a:rPr lang="es-CR" dirty="0" smtClean="0"/>
              <a:t>, </a:t>
            </a:r>
            <a:endParaRPr lang="es-CR" dirty="0" smtClean="0">
              <a:solidFill>
                <a:srgbClr val="FF0000"/>
              </a:solidFill>
            </a:endParaRPr>
          </a:p>
          <a:p>
            <a:r>
              <a:rPr lang="es-CR" dirty="0" err="1" smtClean="0"/>
              <a:t>Goal</a:t>
            </a:r>
            <a:r>
              <a:rPr lang="x-none" smtClean="0"/>
              <a:t> </a:t>
            </a:r>
            <a:r>
              <a:rPr lang="x-none"/>
              <a:t>16.2 </a:t>
            </a:r>
            <a:r>
              <a:rPr lang="x-none" smtClean="0"/>
              <a:t>(p</a:t>
            </a:r>
            <a:r>
              <a:rPr lang="es-CR" dirty="0" err="1" smtClean="0"/>
              <a:t>eaceful</a:t>
            </a:r>
            <a:r>
              <a:rPr lang="es-CR" dirty="0" smtClean="0"/>
              <a:t> &amp; inclusive </a:t>
            </a:r>
            <a:r>
              <a:rPr lang="es-CR" dirty="0" err="1" smtClean="0"/>
              <a:t>societies</a:t>
            </a:r>
            <a:r>
              <a:rPr lang="x-none" smtClean="0"/>
              <a:t>) </a:t>
            </a:r>
            <a:r>
              <a:rPr lang="es-CR" dirty="0" smtClean="0"/>
              <a:t>embraces </a:t>
            </a:r>
            <a:r>
              <a:rPr lang="en-US" dirty="0" smtClean="0"/>
              <a:t>the </a:t>
            </a:r>
            <a:r>
              <a:rPr lang="en-US" dirty="0"/>
              <a:t>fight against child trafficking. Calls for an end to exploitation, abuse, trafficking and any form of violence against children;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3688" y="5085184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s-HN" sz="5300" dirty="0">
                <a:solidFill>
                  <a:srgbClr val="002060"/>
                </a:solidFill>
              </a:rPr>
              <a:t>Muchas</a:t>
            </a:r>
            <a:r>
              <a:rPr lang="es-HN" dirty="0">
                <a:solidFill>
                  <a:srgbClr val="002060"/>
                </a:solidFill>
              </a:rPr>
              <a:t/>
            </a:r>
            <a:br>
              <a:rPr lang="es-HN" dirty="0">
                <a:solidFill>
                  <a:srgbClr val="002060"/>
                </a:solidFill>
              </a:rPr>
            </a:br>
            <a:endParaRPr lang="es-HN" dirty="0"/>
          </a:p>
        </p:txBody>
      </p:sp>
      <p:pic>
        <p:nvPicPr>
          <p:cNvPr id="2050" name="Picture 2" descr="https://i0.wp.com/static.un.org/News/dh/photos/large/2015/September/643590Sustainable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r="8709"/>
          <a:stretch>
            <a:fillRect/>
          </a:stretch>
        </p:blipFill>
        <p:spPr bwMode="auto">
          <a:xfrm>
            <a:off x="1835696" y="2204864"/>
            <a:ext cx="475488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60187" y="548680"/>
            <a:ext cx="36760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s-HN" sz="6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502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Outstanding achievements worldwide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solidFill>
                  <a:srgbClr val="0070C0"/>
                </a:solidFill>
              </a:rPr>
              <a:t>The amount of people now </a:t>
            </a:r>
            <a:r>
              <a:rPr lang="en-US" dirty="0">
                <a:solidFill>
                  <a:srgbClr val="0070C0"/>
                </a:solidFill>
              </a:rPr>
              <a:t>living in extreme poverty has </a:t>
            </a:r>
            <a:r>
              <a:rPr lang="en-US" dirty="0" smtClean="0">
                <a:solidFill>
                  <a:srgbClr val="0070C0"/>
                </a:solidFill>
              </a:rPr>
              <a:t>decreased </a:t>
            </a:r>
            <a:r>
              <a:rPr lang="en-US" dirty="0">
                <a:solidFill>
                  <a:srgbClr val="0070C0"/>
                </a:solidFill>
              </a:rPr>
              <a:t>by more than half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es-ES" dirty="0">
              <a:solidFill>
                <a:srgbClr val="0070C0"/>
              </a:solidFill>
            </a:endParaRPr>
          </a:p>
          <a:p>
            <a:pPr algn="just"/>
            <a:r>
              <a:rPr lang="en-US" dirty="0">
                <a:solidFill>
                  <a:srgbClr val="0070C0"/>
                </a:solidFill>
              </a:rPr>
              <a:t>There are now more girls in schools and women have gained ground in parliamentary representation in almost 90% of the 174 </a:t>
            </a:r>
            <a:r>
              <a:rPr lang="en-US" dirty="0" smtClean="0">
                <a:solidFill>
                  <a:srgbClr val="0070C0"/>
                </a:solidFill>
              </a:rPr>
              <a:t>countries.</a:t>
            </a:r>
            <a:endParaRPr lang="es-ES" dirty="0" smtClean="0">
              <a:solidFill>
                <a:srgbClr val="0070C0"/>
              </a:solidFill>
            </a:endParaRPr>
          </a:p>
          <a:p>
            <a:pPr algn="just"/>
            <a:r>
              <a:rPr lang="en-US" dirty="0">
                <a:solidFill>
                  <a:srgbClr val="0070C0"/>
                </a:solidFill>
              </a:rPr>
              <a:t>The average proportion of women in parliament has practically doubled over the same period.</a:t>
            </a:r>
            <a:endParaRPr lang="es-E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The mortality rate in children under five years old has decreased in more than half, </a:t>
            </a:r>
            <a:r>
              <a:rPr lang="en-US" dirty="0" smtClean="0">
                <a:solidFill>
                  <a:srgbClr val="0070C0"/>
                </a:solidFill>
              </a:rPr>
              <a:t>changing</a:t>
            </a:r>
            <a:r>
              <a:rPr lang="en-US" dirty="0" smtClean="0">
                <a:solidFill>
                  <a:srgbClr val="0070C0"/>
                </a:solidFill>
              </a:rPr>
              <a:t> from </a:t>
            </a:r>
            <a:r>
              <a:rPr lang="es-ES" dirty="0" smtClean="0">
                <a:solidFill>
                  <a:srgbClr val="0070C0"/>
                </a:solidFill>
              </a:rPr>
              <a:t>90 </a:t>
            </a:r>
            <a:r>
              <a:rPr lang="es-ES" dirty="0" smtClean="0">
                <a:solidFill>
                  <a:srgbClr val="0070C0"/>
                </a:solidFill>
              </a:rPr>
              <a:t>to 30 </a:t>
            </a:r>
            <a:r>
              <a:rPr lang="en-US" dirty="0" smtClean="0">
                <a:solidFill>
                  <a:srgbClr val="0070C0"/>
                </a:solidFill>
              </a:rPr>
              <a:t>per every </a:t>
            </a:r>
            <a:r>
              <a:rPr lang="en-US" dirty="0">
                <a:solidFill>
                  <a:srgbClr val="0070C0"/>
                </a:solidFill>
              </a:rPr>
              <a:t>1,000 </a:t>
            </a:r>
            <a:r>
              <a:rPr lang="en-US" dirty="0" smtClean="0">
                <a:solidFill>
                  <a:srgbClr val="0070C0"/>
                </a:solidFill>
              </a:rPr>
              <a:t>children </a:t>
            </a:r>
            <a:r>
              <a:rPr lang="en-US" dirty="0">
                <a:solidFill>
                  <a:srgbClr val="0070C0"/>
                </a:solidFill>
              </a:rPr>
              <a:t>born alive since 1990.</a:t>
            </a:r>
            <a:endParaRPr lang="es-E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The numbers for </a:t>
            </a:r>
            <a:r>
              <a:rPr lang="en-US" dirty="0">
                <a:solidFill>
                  <a:srgbClr val="0070C0"/>
                </a:solidFill>
              </a:rPr>
              <a:t>maternal mortality show a reduction of 45% worldwide, a decrease that occurred </a:t>
            </a:r>
            <a:r>
              <a:rPr lang="en-US" dirty="0" smtClean="0">
                <a:solidFill>
                  <a:srgbClr val="0070C0"/>
                </a:solidFill>
              </a:rPr>
              <a:t>mainly since the year 2000</a:t>
            </a:r>
            <a:r>
              <a:rPr lang="en-US" dirty="0">
                <a:solidFill>
                  <a:srgbClr val="0070C0"/>
                </a:solidFill>
              </a:rPr>
              <a:t>.</a:t>
            </a:r>
            <a:endParaRPr lang="es-ES" dirty="0">
              <a:solidFill>
                <a:srgbClr val="0070C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034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Some challenges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583" y="1792936"/>
            <a:ext cx="8363272" cy="485740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rgbClr val="0070C0"/>
                </a:solidFill>
              </a:rPr>
              <a:t>More than 800 million people still live in extreme poverty and starve</a:t>
            </a:r>
            <a:r>
              <a:rPr lang="es-ES" sz="2400" dirty="0" smtClean="0">
                <a:solidFill>
                  <a:srgbClr val="0070C0"/>
                </a:solidFill>
              </a:rPr>
              <a:t>. </a:t>
            </a:r>
          </a:p>
          <a:p>
            <a:pPr algn="just"/>
            <a:r>
              <a:rPr lang="en-US" sz="2400" dirty="0" smtClean="0">
                <a:solidFill>
                  <a:srgbClr val="0070C0"/>
                </a:solidFill>
              </a:rPr>
              <a:t>Women continue facing discrimination regarding work access, economic assets and participation in the adoption of decisions in the private and public spheres.</a:t>
            </a:r>
          </a:p>
          <a:p>
            <a:pPr algn="just"/>
            <a:r>
              <a:rPr lang="en-US" sz="2400" dirty="0" smtClean="0">
                <a:solidFill>
                  <a:srgbClr val="0070C0"/>
                </a:solidFill>
              </a:rPr>
              <a:t>Children </a:t>
            </a:r>
            <a:r>
              <a:rPr lang="en-US" sz="2400" dirty="0">
                <a:solidFill>
                  <a:srgbClr val="0070C0"/>
                </a:solidFill>
              </a:rPr>
              <a:t>in the poorest 20% of households are more than twice as likely to suffer from delays in growth </a:t>
            </a:r>
            <a:r>
              <a:rPr lang="en-US" sz="2400" dirty="0" smtClean="0">
                <a:solidFill>
                  <a:srgbClr val="0070C0"/>
                </a:solidFill>
              </a:rPr>
              <a:t>that </a:t>
            </a:r>
            <a:r>
              <a:rPr lang="en-US" sz="2400" dirty="0">
                <a:solidFill>
                  <a:srgbClr val="0070C0"/>
                </a:solidFill>
              </a:rPr>
              <a:t>children of the richest 20% </a:t>
            </a:r>
            <a:r>
              <a:rPr lang="en-US" sz="2400" dirty="0" smtClean="0">
                <a:solidFill>
                  <a:srgbClr val="0070C0"/>
                </a:solidFill>
              </a:rPr>
              <a:t> of households, and </a:t>
            </a:r>
            <a:r>
              <a:rPr lang="en-US" sz="2400" dirty="0">
                <a:solidFill>
                  <a:srgbClr val="0070C0"/>
                </a:solidFill>
              </a:rPr>
              <a:t>have </a:t>
            </a:r>
            <a:r>
              <a:rPr lang="en-US" sz="2400" dirty="0" smtClean="0">
                <a:solidFill>
                  <a:srgbClr val="0070C0"/>
                </a:solidFill>
              </a:rPr>
              <a:t>four times more chances </a:t>
            </a:r>
            <a:r>
              <a:rPr lang="en-US" sz="2400" dirty="0">
                <a:solidFill>
                  <a:srgbClr val="0070C0"/>
                </a:solidFill>
              </a:rPr>
              <a:t>of not attending </a:t>
            </a:r>
            <a:r>
              <a:rPr lang="en-US" sz="2400" dirty="0" smtClean="0">
                <a:solidFill>
                  <a:srgbClr val="0070C0"/>
                </a:solidFill>
              </a:rPr>
              <a:t>school. </a:t>
            </a:r>
            <a:r>
              <a:rPr lang="es-ES" sz="2400" dirty="0">
                <a:solidFill>
                  <a:srgbClr val="0070C0"/>
                </a:solidFill>
              </a:rPr>
              <a:t> </a:t>
            </a:r>
            <a:endParaRPr lang="es-ES" sz="2400" dirty="0" smtClean="0">
              <a:solidFill>
                <a:srgbClr val="0070C0"/>
              </a:solidFill>
            </a:endParaRPr>
          </a:p>
          <a:p>
            <a:pPr algn="just"/>
            <a:r>
              <a:rPr lang="en-US" sz="2400" dirty="0">
                <a:solidFill>
                  <a:srgbClr val="0070C0"/>
                </a:solidFill>
              </a:rPr>
              <a:t>Global carbon dioxide emissions have grown more than 50% since 1990 and the drought now affects 40% of the world's people and is expected to increase.</a:t>
            </a:r>
            <a:endParaRPr lang="es-E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4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HN" sz="4800" dirty="0" smtClean="0">
                <a:solidFill>
                  <a:schemeClr val="bg2">
                    <a:lumMod val="75000"/>
                  </a:schemeClr>
                </a:solidFill>
              </a:rPr>
              <a:t>2030</a:t>
            </a:r>
            <a:r>
              <a:rPr lang="es-HN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agenda for sustainable development goals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583" y="1792936"/>
            <a:ext cx="8363272" cy="4857403"/>
          </a:xfrm>
        </p:spPr>
        <p:txBody>
          <a:bodyPr>
            <a:normAutofit/>
          </a:bodyPr>
          <a:lstStyle/>
          <a:p>
            <a:pPr algn="just"/>
            <a:r>
              <a:rPr lang="en-US" sz="4000" dirty="0" smtClean="0">
                <a:solidFill>
                  <a:srgbClr val="0070C0"/>
                </a:solidFill>
              </a:rPr>
              <a:t>Global cooperation framework for the next 15 years. </a:t>
            </a:r>
          </a:p>
          <a:p>
            <a:pPr algn="just"/>
            <a:r>
              <a:rPr lang="en-US" sz="4000" dirty="0" smtClean="0">
                <a:solidFill>
                  <a:srgbClr val="0070C0"/>
                </a:solidFill>
              </a:rPr>
              <a:t>Approved by 193 Heads of State in September 2015.</a:t>
            </a:r>
          </a:p>
          <a:p>
            <a:pPr algn="just"/>
            <a:r>
              <a:rPr lang="en-US" sz="4000" dirty="0" smtClean="0">
                <a:solidFill>
                  <a:srgbClr val="0070C0"/>
                </a:solidFill>
              </a:rPr>
              <a:t>17 Sustainable Development Goals</a:t>
            </a:r>
          </a:p>
          <a:p>
            <a:pPr algn="just"/>
            <a:r>
              <a:rPr lang="en-US" sz="4000" dirty="0" smtClean="0">
                <a:solidFill>
                  <a:srgbClr val="0070C0"/>
                </a:solidFill>
              </a:rPr>
              <a:t>169 Goals</a:t>
            </a:r>
          </a:p>
          <a:p>
            <a:pPr algn="just"/>
            <a:r>
              <a:rPr lang="en-US" sz="4000" dirty="0" smtClean="0">
                <a:solidFill>
                  <a:srgbClr val="0070C0"/>
                </a:solidFill>
              </a:rPr>
              <a:t>231 indicators.</a:t>
            </a:r>
          </a:p>
          <a:p>
            <a:pPr algn="just"/>
            <a:endParaRPr lang="es-ES" sz="6000" dirty="0">
              <a:solidFill>
                <a:srgbClr val="0070C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601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2030 Agenda for sustainable development goals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761390"/>
            <a:ext cx="7557826" cy="4944954"/>
          </a:xfrm>
        </p:spPr>
      </p:pic>
    </p:spTree>
    <p:extLst>
      <p:ext uri="{BB962C8B-B14F-4D97-AF65-F5344CB8AC3E}">
        <p14:creationId xmlns:p14="http://schemas.microsoft.com/office/powerpoint/2010/main" val="215134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2" y="188113"/>
            <a:ext cx="7776864" cy="926702"/>
          </a:xfrm>
          <a:prstGeom prst="rect">
            <a:avLst/>
          </a:prstGeom>
          <a:noFill/>
        </p:spPr>
        <p:txBody>
          <a:bodyPr wrap="square" lIns="64301" tIns="32150" rIns="64301" bIns="32150" rtlCol="0">
            <a:spAutoFit/>
          </a:bodyPr>
          <a:lstStyle/>
          <a:p>
            <a:pPr algn="ctr"/>
            <a:r>
              <a:rPr lang="fr-FR" sz="5600" b="1" dirty="0" smtClean="0">
                <a:solidFill>
                  <a:srgbClr val="1A75BC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</a:t>
            </a:r>
            <a:r>
              <a:rPr lang="en-US" sz="4800" b="1" dirty="0" smtClean="0">
                <a:solidFill>
                  <a:srgbClr val="1A75BC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Sustainable Development</a:t>
            </a:r>
            <a:endParaRPr lang="en-US" sz="4800" b="1" dirty="0">
              <a:solidFill>
                <a:srgbClr val="1A75BC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900985" y="1150251"/>
            <a:ext cx="3291302" cy="3291070"/>
          </a:xfrm>
          <a:prstGeom prst="ellipse">
            <a:avLst/>
          </a:prstGeom>
          <a:solidFill>
            <a:srgbClr val="F7921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301" tIns="32150" rIns="64301" bIns="32150" rtlCol="0" anchor="ctr"/>
          <a:lstStyle/>
          <a:p>
            <a:pPr algn="ctr"/>
            <a:endParaRPr lang="fr-FR" sz="2300" b="1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85792" y="3226444"/>
            <a:ext cx="3291302" cy="3291070"/>
          </a:xfrm>
          <a:prstGeom prst="ellipse">
            <a:avLst/>
          </a:prstGeom>
          <a:solidFill>
            <a:srgbClr val="00934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301" tIns="32150" rIns="64301" bIns="32150" rtlCol="0" anchor="ctr"/>
          <a:lstStyle/>
          <a:p>
            <a:pPr algn="ctr"/>
            <a:endParaRPr lang="fr-FR" sz="2300" b="1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166995" y="3226444"/>
            <a:ext cx="3291302" cy="3291070"/>
          </a:xfrm>
          <a:prstGeom prst="ellipse">
            <a:avLst/>
          </a:prstGeom>
          <a:solidFill>
            <a:srgbClr val="1A75B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301" tIns="32150" rIns="64301" bIns="32150" rtlCol="0" anchor="ctr"/>
          <a:lstStyle/>
          <a:p>
            <a:pPr algn="ctr"/>
            <a:endParaRPr lang="fr-FR" sz="2300" b="1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8806" y="2061751"/>
            <a:ext cx="2835661" cy="711259"/>
          </a:xfrm>
          <a:prstGeom prst="rect">
            <a:avLst/>
          </a:prstGeom>
        </p:spPr>
        <p:txBody>
          <a:bodyPr wrap="square" lIns="64301" tIns="32150" rIns="64301" bIns="32150">
            <a:spAutoFit/>
          </a:bodyPr>
          <a:lstStyle/>
          <a:p>
            <a:pPr algn="ctr"/>
            <a:r>
              <a:rPr lang="es-ES" sz="2100" b="1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SOCIAL DEVELOPMENT</a:t>
            </a:r>
            <a:endParaRPr lang="fr-FR" sz="21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12204" y="4600434"/>
            <a:ext cx="2633204" cy="711259"/>
          </a:xfrm>
          <a:prstGeom prst="rect">
            <a:avLst/>
          </a:prstGeom>
        </p:spPr>
        <p:txBody>
          <a:bodyPr wrap="square" lIns="64301" tIns="32150" rIns="64301" bIns="32150">
            <a:spAutoFit/>
          </a:bodyPr>
          <a:lstStyle/>
          <a:p>
            <a:pPr algn="ctr"/>
            <a:r>
              <a:rPr lang="fr-FR" sz="2100" b="1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ENVIRONMENTAL SUSTAINABILITY </a:t>
            </a:r>
            <a:endParaRPr lang="fr-FR" sz="21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76014" y="4606370"/>
            <a:ext cx="2357122" cy="711259"/>
          </a:xfrm>
          <a:prstGeom prst="rect">
            <a:avLst/>
          </a:prstGeom>
        </p:spPr>
        <p:txBody>
          <a:bodyPr wrap="square" lIns="64301" tIns="32150" rIns="64301" bIns="32150">
            <a:spAutoFit/>
          </a:bodyPr>
          <a:lstStyle/>
          <a:p>
            <a:pPr algn="ctr"/>
            <a:r>
              <a:rPr lang="fr-FR" sz="2100" b="1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ECONOMIC</a:t>
            </a:r>
          </a:p>
          <a:p>
            <a:pPr algn="ctr"/>
            <a:r>
              <a:rPr lang="fr-FR" sz="2100" b="1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DEVELOPMENT</a:t>
            </a:r>
            <a:endParaRPr lang="fr-FR" sz="21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35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s-HN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</a:t>
            </a:r>
            <a:r>
              <a:rPr lang="es-HN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</a:t>
            </a:r>
            <a:r>
              <a:rPr lang="es-HN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HN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HN" sz="1800" b="1" dirty="0">
              <a:solidFill>
                <a:srgbClr val="0070C0"/>
              </a:solidFill>
              <a:latin typeface="+mj-lt"/>
              <a:ea typeface="Cambria Math" pitchFamily="18" charset="0"/>
              <a:cs typeface="+mj-cs"/>
            </a:endParaRPr>
          </a:p>
          <a:p>
            <a:endParaRPr lang="es-HN" sz="1800" b="1" dirty="0">
              <a:solidFill>
                <a:srgbClr val="0070C0"/>
              </a:solidFill>
              <a:latin typeface="+mj-lt"/>
              <a:ea typeface="Cambria Math" pitchFamily="18" charset="0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31906"/>
            <a:ext cx="5616624" cy="549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4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Fostering an integral approach is essential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An  approach to recognize synergies and connections between the different goals and dimensions of the 2030 Agenda</a:t>
            </a:r>
            <a:r>
              <a:rPr lang="es-CR" dirty="0" smtClean="0"/>
              <a:t>.</a:t>
            </a:r>
          </a:p>
          <a:p>
            <a:pPr algn="just"/>
            <a:r>
              <a:rPr lang="en-US" dirty="0"/>
              <a:t>Mapping of public policies and identification of inter-sectoral, inter-territorial and lifecycle </a:t>
            </a:r>
            <a:r>
              <a:rPr lang="en-US" dirty="0" smtClean="0"/>
              <a:t>challenges.</a:t>
            </a:r>
            <a:endParaRPr lang="es-CR" dirty="0" smtClean="0"/>
          </a:p>
          <a:p>
            <a:pPr algn="just"/>
            <a:r>
              <a:rPr lang="en-US" dirty="0" smtClean="0"/>
              <a:t>Interventions in one the SDGs often has direct or indirect impact on other SDGs</a:t>
            </a:r>
            <a:r>
              <a:rPr lang="en-US" dirty="0" smtClean="0"/>
              <a:t>, meaning the joint </a:t>
            </a:r>
            <a:r>
              <a:rPr lang="en-US" dirty="0" err="1" smtClean="0"/>
              <a:t>intersectoral</a:t>
            </a:r>
            <a:r>
              <a:rPr lang="en-US" dirty="0" smtClean="0"/>
              <a:t> collaboration is the key</a:t>
            </a:r>
            <a:r>
              <a:rPr lang="en-US" dirty="0" smtClean="0"/>
              <a:t> .</a:t>
            </a:r>
          </a:p>
          <a:p>
            <a:pPr algn="just"/>
            <a:r>
              <a:rPr lang="en-US" dirty="0" smtClean="0"/>
              <a:t>Fosters the concept of multidimensional progress  beyond income (multidimensional poverty, multidimensional vulnerability</a:t>
            </a:r>
            <a:r>
              <a:rPr lang="en-US" dirty="0" smtClean="0"/>
              <a:t> and multidimensional sustainability)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0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5715</TotalTime>
  <Words>974</Words>
  <Application>Microsoft Office PowerPoint</Application>
  <PresentationFormat>On-screen Show (4:3)</PresentationFormat>
  <Paragraphs>80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Banded</vt:lpstr>
      <vt:lpstr>PowerPoint Presentation</vt:lpstr>
      <vt:lpstr>From the MDG to the SDG: Impact of global development frameworks</vt:lpstr>
      <vt:lpstr>Outstanding achievements worldwide</vt:lpstr>
      <vt:lpstr>Some challenges</vt:lpstr>
      <vt:lpstr>2030 agenda for sustainable development goals</vt:lpstr>
      <vt:lpstr>2030 Agenda for sustainable development goals</vt:lpstr>
      <vt:lpstr>PowerPoint Presentation</vt:lpstr>
      <vt:lpstr>6 Essential elements:</vt:lpstr>
      <vt:lpstr>Fostering an integral approach is essential</vt:lpstr>
      <vt:lpstr>Leave no one behind!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2030 Agenda &amp; migration</vt:lpstr>
      <vt:lpstr>AGENDA 2030 y MIGRAtioN</vt:lpstr>
      <vt:lpstr>Some links between SDGs &amp; migration</vt:lpstr>
      <vt:lpstr>Muchas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Retiro Anual PNUD Honduras Jornada 2:  Desempeño de la Oficina en 2014</dc:title>
  <dc:creator>Carles Rodriguez Navarro</dc:creator>
  <cp:lastModifiedBy>CHAVES Mariana</cp:lastModifiedBy>
  <cp:revision>142</cp:revision>
  <cp:lastPrinted>2016-03-30T17:27:33Z</cp:lastPrinted>
  <dcterms:created xsi:type="dcterms:W3CDTF">2015-01-26T20:42:28Z</dcterms:created>
  <dcterms:modified xsi:type="dcterms:W3CDTF">2016-11-16T15:48:14Z</dcterms:modified>
</cp:coreProperties>
</file>