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4"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88"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26871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8638CDE-A3A0-46E5-B64F-564976F90AA4}" type="datetimeFigureOut">
              <a:rPr lang="es-PA" smtClean="0"/>
              <a:t>11/24/2014</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218054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2755363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120035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2210386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4"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1209257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4"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4066975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4252317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71471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3287798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374186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8638CDE-A3A0-46E5-B64F-564976F90AA4}" type="datetimeFigureOut">
              <a:rPr lang="es-PA" smtClean="0"/>
              <a:t>11/24/2014</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68351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8638CDE-A3A0-46E5-B64F-564976F90AA4}" type="datetimeFigureOut">
              <a:rPr lang="es-PA" smtClean="0"/>
              <a:t>11/24/2014</a:t>
            </a:fld>
            <a:endParaRPr lang="es-PA"/>
          </a:p>
        </p:txBody>
      </p:sp>
      <p:sp>
        <p:nvSpPr>
          <p:cNvPr id="8" name="Footer Placeholder 7"/>
          <p:cNvSpPr>
            <a:spLocks noGrp="1"/>
          </p:cNvSpPr>
          <p:nvPr>
            <p:ph type="ftr" sz="quarter" idx="11"/>
          </p:nvPr>
        </p:nvSpPr>
        <p:spPr/>
        <p:txBody>
          <a:bodyPr/>
          <a:lstStyle/>
          <a:p>
            <a:endParaRPr lang="es-PA"/>
          </a:p>
        </p:txBody>
      </p:sp>
      <p:sp>
        <p:nvSpPr>
          <p:cNvPr id="9" name="Slide Number Placeholder 8"/>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283655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3"/>
          <p:cNvSpPr>
            <a:spLocks noGrp="1"/>
          </p:cNvSpPr>
          <p:nvPr>
            <p:ph type="ftr" sz="quarter" idx="11"/>
          </p:nvPr>
        </p:nvSpPr>
        <p:spPr/>
        <p:txBody>
          <a:bodyPr/>
          <a:lstStyle/>
          <a:p>
            <a:endParaRPr lang="es-PA"/>
          </a:p>
        </p:txBody>
      </p:sp>
      <p:sp>
        <p:nvSpPr>
          <p:cNvPr id="6" name="Slide Number Placeholder 4"/>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64878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2"/>
          <p:cNvSpPr>
            <a:spLocks noGrp="1"/>
          </p:cNvSpPr>
          <p:nvPr>
            <p:ph type="ftr" sz="quarter" idx="11"/>
          </p:nvPr>
        </p:nvSpPr>
        <p:spPr/>
        <p:txBody>
          <a:bodyPr/>
          <a:lstStyle/>
          <a:p>
            <a:endParaRPr lang="es-PA"/>
          </a:p>
        </p:txBody>
      </p:sp>
      <p:sp>
        <p:nvSpPr>
          <p:cNvPr id="6" name="Slide Number Placeholder 3"/>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3686880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98638CDE-A3A0-46E5-B64F-564976F90AA4}" type="datetimeFigureOut">
              <a:rPr lang="es-PA" smtClean="0"/>
              <a:t>11/24/2014</a:t>
            </a:fld>
            <a:endParaRPr lang="es-PA"/>
          </a:p>
        </p:txBody>
      </p:sp>
      <p:sp>
        <p:nvSpPr>
          <p:cNvPr id="5" name="Footer Placeholder 5"/>
          <p:cNvSpPr>
            <a:spLocks noGrp="1"/>
          </p:cNvSpPr>
          <p:nvPr>
            <p:ph type="ftr" sz="quarter" idx="11"/>
          </p:nvPr>
        </p:nvSpPr>
        <p:spPr/>
        <p:txBody>
          <a:bodyPr/>
          <a:lstStyle/>
          <a:p>
            <a:endParaRPr lang="es-PA"/>
          </a:p>
        </p:txBody>
      </p:sp>
      <p:sp>
        <p:nvSpPr>
          <p:cNvPr id="6" name="Slide Number Placeholder 6"/>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75176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8638CDE-A3A0-46E5-B64F-564976F90AA4}" type="datetimeFigureOut">
              <a:rPr lang="es-PA" smtClean="0"/>
              <a:t>11/24/2014</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E38E04-CF6C-4748-BFDA-7C24E5C3492B}" type="slidenum">
              <a:rPr lang="es-PA" smtClean="0"/>
              <a:t>‹Nº›</a:t>
            </a:fld>
            <a:endParaRPr lang="es-PA"/>
          </a:p>
        </p:txBody>
      </p:sp>
    </p:spTree>
    <p:extLst>
      <p:ext uri="{BB962C8B-B14F-4D97-AF65-F5344CB8AC3E}">
        <p14:creationId xmlns:p14="http://schemas.microsoft.com/office/powerpoint/2010/main" val="2911199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8638CDE-A3A0-46E5-B64F-564976F90AA4}" type="datetimeFigureOut">
              <a:rPr lang="es-PA" smtClean="0"/>
              <a:t>11/24/2014</a:t>
            </a:fld>
            <a:endParaRPr lang="es-P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PA"/>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AE38E04-CF6C-4748-BFDA-7C24E5C3492B}" type="slidenum">
              <a:rPr lang="es-PA" smtClean="0"/>
              <a:t>‹Nº›</a:t>
            </a:fld>
            <a:endParaRPr lang="es-PA"/>
          </a:p>
        </p:txBody>
      </p:sp>
    </p:spTree>
    <p:extLst>
      <p:ext uri="{BB962C8B-B14F-4D97-AF65-F5344CB8AC3E}">
        <p14:creationId xmlns:p14="http://schemas.microsoft.com/office/powerpoint/2010/main" val="4150896309"/>
      </p:ext>
    </p:extLst>
  </p:cSld>
  <p:clrMap bg1="dk1" tx1="lt1" bg2="dk2" tx2="lt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3897" r:id="rId13"/>
    <p:sldLayoutId id="2147483898" r:id="rId14"/>
    <p:sldLayoutId id="2147483899" r:id="rId15"/>
    <p:sldLayoutId id="2147483900" r:id="rId16"/>
    <p:sldLayoutId id="21474839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16566" y="1278478"/>
            <a:ext cx="9336241" cy="2882967"/>
          </a:xfrm>
        </p:spPr>
        <p:txBody>
          <a:bodyPr>
            <a:normAutofit/>
          </a:bodyPr>
          <a:lstStyle/>
          <a:p>
            <a:pPr algn="ctr"/>
            <a:r>
              <a:rPr lang="es-MX" sz="2800" dirty="0" smtClean="0">
                <a:latin typeface="Arial" panose="020B0604020202020204" pitchFamily="34" charset="0"/>
                <a:cs typeface="Arial" panose="020B0604020202020204" pitchFamily="34" charset="0"/>
              </a:rPr>
              <a:t>PRESENTACIÓN  ANTE LAS DELAGACIONES DE ENLACE REFERENTE A LAS BUENAS PRÁTICAS DE</a:t>
            </a:r>
            <a:br>
              <a:rPr lang="es-MX" sz="2800" dirty="0" smtClean="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PROTECCIÓN </a:t>
            </a:r>
            <a:r>
              <a:rPr lang="es-MX" sz="2800" dirty="0">
                <a:latin typeface="Arial" panose="020B0604020202020204" pitchFamily="34" charset="0"/>
                <a:cs typeface="Arial" panose="020B0604020202020204" pitchFamily="34" charset="0"/>
              </a:rPr>
              <a:t>CONSULAR </a:t>
            </a:r>
            <a:r>
              <a:rPr lang="es-MX" sz="2800" dirty="0" smtClean="0">
                <a:latin typeface="Arial" panose="020B0604020202020204" pitchFamily="34" charset="0"/>
                <a:cs typeface="Arial" panose="020B0604020202020204" pitchFamily="34" charset="0"/>
              </a:rPr>
              <a:t/>
            </a:r>
            <a:br>
              <a:rPr lang="es-MX" sz="2800" dirty="0" smtClean="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
            </a:r>
            <a:br>
              <a:rPr lang="es-MX" sz="2800" dirty="0" smtClean="0">
                <a:latin typeface="Arial" panose="020B0604020202020204" pitchFamily="34" charset="0"/>
                <a:cs typeface="Arial" panose="020B0604020202020204" pitchFamily="34" charset="0"/>
              </a:rPr>
            </a:br>
            <a:endParaRPr lang="es-PA" sz="28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965384" y="4928838"/>
            <a:ext cx="9390382" cy="1616928"/>
          </a:xfrm>
        </p:spPr>
        <p:txBody>
          <a:bodyPr>
            <a:normAutofit/>
          </a:bodyPr>
          <a:lstStyle/>
          <a:p>
            <a:r>
              <a:rPr lang="es-MX" sz="1900" b="1" dirty="0">
                <a:solidFill>
                  <a:schemeClr val="tx1"/>
                </a:solidFill>
                <a:latin typeface="Arial" panose="020B0604020202020204" pitchFamily="34" charset="0"/>
                <a:cs typeface="Arial" panose="020B0604020202020204" pitchFamily="34" charset="0"/>
              </a:rPr>
              <a:t>Reunión de la Red de Funcionarios de Enlace para la Protección </a:t>
            </a:r>
            <a:r>
              <a:rPr lang="es-MX" sz="1900" b="1" dirty="0" smtClean="0">
                <a:solidFill>
                  <a:schemeClr val="tx1"/>
                </a:solidFill>
                <a:latin typeface="Arial" panose="020B0604020202020204" pitchFamily="34" charset="0"/>
                <a:cs typeface="Arial" panose="020B0604020202020204" pitchFamily="34" charset="0"/>
              </a:rPr>
              <a:t>Consular</a:t>
            </a:r>
            <a:r>
              <a:rPr lang="es-PA" sz="1900" dirty="0">
                <a:solidFill>
                  <a:schemeClr val="tx1"/>
                </a:solidFill>
                <a:latin typeface="Arial" panose="020B0604020202020204" pitchFamily="34" charset="0"/>
                <a:cs typeface="Arial" panose="020B0604020202020204" pitchFamily="34" charset="0"/>
              </a:rPr>
              <a:t> </a:t>
            </a:r>
            <a:r>
              <a:rPr lang="es-MX" sz="1900" b="1" dirty="0" smtClean="0">
                <a:solidFill>
                  <a:schemeClr val="tx1"/>
                </a:solidFill>
                <a:latin typeface="Arial" panose="020B0604020202020204" pitchFamily="34" charset="0"/>
                <a:cs typeface="Arial" panose="020B0604020202020204" pitchFamily="34" charset="0"/>
              </a:rPr>
              <a:t>Grupo </a:t>
            </a:r>
            <a:r>
              <a:rPr lang="es-MX" sz="1900" b="1" dirty="0">
                <a:solidFill>
                  <a:schemeClr val="tx1"/>
                </a:solidFill>
                <a:latin typeface="Arial" panose="020B0604020202020204" pitchFamily="34" charset="0"/>
                <a:cs typeface="Arial" panose="020B0604020202020204" pitchFamily="34" charset="0"/>
              </a:rPr>
              <a:t>Regional de Consulta sobre Migración (</a:t>
            </a:r>
            <a:r>
              <a:rPr lang="es-MX" sz="1900" b="1" dirty="0" smtClean="0">
                <a:solidFill>
                  <a:schemeClr val="tx1"/>
                </a:solidFill>
                <a:latin typeface="Arial" panose="020B0604020202020204" pitchFamily="34" charset="0"/>
                <a:cs typeface="Arial" panose="020B0604020202020204" pitchFamily="34" charset="0"/>
              </a:rPr>
              <a:t>GRCM) MANAGUA, NICARAGUA, 24 DE NOVIEMBRE DE 2014</a:t>
            </a:r>
            <a:endParaRPr lang="es-PA" sz="1900" dirty="0">
              <a:solidFill>
                <a:schemeClr val="tx1"/>
              </a:solidFill>
              <a:latin typeface="Arial" panose="020B0604020202020204" pitchFamily="34" charset="0"/>
              <a:cs typeface="Arial" panose="020B0604020202020204" pitchFamily="34" charset="0"/>
            </a:endParaRPr>
          </a:p>
          <a:p>
            <a:endParaRPr lang="es-PA" dirty="0"/>
          </a:p>
        </p:txBody>
      </p:sp>
      <p:pic>
        <p:nvPicPr>
          <p:cNvPr id="1027" name="Imagen 1" descr="cid:image001.jpg@01CFAFF0.14DCA4D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759" y="361601"/>
            <a:ext cx="85725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870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642" y="999128"/>
            <a:ext cx="9404723" cy="1400530"/>
          </a:xfrm>
        </p:spPr>
        <p:txBody>
          <a:bodyPr/>
          <a:lstStyle/>
          <a:p>
            <a:pPr algn="r"/>
            <a:r>
              <a:rPr lang="es-MX" sz="2800" dirty="0" smtClean="0">
                <a:latin typeface="Arial" panose="020B0604020202020204" pitchFamily="34" charset="0"/>
                <a:cs typeface="Arial" panose="020B0604020202020204" pitchFamily="34" charset="0"/>
              </a:rPr>
              <a:t/>
            </a:r>
            <a:br>
              <a:rPr lang="es-MX" sz="2800" dirty="0" smtClean="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
            </a:r>
            <a:br>
              <a:rPr lang="es-MX" sz="2800" dirty="0" smtClean="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GUÍA DE LA PRESENTACIÓN </a:t>
            </a:r>
            <a:endParaRPr lang="es-PA"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3312" y="2943921"/>
            <a:ext cx="8946541" cy="3702205"/>
          </a:xfrm>
        </p:spPr>
        <p:txBody>
          <a:bodyPr/>
          <a:lstStyle/>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Buenas prácticas en materia de protección consular</a:t>
            </a: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Nuevos mecanismos para la atención y protección consular</a:t>
            </a: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Reforzamiento del recurso humano</a:t>
            </a: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Repatriaciones </a:t>
            </a: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Extensión de la atención y protección </a:t>
            </a:r>
            <a:r>
              <a:rPr lang="es-MX" sz="2400" dirty="0" smtClean="0">
                <a:latin typeface="Arial" panose="020B0604020202020204" pitchFamily="34" charset="0"/>
                <a:cs typeface="Arial" panose="020B0604020202020204" pitchFamily="34" charset="0"/>
              </a:rPr>
              <a:t>consular</a:t>
            </a:r>
          </a:p>
          <a:p>
            <a:pPr>
              <a:buFont typeface="Arial" panose="020B0604020202020204" pitchFamily="34" charset="0"/>
              <a:buChar char="•"/>
            </a:pPr>
            <a:r>
              <a:rPr lang="es-MX" sz="2400" dirty="0" smtClean="0">
                <a:latin typeface="Arial" panose="020B0604020202020204" pitchFamily="34" charset="0"/>
                <a:cs typeface="Arial" panose="020B0604020202020204" pitchFamily="34" charset="0"/>
              </a:rPr>
              <a:t>Sistema de Identificación Biométrica</a:t>
            </a:r>
            <a:endParaRPr lang="es-MX" sz="2400"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s-MX" dirty="0" smtClean="0"/>
          </a:p>
          <a:p>
            <a:pPr marL="0" indent="0">
              <a:buNone/>
            </a:pPr>
            <a:endParaRPr lang="es-PA" dirty="0"/>
          </a:p>
        </p:txBody>
      </p:sp>
    </p:spTree>
    <p:extLst>
      <p:ext uri="{BB962C8B-B14F-4D97-AF65-F5344CB8AC3E}">
        <p14:creationId xmlns:p14="http://schemas.microsoft.com/office/powerpoint/2010/main" val="1475744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1115121"/>
            <a:ext cx="9404723" cy="1039209"/>
          </a:xfrm>
        </p:spPr>
        <p:txBody>
          <a:bodyPr/>
          <a:lstStyle/>
          <a:p>
            <a:pPr algn="ctr"/>
            <a:r>
              <a:rPr lang="es-MX" sz="2800" dirty="0" smtClean="0"/>
              <a:t/>
            </a:r>
            <a:br>
              <a:rPr lang="es-MX" sz="2800" dirty="0" smtClean="0"/>
            </a:br>
            <a:r>
              <a:rPr lang="es-MX" sz="2800" dirty="0" smtClean="0"/>
              <a:t>        BUENAS PRÁCTICAS </a:t>
            </a:r>
            <a:r>
              <a:rPr lang="es-MX" sz="2800" dirty="0"/>
              <a:t>EN MATERIA CONSULAR</a:t>
            </a:r>
            <a:br>
              <a:rPr lang="es-MX" sz="2800" dirty="0"/>
            </a:br>
            <a:endParaRPr lang="es-PA"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4293" y="2709746"/>
            <a:ext cx="8946541" cy="4047893"/>
          </a:xfrm>
        </p:spPr>
        <p:txBody>
          <a:bodyPr>
            <a:normAutofit/>
          </a:bodyPr>
          <a:lstStyle/>
          <a:p>
            <a:pPr algn="just">
              <a:buFont typeface="Arial" panose="020B0604020202020204" pitchFamily="34" charset="0"/>
              <a:buChar char="•"/>
            </a:pPr>
            <a:r>
              <a:rPr lang="es-MX" sz="2400" dirty="0" smtClean="0">
                <a:latin typeface="Arial" panose="020B0604020202020204" pitchFamily="34" charset="0"/>
                <a:cs typeface="Arial" panose="020B0604020202020204" pitchFamily="34" charset="0"/>
              </a:rPr>
              <a:t>Selección adecuada de </a:t>
            </a:r>
            <a:r>
              <a:rPr lang="es-MX" sz="2400" dirty="0">
                <a:latin typeface="Arial" panose="020B0604020202020204" pitchFamily="34" charset="0"/>
                <a:cs typeface="Arial" panose="020B0604020202020204" pitchFamily="34" charset="0"/>
              </a:rPr>
              <a:t>los nuevos funcionarios que estarán al frente de las </a:t>
            </a:r>
            <a:r>
              <a:rPr lang="es-MX" sz="2400" dirty="0" smtClean="0">
                <a:latin typeface="Arial" panose="020B0604020202020204" pitchFamily="34" charset="0"/>
                <a:cs typeface="Arial" panose="020B0604020202020204" pitchFamily="34" charset="0"/>
              </a:rPr>
              <a:t>Oficinas </a:t>
            </a:r>
            <a:r>
              <a:rPr lang="es-MX" sz="2400" dirty="0">
                <a:latin typeface="Arial" panose="020B0604020202020204" pitchFamily="34" charset="0"/>
                <a:cs typeface="Arial" panose="020B0604020202020204" pitchFamily="34" charset="0"/>
              </a:rPr>
              <a:t>Consulares y Misiones </a:t>
            </a:r>
            <a:r>
              <a:rPr lang="es-MX" sz="2400" dirty="0" smtClean="0">
                <a:latin typeface="Arial" panose="020B0604020202020204" pitchFamily="34" charset="0"/>
                <a:cs typeface="Arial" panose="020B0604020202020204" pitchFamily="34" charset="0"/>
              </a:rPr>
              <a:t>Diplomáticas.</a:t>
            </a:r>
          </a:p>
          <a:p>
            <a:pPr marL="0" indent="0" algn="just">
              <a:buNone/>
            </a:pPr>
            <a:endParaRPr lang="es-MX"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s-MX" sz="2400" dirty="0" smtClean="0">
                <a:latin typeface="Arial" panose="020B0604020202020204" pitchFamily="34" charset="0"/>
                <a:cs typeface="Arial" panose="020B0604020202020204" pitchFamily="34" charset="0"/>
              </a:rPr>
              <a:t>Actualización de </a:t>
            </a:r>
            <a:r>
              <a:rPr lang="es-MX" sz="2400" dirty="0">
                <a:latin typeface="Arial" panose="020B0604020202020204" pitchFamily="34" charset="0"/>
                <a:cs typeface="Arial" panose="020B0604020202020204" pitchFamily="34" charset="0"/>
              </a:rPr>
              <a:t>la base de datos </a:t>
            </a:r>
            <a:r>
              <a:rPr lang="es-MX" sz="2400" dirty="0" smtClean="0">
                <a:latin typeface="Arial" panose="020B0604020202020204" pitchFamily="34" charset="0"/>
                <a:cs typeface="Arial" panose="020B0604020202020204" pitchFamily="34" charset="0"/>
              </a:rPr>
              <a:t>en los Consulados de </a:t>
            </a:r>
            <a:r>
              <a:rPr lang="es-MX" sz="2400" dirty="0">
                <a:latin typeface="Arial" panose="020B0604020202020204" pitchFamily="34" charset="0"/>
                <a:cs typeface="Arial" panose="020B0604020202020204" pitchFamily="34" charset="0"/>
              </a:rPr>
              <a:t>los panameños que residen en el </a:t>
            </a:r>
            <a:r>
              <a:rPr lang="es-MX" sz="2400" dirty="0" smtClean="0">
                <a:latin typeface="Arial" panose="020B0604020202020204" pitchFamily="34" charset="0"/>
                <a:cs typeface="Arial" panose="020B0604020202020204" pitchFamily="34" charset="0"/>
              </a:rPr>
              <a:t>exterior.</a:t>
            </a:r>
          </a:p>
          <a:p>
            <a:pPr marL="0" indent="0" algn="just">
              <a:buNone/>
            </a:pPr>
            <a:endParaRPr lang="es-MX" sz="2400" dirty="0">
              <a:latin typeface="Arial" panose="020B0604020202020204" pitchFamily="34" charset="0"/>
              <a:cs typeface="Arial" panose="020B0604020202020204" pitchFamily="34" charset="0"/>
            </a:endParaRPr>
          </a:p>
          <a:p>
            <a:pPr marL="0" indent="0" algn="just">
              <a:buNone/>
            </a:pPr>
            <a:endParaRPr lang="es-P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9431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758282"/>
            <a:ext cx="9404723" cy="1094965"/>
          </a:xfrm>
        </p:spPr>
        <p:txBody>
          <a:bodyPr/>
          <a:lstStyle/>
          <a:p>
            <a:pPr algn="ctr"/>
            <a:r>
              <a:rPr lang="es-MX" sz="2800" dirty="0" smtClean="0">
                <a:latin typeface="Arial" panose="020B0604020202020204" pitchFamily="34" charset="0"/>
                <a:cs typeface="Arial" panose="020B0604020202020204" pitchFamily="34" charset="0"/>
              </a:rPr>
              <a:t/>
            </a:r>
            <a:br>
              <a:rPr lang="es-MX" sz="2800" dirty="0" smtClean="0">
                <a:latin typeface="Arial" panose="020B0604020202020204" pitchFamily="34" charset="0"/>
                <a:cs typeface="Arial" panose="020B0604020202020204" pitchFamily="34" charset="0"/>
              </a:rPr>
            </a:br>
            <a:r>
              <a:rPr lang="es-MX" sz="2800" dirty="0" smtClean="0">
                <a:latin typeface="Arial" panose="020B0604020202020204" pitchFamily="34" charset="0"/>
                <a:cs typeface="Arial" panose="020B0604020202020204" pitchFamily="34" charset="0"/>
              </a:rPr>
              <a:t>        NUEVOS MECANISMOS PARA LA ATENCIÓN Y   PROTECCIÓN CONSULAR </a:t>
            </a:r>
            <a:endParaRPr lang="es-PA"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4293" y="2973660"/>
            <a:ext cx="8946541" cy="3884340"/>
          </a:xfrm>
        </p:spPr>
        <p:txBody>
          <a:bodyPr>
            <a:normAutofit/>
          </a:bodyPr>
          <a:lstStyle/>
          <a:p>
            <a:pPr algn="just">
              <a:buFont typeface="Arial" panose="020B0604020202020204" pitchFamily="34" charset="0"/>
              <a:buChar char="•"/>
            </a:pPr>
            <a:r>
              <a:rPr lang="es-MX" sz="2400" dirty="0" smtClean="0">
                <a:latin typeface="Arial" panose="020B0604020202020204" pitchFamily="34" charset="0"/>
                <a:cs typeface="Arial" panose="020B0604020202020204" pitchFamily="34" charset="0"/>
              </a:rPr>
              <a:t>Aplicación del Convenio </a:t>
            </a:r>
            <a:r>
              <a:rPr lang="es-MX" sz="2400" dirty="0">
                <a:latin typeface="Arial" panose="020B0604020202020204" pitchFamily="34" charset="0"/>
                <a:cs typeface="Arial" panose="020B0604020202020204" pitchFamily="34" charset="0"/>
              </a:rPr>
              <a:t>de Afiliación al Servicio de Verificación de Identidad entre El Tribunal Electoral y El Misterio de Relaciones </a:t>
            </a:r>
            <a:r>
              <a:rPr lang="es-MX" sz="2400" dirty="0" smtClean="0">
                <a:latin typeface="Arial" panose="020B0604020202020204" pitchFamily="34" charset="0"/>
                <a:cs typeface="Arial" panose="020B0604020202020204" pitchFamily="34" charset="0"/>
              </a:rPr>
              <a:t>Exteriores.</a:t>
            </a:r>
          </a:p>
          <a:p>
            <a:pPr marL="0" indent="0" algn="just">
              <a:buNone/>
            </a:pPr>
            <a:endParaRPr lang="es-MX"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s-MX" sz="2400" dirty="0" smtClean="0">
                <a:latin typeface="Arial" panose="020B0604020202020204" pitchFamily="34" charset="0"/>
                <a:cs typeface="Arial" panose="020B0604020202020204" pitchFamily="34" charset="0"/>
              </a:rPr>
              <a:t>Utilización del Sistema de Enrolamiento para la gestión de pasaportes en el exterior.</a:t>
            </a:r>
            <a:endParaRPr lang="es-P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14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4220" y="1449659"/>
            <a:ext cx="9404723" cy="848585"/>
          </a:xfrm>
        </p:spPr>
        <p:txBody>
          <a:bodyPr/>
          <a:lstStyle/>
          <a:p>
            <a:pPr algn="ctr"/>
            <a:r>
              <a:rPr lang="es-MX" sz="2800" dirty="0" smtClean="0">
                <a:latin typeface="Arial" panose="020B0604020202020204" pitchFamily="34" charset="0"/>
                <a:cs typeface="Arial" panose="020B0604020202020204" pitchFamily="34" charset="0"/>
              </a:rPr>
              <a:t>    REFORZAMIENTO DEL RECURSO HUMANO</a:t>
            </a:r>
            <a:endParaRPr lang="es-PA"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3310" y="2955074"/>
            <a:ext cx="8946541" cy="3516350"/>
          </a:xfrm>
        </p:spPr>
        <p:txBody>
          <a:bodyPr>
            <a:normAutofit/>
          </a:bodyPr>
          <a:lstStyle/>
          <a:p>
            <a:pPr algn="just">
              <a:buFont typeface="Arial" panose="020B0604020202020204" pitchFamily="34" charset="0"/>
              <a:buChar char="•"/>
            </a:pPr>
            <a:r>
              <a:rPr lang="es-MX" sz="2400" dirty="0">
                <a:latin typeface="Arial" panose="020B0604020202020204" pitchFamily="34" charset="0"/>
                <a:cs typeface="Arial" panose="020B0604020202020204" pitchFamily="34" charset="0"/>
              </a:rPr>
              <a:t>En lo que respecta a la asistencia y protección consular el Ministerio de Relaciones Exteriores, ha reforzado el personal dentro del Departamento Consular, con el ánimo de brindar un atención más integral de todos los casos que se ventilan en los distintos </a:t>
            </a:r>
            <a:r>
              <a:rPr lang="es-MX" sz="2400" dirty="0" smtClean="0">
                <a:latin typeface="Arial" panose="020B0604020202020204" pitchFamily="34" charset="0"/>
                <a:cs typeface="Arial" panose="020B0604020202020204" pitchFamily="34" charset="0"/>
              </a:rPr>
              <a:t>consulados.</a:t>
            </a:r>
          </a:p>
          <a:p>
            <a:pPr algn="just">
              <a:buFont typeface="Arial" panose="020B0604020202020204" pitchFamily="34" charset="0"/>
              <a:buChar char="•"/>
            </a:pPr>
            <a:endParaRPr lang="es-P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3304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6472" y="880946"/>
            <a:ext cx="9824884" cy="1092819"/>
          </a:xfrm>
        </p:spPr>
        <p:txBody>
          <a:bodyPr/>
          <a:lstStyle/>
          <a:p>
            <a:r>
              <a:rPr lang="es-MX" sz="2800" dirty="0" smtClean="0">
                <a:latin typeface="Arial" panose="020B0604020202020204" pitchFamily="34" charset="0"/>
                <a:cs typeface="Arial" panose="020B0604020202020204" pitchFamily="34" charset="0"/>
              </a:rPr>
              <a:t>                               </a:t>
            </a:r>
            <a:br>
              <a:rPr lang="es-MX" sz="2800" dirty="0" smtClean="0">
                <a:latin typeface="Arial" panose="020B0604020202020204" pitchFamily="34" charset="0"/>
                <a:cs typeface="Arial" panose="020B0604020202020204" pitchFamily="34" charset="0"/>
              </a:rPr>
            </a:br>
            <a:r>
              <a:rPr lang="es-MX" sz="2800" dirty="0">
                <a:latin typeface="Arial" panose="020B0604020202020204" pitchFamily="34" charset="0"/>
                <a:cs typeface="Arial" panose="020B0604020202020204" pitchFamily="34" charset="0"/>
              </a:rPr>
              <a:t> </a:t>
            </a:r>
            <a:r>
              <a:rPr lang="es-MX" sz="2800" dirty="0" smtClean="0">
                <a:latin typeface="Arial" panose="020B0604020202020204" pitchFamily="34" charset="0"/>
                <a:cs typeface="Arial" panose="020B0604020202020204" pitchFamily="34" charset="0"/>
              </a:rPr>
              <a:t>                              REPATRIACIONES </a:t>
            </a:r>
            <a:endParaRPr lang="es-PA"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3312" y="2564780"/>
            <a:ext cx="8946541" cy="3683619"/>
          </a:xfrm>
        </p:spPr>
        <p:txBody>
          <a:bodyPr>
            <a:normAutofit/>
          </a:bodyPr>
          <a:lstStyle/>
          <a:p>
            <a:pPr algn="just">
              <a:buFont typeface="Arial" panose="020B0604020202020204" pitchFamily="34" charset="0"/>
              <a:buChar char="•"/>
            </a:pPr>
            <a:r>
              <a:rPr lang="es-ES" sz="2400" dirty="0">
                <a:latin typeface="Arial" panose="020B0604020202020204" pitchFamily="34" charset="0"/>
                <a:cs typeface="Arial" panose="020B0604020202020204" pitchFamily="34" charset="0"/>
              </a:rPr>
              <a:t>En los últimos años </a:t>
            </a:r>
            <a:r>
              <a:rPr lang="es-ES" sz="2400" dirty="0" smtClean="0">
                <a:latin typeface="Arial" panose="020B0604020202020204" pitchFamily="34" charset="0"/>
                <a:cs typeface="Arial" panose="020B0604020202020204" pitchFamily="34" charset="0"/>
              </a:rPr>
              <a:t>el Ministerio de Relaciones Exteriores, a través del  </a:t>
            </a:r>
            <a:r>
              <a:rPr lang="es-ES" sz="2400" dirty="0">
                <a:latin typeface="Arial" panose="020B0604020202020204" pitchFamily="34" charset="0"/>
                <a:cs typeface="Arial" panose="020B0604020202020204" pitchFamily="34" charset="0"/>
              </a:rPr>
              <a:t>Departamento Consular han tramitados 15 repatriaciones de náufragos, 20 repatriaciones voluntarias, 18 localizaciones. </a:t>
            </a:r>
            <a:endParaRPr lang="es-ES"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s-MX" sz="2400" dirty="0" smtClean="0"/>
              <a:t>Las repatriaciones por </a:t>
            </a:r>
            <a:r>
              <a:rPr lang="es-MX" sz="2400" dirty="0" smtClean="0">
                <a:latin typeface="Arial" panose="020B0604020202020204" pitchFamily="34" charset="0"/>
                <a:cs typeface="Arial" panose="020B0604020202020204" pitchFamily="34" charset="0"/>
              </a:rPr>
              <a:t>razones </a:t>
            </a:r>
            <a:r>
              <a:rPr lang="es-MX" sz="2400" dirty="0">
                <a:latin typeface="Arial" panose="020B0604020202020204" pitchFamily="34" charset="0"/>
                <a:cs typeface="Arial" panose="020B0604020202020204" pitchFamily="34" charset="0"/>
              </a:rPr>
              <a:t>humanitarias y en base al</a:t>
            </a:r>
            <a:r>
              <a:rPr lang="es-MX" sz="2400" b="1" dirty="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principio de</a:t>
            </a:r>
            <a:r>
              <a:rPr lang="es-MX" sz="2400" b="1" dirty="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reunificación </a:t>
            </a:r>
            <a:r>
              <a:rPr lang="es-MX" sz="2400" dirty="0" smtClean="0">
                <a:latin typeface="Arial" panose="020B0604020202020204" pitchFamily="34" charset="0"/>
                <a:cs typeface="Arial" panose="020B0604020202020204" pitchFamily="34" charset="0"/>
              </a:rPr>
              <a:t>familiar, en el presente año se han realizado satisfactoriamente.</a:t>
            </a:r>
            <a:endParaRPr lang="es-P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8208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1081668"/>
            <a:ext cx="9404723" cy="971249"/>
          </a:xfrm>
        </p:spPr>
        <p:txBody>
          <a:bodyPr/>
          <a:lstStyle/>
          <a:p>
            <a:pPr algn="ctr"/>
            <a:r>
              <a:rPr lang="es-MX" sz="2800" dirty="0" smtClean="0">
                <a:latin typeface="Arial" panose="020B0604020202020204" pitchFamily="34" charset="0"/>
                <a:cs typeface="Arial" panose="020B0604020202020204" pitchFamily="34" charset="0"/>
              </a:rPr>
              <a:t>        EXTENSIÓN DE LA ATENCIÓN Y PROTECCIÓN        CONSULAR </a:t>
            </a:r>
            <a:endParaRPr lang="es-PA"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4293" y="2977376"/>
            <a:ext cx="8946541" cy="3572106"/>
          </a:xfrm>
        </p:spPr>
        <p:txBody>
          <a:bodyPr>
            <a:normAutofit/>
          </a:bodyPr>
          <a:lstStyle/>
          <a:p>
            <a:pPr algn="just">
              <a:buFont typeface="Arial" panose="020B0604020202020204" pitchFamily="34" charset="0"/>
              <a:buChar char="•"/>
            </a:pPr>
            <a:r>
              <a:rPr lang="es-MX" sz="2400" dirty="0" smtClean="0">
                <a:latin typeface="Arial" panose="020B0604020202020204" pitchFamily="34" charset="0"/>
                <a:cs typeface="Arial" panose="020B0604020202020204" pitchFamily="34" charset="0"/>
              </a:rPr>
              <a:t>El Ministerio de Relaciones Exteriores, oficializó </a:t>
            </a:r>
            <a:r>
              <a:rPr lang="es-MX" sz="2400" dirty="0">
                <a:latin typeface="Arial" panose="020B0604020202020204" pitchFamily="34" charset="0"/>
                <a:cs typeface="Arial" panose="020B0604020202020204" pitchFamily="34" charset="0"/>
              </a:rPr>
              <a:t>la apertura en el mes de abril de este año de la  Sección Consular de la Embajada de Panamá en Casa Blanca, Marruecos, a fin de  proporcionarles a los panameños domiciliados en ese país la atención consular necesaria. De Igual manera, en este mismo año se formalizó la apertura del Consulado Honorario de Panamá en el Principado de Liechtenstein.</a:t>
            </a:r>
            <a:endParaRPr lang="es-P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596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r>
            <a:br>
              <a:rPr lang="es-ES" dirty="0" smtClean="0"/>
            </a:br>
            <a:endParaRPr lang="es-ES" dirty="0"/>
          </a:p>
        </p:txBody>
      </p:sp>
      <p:sp>
        <p:nvSpPr>
          <p:cNvPr id="3" name="2 Marcador de contenido"/>
          <p:cNvSpPr>
            <a:spLocks noGrp="1"/>
          </p:cNvSpPr>
          <p:nvPr>
            <p:ph idx="1"/>
          </p:nvPr>
        </p:nvSpPr>
        <p:spPr/>
        <p:txBody>
          <a:bodyPr>
            <a:normAutofit/>
          </a:bodyPr>
          <a:lstStyle/>
          <a:p>
            <a:pPr marL="0" indent="0" algn="ctr">
              <a:buNone/>
            </a:pPr>
            <a:r>
              <a:rPr lang="es-ES" sz="2400" dirty="0" smtClean="0">
                <a:latin typeface="Arial" pitchFamily="34" charset="0"/>
                <a:cs typeface="Arial" pitchFamily="34" charset="0"/>
              </a:rPr>
              <a:t>SISTEMA DE IDENTIFICACIÓN BIOMÉTRICA</a:t>
            </a:r>
          </a:p>
          <a:p>
            <a:pPr marL="0" indent="0" algn="ctr">
              <a:buNone/>
            </a:pPr>
            <a:endParaRPr lang="es-ES" sz="2400" dirty="0">
              <a:latin typeface="Arial" pitchFamily="34" charset="0"/>
              <a:cs typeface="Arial" pitchFamily="34" charset="0"/>
            </a:endParaRPr>
          </a:p>
          <a:p>
            <a:pPr marL="0" indent="0" algn="just">
              <a:buNone/>
            </a:pPr>
            <a:r>
              <a:rPr lang="es-ES" sz="2400" dirty="0"/>
              <a:t>Los </a:t>
            </a:r>
            <a:r>
              <a:rPr lang="es-ES" sz="2400" b="1" dirty="0"/>
              <a:t>sistemas de identificación biométrica</a:t>
            </a:r>
            <a:r>
              <a:rPr lang="es-ES" sz="2400" dirty="0"/>
              <a:t> evitan las suplantaciones y los robos de identidad, puesto que con ellos se logra una adecuada identificación de personas</a:t>
            </a:r>
            <a:endParaRPr lang="es-ES" sz="2400" dirty="0" smtClean="0">
              <a:latin typeface="Arial" pitchFamily="34" charset="0"/>
              <a:cs typeface="Arial" pitchFamily="34" charset="0"/>
            </a:endParaRPr>
          </a:p>
        </p:txBody>
      </p:sp>
    </p:spTree>
    <p:extLst>
      <p:ext uri="{BB962C8B-B14F-4D97-AF65-F5344CB8AC3E}">
        <p14:creationId xmlns:p14="http://schemas.microsoft.com/office/powerpoint/2010/main" val="1181361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pPr algn="ctr"/>
            <a:endParaRPr lang="es-ES" sz="3200" dirty="0" smtClean="0">
              <a:latin typeface="Arial" pitchFamily="34" charset="0"/>
              <a:cs typeface="Arial" pitchFamily="34" charset="0"/>
            </a:endParaRPr>
          </a:p>
          <a:p>
            <a:pPr algn="ctr"/>
            <a:r>
              <a:rPr lang="es-ES" sz="3200" dirty="0" smtClean="0">
                <a:latin typeface="Arial" pitchFamily="34" charset="0"/>
                <a:cs typeface="Arial" pitchFamily="34" charset="0"/>
              </a:rPr>
              <a:t>GRACIAS</a:t>
            </a:r>
            <a:endParaRPr lang="es-ES" sz="3200" dirty="0">
              <a:latin typeface="Arial" pitchFamily="34" charset="0"/>
              <a:cs typeface="Arial" pitchFamily="34" charset="0"/>
            </a:endParaRPr>
          </a:p>
        </p:txBody>
      </p:sp>
    </p:spTree>
    <p:extLst>
      <p:ext uri="{BB962C8B-B14F-4D97-AF65-F5344CB8AC3E}">
        <p14:creationId xmlns:p14="http://schemas.microsoft.com/office/powerpoint/2010/main" val="1013919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98</TotalTime>
  <Words>355</Words>
  <Application>Microsoft Office PowerPoint</Application>
  <PresentationFormat>Personalizado</PresentationFormat>
  <Paragraphs>30</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Ion</vt:lpstr>
      <vt:lpstr>PRESENTACIÓN  ANTE LAS DELAGACIONES DE ENLACE REFERENTE A LAS BUENAS PRÁTICAS DE PROTECCIÓN CONSULAR   </vt:lpstr>
      <vt:lpstr>  GUÍA DE LA PRESENTACIÓN </vt:lpstr>
      <vt:lpstr>         BUENAS PRÁCTICAS EN MATERIA CONSULAR </vt:lpstr>
      <vt:lpstr>         NUEVOS MECANISMOS PARA LA ATENCIÓN Y   PROTECCIÓN CONSULAR </vt:lpstr>
      <vt:lpstr>    REFORZAMIENTO DEL RECURSO HUMANO</vt:lpstr>
      <vt:lpstr>                                                               REPATRIACIONES </vt:lpstr>
      <vt:lpstr>        EXTENSIÓN DE LA ATENCIÓN Y PROTECCIÓN        CONSULAR </vt:lpstr>
      <vt:lpstr> </vt:lpstr>
      <vt:lpstr>Presentación de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ANTE LAS DELAGACIONES DE ENLACE REFERENTE A LAS BUENAS PRÁTICAS DEPROTECCIÓN  CONSULAR</dc:title>
  <dc:creator>Saúl Jaramillo</dc:creator>
  <cp:lastModifiedBy>DGME</cp:lastModifiedBy>
  <cp:revision>52</cp:revision>
  <dcterms:created xsi:type="dcterms:W3CDTF">2014-11-18T18:50:27Z</dcterms:created>
  <dcterms:modified xsi:type="dcterms:W3CDTF">2014-11-24T14:47:42Z</dcterms:modified>
</cp:coreProperties>
</file>