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4" r:id="rId1"/>
  </p:sldMasterIdLst>
  <p:sldIdLst>
    <p:sldId id="256" r:id="rId2"/>
    <p:sldId id="257" r:id="rId3"/>
    <p:sldId id="258" r:id="rId4"/>
    <p:sldId id="259" r:id="rId5"/>
    <p:sldId id="260" r:id="rId6"/>
    <p:sldId id="262" r:id="rId7"/>
    <p:sldId id="261" r:id="rId8"/>
    <p:sldId id="263" r:id="rId9"/>
    <p:sldId id="264" r:id="rId10"/>
  </p:sldIdLst>
  <p:sldSz cx="12192000" cy="6858000"/>
  <p:notesSz cx="6858000" cy="9144000"/>
  <p:defaultText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103" d="100"/>
          <a:sy n="103" d="100"/>
        </p:scale>
        <p:origin x="-544" y="-12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98638CDE-A3A0-46E5-B64F-564976F90AA4}" type="datetimeFigureOut">
              <a:rPr lang="es-PA" smtClean="0"/>
              <a:t>11/24/14</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268712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8638CDE-A3A0-46E5-B64F-564976F90AA4}" type="datetimeFigureOut">
              <a:rPr lang="es-PA" smtClean="0"/>
              <a:t>11/24/14</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2180542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8638CDE-A3A0-46E5-B64F-564976F90AA4}" type="datetimeFigureOut">
              <a:rPr lang="es-PA" smtClean="0"/>
              <a:t>11/24/14</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2755363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smtClean="0"/>
              <a:t>Haga clic para modificar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8638CDE-A3A0-46E5-B64F-564976F90AA4}" type="datetimeFigureOut">
              <a:rPr lang="es-PA" smtClean="0"/>
              <a:t>11/24/14</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‹Nr.›</a:t>
            </a:fld>
            <a:endParaRPr lang="es-PA"/>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120035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8638CDE-A3A0-46E5-B64F-564976F90AA4}" type="datetimeFigureOut">
              <a:rPr lang="es-PA" smtClean="0"/>
              <a:t>11/24/14</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22103863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8638CDE-A3A0-46E5-B64F-564976F90AA4}" type="datetimeFigureOut">
              <a:rPr lang="es-PA" smtClean="0"/>
              <a:t>11/24/14</a:t>
            </a:fld>
            <a:endParaRPr lang="es-PA"/>
          </a:p>
        </p:txBody>
      </p:sp>
      <p:sp>
        <p:nvSpPr>
          <p:cNvPr id="4"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12092574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8638CDE-A3A0-46E5-B64F-564976F90AA4}" type="datetimeFigureOut">
              <a:rPr lang="es-PA" smtClean="0"/>
              <a:t>11/24/14</a:t>
            </a:fld>
            <a:endParaRPr lang="es-PA"/>
          </a:p>
        </p:txBody>
      </p:sp>
      <p:sp>
        <p:nvSpPr>
          <p:cNvPr id="4"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40669751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8638CDE-A3A0-46E5-B64F-564976F90AA4}" type="datetimeFigureOut">
              <a:rPr lang="es-PA" smtClean="0"/>
              <a:t>11/24/14</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42523170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8638CDE-A3A0-46E5-B64F-564976F90AA4}" type="datetimeFigureOut">
              <a:rPr lang="es-PA" smtClean="0"/>
              <a:t>11/24/14</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714716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p>
            <a:fld id="{98638CDE-A3A0-46E5-B64F-564976F90AA4}" type="datetimeFigureOut">
              <a:rPr lang="es-PA" smtClean="0"/>
              <a:t>11/24/14</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3287798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8638CDE-A3A0-46E5-B64F-564976F90AA4}" type="datetimeFigureOut">
              <a:rPr lang="es-PA" smtClean="0"/>
              <a:t>11/24/14</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3741861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8638CDE-A3A0-46E5-B64F-564976F90AA4}" type="datetimeFigureOut">
              <a:rPr lang="es-PA" smtClean="0"/>
              <a:t>11/24/14</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683514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8638CDE-A3A0-46E5-B64F-564976F90AA4}" type="datetimeFigureOut">
              <a:rPr lang="es-PA" smtClean="0"/>
              <a:t>11/24/14</a:t>
            </a:fld>
            <a:endParaRPr lang="es-PA"/>
          </a:p>
        </p:txBody>
      </p:sp>
      <p:sp>
        <p:nvSpPr>
          <p:cNvPr id="8" name="Footer Placeholder 7"/>
          <p:cNvSpPr>
            <a:spLocks noGrp="1"/>
          </p:cNvSpPr>
          <p:nvPr>
            <p:ph type="ftr" sz="quarter" idx="11"/>
          </p:nvPr>
        </p:nvSpPr>
        <p:spPr/>
        <p:txBody>
          <a:bodyPr/>
          <a:lstStyle/>
          <a:p>
            <a:endParaRPr lang="es-PA"/>
          </a:p>
        </p:txBody>
      </p:sp>
      <p:sp>
        <p:nvSpPr>
          <p:cNvPr id="9" name="Slide Number Placeholder 8"/>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2836555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98638CDE-A3A0-46E5-B64F-564976F90AA4}" type="datetimeFigureOut">
              <a:rPr lang="es-PA" smtClean="0"/>
              <a:t>11/24/14</a:t>
            </a:fld>
            <a:endParaRPr lang="es-PA"/>
          </a:p>
        </p:txBody>
      </p:sp>
      <p:sp>
        <p:nvSpPr>
          <p:cNvPr id="5" name="Footer Placeholder 3"/>
          <p:cNvSpPr>
            <a:spLocks noGrp="1"/>
          </p:cNvSpPr>
          <p:nvPr>
            <p:ph type="ftr" sz="quarter" idx="11"/>
          </p:nvPr>
        </p:nvSpPr>
        <p:spPr/>
        <p:txBody>
          <a:bodyPr/>
          <a:lstStyle/>
          <a:p>
            <a:endParaRPr lang="es-PA"/>
          </a:p>
        </p:txBody>
      </p:sp>
      <p:sp>
        <p:nvSpPr>
          <p:cNvPr id="6" name="Slide Number Placeholder 4"/>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64878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8638CDE-A3A0-46E5-B64F-564976F90AA4}" type="datetimeFigureOut">
              <a:rPr lang="es-PA" smtClean="0"/>
              <a:t>11/24/14</a:t>
            </a:fld>
            <a:endParaRPr lang="es-PA"/>
          </a:p>
        </p:txBody>
      </p:sp>
      <p:sp>
        <p:nvSpPr>
          <p:cNvPr id="5" name="Footer Placeholder 2"/>
          <p:cNvSpPr>
            <a:spLocks noGrp="1"/>
          </p:cNvSpPr>
          <p:nvPr>
            <p:ph type="ftr" sz="quarter" idx="11"/>
          </p:nvPr>
        </p:nvSpPr>
        <p:spPr/>
        <p:txBody>
          <a:bodyPr/>
          <a:lstStyle/>
          <a:p>
            <a:endParaRPr lang="es-PA"/>
          </a:p>
        </p:txBody>
      </p:sp>
      <p:sp>
        <p:nvSpPr>
          <p:cNvPr id="6" name="Slide Number Placeholder 3"/>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3686880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Date Placeholder 4"/>
          <p:cNvSpPr>
            <a:spLocks noGrp="1"/>
          </p:cNvSpPr>
          <p:nvPr>
            <p:ph type="dt" sz="half" idx="10"/>
          </p:nvPr>
        </p:nvSpPr>
        <p:spPr/>
        <p:txBody>
          <a:bodyPr/>
          <a:lstStyle/>
          <a:p>
            <a:fld id="{98638CDE-A3A0-46E5-B64F-564976F90AA4}" type="datetimeFigureOut">
              <a:rPr lang="es-PA" smtClean="0"/>
              <a:t>11/24/14</a:t>
            </a:fld>
            <a:endParaRPr lang="es-PA"/>
          </a:p>
        </p:txBody>
      </p:sp>
      <p:sp>
        <p:nvSpPr>
          <p:cNvPr id="5" name="Footer Placeholder 5"/>
          <p:cNvSpPr>
            <a:spLocks noGrp="1"/>
          </p:cNvSpPr>
          <p:nvPr>
            <p:ph type="ftr" sz="quarter" idx="11"/>
          </p:nvPr>
        </p:nvSpPr>
        <p:spPr/>
        <p:txBody>
          <a:bodyPr/>
          <a:lstStyle/>
          <a:p>
            <a:endParaRPr lang="es-PA"/>
          </a:p>
        </p:txBody>
      </p:sp>
      <p:sp>
        <p:nvSpPr>
          <p:cNvPr id="6" name="Slide Number Placeholder 6"/>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751767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8638CDE-A3A0-46E5-B64F-564976F90AA4}" type="datetimeFigureOut">
              <a:rPr lang="es-PA" smtClean="0"/>
              <a:t>11/24/14</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2911199516"/>
      </p:ext>
    </p:extLst>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image" Target="../media/image3.png"/><Relationship Id="rId21" Type="http://schemas.openxmlformats.org/officeDocument/2006/relationships/image" Target="../media/image4.png"/><Relationship Id="rId22" Type="http://schemas.openxmlformats.org/officeDocument/2006/relationships/image" Target="../media/image5.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8638CDE-A3A0-46E5-B64F-564976F90AA4}" type="datetimeFigureOut">
              <a:rPr lang="es-PA" smtClean="0"/>
              <a:t>11/24/14</a:t>
            </a:fld>
            <a:endParaRPr lang="es-PA"/>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PA"/>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AE38E04-CF6C-4748-BFDA-7C24E5C3492B}" type="slidenum">
              <a:rPr lang="es-PA" smtClean="0"/>
              <a:t>‹Nr.›</a:t>
            </a:fld>
            <a:endParaRPr lang="es-PA"/>
          </a:p>
        </p:txBody>
      </p:sp>
    </p:spTree>
    <p:extLst>
      <p:ext uri="{BB962C8B-B14F-4D97-AF65-F5344CB8AC3E}">
        <p14:creationId xmlns:p14="http://schemas.microsoft.com/office/powerpoint/2010/main" val="4150896309"/>
      </p:ext>
    </p:extLst>
  </p:cSld>
  <p:clrMap bg1="dk1" tx1="lt1" bg2="dk2" tx2="lt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 id="2147483897" r:id="rId13"/>
    <p:sldLayoutId id="2147483898" r:id="rId14"/>
    <p:sldLayoutId id="2147483899" r:id="rId15"/>
    <p:sldLayoutId id="2147483900" r:id="rId16"/>
    <p:sldLayoutId id="214748390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16566" y="1278478"/>
            <a:ext cx="9507098" cy="2882967"/>
          </a:xfrm>
        </p:spPr>
        <p:txBody>
          <a:bodyPr>
            <a:normAutofit/>
          </a:bodyPr>
          <a:lstStyle/>
          <a:p>
            <a:pPr algn="ctr"/>
            <a:r>
              <a:rPr lang="es-MX" sz="2800" dirty="0" smtClean="0">
                <a:latin typeface="Arial" panose="020B0604020202020204" pitchFamily="34" charset="0"/>
                <a:cs typeface="Arial" panose="020B0604020202020204" pitchFamily="34" charset="0"/>
              </a:rPr>
              <a:t>PRESENTATION BEFORE THE </a:t>
            </a:r>
            <a:br>
              <a:rPr lang="es-MX" sz="2800" dirty="0" smtClean="0">
                <a:latin typeface="Arial" panose="020B0604020202020204" pitchFamily="34" charset="0"/>
                <a:cs typeface="Arial" panose="020B0604020202020204" pitchFamily="34" charset="0"/>
              </a:rPr>
            </a:br>
            <a:r>
              <a:rPr lang="es-MX" sz="2800" dirty="0" smtClean="0">
                <a:latin typeface="Arial" panose="020B0604020202020204" pitchFamily="34" charset="0"/>
                <a:cs typeface="Arial" panose="020B0604020202020204" pitchFamily="34" charset="0"/>
              </a:rPr>
              <a:t>DELEGATES </a:t>
            </a:r>
            <a:r>
              <a:rPr lang="es-MX" sz="2800" dirty="0" smtClean="0">
                <a:latin typeface="Arial" panose="020B0604020202020204" pitchFamily="34" charset="0"/>
                <a:cs typeface="Arial" panose="020B0604020202020204" pitchFamily="34" charset="0"/>
              </a:rPr>
              <a:t>OF THE LIAISON OFFICER </a:t>
            </a:r>
            <a:r>
              <a:rPr lang="es-MX" sz="2800" dirty="0" smtClean="0">
                <a:latin typeface="Arial" panose="020B0604020202020204" pitchFamily="34" charset="0"/>
                <a:cs typeface="Arial" panose="020B0604020202020204" pitchFamily="34" charset="0"/>
              </a:rPr>
              <a:t>NETWORK ON </a:t>
            </a:r>
            <a:r>
              <a:rPr lang="es-MX" sz="2800" dirty="0" smtClean="0">
                <a:latin typeface="Arial" panose="020B0604020202020204" pitchFamily="34" charset="0"/>
                <a:cs typeface="Arial" panose="020B0604020202020204" pitchFamily="34" charset="0"/>
              </a:rPr>
              <a:t>BEST PRACTICES IN </a:t>
            </a:r>
            <a:r>
              <a:rPr lang="es-MX" sz="2800" dirty="0" smtClean="0">
                <a:latin typeface="Arial" panose="020B0604020202020204" pitchFamily="34" charset="0"/>
                <a:cs typeface="Arial" panose="020B0604020202020204" pitchFamily="34" charset="0"/>
              </a:rPr>
              <a:t>CONSULAR </a:t>
            </a:r>
            <a:r>
              <a:rPr lang="es-MX" sz="2800" dirty="0" smtClean="0">
                <a:latin typeface="Arial" panose="020B0604020202020204" pitchFamily="34" charset="0"/>
                <a:cs typeface="Arial" panose="020B0604020202020204" pitchFamily="34" charset="0"/>
              </a:rPr>
              <a:t>PROTECTION </a:t>
            </a:r>
            <a:br>
              <a:rPr lang="es-MX" sz="2800" dirty="0" smtClean="0">
                <a:latin typeface="Arial" panose="020B0604020202020204" pitchFamily="34" charset="0"/>
                <a:cs typeface="Arial" panose="020B0604020202020204" pitchFamily="34" charset="0"/>
              </a:rPr>
            </a:br>
            <a:r>
              <a:rPr lang="es-MX" sz="2800" dirty="0" smtClean="0">
                <a:latin typeface="Arial" panose="020B0604020202020204" pitchFamily="34" charset="0"/>
                <a:cs typeface="Arial" panose="020B0604020202020204" pitchFamily="34" charset="0"/>
              </a:rPr>
              <a:t/>
            </a:r>
            <a:br>
              <a:rPr lang="es-MX" sz="2800" dirty="0" smtClean="0">
                <a:latin typeface="Arial" panose="020B0604020202020204" pitchFamily="34" charset="0"/>
                <a:cs typeface="Arial" panose="020B0604020202020204" pitchFamily="34" charset="0"/>
              </a:rPr>
            </a:br>
            <a:endParaRPr lang="es-PA" sz="28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1285983" y="4916509"/>
            <a:ext cx="9390382" cy="1616928"/>
          </a:xfrm>
        </p:spPr>
        <p:txBody>
          <a:bodyPr>
            <a:normAutofit lnSpcReduction="10000"/>
          </a:bodyPr>
          <a:lstStyle/>
          <a:p>
            <a:pPr algn="ctr"/>
            <a:r>
              <a:rPr lang="es-MX" sz="1900" b="1" dirty="0" smtClean="0">
                <a:solidFill>
                  <a:schemeClr val="tx1"/>
                </a:solidFill>
                <a:latin typeface="Arial" panose="020B0604020202020204" pitchFamily="34" charset="0"/>
                <a:cs typeface="Arial" panose="020B0604020202020204" pitchFamily="34" charset="0"/>
              </a:rPr>
              <a:t>Meeting of the liaison officer network for </a:t>
            </a:r>
          </a:p>
          <a:p>
            <a:pPr algn="ctr"/>
            <a:r>
              <a:rPr lang="es-MX" sz="1900" b="1" dirty="0" smtClean="0">
                <a:solidFill>
                  <a:schemeClr val="tx1"/>
                </a:solidFill>
                <a:latin typeface="Arial" panose="020B0604020202020204" pitchFamily="34" charset="0"/>
                <a:cs typeface="Arial" panose="020B0604020202020204" pitchFamily="34" charset="0"/>
              </a:rPr>
              <a:t>consular proteciton </a:t>
            </a:r>
          </a:p>
          <a:p>
            <a:pPr algn="ctr"/>
            <a:r>
              <a:rPr lang="es-MX" sz="1900" b="1" dirty="0" smtClean="0">
                <a:solidFill>
                  <a:schemeClr val="tx1"/>
                </a:solidFill>
                <a:latin typeface="Arial" panose="020B0604020202020204" pitchFamily="34" charset="0"/>
                <a:cs typeface="Arial" panose="020B0604020202020204" pitchFamily="34" charset="0"/>
              </a:rPr>
              <a:t>regional consultation group on migration (RCGM) </a:t>
            </a:r>
          </a:p>
          <a:p>
            <a:pPr algn="ctr"/>
            <a:r>
              <a:rPr lang="es-MX" sz="1900" b="1" dirty="0" smtClean="0">
                <a:solidFill>
                  <a:schemeClr val="tx1"/>
                </a:solidFill>
                <a:latin typeface="Arial" panose="020B0604020202020204" pitchFamily="34" charset="0"/>
                <a:cs typeface="Arial" panose="020B0604020202020204" pitchFamily="34" charset="0"/>
              </a:rPr>
              <a:t>MANAGUA, NICARAGUA, NOVEMBER 24, 2014</a:t>
            </a:r>
            <a:endParaRPr lang="es-PA" dirty="0"/>
          </a:p>
        </p:txBody>
      </p:sp>
      <p:pic>
        <p:nvPicPr>
          <p:cNvPr id="1027" name="Imagen 1" descr="cid:image001.jpg@01CFAFF0.14DCA4D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759" y="361601"/>
            <a:ext cx="85725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8707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6642" y="999128"/>
            <a:ext cx="9404723" cy="1400530"/>
          </a:xfrm>
        </p:spPr>
        <p:txBody>
          <a:bodyPr/>
          <a:lstStyle/>
          <a:p>
            <a:pPr algn="r"/>
            <a:r>
              <a:rPr lang="es-MX" sz="2800" dirty="0" smtClean="0">
                <a:latin typeface="Arial" panose="020B0604020202020204" pitchFamily="34" charset="0"/>
                <a:cs typeface="Arial" panose="020B0604020202020204" pitchFamily="34" charset="0"/>
              </a:rPr>
              <a:t/>
            </a:r>
            <a:br>
              <a:rPr lang="es-MX" sz="2800" dirty="0" smtClean="0">
                <a:latin typeface="Arial" panose="020B0604020202020204" pitchFamily="34" charset="0"/>
                <a:cs typeface="Arial" panose="020B0604020202020204" pitchFamily="34" charset="0"/>
              </a:rPr>
            </a:br>
            <a:r>
              <a:rPr lang="es-MX" sz="2800" dirty="0" smtClean="0">
                <a:latin typeface="Arial" panose="020B0604020202020204" pitchFamily="34" charset="0"/>
                <a:cs typeface="Arial" panose="020B0604020202020204" pitchFamily="34" charset="0"/>
              </a:rPr>
              <a:t/>
            </a:r>
            <a:br>
              <a:rPr lang="es-MX" sz="2800" dirty="0" smtClean="0">
                <a:latin typeface="Arial" panose="020B0604020202020204" pitchFamily="34" charset="0"/>
                <a:cs typeface="Arial" panose="020B0604020202020204" pitchFamily="34" charset="0"/>
              </a:rPr>
            </a:br>
            <a:r>
              <a:rPr lang="es-MX" sz="2800" dirty="0" smtClean="0">
                <a:latin typeface="Arial" panose="020B0604020202020204" pitchFamily="34" charset="0"/>
                <a:cs typeface="Arial" panose="020B0604020202020204" pitchFamily="34" charset="0"/>
              </a:rPr>
              <a:t>PRESENTATION </a:t>
            </a:r>
            <a:r>
              <a:rPr lang="es-MX" sz="2800" dirty="0" smtClean="0">
                <a:latin typeface="Arial" panose="020B0604020202020204" pitchFamily="34" charset="0"/>
                <a:cs typeface="Arial" panose="020B0604020202020204" pitchFamily="34" charset="0"/>
              </a:rPr>
              <a:t>CONTENTS</a:t>
            </a:r>
            <a:endParaRPr lang="es-PA" sz="28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03312" y="2943921"/>
            <a:ext cx="8946541" cy="3702205"/>
          </a:xfrm>
        </p:spPr>
        <p:txBody>
          <a:bodyPr/>
          <a:lstStyle/>
          <a:p>
            <a:pPr>
              <a:buFont typeface="Arial" panose="020B0604020202020204" pitchFamily="34" charset="0"/>
              <a:buChar char="•"/>
            </a:pPr>
            <a:r>
              <a:rPr lang="es-MX" sz="2400" dirty="0" smtClean="0">
                <a:latin typeface="Arial" panose="020B0604020202020204" pitchFamily="34" charset="0"/>
                <a:cs typeface="Arial" panose="020B0604020202020204" pitchFamily="34" charset="0"/>
              </a:rPr>
              <a:t>Best practices in consular protection</a:t>
            </a:r>
          </a:p>
          <a:p>
            <a:pPr>
              <a:buFont typeface="Arial" panose="020B0604020202020204" pitchFamily="34" charset="0"/>
              <a:buChar char="•"/>
            </a:pPr>
            <a:r>
              <a:rPr lang="es-MX" sz="2400" dirty="0" smtClean="0">
                <a:latin typeface="Arial" panose="020B0604020202020204" pitchFamily="34" charset="0"/>
                <a:cs typeface="Arial" panose="020B0604020202020204" pitchFamily="34" charset="0"/>
              </a:rPr>
              <a:t>New mechanisms for consular protection and assistance </a:t>
            </a:r>
          </a:p>
          <a:p>
            <a:pPr>
              <a:buFont typeface="Arial" panose="020B0604020202020204" pitchFamily="34" charset="0"/>
              <a:buChar char="•"/>
            </a:pPr>
            <a:r>
              <a:rPr lang="es-MX" sz="2400" dirty="0" smtClean="0">
                <a:latin typeface="Arial" panose="020B0604020202020204" pitchFamily="34" charset="0"/>
                <a:cs typeface="Arial" panose="020B0604020202020204" pitchFamily="34" charset="0"/>
              </a:rPr>
              <a:t>Strengthening human resources</a:t>
            </a:r>
            <a:endParaRPr lang="es-MX" sz="2400" dirty="0" smtClean="0">
              <a:latin typeface="Arial" panose="020B0604020202020204" pitchFamily="34" charset="0"/>
              <a:cs typeface="Arial" panose="020B0604020202020204" pitchFamily="34" charset="0"/>
            </a:endParaRPr>
          </a:p>
          <a:p>
            <a:pPr>
              <a:buFont typeface="Arial" panose="020B0604020202020204" pitchFamily="34" charset="0"/>
              <a:buChar char="•"/>
            </a:pPr>
            <a:r>
              <a:rPr lang="es-MX" sz="2400" dirty="0" smtClean="0">
                <a:latin typeface="Arial" panose="020B0604020202020204" pitchFamily="34" charset="0"/>
                <a:cs typeface="Arial" panose="020B0604020202020204" pitchFamily="34" charset="0"/>
              </a:rPr>
              <a:t>Repatriation </a:t>
            </a:r>
            <a:endParaRPr lang="es-MX" sz="2400" dirty="0" smtClean="0">
              <a:latin typeface="Arial" panose="020B0604020202020204" pitchFamily="34" charset="0"/>
              <a:cs typeface="Arial" panose="020B0604020202020204" pitchFamily="34" charset="0"/>
            </a:endParaRPr>
          </a:p>
          <a:p>
            <a:pPr>
              <a:buFont typeface="Arial" panose="020B0604020202020204" pitchFamily="34" charset="0"/>
              <a:buChar char="•"/>
            </a:pPr>
            <a:r>
              <a:rPr lang="es-MX" sz="2400" dirty="0" smtClean="0">
                <a:latin typeface="Arial" panose="020B0604020202020204" pitchFamily="34" charset="0"/>
                <a:cs typeface="Arial" panose="020B0604020202020204" pitchFamily="34" charset="0"/>
              </a:rPr>
              <a:t>Expanding consular protection and assistance  </a:t>
            </a:r>
          </a:p>
          <a:p>
            <a:pPr>
              <a:buFont typeface="Arial" panose="020B0604020202020204" pitchFamily="34" charset="0"/>
              <a:buChar char="•"/>
            </a:pPr>
            <a:r>
              <a:rPr lang="es-MX" sz="2400" dirty="0" smtClean="0">
                <a:latin typeface="Arial" panose="020B0604020202020204" pitchFamily="34" charset="0"/>
                <a:cs typeface="Arial" panose="020B0604020202020204" pitchFamily="34" charset="0"/>
              </a:rPr>
              <a:t>Biometric identification</a:t>
            </a:r>
            <a:endParaRPr lang="es-MX" dirty="0" smtClean="0"/>
          </a:p>
          <a:p>
            <a:pPr marL="0" indent="0">
              <a:buNone/>
            </a:pPr>
            <a:endParaRPr lang="es-PA" dirty="0"/>
          </a:p>
        </p:txBody>
      </p:sp>
    </p:spTree>
    <p:extLst>
      <p:ext uri="{BB962C8B-B14F-4D97-AF65-F5344CB8AC3E}">
        <p14:creationId xmlns:p14="http://schemas.microsoft.com/office/powerpoint/2010/main" val="1475744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1115121"/>
            <a:ext cx="9404723" cy="1039209"/>
          </a:xfrm>
        </p:spPr>
        <p:txBody>
          <a:bodyPr/>
          <a:lstStyle/>
          <a:p>
            <a:pPr algn="ctr"/>
            <a:r>
              <a:rPr lang="en-GB" sz="2800" dirty="0" smtClean="0">
                <a:latin typeface="Arial"/>
                <a:cs typeface="Arial"/>
              </a:rPr>
              <a:t/>
            </a:r>
            <a:br>
              <a:rPr lang="en-GB" sz="2800" dirty="0" smtClean="0">
                <a:latin typeface="Arial"/>
                <a:cs typeface="Arial"/>
              </a:rPr>
            </a:br>
            <a:r>
              <a:rPr lang="en-GB" sz="2800" dirty="0" smtClean="0">
                <a:latin typeface="Arial"/>
                <a:cs typeface="Arial"/>
              </a:rPr>
              <a:t>        BEST PRACTICES IN CONSULAR MATTERS</a:t>
            </a:r>
            <a:r>
              <a:rPr lang="en-GB" sz="2800" dirty="0" smtClean="0"/>
              <a:t/>
            </a:r>
            <a:br>
              <a:rPr lang="en-GB" sz="2800" dirty="0" smtClean="0"/>
            </a:br>
            <a:endParaRPr lang="en-GB" sz="28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04293" y="2709746"/>
            <a:ext cx="8946541" cy="4047893"/>
          </a:xfrm>
        </p:spPr>
        <p:txBody>
          <a:bodyPr>
            <a:normAutofit/>
          </a:bodyPr>
          <a:lstStyle/>
          <a:p>
            <a:pPr algn="just">
              <a:buFont typeface="Arial" panose="020B0604020202020204" pitchFamily="34" charset="0"/>
              <a:buChar char="•"/>
            </a:pPr>
            <a:r>
              <a:rPr lang="en-GB" sz="2400" dirty="0" smtClean="0">
                <a:latin typeface="Arial" panose="020B0604020202020204" pitchFamily="34" charset="0"/>
                <a:cs typeface="Arial" panose="020B0604020202020204" pitchFamily="34" charset="0"/>
              </a:rPr>
              <a:t>Appropriately selecting new officers who will lead the consular offices and diplomatic missions;</a:t>
            </a:r>
            <a:endParaRPr lang="en-GB" sz="2400" dirty="0" smtClean="0">
              <a:latin typeface="Arial" panose="020B0604020202020204" pitchFamily="34" charset="0"/>
              <a:cs typeface="Arial" panose="020B0604020202020204" pitchFamily="34" charset="0"/>
            </a:endParaRPr>
          </a:p>
          <a:p>
            <a:pPr marL="0" indent="0" algn="just">
              <a:buNone/>
            </a:pPr>
            <a:endParaRPr lang="en-GB" sz="2400" dirty="0" smtClean="0">
              <a:latin typeface="Arial" panose="020B0604020202020204" pitchFamily="34" charset="0"/>
              <a:cs typeface="Arial" panose="020B0604020202020204" pitchFamily="34" charset="0"/>
            </a:endParaRPr>
          </a:p>
          <a:p>
            <a:pPr algn="just">
              <a:buFont typeface="Arial" panose="020B0604020202020204" pitchFamily="34" charset="0"/>
              <a:buChar char="•"/>
            </a:pPr>
            <a:r>
              <a:rPr lang="en-GB" sz="2400" dirty="0" smtClean="0">
                <a:latin typeface="Arial" panose="020B0604020202020204" pitchFamily="34" charset="0"/>
                <a:cs typeface="Arial" panose="020B0604020202020204" pitchFamily="34" charset="0"/>
              </a:rPr>
              <a:t>Updating the data bases from </a:t>
            </a:r>
            <a:r>
              <a:rPr lang="en-GB" sz="2400" dirty="0" smtClean="0">
                <a:latin typeface="Arial" panose="020B0604020202020204" pitchFamily="34" charset="0"/>
                <a:cs typeface="Arial" panose="020B0604020202020204" pitchFamily="34" charset="0"/>
              </a:rPr>
              <a:t>consulates </a:t>
            </a:r>
            <a:r>
              <a:rPr lang="en-GB" sz="2400" dirty="0" smtClean="0">
                <a:latin typeface="Arial" panose="020B0604020202020204" pitchFamily="34" charset="0"/>
                <a:cs typeface="Arial" panose="020B0604020202020204" pitchFamily="34" charset="0"/>
              </a:rPr>
              <a:t>of Panamanians living abroad.</a:t>
            </a:r>
          </a:p>
          <a:p>
            <a:pPr marL="0" indent="0" algn="just">
              <a:buNone/>
            </a:pPr>
            <a:endParaRPr lang="en-GB" sz="2400" dirty="0" smtClean="0">
              <a:latin typeface="Arial" panose="020B0604020202020204" pitchFamily="34" charset="0"/>
              <a:cs typeface="Arial" panose="020B0604020202020204" pitchFamily="34" charset="0"/>
            </a:endParaRPr>
          </a:p>
          <a:p>
            <a:pPr marL="0" indent="0" algn="just">
              <a:buNone/>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9431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758282"/>
            <a:ext cx="9404723" cy="1534910"/>
          </a:xfrm>
        </p:spPr>
        <p:txBody>
          <a:bodyPr/>
          <a:lstStyle/>
          <a:p>
            <a:pPr algn="ctr"/>
            <a:r>
              <a:rPr lang="en-GB" sz="2800" dirty="0" smtClean="0">
                <a:latin typeface="Arial" panose="020B0604020202020204" pitchFamily="34" charset="0"/>
                <a:cs typeface="Arial" panose="020B0604020202020204" pitchFamily="34" charset="0"/>
              </a:rPr>
              <a:t/>
            </a:r>
            <a:br>
              <a:rPr lang="en-GB" sz="2800" dirty="0" smtClean="0">
                <a:latin typeface="Arial" panose="020B0604020202020204" pitchFamily="34" charset="0"/>
                <a:cs typeface="Arial" panose="020B0604020202020204" pitchFamily="34" charset="0"/>
              </a:rPr>
            </a:br>
            <a:r>
              <a:rPr lang="en-GB" sz="2800" dirty="0" smtClean="0">
                <a:latin typeface="Arial" panose="020B0604020202020204" pitchFamily="34" charset="0"/>
                <a:cs typeface="Arial" panose="020B0604020202020204" pitchFamily="34" charset="0"/>
              </a:rPr>
              <a:t>     NEW MECHANISMS FOR CONSULAR PROTECTION AND ASSISTANCE</a:t>
            </a:r>
            <a:endParaRPr lang="en-GB" sz="28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04293" y="2973659"/>
            <a:ext cx="8946541" cy="3190835"/>
          </a:xfrm>
        </p:spPr>
        <p:txBody>
          <a:bodyPr>
            <a:normAutofit/>
          </a:bodyPr>
          <a:lstStyle/>
          <a:p>
            <a:pPr algn="just">
              <a:buFont typeface="Arial" panose="020B0604020202020204" pitchFamily="34" charset="0"/>
              <a:buChar char="•"/>
            </a:pPr>
            <a:r>
              <a:rPr lang="en-GB" sz="2400" dirty="0" smtClean="0">
                <a:latin typeface="Arial" panose="020B0604020202020204" pitchFamily="34" charset="0"/>
                <a:cs typeface="Arial" panose="020B0604020202020204" pitchFamily="34" charset="0"/>
              </a:rPr>
              <a:t>Implementing the Agreement on Affiliation to the </a:t>
            </a:r>
            <a:r>
              <a:rPr lang="en-GB" sz="2400" dirty="0" smtClean="0">
                <a:latin typeface="Arial" panose="020B0604020202020204" pitchFamily="34" charset="0"/>
                <a:cs typeface="Arial" panose="020B0604020202020204" pitchFamily="34" charset="0"/>
              </a:rPr>
              <a:t>Identity Verification Service between the </a:t>
            </a:r>
            <a:r>
              <a:rPr lang="en-GB" sz="2400" dirty="0" smtClean="0">
                <a:latin typeface="Arial" panose="020B0604020202020204" pitchFamily="34" charset="0"/>
                <a:cs typeface="Arial" panose="020B0604020202020204" pitchFamily="34" charset="0"/>
              </a:rPr>
              <a:t>Electoral Court and the Ministry of Foreign Affairs;</a:t>
            </a:r>
          </a:p>
          <a:p>
            <a:pPr marL="0" indent="0" algn="just">
              <a:buNone/>
            </a:pPr>
            <a:endParaRPr lang="en-GB" sz="2400" dirty="0" smtClean="0">
              <a:latin typeface="Arial" panose="020B0604020202020204" pitchFamily="34" charset="0"/>
              <a:cs typeface="Arial" panose="020B0604020202020204" pitchFamily="34" charset="0"/>
            </a:endParaRPr>
          </a:p>
          <a:p>
            <a:pPr algn="just">
              <a:buFont typeface="Arial" panose="020B0604020202020204" pitchFamily="34" charset="0"/>
              <a:buChar char="•"/>
            </a:pPr>
            <a:r>
              <a:rPr lang="en-GB" sz="2400" dirty="0" smtClean="0">
                <a:latin typeface="Arial" panose="020B0604020202020204" pitchFamily="34" charset="0"/>
                <a:cs typeface="Arial" panose="020B0604020202020204" pitchFamily="34" charset="0"/>
              </a:rPr>
              <a:t>Using the enrolment system for passports management abroad.</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145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74220" y="1449659"/>
            <a:ext cx="9404723" cy="848585"/>
          </a:xfrm>
        </p:spPr>
        <p:txBody>
          <a:bodyPr/>
          <a:lstStyle/>
          <a:p>
            <a:pPr algn="ctr"/>
            <a:r>
              <a:rPr lang="en-GB" sz="2800" dirty="0" smtClean="0">
                <a:latin typeface="Arial" panose="020B0604020202020204" pitchFamily="34" charset="0"/>
                <a:cs typeface="Arial" panose="020B0604020202020204" pitchFamily="34" charset="0"/>
              </a:rPr>
              <a:t>    STRENGTHENING HUMAN RESOURCES</a:t>
            </a:r>
            <a:endParaRPr lang="en-GB" sz="28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03310" y="2955074"/>
            <a:ext cx="8946541" cy="3516350"/>
          </a:xfrm>
        </p:spPr>
        <p:txBody>
          <a:bodyPr>
            <a:normAutofit/>
          </a:bodyPr>
          <a:lstStyle/>
          <a:p>
            <a:pPr algn="just">
              <a:buFont typeface="Arial" panose="020B0604020202020204" pitchFamily="34" charset="0"/>
              <a:buChar char="•"/>
            </a:pPr>
            <a:r>
              <a:rPr lang="en-GB" sz="2400" dirty="0" smtClean="0">
                <a:latin typeface="Arial" panose="020B0604020202020204" pitchFamily="34" charset="0"/>
                <a:cs typeface="Arial" panose="020B0604020202020204" pitchFamily="34" charset="0"/>
              </a:rPr>
              <a:t>In regard to consular protection and assistance, the Ministry of Foreign Affairs has built the capacities of </a:t>
            </a:r>
            <a:r>
              <a:rPr lang="en-GB" sz="2400" dirty="0" smtClean="0">
                <a:latin typeface="Arial" panose="020B0604020202020204" pitchFamily="34" charset="0"/>
                <a:cs typeface="Arial" panose="020B0604020202020204" pitchFamily="34" charset="0"/>
              </a:rPr>
              <a:t>consular staff with the aim of providing more comprehensive assistance to all persons served by the various consulates</a:t>
            </a:r>
            <a:r>
              <a:rPr lang="en-GB" sz="2400" dirty="0" smtClean="0">
                <a:latin typeface="Arial" panose="020B0604020202020204" pitchFamily="34" charset="0"/>
                <a:cs typeface="Arial" panose="020B0604020202020204" pitchFamily="34" charset="0"/>
              </a:rPr>
              <a:t>.</a:t>
            </a:r>
          </a:p>
          <a:p>
            <a:pPr algn="just">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3304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6472" y="880946"/>
            <a:ext cx="9824884" cy="1092819"/>
          </a:xfrm>
        </p:spPr>
        <p:txBody>
          <a:bodyPr/>
          <a:lstStyle/>
          <a:p>
            <a:pPr algn="ctr"/>
            <a:r>
              <a:rPr lang="en-GB" sz="2800" dirty="0" smtClean="0">
                <a:latin typeface="Arial" panose="020B0604020202020204" pitchFamily="34" charset="0"/>
                <a:cs typeface="Arial" panose="020B0604020202020204" pitchFamily="34" charset="0"/>
              </a:rPr>
              <a:t>                               </a:t>
            </a:r>
            <a:br>
              <a:rPr lang="en-GB" sz="2800" dirty="0" smtClean="0">
                <a:latin typeface="Arial" panose="020B0604020202020204" pitchFamily="34" charset="0"/>
                <a:cs typeface="Arial" panose="020B0604020202020204" pitchFamily="34" charset="0"/>
              </a:rPr>
            </a:br>
            <a:r>
              <a:rPr lang="en-GB" sz="2800" dirty="0" smtClean="0">
                <a:latin typeface="Arial" panose="020B0604020202020204" pitchFamily="34" charset="0"/>
                <a:cs typeface="Arial" panose="020B0604020202020204" pitchFamily="34" charset="0"/>
              </a:rPr>
              <a:t>REPATRIATIONS </a:t>
            </a:r>
            <a:endParaRPr lang="en-GB" sz="28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03312" y="2564780"/>
            <a:ext cx="8946541" cy="3683619"/>
          </a:xfrm>
        </p:spPr>
        <p:txBody>
          <a:bodyPr>
            <a:normAutofit/>
          </a:bodyPr>
          <a:lstStyle/>
          <a:p>
            <a:pPr algn="just">
              <a:buFont typeface="Arial" panose="020B0604020202020204" pitchFamily="34" charset="0"/>
              <a:buChar char="•"/>
            </a:pPr>
            <a:r>
              <a:rPr lang="en-GB" sz="2400" dirty="0" smtClean="0">
                <a:latin typeface="Arial" panose="020B0604020202020204" pitchFamily="34" charset="0"/>
                <a:cs typeface="Arial" panose="020B0604020202020204" pitchFamily="34" charset="0"/>
              </a:rPr>
              <a:t>In recent years, the Ministry of Foreign Affairs – through the Consular Department – has </a:t>
            </a:r>
            <a:r>
              <a:rPr lang="en-GB" sz="2400" dirty="0" smtClean="0">
                <a:latin typeface="Arial" panose="020B0604020202020204" pitchFamily="34" charset="0"/>
                <a:cs typeface="Arial" panose="020B0604020202020204" pitchFamily="34" charset="0"/>
              </a:rPr>
              <a:t>processed 15 repatriations of shipwreck survivors and 20 voluntary repatriations and has located 18 persons. </a:t>
            </a:r>
          </a:p>
          <a:p>
            <a:pPr algn="just">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algn="just">
              <a:buFont typeface="Arial" panose="020B0604020202020204" pitchFamily="34" charset="0"/>
              <a:buChar char="•"/>
            </a:pPr>
            <a:r>
              <a:rPr lang="en-GB" sz="2400" dirty="0" smtClean="0">
                <a:latin typeface="Arial" panose="020B0604020202020204" pitchFamily="34" charset="0"/>
                <a:cs typeface="Arial" panose="020B0604020202020204" pitchFamily="34" charset="0"/>
              </a:rPr>
              <a:t>In addition, this year repatriations </a:t>
            </a:r>
            <a:r>
              <a:rPr lang="en-GB" sz="2400" dirty="0" smtClean="0">
                <a:latin typeface="Arial" panose="020B0604020202020204" pitchFamily="34" charset="0"/>
                <a:cs typeface="Arial" panose="020B0604020202020204" pitchFamily="34" charset="0"/>
              </a:rPr>
              <a:t>for humanitarian reasons, based on the principle of family reunification, have been satisfactorily implemented.</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8208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1081668"/>
            <a:ext cx="9404723" cy="971249"/>
          </a:xfrm>
        </p:spPr>
        <p:txBody>
          <a:bodyPr/>
          <a:lstStyle/>
          <a:p>
            <a:pPr algn="ctr"/>
            <a:r>
              <a:rPr lang="en-GB" sz="2800" dirty="0" smtClean="0">
                <a:latin typeface="Arial" panose="020B0604020202020204" pitchFamily="34" charset="0"/>
                <a:cs typeface="Arial" panose="020B0604020202020204" pitchFamily="34" charset="0"/>
              </a:rPr>
              <a:t>EXPANDING CONSULAR PROTECTION AND ASSISTANCE</a:t>
            </a:r>
            <a:endParaRPr lang="en-GB" sz="28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04293" y="2977376"/>
            <a:ext cx="8946541" cy="3572106"/>
          </a:xfrm>
        </p:spPr>
        <p:txBody>
          <a:bodyPr>
            <a:normAutofit/>
          </a:bodyPr>
          <a:lstStyle/>
          <a:p>
            <a:pPr algn="just">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 Ministry of Foreign Affairs formalized the opening of the Consular Section of the Embassy of Panama in Casa Blanca, Morocco in April 2014, with the aim of providing consular services to Panamanian nationals living in Morocco. </a:t>
            </a:r>
            <a:r>
              <a:rPr lang="en-GB" sz="2400" dirty="0" smtClean="0">
                <a:latin typeface="Arial" panose="020B0604020202020204" pitchFamily="34" charset="0"/>
                <a:cs typeface="Arial" panose="020B0604020202020204" pitchFamily="34" charset="0"/>
              </a:rPr>
              <a:t>In addition, the opening of the Honorary Consulate of Panama in the Principality of Liechtenstein was formalized in 2014 as well.</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5961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smtClean="0"/>
              <a:t/>
            </a:r>
            <a:br>
              <a:rPr lang="en-GB" smtClean="0"/>
            </a:br>
            <a:endParaRPr lang="en-GB"/>
          </a:p>
        </p:txBody>
      </p:sp>
      <p:sp>
        <p:nvSpPr>
          <p:cNvPr id="3" name="2 Marcador de contenido"/>
          <p:cNvSpPr>
            <a:spLocks noGrp="1"/>
          </p:cNvSpPr>
          <p:nvPr>
            <p:ph idx="1"/>
          </p:nvPr>
        </p:nvSpPr>
        <p:spPr>
          <a:xfrm>
            <a:off x="1608883" y="2052918"/>
            <a:ext cx="8946541" cy="4195481"/>
          </a:xfrm>
        </p:spPr>
        <p:txBody>
          <a:bodyPr>
            <a:normAutofit/>
          </a:bodyPr>
          <a:lstStyle/>
          <a:p>
            <a:pPr marL="0" indent="0" algn="ctr">
              <a:buNone/>
            </a:pPr>
            <a:r>
              <a:rPr lang="en-GB" sz="2400" dirty="0" smtClean="0">
                <a:latin typeface="Arial" pitchFamily="34" charset="0"/>
                <a:cs typeface="Arial" pitchFamily="34" charset="0"/>
              </a:rPr>
              <a:t>BIOMETRIC IDENTIFICATION SYSTEM</a:t>
            </a:r>
          </a:p>
          <a:p>
            <a:pPr marL="0" indent="0" algn="ctr">
              <a:buNone/>
            </a:pPr>
            <a:endParaRPr lang="en-GB" sz="2400" dirty="0" smtClean="0">
              <a:latin typeface="Arial" pitchFamily="34" charset="0"/>
              <a:cs typeface="Arial" pitchFamily="34" charset="0"/>
            </a:endParaRPr>
          </a:p>
          <a:p>
            <a:pPr marL="0" indent="0" algn="just">
              <a:buNone/>
            </a:pPr>
            <a:r>
              <a:rPr lang="en-GB" sz="2400" dirty="0" smtClean="0">
                <a:latin typeface="Arial"/>
                <a:cs typeface="Arial"/>
              </a:rPr>
              <a:t>The </a:t>
            </a:r>
            <a:r>
              <a:rPr lang="en-GB" sz="2400" b="1" dirty="0" smtClean="0">
                <a:latin typeface="Arial"/>
                <a:cs typeface="Arial"/>
              </a:rPr>
              <a:t>biometric identification systems </a:t>
            </a:r>
            <a:r>
              <a:rPr lang="en-GB" sz="2400" dirty="0" smtClean="0">
                <a:latin typeface="Arial"/>
                <a:cs typeface="Arial"/>
              </a:rPr>
              <a:t>prevent identity theft since they enable appropriately identifying </a:t>
            </a:r>
            <a:r>
              <a:rPr lang="en-GB" sz="2400" dirty="0" smtClean="0">
                <a:latin typeface="Arial"/>
                <a:cs typeface="Arial"/>
              </a:rPr>
              <a:t>each person.</a:t>
            </a:r>
            <a:endParaRPr lang="en-GB" sz="2400" dirty="0" smtClean="0">
              <a:latin typeface="Arial"/>
              <a:cs typeface="Arial"/>
            </a:endParaRPr>
          </a:p>
        </p:txBody>
      </p:sp>
    </p:spTree>
    <p:extLst>
      <p:ext uri="{BB962C8B-B14F-4D97-AF65-F5344CB8AC3E}">
        <p14:creationId xmlns:p14="http://schemas.microsoft.com/office/powerpoint/2010/main" val="1181361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smtClean="0"/>
              <a:t> </a:t>
            </a:r>
            <a:endParaRPr lang="en-GB"/>
          </a:p>
        </p:txBody>
      </p:sp>
      <p:sp>
        <p:nvSpPr>
          <p:cNvPr id="3" name="2 Marcador de contenido"/>
          <p:cNvSpPr>
            <a:spLocks noGrp="1"/>
          </p:cNvSpPr>
          <p:nvPr>
            <p:ph idx="1"/>
          </p:nvPr>
        </p:nvSpPr>
        <p:spPr/>
        <p:txBody>
          <a:bodyPr>
            <a:normAutofit/>
          </a:bodyPr>
          <a:lstStyle/>
          <a:p>
            <a:pPr algn="ctr"/>
            <a:endParaRPr lang="en-GB" sz="3200" dirty="0" smtClean="0">
              <a:latin typeface="Arial" pitchFamily="34" charset="0"/>
              <a:cs typeface="Arial" pitchFamily="34" charset="0"/>
            </a:endParaRPr>
          </a:p>
          <a:p>
            <a:pPr algn="ctr"/>
            <a:r>
              <a:rPr lang="en-GB" sz="3200" dirty="0" smtClean="0">
                <a:latin typeface="Arial" pitchFamily="34" charset="0"/>
                <a:cs typeface="Arial" pitchFamily="34" charset="0"/>
              </a:rPr>
              <a:t>THANK YOU</a:t>
            </a:r>
            <a:endParaRPr lang="en-GB" sz="3200" dirty="0">
              <a:latin typeface="Arial" pitchFamily="34" charset="0"/>
              <a:cs typeface="Arial" pitchFamily="34" charset="0"/>
            </a:endParaRPr>
          </a:p>
        </p:txBody>
      </p:sp>
    </p:spTree>
    <p:extLst>
      <p:ext uri="{BB962C8B-B14F-4D97-AF65-F5344CB8AC3E}">
        <p14:creationId xmlns:p14="http://schemas.microsoft.com/office/powerpoint/2010/main" val="10139197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179</TotalTime>
  <Words>292</Words>
  <Application>Microsoft Macintosh PowerPoint</Application>
  <PresentationFormat>Personalizado</PresentationFormat>
  <Paragraphs>35</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Ion</vt:lpstr>
      <vt:lpstr>PRESENTATION BEFORE THE  DELEGATES OF THE LIAISON OFFICER NETWORK ON BEST PRACTICES IN CONSULAR PROTECTION   </vt:lpstr>
      <vt:lpstr>  PRESENTATION CONTENTS</vt:lpstr>
      <vt:lpstr>         BEST PRACTICES IN CONSULAR MATTERS </vt:lpstr>
      <vt:lpstr>      NEW MECHANISMS FOR CONSULAR PROTECTION AND ASSISTANCE</vt:lpstr>
      <vt:lpstr>    STRENGTHENING HUMAN RESOURCES</vt:lpstr>
      <vt:lpstr>                                REPATRIATIONS </vt:lpstr>
      <vt:lpstr>EXPANDING CONSULAR PROTECTION AND ASSISTANCE</vt:lpstr>
      <vt:lpstr> </vt:lpstr>
      <vt:lpstr>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ANTE LAS DELAGACIONES DE ENLACE REFERENTE A LAS BUENAS PRÁTICAS DEPROTECCIÓN  CONSULAR</dc:title>
  <dc:creator>Saúl Jaramillo</dc:creator>
  <cp:lastModifiedBy>Christiane Lehnhoff</cp:lastModifiedBy>
  <cp:revision>64</cp:revision>
  <dcterms:created xsi:type="dcterms:W3CDTF">2014-11-18T18:50:27Z</dcterms:created>
  <dcterms:modified xsi:type="dcterms:W3CDTF">2014-11-24T22:01:06Z</dcterms:modified>
</cp:coreProperties>
</file>