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60" r:id="rId4"/>
    <p:sldId id="261" r:id="rId5"/>
    <p:sldId id="262" r:id="rId6"/>
    <p:sldId id="264" r:id="rId7"/>
    <p:sldId id="263" r:id="rId8"/>
    <p:sldId id="28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21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28F20-A4C0-43F1-B237-898E1BD9D60B}" type="datetimeFigureOut">
              <a:rPr lang="es-CR" smtClean="0"/>
              <a:t>28/09/2016</a:t>
            </a:fld>
            <a:endParaRPr lang="es-C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83951A-1820-4DFE-9E68-D5EBB631176D}" type="slidenum">
              <a:rPr lang="es-CR" smtClean="0"/>
              <a:t>‹Nº›</a:t>
            </a:fld>
            <a:endParaRPr lang="es-CR"/>
          </a:p>
        </p:txBody>
      </p:sp>
    </p:spTree>
    <p:extLst>
      <p:ext uri="{BB962C8B-B14F-4D97-AF65-F5344CB8AC3E}">
        <p14:creationId xmlns:p14="http://schemas.microsoft.com/office/powerpoint/2010/main" val="188321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0CE0C-156C-43E0-88CC-FEED8E1B52A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0244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endParaRPr lang="en-US" smtClean="0"/>
          </a:p>
        </p:txBody>
      </p:sp>
      <p:sp>
        <p:nvSpPr>
          <p:cNvPr id="30723" name="Slide Number Placeholder 3"/>
          <p:cNvSpPr>
            <a:spLocks noGrp="1"/>
          </p:cNvSpPr>
          <p:nvPr>
            <p:ph type="sldNum" sz="quarter" idx="5"/>
          </p:nvPr>
        </p:nvSpPr>
        <p:spPr>
          <a:noFill/>
        </p:spPr>
        <p:txBody>
          <a:bodyPr/>
          <a:lstStyle/>
          <a:p>
            <a:fld id="{72FDB7C1-AE57-425A-A880-767C1BA6FDE2}" type="slidenum">
              <a:rPr lang="en-GB" smtClean="0"/>
              <a:pPr/>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4316" y="8684914"/>
            <a:ext cx="2972115" cy="457515"/>
          </a:xfrm>
          <a:prstGeom prst="rect">
            <a:avLst/>
          </a:prstGeom>
          <a:noFill/>
          <a:ln w="9525">
            <a:noFill/>
            <a:miter lim="800000"/>
            <a:headEnd/>
            <a:tailEnd/>
          </a:ln>
        </p:spPr>
        <p:txBody>
          <a:bodyPr lIns="92217" tIns="46109" rIns="92217" bIns="46109" anchor="b"/>
          <a:lstStyle/>
          <a:p>
            <a:pPr algn="r" defTabSz="922265"/>
            <a:fld id="{E1045684-05A5-4394-8E14-13291B1630EE}" type="slidenum">
              <a:rPr lang="en-GB" sz="1200"/>
              <a:pPr algn="r" defTabSz="922265"/>
              <a:t>7</a:t>
            </a:fld>
            <a:endParaRPr lang="en-GB"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txBox="1">
            <a:spLocks noGrp="1" noChangeArrowheads="1"/>
          </p:cNvSpPr>
          <p:nvPr/>
        </p:nvSpPr>
        <p:spPr bwMode="auto">
          <a:xfrm>
            <a:off x="0" y="0"/>
            <a:ext cx="2972115" cy="457515"/>
          </a:xfrm>
          <a:prstGeom prst="rect">
            <a:avLst/>
          </a:prstGeom>
          <a:noFill/>
          <a:ln w="9525">
            <a:noFill/>
            <a:miter lim="800000"/>
            <a:headEnd/>
            <a:tailEnd/>
          </a:ln>
        </p:spPr>
        <p:txBody>
          <a:bodyPr lIns="91425" tIns="45712" rIns="91425" bIns="45712"/>
          <a:lstStyle/>
          <a:p>
            <a:pPr defTabSz="922265"/>
            <a:r>
              <a:rPr lang="en-GB" sz="1200">
                <a:latin typeface="Arial" charset="0"/>
              </a:rPr>
              <a:t>World Health Organization</a:t>
            </a:r>
          </a:p>
        </p:txBody>
      </p:sp>
      <p:sp>
        <p:nvSpPr>
          <p:cNvPr id="48130" name="Rectangle 3"/>
          <p:cNvSpPr txBox="1">
            <a:spLocks noGrp="1" noChangeArrowheads="1"/>
          </p:cNvSpPr>
          <p:nvPr/>
        </p:nvSpPr>
        <p:spPr bwMode="auto">
          <a:xfrm>
            <a:off x="3884316" y="0"/>
            <a:ext cx="2972115" cy="457515"/>
          </a:xfrm>
          <a:prstGeom prst="rect">
            <a:avLst/>
          </a:prstGeom>
          <a:noFill/>
          <a:ln w="9525">
            <a:noFill/>
            <a:miter lim="800000"/>
            <a:headEnd/>
            <a:tailEnd/>
          </a:ln>
        </p:spPr>
        <p:txBody>
          <a:bodyPr lIns="91425" tIns="45712" rIns="91425" bIns="45712"/>
          <a:lstStyle/>
          <a:p>
            <a:pPr algn="r" defTabSz="922265"/>
            <a:fld id="{9D19FB52-F334-4259-A00C-E8DD7CC56D9C}" type="datetime3">
              <a:rPr lang="en-GB" sz="1200">
                <a:latin typeface="Arial" charset="0"/>
              </a:rPr>
              <a:pPr algn="r" defTabSz="922265"/>
              <a:t>28 September, 2016</a:t>
            </a:fld>
            <a:endParaRPr lang="en-GB" sz="1200">
              <a:latin typeface="Arial" charset="0"/>
            </a:endParaRPr>
          </a:p>
        </p:txBody>
      </p:sp>
      <p:sp>
        <p:nvSpPr>
          <p:cNvPr id="48131" name="Rectangle 7"/>
          <p:cNvSpPr txBox="1">
            <a:spLocks noGrp="1" noChangeArrowheads="1"/>
          </p:cNvSpPr>
          <p:nvPr/>
        </p:nvSpPr>
        <p:spPr bwMode="auto">
          <a:xfrm>
            <a:off x="3884316" y="8684914"/>
            <a:ext cx="2972115" cy="457515"/>
          </a:xfrm>
          <a:prstGeom prst="rect">
            <a:avLst/>
          </a:prstGeom>
          <a:noFill/>
          <a:ln w="9525">
            <a:noFill/>
            <a:miter lim="800000"/>
            <a:headEnd/>
            <a:tailEnd/>
          </a:ln>
        </p:spPr>
        <p:txBody>
          <a:bodyPr lIns="91425" tIns="45712" rIns="91425" bIns="45712" anchor="b"/>
          <a:lstStyle/>
          <a:p>
            <a:pPr algn="r" defTabSz="922265"/>
            <a:fld id="{7E864F83-9241-4DDB-9277-DBC3C72CE25C}" type="slidenum">
              <a:rPr lang="en-GB" sz="1200">
                <a:latin typeface="Arial" charset="0"/>
              </a:rPr>
              <a:pPr algn="r" defTabSz="922265"/>
              <a:t>10</a:t>
            </a:fld>
            <a:endParaRPr lang="en-GB" sz="1200">
              <a:latin typeface="Arial" charset="0"/>
            </a:endParaRPr>
          </a:p>
        </p:txBody>
      </p:sp>
      <p:sp>
        <p:nvSpPr>
          <p:cNvPr id="48132" name="Rectangle 7"/>
          <p:cNvSpPr txBox="1">
            <a:spLocks noGrp="1" noChangeArrowheads="1"/>
          </p:cNvSpPr>
          <p:nvPr/>
        </p:nvSpPr>
        <p:spPr bwMode="auto">
          <a:xfrm>
            <a:off x="3884316" y="8684914"/>
            <a:ext cx="2972115" cy="457515"/>
          </a:xfrm>
          <a:prstGeom prst="rect">
            <a:avLst/>
          </a:prstGeom>
          <a:noFill/>
          <a:ln w="9525">
            <a:noFill/>
            <a:miter lim="800000"/>
            <a:headEnd/>
            <a:tailEnd/>
          </a:ln>
        </p:spPr>
        <p:txBody>
          <a:bodyPr lIns="91425" tIns="45712" rIns="91425" bIns="45712" anchor="b"/>
          <a:lstStyle/>
          <a:p>
            <a:pPr defTabSz="922265"/>
            <a:fld id="{B8BE994B-DFBC-41F9-8406-A29D78B8FA03}" type="slidenum">
              <a:rPr lang="en-US" sz="1200">
                <a:latin typeface="Arial" charset="0"/>
              </a:rPr>
              <a:pPr defTabSz="922265"/>
              <a:t>10</a:t>
            </a:fld>
            <a:endParaRPr lang="en-US" sz="1200">
              <a:latin typeface="Arial" charset="0"/>
            </a:endParaRPr>
          </a:p>
        </p:txBody>
      </p:sp>
      <p:sp>
        <p:nvSpPr>
          <p:cNvPr id="48133" name="Rectangle 2"/>
          <p:cNvSpPr>
            <a:spLocks noGrp="1" noRot="1" noChangeAspect="1" noChangeArrowheads="1" noTextEdit="1"/>
          </p:cNvSpPr>
          <p:nvPr>
            <p:ph type="sldImg"/>
          </p:nvPr>
        </p:nvSpPr>
        <p:spPr>
          <a:xfrm>
            <a:off x="1146140" y="685486"/>
            <a:ext cx="4565720" cy="3429000"/>
          </a:xfrm>
          <a:ln/>
        </p:spPr>
      </p:sp>
      <p:sp>
        <p:nvSpPr>
          <p:cNvPr id="48134" name="Rectangle 3"/>
          <p:cNvSpPr>
            <a:spLocks noGrp="1" noChangeArrowheads="1"/>
          </p:cNvSpPr>
          <p:nvPr>
            <p:ph type="body" idx="1"/>
          </p:nvPr>
        </p:nvSpPr>
        <p:spPr>
          <a:noFill/>
          <a:ln/>
        </p:spPr>
        <p:txBody>
          <a:bodyPr/>
          <a:lstStyle/>
          <a:p>
            <a:endParaRPr lang="en-US" sz="900">
              <a:latin typeface="Arial Narrow"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4316" y="8684914"/>
            <a:ext cx="2972115" cy="457515"/>
          </a:xfrm>
          <a:prstGeom prst="rect">
            <a:avLst/>
          </a:prstGeom>
          <a:noFill/>
          <a:ln w="9525">
            <a:noFill/>
            <a:miter lim="800000"/>
            <a:headEnd/>
            <a:tailEnd/>
          </a:ln>
        </p:spPr>
        <p:txBody>
          <a:bodyPr lIns="92217" tIns="46109" rIns="92217" bIns="46109" anchor="b"/>
          <a:lstStyle/>
          <a:p>
            <a:pPr algn="r" defTabSz="922265"/>
            <a:fld id="{9921EDDB-5BAE-4833-98F2-7D0233953A44}" type="slidenum">
              <a:rPr lang="en-GB" sz="1200"/>
              <a:pPr algn="r" defTabSz="922265"/>
              <a:t>11</a:t>
            </a:fld>
            <a:endParaRPr lang="en-GB"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E74D8603-2205-48A8-A38C-DA30FCC77DC6}" type="slidenum">
              <a:rPr lang="en-GB" smtClean="0"/>
              <a:pPr/>
              <a:t>15</a:t>
            </a:fld>
            <a:endParaRPr lang="en-GB"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
        <p:nvSpPr>
          <p:cNvPr id="5"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solidFill>
                  <a:prstClr val="black">
                    <a:tint val="75000"/>
                  </a:prstClr>
                </a:solidFill>
              </a:rPr>
              <a:t>Título</a:t>
            </a:r>
            <a:r>
              <a:rPr lang="en-US" dirty="0" smtClean="0">
                <a:solidFill>
                  <a:prstClr val="black">
                    <a:tint val="75000"/>
                  </a:prstClr>
                </a:solidFill>
              </a:rPr>
              <a:t> de la </a:t>
            </a:r>
            <a:r>
              <a:rPr lang="en-US" dirty="0" err="1" smtClean="0">
                <a:solidFill>
                  <a:prstClr val="black">
                    <a:tint val="75000"/>
                  </a:prstClr>
                </a:solidFill>
              </a:rPr>
              <a:t>presentación</a:t>
            </a:r>
            <a:endParaRPr lang="en-US" dirty="0">
              <a:solidFill>
                <a:prstClr val="black">
                  <a:tint val="75000"/>
                </a:prstClr>
              </a:solidFill>
            </a:endParaRPr>
          </a:p>
        </p:txBody>
      </p:sp>
      <p:sp>
        <p:nvSpPr>
          <p:cNvPr id="6"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0662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solidFill>
                  <a:prstClr val="black">
                    <a:tint val="75000"/>
                  </a:prstClr>
                </a:solidFill>
              </a:rPr>
              <a:t>Título</a:t>
            </a:r>
            <a:r>
              <a:rPr lang="en-US" dirty="0" smtClean="0">
                <a:solidFill>
                  <a:prstClr val="black">
                    <a:tint val="75000"/>
                  </a:prstClr>
                </a:solidFill>
              </a:rPr>
              <a:t> de la </a:t>
            </a:r>
            <a:r>
              <a:rPr lang="en-US" dirty="0" err="1" smtClean="0">
                <a:solidFill>
                  <a:prstClr val="black">
                    <a:tint val="75000"/>
                  </a:prstClr>
                </a:solidFill>
              </a:rPr>
              <a:t>presentación</a:t>
            </a:r>
            <a:endParaRPr lang="en-US" dirty="0">
              <a:solidFill>
                <a:prstClr val="black">
                  <a:tint val="75000"/>
                </a:prstClr>
              </a:solidFill>
            </a:endParaRPr>
          </a:p>
        </p:txBody>
      </p:sp>
      <p:sp>
        <p:nvSpPr>
          <p:cNvPr id="9"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‹Nº›</a:t>
            </a:fld>
            <a:endParaRPr lang="en-US">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77277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solidFill>
                  <a:prstClr val="black">
                    <a:tint val="75000"/>
                  </a:prstClr>
                </a:solidFill>
              </a:rPr>
              <a:t>Título</a:t>
            </a:r>
            <a:r>
              <a:rPr lang="en-US" dirty="0" smtClean="0">
                <a:solidFill>
                  <a:prstClr val="black">
                    <a:tint val="75000"/>
                  </a:prstClr>
                </a:solidFill>
              </a:rPr>
              <a:t> de la </a:t>
            </a:r>
            <a:r>
              <a:rPr lang="en-US" dirty="0" err="1" smtClean="0">
                <a:solidFill>
                  <a:prstClr val="black">
                    <a:tint val="75000"/>
                  </a:prstClr>
                </a:solidFill>
              </a:rPr>
              <a:t>presentación</a:t>
            </a:r>
            <a:endParaRPr lang="en-US" dirty="0">
              <a:solidFill>
                <a:prstClr val="black">
                  <a:tint val="75000"/>
                </a:prstClr>
              </a:solidFill>
            </a:endParaRPr>
          </a:p>
        </p:txBody>
      </p:sp>
      <p:sp>
        <p:nvSpPr>
          <p:cNvPr id="9"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‹Nº›</a:t>
            </a:fld>
            <a:endParaRPr lang="en-US">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145308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solidFill>
                  <a:prstClr val="black">
                    <a:tint val="75000"/>
                  </a:prstClr>
                </a:solidFill>
              </a:rPr>
              <a:t>Título</a:t>
            </a:r>
            <a:r>
              <a:rPr lang="en-US" dirty="0" smtClean="0">
                <a:solidFill>
                  <a:prstClr val="black">
                    <a:tint val="75000"/>
                  </a:prstClr>
                </a:solidFill>
              </a:rPr>
              <a:t> de la </a:t>
            </a:r>
            <a:r>
              <a:rPr lang="en-US" dirty="0" err="1" smtClean="0">
                <a:solidFill>
                  <a:prstClr val="black">
                    <a:tint val="75000"/>
                  </a:prstClr>
                </a:solidFill>
              </a:rPr>
              <a:t>presentación</a:t>
            </a:r>
            <a:endParaRPr lang="en-US" dirty="0">
              <a:solidFill>
                <a:prstClr val="black">
                  <a:tint val="75000"/>
                </a:prstClr>
              </a:solidFill>
            </a:endParaRPr>
          </a:p>
        </p:txBody>
      </p:sp>
      <p:sp>
        <p:nvSpPr>
          <p:cNvPr id="9" name="Slide Number Placeholder 3"/>
          <p:cNvSpPr txBox="1">
            <a:spLocks/>
          </p:cNvSpPr>
          <p:nvPr userDrawn="1"/>
        </p:nvSpPr>
        <p:spPr>
          <a:xfrm>
            <a:off x="457200" y="6265559"/>
            <a:ext cx="47017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a:lstStyle>
          <a:p>
            <a:fld id="{9763D5E1-D8F5-4F00-A381-D556923092B8}" type="slidenum">
              <a:rPr lang="en-US" smtClean="0">
                <a:solidFill>
                  <a:prstClr val="black">
                    <a:tint val="75000"/>
                  </a:prstClr>
                </a:solidFill>
              </a:rPr>
              <a:pPr/>
              <a:t>‹Nº›</a:t>
            </a:fld>
            <a:endParaRPr lang="en-US" dirty="0">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400843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solidFill>
                  <a:prstClr val="black">
                    <a:tint val="75000"/>
                  </a:prstClr>
                </a:solidFill>
              </a:rPr>
              <a:t>Título</a:t>
            </a:r>
            <a:r>
              <a:rPr lang="en-US" dirty="0" smtClean="0">
                <a:solidFill>
                  <a:prstClr val="black">
                    <a:tint val="75000"/>
                  </a:prstClr>
                </a:solidFill>
              </a:rPr>
              <a:t> de la </a:t>
            </a:r>
            <a:r>
              <a:rPr lang="en-US" dirty="0" err="1" smtClean="0">
                <a:solidFill>
                  <a:prstClr val="black">
                    <a:tint val="75000"/>
                  </a:prstClr>
                </a:solidFill>
              </a:rPr>
              <a:t>presentación</a:t>
            </a:r>
            <a:endParaRPr lang="en-US" dirty="0">
              <a:solidFill>
                <a:prstClr val="black">
                  <a:tint val="75000"/>
                </a:prstClr>
              </a:solidFill>
            </a:endParaRPr>
          </a:p>
        </p:txBody>
      </p:sp>
      <p:sp>
        <p:nvSpPr>
          <p:cNvPr id="10"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‹Nº›</a:t>
            </a:fld>
            <a:endParaRPr lang="en-US">
              <a:solidFill>
                <a:prstClr val="black">
                  <a:tint val="75000"/>
                </a:prst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214482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solidFill>
                  <a:prstClr val="black">
                    <a:tint val="75000"/>
                  </a:prstClr>
                </a:solidFill>
              </a:rPr>
              <a:t>Título</a:t>
            </a:r>
            <a:r>
              <a:rPr lang="en-US" dirty="0" smtClean="0">
                <a:solidFill>
                  <a:prstClr val="black">
                    <a:tint val="75000"/>
                  </a:prstClr>
                </a:solidFill>
              </a:rPr>
              <a:t> de la </a:t>
            </a:r>
            <a:r>
              <a:rPr lang="en-US" dirty="0" err="1" smtClean="0">
                <a:solidFill>
                  <a:prstClr val="black">
                    <a:tint val="75000"/>
                  </a:prstClr>
                </a:solidFill>
              </a:rPr>
              <a:t>presentación</a:t>
            </a:r>
            <a:endParaRPr lang="en-US" dirty="0">
              <a:solidFill>
                <a:prstClr val="black">
                  <a:tint val="75000"/>
                </a:prstClr>
              </a:solidFill>
            </a:endParaRPr>
          </a:p>
        </p:txBody>
      </p:sp>
      <p:sp>
        <p:nvSpPr>
          <p:cNvPr id="8"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‹Nº›</a:t>
            </a:fld>
            <a:endParaRPr lang="en-US">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237630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2"/>
          <p:cNvSpPr>
            <a:spLocks noGrp="1"/>
          </p:cNvSpPr>
          <p:nvPr>
            <p:ph type="ftr" sz="quarter" idx="15"/>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solidFill>
                  <a:prstClr val="black">
                    <a:tint val="75000"/>
                  </a:prstClr>
                </a:solidFill>
              </a:rPr>
              <a:t>Título</a:t>
            </a:r>
            <a:r>
              <a:rPr lang="en-US" dirty="0" smtClean="0">
                <a:solidFill>
                  <a:prstClr val="black">
                    <a:tint val="75000"/>
                  </a:prstClr>
                </a:solidFill>
              </a:rPr>
              <a:t> de la </a:t>
            </a:r>
            <a:r>
              <a:rPr lang="en-US" dirty="0" err="1" smtClean="0">
                <a:solidFill>
                  <a:prstClr val="black">
                    <a:tint val="75000"/>
                  </a:prstClr>
                </a:solidFill>
              </a:rPr>
              <a:t>presentación</a:t>
            </a:r>
            <a:endParaRPr lang="en-US" dirty="0">
              <a:solidFill>
                <a:prstClr val="black">
                  <a:tint val="75000"/>
                </a:prstClr>
              </a:solidFill>
            </a:endParaRPr>
          </a:p>
        </p:txBody>
      </p:sp>
      <p:sp>
        <p:nvSpPr>
          <p:cNvPr id="15"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‹Nº›</a:t>
            </a:fld>
            <a:endParaRPr lang="en-US">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376781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9045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solidFill>
                  <a:prstClr val="black">
                    <a:tint val="75000"/>
                  </a:prstClr>
                </a:solidFill>
              </a:rPr>
              <a:t>Título</a:t>
            </a:r>
            <a:r>
              <a:rPr lang="en-US" dirty="0" smtClean="0">
                <a:solidFill>
                  <a:prstClr val="black">
                    <a:tint val="75000"/>
                  </a:prstClr>
                </a:solidFill>
              </a:rPr>
              <a:t> de la </a:t>
            </a:r>
            <a:r>
              <a:rPr lang="en-US" dirty="0" err="1" smtClean="0">
                <a:solidFill>
                  <a:prstClr val="black">
                    <a:tint val="75000"/>
                  </a:prstClr>
                </a:solidFill>
              </a:rPr>
              <a:t>presentación</a:t>
            </a:r>
            <a:endParaRPr lang="en-US" dirty="0">
              <a:solidFill>
                <a:prstClr val="black">
                  <a:tint val="75000"/>
                </a:prstClr>
              </a:solidFill>
            </a:endParaRPr>
          </a:p>
        </p:txBody>
      </p:sp>
      <p:sp>
        <p:nvSpPr>
          <p:cNvPr id="7"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‹Nº›</a:t>
            </a:fld>
            <a:endParaRPr lang="en-US">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40110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2"/>
          <p:cNvSpPr>
            <a:spLocks noGrp="1"/>
          </p:cNvSpPr>
          <p:nvPr>
            <p:ph type="ftr" sz="quarter" idx="3"/>
          </p:nvPr>
        </p:nvSpPr>
        <p:spPr>
          <a:xfrm>
            <a:off x="1250000"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solidFill>
                  <a:prstClr val="black">
                    <a:tint val="75000"/>
                  </a:prstClr>
                </a:solidFill>
              </a:rPr>
              <a:t>Título</a:t>
            </a:r>
            <a:r>
              <a:rPr lang="en-US" dirty="0" smtClean="0">
                <a:solidFill>
                  <a:prstClr val="black">
                    <a:tint val="75000"/>
                  </a:prstClr>
                </a:solidFill>
              </a:rPr>
              <a:t> de la </a:t>
            </a:r>
            <a:r>
              <a:rPr lang="en-US" dirty="0" err="1" smtClean="0">
                <a:solidFill>
                  <a:prstClr val="black">
                    <a:tint val="75000"/>
                  </a:prstClr>
                </a:solidFill>
              </a:rPr>
              <a:t>presentación</a:t>
            </a:r>
            <a:endParaRPr lang="en-US" dirty="0">
              <a:solidFill>
                <a:prstClr val="black">
                  <a:tint val="75000"/>
                </a:prstClr>
              </a:solidFill>
            </a:endParaRPr>
          </a:p>
        </p:txBody>
      </p:sp>
      <p:sp>
        <p:nvSpPr>
          <p:cNvPr id="10" name="Slide Number Placeholder 3"/>
          <p:cNvSpPr>
            <a:spLocks noGrp="1"/>
          </p:cNvSpPr>
          <p:nvPr>
            <p:ph type="sldNum" sz="quarter" idx="4"/>
          </p:nvPr>
        </p:nvSpPr>
        <p:spPr>
          <a:xfrm>
            <a:off x="723085"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‹Nº›</a:t>
            </a:fld>
            <a:endParaRPr lang="en-US">
              <a:solidFill>
                <a:prstClr val="black">
                  <a:tint val="75000"/>
                </a:prst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395396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37005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err="1" smtClean="0">
                <a:solidFill>
                  <a:prstClr val="black">
                    <a:tint val="75000"/>
                  </a:prstClr>
                </a:solidFill>
              </a:rPr>
              <a:t>Título</a:t>
            </a:r>
            <a:r>
              <a:rPr lang="en-US" dirty="0" smtClean="0">
                <a:solidFill>
                  <a:prstClr val="black">
                    <a:tint val="75000"/>
                  </a:prstClr>
                </a:solidFill>
              </a:rPr>
              <a:t> de la </a:t>
            </a:r>
            <a:r>
              <a:rPr lang="en-US" dirty="0" err="1" smtClean="0">
                <a:solidFill>
                  <a:prstClr val="black">
                    <a:tint val="75000"/>
                  </a:prstClr>
                </a:solidFill>
              </a:rPr>
              <a:t>presentación</a:t>
            </a:r>
            <a:endParaRPr lang="en-US" dirty="0">
              <a:solidFill>
                <a:prstClr val="black">
                  <a:tint val="75000"/>
                </a:prstClr>
              </a:solidFill>
            </a:endParaRPr>
          </a:p>
        </p:txBody>
      </p:sp>
      <p:sp>
        <p:nvSpPr>
          <p:cNvPr id="10"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‹Nº›</a:t>
            </a:fld>
            <a:endParaRPr lang="en-US">
              <a:solidFill>
                <a:prstClr val="black">
                  <a:tint val="75000"/>
                </a:prst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34617"/>
            <a:ext cx="2964328" cy="741082"/>
          </a:xfrm>
          <a:prstGeom prst="rect">
            <a:avLst/>
          </a:prstGeom>
        </p:spPr>
      </p:pic>
    </p:spTree>
    <p:extLst>
      <p:ext uri="{BB962C8B-B14F-4D97-AF65-F5344CB8AC3E}">
        <p14:creationId xmlns:p14="http://schemas.microsoft.com/office/powerpoint/2010/main" val="152358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3"/>
          </p:nvPr>
        </p:nvSpPr>
        <p:spPr>
          <a:xfrm>
            <a:off x="984115" y="6265559"/>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r>
              <a:rPr lang="en-US" dirty="0" err="1" smtClean="0">
                <a:solidFill>
                  <a:prstClr val="black">
                    <a:tint val="75000"/>
                  </a:prstClr>
                </a:solidFill>
                <a:ea typeface="ＭＳ Ｐゴシック" charset="0"/>
              </a:rPr>
              <a:t>Título</a:t>
            </a:r>
            <a:r>
              <a:rPr lang="en-US" dirty="0" smtClean="0">
                <a:solidFill>
                  <a:prstClr val="black">
                    <a:tint val="75000"/>
                  </a:prstClr>
                </a:solidFill>
                <a:ea typeface="ＭＳ Ｐゴシック" charset="0"/>
              </a:rPr>
              <a:t> de la </a:t>
            </a:r>
            <a:r>
              <a:rPr lang="en-US" dirty="0" err="1" smtClean="0">
                <a:solidFill>
                  <a:prstClr val="black">
                    <a:tint val="75000"/>
                  </a:prstClr>
                </a:solidFill>
                <a:ea typeface="ＭＳ Ｐゴシック" charset="0"/>
              </a:rPr>
              <a:t>presentación</a:t>
            </a:r>
            <a:endParaRPr lang="en-US" dirty="0">
              <a:solidFill>
                <a:prstClr val="black">
                  <a:tint val="75000"/>
                </a:prstClr>
              </a:solidFill>
              <a:ea typeface="ＭＳ Ｐゴシック" charset="0"/>
            </a:endParaRPr>
          </a:p>
        </p:txBody>
      </p:sp>
      <p:sp>
        <p:nvSpPr>
          <p:cNvPr id="4" name="Slide Number Placeholder 3"/>
          <p:cNvSpPr>
            <a:spLocks noGrp="1"/>
          </p:cNvSpPr>
          <p:nvPr>
            <p:ph type="sldNum" sz="quarter" idx="4"/>
          </p:nvPr>
        </p:nvSpPr>
        <p:spPr>
          <a:xfrm>
            <a:off x="457200" y="6265559"/>
            <a:ext cx="4701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763D5E1-D8F5-4F00-A381-D556923092B8}" type="slidenum">
              <a:rPr lang="en-US" smtClean="0">
                <a:solidFill>
                  <a:prstClr val="black">
                    <a:tint val="75000"/>
                  </a:prstClr>
                </a:solidFill>
                <a:ea typeface="ＭＳ Ｐゴシック" charset="0"/>
              </a:rPr>
              <a:pPr fontAlgn="base">
                <a:spcBef>
                  <a:spcPct val="0"/>
                </a:spcBef>
                <a:spcAft>
                  <a:spcPct val="0"/>
                </a:spcAft>
              </a:pPr>
              <a:t>‹Nº›</a:t>
            </a:fld>
            <a:endParaRPr lang="en-US">
              <a:solidFill>
                <a:prstClr val="black">
                  <a:tint val="75000"/>
                </a:prstClr>
              </a:solidFill>
              <a:ea typeface="ＭＳ Ｐゴシック" charset="0"/>
            </a:endParaRPr>
          </a:p>
        </p:txBody>
      </p:sp>
    </p:spTree>
    <p:extLst>
      <p:ext uri="{BB962C8B-B14F-4D97-AF65-F5344CB8AC3E}">
        <p14:creationId xmlns:p14="http://schemas.microsoft.com/office/powerpoint/2010/main" val="2318722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aho.org/wbw" TargetMode="External"/><Relationship Id="rId2" Type="http://schemas.openxmlformats.org/officeDocument/2006/relationships/hyperlink" Target="mailto:perezenr@paho.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euler.slu.edu/escher/upload/8/89/Mobius-strip-II.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01723" y="1425514"/>
            <a:ext cx="4291438" cy="4023224"/>
          </a:xfrm>
          <a:prstGeom prst="rect">
            <a:avLst/>
          </a:prstGeom>
        </p:spPr>
      </p:pic>
    </p:spTree>
    <p:extLst>
      <p:ext uri="{BB962C8B-B14F-4D97-AF65-F5344CB8AC3E}">
        <p14:creationId xmlns:p14="http://schemas.microsoft.com/office/powerpoint/2010/main" val="1551004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Up-Down Arrow 27"/>
          <p:cNvSpPr/>
          <p:nvPr/>
        </p:nvSpPr>
        <p:spPr bwMode="auto">
          <a:xfrm>
            <a:off x="1071044" y="1340422"/>
            <a:ext cx="2248693" cy="4166035"/>
          </a:xfrm>
          <a:prstGeom prst="upDownArrow">
            <a:avLst/>
          </a:prstGeom>
          <a:gradFill flip="none" rotWithShape="1">
            <a:gsLst>
              <a:gs pos="0">
                <a:srgbClr val="0080FF"/>
              </a:gs>
              <a:gs pos="50000">
                <a:schemeClr val="accent1">
                  <a:shade val="67500"/>
                  <a:satMod val="115000"/>
                </a:schemeClr>
              </a:gs>
              <a:gs pos="100000">
                <a:schemeClr val="accent1">
                  <a:shade val="100000"/>
                  <a:satMod val="115000"/>
                  <a:alpha val="48000"/>
                </a:schemeClr>
              </a:gs>
            </a:gsLst>
            <a:path path="circle">
              <a:fillToRect l="50000" t="50000" r="50000" b="50000"/>
            </a:path>
            <a:tileRect/>
          </a:gradFill>
          <a:ln w="9525" cap="flat" cmpd="sng" algn="ctr">
            <a:noFill/>
            <a:prstDash val="solid"/>
            <a:round/>
            <a:headEnd type="none" w="med" len="med"/>
            <a:tailEnd type="none" w="med" len="med"/>
          </a:ln>
          <a:effectLst/>
        </p:spPr>
        <p:txBody>
          <a:bodyPr vert="vert270" lIns="80156" tIns="40078" rIns="80156" bIns="40078" anchor="ctr"/>
          <a:lstStyle/>
          <a:p>
            <a:pPr algn="ctr">
              <a:defRPr/>
            </a:pPr>
            <a:r>
              <a:rPr lang="es-ES" sz="3200" dirty="0">
                <a:solidFill>
                  <a:srgbClr val="FFCC00"/>
                </a:solidFill>
              </a:rPr>
              <a:t>   </a:t>
            </a:r>
            <a:r>
              <a:rPr lang="es-ES" sz="3200" dirty="0" err="1">
                <a:solidFill>
                  <a:srgbClr val="FFCC00"/>
                </a:solidFill>
              </a:rPr>
              <a:t>Integration</a:t>
            </a:r>
            <a:endParaRPr lang="es-ES" sz="3200" dirty="0">
              <a:solidFill>
                <a:srgbClr val="FFCC00"/>
              </a:solidFill>
            </a:endParaRPr>
          </a:p>
        </p:txBody>
      </p:sp>
      <p:sp>
        <p:nvSpPr>
          <p:cNvPr id="47106" name="Text Box 5"/>
          <p:cNvSpPr txBox="1">
            <a:spLocks noChangeArrowheads="1"/>
          </p:cNvSpPr>
          <p:nvPr/>
        </p:nvSpPr>
        <p:spPr bwMode="auto">
          <a:xfrm>
            <a:off x="1449137" y="1484313"/>
            <a:ext cx="1480880" cy="1231092"/>
          </a:xfrm>
          <a:prstGeom prst="rect">
            <a:avLst/>
          </a:prstGeom>
          <a:noFill/>
          <a:ln w="9525">
            <a:noFill/>
            <a:miter lim="800000"/>
            <a:headEnd/>
            <a:tailEnd/>
          </a:ln>
        </p:spPr>
        <p:txBody>
          <a:bodyPr lIns="91426" tIns="45713" rIns="91426" bIns="45713">
            <a:spAutoFit/>
          </a:bodyPr>
          <a:lstStyle/>
          <a:p>
            <a:pPr algn="ctr" defTabSz="1042988"/>
            <a:r>
              <a:rPr lang="en-GB" sz="2000" b="1"/>
              <a:t>1A</a:t>
            </a:r>
          </a:p>
          <a:p>
            <a:pPr algn="ctr" defTabSz="1042988"/>
            <a:r>
              <a:rPr lang="en-GB" b="1"/>
              <a:t>Surveillance</a:t>
            </a:r>
          </a:p>
          <a:p>
            <a:pPr algn="ctr" defTabSz="1042988"/>
            <a:r>
              <a:rPr lang="en-GB" b="1"/>
              <a:t>Response</a:t>
            </a:r>
            <a:endParaRPr lang="en-US" b="1"/>
          </a:p>
        </p:txBody>
      </p:sp>
      <p:sp>
        <p:nvSpPr>
          <p:cNvPr id="47107" name="Text Box 6"/>
          <p:cNvSpPr txBox="1">
            <a:spLocks noChangeArrowheads="1"/>
          </p:cNvSpPr>
          <p:nvPr/>
        </p:nvSpPr>
        <p:spPr bwMode="auto">
          <a:xfrm>
            <a:off x="1422153" y="4068763"/>
            <a:ext cx="1584050" cy="1231092"/>
          </a:xfrm>
          <a:prstGeom prst="rect">
            <a:avLst/>
          </a:prstGeom>
          <a:noFill/>
          <a:ln w="9525">
            <a:noFill/>
            <a:miter lim="800000"/>
            <a:headEnd/>
            <a:tailEnd/>
          </a:ln>
        </p:spPr>
        <p:txBody>
          <a:bodyPr lIns="91426" tIns="45713" rIns="91426" bIns="45713">
            <a:spAutoFit/>
          </a:bodyPr>
          <a:lstStyle/>
          <a:p>
            <a:pPr algn="ctr" defTabSz="1042988"/>
            <a:r>
              <a:rPr lang="en-GB" sz="2000" b="1"/>
              <a:t>1B</a:t>
            </a:r>
          </a:p>
          <a:p>
            <a:pPr algn="ctr" defTabSz="1042988"/>
            <a:r>
              <a:rPr lang="en-GB" b="1"/>
              <a:t>Designated</a:t>
            </a:r>
          </a:p>
          <a:p>
            <a:pPr algn="ctr" defTabSz="1042988"/>
            <a:r>
              <a:rPr lang="en-GB" b="1"/>
              <a:t>Points of Entry</a:t>
            </a:r>
            <a:endParaRPr lang="en-US" b="1"/>
          </a:p>
        </p:txBody>
      </p:sp>
      <p:sp>
        <p:nvSpPr>
          <p:cNvPr id="47108" name="Text Box 12"/>
          <p:cNvSpPr txBox="1">
            <a:spLocks noChangeArrowheads="1"/>
          </p:cNvSpPr>
          <p:nvPr/>
        </p:nvSpPr>
        <p:spPr bwMode="auto">
          <a:xfrm>
            <a:off x="3852195" y="476251"/>
            <a:ext cx="1945937" cy="708025"/>
          </a:xfrm>
          <a:prstGeom prst="rect">
            <a:avLst/>
          </a:prstGeom>
          <a:noFill/>
          <a:ln w="9525">
            <a:noFill/>
            <a:miter lim="800000"/>
            <a:headEnd/>
            <a:tailEnd/>
          </a:ln>
        </p:spPr>
        <p:txBody>
          <a:bodyPr lIns="91426" tIns="45713" rIns="91426" bIns="45713">
            <a:spAutoFit/>
          </a:bodyPr>
          <a:lstStyle/>
          <a:p>
            <a:pPr defTabSz="1042988"/>
            <a:r>
              <a:rPr lang="en-GB" sz="2000"/>
              <a:t>Community/</a:t>
            </a:r>
          </a:p>
          <a:p>
            <a:pPr defTabSz="1042988"/>
            <a:r>
              <a:rPr lang="en-GB" sz="2000"/>
              <a:t>Local level</a:t>
            </a:r>
            <a:endParaRPr lang="en-US" sz="2000"/>
          </a:p>
        </p:txBody>
      </p:sp>
      <p:sp>
        <p:nvSpPr>
          <p:cNvPr id="47109" name="Text Box 13"/>
          <p:cNvSpPr txBox="1">
            <a:spLocks noChangeArrowheads="1"/>
          </p:cNvSpPr>
          <p:nvPr/>
        </p:nvSpPr>
        <p:spPr bwMode="auto">
          <a:xfrm>
            <a:off x="3852194" y="1749425"/>
            <a:ext cx="2303062" cy="400050"/>
          </a:xfrm>
          <a:prstGeom prst="rect">
            <a:avLst/>
          </a:prstGeom>
          <a:noFill/>
          <a:ln w="9525">
            <a:noFill/>
            <a:miter lim="800000"/>
            <a:headEnd/>
            <a:tailEnd/>
          </a:ln>
        </p:spPr>
        <p:txBody>
          <a:bodyPr lIns="91426" tIns="45713" rIns="91426" bIns="45713">
            <a:spAutoFit/>
          </a:bodyPr>
          <a:lstStyle/>
          <a:p>
            <a:pPr defTabSz="1042988">
              <a:spcBef>
                <a:spcPct val="50000"/>
              </a:spcBef>
            </a:pPr>
            <a:r>
              <a:rPr lang="en-GB" sz="2000"/>
              <a:t>Intermediate level</a:t>
            </a:r>
            <a:endParaRPr lang="en-US" sz="2000"/>
          </a:p>
        </p:txBody>
      </p:sp>
      <p:sp>
        <p:nvSpPr>
          <p:cNvPr id="47110" name="Text Box 14"/>
          <p:cNvSpPr txBox="1">
            <a:spLocks noChangeArrowheads="1"/>
          </p:cNvSpPr>
          <p:nvPr/>
        </p:nvSpPr>
        <p:spPr bwMode="auto">
          <a:xfrm>
            <a:off x="3852195" y="2597150"/>
            <a:ext cx="1799912" cy="400050"/>
          </a:xfrm>
          <a:prstGeom prst="rect">
            <a:avLst/>
          </a:prstGeom>
          <a:noFill/>
          <a:ln w="9525">
            <a:noFill/>
            <a:miter lim="800000"/>
            <a:headEnd/>
            <a:tailEnd/>
          </a:ln>
        </p:spPr>
        <p:txBody>
          <a:bodyPr lIns="91426" tIns="45713" rIns="91426" bIns="45713">
            <a:spAutoFit/>
          </a:bodyPr>
          <a:lstStyle/>
          <a:p>
            <a:pPr defTabSz="1042988">
              <a:spcBef>
                <a:spcPct val="50000"/>
              </a:spcBef>
            </a:pPr>
            <a:r>
              <a:rPr lang="en-GB" sz="2000"/>
              <a:t>National level</a:t>
            </a:r>
            <a:endParaRPr lang="en-US" sz="2000"/>
          </a:p>
        </p:txBody>
      </p:sp>
      <p:sp>
        <p:nvSpPr>
          <p:cNvPr id="47111" name="Rectangle 15"/>
          <p:cNvSpPr>
            <a:spLocks noChangeArrowheads="1"/>
          </p:cNvSpPr>
          <p:nvPr/>
        </p:nvSpPr>
        <p:spPr bwMode="auto">
          <a:xfrm>
            <a:off x="6299694" y="2565400"/>
            <a:ext cx="2844306" cy="646317"/>
          </a:xfrm>
          <a:prstGeom prst="rect">
            <a:avLst/>
          </a:prstGeom>
          <a:noFill/>
          <a:ln w="9525">
            <a:noFill/>
            <a:miter lim="800000"/>
            <a:headEnd/>
            <a:tailEnd/>
          </a:ln>
        </p:spPr>
        <p:txBody>
          <a:bodyPr lIns="91426" tIns="45713" rIns="91426" bIns="45713">
            <a:spAutoFit/>
          </a:bodyPr>
          <a:lstStyle/>
          <a:p>
            <a:pPr defTabSz="912813"/>
            <a:r>
              <a:rPr lang="en-US"/>
              <a:t>Assessment and notification</a:t>
            </a:r>
          </a:p>
        </p:txBody>
      </p:sp>
      <p:sp>
        <p:nvSpPr>
          <p:cNvPr id="47112" name="Rectangle 16"/>
          <p:cNvSpPr>
            <a:spLocks noChangeArrowheads="1"/>
          </p:cNvSpPr>
          <p:nvPr/>
        </p:nvSpPr>
        <p:spPr bwMode="auto">
          <a:xfrm>
            <a:off x="6299694" y="3068638"/>
            <a:ext cx="2520512" cy="368300"/>
          </a:xfrm>
          <a:prstGeom prst="rect">
            <a:avLst/>
          </a:prstGeom>
          <a:noFill/>
          <a:ln w="9525">
            <a:noFill/>
            <a:miter lim="800000"/>
            <a:headEnd/>
            <a:tailEnd/>
          </a:ln>
        </p:spPr>
        <p:txBody>
          <a:bodyPr lIns="91426" tIns="45713" rIns="91426" bIns="45713">
            <a:spAutoFit/>
          </a:bodyPr>
          <a:lstStyle/>
          <a:p>
            <a:pPr defTabSz="912813"/>
            <a:r>
              <a:rPr lang="en-US"/>
              <a:t>Public health response</a:t>
            </a:r>
          </a:p>
        </p:txBody>
      </p:sp>
      <p:sp>
        <p:nvSpPr>
          <p:cNvPr id="47113" name="Text Box 43"/>
          <p:cNvSpPr txBox="1">
            <a:spLocks noChangeArrowheads="1"/>
          </p:cNvSpPr>
          <p:nvPr/>
        </p:nvSpPr>
        <p:spPr bwMode="auto">
          <a:xfrm>
            <a:off x="477755" y="4138614"/>
            <a:ext cx="699202" cy="338540"/>
          </a:xfrm>
          <a:prstGeom prst="rect">
            <a:avLst/>
          </a:prstGeom>
          <a:noFill/>
          <a:ln w="9525">
            <a:noFill/>
            <a:miter lim="800000"/>
            <a:headEnd/>
            <a:tailEnd/>
          </a:ln>
        </p:spPr>
        <p:txBody>
          <a:bodyPr wrap="none" lIns="91426" tIns="45713" rIns="91426" bIns="45713">
            <a:spAutoFit/>
          </a:bodyPr>
          <a:lstStyle/>
          <a:p>
            <a:pPr defTabSz="1042988"/>
            <a:r>
              <a:rPr lang="en-GB" sz="1600">
                <a:solidFill>
                  <a:schemeClr val="bg2"/>
                </a:solidFill>
              </a:rPr>
              <a:t>Art. 7</a:t>
            </a:r>
            <a:endParaRPr lang="en-US" sz="1600">
              <a:solidFill>
                <a:schemeClr val="bg2"/>
              </a:solidFill>
            </a:endParaRPr>
          </a:p>
        </p:txBody>
      </p:sp>
      <p:sp>
        <p:nvSpPr>
          <p:cNvPr id="47114" name="Text Box 43"/>
          <p:cNvSpPr txBox="1">
            <a:spLocks noChangeArrowheads="1"/>
          </p:cNvSpPr>
          <p:nvPr/>
        </p:nvSpPr>
        <p:spPr bwMode="auto">
          <a:xfrm>
            <a:off x="755519" y="1693863"/>
            <a:ext cx="788970" cy="584761"/>
          </a:xfrm>
          <a:prstGeom prst="rect">
            <a:avLst/>
          </a:prstGeom>
          <a:noFill/>
          <a:ln w="9525">
            <a:noFill/>
            <a:miter lim="800000"/>
            <a:headEnd/>
            <a:tailEnd/>
          </a:ln>
        </p:spPr>
        <p:txBody>
          <a:bodyPr wrap="none" lIns="91426" tIns="45713" rIns="91426" bIns="45713">
            <a:spAutoFit/>
          </a:bodyPr>
          <a:lstStyle/>
          <a:p>
            <a:pPr defTabSz="1042988"/>
            <a:r>
              <a:rPr lang="en-GB" sz="1600" i="1">
                <a:solidFill>
                  <a:schemeClr val="bg2"/>
                </a:solidFill>
              </a:rPr>
              <a:t>Art. 5</a:t>
            </a:r>
          </a:p>
          <a:p>
            <a:pPr defTabSz="1042988"/>
            <a:r>
              <a:rPr lang="en-GB" sz="1600" i="1">
                <a:solidFill>
                  <a:schemeClr val="bg2"/>
                </a:solidFill>
              </a:rPr>
              <a:t>Art. 13</a:t>
            </a:r>
            <a:endParaRPr lang="en-US" sz="1600" i="1">
              <a:solidFill>
                <a:schemeClr val="bg2"/>
              </a:solidFill>
            </a:endParaRPr>
          </a:p>
        </p:txBody>
      </p:sp>
      <p:sp>
        <p:nvSpPr>
          <p:cNvPr id="47115" name="Text Box 43"/>
          <p:cNvSpPr txBox="1">
            <a:spLocks noChangeArrowheads="1"/>
          </p:cNvSpPr>
          <p:nvPr/>
        </p:nvSpPr>
        <p:spPr bwMode="auto">
          <a:xfrm>
            <a:off x="857102" y="4724401"/>
            <a:ext cx="788970" cy="1077204"/>
          </a:xfrm>
          <a:prstGeom prst="rect">
            <a:avLst/>
          </a:prstGeom>
          <a:noFill/>
          <a:ln w="9525">
            <a:noFill/>
            <a:miter lim="800000"/>
            <a:headEnd/>
            <a:tailEnd/>
          </a:ln>
        </p:spPr>
        <p:txBody>
          <a:bodyPr wrap="none" lIns="91426" tIns="45713" rIns="91426" bIns="45713">
            <a:spAutoFit/>
          </a:bodyPr>
          <a:lstStyle/>
          <a:p>
            <a:pPr defTabSz="1042988"/>
            <a:r>
              <a:rPr lang="en-GB" sz="1600" i="1">
                <a:solidFill>
                  <a:schemeClr val="bg2"/>
                </a:solidFill>
              </a:rPr>
              <a:t>Art. 19</a:t>
            </a:r>
          </a:p>
          <a:p>
            <a:pPr defTabSz="1042988"/>
            <a:r>
              <a:rPr lang="en-GB" sz="1600" i="1">
                <a:solidFill>
                  <a:schemeClr val="bg2"/>
                </a:solidFill>
              </a:rPr>
              <a:t>Art. 20</a:t>
            </a:r>
          </a:p>
          <a:p>
            <a:pPr defTabSz="1042988"/>
            <a:r>
              <a:rPr lang="en-GB" sz="1600" i="1">
                <a:solidFill>
                  <a:schemeClr val="bg2"/>
                </a:solidFill>
              </a:rPr>
              <a:t>Art. 21</a:t>
            </a:r>
          </a:p>
          <a:p>
            <a:pPr defTabSz="1042988"/>
            <a:r>
              <a:rPr lang="en-GB" sz="1600" i="1">
                <a:solidFill>
                  <a:schemeClr val="bg2"/>
                </a:solidFill>
              </a:rPr>
              <a:t>Art. 22</a:t>
            </a:r>
          </a:p>
        </p:txBody>
      </p:sp>
      <p:sp>
        <p:nvSpPr>
          <p:cNvPr id="47116" name="Text Box 14"/>
          <p:cNvSpPr txBox="1">
            <a:spLocks noChangeArrowheads="1"/>
          </p:cNvSpPr>
          <p:nvPr/>
        </p:nvSpPr>
        <p:spPr bwMode="auto">
          <a:xfrm>
            <a:off x="3852194" y="4005263"/>
            <a:ext cx="1655475" cy="400050"/>
          </a:xfrm>
          <a:prstGeom prst="rect">
            <a:avLst/>
          </a:prstGeom>
          <a:noFill/>
          <a:ln w="9525">
            <a:noFill/>
            <a:miter lim="800000"/>
            <a:headEnd/>
            <a:tailEnd/>
          </a:ln>
        </p:spPr>
        <p:txBody>
          <a:bodyPr lIns="91426" tIns="45713" rIns="91426" bIns="45713">
            <a:spAutoFit/>
          </a:bodyPr>
          <a:lstStyle/>
          <a:p>
            <a:pPr defTabSz="1042988">
              <a:spcBef>
                <a:spcPct val="50000"/>
              </a:spcBef>
            </a:pPr>
            <a:r>
              <a:rPr lang="en-GB" sz="2000"/>
              <a:t>At all times</a:t>
            </a:r>
            <a:endParaRPr lang="en-US" sz="2000"/>
          </a:p>
        </p:txBody>
      </p:sp>
      <p:sp>
        <p:nvSpPr>
          <p:cNvPr id="47117" name="Text Box 14"/>
          <p:cNvSpPr txBox="1">
            <a:spLocks noChangeArrowheads="1"/>
          </p:cNvSpPr>
          <p:nvPr/>
        </p:nvSpPr>
        <p:spPr bwMode="auto">
          <a:xfrm>
            <a:off x="3852194" y="5332413"/>
            <a:ext cx="1730075" cy="1630362"/>
          </a:xfrm>
          <a:prstGeom prst="rect">
            <a:avLst/>
          </a:prstGeom>
          <a:noFill/>
          <a:ln w="9525">
            <a:noFill/>
            <a:miter lim="800000"/>
            <a:headEnd/>
            <a:tailEnd/>
          </a:ln>
        </p:spPr>
        <p:txBody>
          <a:bodyPr lIns="91426" tIns="45713" rIns="91426" bIns="45713">
            <a:spAutoFit/>
          </a:bodyPr>
          <a:lstStyle/>
          <a:p>
            <a:pPr defTabSz="1042988"/>
            <a:r>
              <a:rPr lang="es-ES" sz="2000"/>
              <a:t>Potential </a:t>
            </a:r>
          </a:p>
          <a:p>
            <a:pPr defTabSz="1042988"/>
            <a:r>
              <a:rPr lang="en-US" sz="2000"/>
              <a:t>public health emergency of international concern</a:t>
            </a:r>
            <a:endParaRPr lang="es-ES" sz="2000"/>
          </a:p>
        </p:txBody>
      </p:sp>
      <p:sp>
        <p:nvSpPr>
          <p:cNvPr id="47118" name="Text Box 6"/>
          <p:cNvSpPr txBox="1">
            <a:spLocks noChangeArrowheads="1"/>
          </p:cNvSpPr>
          <p:nvPr/>
        </p:nvSpPr>
        <p:spPr bwMode="auto">
          <a:xfrm>
            <a:off x="2825259" y="3141663"/>
            <a:ext cx="666634" cy="1200314"/>
          </a:xfrm>
          <a:prstGeom prst="rect">
            <a:avLst/>
          </a:prstGeom>
          <a:noFill/>
          <a:ln w="9525">
            <a:noFill/>
            <a:miter lim="800000"/>
            <a:headEnd/>
            <a:tailEnd/>
          </a:ln>
        </p:spPr>
        <p:txBody>
          <a:bodyPr lIns="91426" tIns="45713" rIns="91426" bIns="45713">
            <a:spAutoFit/>
          </a:bodyPr>
          <a:lstStyle/>
          <a:p>
            <a:pPr defTabSz="1042988"/>
            <a:r>
              <a:rPr lang="en-GB" sz="2000"/>
              <a:t>NFP</a:t>
            </a:r>
          </a:p>
          <a:p>
            <a:pPr defTabSz="1042988"/>
            <a:r>
              <a:rPr lang="en-GB" sz="1600" i="1">
                <a:solidFill>
                  <a:schemeClr val="bg2"/>
                </a:solidFill>
              </a:rPr>
              <a:t>Art. 4</a:t>
            </a:r>
            <a:endParaRPr lang="en-US" sz="1600" i="1">
              <a:solidFill>
                <a:schemeClr val="bg2"/>
              </a:solidFill>
            </a:endParaRPr>
          </a:p>
        </p:txBody>
      </p:sp>
      <p:sp>
        <p:nvSpPr>
          <p:cNvPr id="47119" name="Rectangle 1"/>
          <p:cNvSpPr>
            <a:spLocks noChangeArrowheads="1"/>
          </p:cNvSpPr>
          <p:nvPr/>
        </p:nvSpPr>
        <p:spPr bwMode="auto">
          <a:xfrm>
            <a:off x="6299694" y="417513"/>
            <a:ext cx="2518925" cy="923925"/>
          </a:xfrm>
          <a:prstGeom prst="rect">
            <a:avLst/>
          </a:prstGeom>
          <a:noFill/>
          <a:ln w="9525">
            <a:noFill/>
            <a:miter lim="800000"/>
            <a:headEnd/>
            <a:tailEnd/>
          </a:ln>
        </p:spPr>
        <p:txBody>
          <a:bodyPr lIns="91426" tIns="45713" rIns="91426" bIns="45713">
            <a:spAutoFit/>
          </a:bodyPr>
          <a:lstStyle/>
          <a:p>
            <a:pPr defTabSz="912813"/>
            <a:r>
              <a:rPr lang="en-US"/>
              <a:t>Detection</a:t>
            </a:r>
          </a:p>
          <a:p>
            <a:pPr defTabSz="912813"/>
            <a:r>
              <a:rPr lang="en-US"/>
              <a:t>Communication</a:t>
            </a:r>
          </a:p>
          <a:p>
            <a:pPr defTabSz="912813"/>
            <a:r>
              <a:rPr lang="en-US"/>
              <a:t>Preliminary control</a:t>
            </a:r>
          </a:p>
        </p:txBody>
      </p:sp>
      <p:sp>
        <p:nvSpPr>
          <p:cNvPr id="47120" name="Rectangle 2"/>
          <p:cNvSpPr>
            <a:spLocks noChangeArrowheads="1"/>
          </p:cNvSpPr>
          <p:nvPr/>
        </p:nvSpPr>
        <p:spPr bwMode="auto">
          <a:xfrm>
            <a:off x="6299694" y="1341438"/>
            <a:ext cx="2518925" cy="1200150"/>
          </a:xfrm>
          <a:prstGeom prst="rect">
            <a:avLst/>
          </a:prstGeom>
          <a:noFill/>
          <a:ln w="9525">
            <a:noFill/>
            <a:miter lim="800000"/>
            <a:headEnd/>
            <a:tailEnd/>
          </a:ln>
        </p:spPr>
        <p:txBody>
          <a:bodyPr lIns="91426" tIns="45713" rIns="91426" bIns="45713">
            <a:spAutoFit/>
          </a:bodyPr>
          <a:lstStyle/>
          <a:p>
            <a:pPr defTabSz="912813"/>
            <a:r>
              <a:rPr lang="es-ES"/>
              <a:t>Confirmation</a:t>
            </a:r>
          </a:p>
          <a:p>
            <a:pPr defTabSz="912813"/>
            <a:r>
              <a:rPr lang="es-ES"/>
              <a:t>Control</a:t>
            </a:r>
          </a:p>
          <a:p>
            <a:pPr defTabSz="912813"/>
            <a:r>
              <a:rPr lang="es-ES"/>
              <a:t>Assessment</a:t>
            </a:r>
          </a:p>
          <a:p>
            <a:pPr defTabSz="912813"/>
            <a:r>
              <a:rPr lang="es-ES"/>
              <a:t>Communication</a:t>
            </a:r>
          </a:p>
        </p:txBody>
      </p:sp>
      <p:sp>
        <p:nvSpPr>
          <p:cNvPr id="47121" name="AutoShape 3"/>
          <p:cNvSpPr>
            <a:spLocks noChangeAspect="1" noChangeArrowheads="1" noTextEdit="1"/>
          </p:cNvSpPr>
          <p:nvPr/>
        </p:nvSpPr>
        <p:spPr bwMode="auto">
          <a:xfrm>
            <a:off x="109520" y="2732089"/>
            <a:ext cx="1512624" cy="1417637"/>
          </a:xfrm>
          <a:prstGeom prst="rect">
            <a:avLst/>
          </a:prstGeom>
          <a:noFill/>
          <a:ln w="9525">
            <a:noFill/>
            <a:miter lim="800000"/>
            <a:headEnd/>
            <a:tailEnd/>
          </a:ln>
        </p:spPr>
        <p:txBody>
          <a:bodyPr/>
          <a:lstStyle/>
          <a:p>
            <a:endParaRPr lang="en-US"/>
          </a:p>
        </p:txBody>
      </p:sp>
      <p:sp>
        <p:nvSpPr>
          <p:cNvPr id="47122" name="Freeform 5"/>
          <p:cNvSpPr>
            <a:spLocks/>
          </p:cNvSpPr>
          <p:nvPr/>
        </p:nvSpPr>
        <p:spPr bwMode="auto">
          <a:xfrm>
            <a:off x="776154" y="3284538"/>
            <a:ext cx="839641" cy="857250"/>
          </a:xfrm>
          <a:custGeom>
            <a:avLst/>
            <a:gdLst>
              <a:gd name="T0" fmla="*/ 2147483647 w 2574"/>
              <a:gd name="T1" fmla="*/ 0 h 1759"/>
              <a:gd name="T2" fmla="*/ 2083641260 w 2574"/>
              <a:gd name="T3" fmla="*/ 231572999 h 1759"/>
              <a:gd name="T4" fmla="*/ 1701719066 w 2574"/>
              <a:gd name="T5" fmla="*/ 462908658 h 1759"/>
              <a:gd name="T6" fmla="*/ 1354392887 w 2574"/>
              <a:gd name="T7" fmla="*/ 926054655 h 1759"/>
              <a:gd name="T8" fmla="*/ 1007066381 w 2574"/>
              <a:gd name="T9" fmla="*/ 1504868086 h 1759"/>
              <a:gd name="T10" fmla="*/ 729247720 w 2574"/>
              <a:gd name="T11" fmla="*/ 2083444421 h 1759"/>
              <a:gd name="T12" fmla="*/ 486236325 w 2574"/>
              <a:gd name="T13" fmla="*/ 2147483647 h 1759"/>
              <a:gd name="T14" fmla="*/ 277818742 w 2574"/>
              <a:gd name="T15" fmla="*/ 2147483647 h 1759"/>
              <a:gd name="T16" fmla="*/ 138909371 w 2574"/>
              <a:gd name="T17" fmla="*/ 2147483647 h 1759"/>
              <a:gd name="T18" fmla="*/ 34700753 w 2574"/>
              <a:gd name="T19" fmla="*/ 2147483647 h 1759"/>
              <a:gd name="T20" fmla="*/ 0 w 2574"/>
              <a:gd name="T21" fmla="*/ 2147483647 h 1759"/>
              <a:gd name="T22" fmla="*/ 34700753 w 2574"/>
              <a:gd name="T23" fmla="*/ 2147483647 h 1759"/>
              <a:gd name="T24" fmla="*/ 138909371 w 2574"/>
              <a:gd name="T25" fmla="*/ 2147483647 h 1759"/>
              <a:gd name="T26" fmla="*/ 277818742 w 2574"/>
              <a:gd name="T27" fmla="*/ 2147483647 h 1759"/>
              <a:gd name="T28" fmla="*/ 486236325 w 2574"/>
              <a:gd name="T29" fmla="*/ 2147483647 h 1759"/>
              <a:gd name="T30" fmla="*/ 729247720 w 2574"/>
              <a:gd name="T31" fmla="*/ 2147483647 h 1759"/>
              <a:gd name="T32" fmla="*/ 1007066381 w 2574"/>
              <a:gd name="T33" fmla="*/ 2147483647 h 1759"/>
              <a:gd name="T34" fmla="*/ 1354392887 w 2574"/>
              <a:gd name="T35" fmla="*/ 2147483647 h 1759"/>
              <a:gd name="T36" fmla="*/ 1701719066 w 2574"/>
              <a:gd name="T37" fmla="*/ 2147483647 h 1759"/>
              <a:gd name="T38" fmla="*/ 2083641260 w 2574"/>
              <a:gd name="T39" fmla="*/ 2147483647 h 1759"/>
              <a:gd name="T40" fmla="*/ 2147483647 w 2574"/>
              <a:gd name="T41" fmla="*/ 2147483647 h 1759"/>
              <a:gd name="T42" fmla="*/ 2147483647 w 2574"/>
              <a:gd name="T43" fmla="*/ 2147483647 h 1759"/>
              <a:gd name="T44" fmla="*/ 2147483647 w 2574"/>
              <a:gd name="T45" fmla="*/ 2147483647 h 1759"/>
              <a:gd name="T46" fmla="*/ 2147483647 w 2574"/>
              <a:gd name="T47" fmla="*/ 2147483647 h 1759"/>
              <a:gd name="T48" fmla="*/ 2147483647 w 2574"/>
              <a:gd name="T49" fmla="*/ 2147483647 h 1759"/>
              <a:gd name="T50" fmla="*/ 2147483647 w 2574"/>
              <a:gd name="T51" fmla="*/ 2147483647 h 1759"/>
              <a:gd name="T52" fmla="*/ 2147483647 w 2574"/>
              <a:gd name="T53" fmla="*/ 2147483647 h 1759"/>
              <a:gd name="T54" fmla="*/ 2147483647 w 2574"/>
              <a:gd name="T55" fmla="*/ 2147483647 h 1759"/>
              <a:gd name="T56" fmla="*/ 2147483647 w 2574"/>
              <a:gd name="T57" fmla="*/ 2147483647 h 1759"/>
              <a:gd name="T58" fmla="*/ 2147483647 w 2574"/>
              <a:gd name="T59" fmla="*/ 2147483647 h 1759"/>
              <a:gd name="T60" fmla="*/ 2147483647 w 2574"/>
              <a:gd name="T61" fmla="*/ 2147483647 h 1759"/>
              <a:gd name="T62" fmla="*/ 2147483647 w 2574"/>
              <a:gd name="T63" fmla="*/ 2147483647 h 1759"/>
              <a:gd name="T64" fmla="*/ 2147483647 w 2574"/>
              <a:gd name="T65" fmla="*/ 2147483647 h 1759"/>
              <a:gd name="T66" fmla="*/ 2147483647 w 2574"/>
              <a:gd name="T67" fmla="*/ 2147483647 h 1759"/>
              <a:gd name="T68" fmla="*/ 2147483647 w 2574"/>
              <a:gd name="T69" fmla="*/ 2147483647 h 1759"/>
              <a:gd name="T70" fmla="*/ 2147483647 w 2574"/>
              <a:gd name="T71" fmla="*/ 2147483647 h 1759"/>
              <a:gd name="T72" fmla="*/ 2147483647 w 2574"/>
              <a:gd name="T73" fmla="*/ 2147483647 h 1759"/>
              <a:gd name="T74" fmla="*/ 2147483647 w 2574"/>
              <a:gd name="T75" fmla="*/ 1620535885 h 1759"/>
              <a:gd name="T76" fmla="*/ 2147483647 w 2574"/>
              <a:gd name="T77" fmla="*/ 1157627837 h 1759"/>
              <a:gd name="T78" fmla="*/ 2147483647 w 2574"/>
              <a:gd name="T79" fmla="*/ 694481717 h 1759"/>
              <a:gd name="T80" fmla="*/ 2147483647 w 2574"/>
              <a:gd name="T81" fmla="*/ 347240859 h 1759"/>
              <a:gd name="T82" fmla="*/ 2147483647 w 2574"/>
              <a:gd name="T83" fmla="*/ 115667830 h 1759"/>
              <a:gd name="T84" fmla="*/ 2147483647 w 2574"/>
              <a:gd name="T85" fmla="*/ 0 h 17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4"/>
              <a:gd name="T130" fmla="*/ 0 h 1759"/>
              <a:gd name="T131" fmla="*/ 2574 w 2574"/>
              <a:gd name="T132" fmla="*/ 1759 h 17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4" h="1759">
                <a:moveTo>
                  <a:pt x="1286" y="0"/>
                </a:moveTo>
                <a:lnTo>
                  <a:pt x="1220" y="0"/>
                </a:lnTo>
                <a:lnTo>
                  <a:pt x="1155" y="4"/>
                </a:lnTo>
                <a:lnTo>
                  <a:pt x="1091" y="10"/>
                </a:lnTo>
                <a:lnTo>
                  <a:pt x="1027" y="18"/>
                </a:lnTo>
                <a:lnTo>
                  <a:pt x="965" y="27"/>
                </a:lnTo>
                <a:lnTo>
                  <a:pt x="903" y="39"/>
                </a:lnTo>
                <a:lnTo>
                  <a:pt x="844" y="54"/>
                </a:lnTo>
                <a:lnTo>
                  <a:pt x="785" y="69"/>
                </a:lnTo>
                <a:lnTo>
                  <a:pt x="728" y="87"/>
                </a:lnTo>
                <a:lnTo>
                  <a:pt x="674" y="105"/>
                </a:lnTo>
                <a:lnTo>
                  <a:pt x="619" y="127"/>
                </a:lnTo>
                <a:lnTo>
                  <a:pt x="567" y="151"/>
                </a:lnTo>
                <a:lnTo>
                  <a:pt x="517" y="174"/>
                </a:lnTo>
                <a:lnTo>
                  <a:pt x="468" y="201"/>
                </a:lnTo>
                <a:lnTo>
                  <a:pt x="421" y="228"/>
                </a:lnTo>
                <a:lnTo>
                  <a:pt x="377" y="257"/>
                </a:lnTo>
                <a:lnTo>
                  <a:pt x="335" y="287"/>
                </a:lnTo>
                <a:lnTo>
                  <a:pt x="294" y="319"/>
                </a:lnTo>
                <a:lnTo>
                  <a:pt x="255" y="353"/>
                </a:lnTo>
                <a:lnTo>
                  <a:pt x="219" y="387"/>
                </a:lnTo>
                <a:lnTo>
                  <a:pt x="186" y="423"/>
                </a:lnTo>
                <a:lnTo>
                  <a:pt x="155" y="460"/>
                </a:lnTo>
                <a:lnTo>
                  <a:pt x="127" y="497"/>
                </a:lnTo>
                <a:lnTo>
                  <a:pt x="101" y="537"/>
                </a:lnTo>
                <a:lnTo>
                  <a:pt x="78" y="577"/>
                </a:lnTo>
                <a:lnTo>
                  <a:pt x="58" y="617"/>
                </a:lnTo>
                <a:lnTo>
                  <a:pt x="41" y="660"/>
                </a:lnTo>
                <a:lnTo>
                  <a:pt x="27" y="702"/>
                </a:lnTo>
                <a:lnTo>
                  <a:pt x="15" y="745"/>
                </a:lnTo>
                <a:lnTo>
                  <a:pt x="7" y="788"/>
                </a:lnTo>
                <a:lnTo>
                  <a:pt x="1" y="834"/>
                </a:lnTo>
                <a:lnTo>
                  <a:pt x="0" y="879"/>
                </a:lnTo>
                <a:lnTo>
                  <a:pt x="1" y="924"/>
                </a:lnTo>
                <a:lnTo>
                  <a:pt x="7" y="969"/>
                </a:lnTo>
                <a:lnTo>
                  <a:pt x="15" y="1013"/>
                </a:lnTo>
                <a:lnTo>
                  <a:pt x="27" y="1056"/>
                </a:lnTo>
                <a:lnTo>
                  <a:pt x="41" y="1098"/>
                </a:lnTo>
                <a:lnTo>
                  <a:pt x="58" y="1141"/>
                </a:lnTo>
                <a:lnTo>
                  <a:pt x="78" y="1182"/>
                </a:lnTo>
                <a:lnTo>
                  <a:pt x="101" y="1222"/>
                </a:lnTo>
                <a:lnTo>
                  <a:pt x="127" y="1260"/>
                </a:lnTo>
                <a:lnTo>
                  <a:pt x="155" y="1298"/>
                </a:lnTo>
                <a:lnTo>
                  <a:pt x="186" y="1335"/>
                </a:lnTo>
                <a:lnTo>
                  <a:pt x="219" y="1371"/>
                </a:lnTo>
                <a:lnTo>
                  <a:pt x="255" y="1405"/>
                </a:lnTo>
                <a:lnTo>
                  <a:pt x="294" y="1438"/>
                </a:lnTo>
                <a:lnTo>
                  <a:pt x="335" y="1470"/>
                </a:lnTo>
                <a:lnTo>
                  <a:pt x="377" y="1501"/>
                </a:lnTo>
                <a:lnTo>
                  <a:pt x="421" y="1530"/>
                </a:lnTo>
                <a:lnTo>
                  <a:pt x="468" y="1558"/>
                </a:lnTo>
                <a:lnTo>
                  <a:pt x="517" y="1583"/>
                </a:lnTo>
                <a:lnTo>
                  <a:pt x="567" y="1609"/>
                </a:lnTo>
                <a:lnTo>
                  <a:pt x="619" y="1631"/>
                </a:lnTo>
                <a:lnTo>
                  <a:pt x="674" y="1652"/>
                </a:lnTo>
                <a:lnTo>
                  <a:pt x="728" y="1671"/>
                </a:lnTo>
                <a:lnTo>
                  <a:pt x="785" y="1690"/>
                </a:lnTo>
                <a:lnTo>
                  <a:pt x="844" y="1704"/>
                </a:lnTo>
                <a:lnTo>
                  <a:pt x="903" y="1719"/>
                </a:lnTo>
                <a:lnTo>
                  <a:pt x="965" y="1731"/>
                </a:lnTo>
                <a:lnTo>
                  <a:pt x="1027" y="1740"/>
                </a:lnTo>
                <a:lnTo>
                  <a:pt x="1091" y="1748"/>
                </a:lnTo>
                <a:lnTo>
                  <a:pt x="1155" y="1753"/>
                </a:lnTo>
                <a:lnTo>
                  <a:pt x="1220" y="1757"/>
                </a:lnTo>
                <a:lnTo>
                  <a:pt x="1286" y="1759"/>
                </a:lnTo>
                <a:lnTo>
                  <a:pt x="1353" y="1757"/>
                </a:lnTo>
                <a:lnTo>
                  <a:pt x="1418" y="1753"/>
                </a:lnTo>
                <a:lnTo>
                  <a:pt x="1483" y="1748"/>
                </a:lnTo>
                <a:lnTo>
                  <a:pt x="1545" y="1740"/>
                </a:lnTo>
                <a:lnTo>
                  <a:pt x="1608" y="1731"/>
                </a:lnTo>
                <a:lnTo>
                  <a:pt x="1669" y="1719"/>
                </a:lnTo>
                <a:lnTo>
                  <a:pt x="1729" y="1704"/>
                </a:lnTo>
                <a:lnTo>
                  <a:pt x="1787" y="1690"/>
                </a:lnTo>
                <a:lnTo>
                  <a:pt x="1844" y="1671"/>
                </a:lnTo>
                <a:lnTo>
                  <a:pt x="1900" y="1652"/>
                </a:lnTo>
                <a:lnTo>
                  <a:pt x="1953" y="1631"/>
                </a:lnTo>
                <a:lnTo>
                  <a:pt x="2006" y="1609"/>
                </a:lnTo>
                <a:lnTo>
                  <a:pt x="2057" y="1583"/>
                </a:lnTo>
                <a:lnTo>
                  <a:pt x="2105" y="1558"/>
                </a:lnTo>
                <a:lnTo>
                  <a:pt x="2151" y="1530"/>
                </a:lnTo>
                <a:lnTo>
                  <a:pt x="2196" y="1501"/>
                </a:lnTo>
                <a:lnTo>
                  <a:pt x="2239" y="1470"/>
                </a:lnTo>
                <a:lnTo>
                  <a:pt x="2279" y="1438"/>
                </a:lnTo>
                <a:lnTo>
                  <a:pt x="2317" y="1405"/>
                </a:lnTo>
                <a:lnTo>
                  <a:pt x="2353" y="1371"/>
                </a:lnTo>
                <a:lnTo>
                  <a:pt x="2386" y="1335"/>
                </a:lnTo>
                <a:lnTo>
                  <a:pt x="2418" y="1298"/>
                </a:lnTo>
                <a:lnTo>
                  <a:pt x="2446" y="1260"/>
                </a:lnTo>
                <a:lnTo>
                  <a:pt x="2471" y="1222"/>
                </a:lnTo>
                <a:lnTo>
                  <a:pt x="2495" y="1182"/>
                </a:lnTo>
                <a:lnTo>
                  <a:pt x="2515" y="1141"/>
                </a:lnTo>
                <a:lnTo>
                  <a:pt x="2533" y="1098"/>
                </a:lnTo>
                <a:lnTo>
                  <a:pt x="2547" y="1056"/>
                </a:lnTo>
                <a:lnTo>
                  <a:pt x="2558" y="1013"/>
                </a:lnTo>
                <a:lnTo>
                  <a:pt x="2567" y="969"/>
                </a:lnTo>
                <a:lnTo>
                  <a:pt x="2571" y="924"/>
                </a:lnTo>
                <a:lnTo>
                  <a:pt x="2574" y="879"/>
                </a:lnTo>
                <a:lnTo>
                  <a:pt x="2571" y="834"/>
                </a:lnTo>
                <a:lnTo>
                  <a:pt x="2567" y="788"/>
                </a:lnTo>
                <a:lnTo>
                  <a:pt x="2558" y="745"/>
                </a:lnTo>
                <a:lnTo>
                  <a:pt x="2547" y="702"/>
                </a:lnTo>
                <a:lnTo>
                  <a:pt x="2533" y="660"/>
                </a:lnTo>
                <a:lnTo>
                  <a:pt x="2515" y="617"/>
                </a:lnTo>
                <a:lnTo>
                  <a:pt x="2495" y="577"/>
                </a:lnTo>
                <a:lnTo>
                  <a:pt x="2471" y="537"/>
                </a:lnTo>
                <a:lnTo>
                  <a:pt x="2446" y="497"/>
                </a:lnTo>
                <a:lnTo>
                  <a:pt x="2418" y="460"/>
                </a:lnTo>
                <a:lnTo>
                  <a:pt x="2386" y="423"/>
                </a:lnTo>
                <a:lnTo>
                  <a:pt x="2353" y="387"/>
                </a:lnTo>
                <a:lnTo>
                  <a:pt x="2317" y="353"/>
                </a:lnTo>
                <a:lnTo>
                  <a:pt x="2279" y="319"/>
                </a:lnTo>
                <a:lnTo>
                  <a:pt x="2239" y="287"/>
                </a:lnTo>
                <a:lnTo>
                  <a:pt x="2196" y="257"/>
                </a:lnTo>
                <a:lnTo>
                  <a:pt x="2151" y="228"/>
                </a:lnTo>
                <a:lnTo>
                  <a:pt x="2105" y="201"/>
                </a:lnTo>
                <a:lnTo>
                  <a:pt x="2057" y="174"/>
                </a:lnTo>
                <a:lnTo>
                  <a:pt x="2006" y="151"/>
                </a:lnTo>
                <a:lnTo>
                  <a:pt x="1953" y="127"/>
                </a:lnTo>
                <a:lnTo>
                  <a:pt x="1900" y="105"/>
                </a:lnTo>
                <a:lnTo>
                  <a:pt x="1844" y="87"/>
                </a:lnTo>
                <a:lnTo>
                  <a:pt x="1787" y="69"/>
                </a:lnTo>
                <a:lnTo>
                  <a:pt x="1729" y="54"/>
                </a:lnTo>
                <a:lnTo>
                  <a:pt x="1669" y="39"/>
                </a:lnTo>
                <a:lnTo>
                  <a:pt x="1608" y="27"/>
                </a:lnTo>
                <a:lnTo>
                  <a:pt x="1545" y="18"/>
                </a:lnTo>
                <a:lnTo>
                  <a:pt x="1483" y="10"/>
                </a:lnTo>
                <a:lnTo>
                  <a:pt x="1418" y="4"/>
                </a:lnTo>
                <a:lnTo>
                  <a:pt x="1353" y="0"/>
                </a:lnTo>
                <a:lnTo>
                  <a:pt x="1286" y="0"/>
                </a:lnTo>
              </a:path>
            </a:pathLst>
          </a:custGeom>
          <a:noFill/>
          <a:ln w="3">
            <a:solidFill>
              <a:srgbClr val="000000"/>
            </a:solidFill>
            <a:prstDash val="solid"/>
            <a:round/>
            <a:headEnd/>
            <a:tailEnd/>
          </a:ln>
        </p:spPr>
        <p:txBody>
          <a:bodyPr/>
          <a:lstStyle/>
          <a:p>
            <a:endParaRPr lang="en-US"/>
          </a:p>
        </p:txBody>
      </p:sp>
      <p:sp>
        <p:nvSpPr>
          <p:cNvPr id="47123" name="Rectangle 6"/>
          <p:cNvSpPr>
            <a:spLocks noChangeArrowheads="1"/>
          </p:cNvSpPr>
          <p:nvPr/>
        </p:nvSpPr>
        <p:spPr bwMode="auto">
          <a:xfrm>
            <a:off x="1017411" y="3643313"/>
            <a:ext cx="557845" cy="153888"/>
          </a:xfrm>
          <a:prstGeom prst="rect">
            <a:avLst/>
          </a:prstGeom>
          <a:noFill/>
          <a:ln w="9525">
            <a:noFill/>
            <a:miter lim="800000"/>
            <a:headEnd/>
            <a:tailEnd/>
          </a:ln>
        </p:spPr>
        <p:txBody>
          <a:bodyPr wrap="none" lIns="0" tIns="0" rIns="0" bIns="0">
            <a:spAutoFit/>
          </a:bodyPr>
          <a:lstStyle/>
          <a:p>
            <a:pPr defTabSz="912813"/>
            <a:r>
              <a:rPr lang="es-ES" sz="1000" b="1">
                <a:solidFill>
                  <a:srgbClr val="FF9933"/>
                </a:solidFill>
              </a:rPr>
              <a:t>Chemical</a:t>
            </a:r>
          </a:p>
        </p:txBody>
      </p:sp>
      <p:sp>
        <p:nvSpPr>
          <p:cNvPr id="47124" name="Freeform 7"/>
          <p:cNvSpPr>
            <a:spLocks/>
          </p:cNvSpPr>
          <p:nvPr/>
        </p:nvSpPr>
        <p:spPr bwMode="auto">
          <a:xfrm>
            <a:off x="438074" y="2733675"/>
            <a:ext cx="836468" cy="857250"/>
          </a:xfrm>
          <a:custGeom>
            <a:avLst/>
            <a:gdLst>
              <a:gd name="T0" fmla="*/ 2147483647 w 2572"/>
              <a:gd name="T1" fmla="*/ 0 h 1757"/>
              <a:gd name="T2" fmla="*/ 2065001456 w 2572"/>
              <a:gd name="T3" fmla="*/ 232338654 h 1757"/>
              <a:gd name="T4" fmla="*/ 1686429663 w 2572"/>
              <a:gd name="T5" fmla="*/ 464677308 h 1757"/>
              <a:gd name="T6" fmla="*/ 1342245189 w 2572"/>
              <a:gd name="T7" fmla="*/ 929116029 h 1757"/>
              <a:gd name="T8" fmla="*/ 998061040 w 2572"/>
              <a:gd name="T9" fmla="*/ 1509962267 h 1757"/>
              <a:gd name="T10" fmla="*/ 722755616 w 2572"/>
              <a:gd name="T11" fmla="*/ 2090570164 h 1757"/>
              <a:gd name="T12" fmla="*/ 481837349 w 2572"/>
              <a:gd name="T13" fmla="*/ 2147483647 h 1757"/>
              <a:gd name="T14" fmla="*/ 275305180 w 2572"/>
              <a:gd name="T15" fmla="*/ 2147483647 h 1757"/>
              <a:gd name="T16" fmla="*/ 137652752 w 2572"/>
              <a:gd name="T17" fmla="*/ 2147483647 h 1757"/>
              <a:gd name="T18" fmla="*/ 34386678 w 2572"/>
              <a:gd name="T19" fmla="*/ 2147483647 h 1757"/>
              <a:gd name="T20" fmla="*/ 0 w 2572"/>
              <a:gd name="T21" fmla="*/ 2147483647 h 1757"/>
              <a:gd name="T22" fmla="*/ 34386678 w 2572"/>
              <a:gd name="T23" fmla="*/ 2147483647 h 1757"/>
              <a:gd name="T24" fmla="*/ 137652752 w 2572"/>
              <a:gd name="T25" fmla="*/ 2147483647 h 1757"/>
              <a:gd name="T26" fmla="*/ 275305180 w 2572"/>
              <a:gd name="T27" fmla="*/ 2147483647 h 1757"/>
              <a:gd name="T28" fmla="*/ 481837349 w 2572"/>
              <a:gd name="T29" fmla="*/ 2147483647 h 1757"/>
              <a:gd name="T30" fmla="*/ 722755616 w 2572"/>
              <a:gd name="T31" fmla="*/ 2147483647 h 1757"/>
              <a:gd name="T32" fmla="*/ 998061040 w 2572"/>
              <a:gd name="T33" fmla="*/ 2147483647 h 1757"/>
              <a:gd name="T34" fmla="*/ 1342245189 w 2572"/>
              <a:gd name="T35" fmla="*/ 2147483647 h 1757"/>
              <a:gd name="T36" fmla="*/ 1686429663 w 2572"/>
              <a:gd name="T37" fmla="*/ 2147483647 h 1757"/>
              <a:gd name="T38" fmla="*/ 2065001456 w 2572"/>
              <a:gd name="T39" fmla="*/ 2147483647 h 1757"/>
              <a:gd name="T40" fmla="*/ 2147483647 w 2572"/>
              <a:gd name="T41" fmla="*/ 2147483647 h 1757"/>
              <a:gd name="T42" fmla="*/ 2147483647 w 2572"/>
              <a:gd name="T43" fmla="*/ 2147483647 h 1757"/>
              <a:gd name="T44" fmla="*/ 2147483647 w 2572"/>
              <a:gd name="T45" fmla="*/ 2147483647 h 1757"/>
              <a:gd name="T46" fmla="*/ 2147483647 w 2572"/>
              <a:gd name="T47" fmla="*/ 2147483647 h 1757"/>
              <a:gd name="T48" fmla="*/ 2147483647 w 2572"/>
              <a:gd name="T49" fmla="*/ 2147483647 h 1757"/>
              <a:gd name="T50" fmla="*/ 2147483647 w 2572"/>
              <a:gd name="T51" fmla="*/ 2147483647 h 1757"/>
              <a:gd name="T52" fmla="*/ 2147483647 w 2572"/>
              <a:gd name="T53" fmla="*/ 2147483647 h 1757"/>
              <a:gd name="T54" fmla="*/ 2147483647 w 2572"/>
              <a:gd name="T55" fmla="*/ 2147483647 h 1757"/>
              <a:gd name="T56" fmla="*/ 2147483647 w 2572"/>
              <a:gd name="T57" fmla="*/ 2147483647 h 1757"/>
              <a:gd name="T58" fmla="*/ 2147483647 w 2572"/>
              <a:gd name="T59" fmla="*/ 2147483647 h 1757"/>
              <a:gd name="T60" fmla="*/ 2147483647 w 2572"/>
              <a:gd name="T61" fmla="*/ 2147483647 h 1757"/>
              <a:gd name="T62" fmla="*/ 2147483647 w 2572"/>
              <a:gd name="T63" fmla="*/ 2147483647 h 1757"/>
              <a:gd name="T64" fmla="*/ 2147483647 w 2572"/>
              <a:gd name="T65" fmla="*/ 2147483647 h 1757"/>
              <a:gd name="T66" fmla="*/ 2147483647 w 2572"/>
              <a:gd name="T67" fmla="*/ 2147483647 h 1757"/>
              <a:gd name="T68" fmla="*/ 2147483647 w 2572"/>
              <a:gd name="T69" fmla="*/ 2147483647 h 1757"/>
              <a:gd name="T70" fmla="*/ 2147483647 w 2572"/>
              <a:gd name="T71" fmla="*/ 2147483647 h 1757"/>
              <a:gd name="T72" fmla="*/ 2147483647 w 2572"/>
              <a:gd name="T73" fmla="*/ 2147483647 h 1757"/>
              <a:gd name="T74" fmla="*/ 2147483647 w 2572"/>
              <a:gd name="T75" fmla="*/ 1626131564 h 1757"/>
              <a:gd name="T76" fmla="*/ 2147483647 w 2572"/>
              <a:gd name="T77" fmla="*/ 1045285082 h 1757"/>
              <a:gd name="T78" fmla="*/ 2147483647 w 2572"/>
              <a:gd name="T79" fmla="*/ 696777925 h 1757"/>
              <a:gd name="T80" fmla="*/ 2147483647 w 2572"/>
              <a:gd name="T81" fmla="*/ 348508011 h 1757"/>
              <a:gd name="T82" fmla="*/ 2147483647 w 2572"/>
              <a:gd name="T83" fmla="*/ 116169327 h 1757"/>
              <a:gd name="T84" fmla="*/ 2147483647 w 2572"/>
              <a:gd name="T85" fmla="*/ 0 h 17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2"/>
              <a:gd name="T130" fmla="*/ 0 h 1757"/>
              <a:gd name="T131" fmla="*/ 2572 w 2572"/>
              <a:gd name="T132" fmla="*/ 1757 h 17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2" h="1757">
                <a:moveTo>
                  <a:pt x="1286" y="0"/>
                </a:moveTo>
                <a:lnTo>
                  <a:pt x="1219" y="0"/>
                </a:lnTo>
                <a:lnTo>
                  <a:pt x="1154" y="4"/>
                </a:lnTo>
                <a:lnTo>
                  <a:pt x="1089" y="10"/>
                </a:lnTo>
                <a:lnTo>
                  <a:pt x="1027" y="18"/>
                </a:lnTo>
                <a:lnTo>
                  <a:pt x="964" y="27"/>
                </a:lnTo>
                <a:lnTo>
                  <a:pt x="903" y="39"/>
                </a:lnTo>
                <a:lnTo>
                  <a:pt x="843" y="53"/>
                </a:lnTo>
                <a:lnTo>
                  <a:pt x="785" y="68"/>
                </a:lnTo>
                <a:lnTo>
                  <a:pt x="728" y="87"/>
                </a:lnTo>
                <a:lnTo>
                  <a:pt x="672" y="105"/>
                </a:lnTo>
                <a:lnTo>
                  <a:pt x="619" y="127"/>
                </a:lnTo>
                <a:lnTo>
                  <a:pt x="566" y="149"/>
                </a:lnTo>
                <a:lnTo>
                  <a:pt x="515" y="174"/>
                </a:lnTo>
                <a:lnTo>
                  <a:pt x="467" y="201"/>
                </a:lnTo>
                <a:lnTo>
                  <a:pt x="421" y="228"/>
                </a:lnTo>
                <a:lnTo>
                  <a:pt x="376" y="257"/>
                </a:lnTo>
                <a:lnTo>
                  <a:pt x="333" y="287"/>
                </a:lnTo>
                <a:lnTo>
                  <a:pt x="293" y="319"/>
                </a:lnTo>
                <a:lnTo>
                  <a:pt x="255" y="353"/>
                </a:lnTo>
                <a:lnTo>
                  <a:pt x="219" y="387"/>
                </a:lnTo>
                <a:lnTo>
                  <a:pt x="186" y="423"/>
                </a:lnTo>
                <a:lnTo>
                  <a:pt x="154" y="460"/>
                </a:lnTo>
                <a:lnTo>
                  <a:pt x="126" y="497"/>
                </a:lnTo>
                <a:lnTo>
                  <a:pt x="101" y="537"/>
                </a:lnTo>
                <a:lnTo>
                  <a:pt x="77" y="577"/>
                </a:lnTo>
                <a:lnTo>
                  <a:pt x="57" y="617"/>
                </a:lnTo>
                <a:lnTo>
                  <a:pt x="39" y="660"/>
                </a:lnTo>
                <a:lnTo>
                  <a:pt x="25" y="702"/>
                </a:lnTo>
                <a:lnTo>
                  <a:pt x="14" y="745"/>
                </a:lnTo>
                <a:lnTo>
                  <a:pt x="6" y="788"/>
                </a:lnTo>
                <a:lnTo>
                  <a:pt x="1" y="834"/>
                </a:lnTo>
                <a:lnTo>
                  <a:pt x="0" y="879"/>
                </a:lnTo>
                <a:lnTo>
                  <a:pt x="1" y="924"/>
                </a:lnTo>
                <a:lnTo>
                  <a:pt x="6" y="969"/>
                </a:lnTo>
                <a:lnTo>
                  <a:pt x="14" y="1013"/>
                </a:lnTo>
                <a:lnTo>
                  <a:pt x="25" y="1056"/>
                </a:lnTo>
                <a:lnTo>
                  <a:pt x="39" y="1098"/>
                </a:lnTo>
                <a:lnTo>
                  <a:pt x="57" y="1141"/>
                </a:lnTo>
                <a:lnTo>
                  <a:pt x="77" y="1181"/>
                </a:lnTo>
                <a:lnTo>
                  <a:pt x="101" y="1220"/>
                </a:lnTo>
                <a:lnTo>
                  <a:pt x="126" y="1260"/>
                </a:lnTo>
                <a:lnTo>
                  <a:pt x="154" y="1297"/>
                </a:lnTo>
                <a:lnTo>
                  <a:pt x="186" y="1335"/>
                </a:lnTo>
                <a:lnTo>
                  <a:pt x="219" y="1371"/>
                </a:lnTo>
                <a:lnTo>
                  <a:pt x="255" y="1405"/>
                </a:lnTo>
                <a:lnTo>
                  <a:pt x="293" y="1438"/>
                </a:lnTo>
                <a:lnTo>
                  <a:pt x="333" y="1470"/>
                </a:lnTo>
                <a:lnTo>
                  <a:pt x="376" y="1501"/>
                </a:lnTo>
                <a:lnTo>
                  <a:pt x="421" y="1530"/>
                </a:lnTo>
                <a:lnTo>
                  <a:pt x="467" y="1557"/>
                </a:lnTo>
                <a:lnTo>
                  <a:pt x="515" y="1583"/>
                </a:lnTo>
                <a:lnTo>
                  <a:pt x="566" y="1607"/>
                </a:lnTo>
                <a:lnTo>
                  <a:pt x="619" y="1631"/>
                </a:lnTo>
                <a:lnTo>
                  <a:pt x="672" y="1652"/>
                </a:lnTo>
                <a:lnTo>
                  <a:pt x="728" y="1671"/>
                </a:lnTo>
                <a:lnTo>
                  <a:pt x="785" y="1688"/>
                </a:lnTo>
                <a:lnTo>
                  <a:pt x="843" y="1704"/>
                </a:lnTo>
                <a:lnTo>
                  <a:pt x="903" y="1719"/>
                </a:lnTo>
                <a:lnTo>
                  <a:pt x="964" y="1731"/>
                </a:lnTo>
                <a:lnTo>
                  <a:pt x="1027" y="1740"/>
                </a:lnTo>
                <a:lnTo>
                  <a:pt x="1089" y="1748"/>
                </a:lnTo>
                <a:lnTo>
                  <a:pt x="1154" y="1753"/>
                </a:lnTo>
                <a:lnTo>
                  <a:pt x="1219" y="1757"/>
                </a:lnTo>
                <a:lnTo>
                  <a:pt x="1286" y="1757"/>
                </a:lnTo>
                <a:lnTo>
                  <a:pt x="1352" y="1757"/>
                </a:lnTo>
                <a:lnTo>
                  <a:pt x="1417" y="1753"/>
                </a:lnTo>
                <a:lnTo>
                  <a:pt x="1481" y="1748"/>
                </a:lnTo>
                <a:lnTo>
                  <a:pt x="1545" y="1740"/>
                </a:lnTo>
                <a:lnTo>
                  <a:pt x="1607" y="1731"/>
                </a:lnTo>
                <a:lnTo>
                  <a:pt x="1668" y="1719"/>
                </a:lnTo>
                <a:lnTo>
                  <a:pt x="1728" y="1704"/>
                </a:lnTo>
                <a:lnTo>
                  <a:pt x="1787" y="1688"/>
                </a:lnTo>
                <a:lnTo>
                  <a:pt x="1844" y="1671"/>
                </a:lnTo>
                <a:lnTo>
                  <a:pt x="1898" y="1652"/>
                </a:lnTo>
                <a:lnTo>
                  <a:pt x="1953" y="1631"/>
                </a:lnTo>
                <a:lnTo>
                  <a:pt x="2005" y="1607"/>
                </a:lnTo>
                <a:lnTo>
                  <a:pt x="2055" y="1583"/>
                </a:lnTo>
                <a:lnTo>
                  <a:pt x="2104" y="1557"/>
                </a:lnTo>
                <a:lnTo>
                  <a:pt x="2151" y="1530"/>
                </a:lnTo>
                <a:lnTo>
                  <a:pt x="2195" y="1501"/>
                </a:lnTo>
                <a:lnTo>
                  <a:pt x="2237" y="1470"/>
                </a:lnTo>
                <a:lnTo>
                  <a:pt x="2278" y="1438"/>
                </a:lnTo>
                <a:lnTo>
                  <a:pt x="2317" y="1405"/>
                </a:lnTo>
                <a:lnTo>
                  <a:pt x="2353" y="1371"/>
                </a:lnTo>
                <a:lnTo>
                  <a:pt x="2386" y="1335"/>
                </a:lnTo>
                <a:lnTo>
                  <a:pt x="2417" y="1297"/>
                </a:lnTo>
                <a:lnTo>
                  <a:pt x="2446" y="1260"/>
                </a:lnTo>
                <a:lnTo>
                  <a:pt x="2471" y="1220"/>
                </a:lnTo>
                <a:lnTo>
                  <a:pt x="2494" y="1181"/>
                </a:lnTo>
                <a:lnTo>
                  <a:pt x="2514" y="1141"/>
                </a:lnTo>
                <a:lnTo>
                  <a:pt x="2532" y="1098"/>
                </a:lnTo>
                <a:lnTo>
                  <a:pt x="2545" y="1056"/>
                </a:lnTo>
                <a:lnTo>
                  <a:pt x="2557" y="1013"/>
                </a:lnTo>
                <a:lnTo>
                  <a:pt x="2565" y="969"/>
                </a:lnTo>
                <a:lnTo>
                  <a:pt x="2571" y="924"/>
                </a:lnTo>
                <a:lnTo>
                  <a:pt x="2572" y="879"/>
                </a:lnTo>
                <a:lnTo>
                  <a:pt x="2571" y="834"/>
                </a:lnTo>
                <a:lnTo>
                  <a:pt x="2565" y="788"/>
                </a:lnTo>
                <a:lnTo>
                  <a:pt x="2557" y="745"/>
                </a:lnTo>
                <a:lnTo>
                  <a:pt x="2545" y="702"/>
                </a:lnTo>
                <a:lnTo>
                  <a:pt x="2532" y="660"/>
                </a:lnTo>
                <a:lnTo>
                  <a:pt x="2514" y="617"/>
                </a:lnTo>
                <a:lnTo>
                  <a:pt x="2494" y="577"/>
                </a:lnTo>
                <a:lnTo>
                  <a:pt x="2471" y="537"/>
                </a:lnTo>
                <a:lnTo>
                  <a:pt x="2446" y="497"/>
                </a:lnTo>
                <a:lnTo>
                  <a:pt x="2417" y="460"/>
                </a:lnTo>
                <a:lnTo>
                  <a:pt x="2386" y="423"/>
                </a:lnTo>
                <a:lnTo>
                  <a:pt x="2353" y="387"/>
                </a:lnTo>
                <a:lnTo>
                  <a:pt x="2317" y="353"/>
                </a:lnTo>
                <a:lnTo>
                  <a:pt x="2278" y="319"/>
                </a:lnTo>
                <a:lnTo>
                  <a:pt x="2237" y="287"/>
                </a:lnTo>
                <a:lnTo>
                  <a:pt x="2195" y="257"/>
                </a:lnTo>
                <a:lnTo>
                  <a:pt x="2151" y="228"/>
                </a:lnTo>
                <a:lnTo>
                  <a:pt x="2104" y="201"/>
                </a:lnTo>
                <a:lnTo>
                  <a:pt x="2055" y="174"/>
                </a:lnTo>
                <a:lnTo>
                  <a:pt x="2005" y="149"/>
                </a:lnTo>
                <a:lnTo>
                  <a:pt x="1953" y="127"/>
                </a:lnTo>
                <a:lnTo>
                  <a:pt x="1898" y="105"/>
                </a:lnTo>
                <a:lnTo>
                  <a:pt x="1844" y="87"/>
                </a:lnTo>
                <a:lnTo>
                  <a:pt x="1787" y="68"/>
                </a:lnTo>
                <a:lnTo>
                  <a:pt x="1728" y="53"/>
                </a:lnTo>
                <a:lnTo>
                  <a:pt x="1668" y="39"/>
                </a:lnTo>
                <a:lnTo>
                  <a:pt x="1607" y="27"/>
                </a:lnTo>
                <a:lnTo>
                  <a:pt x="1545" y="18"/>
                </a:lnTo>
                <a:lnTo>
                  <a:pt x="1481" y="10"/>
                </a:lnTo>
                <a:lnTo>
                  <a:pt x="1417" y="4"/>
                </a:lnTo>
                <a:lnTo>
                  <a:pt x="1352" y="0"/>
                </a:lnTo>
                <a:lnTo>
                  <a:pt x="1286" y="0"/>
                </a:lnTo>
              </a:path>
            </a:pathLst>
          </a:custGeom>
          <a:noFill/>
          <a:ln w="3">
            <a:solidFill>
              <a:srgbClr val="000000"/>
            </a:solidFill>
            <a:prstDash val="solid"/>
            <a:round/>
            <a:headEnd/>
            <a:tailEnd/>
          </a:ln>
        </p:spPr>
        <p:txBody>
          <a:bodyPr/>
          <a:lstStyle/>
          <a:p>
            <a:endParaRPr lang="en-US"/>
          </a:p>
        </p:txBody>
      </p:sp>
      <p:sp>
        <p:nvSpPr>
          <p:cNvPr id="47125" name="Rectangle 8"/>
          <p:cNvSpPr>
            <a:spLocks noChangeArrowheads="1"/>
          </p:cNvSpPr>
          <p:nvPr/>
        </p:nvSpPr>
        <p:spPr bwMode="auto">
          <a:xfrm>
            <a:off x="592035" y="3092450"/>
            <a:ext cx="591509" cy="153888"/>
          </a:xfrm>
          <a:prstGeom prst="rect">
            <a:avLst/>
          </a:prstGeom>
          <a:noFill/>
          <a:ln w="9525">
            <a:noFill/>
            <a:miter lim="800000"/>
            <a:headEnd/>
            <a:tailEnd/>
          </a:ln>
        </p:spPr>
        <p:txBody>
          <a:bodyPr wrap="none" lIns="0" tIns="0" rIns="0" bIns="0">
            <a:spAutoFit/>
          </a:bodyPr>
          <a:lstStyle/>
          <a:p>
            <a:pPr defTabSz="912813"/>
            <a:r>
              <a:rPr lang="es-ES" sz="1000" b="1">
                <a:solidFill>
                  <a:srgbClr val="FF9933"/>
                </a:solidFill>
              </a:rPr>
              <a:t>Biological</a:t>
            </a:r>
          </a:p>
        </p:txBody>
      </p:sp>
      <p:sp>
        <p:nvSpPr>
          <p:cNvPr id="47126" name="Freeform 9"/>
          <p:cNvSpPr>
            <a:spLocks/>
          </p:cNvSpPr>
          <p:nvPr/>
        </p:nvSpPr>
        <p:spPr bwMode="auto">
          <a:xfrm>
            <a:off x="109519" y="3275013"/>
            <a:ext cx="838054" cy="857250"/>
          </a:xfrm>
          <a:custGeom>
            <a:avLst/>
            <a:gdLst>
              <a:gd name="T0" fmla="*/ 2147483647 w 2574"/>
              <a:gd name="T1" fmla="*/ 0 h 1759"/>
              <a:gd name="T2" fmla="*/ 2071849209 w 2574"/>
              <a:gd name="T3" fmla="*/ 231572999 h 1759"/>
              <a:gd name="T4" fmla="*/ 1692007332 w 2574"/>
              <a:gd name="T5" fmla="*/ 578813918 h 1759"/>
              <a:gd name="T6" fmla="*/ 1346733866 w 2574"/>
              <a:gd name="T7" fmla="*/ 926054655 h 1759"/>
              <a:gd name="T8" fmla="*/ 1001461376 w 2574"/>
              <a:gd name="T9" fmla="*/ 1504868086 h 1759"/>
              <a:gd name="T10" fmla="*/ 725115343 w 2574"/>
              <a:gd name="T11" fmla="*/ 2083444421 h 1759"/>
              <a:gd name="T12" fmla="*/ 483445995 w 2574"/>
              <a:gd name="T13" fmla="*/ 2147483647 h 1759"/>
              <a:gd name="T14" fmla="*/ 276239630 w 2574"/>
              <a:gd name="T15" fmla="*/ 2147483647 h 1759"/>
              <a:gd name="T16" fmla="*/ 103603019 w 2574"/>
              <a:gd name="T17" fmla="*/ 2147483647 h 1759"/>
              <a:gd name="T18" fmla="*/ 34569723 w 2574"/>
              <a:gd name="T19" fmla="*/ 2147483647 h 1759"/>
              <a:gd name="T20" fmla="*/ 0 w 2574"/>
              <a:gd name="T21" fmla="*/ 2147483647 h 1759"/>
              <a:gd name="T22" fmla="*/ 34569723 w 2574"/>
              <a:gd name="T23" fmla="*/ 2147483647 h 1759"/>
              <a:gd name="T24" fmla="*/ 103603019 w 2574"/>
              <a:gd name="T25" fmla="*/ 2147483647 h 1759"/>
              <a:gd name="T26" fmla="*/ 276239630 w 2574"/>
              <a:gd name="T27" fmla="*/ 2147483647 h 1759"/>
              <a:gd name="T28" fmla="*/ 483445995 w 2574"/>
              <a:gd name="T29" fmla="*/ 2147483647 h 1759"/>
              <a:gd name="T30" fmla="*/ 725115343 w 2574"/>
              <a:gd name="T31" fmla="*/ 2147483647 h 1759"/>
              <a:gd name="T32" fmla="*/ 1001461376 w 2574"/>
              <a:gd name="T33" fmla="*/ 2147483647 h 1759"/>
              <a:gd name="T34" fmla="*/ 1346733866 w 2574"/>
              <a:gd name="T35" fmla="*/ 2147483647 h 1759"/>
              <a:gd name="T36" fmla="*/ 1692007332 w 2574"/>
              <a:gd name="T37" fmla="*/ 2147483647 h 1759"/>
              <a:gd name="T38" fmla="*/ 2071849209 w 2574"/>
              <a:gd name="T39" fmla="*/ 2147483647 h 1759"/>
              <a:gd name="T40" fmla="*/ 2147483647 w 2574"/>
              <a:gd name="T41" fmla="*/ 2147483647 h 1759"/>
              <a:gd name="T42" fmla="*/ 2147483647 w 2574"/>
              <a:gd name="T43" fmla="*/ 2147483647 h 1759"/>
              <a:gd name="T44" fmla="*/ 2147483647 w 2574"/>
              <a:gd name="T45" fmla="*/ 2147483647 h 1759"/>
              <a:gd name="T46" fmla="*/ 2147483647 w 2574"/>
              <a:gd name="T47" fmla="*/ 2147483647 h 1759"/>
              <a:gd name="T48" fmla="*/ 2147483647 w 2574"/>
              <a:gd name="T49" fmla="*/ 2147483647 h 1759"/>
              <a:gd name="T50" fmla="*/ 2147483647 w 2574"/>
              <a:gd name="T51" fmla="*/ 2147483647 h 1759"/>
              <a:gd name="T52" fmla="*/ 2147483647 w 2574"/>
              <a:gd name="T53" fmla="*/ 2147483647 h 1759"/>
              <a:gd name="T54" fmla="*/ 2147483647 w 2574"/>
              <a:gd name="T55" fmla="*/ 2147483647 h 1759"/>
              <a:gd name="T56" fmla="*/ 2147483647 w 2574"/>
              <a:gd name="T57" fmla="*/ 2147483647 h 1759"/>
              <a:gd name="T58" fmla="*/ 2147483647 w 2574"/>
              <a:gd name="T59" fmla="*/ 2147483647 h 1759"/>
              <a:gd name="T60" fmla="*/ 2147483647 w 2574"/>
              <a:gd name="T61" fmla="*/ 2147483647 h 1759"/>
              <a:gd name="T62" fmla="*/ 2147483647 w 2574"/>
              <a:gd name="T63" fmla="*/ 2147483647 h 1759"/>
              <a:gd name="T64" fmla="*/ 2147483647 w 2574"/>
              <a:gd name="T65" fmla="*/ 2147483647 h 1759"/>
              <a:gd name="T66" fmla="*/ 2147483647 w 2574"/>
              <a:gd name="T67" fmla="*/ 2147483647 h 1759"/>
              <a:gd name="T68" fmla="*/ 2147483647 w 2574"/>
              <a:gd name="T69" fmla="*/ 2147483647 h 1759"/>
              <a:gd name="T70" fmla="*/ 2147483647 w 2574"/>
              <a:gd name="T71" fmla="*/ 2147483647 h 1759"/>
              <a:gd name="T72" fmla="*/ 2147483647 w 2574"/>
              <a:gd name="T73" fmla="*/ 2147483647 h 1759"/>
              <a:gd name="T74" fmla="*/ 2147483647 w 2574"/>
              <a:gd name="T75" fmla="*/ 1620535885 h 1759"/>
              <a:gd name="T76" fmla="*/ 2147483647 w 2574"/>
              <a:gd name="T77" fmla="*/ 1157627837 h 1759"/>
              <a:gd name="T78" fmla="*/ 2147483647 w 2574"/>
              <a:gd name="T79" fmla="*/ 694481717 h 1759"/>
              <a:gd name="T80" fmla="*/ 2147483647 w 2574"/>
              <a:gd name="T81" fmla="*/ 347240859 h 1759"/>
              <a:gd name="T82" fmla="*/ 2147483647 w 2574"/>
              <a:gd name="T83" fmla="*/ 115667830 h 1759"/>
              <a:gd name="T84" fmla="*/ 2147483647 w 2574"/>
              <a:gd name="T85" fmla="*/ 0 h 17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4"/>
              <a:gd name="T130" fmla="*/ 0 h 1759"/>
              <a:gd name="T131" fmla="*/ 2574 w 2574"/>
              <a:gd name="T132" fmla="*/ 1759 h 17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4" h="1759">
                <a:moveTo>
                  <a:pt x="1288" y="0"/>
                </a:moveTo>
                <a:lnTo>
                  <a:pt x="1221" y="2"/>
                </a:lnTo>
                <a:lnTo>
                  <a:pt x="1156" y="4"/>
                </a:lnTo>
                <a:lnTo>
                  <a:pt x="1091" y="11"/>
                </a:lnTo>
                <a:lnTo>
                  <a:pt x="1027" y="18"/>
                </a:lnTo>
                <a:lnTo>
                  <a:pt x="966" y="28"/>
                </a:lnTo>
                <a:lnTo>
                  <a:pt x="905" y="40"/>
                </a:lnTo>
                <a:lnTo>
                  <a:pt x="845" y="54"/>
                </a:lnTo>
                <a:lnTo>
                  <a:pt x="787" y="70"/>
                </a:lnTo>
                <a:lnTo>
                  <a:pt x="729" y="87"/>
                </a:lnTo>
                <a:lnTo>
                  <a:pt x="674" y="107"/>
                </a:lnTo>
                <a:lnTo>
                  <a:pt x="621" y="128"/>
                </a:lnTo>
                <a:lnTo>
                  <a:pt x="567" y="151"/>
                </a:lnTo>
                <a:lnTo>
                  <a:pt x="517" y="175"/>
                </a:lnTo>
                <a:lnTo>
                  <a:pt x="469" y="201"/>
                </a:lnTo>
                <a:lnTo>
                  <a:pt x="423" y="229"/>
                </a:lnTo>
                <a:lnTo>
                  <a:pt x="377" y="258"/>
                </a:lnTo>
                <a:lnTo>
                  <a:pt x="335" y="289"/>
                </a:lnTo>
                <a:lnTo>
                  <a:pt x="294" y="321"/>
                </a:lnTo>
                <a:lnTo>
                  <a:pt x="256" y="354"/>
                </a:lnTo>
                <a:lnTo>
                  <a:pt x="221" y="389"/>
                </a:lnTo>
                <a:lnTo>
                  <a:pt x="187" y="423"/>
                </a:lnTo>
                <a:lnTo>
                  <a:pt x="155" y="460"/>
                </a:lnTo>
                <a:lnTo>
                  <a:pt x="128" y="499"/>
                </a:lnTo>
                <a:lnTo>
                  <a:pt x="101" y="537"/>
                </a:lnTo>
                <a:lnTo>
                  <a:pt x="78" y="577"/>
                </a:lnTo>
                <a:lnTo>
                  <a:pt x="58" y="618"/>
                </a:lnTo>
                <a:lnTo>
                  <a:pt x="41" y="660"/>
                </a:lnTo>
                <a:lnTo>
                  <a:pt x="27" y="702"/>
                </a:lnTo>
                <a:lnTo>
                  <a:pt x="16" y="746"/>
                </a:lnTo>
                <a:lnTo>
                  <a:pt x="7" y="790"/>
                </a:lnTo>
                <a:lnTo>
                  <a:pt x="3" y="834"/>
                </a:lnTo>
                <a:lnTo>
                  <a:pt x="0" y="879"/>
                </a:lnTo>
                <a:lnTo>
                  <a:pt x="3" y="924"/>
                </a:lnTo>
                <a:lnTo>
                  <a:pt x="7" y="969"/>
                </a:lnTo>
                <a:lnTo>
                  <a:pt x="16" y="1013"/>
                </a:lnTo>
                <a:lnTo>
                  <a:pt x="27" y="1057"/>
                </a:lnTo>
                <a:lnTo>
                  <a:pt x="41" y="1100"/>
                </a:lnTo>
                <a:lnTo>
                  <a:pt x="58" y="1141"/>
                </a:lnTo>
                <a:lnTo>
                  <a:pt x="78" y="1182"/>
                </a:lnTo>
                <a:lnTo>
                  <a:pt x="101" y="1222"/>
                </a:lnTo>
                <a:lnTo>
                  <a:pt x="128" y="1260"/>
                </a:lnTo>
                <a:lnTo>
                  <a:pt x="155" y="1299"/>
                </a:lnTo>
                <a:lnTo>
                  <a:pt x="187" y="1335"/>
                </a:lnTo>
                <a:lnTo>
                  <a:pt x="221" y="1371"/>
                </a:lnTo>
                <a:lnTo>
                  <a:pt x="256" y="1405"/>
                </a:lnTo>
                <a:lnTo>
                  <a:pt x="294" y="1438"/>
                </a:lnTo>
                <a:lnTo>
                  <a:pt x="335" y="1470"/>
                </a:lnTo>
                <a:lnTo>
                  <a:pt x="377" y="1501"/>
                </a:lnTo>
                <a:lnTo>
                  <a:pt x="423" y="1530"/>
                </a:lnTo>
                <a:lnTo>
                  <a:pt x="469" y="1558"/>
                </a:lnTo>
                <a:lnTo>
                  <a:pt x="517" y="1583"/>
                </a:lnTo>
                <a:lnTo>
                  <a:pt x="567" y="1609"/>
                </a:lnTo>
                <a:lnTo>
                  <a:pt x="621" y="1631"/>
                </a:lnTo>
                <a:lnTo>
                  <a:pt x="674" y="1652"/>
                </a:lnTo>
                <a:lnTo>
                  <a:pt x="729" y="1672"/>
                </a:lnTo>
                <a:lnTo>
                  <a:pt x="787" y="1690"/>
                </a:lnTo>
                <a:lnTo>
                  <a:pt x="845" y="1706"/>
                </a:lnTo>
                <a:lnTo>
                  <a:pt x="905" y="1719"/>
                </a:lnTo>
                <a:lnTo>
                  <a:pt x="966" y="1731"/>
                </a:lnTo>
                <a:lnTo>
                  <a:pt x="1027" y="1740"/>
                </a:lnTo>
                <a:lnTo>
                  <a:pt x="1091" y="1748"/>
                </a:lnTo>
                <a:lnTo>
                  <a:pt x="1156" y="1753"/>
                </a:lnTo>
                <a:lnTo>
                  <a:pt x="1221" y="1757"/>
                </a:lnTo>
                <a:lnTo>
                  <a:pt x="1288" y="1759"/>
                </a:lnTo>
                <a:lnTo>
                  <a:pt x="1353" y="1757"/>
                </a:lnTo>
                <a:lnTo>
                  <a:pt x="1419" y="1753"/>
                </a:lnTo>
                <a:lnTo>
                  <a:pt x="1483" y="1748"/>
                </a:lnTo>
                <a:lnTo>
                  <a:pt x="1547" y="1740"/>
                </a:lnTo>
                <a:lnTo>
                  <a:pt x="1609" y="1731"/>
                </a:lnTo>
                <a:lnTo>
                  <a:pt x="1670" y="1719"/>
                </a:lnTo>
                <a:lnTo>
                  <a:pt x="1730" y="1706"/>
                </a:lnTo>
                <a:lnTo>
                  <a:pt x="1788" y="1690"/>
                </a:lnTo>
                <a:lnTo>
                  <a:pt x="1844" y="1672"/>
                </a:lnTo>
                <a:lnTo>
                  <a:pt x="1900" y="1652"/>
                </a:lnTo>
                <a:lnTo>
                  <a:pt x="1955" y="1631"/>
                </a:lnTo>
                <a:lnTo>
                  <a:pt x="2006" y="1609"/>
                </a:lnTo>
                <a:lnTo>
                  <a:pt x="2057" y="1583"/>
                </a:lnTo>
                <a:lnTo>
                  <a:pt x="2105" y="1558"/>
                </a:lnTo>
                <a:lnTo>
                  <a:pt x="2153" y="1530"/>
                </a:lnTo>
                <a:lnTo>
                  <a:pt x="2196" y="1501"/>
                </a:lnTo>
                <a:lnTo>
                  <a:pt x="2239" y="1470"/>
                </a:lnTo>
                <a:lnTo>
                  <a:pt x="2280" y="1438"/>
                </a:lnTo>
                <a:lnTo>
                  <a:pt x="2317" y="1405"/>
                </a:lnTo>
                <a:lnTo>
                  <a:pt x="2353" y="1371"/>
                </a:lnTo>
                <a:lnTo>
                  <a:pt x="2388" y="1335"/>
                </a:lnTo>
                <a:lnTo>
                  <a:pt x="2418" y="1299"/>
                </a:lnTo>
                <a:lnTo>
                  <a:pt x="2446" y="1260"/>
                </a:lnTo>
                <a:lnTo>
                  <a:pt x="2473" y="1222"/>
                </a:lnTo>
                <a:lnTo>
                  <a:pt x="2495" y="1182"/>
                </a:lnTo>
                <a:lnTo>
                  <a:pt x="2515" y="1141"/>
                </a:lnTo>
                <a:lnTo>
                  <a:pt x="2533" y="1100"/>
                </a:lnTo>
                <a:lnTo>
                  <a:pt x="2547" y="1057"/>
                </a:lnTo>
                <a:lnTo>
                  <a:pt x="2559" y="1013"/>
                </a:lnTo>
                <a:lnTo>
                  <a:pt x="2567" y="969"/>
                </a:lnTo>
                <a:lnTo>
                  <a:pt x="2572" y="924"/>
                </a:lnTo>
                <a:lnTo>
                  <a:pt x="2574" y="879"/>
                </a:lnTo>
                <a:lnTo>
                  <a:pt x="2572" y="834"/>
                </a:lnTo>
                <a:lnTo>
                  <a:pt x="2567" y="790"/>
                </a:lnTo>
                <a:lnTo>
                  <a:pt x="2559" y="746"/>
                </a:lnTo>
                <a:lnTo>
                  <a:pt x="2547" y="702"/>
                </a:lnTo>
                <a:lnTo>
                  <a:pt x="2533" y="660"/>
                </a:lnTo>
                <a:lnTo>
                  <a:pt x="2515" y="618"/>
                </a:lnTo>
                <a:lnTo>
                  <a:pt x="2495" y="577"/>
                </a:lnTo>
                <a:lnTo>
                  <a:pt x="2473" y="537"/>
                </a:lnTo>
                <a:lnTo>
                  <a:pt x="2446" y="499"/>
                </a:lnTo>
                <a:lnTo>
                  <a:pt x="2418" y="460"/>
                </a:lnTo>
                <a:lnTo>
                  <a:pt x="2388" y="423"/>
                </a:lnTo>
                <a:lnTo>
                  <a:pt x="2353" y="389"/>
                </a:lnTo>
                <a:lnTo>
                  <a:pt x="2317" y="354"/>
                </a:lnTo>
                <a:lnTo>
                  <a:pt x="2280" y="321"/>
                </a:lnTo>
                <a:lnTo>
                  <a:pt x="2239" y="289"/>
                </a:lnTo>
                <a:lnTo>
                  <a:pt x="2196" y="258"/>
                </a:lnTo>
                <a:lnTo>
                  <a:pt x="2153" y="229"/>
                </a:lnTo>
                <a:lnTo>
                  <a:pt x="2105" y="201"/>
                </a:lnTo>
                <a:lnTo>
                  <a:pt x="2057" y="175"/>
                </a:lnTo>
                <a:lnTo>
                  <a:pt x="2006" y="151"/>
                </a:lnTo>
                <a:lnTo>
                  <a:pt x="1955" y="128"/>
                </a:lnTo>
                <a:lnTo>
                  <a:pt x="1900" y="107"/>
                </a:lnTo>
                <a:lnTo>
                  <a:pt x="1844" y="87"/>
                </a:lnTo>
                <a:lnTo>
                  <a:pt x="1788" y="70"/>
                </a:lnTo>
                <a:lnTo>
                  <a:pt x="1730" y="54"/>
                </a:lnTo>
                <a:lnTo>
                  <a:pt x="1670" y="40"/>
                </a:lnTo>
                <a:lnTo>
                  <a:pt x="1609" y="28"/>
                </a:lnTo>
                <a:lnTo>
                  <a:pt x="1547" y="18"/>
                </a:lnTo>
                <a:lnTo>
                  <a:pt x="1483" y="11"/>
                </a:lnTo>
                <a:lnTo>
                  <a:pt x="1419" y="4"/>
                </a:lnTo>
                <a:lnTo>
                  <a:pt x="1353" y="2"/>
                </a:lnTo>
                <a:lnTo>
                  <a:pt x="1288" y="0"/>
                </a:lnTo>
              </a:path>
            </a:pathLst>
          </a:custGeom>
          <a:noFill/>
          <a:ln w="3">
            <a:solidFill>
              <a:srgbClr val="000000"/>
            </a:solidFill>
            <a:prstDash val="solid"/>
            <a:round/>
            <a:headEnd/>
            <a:tailEnd/>
          </a:ln>
        </p:spPr>
        <p:txBody>
          <a:bodyPr/>
          <a:lstStyle/>
          <a:p>
            <a:endParaRPr lang="en-US"/>
          </a:p>
        </p:txBody>
      </p:sp>
      <p:sp>
        <p:nvSpPr>
          <p:cNvPr id="47127" name="Rectangle 10"/>
          <p:cNvSpPr>
            <a:spLocks noChangeArrowheads="1"/>
          </p:cNvSpPr>
          <p:nvPr/>
        </p:nvSpPr>
        <p:spPr bwMode="auto">
          <a:xfrm>
            <a:off x="133327" y="3633788"/>
            <a:ext cx="783869" cy="153888"/>
          </a:xfrm>
          <a:prstGeom prst="rect">
            <a:avLst/>
          </a:prstGeom>
          <a:noFill/>
          <a:ln w="9525">
            <a:noFill/>
            <a:miter lim="800000"/>
            <a:headEnd/>
            <a:tailEnd/>
          </a:ln>
        </p:spPr>
        <p:txBody>
          <a:bodyPr wrap="none" lIns="0" tIns="0" rIns="0" bIns="0">
            <a:spAutoFit/>
          </a:bodyPr>
          <a:lstStyle/>
          <a:p>
            <a:pPr defTabSz="912813"/>
            <a:r>
              <a:rPr lang="es-ES" sz="1000" b="1">
                <a:solidFill>
                  <a:srgbClr val="FF9933"/>
                </a:solidFill>
              </a:rPr>
              <a:t>Radionuclear</a:t>
            </a:r>
          </a:p>
        </p:txBody>
      </p:sp>
      <p:sp>
        <p:nvSpPr>
          <p:cNvPr id="4121" name="Rectangle 15"/>
          <p:cNvSpPr>
            <a:spLocks noChangeArrowheads="1"/>
          </p:cNvSpPr>
          <p:nvPr/>
        </p:nvSpPr>
        <p:spPr bwMode="auto">
          <a:xfrm>
            <a:off x="3231589" y="908050"/>
            <a:ext cx="907892" cy="769938"/>
          </a:xfrm>
          <a:prstGeom prst="rect">
            <a:avLst/>
          </a:prstGeom>
          <a:noFill/>
          <a:ln>
            <a:noFill/>
          </a:ln>
          <a:extLst/>
        </p:spPr>
        <p:txBody>
          <a:bodyPr lIns="91426" tIns="45713" rIns="91426" bIns="45713">
            <a:spAutoFit/>
          </a:bodyPr>
          <a:lstStyle/>
          <a:p>
            <a:pPr defTabSz="912813">
              <a:defRPr/>
            </a:pPr>
            <a:r>
              <a:rPr lang="en-US" sz="4400" dirty="0">
                <a:solidFill>
                  <a:schemeClr val="bg1">
                    <a:lumMod val="75000"/>
                  </a:schemeClr>
                </a:solidFill>
                <a:sym typeface="Wingdings 3" pitchFamily="18" charset="2"/>
              </a:rPr>
              <a:t></a:t>
            </a:r>
            <a:endParaRPr lang="en-US" sz="4400" dirty="0">
              <a:solidFill>
                <a:schemeClr val="bg1">
                  <a:lumMod val="75000"/>
                </a:schemeClr>
              </a:solidFill>
            </a:endParaRPr>
          </a:p>
        </p:txBody>
      </p:sp>
      <p:sp>
        <p:nvSpPr>
          <p:cNvPr id="4122" name="TextBox 50"/>
          <p:cNvSpPr txBox="1">
            <a:spLocks noChangeArrowheads="1"/>
          </p:cNvSpPr>
          <p:nvPr/>
        </p:nvSpPr>
        <p:spPr bwMode="auto">
          <a:xfrm>
            <a:off x="3231589" y="1533525"/>
            <a:ext cx="717425" cy="768350"/>
          </a:xfrm>
          <a:prstGeom prst="rect">
            <a:avLst/>
          </a:prstGeom>
          <a:noFill/>
          <a:ln>
            <a:noFill/>
          </a:ln>
          <a:extLst/>
        </p:spPr>
        <p:txBody>
          <a:bodyPr lIns="91426" tIns="45713" rIns="91426" bIns="45713">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algn="ctr" defTabSz="1042988" eaLnBrk="0" fontAlgn="base" hangingPunct="0">
              <a:spcBef>
                <a:spcPct val="0"/>
              </a:spcBef>
              <a:spcAft>
                <a:spcPct val="0"/>
              </a:spcAft>
              <a:defRPr>
                <a:solidFill>
                  <a:schemeClr val="tx1"/>
                </a:solidFill>
                <a:latin typeface="Arial" charset="0"/>
                <a:cs typeface="Arial" charset="0"/>
              </a:defRPr>
            </a:lvl6pPr>
            <a:lvl7pPr marL="2971800" indent="-228600" algn="ctr" defTabSz="1042988" eaLnBrk="0" fontAlgn="base" hangingPunct="0">
              <a:spcBef>
                <a:spcPct val="0"/>
              </a:spcBef>
              <a:spcAft>
                <a:spcPct val="0"/>
              </a:spcAft>
              <a:defRPr>
                <a:solidFill>
                  <a:schemeClr val="tx1"/>
                </a:solidFill>
                <a:latin typeface="Arial" charset="0"/>
                <a:cs typeface="Arial" charset="0"/>
              </a:defRPr>
            </a:lvl7pPr>
            <a:lvl8pPr marL="3429000" indent="-228600" algn="ctr" defTabSz="1042988" eaLnBrk="0" fontAlgn="base" hangingPunct="0">
              <a:spcBef>
                <a:spcPct val="0"/>
              </a:spcBef>
              <a:spcAft>
                <a:spcPct val="0"/>
              </a:spcAft>
              <a:defRPr>
                <a:solidFill>
                  <a:schemeClr val="tx1"/>
                </a:solidFill>
                <a:latin typeface="Arial" charset="0"/>
                <a:cs typeface="Arial" charset="0"/>
              </a:defRPr>
            </a:lvl8pPr>
            <a:lvl9pPr marL="3886200" indent="-228600" algn="ctr" defTabSz="1042988"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400">
                <a:solidFill>
                  <a:schemeClr val="bg1">
                    <a:lumMod val="75000"/>
                  </a:schemeClr>
                </a:solidFill>
                <a:latin typeface="Arial Narrow" pitchFamily="34" charset="0"/>
                <a:sym typeface="Wingdings 3" pitchFamily="18" charset="2"/>
              </a:rPr>
              <a:t></a:t>
            </a:r>
            <a:endParaRPr lang="en-US" sz="4400">
              <a:solidFill>
                <a:schemeClr val="bg1">
                  <a:lumMod val="75000"/>
                </a:schemeClr>
              </a:solidFill>
              <a:latin typeface="Arial Narrow" pitchFamily="34" charset="0"/>
            </a:endParaRPr>
          </a:p>
        </p:txBody>
      </p:sp>
      <p:sp>
        <p:nvSpPr>
          <p:cNvPr id="4123" name="TextBox 51"/>
          <p:cNvSpPr txBox="1">
            <a:spLocks noChangeArrowheads="1"/>
          </p:cNvSpPr>
          <p:nvPr/>
        </p:nvSpPr>
        <p:spPr bwMode="auto">
          <a:xfrm>
            <a:off x="3231589" y="2205039"/>
            <a:ext cx="717425" cy="769937"/>
          </a:xfrm>
          <a:prstGeom prst="rect">
            <a:avLst/>
          </a:prstGeom>
          <a:noFill/>
          <a:ln>
            <a:noFill/>
          </a:ln>
          <a:extLst/>
        </p:spPr>
        <p:txBody>
          <a:bodyPr lIns="91426" tIns="45713" rIns="91426" bIns="45713">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algn="ctr" defTabSz="1042988" eaLnBrk="0" fontAlgn="base" hangingPunct="0">
              <a:spcBef>
                <a:spcPct val="0"/>
              </a:spcBef>
              <a:spcAft>
                <a:spcPct val="0"/>
              </a:spcAft>
              <a:defRPr>
                <a:solidFill>
                  <a:schemeClr val="tx1"/>
                </a:solidFill>
                <a:latin typeface="Arial" charset="0"/>
                <a:cs typeface="Arial" charset="0"/>
              </a:defRPr>
            </a:lvl6pPr>
            <a:lvl7pPr marL="2971800" indent="-228600" algn="ctr" defTabSz="1042988" eaLnBrk="0" fontAlgn="base" hangingPunct="0">
              <a:spcBef>
                <a:spcPct val="0"/>
              </a:spcBef>
              <a:spcAft>
                <a:spcPct val="0"/>
              </a:spcAft>
              <a:defRPr>
                <a:solidFill>
                  <a:schemeClr val="tx1"/>
                </a:solidFill>
                <a:latin typeface="Arial" charset="0"/>
                <a:cs typeface="Arial" charset="0"/>
              </a:defRPr>
            </a:lvl7pPr>
            <a:lvl8pPr marL="3429000" indent="-228600" algn="ctr" defTabSz="1042988" eaLnBrk="0" fontAlgn="base" hangingPunct="0">
              <a:spcBef>
                <a:spcPct val="0"/>
              </a:spcBef>
              <a:spcAft>
                <a:spcPct val="0"/>
              </a:spcAft>
              <a:defRPr>
                <a:solidFill>
                  <a:schemeClr val="tx1"/>
                </a:solidFill>
                <a:latin typeface="Arial" charset="0"/>
                <a:cs typeface="Arial" charset="0"/>
              </a:defRPr>
            </a:lvl8pPr>
            <a:lvl9pPr marL="3886200" indent="-228600" algn="ctr" defTabSz="1042988"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400">
                <a:solidFill>
                  <a:schemeClr val="bg1">
                    <a:lumMod val="75000"/>
                  </a:schemeClr>
                </a:solidFill>
                <a:latin typeface="Arial Narrow" pitchFamily="34" charset="0"/>
                <a:sym typeface="Wingdings 3" pitchFamily="18" charset="2"/>
              </a:rPr>
              <a:t></a:t>
            </a:r>
            <a:endParaRPr lang="en-US" sz="4400">
              <a:solidFill>
                <a:schemeClr val="bg1">
                  <a:lumMod val="75000"/>
                </a:schemeClr>
              </a:solidFill>
              <a:latin typeface="Arial Narrow" pitchFamily="34" charset="0"/>
            </a:endParaRPr>
          </a:p>
        </p:txBody>
      </p:sp>
      <p:sp>
        <p:nvSpPr>
          <p:cNvPr id="4124" name="Rectangle 52"/>
          <p:cNvSpPr>
            <a:spLocks noChangeArrowheads="1"/>
          </p:cNvSpPr>
          <p:nvPr/>
        </p:nvSpPr>
        <p:spPr bwMode="auto">
          <a:xfrm>
            <a:off x="3231589" y="4076700"/>
            <a:ext cx="907892" cy="769938"/>
          </a:xfrm>
          <a:prstGeom prst="rect">
            <a:avLst/>
          </a:prstGeom>
          <a:noFill/>
          <a:ln>
            <a:noFill/>
          </a:ln>
          <a:extLst/>
        </p:spPr>
        <p:txBody>
          <a:bodyPr lIns="91426" tIns="45713" rIns="91426" bIns="45713">
            <a:spAutoFit/>
          </a:bodyPr>
          <a:lstStyle/>
          <a:p>
            <a:pPr defTabSz="912813">
              <a:defRPr/>
            </a:pPr>
            <a:r>
              <a:rPr lang="en-US" sz="4400">
                <a:solidFill>
                  <a:schemeClr val="bg1">
                    <a:lumMod val="75000"/>
                  </a:schemeClr>
                </a:solidFill>
                <a:sym typeface="Wingdings 3" pitchFamily="18" charset="2"/>
              </a:rPr>
              <a:t></a:t>
            </a:r>
            <a:endParaRPr lang="en-US" sz="4400">
              <a:solidFill>
                <a:schemeClr val="bg1">
                  <a:lumMod val="75000"/>
                </a:schemeClr>
              </a:solidFill>
            </a:endParaRPr>
          </a:p>
        </p:txBody>
      </p:sp>
      <p:sp>
        <p:nvSpPr>
          <p:cNvPr id="4125" name="TextBox 53"/>
          <p:cNvSpPr txBox="1">
            <a:spLocks noChangeArrowheads="1"/>
          </p:cNvSpPr>
          <p:nvPr/>
        </p:nvSpPr>
        <p:spPr bwMode="auto">
          <a:xfrm>
            <a:off x="3231589" y="4941888"/>
            <a:ext cx="717425" cy="768350"/>
          </a:xfrm>
          <a:prstGeom prst="rect">
            <a:avLst/>
          </a:prstGeom>
          <a:noFill/>
          <a:ln>
            <a:noFill/>
          </a:ln>
          <a:extLst/>
        </p:spPr>
        <p:txBody>
          <a:bodyPr lIns="91426" tIns="45713" rIns="91426" bIns="45713">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algn="ctr" defTabSz="1042988" eaLnBrk="0" fontAlgn="base" hangingPunct="0">
              <a:spcBef>
                <a:spcPct val="0"/>
              </a:spcBef>
              <a:spcAft>
                <a:spcPct val="0"/>
              </a:spcAft>
              <a:defRPr>
                <a:solidFill>
                  <a:schemeClr val="tx1"/>
                </a:solidFill>
                <a:latin typeface="Arial" charset="0"/>
                <a:cs typeface="Arial" charset="0"/>
              </a:defRPr>
            </a:lvl6pPr>
            <a:lvl7pPr marL="2971800" indent="-228600" algn="ctr" defTabSz="1042988" eaLnBrk="0" fontAlgn="base" hangingPunct="0">
              <a:spcBef>
                <a:spcPct val="0"/>
              </a:spcBef>
              <a:spcAft>
                <a:spcPct val="0"/>
              </a:spcAft>
              <a:defRPr>
                <a:solidFill>
                  <a:schemeClr val="tx1"/>
                </a:solidFill>
                <a:latin typeface="Arial" charset="0"/>
                <a:cs typeface="Arial" charset="0"/>
              </a:defRPr>
            </a:lvl7pPr>
            <a:lvl8pPr marL="3429000" indent="-228600" algn="ctr" defTabSz="1042988" eaLnBrk="0" fontAlgn="base" hangingPunct="0">
              <a:spcBef>
                <a:spcPct val="0"/>
              </a:spcBef>
              <a:spcAft>
                <a:spcPct val="0"/>
              </a:spcAft>
              <a:defRPr>
                <a:solidFill>
                  <a:schemeClr val="tx1"/>
                </a:solidFill>
                <a:latin typeface="Arial" charset="0"/>
                <a:cs typeface="Arial" charset="0"/>
              </a:defRPr>
            </a:lvl8pPr>
            <a:lvl9pPr marL="3886200" indent="-228600" algn="ctr" defTabSz="1042988"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400">
                <a:solidFill>
                  <a:schemeClr val="bg1">
                    <a:lumMod val="75000"/>
                  </a:schemeClr>
                </a:solidFill>
                <a:latin typeface="Arial Narrow" pitchFamily="34" charset="0"/>
                <a:sym typeface="Wingdings 3" pitchFamily="18" charset="2"/>
              </a:rPr>
              <a:t></a:t>
            </a:r>
            <a:endParaRPr lang="en-US" sz="4400">
              <a:solidFill>
                <a:schemeClr val="bg1">
                  <a:lumMod val="75000"/>
                </a:schemeClr>
              </a:solidFill>
              <a:latin typeface="Arial Narrow" pitchFamily="34" charset="0"/>
            </a:endParaRPr>
          </a:p>
        </p:txBody>
      </p:sp>
      <p:sp>
        <p:nvSpPr>
          <p:cNvPr id="4126" name="TextBox 56"/>
          <p:cNvSpPr txBox="1">
            <a:spLocks noChangeArrowheads="1"/>
          </p:cNvSpPr>
          <p:nvPr/>
        </p:nvSpPr>
        <p:spPr bwMode="auto">
          <a:xfrm>
            <a:off x="5512431" y="549276"/>
            <a:ext cx="714251" cy="646113"/>
          </a:xfrm>
          <a:prstGeom prst="rect">
            <a:avLst/>
          </a:prstGeom>
          <a:noFill/>
          <a:ln>
            <a:noFill/>
          </a:ln>
          <a:extLst/>
        </p:spPr>
        <p:txBody>
          <a:bodyPr lIns="91426" tIns="45713" rIns="91426" bIns="45713">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algn="ctr" defTabSz="1042988" eaLnBrk="0" fontAlgn="base" hangingPunct="0">
              <a:spcBef>
                <a:spcPct val="0"/>
              </a:spcBef>
              <a:spcAft>
                <a:spcPct val="0"/>
              </a:spcAft>
              <a:defRPr>
                <a:solidFill>
                  <a:schemeClr val="tx1"/>
                </a:solidFill>
                <a:latin typeface="Arial" charset="0"/>
                <a:cs typeface="Arial" charset="0"/>
              </a:defRPr>
            </a:lvl6pPr>
            <a:lvl7pPr marL="2971800" indent="-228600" algn="ctr" defTabSz="1042988" eaLnBrk="0" fontAlgn="base" hangingPunct="0">
              <a:spcBef>
                <a:spcPct val="0"/>
              </a:spcBef>
              <a:spcAft>
                <a:spcPct val="0"/>
              </a:spcAft>
              <a:defRPr>
                <a:solidFill>
                  <a:schemeClr val="tx1"/>
                </a:solidFill>
                <a:latin typeface="Arial" charset="0"/>
                <a:cs typeface="Arial" charset="0"/>
              </a:defRPr>
            </a:lvl7pPr>
            <a:lvl8pPr marL="3429000" indent="-228600" algn="ctr" defTabSz="1042988" eaLnBrk="0" fontAlgn="base" hangingPunct="0">
              <a:spcBef>
                <a:spcPct val="0"/>
              </a:spcBef>
              <a:spcAft>
                <a:spcPct val="0"/>
              </a:spcAft>
              <a:defRPr>
                <a:solidFill>
                  <a:schemeClr val="tx1"/>
                </a:solidFill>
                <a:latin typeface="Arial" charset="0"/>
                <a:cs typeface="Arial" charset="0"/>
              </a:defRPr>
            </a:lvl8pPr>
            <a:lvl9pPr marL="3886200" indent="-228600" algn="ctr" defTabSz="1042988"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a:solidFill>
                  <a:schemeClr val="bg1">
                    <a:lumMod val="75000"/>
                  </a:schemeClr>
                </a:solidFill>
                <a:latin typeface="Arial Narrow" pitchFamily="34" charset="0"/>
                <a:sym typeface="Wingdings 3" pitchFamily="18" charset="2"/>
              </a:rPr>
              <a:t></a:t>
            </a:r>
            <a:endParaRPr lang="en-US" sz="3600">
              <a:solidFill>
                <a:schemeClr val="bg1">
                  <a:lumMod val="75000"/>
                </a:schemeClr>
              </a:solidFill>
              <a:latin typeface="Arial Narrow" pitchFamily="34" charset="0"/>
            </a:endParaRPr>
          </a:p>
        </p:txBody>
      </p:sp>
      <p:sp>
        <p:nvSpPr>
          <p:cNvPr id="4127" name="TextBox 57"/>
          <p:cNvSpPr txBox="1">
            <a:spLocks noChangeArrowheads="1"/>
          </p:cNvSpPr>
          <p:nvPr/>
        </p:nvSpPr>
        <p:spPr bwMode="auto">
          <a:xfrm>
            <a:off x="5512431" y="1630363"/>
            <a:ext cx="714251" cy="646112"/>
          </a:xfrm>
          <a:prstGeom prst="rect">
            <a:avLst/>
          </a:prstGeom>
          <a:noFill/>
          <a:ln>
            <a:noFill/>
          </a:ln>
          <a:extLst/>
        </p:spPr>
        <p:txBody>
          <a:bodyPr lIns="91426" tIns="45713" rIns="91426" bIns="45713">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algn="ctr" defTabSz="1042988" eaLnBrk="0" fontAlgn="base" hangingPunct="0">
              <a:spcBef>
                <a:spcPct val="0"/>
              </a:spcBef>
              <a:spcAft>
                <a:spcPct val="0"/>
              </a:spcAft>
              <a:defRPr>
                <a:solidFill>
                  <a:schemeClr val="tx1"/>
                </a:solidFill>
                <a:latin typeface="Arial" charset="0"/>
                <a:cs typeface="Arial" charset="0"/>
              </a:defRPr>
            </a:lvl6pPr>
            <a:lvl7pPr marL="2971800" indent="-228600" algn="ctr" defTabSz="1042988" eaLnBrk="0" fontAlgn="base" hangingPunct="0">
              <a:spcBef>
                <a:spcPct val="0"/>
              </a:spcBef>
              <a:spcAft>
                <a:spcPct val="0"/>
              </a:spcAft>
              <a:defRPr>
                <a:solidFill>
                  <a:schemeClr val="tx1"/>
                </a:solidFill>
                <a:latin typeface="Arial" charset="0"/>
                <a:cs typeface="Arial" charset="0"/>
              </a:defRPr>
            </a:lvl7pPr>
            <a:lvl8pPr marL="3429000" indent="-228600" algn="ctr" defTabSz="1042988" eaLnBrk="0" fontAlgn="base" hangingPunct="0">
              <a:spcBef>
                <a:spcPct val="0"/>
              </a:spcBef>
              <a:spcAft>
                <a:spcPct val="0"/>
              </a:spcAft>
              <a:defRPr>
                <a:solidFill>
                  <a:schemeClr val="tx1"/>
                </a:solidFill>
                <a:latin typeface="Arial" charset="0"/>
                <a:cs typeface="Arial" charset="0"/>
              </a:defRPr>
            </a:lvl8pPr>
            <a:lvl9pPr marL="3886200" indent="-228600" algn="ctr" defTabSz="1042988"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a:solidFill>
                  <a:schemeClr val="bg1">
                    <a:lumMod val="75000"/>
                  </a:schemeClr>
                </a:solidFill>
                <a:latin typeface="Arial Narrow" pitchFamily="34" charset="0"/>
                <a:sym typeface="Wingdings 3" pitchFamily="18" charset="2"/>
              </a:rPr>
              <a:t></a:t>
            </a:r>
            <a:endParaRPr lang="en-US" sz="3600">
              <a:solidFill>
                <a:schemeClr val="bg1">
                  <a:lumMod val="75000"/>
                </a:schemeClr>
              </a:solidFill>
              <a:latin typeface="Arial Narrow" pitchFamily="34" charset="0"/>
            </a:endParaRPr>
          </a:p>
        </p:txBody>
      </p:sp>
      <p:sp>
        <p:nvSpPr>
          <p:cNvPr id="4128" name="TextBox 58"/>
          <p:cNvSpPr txBox="1">
            <a:spLocks noChangeArrowheads="1"/>
          </p:cNvSpPr>
          <p:nvPr/>
        </p:nvSpPr>
        <p:spPr bwMode="auto">
          <a:xfrm>
            <a:off x="5512431" y="2420938"/>
            <a:ext cx="714251" cy="646112"/>
          </a:xfrm>
          <a:prstGeom prst="rect">
            <a:avLst/>
          </a:prstGeom>
          <a:noFill/>
          <a:ln>
            <a:noFill/>
          </a:ln>
          <a:extLst/>
        </p:spPr>
        <p:txBody>
          <a:bodyPr lIns="91426" tIns="45713" rIns="91426" bIns="45713">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algn="ctr" defTabSz="1042988" eaLnBrk="0" fontAlgn="base" hangingPunct="0">
              <a:spcBef>
                <a:spcPct val="0"/>
              </a:spcBef>
              <a:spcAft>
                <a:spcPct val="0"/>
              </a:spcAft>
              <a:defRPr>
                <a:solidFill>
                  <a:schemeClr val="tx1"/>
                </a:solidFill>
                <a:latin typeface="Arial" charset="0"/>
                <a:cs typeface="Arial" charset="0"/>
              </a:defRPr>
            </a:lvl6pPr>
            <a:lvl7pPr marL="2971800" indent="-228600" algn="ctr" defTabSz="1042988" eaLnBrk="0" fontAlgn="base" hangingPunct="0">
              <a:spcBef>
                <a:spcPct val="0"/>
              </a:spcBef>
              <a:spcAft>
                <a:spcPct val="0"/>
              </a:spcAft>
              <a:defRPr>
                <a:solidFill>
                  <a:schemeClr val="tx1"/>
                </a:solidFill>
                <a:latin typeface="Arial" charset="0"/>
                <a:cs typeface="Arial" charset="0"/>
              </a:defRPr>
            </a:lvl7pPr>
            <a:lvl8pPr marL="3429000" indent="-228600" algn="ctr" defTabSz="1042988" eaLnBrk="0" fontAlgn="base" hangingPunct="0">
              <a:spcBef>
                <a:spcPct val="0"/>
              </a:spcBef>
              <a:spcAft>
                <a:spcPct val="0"/>
              </a:spcAft>
              <a:defRPr>
                <a:solidFill>
                  <a:schemeClr val="tx1"/>
                </a:solidFill>
                <a:latin typeface="Arial" charset="0"/>
                <a:cs typeface="Arial" charset="0"/>
              </a:defRPr>
            </a:lvl8pPr>
            <a:lvl9pPr marL="3886200" indent="-228600" algn="ctr" defTabSz="1042988"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a:solidFill>
                  <a:schemeClr val="bg1">
                    <a:lumMod val="75000"/>
                  </a:schemeClr>
                </a:solidFill>
                <a:latin typeface="Arial Narrow" pitchFamily="34" charset="0"/>
                <a:sym typeface="Wingdings 3" pitchFamily="18" charset="2"/>
              </a:rPr>
              <a:t></a:t>
            </a:r>
            <a:endParaRPr lang="en-US" sz="3600">
              <a:solidFill>
                <a:schemeClr val="bg1">
                  <a:lumMod val="75000"/>
                </a:schemeClr>
              </a:solidFill>
              <a:latin typeface="Arial Narrow" pitchFamily="34" charset="0"/>
            </a:endParaRPr>
          </a:p>
        </p:txBody>
      </p:sp>
      <p:sp>
        <p:nvSpPr>
          <p:cNvPr id="4129" name="TextBox 59"/>
          <p:cNvSpPr txBox="1">
            <a:spLocks noChangeArrowheads="1"/>
          </p:cNvSpPr>
          <p:nvPr/>
        </p:nvSpPr>
        <p:spPr bwMode="auto">
          <a:xfrm>
            <a:off x="5509256" y="3925888"/>
            <a:ext cx="717425" cy="646112"/>
          </a:xfrm>
          <a:prstGeom prst="rect">
            <a:avLst/>
          </a:prstGeom>
          <a:noFill/>
          <a:ln>
            <a:noFill/>
          </a:ln>
          <a:extLst/>
        </p:spPr>
        <p:txBody>
          <a:bodyPr lIns="91426" tIns="45713" rIns="91426" bIns="45713">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algn="ctr" defTabSz="1042988" eaLnBrk="0" fontAlgn="base" hangingPunct="0">
              <a:spcBef>
                <a:spcPct val="0"/>
              </a:spcBef>
              <a:spcAft>
                <a:spcPct val="0"/>
              </a:spcAft>
              <a:defRPr>
                <a:solidFill>
                  <a:schemeClr val="tx1"/>
                </a:solidFill>
                <a:latin typeface="Arial" charset="0"/>
                <a:cs typeface="Arial" charset="0"/>
              </a:defRPr>
            </a:lvl6pPr>
            <a:lvl7pPr marL="2971800" indent="-228600" algn="ctr" defTabSz="1042988" eaLnBrk="0" fontAlgn="base" hangingPunct="0">
              <a:spcBef>
                <a:spcPct val="0"/>
              </a:spcBef>
              <a:spcAft>
                <a:spcPct val="0"/>
              </a:spcAft>
              <a:defRPr>
                <a:solidFill>
                  <a:schemeClr val="tx1"/>
                </a:solidFill>
                <a:latin typeface="Arial" charset="0"/>
                <a:cs typeface="Arial" charset="0"/>
              </a:defRPr>
            </a:lvl7pPr>
            <a:lvl8pPr marL="3429000" indent="-228600" algn="ctr" defTabSz="1042988" eaLnBrk="0" fontAlgn="base" hangingPunct="0">
              <a:spcBef>
                <a:spcPct val="0"/>
              </a:spcBef>
              <a:spcAft>
                <a:spcPct val="0"/>
              </a:spcAft>
              <a:defRPr>
                <a:solidFill>
                  <a:schemeClr val="tx1"/>
                </a:solidFill>
                <a:latin typeface="Arial" charset="0"/>
                <a:cs typeface="Arial" charset="0"/>
              </a:defRPr>
            </a:lvl8pPr>
            <a:lvl9pPr marL="3886200" indent="-228600" algn="ctr" defTabSz="1042988"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a:solidFill>
                  <a:schemeClr val="bg1">
                    <a:lumMod val="75000"/>
                  </a:schemeClr>
                </a:solidFill>
                <a:latin typeface="Arial Narrow" pitchFamily="34" charset="0"/>
                <a:sym typeface="Wingdings 3" pitchFamily="18" charset="2"/>
              </a:rPr>
              <a:t></a:t>
            </a:r>
            <a:endParaRPr lang="en-US" sz="3600" dirty="0">
              <a:solidFill>
                <a:schemeClr val="bg1">
                  <a:lumMod val="75000"/>
                </a:schemeClr>
              </a:solidFill>
              <a:latin typeface="Arial Narrow" pitchFamily="34" charset="0"/>
            </a:endParaRPr>
          </a:p>
        </p:txBody>
      </p:sp>
      <p:sp>
        <p:nvSpPr>
          <p:cNvPr id="4130" name="TextBox 60"/>
          <p:cNvSpPr txBox="1">
            <a:spLocks noChangeArrowheads="1"/>
          </p:cNvSpPr>
          <p:nvPr/>
        </p:nvSpPr>
        <p:spPr bwMode="auto">
          <a:xfrm>
            <a:off x="5509256" y="5611813"/>
            <a:ext cx="717425" cy="646112"/>
          </a:xfrm>
          <a:prstGeom prst="rect">
            <a:avLst/>
          </a:prstGeom>
          <a:noFill/>
          <a:ln>
            <a:noFill/>
          </a:ln>
          <a:extLst/>
        </p:spPr>
        <p:txBody>
          <a:bodyPr lIns="91426" tIns="45713" rIns="91426" bIns="45713">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algn="ctr" defTabSz="1042988" eaLnBrk="0" fontAlgn="base" hangingPunct="0">
              <a:spcBef>
                <a:spcPct val="0"/>
              </a:spcBef>
              <a:spcAft>
                <a:spcPct val="0"/>
              </a:spcAft>
              <a:defRPr>
                <a:solidFill>
                  <a:schemeClr val="tx1"/>
                </a:solidFill>
                <a:latin typeface="Arial" charset="0"/>
                <a:cs typeface="Arial" charset="0"/>
              </a:defRPr>
            </a:lvl6pPr>
            <a:lvl7pPr marL="2971800" indent="-228600" algn="ctr" defTabSz="1042988" eaLnBrk="0" fontAlgn="base" hangingPunct="0">
              <a:spcBef>
                <a:spcPct val="0"/>
              </a:spcBef>
              <a:spcAft>
                <a:spcPct val="0"/>
              </a:spcAft>
              <a:defRPr>
                <a:solidFill>
                  <a:schemeClr val="tx1"/>
                </a:solidFill>
                <a:latin typeface="Arial" charset="0"/>
                <a:cs typeface="Arial" charset="0"/>
              </a:defRPr>
            </a:lvl7pPr>
            <a:lvl8pPr marL="3429000" indent="-228600" algn="ctr" defTabSz="1042988" eaLnBrk="0" fontAlgn="base" hangingPunct="0">
              <a:spcBef>
                <a:spcPct val="0"/>
              </a:spcBef>
              <a:spcAft>
                <a:spcPct val="0"/>
              </a:spcAft>
              <a:defRPr>
                <a:solidFill>
                  <a:schemeClr val="tx1"/>
                </a:solidFill>
                <a:latin typeface="Arial" charset="0"/>
                <a:cs typeface="Arial" charset="0"/>
              </a:defRPr>
            </a:lvl8pPr>
            <a:lvl9pPr marL="3886200" indent="-228600" algn="ctr" defTabSz="1042988"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a:solidFill>
                  <a:schemeClr val="bg1">
                    <a:lumMod val="75000"/>
                  </a:schemeClr>
                </a:solidFill>
                <a:latin typeface="Arial Narrow" pitchFamily="34" charset="0"/>
                <a:sym typeface="Wingdings 3" pitchFamily="18" charset="2"/>
              </a:rPr>
              <a:t></a:t>
            </a:r>
            <a:endParaRPr lang="en-US" sz="3600">
              <a:solidFill>
                <a:schemeClr val="bg1">
                  <a:lumMod val="75000"/>
                </a:schemeClr>
              </a:solidFill>
              <a:latin typeface="Arial Narrow" pitchFamily="34" charset="0"/>
            </a:endParaRPr>
          </a:p>
        </p:txBody>
      </p:sp>
      <p:sp>
        <p:nvSpPr>
          <p:cNvPr id="4131" name="TextBox 61"/>
          <p:cNvSpPr txBox="1">
            <a:spLocks noChangeArrowheads="1"/>
          </p:cNvSpPr>
          <p:nvPr/>
        </p:nvSpPr>
        <p:spPr bwMode="auto">
          <a:xfrm>
            <a:off x="5512431" y="2924175"/>
            <a:ext cx="714251" cy="647700"/>
          </a:xfrm>
          <a:prstGeom prst="rect">
            <a:avLst/>
          </a:prstGeom>
          <a:noFill/>
          <a:ln>
            <a:noFill/>
          </a:ln>
          <a:extLst/>
        </p:spPr>
        <p:txBody>
          <a:bodyPr lIns="91426" tIns="45713" rIns="91426" bIns="45713">
            <a:spAutoFit/>
          </a:bodyPr>
          <a:lstStyle>
            <a:lvl1pPr defTabSz="1042988" eaLnBrk="0" hangingPunct="0">
              <a:defRPr>
                <a:solidFill>
                  <a:schemeClr val="tx1"/>
                </a:solidFill>
                <a:latin typeface="Arial" charset="0"/>
                <a:cs typeface="Arial" charset="0"/>
              </a:defRPr>
            </a:lvl1pPr>
            <a:lvl2pPr marL="742950" indent="-285750" defTabSz="1042988" eaLnBrk="0" hangingPunct="0">
              <a:defRPr>
                <a:solidFill>
                  <a:schemeClr val="tx1"/>
                </a:solidFill>
                <a:latin typeface="Arial" charset="0"/>
                <a:cs typeface="Arial" charset="0"/>
              </a:defRPr>
            </a:lvl2pPr>
            <a:lvl3pPr marL="1143000" indent="-228600" defTabSz="1042988" eaLnBrk="0" hangingPunct="0">
              <a:defRPr>
                <a:solidFill>
                  <a:schemeClr val="tx1"/>
                </a:solidFill>
                <a:latin typeface="Arial" charset="0"/>
                <a:cs typeface="Arial" charset="0"/>
              </a:defRPr>
            </a:lvl3pPr>
            <a:lvl4pPr marL="1600200" indent="-228600" defTabSz="1042988" eaLnBrk="0" hangingPunct="0">
              <a:defRPr>
                <a:solidFill>
                  <a:schemeClr val="tx1"/>
                </a:solidFill>
                <a:latin typeface="Arial" charset="0"/>
                <a:cs typeface="Arial" charset="0"/>
              </a:defRPr>
            </a:lvl4pPr>
            <a:lvl5pPr marL="2057400" indent="-228600" defTabSz="1042988" eaLnBrk="0" hangingPunct="0">
              <a:defRPr>
                <a:solidFill>
                  <a:schemeClr val="tx1"/>
                </a:solidFill>
                <a:latin typeface="Arial" charset="0"/>
                <a:cs typeface="Arial" charset="0"/>
              </a:defRPr>
            </a:lvl5pPr>
            <a:lvl6pPr marL="2514600" indent="-228600" algn="ctr" defTabSz="1042988" eaLnBrk="0" fontAlgn="base" hangingPunct="0">
              <a:spcBef>
                <a:spcPct val="0"/>
              </a:spcBef>
              <a:spcAft>
                <a:spcPct val="0"/>
              </a:spcAft>
              <a:defRPr>
                <a:solidFill>
                  <a:schemeClr val="tx1"/>
                </a:solidFill>
                <a:latin typeface="Arial" charset="0"/>
                <a:cs typeface="Arial" charset="0"/>
              </a:defRPr>
            </a:lvl6pPr>
            <a:lvl7pPr marL="2971800" indent="-228600" algn="ctr" defTabSz="1042988" eaLnBrk="0" fontAlgn="base" hangingPunct="0">
              <a:spcBef>
                <a:spcPct val="0"/>
              </a:spcBef>
              <a:spcAft>
                <a:spcPct val="0"/>
              </a:spcAft>
              <a:defRPr>
                <a:solidFill>
                  <a:schemeClr val="tx1"/>
                </a:solidFill>
                <a:latin typeface="Arial" charset="0"/>
                <a:cs typeface="Arial" charset="0"/>
              </a:defRPr>
            </a:lvl7pPr>
            <a:lvl8pPr marL="3429000" indent="-228600" algn="ctr" defTabSz="1042988" eaLnBrk="0" fontAlgn="base" hangingPunct="0">
              <a:spcBef>
                <a:spcPct val="0"/>
              </a:spcBef>
              <a:spcAft>
                <a:spcPct val="0"/>
              </a:spcAft>
              <a:defRPr>
                <a:solidFill>
                  <a:schemeClr val="tx1"/>
                </a:solidFill>
                <a:latin typeface="Arial" charset="0"/>
                <a:cs typeface="Arial" charset="0"/>
              </a:defRPr>
            </a:lvl8pPr>
            <a:lvl9pPr marL="3886200" indent="-228600" algn="ctr" defTabSz="1042988"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a:solidFill>
                  <a:schemeClr val="bg1">
                    <a:lumMod val="75000"/>
                  </a:schemeClr>
                </a:solidFill>
                <a:latin typeface="Arial Narrow" pitchFamily="34" charset="0"/>
                <a:sym typeface="Wingdings 3" pitchFamily="18" charset="2"/>
              </a:rPr>
              <a:t></a:t>
            </a:r>
            <a:endParaRPr lang="en-US" sz="3600">
              <a:solidFill>
                <a:schemeClr val="bg1">
                  <a:lumMod val="75000"/>
                </a:schemeClr>
              </a:solidFill>
              <a:latin typeface="Arial Narrow" pitchFamily="34" charset="0"/>
            </a:endParaRPr>
          </a:p>
        </p:txBody>
      </p:sp>
      <p:pic>
        <p:nvPicPr>
          <p:cNvPr id="47139" name="Picture 2"/>
          <p:cNvPicPr>
            <a:picLocks noChangeAspect="1" noChangeArrowheads="1"/>
          </p:cNvPicPr>
          <p:nvPr/>
        </p:nvPicPr>
        <p:blipFill>
          <a:blip r:embed="rId3" cstate="print"/>
          <a:srcRect/>
          <a:stretch>
            <a:fillRect/>
          </a:stretch>
        </p:blipFill>
        <p:spPr bwMode="auto">
          <a:xfrm>
            <a:off x="6479050" y="3716339"/>
            <a:ext cx="2053868" cy="1246187"/>
          </a:xfrm>
          <a:prstGeom prst="rect">
            <a:avLst/>
          </a:prstGeom>
          <a:noFill/>
          <a:ln w="9525">
            <a:noFill/>
            <a:miter lim="800000"/>
            <a:headEnd/>
            <a:tailEnd/>
          </a:ln>
        </p:spPr>
      </p:pic>
      <p:pic>
        <p:nvPicPr>
          <p:cNvPr id="47140" name="Picture 3"/>
          <p:cNvPicPr>
            <a:picLocks noChangeAspect="1" noChangeArrowheads="1"/>
          </p:cNvPicPr>
          <p:nvPr/>
        </p:nvPicPr>
        <p:blipFill>
          <a:blip r:embed="rId4" cstate="print"/>
          <a:srcRect/>
          <a:stretch>
            <a:fillRect/>
          </a:stretch>
        </p:blipFill>
        <p:spPr bwMode="auto">
          <a:xfrm>
            <a:off x="6479050" y="5373688"/>
            <a:ext cx="2053868" cy="1217612"/>
          </a:xfrm>
          <a:prstGeom prst="rect">
            <a:avLst/>
          </a:prstGeom>
          <a:noFill/>
          <a:ln w="9525">
            <a:noFill/>
            <a:miter lim="800000"/>
            <a:headEnd/>
            <a:tailEnd/>
          </a:ln>
        </p:spPr>
      </p:pic>
      <p:sp>
        <p:nvSpPr>
          <p:cNvPr id="47141" name="Rectangle 40"/>
          <p:cNvSpPr>
            <a:spLocks noChangeArrowheads="1"/>
          </p:cNvSpPr>
          <p:nvPr/>
        </p:nvSpPr>
        <p:spPr bwMode="auto">
          <a:xfrm>
            <a:off x="-34919" y="53975"/>
            <a:ext cx="3577604" cy="1143000"/>
          </a:xfrm>
          <a:prstGeom prst="rect">
            <a:avLst/>
          </a:prstGeom>
          <a:noFill/>
          <a:ln w="9525">
            <a:noFill/>
            <a:miter lim="800000"/>
            <a:headEnd/>
            <a:tailEnd/>
          </a:ln>
        </p:spPr>
        <p:txBody>
          <a:bodyPr anchor="ctr"/>
          <a:lstStyle/>
          <a:p>
            <a:pPr eaLnBrk="0" hangingPunct="0"/>
            <a:r>
              <a:rPr lang="en-US" sz="2800"/>
              <a:t>Annex 1 - Core capacities</a:t>
            </a:r>
            <a:endParaRPr lang="es-ES" sz="2800"/>
          </a:p>
        </p:txBody>
      </p:sp>
      <p:sp>
        <p:nvSpPr>
          <p:cNvPr id="4135" name="Text Box 41"/>
          <p:cNvSpPr txBox="1">
            <a:spLocks noChangeArrowheads="1"/>
          </p:cNvSpPr>
          <p:nvPr/>
        </p:nvSpPr>
        <p:spPr bwMode="auto">
          <a:xfrm>
            <a:off x="5147370" y="4508501"/>
            <a:ext cx="2352266" cy="92392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ts val="0"/>
              </a:spcBef>
              <a:defRPr/>
            </a:pPr>
            <a:r>
              <a:rPr lang="es-ES" dirty="0" err="1" smtClean="0">
                <a:latin typeface="Arial Narrow" pitchFamily="34" charset="0"/>
              </a:rPr>
              <a:t>Ports</a:t>
            </a:r>
            <a:endParaRPr lang="es-ES" dirty="0">
              <a:latin typeface="Arial Narrow" pitchFamily="34" charset="0"/>
            </a:endParaRPr>
          </a:p>
          <a:p>
            <a:pPr eaLnBrk="1" hangingPunct="1">
              <a:spcBef>
                <a:spcPts val="0"/>
              </a:spcBef>
              <a:defRPr/>
            </a:pPr>
            <a:r>
              <a:rPr lang="es-ES" dirty="0" err="1" smtClean="0">
                <a:latin typeface="Arial Narrow" pitchFamily="34" charset="0"/>
              </a:rPr>
              <a:t>Airports</a:t>
            </a:r>
            <a:endParaRPr lang="es-ES" dirty="0">
              <a:latin typeface="Arial Narrow" pitchFamily="34" charset="0"/>
            </a:endParaRPr>
          </a:p>
          <a:p>
            <a:pPr eaLnBrk="1" hangingPunct="1">
              <a:spcBef>
                <a:spcPts val="0"/>
              </a:spcBef>
              <a:defRPr/>
            </a:pPr>
            <a:r>
              <a:rPr lang="es-ES" dirty="0" smtClean="0">
                <a:solidFill>
                  <a:schemeClr val="bg1">
                    <a:lumMod val="65000"/>
                  </a:schemeClr>
                </a:solidFill>
                <a:latin typeface="Arial Narrow" pitchFamily="34" charset="0"/>
              </a:rPr>
              <a:t>(</a:t>
            </a:r>
            <a:r>
              <a:rPr lang="es-ES" dirty="0" err="1" smtClean="0">
                <a:solidFill>
                  <a:schemeClr val="bg1">
                    <a:lumMod val="65000"/>
                  </a:schemeClr>
                </a:solidFill>
                <a:latin typeface="Arial Narrow" pitchFamily="34" charset="0"/>
              </a:rPr>
              <a:t>Ground</a:t>
            </a:r>
            <a:r>
              <a:rPr lang="es-ES" dirty="0" smtClean="0">
                <a:solidFill>
                  <a:schemeClr val="bg1">
                    <a:lumMod val="65000"/>
                  </a:schemeClr>
                </a:solidFill>
                <a:latin typeface="Arial Narrow" pitchFamily="34" charset="0"/>
              </a:rPr>
              <a:t> </a:t>
            </a:r>
            <a:r>
              <a:rPr lang="es-ES" dirty="0" err="1" smtClean="0">
                <a:solidFill>
                  <a:schemeClr val="bg1">
                    <a:lumMod val="65000"/>
                  </a:schemeClr>
                </a:solidFill>
                <a:latin typeface="Arial Narrow" pitchFamily="34" charset="0"/>
              </a:rPr>
              <a:t>crossings</a:t>
            </a:r>
            <a:r>
              <a:rPr lang="es-ES" dirty="0" smtClean="0">
                <a:solidFill>
                  <a:schemeClr val="bg1">
                    <a:lumMod val="65000"/>
                  </a:schemeClr>
                </a:solidFill>
                <a:latin typeface="Arial Narrow" pitchFamily="34" charset="0"/>
              </a:rPr>
              <a:t>)</a:t>
            </a:r>
            <a:endParaRPr lang="es-ES" dirty="0">
              <a:solidFill>
                <a:schemeClr val="bg1">
                  <a:lumMod val="65000"/>
                </a:schemeClr>
              </a:solidFill>
              <a:latin typeface="Arial Narrow" pitchFamily="34" charset="0"/>
            </a:endParaRPr>
          </a:p>
        </p:txBody>
      </p:sp>
    </p:spTree>
    <p:extLst>
      <p:ext uri="{BB962C8B-B14F-4D97-AF65-F5344CB8AC3E}">
        <p14:creationId xmlns:p14="http://schemas.microsoft.com/office/powerpoint/2010/main" val="25625404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title" idx="4294967295"/>
          </p:nvPr>
        </p:nvSpPr>
        <p:spPr>
          <a:xfrm>
            <a:off x="323794" y="201613"/>
            <a:ext cx="8458319" cy="1143000"/>
          </a:xfrm>
        </p:spPr>
        <p:txBody>
          <a:bodyPr/>
          <a:lstStyle/>
          <a:p>
            <a:pPr>
              <a:lnSpc>
                <a:spcPct val="100000"/>
              </a:lnSpc>
            </a:pPr>
            <a:r>
              <a:rPr lang="en-US" sz="2800" smtClean="0">
                <a:solidFill>
                  <a:schemeClr val="tx1"/>
                </a:solidFill>
                <a:latin typeface="Arial Narrow" pitchFamily="34" charset="0"/>
              </a:rPr>
              <a:t>Core Capacities</a:t>
            </a:r>
            <a:br>
              <a:rPr lang="en-US" sz="2800" smtClean="0">
                <a:solidFill>
                  <a:schemeClr val="tx1"/>
                </a:solidFill>
                <a:latin typeface="Arial Narrow" pitchFamily="34" charset="0"/>
              </a:rPr>
            </a:br>
            <a:r>
              <a:rPr lang="en-US" sz="2800" smtClean="0">
                <a:solidFill>
                  <a:schemeClr val="tx1"/>
                </a:solidFill>
                <a:latin typeface="Arial Narrow" pitchFamily="34" charset="0"/>
              </a:rPr>
              <a:t>WHO, 2010 (rev. 2011, 2012)</a:t>
            </a:r>
            <a:endParaRPr lang="en-US" sz="2000" smtClean="0">
              <a:solidFill>
                <a:schemeClr val="tx1"/>
              </a:solidFill>
              <a:latin typeface="Arial Narrow" pitchFamily="34" charset="0"/>
            </a:endParaRPr>
          </a:p>
        </p:txBody>
      </p:sp>
      <p:sp>
        <p:nvSpPr>
          <p:cNvPr id="49154" name="Rectangle 4"/>
          <p:cNvSpPr>
            <a:spLocks noGrp="1" noChangeArrowheads="1"/>
          </p:cNvSpPr>
          <p:nvPr>
            <p:ph type="body" idx="4294967295"/>
          </p:nvPr>
        </p:nvSpPr>
        <p:spPr>
          <a:xfrm>
            <a:off x="684095" y="1555751"/>
            <a:ext cx="7772637" cy="4537075"/>
          </a:xfrm>
        </p:spPr>
        <p:txBody>
          <a:bodyPr/>
          <a:lstStyle/>
          <a:p>
            <a:pPr>
              <a:spcBef>
                <a:spcPct val="0"/>
              </a:spcBef>
              <a:buClr>
                <a:schemeClr val="tx1"/>
              </a:buClr>
              <a:buFontTx/>
              <a:buAutoNum type="arabicPeriod"/>
            </a:pPr>
            <a:r>
              <a:rPr lang="en-US" sz="2000" smtClean="0">
                <a:solidFill>
                  <a:schemeClr val="tx1"/>
                </a:solidFill>
                <a:latin typeface="Arial Narrow" pitchFamily="34" charset="0"/>
              </a:rPr>
              <a:t>National legislation, policy and financing</a:t>
            </a:r>
          </a:p>
          <a:p>
            <a:pPr>
              <a:spcBef>
                <a:spcPct val="0"/>
              </a:spcBef>
              <a:buClr>
                <a:schemeClr val="tx1"/>
              </a:buClr>
              <a:buFontTx/>
              <a:buAutoNum type="arabicPeriod"/>
            </a:pPr>
            <a:r>
              <a:rPr lang="en-US" sz="2000" smtClean="0">
                <a:solidFill>
                  <a:schemeClr val="tx1"/>
                </a:solidFill>
                <a:latin typeface="Arial Narrow" pitchFamily="34" charset="0"/>
              </a:rPr>
              <a:t>Coordination and NFP communications</a:t>
            </a:r>
          </a:p>
          <a:p>
            <a:pPr>
              <a:spcBef>
                <a:spcPct val="0"/>
              </a:spcBef>
              <a:buClr>
                <a:schemeClr val="tx1"/>
              </a:buClr>
              <a:buFontTx/>
              <a:buAutoNum type="arabicPeriod"/>
            </a:pPr>
            <a:r>
              <a:rPr lang="en-US" sz="2000" smtClean="0">
                <a:solidFill>
                  <a:schemeClr val="tx1"/>
                </a:solidFill>
                <a:latin typeface="Arial Narrow" pitchFamily="34" charset="0"/>
              </a:rPr>
              <a:t>Surveillance</a:t>
            </a:r>
            <a:endParaRPr lang="es-ES" sz="2000" smtClean="0">
              <a:solidFill>
                <a:schemeClr val="tx1"/>
              </a:solidFill>
              <a:latin typeface="Arial Narrow" pitchFamily="34" charset="0"/>
            </a:endParaRPr>
          </a:p>
          <a:p>
            <a:pPr>
              <a:spcBef>
                <a:spcPct val="0"/>
              </a:spcBef>
              <a:buClr>
                <a:schemeClr val="tx1"/>
              </a:buClr>
              <a:buFontTx/>
              <a:buAutoNum type="arabicPeriod"/>
            </a:pPr>
            <a:r>
              <a:rPr lang="en-US" sz="2000" smtClean="0">
                <a:solidFill>
                  <a:schemeClr val="tx1"/>
                </a:solidFill>
                <a:latin typeface="Arial Narrow" pitchFamily="34" charset="0"/>
              </a:rPr>
              <a:t>Response</a:t>
            </a:r>
            <a:endParaRPr lang="es-ES" sz="2000" smtClean="0">
              <a:solidFill>
                <a:schemeClr val="tx1"/>
              </a:solidFill>
              <a:latin typeface="Arial Narrow" pitchFamily="34" charset="0"/>
            </a:endParaRPr>
          </a:p>
          <a:p>
            <a:pPr>
              <a:spcBef>
                <a:spcPct val="0"/>
              </a:spcBef>
              <a:buClr>
                <a:schemeClr val="tx1"/>
              </a:buClr>
              <a:buFontTx/>
              <a:buAutoNum type="arabicPeriod"/>
            </a:pPr>
            <a:r>
              <a:rPr lang="en-US" sz="2000" smtClean="0">
                <a:solidFill>
                  <a:schemeClr val="tx1"/>
                </a:solidFill>
                <a:latin typeface="Arial Narrow" pitchFamily="34" charset="0"/>
              </a:rPr>
              <a:t>Preparedness</a:t>
            </a:r>
            <a:endParaRPr lang="es-ES" sz="2000" smtClean="0">
              <a:solidFill>
                <a:schemeClr val="tx1"/>
              </a:solidFill>
              <a:latin typeface="Arial Narrow" pitchFamily="34" charset="0"/>
            </a:endParaRPr>
          </a:p>
          <a:p>
            <a:pPr>
              <a:spcBef>
                <a:spcPct val="0"/>
              </a:spcBef>
              <a:buClr>
                <a:schemeClr val="tx1"/>
              </a:buClr>
              <a:buFontTx/>
              <a:buAutoNum type="arabicPeriod"/>
            </a:pPr>
            <a:r>
              <a:rPr lang="en-US" sz="2000" smtClean="0">
                <a:solidFill>
                  <a:schemeClr val="tx1"/>
                </a:solidFill>
                <a:latin typeface="Arial Narrow" pitchFamily="34" charset="0"/>
              </a:rPr>
              <a:t>Risk communication</a:t>
            </a:r>
            <a:endParaRPr lang="es-ES" sz="2000" smtClean="0">
              <a:solidFill>
                <a:schemeClr val="tx1"/>
              </a:solidFill>
              <a:latin typeface="Arial Narrow" pitchFamily="34" charset="0"/>
            </a:endParaRPr>
          </a:p>
          <a:p>
            <a:pPr>
              <a:spcBef>
                <a:spcPct val="0"/>
              </a:spcBef>
              <a:buClr>
                <a:schemeClr val="tx1"/>
              </a:buClr>
              <a:buFontTx/>
              <a:buAutoNum type="arabicPeriod"/>
            </a:pPr>
            <a:r>
              <a:rPr lang="en-US" sz="2000" smtClean="0">
                <a:solidFill>
                  <a:schemeClr val="tx1"/>
                </a:solidFill>
                <a:latin typeface="Arial Narrow" pitchFamily="34" charset="0"/>
              </a:rPr>
              <a:t>Human resource capacity</a:t>
            </a:r>
          </a:p>
          <a:p>
            <a:pPr>
              <a:spcBef>
                <a:spcPct val="0"/>
              </a:spcBef>
              <a:buClr>
                <a:schemeClr val="tx1"/>
              </a:buClr>
              <a:buFontTx/>
              <a:buAutoNum type="arabicPeriod"/>
            </a:pPr>
            <a:r>
              <a:rPr lang="en-US" sz="2000" smtClean="0">
                <a:solidFill>
                  <a:schemeClr val="tx1"/>
                </a:solidFill>
                <a:latin typeface="Arial Narrow" pitchFamily="34" charset="0"/>
              </a:rPr>
              <a:t>Laboratory</a:t>
            </a:r>
          </a:p>
          <a:p>
            <a:pPr>
              <a:spcBef>
                <a:spcPct val="0"/>
              </a:spcBef>
              <a:buClr>
                <a:schemeClr val="tx1"/>
              </a:buClr>
              <a:buFontTx/>
              <a:buAutoNum type="arabicPeriod"/>
            </a:pPr>
            <a:endParaRPr lang="en-US" sz="2000" smtClean="0">
              <a:solidFill>
                <a:schemeClr val="tx1"/>
              </a:solidFill>
              <a:latin typeface="Arial Narrow" pitchFamily="34" charset="0"/>
            </a:endParaRPr>
          </a:p>
          <a:p>
            <a:pPr>
              <a:spcBef>
                <a:spcPct val="0"/>
              </a:spcBef>
              <a:buClr>
                <a:schemeClr val="tx1"/>
              </a:buClr>
            </a:pPr>
            <a:r>
              <a:rPr lang="en-US" sz="2000" smtClean="0">
                <a:solidFill>
                  <a:schemeClr val="tx1"/>
                </a:solidFill>
                <a:latin typeface="Arial Narrow" pitchFamily="34" charset="0"/>
              </a:rPr>
              <a:t>Points of Entry</a:t>
            </a:r>
          </a:p>
          <a:p>
            <a:pPr>
              <a:spcBef>
                <a:spcPct val="0"/>
              </a:spcBef>
              <a:buClr>
                <a:schemeClr val="tx1"/>
              </a:buClr>
            </a:pPr>
            <a:r>
              <a:rPr lang="en-US" sz="2000" smtClean="0">
                <a:solidFill>
                  <a:schemeClr val="tx1"/>
                </a:solidFill>
                <a:latin typeface="Arial Narrow" pitchFamily="34" charset="0"/>
              </a:rPr>
              <a:t>IHR Potential hazards 1: zoonotic events</a:t>
            </a:r>
          </a:p>
          <a:p>
            <a:pPr>
              <a:spcBef>
                <a:spcPct val="0"/>
              </a:spcBef>
              <a:buClr>
                <a:schemeClr val="tx1"/>
              </a:buClr>
            </a:pPr>
            <a:r>
              <a:rPr lang="en-US" sz="2000" smtClean="0">
                <a:solidFill>
                  <a:schemeClr val="tx1"/>
                </a:solidFill>
                <a:latin typeface="Arial Narrow" pitchFamily="34" charset="0"/>
              </a:rPr>
              <a:t>IHR Potential hazards 2: food safety</a:t>
            </a:r>
          </a:p>
          <a:p>
            <a:pPr>
              <a:spcBef>
                <a:spcPct val="0"/>
              </a:spcBef>
              <a:buClr>
                <a:schemeClr val="tx1"/>
              </a:buClr>
            </a:pPr>
            <a:r>
              <a:rPr lang="en-US" sz="2000" smtClean="0">
                <a:solidFill>
                  <a:schemeClr val="tx1"/>
                </a:solidFill>
                <a:latin typeface="Arial Narrow" pitchFamily="34" charset="0"/>
              </a:rPr>
              <a:t>IHR Potential hazards 3: chemical event</a:t>
            </a:r>
          </a:p>
          <a:p>
            <a:pPr>
              <a:spcBef>
                <a:spcPct val="0"/>
              </a:spcBef>
              <a:buClr>
                <a:schemeClr val="tx1"/>
              </a:buClr>
            </a:pPr>
            <a:r>
              <a:rPr lang="en-US" sz="2000" smtClean="0">
                <a:solidFill>
                  <a:schemeClr val="tx1"/>
                </a:solidFill>
                <a:latin typeface="Arial Narrow" pitchFamily="34" charset="0"/>
              </a:rPr>
              <a:t>IHR Potential hazards 4: radiation emergencies</a:t>
            </a:r>
          </a:p>
        </p:txBody>
      </p:sp>
      <p:pic>
        <p:nvPicPr>
          <p:cNvPr id="49155" name="Picture 2"/>
          <p:cNvPicPr>
            <a:picLocks noChangeAspect="1" noChangeArrowheads="1"/>
          </p:cNvPicPr>
          <p:nvPr/>
        </p:nvPicPr>
        <p:blipFill>
          <a:blip r:embed="rId3" cstate="print"/>
          <a:srcRect/>
          <a:stretch>
            <a:fillRect/>
          </a:stretch>
        </p:blipFill>
        <p:spPr bwMode="auto">
          <a:xfrm>
            <a:off x="5867970" y="1557338"/>
            <a:ext cx="3049057" cy="4483100"/>
          </a:xfrm>
          <a:prstGeom prst="rect">
            <a:avLst/>
          </a:prstGeom>
          <a:noFill/>
          <a:ln w="9525">
            <a:noFill/>
            <a:miter lim="800000"/>
            <a:headEnd/>
            <a:tailEnd/>
          </a:ln>
        </p:spPr>
      </p:pic>
    </p:spTree>
    <p:extLst>
      <p:ext uri="{BB962C8B-B14F-4D97-AF65-F5344CB8AC3E}">
        <p14:creationId xmlns:p14="http://schemas.microsoft.com/office/powerpoint/2010/main" val="206138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a:xfrm>
            <a:off x="0" y="44450"/>
            <a:ext cx="9144000" cy="1143000"/>
          </a:xfrm>
        </p:spPr>
        <p:txBody>
          <a:bodyPr/>
          <a:lstStyle/>
          <a:p>
            <a:pPr>
              <a:lnSpc>
                <a:spcPct val="100000"/>
              </a:lnSpc>
            </a:pPr>
            <a:r>
              <a:rPr lang="en-US" sz="2400" smtClean="0">
                <a:solidFill>
                  <a:schemeClr val="tx1"/>
                </a:solidFill>
                <a:latin typeface="Arial Narrow" pitchFamily="34" charset="0"/>
              </a:rPr>
              <a:t>State Party Report to 65th World Health Assembly, 2012</a:t>
            </a:r>
            <a:br>
              <a:rPr lang="en-US" sz="2400" smtClean="0">
                <a:solidFill>
                  <a:schemeClr val="tx1"/>
                </a:solidFill>
                <a:latin typeface="Arial Narrow" pitchFamily="34" charset="0"/>
              </a:rPr>
            </a:br>
            <a:r>
              <a:rPr lang="en-US" sz="2400" smtClean="0">
                <a:solidFill>
                  <a:schemeClr val="tx1"/>
                </a:solidFill>
                <a:latin typeface="Arial Narrow" pitchFamily="34" charset="0"/>
              </a:rPr>
              <a:t>Core Capacities Average Score (%) by Sub-Region in the Americas</a:t>
            </a:r>
            <a:br>
              <a:rPr lang="en-US" sz="2400" smtClean="0">
                <a:solidFill>
                  <a:schemeClr val="tx1"/>
                </a:solidFill>
                <a:latin typeface="Arial Narrow" pitchFamily="34" charset="0"/>
              </a:rPr>
            </a:br>
            <a:r>
              <a:rPr lang="en-US" sz="2400" smtClean="0">
                <a:solidFill>
                  <a:schemeClr val="tx1"/>
                </a:solidFill>
                <a:latin typeface="Arial Narrow" pitchFamily="34" charset="0"/>
              </a:rPr>
              <a:t>(submissions Aug 2011- 18 May 2012; response rate 32/35 (91%))</a:t>
            </a:r>
          </a:p>
        </p:txBody>
      </p:sp>
      <p:sp>
        <p:nvSpPr>
          <p:cNvPr id="52226" name="Rectangle 10"/>
          <p:cNvSpPr>
            <a:spLocks noChangeArrowheads="1"/>
          </p:cNvSpPr>
          <p:nvPr/>
        </p:nvSpPr>
        <p:spPr bwMode="auto">
          <a:xfrm>
            <a:off x="14286" y="6268136"/>
            <a:ext cx="9143999" cy="646331"/>
          </a:xfrm>
          <a:prstGeom prst="rect">
            <a:avLst/>
          </a:prstGeom>
          <a:noFill/>
          <a:ln w="9525">
            <a:noFill/>
            <a:miter lim="800000"/>
            <a:headEnd/>
            <a:tailEnd/>
          </a:ln>
        </p:spPr>
        <p:txBody>
          <a:bodyPr anchor="ctr">
            <a:spAutoFit/>
          </a:bodyPr>
          <a:lstStyle/>
          <a:p>
            <a:pPr>
              <a:tabLst>
                <a:tab pos="171450" algn="l"/>
              </a:tabLst>
            </a:pPr>
            <a:r>
              <a:rPr lang="es-ES" sz="900"/>
              <a:t>1 North America; CAN, MEX, US; response rate 100%</a:t>
            </a:r>
          </a:p>
          <a:p>
            <a:pPr>
              <a:tabLst>
                <a:tab pos="171450" algn="l"/>
              </a:tabLst>
            </a:pPr>
            <a:r>
              <a:rPr lang="es-ES" sz="900"/>
              <a:t>2 Caribbean: ANB, BAH, BAR, BLZ, CUB, DOM, GRE, HAI, JAM, SLU, SKN, SVG, TRT; response rate 100%; information from 12 EP</a:t>
            </a:r>
          </a:p>
          <a:p>
            <a:pPr>
              <a:tabLst>
                <a:tab pos="171450" algn="l"/>
              </a:tabLst>
            </a:pPr>
            <a:r>
              <a:rPr lang="es-ES" sz="900"/>
              <a:t>3 Central America: COR, DOR, ELS, GUT, HON, NIC, PAN; response rate 86% (6/7); information from 6 EP</a:t>
            </a:r>
          </a:p>
          <a:p>
            <a:pPr>
              <a:tabLst>
                <a:tab pos="171450" algn="l"/>
              </a:tabLst>
            </a:pPr>
            <a:r>
              <a:rPr lang="es-ES" sz="900"/>
              <a:t>4 South America: ARG, BOL, BRA, CHI, COL, ECU, GUY, PAR, PER, SUR, URU, VEN; response rate 75% (9/12); information from 9 EP</a:t>
            </a:r>
            <a:endParaRPr lang="en-US" sz="900"/>
          </a:p>
        </p:txBody>
      </p:sp>
      <p:pic>
        <p:nvPicPr>
          <p:cNvPr id="52227" name="Picture 14"/>
          <p:cNvPicPr>
            <a:picLocks noChangeAspect="1" noChangeArrowheads="1"/>
          </p:cNvPicPr>
          <p:nvPr/>
        </p:nvPicPr>
        <p:blipFill>
          <a:blip r:embed="rId2" cstate="print"/>
          <a:srcRect/>
          <a:stretch>
            <a:fillRect/>
          </a:stretch>
        </p:blipFill>
        <p:spPr bwMode="auto">
          <a:xfrm>
            <a:off x="539657" y="1225551"/>
            <a:ext cx="7432972" cy="5083175"/>
          </a:xfrm>
          <a:prstGeom prst="rect">
            <a:avLst/>
          </a:prstGeom>
          <a:noFill/>
          <a:ln w="9525">
            <a:noFill/>
            <a:miter lim="800000"/>
            <a:headEnd/>
            <a:tailEnd/>
          </a:ln>
        </p:spPr>
      </p:pic>
    </p:spTree>
    <p:extLst>
      <p:ext uri="{BB962C8B-B14F-4D97-AF65-F5344CB8AC3E}">
        <p14:creationId xmlns:p14="http://schemas.microsoft.com/office/powerpoint/2010/main" val="417013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endParaRPr lang="es-ES" smtClean="0"/>
          </a:p>
        </p:txBody>
      </p:sp>
      <p:pic>
        <p:nvPicPr>
          <p:cNvPr id="53250" name="Picture 3" descr="Extension_2012_oceans"/>
          <p:cNvPicPr>
            <a:picLocks noChangeAspect="1" noChangeArrowheads="1"/>
          </p:cNvPicPr>
          <p:nvPr/>
        </p:nvPicPr>
        <p:blipFill>
          <a:blip r:embed="rId2" cstate="print"/>
          <a:srcRect l="-430"/>
          <a:stretch>
            <a:fillRect/>
          </a:stretch>
        </p:blipFill>
        <p:spPr bwMode="auto">
          <a:xfrm>
            <a:off x="0" y="71438"/>
            <a:ext cx="5187049" cy="6684962"/>
          </a:xfrm>
          <a:prstGeom prst="rect">
            <a:avLst/>
          </a:prstGeom>
          <a:noFill/>
          <a:ln w="9525">
            <a:noFill/>
            <a:miter lim="800000"/>
            <a:headEnd/>
            <a:tailEnd/>
          </a:ln>
        </p:spPr>
      </p:pic>
      <p:sp>
        <p:nvSpPr>
          <p:cNvPr id="53251" name="Text Box 4"/>
          <p:cNvSpPr txBox="1">
            <a:spLocks noChangeArrowheads="1"/>
          </p:cNvSpPr>
          <p:nvPr/>
        </p:nvSpPr>
        <p:spPr bwMode="auto">
          <a:xfrm>
            <a:off x="5147370" y="1293728"/>
            <a:ext cx="3996631" cy="1631216"/>
          </a:xfrm>
          <a:prstGeom prst="rect">
            <a:avLst/>
          </a:prstGeom>
          <a:noFill/>
          <a:ln w="9525">
            <a:noFill/>
            <a:miter lim="800000"/>
            <a:headEnd/>
            <a:tailEnd/>
          </a:ln>
        </p:spPr>
        <p:txBody>
          <a:bodyPr>
            <a:spAutoFit/>
          </a:bodyPr>
          <a:lstStyle/>
          <a:p>
            <a:pPr marL="231775" indent="-231775">
              <a:buFont typeface="Arial Narrow" pitchFamily="34" charset="0"/>
              <a:buChar char="-"/>
            </a:pPr>
            <a:r>
              <a:rPr lang="es-ES" sz="2000" dirty="0"/>
              <a:t>29/35 (83%) </a:t>
            </a:r>
            <a:r>
              <a:rPr lang="es-ES" sz="2000" dirty="0" err="1" smtClean="0"/>
              <a:t>States</a:t>
            </a:r>
            <a:r>
              <a:rPr lang="es-ES" sz="2000" dirty="0" smtClean="0"/>
              <a:t> </a:t>
            </a:r>
            <a:r>
              <a:rPr lang="es-ES" sz="2000" dirty="0" err="1" smtClean="0"/>
              <a:t>Parties</a:t>
            </a:r>
            <a:r>
              <a:rPr lang="es-ES" sz="2000" dirty="0" smtClean="0"/>
              <a:t> in </a:t>
            </a:r>
            <a:r>
              <a:rPr lang="es-ES" sz="2000" dirty="0" err="1" smtClean="0"/>
              <a:t>the</a:t>
            </a:r>
            <a:r>
              <a:rPr lang="es-ES" sz="2000" dirty="0" smtClean="0"/>
              <a:t> </a:t>
            </a:r>
            <a:r>
              <a:rPr lang="es-ES" sz="2000" dirty="0" err="1" smtClean="0"/>
              <a:t>Americas</a:t>
            </a:r>
            <a:r>
              <a:rPr lang="es-ES" sz="2000" dirty="0" smtClean="0"/>
              <a:t> </a:t>
            </a:r>
            <a:r>
              <a:rPr lang="es-ES" sz="2000" dirty="0" err="1" smtClean="0"/>
              <a:t>were</a:t>
            </a:r>
            <a:r>
              <a:rPr lang="es-ES" sz="2000" dirty="0" smtClean="0"/>
              <a:t> </a:t>
            </a:r>
            <a:r>
              <a:rPr lang="es-ES" sz="2000" dirty="0" err="1" smtClean="0"/>
              <a:t>granted</a:t>
            </a:r>
            <a:r>
              <a:rPr lang="es-ES" sz="2000" dirty="0" smtClean="0"/>
              <a:t> a </a:t>
            </a:r>
            <a:r>
              <a:rPr lang="es-ES" sz="2000" dirty="0" err="1"/>
              <a:t>two</a:t>
            </a:r>
            <a:r>
              <a:rPr lang="es-ES" sz="2000" dirty="0"/>
              <a:t> </a:t>
            </a:r>
            <a:r>
              <a:rPr lang="es-ES" sz="2000" dirty="0" err="1"/>
              <a:t>years</a:t>
            </a:r>
            <a:r>
              <a:rPr lang="es-ES" sz="2000" dirty="0"/>
              <a:t> </a:t>
            </a:r>
            <a:r>
              <a:rPr lang="es-ES" sz="2000" dirty="0" err="1" smtClean="0"/>
              <a:t>extension</a:t>
            </a:r>
            <a:r>
              <a:rPr lang="es-ES" sz="2000" dirty="0" smtClean="0"/>
              <a:t> (15 June 2014)</a:t>
            </a:r>
          </a:p>
          <a:p>
            <a:pPr marL="231775" indent="-231775">
              <a:buFont typeface="Arial Narrow" pitchFamily="34" charset="0"/>
              <a:buChar char="-"/>
            </a:pPr>
            <a:endParaRPr lang="es-ES" sz="2000" dirty="0"/>
          </a:p>
          <a:p>
            <a:pPr marL="231775" indent="-231775">
              <a:buFont typeface="Arial Narrow" pitchFamily="34" charset="0"/>
              <a:buChar char="-"/>
            </a:pPr>
            <a:r>
              <a:rPr lang="es-ES" sz="2000" dirty="0" smtClean="0"/>
              <a:t>~70% </a:t>
            </a:r>
            <a:r>
              <a:rPr lang="es-ES" sz="2000" dirty="0" err="1" smtClean="0"/>
              <a:t>globally</a:t>
            </a:r>
            <a:endParaRPr lang="es-ES" sz="20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141" y="3284762"/>
            <a:ext cx="3909580" cy="129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27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685681" y="44450"/>
            <a:ext cx="7772638" cy="1143000"/>
          </a:xfrm>
        </p:spPr>
        <p:txBody>
          <a:bodyPr/>
          <a:lstStyle/>
          <a:p>
            <a:pPr>
              <a:lnSpc>
                <a:spcPct val="100000"/>
              </a:lnSpc>
            </a:pPr>
            <a:r>
              <a:rPr lang="fr-FR" sz="2800" smtClean="0">
                <a:solidFill>
                  <a:schemeClr val="tx1"/>
                </a:solidFill>
                <a:latin typeface="Arial Narrow" pitchFamily="34" charset="0"/>
              </a:rPr>
              <a:t>IHR operational framework</a:t>
            </a:r>
            <a:endParaRPr lang="es-ES" sz="2800" smtClean="0">
              <a:solidFill>
                <a:schemeClr val="tx1"/>
              </a:solidFill>
              <a:latin typeface="Arial Narrow" pitchFamily="34" charset="0"/>
            </a:endParaRPr>
          </a:p>
        </p:txBody>
      </p:sp>
      <p:sp>
        <p:nvSpPr>
          <p:cNvPr id="35842" name="Text Box 2"/>
          <p:cNvSpPr txBox="1">
            <a:spLocks noChangeArrowheads="1"/>
          </p:cNvSpPr>
          <p:nvPr/>
        </p:nvSpPr>
        <p:spPr bwMode="auto">
          <a:xfrm>
            <a:off x="558704" y="2408239"/>
            <a:ext cx="3166513" cy="1470025"/>
          </a:xfrm>
          <a:prstGeom prst="rect">
            <a:avLst/>
          </a:prstGeom>
          <a:solidFill>
            <a:srgbClr val="EAEAEA"/>
          </a:solidFill>
          <a:ln w="9525">
            <a:noFill/>
            <a:miter lim="800000"/>
            <a:headEnd/>
            <a:tailEnd/>
          </a:ln>
        </p:spPr>
        <p:txBody>
          <a:bodyPr lIns="97341" tIns="48671" rIns="97341" bIns="48671">
            <a:spAutoFit/>
          </a:bodyPr>
          <a:lstStyle/>
          <a:p>
            <a:pPr defTabSz="973138">
              <a:spcBef>
                <a:spcPct val="30000"/>
              </a:spcBef>
            </a:pPr>
            <a:r>
              <a:rPr lang="en-US" sz="1300"/>
              <a:t>Accessibility at all times</a:t>
            </a:r>
          </a:p>
          <a:p>
            <a:pPr defTabSz="973138">
              <a:spcBef>
                <a:spcPct val="30000"/>
              </a:spcBef>
            </a:pPr>
            <a:r>
              <a:rPr lang="en-US" sz="1300"/>
              <a:t>Primary channel for WHO-NFP event-related communications</a:t>
            </a:r>
          </a:p>
          <a:p>
            <a:pPr defTabSz="973138">
              <a:spcBef>
                <a:spcPct val="30000"/>
              </a:spcBef>
            </a:pPr>
            <a:r>
              <a:rPr lang="en-US" sz="1300"/>
              <a:t>Disseminate information within WHO</a:t>
            </a:r>
          </a:p>
          <a:p>
            <a:pPr defTabSz="973138">
              <a:spcBef>
                <a:spcPct val="30000"/>
              </a:spcBef>
            </a:pPr>
            <a:r>
              <a:rPr lang="en-US" sz="1300"/>
              <a:t>"Activate" the WHO assessment and response system</a:t>
            </a:r>
          </a:p>
        </p:txBody>
      </p:sp>
      <p:sp>
        <p:nvSpPr>
          <p:cNvPr id="35843" name="Text Box 3"/>
          <p:cNvSpPr txBox="1">
            <a:spLocks noChangeArrowheads="1"/>
          </p:cNvSpPr>
          <p:nvPr/>
        </p:nvSpPr>
        <p:spPr bwMode="auto">
          <a:xfrm>
            <a:off x="1955461" y="5145089"/>
            <a:ext cx="1769756" cy="892175"/>
          </a:xfrm>
          <a:prstGeom prst="rect">
            <a:avLst/>
          </a:prstGeom>
          <a:solidFill>
            <a:srgbClr val="EAEAEA"/>
          </a:solidFill>
          <a:ln w="9525">
            <a:noFill/>
            <a:miter lim="800000"/>
            <a:headEnd/>
            <a:tailEnd/>
          </a:ln>
        </p:spPr>
        <p:txBody>
          <a:bodyPr lIns="97341" tIns="48671" rIns="97341" bIns="48671">
            <a:spAutoFit/>
          </a:bodyPr>
          <a:lstStyle/>
          <a:p>
            <a:pPr defTabSz="973138"/>
            <a:r>
              <a:rPr lang="en-GB" sz="1300"/>
              <a:t>Detect</a:t>
            </a:r>
          </a:p>
          <a:p>
            <a:pPr defTabSz="973138"/>
            <a:r>
              <a:rPr lang="en-GB" sz="1300"/>
              <a:t>Assess</a:t>
            </a:r>
          </a:p>
          <a:p>
            <a:pPr defTabSz="973138"/>
            <a:r>
              <a:rPr lang="en-GB" sz="1300"/>
              <a:t>Report</a:t>
            </a:r>
          </a:p>
          <a:p>
            <a:pPr defTabSz="973138"/>
            <a:r>
              <a:rPr lang="en-GB" sz="1300"/>
              <a:t>Respond</a:t>
            </a:r>
          </a:p>
        </p:txBody>
      </p:sp>
      <p:sp>
        <p:nvSpPr>
          <p:cNvPr id="35844" name="Text Box 4"/>
          <p:cNvSpPr txBox="1">
            <a:spLocks noChangeArrowheads="1"/>
          </p:cNvSpPr>
          <p:nvPr/>
        </p:nvSpPr>
        <p:spPr bwMode="auto">
          <a:xfrm>
            <a:off x="557116" y="3992563"/>
            <a:ext cx="3168100" cy="1073150"/>
          </a:xfrm>
          <a:prstGeom prst="rect">
            <a:avLst/>
          </a:prstGeom>
          <a:solidFill>
            <a:srgbClr val="EAEAEA"/>
          </a:solidFill>
          <a:ln w="9525">
            <a:noFill/>
            <a:miter lim="800000"/>
            <a:headEnd/>
            <a:tailEnd/>
          </a:ln>
        </p:spPr>
        <p:txBody>
          <a:bodyPr lIns="97341" tIns="48671" rIns="97341" bIns="48671">
            <a:spAutoFit/>
          </a:bodyPr>
          <a:lstStyle/>
          <a:p>
            <a:pPr defTabSz="973138">
              <a:spcBef>
                <a:spcPct val="30000"/>
              </a:spcBef>
            </a:pPr>
            <a:r>
              <a:rPr lang="en-US" sz="1300"/>
              <a:t>Accessibility at all times</a:t>
            </a:r>
          </a:p>
          <a:p>
            <a:pPr defTabSz="973138">
              <a:spcBef>
                <a:spcPct val="30000"/>
              </a:spcBef>
            </a:pPr>
            <a:r>
              <a:rPr lang="en-US" sz="1300"/>
              <a:t>Communication with WHO</a:t>
            </a:r>
          </a:p>
          <a:p>
            <a:pPr defTabSz="973138">
              <a:spcBef>
                <a:spcPct val="30000"/>
              </a:spcBef>
            </a:pPr>
            <a:r>
              <a:rPr lang="en-US" sz="1300"/>
              <a:t>Dissemination of information nationally</a:t>
            </a:r>
          </a:p>
          <a:p>
            <a:pPr defTabSz="973138">
              <a:spcBef>
                <a:spcPct val="30000"/>
              </a:spcBef>
            </a:pPr>
            <a:r>
              <a:rPr lang="en-US" sz="1300"/>
              <a:t>Consolidating input nationally</a:t>
            </a:r>
          </a:p>
        </p:txBody>
      </p:sp>
      <p:sp>
        <p:nvSpPr>
          <p:cNvPr id="35845" name="AutoShape 5"/>
          <p:cNvSpPr>
            <a:spLocks noChangeArrowheads="1"/>
          </p:cNvSpPr>
          <p:nvPr/>
        </p:nvSpPr>
        <p:spPr bwMode="auto">
          <a:xfrm>
            <a:off x="2863353" y="5480050"/>
            <a:ext cx="3383962" cy="431800"/>
          </a:xfrm>
          <a:prstGeom prst="roundRect">
            <a:avLst>
              <a:gd name="adj" fmla="val 16667"/>
            </a:avLst>
          </a:prstGeom>
          <a:solidFill>
            <a:srgbClr val="FFFF66"/>
          </a:solidFill>
          <a:ln w="38100">
            <a:noFill/>
            <a:round/>
            <a:headEnd/>
            <a:tailEnd/>
          </a:ln>
        </p:spPr>
        <p:txBody>
          <a:bodyPr wrap="none" lIns="97341" tIns="48671" rIns="97341" bIns="48671" anchor="ctr"/>
          <a:lstStyle/>
          <a:p>
            <a:pPr algn="ctr" defTabSz="973138"/>
            <a:r>
              <a:rPr lang="en-GB" sz="1300" b="1"/>
              <a:t>National surveillance and response systems</a:t>
            </a:r>
          </a:p>
          <a:p>
            <a:pPr algn="ctr" defTabSz="973138"/>
            <a:r>
              <a:rPr lang="en-GB" sz="1300" b="1"/>
              <a:t>Incl. Points of Entry</a:t>
            </a:r>
            <a:endParaRPr lang="en-US" sz="1300" b="1"/>
          </a:p>
        </p:txBody>
      </p:sp>
      <p:sp>
        <p:nvSpPr>
          <p:cNvPr id="35846" name="Oval 6"/>
          <p:cNvSpPr>
            <a:spLocks noChangeArrowheads="1"/>
          </p:cNvSpPr>
          <p:nvPr/>
        </p:nvSpPr>
        <p:spPr bwMode="auto">
          <a:xfrm>
            <a:off x="3366504" y="4040188"/>
            <a:ext cx="2376074" cy="792162"/>
          </a:xfrm>
          <a:prstGeom prst="ellipse">
            <a:avLst/>
          </a:prstGeom>
          <a:solidFill>
            <a:srgbClr val="FFCC00"/>
          </a:solidFill>
          <a:ln w="9525">
            <a:noFill/>
            <a:round/>
            <a:headEnd/>
            <a:tailEnd/>
          </a:ln>
        </p:spPr>
        <p:txBody>
          <a:bodyPr wrap="none" lIns="97341" tIns="48671" rIns="97341" bIns="48671" anchor="ctr"/>
          <a:lstStyle/>
          <a:p>
            <a:pPr algn="ctr" defTabSz="973138"/>
            <a:r>
              <a:rPr lang="en-GB" sz="1400" b="1">
                <a:solidFill>
                  <a:schemeClr val="tx2"/>
                </a:solidFill>
              </a:rPr>
              <a:t>National IHR</a:t>
            </a:r>
          </a:p>
          <a:p>
            <a:pPr algn="ctr" defTabSz="973138"/>
            <a:r>
              <a:rPr lang="en-GB" sz="1400" b="1">
                <a:solidFill>
                  <a:schemeClr val="tx2"/>
                </a:solidFill>
              </a:rPr>
              <a:t>Focal Points (NFP) </a:t>
            </a:r>
            <a:endParaRPr lang="en-US" sz="1400" b="1">
              <a:solidFill>
                <a:schemeClr val="tx2"/>
              </a:solidFill>
            </a:endParaRPr>
          </a:p>
        </p:txBody>
      </p:sp>
      <p:sp>
        <p:nvSpPr>
          <p:cNvPr id="35847" name="Oval 7"/>
          <p:cNvSpPr>
            <a:spLocks noChangeArrowheads="1"/>
          </p:cNvSpPr>
          <p:nvPr/>
        </p:nvSpPr>
        <p:spPr bwMode="auto">
          <a:xfrm>
            <a:off x="3366504" y="2695576"/>
            <a:ext cx="2376074" cy="792163"/>
          </a:xfrm>
          <a:prstGeom prst="ellipse">
            <a:avLst/>
          </a:prstGeom>
          <a:solidFill>
            <a:schemeClr val="accent2"/>
          </a:solidFill>
          <a:ln w="9525">
            <a:noFill/>
            <a:round/>
            <a:headEnd/>
            <a:tailEnd/>
          </a:ln>
        </p:spPr>
        <p:txBody>
          <a:bodyPr wrap="none" lIns="97341" tIns="48671" rIns="97341" bIns="48671" anchor="ctr"/>
          <a:lstStyle/>
          <a:p>
            <a:pPr algn="ctr" defTabSz="973138"/>
            <a:r>
              <a:rPr lang="en-GB" sz="1400" b="1">
                <a:solidFill>
                  <a:schemeClr val="bg1"/>
                </a:solidFill>
              </a:rPr>
              <a:t>WHO IHR </a:t>
            </a:r>
          </a:p>
          <a:p>
            <a:pPr algn="ctr" defTabSz="973138"/>
            <a:r>
              <a:rPr lang="en-GB" sz="1400" b="1">
                <a:solidFill>
                  <a:schemeClr val="bg1"/>
                </a:solidFill>
              </a:rPr>
              <a:t>Contact Points</a:t>
            </a:r>
          </a:p>
          <a:p>
            <a:pPr algn="ctr" defTabSz="973138"/>
            <a:r>
              <a:rPr lang="en-GB" sz="1400" b="1">
                <a:solidFill>
                  <a:schemeClr val="bg1"/>
                </a:solidFill>
              </a:rPr>
              <a:t>Regions</a:t>
            </a:r>
            <a:endParaRPr lang="en-US" sz="1400" b="1">
              <a:solidFill>
                <a:schemeClr val="bg1"/>
              </a:solidFill>
            </a:endParaRPr>
          </a:p>
        </p:txBody>
      </p:sp>
      <p:sp>
        <p:nvSpPr>
          <p:cNvPr id="35848" name="AutoShape 8"/>
          <p:cNvSpPr>
            <a:spLocks noChangeArrowheads="1"/>
          </p:cNvSpPr>
          <p:nvPr/>
        </p:nvSpPr>
        <p:spPr bwMode="auto">
          <a:xfrm>
            <a:off x="6752052" y="1423988"/>
            <a:ext cx="992016" cy="469900"/>
          </a:xfrm>
          <a:prstGeom prst="roundRect">
            <a:avLst>
              <a:gd name="adj" fmla="val 16667"/>
            </a:avLst>
          </a:prstGeom>
          <a:solidFill>
            <a:srgbClr val="6699FF"/>
          </a:solidFill>
          <a:ln w="9525">
            <a:noFill/>
            <a:round/>
            <a:headEnd/>
            <a:tailEnd/>
          </a:ln>
        </p:spPr>
        <p:txBody>
          <a:bodyPr wrap="none" lIns="97341" tIns="48671" rIns="97341" bIns="48671" anchor="ctr"/>
          <a:lstStyle/>
          <a:p>
            <a:pPr algn="ctr" defTabSz="973138"/>
            <a:r>
              <a:rPr lang="en-GB" sz="1300"/>
              <a:t>Emergency</a:t>
            </a:r>
          </a:p>
          <a:p>
            <a:pPr algn="ctr" defTabSz="973138"/>
            <a:r>
              <a:rPr lang="en-GB" sz="1300"/>
              <a:t>Committee</a:t>
            </a:r>
            <a:endParaRPr lang="en-US" sz="1300"/>
          </a:p>
        </p:txBody>
      </p:sp>
      <p:sp>
        <p:nvSpPr>
          <p:cNvPr id="35849" name="AutoShape 9"/>
          <p:cNvSpPr>
            <a:spLocks noChangeArrowheads="1"/>
          </p:cNvSpPr>
          <p:nvPr/>
        </p:nvSpPr>
        <p:spPr bwMode="auto">
          <a:xfrm>
            <a:off x="6752052" y="2768600"/>
            <a:ext cx="1669760" cy="647700"/>
          </a:xfrm>
          <a:prstGeom prst="roundRect">
            <a:avLst>
              <a:gd name="adj" fmla="val 16667"/>
            </a:avLst>
          </a:prstGeom>
          <a:solidFill>
            <a:srgbClr val="6699FF"/>
          </a:solidFill>
          <a:ln w="9525">
            <a:noFill/>
            <a:round/>
            <a:headEnd/>
            <a:tailEnd/>
          </a:ln>
        </p:spPr>
        <p:txBody>
          <a:bodyPr wrap="none" lIns="97341" tIns="48671" rIns="97341" bIns="48671" anchor="ctr"/>
          <a:lstStyle/>
          <a:p>
            <a:pPr algn="ctr" defTabSz="973138"/>
            <a:r>
              <a:rPr lang="en-GB" sz="1300"/>
              <a:t>Other competent </a:t>
            </a:r>
          </a:p>
          <a:p>
            <a:pPr algn="ctr" defTabSz="973138"/>
            <a:r>
              <a:rPr lang="en-GB" sz="1300"/>
              <a:t>organizations</a:t>
            </a:r>
          </a:p>
          <a:p>
            <a:pPr algn="ctr" defTabSz="973138"/>
            <a:r>
              <a:rPr lang="en-GB" sz="1300"/>
              <a:t>(IAEA)</a:t>
            </a:r>
            <a:endParaRPr lang="en-US" sz="1300"/>
          </a:p>
        </p:txBody>
      </p:sp>
      <p:sp>
        <p:nvSpPr>
          <p:cNvPr id="35850" name="AutoShape 10"/>
          <p:cNvSpPr>
            <a:spLocks noChangeArrowheads="1"/>
          </p:cNvSpPr>
          <p:nvPr/>
        </p:nvSpPr>
        <p:spPr bwMode="auto">
          <a:xfrm>
            <a:off x="6799669" y="4183064"/>
            <a:ext cx="1607859" cy="504825"/>
          </a:xfrm>
          <a:prstGeom prst="roundRect">
            <a:avLst>
              <a:gd name="adj" fmla="val 16667"/>
            </a:avLst>
          </a:prstGeom>
          <a:solidFill>
            <a:srgbClr val="FFFF66"/>
          </a:solidFill>
          <a:ln w="9525">
            <a:noFill/>
            <a:round/>
            <a:headEnd/>
            <a:tailEnd/>
          </a:ln>
        </p:spPr>
        <p:txBody>
          <a:bodyPr wrap="none" lIns="97341" tIns="48671" rIns="97341" bIns="48671" anchor="ctr"/>
          <a:lstStyle/>
          <a:p>
            <a:pPr algn="ctr" defTabSz="973138"/>
            <a:r>
              <a:rPr lang="en-GB" sz="1300"/>
              <a:t>Ministries and  </a:t>
            </a:r>
          </a:p>
          <a:p>
            <a:pPr algn="ctr" defTabSz="973138"/>
            <a:r>
              <a:rPr lang="en-GB" sz="1300"/>
              <a:t>sectors concerned</a:t>
            </a:r>
            <a:endParaRPr lang="en-US" sz="1300"/>
          </a:p>
        </p:txBody>
      </p:sp>
      <p:sp>
        <p:nvSpPr>
          <p:cNvPr id="35851" name="Text Box 11"/>
          <p:cNvSpPr txBox="1">
            <a:spLocks noChangeArrowheads="1"/>
          </p:cNvSpPr>
          <p:nvPr/>
        </p:nvSpPr>
        <p:spPr bwMode="auto">
          <a:xfrm>
            <a:off x="558704" y="1522413"/>
            <a:ext cx="3166513" cy="958528"/>
          </a:xfrm>
          <a:prstGeom prst="rect">
            <a:avLst/>
          </a:prstGeom>
          <a:solidFill>
            <a:srgbClr val="EAEAEA"/>
          </a:solidFill>
          <a:ln w="9525">
            <a:noFill/>
            <a:miter lim="800000"/>
            <a:headEnd/>
            <a:tailEnd/>
          </a:ln>
        </p:spPr>
        <p:txBody>
          <a:bodyPr lIns="97341" tIns="48671" rIns="97341" bIns="48671">
            <a:spAutoFit/>
          </a:bodyPr>
          <a:lstStyle/>
          <a:p>
            <a:pPr defTabSz="973138">
              <a:spcBef>
                <a:spcPct val="30000"/>
              </a:spcBef>
            </a:pPr>
            <a:r>
              <a:rPr lang="en-GB" sz="1300"/>
              <a:t>Determine Public Health Emergency of International Concern (PHEIC)</a:t>
            </a:r>
          </a:p>
          <a:p>
            <a:pPr defTabSz="973138">
              <a:spcBef>
                <a:spcPct val="30000"/>
              </a:spcBef>
            </a:pPr>
            <a:r>
              <a:rPr lang="en-GB" sz="1300"/>
              <a:t>Make temporary and standing recommendations</a:t>
            </a:r>
            <a:endParaRPr lang="en-US" sz="1300"/>
          </a:p>
        </p:txBody>
      </p:sp>
      <p:sp>
        <p:nvSpPr>
          <p:cNvPr id="35852" name="AutoShape 12"/>
          <p:cNvSpPr>
            <a:spLocks noChangeArrowheads="1"/>
          </p:cNvSpPr>
          <p:nvPr/>
        </p:nvSpPr>
        <p:spPr bwMode="auto">
          <a:xfrm>
            <a:off x="6763164" y="1982788"/>
            <a:ext cx="977730" cy="468312"/>
          </a:xfrm>
          <a:prstGeom prst="roundRect">
            <a:avLst>
              <a:gd name="adj" fmla="val 16667"/>
            </a:avLst>
          </a:prstGeom>
          <a:solidFill>
            <a:srgbClr val="6699FF"/>
          </a:solidFill>
          <a:ln w="9525">
            <a:noFill/>
            <a:round/>
            <a:headEnd/>
            <a:tailEnd/>
          </a:ln>
        </p:spPr>
        <p:txBody>
          <a:bodyPr wrap="none" lIns="97341" tIns="48671" rIns="97341" bIns="48671" anchor="ctr"/>
          <a:lstStyle/>
          <a:p>
            <a:pPr algn="ctr" defTabSz="973138"/>
            <a:r>
              <a:rPr lang="en-GB" sz="1300"/>
              <a:t>Review</a:t>
            </a:r>
          </a:p>
          <a:p>
            <a:pPr algn="ctr" defTabSz="973138"/>
            <a:r>
              <a:rPr lang="en-GB" sz="1300"/>
              <a:t>Committee</a:t>
            </a:r>
            <a:endParaRPr lang="en-US" sz="1300"/>
          </a:p>
        </p:txBody>
      </p:sp>
      <p:sp>
        <p:nvSpPr>
          <p:cNvPr id="35853" name="AutoShape 13"/>
          <p:cNvSpPr>
            <a:spLocks noChangeArrowheads="1"/>
          </p:cNvSpPr>
          <p:nvPr/>
        </p:nvSpPr>
        <p:spPr bwMode="auto">
          <a:xfrm>
            <a:off x="7831365" y="1431926"/>
            <a:ext cx="576163" cy="1031875"/>
          </a:xfrm>
          <a:prstGeom prst="roundRect">
            <a:avLst>
              <a:gd name="adj" fmla="val 16667"/>
            </a:avLst>
          </a:prstGeom>
          <a:solidFill>
            <a:srgbClr val="6699FF"/>
          </a:solidFill>
          <a:ln w="9525">
            <a:noFill/>
            <a:round/>
            <a:headEnd/>
            <a:tailEnd/>
          </a:ln>
        </p:spPr>
        <p:txBody>
          <a:bodyPr wrap="none" lIns="97341" tIns="48671" rIns="97341" bIns="48671" anchor="ctr"/>
          <a:lstStyle/>
          <a:p>
            <a:pPr algn="ctr" defTabSz="973138"/>
            <a:r>
              <a:rPr lang="en-US" sz="1300"/>
              <a:t>Expert</a:t>
            </a:r>
          </a:p>
          <a:p>
            <a:pPr algn="ctr" defTabSz="973138"/>
            <a:r>
              <a:rPr lang="en-US" sz="1300"/>
              <a:t>Roster</a:t>
            </a:r>
          </a:p>
        </p:txBody>
      </p:sp>
      <p:sp>
        <p:nvSpPr>
          <p:cNvPr id="35854" name="Oval 14"/>
          <p:cNvSpPr>
            <a:spLocks noChangeArrowheads="1"/>
          </p:cNvSpPr>
          <p:nvPr/>
        </p:nvSpPr>
        <p:spPr bwMode="auto">
          <a:xfrm>
            <a:off x="3366504" y="1541464"/>
            <a:ext cx="2376074" cy="720725"/>
          </a:xfrm>
          <a:prstGeom prst="ellipse">
            <a:avLst/>
          </a:prstGeom>
          <a:solidFill>
            <a:schemeClr val="accent2"/>
          </a:solidFill>
          <a:ln w="9525">
            <a:noFill/>
            <a:round/>
            <a:headEnd/>
            <a:tailEnd/>
          </a:ln>
        </p:spPr>
        <p:txBody>
          <a:bodyPr wrap="none" lIns="97341" tIns="48671" rIns="97341" bIns="48671" anchor="ctr"/>
          <a:lstStyle/>
          <a:p>
            <a:pPr algn="ctr" defTabSz="973138"/>
            <a:r>
              <a:rPr lang="en-GB" sz="1400" b="1">
                <a:solidFill>
                  <a:schemeClr val="bg1"/>
                </a:solidFill>
              </a:rPr>
              <a:t>WHO </a:t>
            </a:r>
          </a:p>
          <a:p>
            <a:pPr algn="ctr" defTabSz="973138"/>
            <a:r>
              <a:rPr lang="en-GB" sz="1400" b="1">
                <a:solidFill>
                  <a:schemeClr val="bg1"/>
                </a:solidFill>
              </a:rPr>
              <a:t>Director-General</a:t>
            </a:r>
            <a:endParaRPr lang="en-US" sz="1400" b="1">
              <a:solidFill>
                <a:schemeClr val="bg1"/>
              </a:solidFill>
            </a:endParaRPr>
          </a:p>
        </p:txBody>
      </p:sp>
      <p:cxnSp>
        <p:nvCxnSpPr>
          <p:cNvPr id="35855" name="AutoShape 15"/>
          <p:cNvCxnSpPr>
            <a:cxnSpLocks noChangeShapeType="1"/>
            <a:stCxn id="35854" idx="4"/>
            <a:endCxn id="35847" idx="0"/>
          </p:cNvCxnSpPr>
          <p:nvPr/>
        </p:nvCxnSpPr>
        <p:spPr bwMode="auto">
          <a:xfrm>
            <a:off x="4553747" y="2262189"/>
            <a:ext cx="0" cy="433387"/>
          </a:xfrm>
          <a:prstGeom prst="straightConnector1">
            <a:avLst/>
          </a:prstGeom>
          <a:noFill/>
          <a:ln w="38100">
            <a:solidFill>
              <a:srgbClr val="FF0000"/>
            </a:solidFill>
            <a:round/>
            <a:headEnd type="triangle" w="med" len="med"/>
            <a:tailEnd type="triangle" w="med" len="med"/>
          </a:ln>
        </p:spPr>
      </p:cxnSp>
      <p:cxnSp>
        <p:nvCxnSpPr>
          <p:cNvPr id="35856" name="AutoShape 16"/>
          <p:cNvCxnSpPr>
            <a:cxnSpLocks noChangeShapeType="1"/>
            <a:stCxn id="35847" idx="4"/>
            <a:endCxn id="35846" idx="0"/>
          </p:cNvCxnSpPr>
          <p:nvPr/>
        </p:nvCxnSpPr>
        <p:spPr bwMode="auto">
          <a:xfrm>
            <a:off x="4553747" y="3487738"/>
            <a:ext cx="0" cy="552450"/>
          </a:xfrm>
          <a:prstGeom prst="straightConnector1">
            <a:avLst/>
          </a:prstGeom>
          <a:noFill/>
          <a:ln w="38100">
            <a:solidFill>
              <a:srgbClr val="FF0000"/>
            </a:solidFill>
            <a:round/>
            <a:headEnd type="triangle" w="med" len="med"/>
            <a:tailEnd type="triangle" w="med" len="med"/>
          </a:ln>
        </p:spPr>
      </p:cxnSp>
      <p:cxnSp>
        <p:nvCxnSpPr>
          <p:cNvPr id="35857" name="AutoShape 17"/>
          <p:cNvCxnSpPr>
            <a:cxnSpLocks noChangeShapeType="1"/>
            <a:stCxn id="35846" idx="4"/>
            <a:endCxn id="35845" idx="0"/>
          </p:cNvCxnSpPr>
          <p:nvPr/>
        </p:nvCxnSpPr>
        <p:spPr bwMode="auto">
          <a:xfrm>
            <a:off x="4553748" y="4832350"/>
            <a:ext cx="1587" cy="647700"/>
          </a:xfrm>
          <a:prstGeom prst="straightConnector1">
            <a:avLst/>
          </a:prstGeom>
          <a:noFill/>
          <a:ln w="38100">
            <a:solidFill>
              <a:schemeClr val="tx1"/>
            </a:solidFill>
            <a:round/>
            <a:headEnd type="triangle" w="med" len="med"/>
            <a:tailEnd type="triangle" w="med" len="med"/>
          </a:ln>
        </p:spPr>
      </p:cxnSp>
      <p:cxnSp>
        <p:nvCxnSpPr>
          <p:cNvPr id="35858" name="AutoShape 18"/>
          <p:cNvCxnSpPr>
            <a:cxnSpLocks noChangeShapeType="1"/>
            <a:stCxn id="35845" idx="3"/>
            <a:endCxn id="35850" idx="2"/>
          </p:cNvCxnSpPr>
          <p:nvPr/>
        </p:nvCxnSpPr>
        <p:spPr bwMode="auto">
          <a:xfrm flipV="1">
            <a:off x="6245728" y="4687888"/>
            <a:ext cx="1357076" cy="1008062"/>
          </a:xfrm>
          <a:prstGeom prst="bentConnector2">
            <a:avLst/>
          </a:prstGeom>
          <a:noFill/>
          <a:ln w="38100">
            <a:solidFill>
              <a:schemeClr val="tx1"/>
            </a:solidFill>
            <a:miter lim="800000"/>
            <a:headEnd type="triangle" w="med" len="med"/>
            <a:tailEnd type="triangle" w="med" len="med"/>
          </a:ln>
        </p:spPr>
      </p:cxnSp>
      <p:cxnSp>
        <p:nvCxnSpPr>
          <p:cNvPr id="35859" name="AutoShape 19"/>
          <p:cNvCxnSpPr>
            <a:cxnSpLocks noChangeShapeType="1"/>
            <a:stCxn id="35846" idx="6"/>
            <a:endCxn id="35850" idx="1"/>
          </p:cNvCxnSpPr>
          <p:nvPr/>
        </p:nvCxnSpPr>
        <p:spPr bwMode="auto">
          <a:xfrm flipV="1">
            <a:off x="5740992" y="4435475"/>
            <a:ext cx="1057091" cy="1588"/>
          </a:xfrm>
          <a:prstGeom prst="straightConnector1">
            <a:avLst/>
          </a:prstGeom>
          <a:noFill/>
          <a:ln w="38100">
            <a:solidFill>
              <a:srgbClr val="FF0000"/>
            </a:solidFill>
            <a:round/>
            <a:headEnd type="triangle" w="med" len="med"/>
            <a:tailEnd type="triangle" w="med" len="med"/>
          </a:ln>
        </p:spPr>
      </p:cxnSp>
      <p:cxnSp>
        <p:nvCxnSpPr>
          <p:cNvPr id="35860" name="AutoShape 20"/>
          <p:cNvCxnSpPr>
            <a:cxnSpLocks noChangeShapeType="1"/>
            <a:stCxn id="35849" idx="2"/>
            <a:endCxn id="35850" idx="0"/>
          </p:cNvCxnSpPr>
          <p:nvPr/>
        </p:nvCxnSpPr>
        <p:spPr bwMode="auto">
          <a:xfrm>
            <a:off x="7585346" y="3416301"/>
            <a:ext cx="17459" cy="766763"/>
          </a:xfrm>
          <a:prstGeom prst="straightConnector1">
            <a:avLst/>
          </a:prstGeom>
          <a:noFill/>
          <a:ln w="38100">
            <a:solidFill>
              <a:srgbClr val="FF0000"/>
            </a:solidFill>
            <a:round/>
            <a:headEnd type="triangle" w="med" len="med"/>
            <a:tailEnd type="triangle" w="med" len="med"/>
          </a:ln>
        </p:spPr>
      </p:cxnSp>
      <p:cxnSp>
        <p:nvCxnSpPr>
          <p:cNvPr id="35861" name="AutoShape 21"/>
          <p:cNvCxnSpPr>
            <a:cxnSpLocks noChangeShapeType="1"/>
            <a:stCxn id="35847" idx="6"/>
            <a:endCxn id="35849" idx="1"/>
          </p:cNvCxnSpPr>
          <p:nvPr/>
        </p:nvCxnSpPr>
        <p:spPr bwMode="auto">
          <a:xfrm>
            <a:off x="5740991" y="3092450"/>
            <a:ext cx="1009475" cy="0"/>
          </a:xfrm>
          <a:prstGeom prst="straightConnector1">
            <a:avLst/>
          </a:prstGeom>
          <a:noFill/>
          <a:ln w="38100">
            <a:solidFill>
              <a:srgbClr val="FF0000"/>
            </a:solidFill>
            <a:round/>
            <a:headEnd type="triangle" w="med" len="med"/>
            <a:tailEnd type="triangle" w="med" len="med"/>
          </a:ln>
        </p:spPr>
      </p:cxnSp>
      <p:cxnSp>
        <p:nvCxnSpPr>
          <p:cNvPr id="35862" name="AutoShape 22"/>
          <p:cNvCxnSpPr>
            <a:cxnSpLocks noChangeShapeType="1"/>
          </p:cNvCxnSpPr>
          <p:nvPr/>
        </p:nvCxnSpPr>
        <p:spPr bwMode="auto">
          <a:xfrm>
            <a:off x="5740991" y="1901825"/>
            <a:ext cx="1009475" cy="0"/>
          </a:xfrm>
          <a:prstGeom prst="straightConnector1">
            <a:avLst/>
          </a:prstGeom>
          <a:noFill/>
          <a:ln w="38100">
            <a:solidFill>
              <a:srgbClr val="FF0000"/>
            </a:solidFill>
            <a:round/>
            <a:headEnd type="triangle" w="med" len="med"/>
            <a:tailEnd type="triangle" w="med" len="med"/>
          </a:ln>
        </p:spPr>
      </p:cxnSp>
      <p:sp>
        <p:nvSpPr>
          <p:cNvPr id="35863" name="AutoShape 23"/>
          <p:cNvSpPr>
            <a:spLocks/>
          </p:cNvSpPr>
          <p:nvPr/>
        </p:nvSpPr>
        <p:spPr bwMode="auto">
          <a:xfrm>
            <a:off x="5382279" y="3290889"/>
            <a:ext cx="288875" cy="936625"/>
          </a:xfrm>
          <a:prstGeom prst="leftBrace">
            <a:avLst>
              <a:gd name="adj1" fmla="val 27015"/>
              <a:gd name="adj2" fmla="val 50000"/>
            </a:avLst>
          </a:prstGeom>
          <a:noFill/>
          <a:ln w="38100">
            <a:solidFill>
              <a:srgbClr val="FF0000"/>
            </a:solidFill>
            <a:round/>
            <a:headEnd/>
            <a:tailEnd/>
          </a:ln>
        </p:spPr>
        <p:txBody>
          <a:bodyPr wrap="none" anchor="ctr"/>
          <a:lstStyle/>
          <a:p>
            <a:endParaRPr lang="en-US"/>
          </a:p>
        </p:txBody>
      </p:sp>
      <p:sp>
        <p:nvSpPr>
          <p:cNvPr id="35864" name="Text Box 24"/>
          <p:cNvSpPr txBox="1">
            <a:spLocks noChangeArrowheads="1"/>
          </p:cNvSpPr>
          <p:nvPr/>
        </p:nvSpPr>
        <p:spPr bwMode="auto">
          <a:xfrm>
            <a:off x="5598141" y="3254375"/>
            <a:ext cx="1223749" cy="1073150"/>
          </a:xfrm>
          <a:prstGeom prst="rect">
            <a:avLst/>
          </a:prstGeom>
          <a:noFill/>
          <a:ln w="9525">
            <a:noFill/>
            <a:miter lim="800000"/>
            <a:headEnd/>
            <a:tailEnd/>
          </a:ln>
        </p:spPr>
        <p:txBody>
          <a:bodyPr lIns="97341" tIns="48671" rIns="97341" bIns="48671">
            <a:spAutoFit/>
          </a:bodyPr>
          <a:lstStyle/>
          <a:p>
            <a:pPr defTabSz="973138">
              <a:spcBef>
                <a:spcPct val="30000"/>
              </a:spcBef>
            </a:pPr>
            <a:r>
              <a:rPr lang="en-GB" sz="1300"/>
              <a:t>Notification</a:t>
            </a:r>
          </a:p>
          <a:p>
            <a:pPr defTabSz="973138">
              <a:spcBef>
                <a:spcPct val="30000"/>
              </a:spcBef>
            </a:pPr>
            <a:r>
              <a:rPr lang="en-GB" sz="1300"/>
              <a:t>Consultation</a:t>
            </a:r>
          </a:p>
          <a:p>
            <a:pPr defTabSz="973138">
              <a:spcBef>
                <a:spcPct val="30000"/>
              </a:spcBef>
            </a:pPr>
            <a:r>
              <a:rPr lang="en-GB" sz="1300"/>
              <a:t>Report</a:t>
            </a:r>
          </a:p>
          <a:p>
            <a:pPr defTabSz="973138">
              <a:spcBef>
                <a:spcPct val="30000"/>
              </a:spcBef>
            </a:pPr>
            <a:r>
              <a:rPr lang="en-GB" sz="1300"/>
              <a:t>Verification</a:t>
            </a:r>
          </a:p>
        </p:txBody>
      </p:sp>
      <p:sp>
        <p:nvSpPr>
          <p:cNvPr id="35865" name="Rectangle 25"/>
          <p:cNvSpPr>
            <a:spLocks noChangeArrowheads="1"/>
          </p:cNvSpPr>
          <p:nvPr/>
        </p:nvSpPr>
        <p:spPr bwMode="auto">
          <a:xfrm>
            <a:off x="431725" y="5351464"/>
            <a:ext cx="1331682" cy="492125"/>
          </a:xfrm>
          <a:prstGeom prst="rect">
            <a:avLst/>
          </a:prstGeom>
          <a:noFill/>
          <a:ln w="9525">
            <a:noFill/>
            <a:miter lim="800000"/>
            <a:headEnd/>
            <a:tailEnd/>
          </a:ln>
        </p:spPr>
        <p:txBody>
          <a:bodyPr>
            <a:spAutoFit/>
          </a:bodyPr>
          <a:lstStyle/>
          <a:p>
            <a:pPr algn="ctr"/>
            <a:r>
              <a:rPr lang="en-GB" sz="1300"/>
              <a:t>Unusual</a:t>
            </a:r>
          </a:p>
          <a:p>
            <a:pPr algn="ctr"/>
            <a:r>
              <a:rPr lang="en-GB" sz="1300"/>
              <a:t> health events</a:t>
            </a:r>
          </a:p>
        </p:txBody>
      </p:sp>
      <p:sp>
        <p:nvSpPr>
          <p:cNvPr id="35866" name="AutoShape 26"/>
          <p:cNvSpPr>
            <a:spLocks/>
          </p:cNvSpPr>
          <p:nvPr/>
        </p:nvSpPr>
        <p:spPr bwMode="auto">
          <a:xfrm>
            <a:off x="1652301" y="5181601"/>
            <a:ext cx="244433" cy="830263"/>
          </a:xfrm>
          <a:prstGeom prst="leftBrace">
            <a:avLst>
              <a:gd name="adj1" fmla="val 28301"/>
              <a:gd name="adj2" fmla="val 50000"/>
            </a:avLst>
          </a:prstGeom>
          <a:noFill/>
          <a:ln w="38100">
            <a:solidFill>
              <a:schemeClr val="tx1"/>
            </a:solidFill>
            <a:round/>
            <a:headEnd/>
            <a:tailEnd/>
          </a:ln>
        </p:spPr>
        <p:txBody>
          <a:bodyPr wrap="none" anchor="ctr"/>
          <a:lstStyle/>
          <a:p>
            <a:endParaRPr lang="en-US"/>
          </a:p>
        </p:txBody>
      </p:sp>
      <p:pic>
        <p:nvPicPr>
          <p:cNvPr id="35867" name="Picture 4"/>
          <p:cNvPicPr>
            <a:picLocks noChangeAspect="1" noChangeArrowheads="1"/>
          </p:cNvPicPr>
          <p:nvPr/>
        </p:nvPicPr>
        <p:blipFill>
          <a:blip r:embed="rId2" cstate="print"/>
          <a:srcRect/>
          <a:stretch>
            <a:fillRect/>
          </a:stretch>
        </p:blipFill>
        <p:spPr bwMode="auto">
          <a:xfrm>
            <a:off x="6588569" y="3433764"/>
            <a:ext cx="509499" cy="719137"/>
          </a:xfrm>
          <a:prstGeom prst="rect">
            <a:avLst/>
          </a:prstGeom>
          <a:noFill/>
          <a:ln w="9525">
            <a:noFill/>
            <a:miter lim="800000"/>
            <a:headEnd/>
            <a:tailEnd/>
          </a:ln>
        </p:spPr>
      </p:pic>
      <p:sp>
        <p:nvSpPr>
          <p:cNvPr id="35868" name="Rectangle 29"/>
          <p:cNvSpPr>
            <a:spLocks noChangeArrowheads="1"/>
          </p:cNvSpPr>
          <p:nvPr/>
        </p:nvSpPr>
        <p:spPr bwMode="auto">
          <a:xfrm>
            <a:off x="36507" y="4387851"/>
            <a:ext cx="550151" cy="292388"/>
          </a:xfrm>
          <a:prstGeom prst="rect">
            <a:avLst/>
          </a:prstGeom>
          <a:noFill/>
          <a:ln w="9525">
            <a:noFill/>
            <a:miter lim="800000"/>
            <a:headEnd/>
            <a:tailEnd/>
          </a:ln>
        </p:spPr>
        <p:txBody>
          <a:bodyPr wrap="none">
            <a:spAutoFit/>
          </a:bodyPr>
          <a:lstStyle/>
          <a:p>
            <a:r>
              <a:rPr lang="es-ES" sz="1300" i="1">
                <a:solidFill>
                  <a:schemeClr val="bg2"/>
                </a:solidFill>
              </a:rPr>
              <a:t>Art.4</a:t>
            </a:r>
          </a:p>
        </p:txBody>
      </p:sp>
      <p:sp>
        <p:nvSpPr>
          <p:cNvPr id="35869" name="Rectangle 30"/>
          <p:cNvSpPr>
            <a:spLocks noChangeArrowheads="1"/>
          </p:cNvSpPr>
          <p:nvPr/>
        </p:nvSpPr>
        <p:spPr bwMode="auto">
          <a:xfrm>
            <a:off x="4710883" y="3552825"/>
            <a:ext cx="925253" cy="492443"/>
          </a:xfrm>
          <a:prstGeom prst="rect">
            <a:avLst/>
          </a:prstGeom>
          <a:noFill/>
          <a:ln w="9525">
            <a:noFill/>
            <a:miter lim="800000"/>
            <a:headEnd/>
            <a:tailEnd/>
          </a:ln>
        </p:spPr>
        <p:txBody>
          <a:bodyPr wrap="none">
            <a:spAutoFit/>
          </a:bodyPr>
          <a:lstStyle/>
          <a:p>
            <a:r>
              <a:rPr lang="es-ES" sz="1300" i="1">
                <a:solidFill>
                  <a:schemeClr val="bg2"/>
                </a:solidFill>
              </a:rPr>
              <a:t>Art.6-12</a:t>
            </a:r>
          </a:p>
          <a:p>
            <a:r>
              <a:rPr lang="es-ES" sz="1300" i="1">
                <a:solidFill>
                  <a:schemeClr val="bg2"/>
                </a:solidFill>
              </a:rPr>
              <a:t>Annex 1 A</a:t>
            </a:r>
          </a:p>
        </p:txBody>
      </p:sp>
      <p:sp>
        <p:nvSpPr>
          <p:cNvPr id="35870" name="Rectangle 31"/>
          <p:cNvSpPr>
            <a:spLocks noChangeArrowheads="1"/>
          </p:cNvSpPr>
          <p:nvPr/>
        </p:nvSpPr>
        <p:spPr bwMode="auto">
          <a:xfrm>
            <a:off x="3795054" y="6054725"/>
            <a:ext cx="1754006" cy="292388"/>
          </a:xfrm>
          <a:prstGeom prst="rect">
            <a:avLst/>
          </a:prstGeom>
          <a:noFill/>
          <a:ln w="9525">
            <a:noFill/>
            <a:miter lim="800000"/>
            <a:headEnd/>
            <a:tailEnd/>
          </a:ln>
        </p:spPr>
        <p:txBody>
          <a:bodyPr wrap="none">
            <a:spAutoFit/>
          </a:bodyPr>
          <a:lstStyle/>
          <a:p>
            <a:r>
              <a:rPr lang="es-ES" sz="1300" i="1">
                <a:solidFill>
                  <a:schemeClr val="bg2"/>
                </a:solidFill>
              </a:rPr>
              <a:t>Art. 5, 13, 19, Annex 1</a:t>
            </a:r>
          </a:p>
        </p:txBody>
      </p:sp>
    </p:spTree>
    <p:extLst>
      <p:ext uri="{BB962C8B-B14F-4D97-AF65-F5344CB8AC3E}">
        <p14:creationId xmlns:p14="http://schemas.microsoft.com/office/powerpoint/2010/main" val="129982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121" y="44450"/>
            <a:ext cx="8229759" cy="1143000"/>
          </a:xfrm>
        </p:spPr>
        <p:txBody>
          <a:bodyPr/>
          <a:lstStyle/>
          <a:p>
            <a:pPr>
              <a:lnSpc>
                <a:spcPct val="100000"/>
              </a:lnSpc>
            </a:pPr>
            <a:r>
              <a:rPr lang="en-GB" dirty="0" smtClean="0">
                <a:solidFill>
                  <a:schemeClr val="tx1"/>
                </a:solidFill>
                <a:latin typeface="Arial Narrow" pitchFamily="34" charset="0"/>
              </a:rPr>
              <a:t/>
            </a:r>
            <a:br>
              <a:rPr lang="en-GB" dirty="0" smtClean="0">
                <a:solidFill>
                  <a:schemeClr val="tx1"/>
                </a:solidFill>
                <a:latin typeface="Arial Narrow" pitchFamily="34" charset="0"/>
              </a:rPr>
            </a:br>
            <a:r>
              <a:rPr lang="en-GB" dirty="0" smtClean="0">
                <a:solidFill>
                  <a:schemeClr val="tx1"/>
                </a:solidFill>
                <a:latin typeface="Arial Narrow" pitchFamily="34" charset="0"/>
              </a:rPr>
              <a:t/>
            </a:r>
            <a:br>
              <a:rPr lang="en-GB" dirty="0" smtClean="0">
                <a:solidFill>
                  <a:schemeClr val="tx1"/>
                </a:solidFill>
                <a:latin typeface="Arial Narrow" pitchFamily="34" charset="0"/>
              </a:rPr>
            </a:br>
            <a:endParaRPr lang="en-US" sz="2400" dirty="0" smtClean="0">
              <a:solidFill>
                <a:schemeClr val="tx1"/>
              </a:solidFill>
              <a:latin typeface="Arial Narrow" pitchFamily="34" charset="0"/>
            </a:endParaRPr>
          </a:p>
        </p:txBody>
      </p:sp>
      <p:grpSp>
        <p:nvGrpSpPr>
          <p:cNvPr id="45058" name="Group 6"/>
          <p:cNvGrpSpPr>
            <a:grpSpLocks/>
          </p:cNvGrpSpPr>
          <p:nvPr/>
        </p:nvGrpSpPr>
        <p:grpSpPr bwMode="auto">
          <a:xfrm>
            <a:off x="-7936" y="1484313"/>
            <a:ext cx="2023712" cy="5251450"/>
            <a:chOff x="-5" y="935"/>
            <a:chExt cx="1275" cy="3308"/>
          </a:xfrm>
        </p:grpSpPr>
        <p:sp>
          <p:nvSpPr>
            <p:cNvPr id="45083" name="Text Box 7"/>
            <p:cNvSpPr txBox="1">
              <a:spLocks noChangeArrowheads="1"/>
            </p:cNvSpPr>
            <p:nvPr/>
          </p:nvSpPr>
          <p:spPr bwMode="auto">
            <a:xfrm>
              <a:off x="-5" y="935"/>
              <a:ext cx="1272" cy="673"/>
            </a:xfrm>
            <a:prstGeom prst="rect">
              <a:avLst/>
            </a:prstGeom>
            <a:solidFill>
              <a:srgbClr val="3366FF"/>
            </a:solidFill>
            <a:ln w="3175">
              <a:noFill/>
              <a:miter lim="800000"/>
              <a:headEnd/>
              <a:tailEnd/>
            </a:ln>
          </p:spPr>
          <p:txBody>
            <a:bodyPr lIns="104306" tIns="52153" rIns="104306" bIns="52153" anchor="ctr" anchorCtr="1"/>
            <a:lstStyle/>
            <a:p>
              <a:pPr defTabSz="1042988" eaLnBrk="0" hangingPunct="0">
                <a:spcBef>
                  <a:spcPct val="50000"/>
                </a:spcBef>
              </a:pPr>
              <a:r>
                <a:rPr lang="en-GB" sz="2000" b="1"/>
                <a:t>States Parties</a:t>
              </a:r>
            </a:p>
          </p:txBody>
        </p:sp>
        <p:sp>
          <p:nvSpPr>
            <p:cNvPr id="45084" name="Text Box 8"/>
            <p:cNvSpPr txBox="1">
              <a:spLocks noChangeArrowheads="1"/>
            </p:cNvSpPr>
            <p:nvPr/>
          </p:nvSpPr>
          <p:spPr bwMode="auto">
            <a:xfrm>
              <a:off x="-5" y="1586"/>
              <a:ext cx="1272" cy="2211"/>
            </a:xfrm>
            <a:prstGeom prst="rect">
              <a:avLst/>
            </a:prstGeom>
            <a:gradFill rotWithShape="1">
              <a:gsLst>
                <a:gs pos="0">
                  <a:srgbClr val="3366FF"/>
                </a:gs>
                <a:gs pos="50000">
                  <a:srgbClr val="EAEAEA"/>
                </a:gs>
                <a:gs pos="100000">
                  <a:srgbClr val="3366FF"/>
                </a:gs>
              </a:gsLst>
              <a:lin ang="5400000" scaled="1"/>
            </a:gradFill>
            <a:ln w="3175">
              <a:noFill/>
              <a:miter lim="800000"/>
              <a:headEnd/>
              <a:tailEnd/>
            </a:ln>
          </p:spPr>
          <p:txBody>
            <a:bodyPr lIns="104306" tIns="52153" rIns="104306" bIns="52153" anchor="ctr" anchorCtr="1"/>
            <a:lstStyle/>
            <a:p>
              <a:pPr defTabSz="1042988" eaLnBrk="0" hangingPunct="0">
                <a:spcBef>
                  <a:spcPct val="50000"/>
                </a:spcBef>
              </a:pPr>
              <a:r>
                <a:rPr lang="en-GB" sz="2000" b="1"/>
                <a:t>WHO</a:t>
              </a:r>
            </a:p>
          </p:txBody>
        </p:sp>
        <p:pic>
          <p:nvPicPr>
            <p:cNvPr id="45085" name="Picture 9" descr="who_scan_blue tv"/>
            <p:cNvPicPr>
              <a:picLocks noChangeAspect="1" noChangeArrowheads="1"/>
            </p:cNvPicPr>
            <p:nvPr/>
          </p:nvPicPr>
          <p:blipFill>
            <a:blip r:embed="rId3" cstate="print">
              <a:clrChange>
                <a:clrFrom>
                  <a:srgbClr val="0B080F"/>
                </a:clrFrom>
                <a:clrTo>
                  <a:srgbClr val="0B080F">
                    <a:alpha val="0"/>
                  </a:srgbClr>
                </a:clrTo>
              </a:clrChange>
            </a:blip>
            <a:srcRect l="21024" r="17151" b="23134"/>
            <a:stretch>
              <a:fillRect/>
            </a:stretch>
          </p:blipFill>
          <p:spPr bwMode="auto">
            <a:xfrm>
              <a:off x="180" y="1480"/>
              <a:ext cx="894" cy="824"/>
            </a:xfrm>
            <a:prstGeom prst="rect">
              <a:avLst/>
            </a:prstGeom>
            <a:noFill/>
            <a:ln w="9525">
              <a:noFill/>
              <a:miter lim="800000"/>
              <a:headEnd/>
              <a:tailEnd/>
            </a:ln>
          </p:spPr>
        </p:pic>
        <p:sp>
          <p:nvSpPr>
            <p:cNvPr id="45086" name="Text Box 10"/>
            <p:cNvSpPr txBox="1">
              <a:spLocks noChangeArrowheads="1"/>
            </p:cNvSpPr>
            <p:nvPr/>
          </p:nvSpPr>
          <p:spPr bwMode="auto">
            <a:xfrm>
              <a:off x="0" y="3790"/>
              <a:ext cx="1270" cy="453"/>
            </a:xfrm>
            <a:prstGeom prst="rect">
              <a:avLst/>
            </a:prstGeom>
            <a:solidFill>
              <a:srgbClr val="3366FF"/>
            </a:solidFill>
            <a:ln w="3175">
              <a:noFill/>
              <a:miter lim="800000"/>
              <a:headEnd/>
              <a:tailEnd/>
            </a:ln>
          </p:spPr>
          <p:txBody>
            <a:bodyPr lIns="104306" tIns="52153" rIns="104306" bIns="52153" anchor="ctr"/>
            <a:lstStyle/>
            <a:p>
              <a:pPr defTabSz="1042988" eaLnBrk="0" hangingPunct="0">
                <a:spcBef>
                  <a:spcPct val="50000"/>
                </a:spcBef>
              </a:pPr>
              <a:r>
                <a:rPr lang="en-GB" sz="2000" b="1"/>
                <a:t>Others sources</a:t>
              </a:r>
            </a:p>
          </p:txBody>
        </p:sp>
      </p:grpSp>
      <p:pic>
        <p:nvPicPr>
          <p:cNvPr id="45059" name="Picture 11" descr="ROs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221" y="4568825"/>
            <a:ext cx="2007839" cy="1411288"/>
          </a:xfrm>
          <a:prstGeom prst="rect">
            <a:avLst/>
          </a:prstGeom>
          <a:noFill/>
          <a:ln w="9525">
            <a:noFill/>
            <a:miter lim="800000"/>
            <a:headEnd/>
            <a:tailEnd/>
          </a:ln>
        </p:spPr>
      </p:pic>
      <p:grpSp>
        <p:nvGrpSpPr>
          <p:cNvPr id="45060" name="Group 12"/>
          <p:cNvGrpSpPr>
            <a:grpSpLocks/>
          </p:cNvGrpSpPr>
          <p:nvPr/>
        </p:nvGrpSpPr>
        <p:grpSpPr bwMode="auto">
          <a:xfrm>
            <a:off x="4493433" y="1890713"/>
            <a:ext cx="2360202" cy="2525712"/>
            <a:chOff x="2831" y="1191"/>
            <a:chExt cx="1486" cy="1591"/>
          </a:xfrm>
        </p:grpSpPr>
        <p:sp>
          <p:nvSpPr>
            <p:cNvPr id="45081" name="Rectangle 14"/>
            <p:cNvSpPr>
              <a:spLocks noChangeArrowheads="1"/>
            </p:cNvSpPr>
            <p:nvPr/>
          </p:nvSpPr>
          <p:spPr bwMode="auto">
            <a:xfrm>
              <a:off x="2831" y="2051"/>
              <a:ext cx="1486" cy="731"/>
            </a:xfrm>
            <a:prstGeom prst="rect">
              <a:avLst/>
            </a:prstGeom>
            <a:solidFill>
              <a:srgbClr val="FFCC00"/>
            </a:solidFill>
            <a:ln w="9525">
              <a:noFill/>
              <a:miter lim="800000"/>
              <a:headEnd/>
              <a:tailEnd/>
            </a:ln>
          </p:spPr>
          <p:txBody>
            <a:bodyPr lIns="104306" tIns="52153" rIns="104306" bIns="52153" anchor="ctr"/>
            <a:lstStyle/>
            <a:p>
              <a:pPr defTabSz="1042988" eaLnBrk="0" hangingPunct="0"/>
              <a:r>
                <a:rPr lang="en-GB" sz="2000" b="1"/>
                <a:t>Event’s</a:t>
              </a:r>
            </a:p>
            <a:p>
              <a:pPr defTabSz="1042988" eaLnBrk="0" hangingPunct="0"/>
              <a:r>
                <a:rPr lang="en-GB" sz="2000" b="1"/>
                <a:t>Risk assessment</a:t>
              </a:r>
            </a:p>
          </p:txBody>
        </p:sp>
        <p:sp>
          <p:nvSpPr>
            <p:cNvPr id="45082" name="Line 15"/>
            <p:cNvSpPr>
              <a:spLocks noChangeShapeType="1"/>
            </p:cNvSpPr>
            <p:nvPr/>
          </p:nvSpPr>
          <p:spPr bwMode="auto">
            <a:xfrm>
              <a:off x="3737" y="1191"/>
              <a:ext cx="0" cy="860"/>
            </a:xfrm>
            <a:prstGeom prst="line">
              <a:avLst/>
            </a:prstGeom>
            <a:noFill/>
            <a:ln w="38100">
              <a:solidFill>
                <a:schemeClr val="tx1"/>
              </a:solidFill>
              <a:round/>
              <a:headEnd/>
              <a:tailEnd type="triangle" w="med" len="med"/>
            </a:ln>
          </p:spPr>
          <p:txBody>
            <a:bodyPr/>
            <a:lstStyle/>
            <a:p>
              <a:endParaRPr lang="en-US"/>
            </a:p>
          </p:txBody>
        </p:sp>
      </p:grpSp>
      <p:grpSp>
        <p:nvGrpSpPr>
          <p:cNvPr id="45061" name="Group 16"/>
          <p:cNvGrpSpPr>
            <a:grpSpLocks/>
          </p:cNvGrpSpPr>
          <p:nvPr/>
        </p:nvGrpSpPr>
        <p:grpSpPr bwMode="auto">
          <a:xfrm>
            <a:off x="6010820" y="3822703"/>
            <a:ext cx="2953824" cy="1979614"/>
            <a:chOff x="3786" y="2408"/>
            <a:chExt cx="1861" cy="1247"/>
          </a:xfrm>
        </p:grpSpPr>
        <p:pic>
          <p:nvPicPr>
            <p:cNvPr id="45076" name="Picture 17" descr="GoarnEnS"/>
            <p:cNvPicPr>
              <a:picLocks noChangeAspect="1" noChangeArrowheads="1"/>
            </p:cNvPicPr>
            <p:nvPr/>
          </p:nvPicPr>
          <p:blipFill>
            <a:blip r:embed="rId5" cstate="print"/>
            <a:srcRect/>
            <a:stretch>
              <a:fillRect/>
            </a:stretch>
          </p:blipFill>
          <p:spPr bwMode="auto">
            <a:xfrm>
              <a:off x="4014" y="3203"/>
              <a:ext cx="1633" cy="441"/>
            </a:xfrm>
            <a:prstGeom prst="rect">
              <a:avLst/>
            </a:prstGeom>
            <a:noFill/>
            <a:ln w="9525">
              <a:noFill/>
              <a:miter lim="800000"/>
              <a:headEnd/>
              <a:tailEnd/>
            </a:ln>
          </p:spPr>
        </p:pic>
        <p:grpSp>
          <p:nvGrpSpPr>
            <p:cNvPr id="45077" name="Group 18"/>
            <p:cNvGrpSpPr>
              <a:grpSpLocks/>
            </p:cNvGrpSpPr>
            <p:nvPr/>
          </p:nvGrpSpPr>
          <p:grpSpPr bwMode="auto">
            <a:xfrm>
              <a:off x="3786" y="2408"/>
              <a:ext cx="1855" cy="1247"/>
              <a:chOff x="3786" y="2408"/>
              <a:chExt cx="1855" cy="1247"/>
            </a:xfrm>
          </p:grpSpPr>
          <p:cxnSp>
            <p:nvCxnSpPr>
              <p:cNvPr id="45078" name="AutoShape 20"/>
              <p:cNvCxnSpPr>
                <a:cxnSpLocks noChangeShapeType="1"/>
                <a:stCxn id="45079" idx="1"/>
              </p:cNvCxnSpPr>
              <p:nvPr/>
            </p:nvCxnSpPr>
            <p:spPr bwMode="auto">
              <a:xfrm rot="10800000">
                <a:off x="3786" y="2782"/>
                <a:ext cx="242" cy="646"/>
              </a:xfrm>
              <a:prstGeom prst="bentConnector2">
                <a:avLst/>
              </a:prstGeom>
              <a:noFill/>
              <a:ln w="38100">
                <a:solidFill>
                  <a:schemeClr val="bg1">
                    <a:lumMod val="50000"/>
                  </a:schemeClr>
                </a:solidFill>
                <a:miter lim="800000"/>
                <a:headEnd/>
                <a:tailEnd type="triangle" w="med" len="med"/>
              </a:ln>
            </p:spPr>
          </p:cxnSp>
          <p:sp>
            <p:nvSpPr>
              <p:cNvPr id="45079" name="Rectangle 19"/>
              <p:cNvSpPr>
                <a:spLocks noChangeArrowheads="1"/>
              </p:cNvSpPr>
              <p:nvPr/>
            </p:nvSpPr>
            <p:spPr bwMode="auto">
              <a:xfrm>
                <a:off x="4028" y="3201"/>
                <a:ext cx="1613" cy="454"/>
              </a:xfrm>
              <a:prstGeom prst="rect">
                <a:avLst/>
              </a:prstGeom>
              <a:noFill/>
              <a:ln w="9525">
                <a:noFill/>
                <a:miter lim="800000"/>
                <a:headEnd/>
                <a:tailEnd/>
              </a:ln>
            </p:spPr>
            <p:txBody>
              <a:bodyPr lIns="104306" tIns="52153" rIns="104306" bIns="52153" anchor="ctr">
                <a:spAutoFit/>
              </a:bodyPr>
              <a:lstStyle/>
              <a:p>
                <a:pPr marL="114300" defTabSz="1042988" eaLnBrk="0" hangingPunct="0"/>
                <a:r>
                  <a:rPr lang="en-GB" sz="2000"/>
                  <a:t>Assist</a:t>
                </a:r>
              </a:p>
              <a:p>
                <a:pPr marL="114300" defTabSz="1042988" eaLnBrk="0" hangingPunct="0"/>
                <a:r>
                  <a:rPr lang="en-GB" sz="2000"/>
                  <a:t>Respond</a:t>
                </a:r>
              </a:p>
            </p:txBody>
          </p:sp>
          <p:cxnSp>
            <p:nvCxnSpPr>
              <p:cNvPr id="45080" name="AutoShape 21"/>
              <p:cNvCxnSpPr>
                <a:cxnSpLocks noChangeShapeType="1"/>
              </p:cNvCxnSpPr>
              <p:nvPr/>
            </p:nvCxnSpPr>
            <p:spPr bwMode="auto">
              <a:xfrm rot="16200000" flipH="1">
                <a:off x="4698" y="2551"/>
                <a:ext cx="783" cy="497"/>
              </a:xfrm>
              <a:prstGeom prst="bentConnector3">
                <a:avLst>
                  <a:gd name="adj1" fmla="val -991"/>
                </a:avLst>
              </a:prstGeom>
              <a:noFill/>
              <a:ln w="38100">
                <a:solidFill>
                  <a:schemeClr val="tx1"/>
                </a:solidFill>
                <a:miter lim="800000"/>
                <a:headEnd/>
                <a:tailEnd type="triangle" w="med" len="med"/>
              </a:ln>
            </p:spPr>
          </p:cxnSp>
        </p:grpSp>
      </p:grpSp>
      <p:grpSp>
        <p:nvGrpSpPr>
          <p:cNvPr id="45062" name="Group 22"/>
          <p:cNvGrpSpPr>
            <a:grpSpLocks/>
          </p:cNvGrpSpPr>
          <p:nvPr/>
        </p:nvGrpSpPr>
        <p:grpSpPr bwMode="auto">
          <a:xfrm>
            <a:off x="6853635" y="1513792"/>
            <a:ext cx="2217353" cy="2291222"/>
            <a:chOff x="4317" y="988"/>
            <a:chExt cx="1397" cy="1429"/>
          </a:xfrm>
        </p:grpSpPr>
        <p:sp>
          <p:nvSpPr>
            <p:cNvPr id="45074" name="AutoShape 23"/>
            <p:cNvSpPr>
              <a:spLocks noChangeArrowheads="1"/>
            </p:cNvSpPr>
            <p:nvPr/>
          </p:nvSpPr>
          <p:spPr bwMode="auto">
            <a:xfrm rot="16200000">
              <a:off x="4893" y="682"/>
              <a:ext cx="515" cy="1127"/>
            </a:xfrm>
            <a:prstGeom prst="foldedCorner">
              <a:avLst>
                <a:gd name="adj" fmla="val 12500"/>
              </a:avLst>
            </a:prstGeom>
            <a:solidFill>
              <a:srgbClr val="FF9900"/>
            </a:solidFill>
            <a:ln w="3175">
              <a:noFill/>
              <a:round/>
              <a:headEnd/>
              <a:tailEnd/>
            </a:ln>
          </p:spPr>
          <p:txBody>
            <a:bodyPr vert="eaVert" lIns="104306" tIns="52153" rIns="104306" bIns="52153" anchor="ctr" anchorCtr="1">
              <a:spAutoFit/>
            </a:bodyPr>
            <a:lstStyle/>
            <a:p>
              <a:pPr defTabSz="1042988" eaLnBrk="0" hangingPunct="0">
                <a:spcBef>
                  <a:spcPct val="50000"/>
                </a:spcBef>
              </a:pPr>
              <a:r>
                <a:rPr lang="en-GB" sz="2000"/>
                <a:t>Disseminate information</a:t>
              </a:r>
            </a:p>
          </p:txBody>
        </p:sp>
        <p:cxnSp>
          <p:nvCxnSpPr>
            <p:cNvPr id="45075" name="AutoShape 24"/>
            <p:cNvCxnSpPr>
              <a:cxnSpLocks noChangeShapeType="1"/>
            </p:cNvCxnSpPr>
            <p:nvPr/>
          </p:nvCxnSpPr>
          <p:spPr bwMode="auto">
            <a:xfrm flipV="1">
              <a:off x="4317" y="1507"/>
              <a:ext cx="833" cy="910"/>
            </a:xfrm>
            <a:prstGeom prst="bentConnector2">
              <a:avLst/>
            </a:prstGeom>
            <a:noFill/>
            <a:ln w="38100">
              <a:solidFill>
                <a:schemeClr val="tx1"/>
              </a:solidFill>
              <a:miter lim="800000"/>
              <a:headEnd/>
              <a:tailEnd type="triangle" w="med" len="med"/>
            </a:ln>
          </p:spPr>
        </p:cxnSp>
      </p:grpSp>
      <p:grpSp>
        <p:nvGrpSpPr>
          <p:cNvPr id="45063" name="Group 25"/>
          <p:cNvGrpSpPr>
            <a:grpSpLocks/>
          </p:cNvGrpSpPr>
          <p:nvPr/>
        </p:nvGrpSpPr>
        <p:grpSpPr bwMode="auto">
          <a:xfrm>
            <a:off x="1579289" y="1549400"/>
            <a:ext cx="5471261" cy="5348288"/>
            <a:chOff x="995" y="976"/>
            <a:chExt cx="3446" cy="3369"/>
          </a:xfrm>
        </p:grpSpPr>
        <p:sp>
          <p:nvSpPr>
            <p:cNvPr id="45069" name="AutoShape 26"/>
            <p:cNvSpPr>
              <a:spLocks noChangeArrowheads="1"/>
            </p:cNvSpPr>
            <p:nvPr/>
          </p:nvSpPr>
          <p:spPr bwMode="auto">
            <a:xfrm>
              <a:off x="995" y="2153"/>
              <a:ext cx="1431" cy="1287"/>
            </a:xfrm>
            <a:prstGeom prst="diamond">
              <a:avLst/>
            </a:prstGeom>
            <a:solidFill>
              <a:srgbClr val="EAEAEA"/>
            </a:solidFill>
            <a:ln w="3175">
              <a:noFill/>
              <a:miter lim="800000"/>
              <a:headEnd/>
              <a:tailEnd/>
            </a:ln>
          </p:spPr>
          <p:txBody>
            <a:bodyPr lIns="104306" tIns="52153" rIns="104306" bIns="52153" anchor="ctr">
              <a:spAutoFit/>
            </a:bodyPr>
            <a:lstStyle/>
            <a:p>
              <a:pPr defTabSz="1042988" eaLnBrk="0" hangingPunct="0"/>
              <a:r>
                <a:rPr lang="en-GB" sz="2000"/>
                <a:t>Initial screening</a:t>
              </a:r>
              <a:endParaRPr lang="en-US" sz="2000"/>
            </a:p>
          </p:txBody>
        </p:sp>
        <p:sp>
          <p:nvSpPr>
            <p:cNvPr id="45070" name="Rectangle 27"/>
            <p:cNvSpPr>
              <a:spLocks noChangeArrowheads="1"/>
            </p:cNvSpPr>
            <p:nvPr/>
          </p:nvSpPr>
          <p:spPr bwMode="auto">
            <a:xfrm>
              <a:off x="2048" y="1662"/>
              <a:ext cx="962" cy="260"/>
            </a:xfrm>
            <a:prstGeom prst="rect">
              <a:avLst/>
            </a:prstGeom>
            <a:solidFill>
              <a:srgbClr val="DDDDDD"/>
            </a:solidFill>
            <a:ln w="9525">
              <a:solidFill>
                <a:srgbClr val="DDDDDD"/>
              </a:solidFill>
              <a:miter lim="800000"/>
              <a:headEnd/>
              <a:tailEnd/>
            </a:ln>
          </p:spPr>
          <p:txBody>
            <a:bodyPr wrap="none" lIns="104306" tIns="52153" rIns="104306" bIns="52153" anchor="ctr">
              <a:spAutoFit/>
            </a:bodyPr>
            <a:lstStyle/>
            <a:p>
              <a:pPr defTabSz="1042988" eaLnBrk="0" hangingPunct="0"/>
              <a:r>
                <a:rPr lang="en-GB" sz="2000"/>
                <a:t>Verification</a:t>
              </a:r>
            </a:p>
          </p:txBody>
        </p:sp>
        <p:sp>
          <p:nvSpPr>
            <p:cNvPr id="45071" name="Line 29"/>
            <p:cNvSpPr>
              <a:spLocks noChangeShapeType="1"/>
            </p:cNvSpPr>
            <p:nvPr/>
          </p:nvSpPr>
          <p:spPr bwMode="auto">
            <a:xfrm flipH="1">
              <a:off x="1692" y="3240"/>
              <a:ext cx="9" cy="580"/>
            </a:xfrm>
            <a:prstGeom prst="line">
              <a:avLst/>
            </a:prstGeom>
            <a:noFill/>
            <a:ln w="38100">
              <a:solidFill>
                <a:schemeClr val="tx1"/>
              </a:solidFill>
              <a:round/>
              <a:headEnd type="triangle" w="med" len="med"/>
              <a:tailEnd/>
            </a:ln>
          </p:spPr>
          <p:txBody>
            <a:bodyPr/>
            <a:lstStyle/>
            <a:p>
              <a:endParaRPr lang="en-US"/>
            </a:p>
          </p:txBody>
        </p:sp>
        <p:sp>
          <p:nvSpPr>
            <p:cNvPr id="45072" name="Rectangle 30"/>
            <p:cNvSpPr>
              <a:spLocks noChangeArrowheads="1"/>
            </p:cNvSpPr>
            <p:nvPr/>
          </p:nvSpPr>
          <p:spPr bwMode="auto">
            <a:xfrm>
              <a:off x="1265" y="3697"/>
              <a:ext cx="1679" cy="648"/>
            </a:xfrm>
            <a:prstGeom prst="rect">
              <a:avLst/>
            </a:prstGeom>
            <a:solidFill>
              <a:srgbClr val="6699FF"/>
            </a:solidFill>
            <a:ln w="9525">
              <a:noFill/>
              <a:miter lim="800000"/>
              <a:headEnd/>
              <a:tailEnd/>
            </a:ln>
          </p:spPr>
          <p:txBody>
            <a:bodyPr lIns="104306" tIns="52153" rIns="104306" bIns="52153" anchor="ctr">
              <a:spAutoFit/>
            </a:bodyPr>
            <a:lstStyle/>
            <a:p>
              <a:pPr defTabSz="1042988" eaLnBrk="0" hangingPunct="0"/>
              <a:r>
                <a:rPr lang="en-GB" sz="2000" dirty="0"/>
                <a:t>Informal/</a:t>
              </a:r>
            </a:p>
            <a:p>
              <a:pPr defTabSz="1042988" eaLnBrk="0" hangingPunct="0"/>
              <a:r>
                <a:rPr lang="en-GB" sz="2000" dirty="0"/>
                <a:t>Unofficial information`</a:t>
              </a:r>
            </a:p>
          </p:txBody>
        </p:sp>
        <p:sp>
          <p:nvSpPr>
            <p:cNvPr id="45073" name="Rectangle 31"/>
            <p:cNvSpPr>
              <a:spLocks noChangeArrowheads="1"/>
            </p:cNvSpPr>
            <p:nvPr/>
          </p:nvSpPr>
          <p:spPr bwMode="auto">
            <a:xfrm>
              <a:off x="3245" y="976"/>
              <a:ext cx="1196" cy="260"/>
            </a:xfrm>
            <a:prstGeom prst="rect">
              <a:avLst/>
            </a:prstGeom>
            <a:solidFill>
              <a:srgbClr val="6699FF"/>
            </a:solidFill>
            <a:ln w="9525">
              <a:noFill/>
              <a:miter lim="800000"/>
              <a:headEnd/>
              <a:tailEnd/>
            </a:ln>
          </p:spPr>
          <p:txBody>
            <a:bodyPr wrap="none" lIns="104306" tIns="52153" rIns="104306" bIns="52153" anchor="ctr">
              <a:spAutoFit/>
            </a:bodyPr>
            <a:lstStyle/>
            <a:p>
              <a:pPr defTabSz="1042988" eaLnBrk="0" hangingPunct="0"/>
              <a:r>
                <a:rPr lang="en-GB" sz="2000"/>
                <a:t>Formal reports</a:t>
              </a:r>
            </a:p>
          </p:txBody>
        </p:sp>
      </p:grpSp>
      <p:pic>
        <p:nvPicPr>
          <p:cNvPr id="45064" name="Picture 2" descr="North America Issue Cover for Feb 27th 2010"/>
          <p:cNvPicPr>
            <a:picLocks noChangeAspect="1" noChangeArrowheads="1"/>
          </p:cNvPicPr>
          <p:nvPr/>
        </p:nvPicPr>
        <p:blipFill>
          <a:blip r:embed="rId6" cstate="print"/>
          <a:srcRect b="8958"/>
          <a:stretch>
            <a:fillRect/>
          </a:stretch>
        </p:blipFill>
        <p:spPr bwMode="auto">
          <a:xfrm>
            <a:off x="-42856" y="3730625"/>
            <a:ext cx="2052282" cy="2376488"/>
          </a:xfrm>
          <a:prstGeom prst="rect">
            <a:avLst/>
          </a:prstGeom>
          <a:noFill/>
          <a:ln w="9525">
            <a:noFill/>
            <a:miter lim="800000"/>
            <a:headEnd/>
            <a:tailEnd/>
          </a:ln>
        </p:spPr>
      </p:pic>
      <p:cxnSp>
        <p:nvCxnSpPr>
          <p:cNvPr id="45065" name="Straight Arrow Connector 33"/>
          <p:cNvCxnSpPr>
            <a:cxnSpLocks noChangeShapeType="1"/>
            <a:endCxn id="45073" idx="1"/>
          </p:cNvCxnSpPr>
          <p:nvPr/>
        </p:nvCxnSpPr>
        <p:spPr bwMode="auto">
          <a:xfrm flipV="1">
            <a:off x="2011014" y="1755775"/>
            <a:ext cx="3140631" cy="33338"/>
          </a:xfrm>
          <a:prstGeom prst="straightConnector1">
            <a:avLst/>
          </a:prstGeom>
          <a:noFill/>
          <a:ln w="38100" algn="ctr">
            <a:solidFill>
              <a:schemeClr val="tx1"/>
            </a:solidFill>
            <a:round/>
            <a:headEnd/>
            <a:tailEnd type="triangle" w="med" len="med"/>
          </a:ln>
        </p:spPr>
      </p:cxnSp>
      <p:cxnSp>
        <p:nvCxnSpPr>
          <p:cNvPr id="45066" name="Shape 39"/>
          <p:cNvCxnSpPr>
            <a:cxnSpLocks noChangeShapeType="1"/>
            <a:stCxn id="45069" idx="0"/>
            <a:endCxn id="45070" idx="1"/>
          </p:cNvCxnSpPr>
          <p:nvPr/>
        </p:nvCxnSpPr>
        <p:spPr bwMode="auto">
          <a:xfrm rot="5400000" flipH="1" flipV="1">
            <a:off x="2696680" y="2863418"/>
            <a:ext cx="573088" cy="535853"/>
          </a:xfrm>
          <a:prstGeom prst="bentConnector2">
            <a:avLst/>
          </a:prstGeom>
          <a:noFill/>
          <a:ln w="38100" algn="ctr">
            <a:solidFill>
              <a:schemeClr val="tx1"/>
            </a:solidFill>
            <a:round/>
            <a:headEnd/>
            <a:tailEnd type="triangle" w="med" len="med"/>
          </a:ln>
        </p:spPr>
      </p:cxnSp>
      <p:cxnSp>
        <p:nvCxnSpPr>
          <p:cNvPr id="45067" name="Shape 41"/>
          <p:cNvCxnSpPr>
            <a:cxnSpLocks noChangeShapeType="1"/>
            <a:stCxn id="45070" idx="3"/>
            <a:endCxn id="45081" idx="0"/>
          </p:cNvCxnSpPr>
          <p:nvPr/>
        </p:nvCxnSpPr>
        <p:spPr bwMode="auto">
          <a:xfrm>
            <a:off x="4778532" y="2844800"/>
            <a:ext cx="895002" cy="411163"/>
          </a:xfrm>
          <a:prstGeom prst="bentConnector2">
            <a:avLst/>
          </a:prstGeom>
          <a:noFill/>
          <a:ln w="38100" algn="ctr">
            <a:solidFill>
              <a:schemeClr val="tx1"/>
            </a:solidFill>
            <a:round/>
            <a:headEnd/>
            <a:tailEnd type="triangle" w="med" len="med"/>
          </a:ln>
        </p:spPr>
      </p:cxnSp>
      <p:sp>
        <p:nvSpPr>
          <p:cNvPr id="45068" name="Title 1"/>
          <p:cNvSpPr txBox="1">
            <a:spLocks/>
          </p:cNvSpPr>
          <p:nvPr/>
        </p:nvSpPr>
        <p:spPr bwMode="auto">
          <a:xfrm>
            <a:off x="323794" y="44624"/>
            <a:ext cx="8458319" cy="1143000"/>
          </a:xfrm>
          <a:prstGeom prst="rect">
            <a:avLst/>
          </a:prstGeom>
          <a:noFill/>
          <a:ln w="9525">
            <a:noFill/>
            <a:miter lim="800000"/>
            <a:headEnd/>
            <a:tailEnd/>
          </a:ln>
        </p:spPr>
        <p:txBody>
          <a:bodyPr anchor="ctr"/>
          <a:lstStyle/>
          <a:p>
            <a:pPr algn="ctr" eaLnBrk="0" hangingPunct="0"/>
            <a:r>
              <a:rPr lang="en-GB" sz="2800" dirty="0" smtClean="0"/>
              <a:t>WHO </a:t>
            </a:r>
            <a:r>
              <a:rPr lang="en-GB" sz="2800" dirty="0"/>
              <a:t>Event Management </a:t>
            </a:r>
            <a:r>
              <a:rPr lang="en-GB" sz="2800" dirty="0" smtClean="0"/>
              <a:t>Process</a:t>
            </a:r>
            <a:endParaRPr lang="en-US" sz="2800" dirty="0"/>
          </a:p>
        </p:txBody>
      </p:sp>
      <p:pic>
        <p:nvPicPr>
          <p:cNvPr id="32" name="Picture 4"/>
          <p:cNvPicPr>
            <a:picLocks noChangeAspect="1" noChangeArrowheads="1"/>
          </p:cNvPicPr>
          <p:nvPr/>
        </p:nvPicPr>
        <p:blipFill>
          <a:blip r:embed="rId7" cstate="print"/>
          <a:srcRect/>
          <a:stretch>
            <a:fillRect/>
          </a:stretch>
        </p:blipFill>
        <p:spPr bwMode="auto">
          <a:xfrm>
            <a:off x="5291955" y="2018508"/>
            <a:ext cx="509499" cy="719137"/>
          </a:xfrm>
          <a:prstGeom prst="rect">
            <a:avLst/>
          </a:prstGeom>
          <a:noFill/>
          <a:ln w="9525">
            <a:noFill/>
            <a:miter lim="800000"/>
            <a:headEnd/>
            <a:tailEnd/>
          </a:ln>
        </p:spPr>
      </p:pic>
    </p:spTree>
    <p:extLst>
      <p:ext uri="{BB962C8B-B14F-4D97-AF65-F5344CB8AC3E}">
        <p14:creationId xmlns:p14="http://schemas.microsoft.com/office/powerpoint/2010/main" val="420690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180973"/>
            <a:ext cx="9144000" cy="1143000"/>
          </a:xfrm>
        </p:spPr>
        <p:txBody>
          <a:bodyPr/>
          <a:lstStyle/>
          <a:p>
            <a:pPr>
              <a:lnSpc>
                <a:spcPct val="100000"/>
              </a:lnSpc>
            </a:pPr>
            <a:r>
              <a:rPr lang="en-US" sz="2400" dirty="0" smtClean="0">
                <a:solidFill>
                  <a:schemeClr val="tx1"/>
                </a:solidFill>
                <a:latin typeface="Arial Narrow" pitchFamily="34" charset="0"/>
              </a:rPr>
              <a:t>Public health events of potential international concern considered</a:t>
            </a:r>
            <a:br>
              <a:rPr lang="en-US" sz="2400" dirty="0" smtClean="0">
                <a:solidFill>
                  <a:schemeClr val="tx1"/>
                </a:solidFill>
                <a:latin typeface="Arial Narrow" pitchFamily="34" charset="0"/>
              </a:rPr>
            </a:br>
            <a:r>
              <a:rPr lang="en-US" sz="2400" dirty="0" smtClean="0">
                <a:solidFill>
                  <a:schemeClr val="tx1"/>
                </a:solidFill>
                <a:latin typeface="Arial Narrow" pitchFamily="34" charset="0"/>
              </a:rPr>
              <a:t>by WHO Region </a:t>
            </a:r>
            <a:br>
              <a:rPr lang="en-US" sz="2400" dirty="0" smtClean="0">
                <a:solidFill>
                  <a:schemeClr val="tx1"/>
                </a:solidFill>
                <a:latin typeface="Arial Narrow" pitchFamily="34" charset="0"/>
              </a:rPr>
            </a:br>
            <a:r>
              <a:rPr lang="en-US" sz="2400" dirty="0" smtClean="0">
                <a:solidFill>
                  <a:schemeClr val="tx1"/>
                </a:solidFill>
                <a:latin typeface="Arial Narrow" pitchFamily="34" charset="0"/>
              </a:rPr>
              <a:t> 1 Jan 2001 - </a:t>
            </a:r>
            <a:r>
              <a:rPr lang="en-US" sz="2400" dirty="0">
                <a:solidFill>
                  <a:schemeClr val="tx1"/>
                </a:solidFill>
                <a:latin typeface="Arial Narrow" pitchFamily="34" charset="0"/>
              </a:rPr>
              <a:t>5</a:t>
            </a:r>
            <a:r>
              <a:rPr lang="en-US" sz="2400" dirty="0" smtClean="0">
                <a:solidFill>
                  <a:schemeClr val="tx1"/>
                </a:solidFill>
                <a:latin typeface="Arial Narrow" pitchFamily="34" charset="0"/>
              </a:rPr>
              <a:t> Sept 2012</a:t>
            </a:r>
            <a:br>
              <a:rPr lang="en-US" sz="2400" dirty="0" smtClean="0">
                <a:solidFill>
                  <a:schemeClr val="tx1"/>
                </a:solidFill>
                <a:latin typeface="Arial Narrow" pitchFamily="34" charset="0"/>
              </a:rPr>
            </a:br>
            <a:r>
              <a:rPr lang="en-US" sz="2400" dirty="0" smtClean="0">
                <a:solidFill>
                  <a:schemeClr val="tx1"/>
                </a:solidFill>
                <a:latin typeface="Arial Narrow" pitchFamily="34" charset="0"/>
              </a:rPr>
              <a:t>(n=4,204; 1,034 (24%) in the Americas)</a:t>
            </a:r>
          </a:p>
        </p:txBody>
      </p:sp>
      <p:graphicFrame>
        <p:nvGraphicFramePr>
          <p:cNvPr id="9" name="Table 8"/>
          <p:cNvGraphicFramePr>
            <a:graphicFrameLocks noGrp="1"/>
          </p:cNvGraphicFramePr>
          <p:nvPr>
            <p:extLst>
              <p:ext uri="{D42A27DB-BD31-4B8C-83A1-F6EECF244321}">
                <p14:modId xmlns:p14="http://schemas.microsoft.com/office/powerpoint/2010/main" val="1236385871"/>
              </p:ext>
            </p:extLst>
          </p:nvPr>
        </p:nvGraphicFramePr>
        <p:xfrm>
          <a:off x="6660366" y="2420939"/>
          <a:ext cx="2375355" cy="3106523"/>
        </p:xfrm>
        <a:graphic>
          <a:graphicData uri="http://schemas.openxmlformats.org/drawingml/2006/table">
            <a:tbl>
              <a:tblPr>
                <a:tableStyleId>{2D5ABB26-0587-4C30-8999-92F81FD0307C}</a:tableStyleId>
              </a:tblPr>
              <a:tblGrid>
                <a:gridCol w="1007441"/>
                <a:gridCol w="791950"/>
                <a:gridCol w="575964"/>
              </a:tblGrid>
              <a:tr h="443789">
                <a:tc>
                  <a:txBody>
                    <a:bodyPr/>
                    <a:lstStyle/>
                    <a:p>
                      <a:pPr algn="l" fontAlgn="b"/>
                      <a:endParaRPr lang="en-US" sz="1400" b="0" i="0" u="none" strike="noStrike" dirty="0">
                        <a:solidFill>
                          <a:srgbClr val="000000"/>
                        </a:solidFill>
                        <a:latin typeface="Arial Narrow" pitchFamily="34" charset="0"/>
                      </a:endParaRPr>
                    </a:p>
                  </a:txBody>
                  <a:tcPr marL="9524" marR="9524" marT="9525" marB="0" anchor="b"/>
                </a:tc>
                <a:tc>
                  <a:txBody>
                    <a:bodyPr/>
                    <a:lstStyle/>
                    <a:p>
                      <a:pPr algn="ctr" fontAlgn="b"/>
                      <a:r>
                        <a:rPr lang="en-US" sz="1400" b="1" u="none" strike="noStrike" dirty="0" smtClean="0">
                          <a:latin typeface="Arial Narrow" pitchFamily="34" charset="0"/>
                        </a:rPr>
                        <a:t>Number</a:t>
                      </a:r>
                    </a:p>
                    <a:p>
                      <a:pPr algn="ctr" fontAlgn="b"/>
                      <a:r>
                        <a:rPr lang="en-US" sz="1400" b="1" i="0" u="none" strike="noStrike" dirty="0" smtClean="0">
                          <a:solidFill>
                            <a:srgbClr val="000000"/>
                          </a:solidFill>
                          <a:latin typeface="Arial Narrow" pitchFamily="34" charset="0"/>
                        </a:rPr>
                        <a:t>events</a:t>
                      </a:r>
                      <a:endParaRPr lang="en-US" sz="1400" b="1" i="0" u="none" strike="noStrike" dirty="0">
                        <a:solidFill>
                          <a:srgbClr val="000000"/>
                        </a:solidFill>
                        <a:latin typeface="Arial Narrow" pitchFamily="34" charset="0"/>
                      </a:endParaRPr>
                    </a:p>
                  </a:txBody>
                  <a:tcPr marL="9524" marR="9524" marT="9525" marB="0" anchor="b"/>
                </a:tc>
                <a:tc>
                  <a:txBody>
                    <a:bodyPr/>
                    <a:lstStyle/>
                    <a:p>
                      <a:pPr algn="ctr" fontAlgn="b"/>
                      <a:r>
                        <a:rPr lang="en-US" sz="1400" b="1" u="none" strike="noStrike" dirty="0">
                          <a:latin typeface="Arial Narrow" pitchFamily="34" charset="0"/>
                        </a:rPr>
                        <a:t>%</a:t>
                      </a:r>
                      <a:endParaRPr lang="en-US" sz="1400" b="1" i="0" u="none" strike="noStrike" dirty="0">
                        <a:solidFill>
                          <a:srgbClr val="000000"/>
                        </a:solidFill>
                        <a:latin typeface="Arial Narrow" pitchFamily="34" charset="0"/>
                      </a:endParaRPr>
                    </a:p>
                  </a:txBody>
                  <a:tcPr marL="9524" marR="9524" marT="9525" marB="0" anchor="b"/>
                </a:tc>
              </a:tr>
              <a:tr h="443789">
                <a:tc>
                  <a:txBody>
                    <a:bodyPr/>
                    <a:lstStyle/>
                    <a:p>
                      <a:pPr algn="l" fontAlgn="b"/>
                      <a:r>
                        <a:rPr lang="en-US" sz="1400" u="none" strike="noStrike">
                          <a:latin typeface="Arial Narrow" pitchFamily="34" charset="0"/>
                        </a:rPr>
                        <a:t>Substantiated</a:t>
                      </a:r>
                      <a:endParaRPr lang="en-US" sz="1400" b="0" i="0" u="none" strike="noStrike">
                        <a:solidFill>
                          <a:srgbClr val="000000"/>
                        </a:solidFill>
                        <a:latin typeface="Arial Narrow" pitchFamily="34" charset="0"/>
                      </a:endParaRPr>
                    </a:p>
                  </a:txBody>
                  <a:tcPr marL="9524" marR="9524" marT="9525" marB="0" anchor="b"/>
                </a:tc>
                <a:tc>
                  <a:txBody>
                    <a:bodyPr/>
                    <a:lstStyle/>
                    <a:p>
                      <a:pPr algn="r" fontAlgn="b"/>
                      <a:r>
                        <a:rPr lang="en-US" sz="1400" u="none" strike="noStrike" dirty="0">
                          <a:latin typeface="Arial Narrow" pitchFamily="34" charset="0"/>
                        </a:rPr>
                        <a:t>        </a:t>
                      </a:r>
                      <a:r>
                        <a:rPr lang="en-US" sz="1400" u="none" strike="noStrike" dirty="0" smtClean="0">
                          <a:latin typeface="Arial Narrow" pitchFamily="34" charset="0"/>
                        </a:rPr>
                        <a:t>2,692 </a:t>
                      </a:r>
                      <a:endParaRPr lang="en-US" sz="1400" b="0" i="0" u="none" strike="noStrike" dirty="0">
                        <a:solidFill>
                          <a:srgbClr val="000000"/>
                        </a:solidFill>
                        <a:latin typeface="Arial Narrow" pitchFamily="34" charset="0"/>
                      </a:endParaRPr>
                    </a:p>
                  </a:txBody>
                  <a:tcPr marL="9524" marR="9524" marT="9525" marB="0" anchor="b"/>
                </a:tc>
                <a:tc>
                  <a:txBody>
                    <a:bodyPr/>
                    <a:lstStyle/>
                    <a:p>
                      <a:pPr algn="r" fontAlgn="b"/>
                      <a:r>
                        <a:rPr lang="en-US" sz="1400" u="none" strike="noStrike" dirty="0" smtClean="0">
                          <a:latin typeface="Arial Narrow" pitchFamily="34" charset="0"/>
                        </a:rPr>
                        <a:t>64</a:t>
                      </a:r>
                      <a:endParaRPr lang="en-US" sz="1400" b="0" i="0" u="none" strike="noStrike" dirty="0">
                        <a:solidFill>
                          <a:srgbClr val="000000"/>
                        </a:solidFill>
                        <a:latin typeface="Arial Narrow" pitchFamily="34" charset="0"/>
                      </a:endParaRPr>
                    </a:p>
                  </a:txBody>
                  <a:tcPr marL="9524" marR="9524" marT="9525" marB="0" anchor="b"/>
                </a:tc>
              </a:tr>
              <a:tr h="443789">
                <a:tc>
                  <a:txBody>
                    <a:bodyPr/>
                    <a:lstStyle/>
                    <a:p>
                      <a:pPr algn="l" fontAlgn="b"/>
                      <a:r>
                        <a:rPr lang="en-US" sz="1400" u="none" strike="noStrike" dirty="0">
                          <a:latin typeface="Arial Narrow" pitchFamily="34" charset="0"/>
                        </a:rPr>
                        <a:t>No outbreak</a:t>
                      </a:r>
                      <a:endParaRPr lang="en-US" sz="1400" b="0" i="0" u="none" strike="noStrike" dirty="0">
                        <a:solidFill>
                          <a:srgbClr val="000000"/>
                        </a:solidFill>
                        <a:latin typeface="Arial Narrow" pitchFamily="34" charset="0"/>
                      </a:endParaRPr>
                    </a:p>
                  </a:txBody>
                  <a:tcPr marL="9524" marR="9524" marT="9525" marB="0" anchor="b"/>
                </a:tc>
                <a:tc>
                  <a:txBody>
                    <a:bodyPr/>
                    <a:lstStyle/>
                    <a:p>
                      <a:pPr algn="r" fontAlgn="b"/>
                      <a:r>
                        <a:rPr lang="en-US" sz="1400" u="none" strike="noStrike" dirty="0">
                          <a:latin typeface="Arial Narrow" pitchFamily="34" charset="0"/>
                        </a:rPr>
                        <a:t>           </a:t>
                      </a:r>
                      <a:r>
                        <a:rPr lang="en-US" sz="1400" u="none" strike="noStrike" dirty="0" smtClean="0">
                          <a:latin typeface="Arial Narrow" pitchFamily="34" charset="0"/>
                        </a:rPr>
                        <a:t>710 </a:t>
                      </a:r>
                      <a:endParaRPr lang="en-US" sz="1400" b="0" i="0" u="none" strike="noStrike" dirty="0">
                        <a:solidFill>
                          <a:srgbClr val="000000"/>
                        </a:solidFill>
                        <a:latin typeface="Arial Narrow" pitchFamily="34" charset="0"/>
                      </a:endParaRPr>
                    </a:p>
                  </a:txBody>
                  <a:tcPr marL="9524" marR="9524" marT="9525" marB="0" anchor="b"/>
                </a:tc>
                <a:tc>
                  <a:txBody>
                    <a:bodyPr/>
                    <a:lstStyle/>
                    <a:p>
                      <a:pPr algn="r" fontAlgn="b"/>
                      <a:r>
                        <a:rPr lang="en-US" sz="1400" u="none" strike="noStrike" dirty="0" smtClean="0">
                          <a:latin typeface="Arial Narrow" pitchFamily="34" charset="0"/>
                        </a:rPr>
                        <a:t>17</a:t>
                      </a:r>
                      <a:endParaRPr lang="en-US" sz="1400" b="0" i="0" u="none" strike="noStrike" dirty="0">
                        <a:solidFill>
                          <a:srgbClr val="000000"/>
                        </a:solidFill>
                        <a:latin typeface="Arial Narrow" pitchFamily="34" charset="0"/>
                      </a:endParaRPr>
                    </a:p>
                  </a:txBody>
                  <a:tcPr marL="9524" marR="9524" marT="9525" marB="0" anchor="b"/>
                </a:tc>
              </a:tr>
              <a:tr h="443789">
                <a:tc>
                  <a:txBody>
                    <a:bodyPr/>
                    <a:lstStyle/>
                    <a:p>
                      <a:pPr algn="l" fontAlgn="b"/>
                      <a:r>
                        <a:rPr lang="en-US" sz="1400" b="0" i="0" u="none" strike="noStrike" dirty="0" smtClean="0">
                          <a:solidFill>
                            <a:srgbClr val="000000"/>
                          </a:solidFill>
                          <a:latin typeface="Arial Narrow" pitchFamily="34" charset="0"/>
                        </a:rPr>
                        <a:t>Discarded</a:t>
                      </a:r>
                      <a:endParaRPr lang="en-US" sz="1400" b="0" i="0" u="none" strike="noStrike" dirty="0">
                        <a:solidFill>
                          <a:srgbClr val="000000"/>
                        </a:solidFill>
                        <a:latin typeface="Arial Narrow" pitchFamily="34" charset="0"/>
                      </a:endParaRPr>
                    </a:p>
                  </a:txBody>
                  <a:tcPr marL="9524" marR="9524" marT="9525" marB="0" anchor="b"/>
                </a:tc>
                <a:tc>
                  <a:txBody>
                    <a:bodyPr/>
                    <a:lstStyle/>
                    <a:p>
                      <a:pPr algn="r" fontAlgn="b"/>
                      <a:r>
                        <a:rPr lang="en-US" sz="1400" u="none" strike="noStrike" dirty="0">
                          <a:latin typeface="Arial Narrow" pitchFamily="34" charset="0"/>
                        </a:rPr>
                        <a:t>           </a:t>
                      </a:r>
                      <a:r>
                        <a:rPr lang="en-US" sz="1400" u="none" strike="noStrike" dirty="0" smtClean="0">
                          <a:latin typeface="Arial Narrow" pitchFamily="34" charset="0"/>
                        </a:rPr>
                        <a:t>317 </a:t>
                      </a:r>
                      <a:endParaRPr lang="en-US" sz="1400" b="0" i="0" u="none" strike="noStrike" dirty="0">
                        <a:solidFill>
                          <a:srgbClr val="000000"/>
                        </a:solidFill>
                        <a:latin typeface="Arial Narrow" pitchFamily="34" charset="0"/>
                      </a:endParaRPr>
                    </a:p>
                  </a:txBody>
                  <a:tcPr marL="9524" marR="9524" marT="9525" marB="0" anchor="b"/>
                </a:tc>
                <a:tc>
                  <a:txBody>
                    <a:bodyPr/>
                    <a:lstStyle/>
                    <a:p>
                      <a:pPr algn="r" fontAlgn="b"/>
                      <a:r>
                        <a:rPr lang="en-US" sz="1400" u="none" strike="noStrike" dirty="0">
                          <a:latin typeface="Arial Narrow" pitchFamily="34" charset="0"/>
                        </a:rPr>
                        <a:t>8</a:t>
                      </a:r>
                      <a:endParaRPr lang="en-US" sz="1400" b="0" i="0" u="none" strike="noStrike" dirty="0">
                        <a:solidFill>
                          <a:srgbClr val="000000"/>
                        </a:solidFill>
                        <a:latin typeface="Arial Narrow" pitchFamily="34" charset="0"/>
                      </a:endParaRPr>
                    </a:p>
                  </a:txBody>
                  <a:tcPr marL="9524" marR="9524" marT="9525" marB="0" anchor="b"/>
                </a:tc>
              </a:tr>
              <a:tr h="443789">
                <a:tc>
                  <a:txBody>
                    <a:bodyPr/>
                    <a:lstStyle/>
                    <a:p>
                      <a:pPr algn="l" fontAlgn="b"/>
                      <a:r>
                        <a:rPr lang="en-US" sz="1400" u="none" strike="noStrike" dirty="0">
                          <a:latin typeface="Arial Narrow" pitchFamily="34" charset="0"/>
                        </a:rPr>
                        <a:t>Unverifiable</a:t>
                      </a:r>
                      <a:endParaRPr lang="en-US" sz="1400" b="0" i="0" u="none" strike="noStrike" dirty="0">
                        <a:solidFill>
                          <a:srgbClr val="000000"/>
                        </a:solidFill>
                        <a:latin typeface="Arial Narrow" pitchFamily="34" charset="0"/>
                      </a:endParaRPr>
                    </a:p>
                  </a:txBody>
                  <a:tcPr marL="9524" marR="9524" marT="9525" marB="0" anchor="b"/>
                </a:tc>
                <a:tc>
                  <a:txBody>
                    <a:bodyPr/>
                    <a:lstStyle/>
                    <a:p>
                      <a:pPr algn="r" fontAlgn="b"/>
                      <a:r>
                        <a:rPr lang="en-US" sz="1400" u="none" strike="noStrike" dirty="0">
                          <a:latin typeface="Arial Narrow" pitchFamily="34" charset="0"/>
                        </a:rPr>
                        <a:t>           </a:t>
                      </a:r>
                      <a:r>
                        <a:rPr lang="en-US" sz="1400" u="none" strike="noStrike" dirty="0" smtClean="0">
                          <a:latin typeface="Arial Narrow" pitchFamily="34" charset="0"/>
                        </a:rPr>
                        <a:t>296 </a:t>
                      </a:r>
                      <a:endParaRPr lang="en-US" sz="1400" b="0" i="0" u="none" strike="noStrike" dirty="0">
                        <a:solidFill>
                          <a:srgbClr val="000000"/>
                        </a:solidFill>
                        <a:latin typeface="Arial Narrow" pitchFamily="34" charset="0"/>
                      </a:endParaRPr>
                    </a:p>
                  </a:txBody>
                  <a:tcPr marL="9524" marR="9524" marT="9525" marB="0" anchor="b"/>
                </a:tc>
                <a:tc>
                  <a:txBody>
                    <a:bodyPr/>
                    <a:lstStyle/>
                    <a:p>
                      <a:pPr algn="r" fontAlgn="b"/>
                      <a:r>
                        <a:rPr lang="en-US" sz="1400" b="0" i="0" u="none" strike="noStrike" dirty="0">
                          <a:solidFill>
                            <a:schemeClr val="tx1"/>
                          </a:solidFill>
                          <a:latin typeface="Arial Narrow" pitchFamily="34" charset="0"/>
                        </a:rPr>
                        <a:t>7</a:t>
                      </a:r>
                      <a:endParaRPr lang="en-US" sz="1400" b="0" i="0" u="none" strike="noStrike" dirty="0">
                        <a:solidFill>
                          <a:srgbClr val="000000"/>
                        </a:solidFill>
                        <a:latin typeface="Arial Narrow" pitchFamily="34" charset="0"/>
                      </a:endParaRPr>
                    </a:p>
                  </a:txBody>
                  <a:tcPr marL="9524" marR="9524" marT="9525" marB="0" anchor="b"/>
                </a:tc>
              </a:tr>
              <a:tr h="443789">
                <a:tc>
                  <a:txBody>
                    <a:bodyPr/>
                    <a:lstStyle/>
                    <a:p>
                      <a:pPr algn="l" fontAlgn="b"/>
                      <a:r>
                        <a:rPr lang="en-US" sz="1400" u="none" strike="noStrike">
                          <a:latin typeface="Arial Narrow" pitchFamily="34" charset="0"/>
                        </a:rPr>
                        <a:t>Undetermined</a:t>
                      </a:r>
                      <a:endParaRPr lang="en-US" sz="1400" b="0" i="0" u="none" strike="noStrike">
                        <a:solidFill>
                          <a:srgbClr val="000000"/>
                        </a:solidFill>
                        <a:latin typeface="Arial Narrow" pitchFamily="34" charset="0"/>
                      </a:endParaRPr>
                    </a:p>
                  </a:txBody>
                  <a:tcPr marL="9524" marR="9524" marT="9525" marB="0" anchor="b"/>
                </a:tc>
                <a:tc>
                  <a:txBody>
                    <a:bodyPr/>
                    <a:lstStyle/>
                    <a:p>
                      <a:pPr algn="r" fontAlgn="b"/>
                      <a:r>
                        <a:rPr lang="en-US" sz="1400" u="none" strike="noStrike" dirty="0">
                          <a:latin typeface="Arial Narrow" pitchFamily="34" charset="0"/>
                        </a:rPr>
                        <a:t>           </a:t>
                      </a:r>
                      <a:r>
                        <a:rPr lang="en-US" sz="1400" u="none" strike="noStrike" dirty="0" smtClean="0">
                          <a:latin typeface="Arial Narrow" pitchFamily="34" charset="0"/>
                        </a:rPr>
                        <a:t>189 </a:t>
                      </a:r>
                      <a:endParaRPr lang="en-US" sz="1400" b="0" i="0" u="none" strike="noStrike" dirty="0">
                        <a:solidFill>
                          <a:srgbClr val="000000"/>
                        </a:solidFill>
                        <a:latin typeface="Arial Narrow" pitchFamily="34" charset="0"/>
                      </a:endParaRPr>
                    </a:p>
                  </a:txBody>
                  <a:tcPr marL="9524" marR="9524" marT="9525" marB="0" anchor="b"/>
                </a:tc>
                <a:tc>
                  <a:txBody>
                    <a:bodyPr/>
                    <a:lstStyle/>
                    <a:p>
                      <a:pPr algn="r" fontAlgn="b"/>
                      <a:r>
                        <a:rPr lang="en-US" sz="1400" b="0" i="0" u="none" strike="noStrike" dirty="0" smtClean="0">
                          <a:solidFill>
                            <a:srgbClr val="000000"/>
                          </a:solidFill>
                          <a:latin typeface="Arial Narrow" pitchFamily="34" charset="0"/>
                        </a:rPr>
                        <a:t>4</a:t>
                      </a:r>
                      <a:endParaRPr lang="en-US" sz="1400" b="0" i="0" u="none" strike="noStrike" dirty="0">
                        <a:solidFill>
                          <a:srgbClr val="000000"/>
                        </a:solidFill>
                        <a:latin typeface="Arial Narrow" pitchFamily="34" charset="0"/>
                      </a:endParaRPr>
                    </a:p>
                  </a:txBody>
                  <a:tcPr marL="9524" marR="9524" marT="9525" marB="0" anchor="b"/>
                </a:tc>
              </a:tr>
              <a:tr h="443789">
                <a:tc>
                  <a:txBody>
                    <a:bodyPr/>
                    <a:lstStyle/>
                    <a:p>
                      <a:pPr algn="l" fontAlgn="b"/>
                      <a:r>
                        <a:rPr lang="en-US" sz="1400" b="1" u="none" strike="noStrike" dirty="0">
                          <a:latin typeface="Arial Narrow" pitchFamily="34" charset="0"/>
                        </a:rPr>
                        <a:t>Total</a:t>
                      </a:r>
                      <a:endParaRPr lang="en-US" sz="1400" b="1" i="0" u="none" strike="noStrike" dirty="0">
                        <a:solidFill>
                          <a:srgbClr val="000000"/>
                        </a:solidFill>
                        <a:latin typeface="Arial Narrow" pitchFamily="34" charset="0"/>
                      </a:endParaRPr>
                    </a:p>
                  </a:txBody>
                  <a:tcPr marL="9524" marR="9524" marT="9525" marB="0" anchor="b"/>
                </a:tc>
                <a:tc>
                  <a:txBody>
                    <a:bodyPr/>
                    <a:lstStyle/>
                    <a:p>
                      <a:pPr algn="r" fontAlgn="b"/>
                      <a:r>
                        <a:rPr lang="en-US" sz="1400" b="1" u="none" strike="noStrike" dirty="0">
                          <a:latin typeface="Arial Narrow" pitchFamily="34" charset="0"/>
                        </a:rPr>
                        <a:t>         </a:t>
                      </a:r>
                      <a:r>
                        <a:rPr lang="en-US" sz="1400" b="1" u="none" strike="noStrike" dirty="0" smtClean="0">
                          <a:latin typeface="Arial Narrow" pitchFamily="34" charset="0"/>
                        </a:rPr>
                        <a:t>4,204 </a:t>
                      </a:r>
                      <a:endParaRPr lang="en-US" sz="1400" b="1" i="0" u="none" strike="noStrike" dirty="0">
                        <a:solidFill>
                          <a:srgbClr val="000000"/>
                        </a:solidFill>
                        <a:latin typeface="Arial Narrow" pitchFamily="34" charset="0"/>
                      </a:endParaRPr>
                    </a:p>
                  </a:txBody>
                  <a:tcPr marL="9524" marR="9524" marT="9525" marB="0" anchor="b"/>
                </a:tc>
                <a:tc>
                  <a:txBody>
                    <a:bodyPr/>
                    <a:lstStyle/>
                    <a:p>
                      <a:pPr algn="r" fontAlgn="b"/>
                      <a:r>
                        <a:rPr lang="en-US" sz="1400" b="1" u="none" strike="noStrike" dirty="0">
                          <a:latin typeface="Arial Narrow" pitchFamily="34" charset="0"/>
                        </a:rPr>
                        <a:t>100</a:t>
                      </a:r>
                      <a:endParaRPr lang="en-US" sz="1400" b="1" i="0" u="none" strike="noStrike" dirty="0">
                        <a:solidFill>
                          <a:srgbClr val="000000"/>
                        </a:solidFill>
                        <a:latin typeface="Arial Narrow" pitchFamily="34" charset="0"/>
                      </a:endParaRPr>
                    </a:p>
                  </a:txBody>
                  <a:tcPr marL="9524" marR="9524" marT="9525" marB="0" anchor="b"/>
                </a:tc>
              </a:tr>
            </a:tbl>
          </a:graphicData>
        </a:graphic>
      </p:graphicFrame>
      <p:pic>
        <p:nvPicPr>
          <p:cNvPr id="47129" name="Picture 4" descr="Delete picture"/>
          <p:cNvPicPr>
            <a:picLocks noChangeAspect="1" noChangeArrowheads="1"/>
          </p:cNvPicPr>
          <p:nvPr/>
        </p:nvPicPr>
        <p:blipFill>
          <a:blip r:embed="rId2" cstate="print"/>
          <a:srcRect/>
          <a:stretch>
            <a:fillRect/>
          </a:stretch>
        </p:blipFill>
        <p:spPr bwMode="auto">
          <a:xfrm>
            <a:off x="7452019" y="765176"/>
            <a:ext cx="1691981" cy="1389063"/>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60" y="1561548"/>
            <a:ext cx="6287318"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bwMode="auto">
          <a:xfrm>
            <a:off x="3693543" y="2816932"/>
            <a:ext cx="0" cy="32403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6011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txBox="1">
            <a:spLocks/>
          </p:cNvSpPr>
          <p:nvPr/>
        </p:nvSpPr>
        <p:spPr bwMode="auto">
          <a:xfrm>
            <a:off x="0" y="191406"/>
            <a:ext cx="9144000" cy="1143000"/>
          </a:xfrm>
          <a:prstGeom prst="rect">
            <a:avLst/>
          </a:prstGeom>
          <a:noFill/>
          <a:ln w="9525">
            <a:noFill/>
            <a:miter lim="800000"/>
            <a:headEnd/>
            <a:tailEnd/>
          </a:ln>
        </p:spPr>
        <p:txBody>
          <a:bodyPr anchor="ctr"/>
          <a:lstStyle/>
          <a:p>
            <a:pPr algn="ctr" eaLnBrk="0" hangingPunct="0"/>
            <a:r>
              <a:rPr lang="en-US" sz="2400" dirty="0"/>
              <a:t>Substantiated public health events of potential international concern</a:t>
            </a:r>
          </a:p>
          <a:p>
            <a:pPr algn="ctr" eaLnBrk="0" hangingPunct="0"/>
            <a:r>
              <a:rPr lang="en-US" sz="2400" dirty="0"/>
              <a:t>by hazard</a:t>
            </a:r>
          </a:p>
          <a:p>
            <a:pPr algn="ctr" eaLnBrk="0" hangingPunct="0"/>
            <a:r>
              <a:rPr lang="en-US" sz="2400" dirty="0" smtClean="0"/>
              <a:t>1 Jan 2001 - 5 Sept 2012</a:t>
            </a:r>
          </a:p>
          <a:p>
            <a:pPr algn="ctr" eaLnBrk="0" hangingPunct="0"/>
            <a:r>
              <a:rPr lang="en-US" sz="2400" dirty="0" smtClean="0"/>
              <a:t>(n=2,692; 559 (21%) </a:t>
            </a:r>
            <a:r>
              <a:rPr lang="en-US" sz="2400" dirty="0"/>
              <a:t>in </a:t>
            </a:r>
            <a:r>
              <a:rPr lang="en-US" sz="2400" dirty="0" smtClean="0"/>
              <a:t>the Americas)</a:t>
            </a:r>
            <a:endParaRPr lang="en-US" sz="2400"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3" y="1916833"/>
            <a:ext cx="6003927" cy="435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bwMode="auto">
          <a:xfrm>
            <a:off x="3348077" y="1592796"/>
            <a:ext cx="0" cy="32403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2" name="Rectangle 11"/>
          <p:cNvSpPr/>
          <p:nvPr/>
        </p:nvSpPr>
        <p:spPr>
          <a:xfrm>
            <a:off x="6083905" y="4175210"/>
            <a:ext cx="3132090" cy="2893100"/>
          </a:xfrm>
          <a:prstGeom prst="rect">
            <a:avLst/>
          </a:prstGeom>
        </p:spPr>
        <p:txBody>
          <a:bodyPr wrap="square">
            <a:spAutoFit/>
          </a:bodyPr>
          <a:lstStyle/>
          <a:p>
            <a:pPr>
              <a:spcAft>
                <a:spcPts val="600"/>
              </a:spcAft>
            </a:pPr>
            <a:r>
              <a:rPr lang="en-US" b="1" dirty="0" smtClean="0"/>
              <a:t>Criteria for substantiated</a:t>
            </a:r>
          </a:p>
          <a:p>
            <a:pPr marL="285750" indent="-285750">
              <a:spcAft>
                <a:spcPts val="600"/>
              </a:spcAft>
              <a:buFont typeface="Arial Narrow" pitchFamily="34" charset="0"/>
              <a:buChar char="-"/>
            </a:pPr>
            <a:r>
              <a:rPr lang="en-US" dirty="0" smtClean="0"/>
              <a:t>Serious </a:t>
            </a:r>
            <a:r>
              <a:rPr lang="en-US" dirty="0"/>
              <a:t>Public Health Impact</a:t>
            </a:r>
          </a:p>
          <a:p>
            <a:pPr marL="285750" indent="-285750">
              <a:spcAft>
                <a:spcPts val="600"/>
              </a:spcAft>
              <a:buFont typeface="Arial Narrow" pitchFamily="34" charset="0"/>
              <a:buChar char="-"/>
            </a:pPr>
            <a:r>
              <a:rPr lang="en-US" dirty="0" smtClean="0"/>
              <a:t>Unusual </a:t>
            </a:r>
            <a:r>
              <a:rPr lang="en-US" dirty="0"/>
              <a:t>or Unexpected</a:t>
            </a:r>
          </a:p>
          <a:p>
            <a:pPr marL="285750" indent="-285750">
              <a:spcAft>
                <a:spcPts val="600"/>
              </a:spcAft>
              <a:buFont typeface="Arial Narrow" pitchFamily="34" charset="0"/>
              <a:buChar char="-"/>
            </a:pPr>
            <a:r>
              <a:rPr lang="en-US" dirty="0" smtClean="0"/>
              <a:t>International </a:t>
            </a:r>
            <a:r>
              <a:rPr lang="en-US" dirty="0"/>
              <a:t>disease spread</a:t>
            </a:r>
          </a:p>
          <a:p>
            <a:pPr marL="285750" indent="-285750">
              <a:spcAft>
                <a:spcPts val="600"/>
              </a:spcAft>
              <a:buFont typeface="Arial Narrow" pitchFamily="34" charset="0"/>
              <a:buChar char="-"/>
            </a:pPr>
            <a:r>
              <a:rPr lang="en-US" dirty="0" smtClean="0"/>
              <a:t>Interference </a:t>
            </a:r>
            <a:r>
              <a:rPr lang="en-US" dirty="0"/>
              <a:t>with international travel or </a:t>
            </a:r>
            <a:r>
              <a:rPr lang="en-US" dirty="0" smtClean="0"/>
              <a:t>trade</a:t>
            </a:r>
            <a:endParaRPr lang="en-US" dirty="0"/>
          </a:p>
        </p:txBody>
      </p:sp>
      <p:pic>
        <p:nvPicPr>
          <p:cNvPr id="13" name="Picture 4"/>
          <p:cNvPicPr>
            <a:picLocks noChangeAspect="1" noChangeArrowheads="1"/>
          </p:cNvPicPr>
          <p:nvPr/>
        </p:nvPicPr>
        <p:blipFill>
          <a:blip r:embed="rId3" cstate="print"/>
          <a:srcRect/>
          <a:stretch>
            <a:fillRect/>
          </a:stretch>
        </p:blipFill>
        <p:spPr bwMode="auto">
          <a:xfrm>
            <a:off x="7235834" y="1556792"/>
            <a:ext cx="1682333" cy="2374546"/>
          </a:xfrm>
          <a:prstGeom prst="rect">
            <a:avLst/>
          </a:prstGeom>
          <a:noFill/>
          <a:ln w="9525">
            <a:noFill/>
            <a:miter lim="800000"/>
            <a:headEnd/>
            <a:tailEnd/>
          </a:ln>
        </p:spPr>
      </p:pic>
    </p:spTree>
    <p:extLst>
      <p:ext uri="{BB962C8B-B14F-4D97-AF65-F5344CB8AC3E}">
        <p14:creationId xmlns:p14="http://schemas.microsoft.com/office/powerpoint/2010/main" val="325976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endParaRPr lang="en-US" smtClean="0"/>
          </a:p>
        </p:txBody>
      </p:sp>
      <p:pic>
        <p:nvPicPr>
          <p:cNvPr id="50178" name="Picture 2"/>
          <p:cNvPicPr>
            <a:picLocks noChangeAspect="1" noChangeArrowheads="1"/>
          </p:cNvPicPr>
          <p:nvPr/>
        </p:nvPicPr>
        <p:blipFill>
          <a:blip r:embed="rId2" cstate="print"/>
          <a:srcRect/>
          <a:stretch>
            <a:fillRect/>
          </a:stretch>
        </p:blipFill>
        <p:spPr bwMode="auto">
          <a:xfrm>
            <a:off x="468232" y="1693865"/>
            <a:ext cx="8236107" cy="5119687"/>
          </a:xfrm>
          <a:prstGeom prst="rect">
            <a:avLst/>
          </a:prstGeom>
          <a:noFill/>
          <a:ln w="9525">
            <a:noFill/>
            <a:miter lim="800000"/>
            <a:headEnd/>
            <a:tailEnd/>
          </a:ln>
        </p:spPr>
      </p:pic>
      <p:pic>
        <p:nvPicPr>
          <p:cNvPr id="50179" name="Picture 2"/>
          <p:cNvPicPr>
            <a:picLocks noChangeAspect="1" noChangeArrowheads="1"/>
          </p:cNvPicPr>
          <p:nvPr/>
        </p:nvPicPr>
        <p:blipFill>
          <a:blip r:embed="rId3" cstate="print"/>
          <a:srcRect b="7161"/>
          <a:stretch>
            <a:fillRect/>
          </a:stretch>
        </p:blipFill>
        <p:spPr bwMode="auto">
          <a:xfrm>
            <a:off x="0" y="0"/>
            <a:ext cx="3126832" cy="2205038"/>
          </a:xfrm>
          <a:prstGeom prst="rect">
            <a:avLst/>
          </a:prstGeom>
          <a:noFill/>
          <a:ln w="9525">
            <a:noFill/>
            <a:miter lim="800000"/>
            <a:headEnd/>
            <a:tailEnd/>
          </a:ln>
        </p:spPr>
      </p:pic>
      <p:pic>
        <p:nvPicPr>
          <p:cNvPr id="50181" name="Picture 272" descr="GOARN (3)"/>
          <p:cNvPicPr>
            <a:picLocks noChangeAspect="1" noChangeArrowheads="1"/>
          </p:cNvPicPr>
          <p:nvPr/>
        </p:nvPicPr>
        <p:blipFill>
          <a:blip r:embed="rId4" cstate="print"/>
          <a:srcRect/>
          <a:stretch>
            <a:fillRect/>
          </a:stretch>
        </p:blipFill>
        <p:spPr bwMode="auto">
          <a:xfrm>
            <a:off x="6134624" y="0"/>
            <a:ext cx="3009377" cy="2190750"/>
          </a:xfrm>
          <a:prstGeom prst="rect">
            <a:avLst/>
          </a:prstGeom>
          <a:noFill/>
          <a:ln w="9525">
            <a:noFill/>
            <a:miter lim="800000"/>
            <a:headEnd/>
            <a:tailEnd/>
          </a:ln>
        </p:spPr>
      </p:pic>
      <p:pic>
        <p:nvPicPr>
          <p:cNvPr id="50180" name="Picture 296" descr="AlertaWEB.JPG"/>
          <p:cNvPicPr>
            <a:picLocks/>
          </p:cNvPicPr>
          <p:nvPr/>
        </p:nvPicPr>
        <p:blipFill>
          <a:blip r:embed="rId5" cstate="print"/>
          <a:srcRect l="2299"/>
          <a:stretch>
            <a:fillRect/>
          </a:stretch>
        </p:blipFill>
        <p:spPr bwMode="auto">
          <a:xfrm>
            <a:off x="3088555" y="1"/>
            <a:ext cx="3126705" cy="2203704"/>
          </a:xfrm>
          <a:prstGeom prst="rect">
            <a:avLst/>
          </a:prstGeom>
          <a:noFill/>
          <a:ln w="9525">
            <a:noFill/>
            <a:miter lim="800000"/>
            <a:headEnd/>
            <a:tailEnd/>
          </a:ln>
        </p:spPr>
      </p:pic>
    </p:spTree>
    <p:extLst>
      <p:ext uri="{BB962C8B-B14F-4D97-AF65-F5344CB8AC3E}">
        <p14:creationId xmlns:p14="http://schemas.microsoft.com/office/powerpoint/2010/main" val="4114233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2816"/>
            <a:ext cx="9157616" cy="486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0" y="203154"/>
            <a:ext cx="9144000" cy="1143000"/>
          </a:xfrm>
          <a:prstGeom prst="rect">
            <a:avLst/>
          </a:prstGeom>
          <a:noFill/>
          <a:ln w="9525">
            <a:noFill/>
            <a:miter lim="800000"/>
            <a:headEnd/>
            <a:tailEnd/>
          </a:ln>
        </p:spPr>
        <p:txBody>
          <a:bodyPr anchor="ctr"/>
          <a:lstStyle/>
          <a:p>
            <a:pPr algn="ctr" eaLnBrk="0" hangingPunct="0"/>
            <a:r>
              <a:rPr lang="en-US" sz="2400" dirty="0"/>
              <a:t>Substantiated public health events of potential international concern</a:t>
            </a:r>
          </a:p>
          <a:p>
            <a:pPr algn="ctr" eaLnBrk="0" hangingPunct="0"/>
            <a:r>
              <a:rPr lang="en-US" sz="2400" dirty="0"/>
              <a:t>by hazard</a:t>
            </a:r>
          </a:p>
          <a:p>
            <a:pPr algn="ctr" eaLnBrk="0" hangingPunct="0"/>
            <a:r>
              <a:rPr lang="en-US" sz="2400" dirty="0" smtClean="0"/>
              <a:t>United States, 1 Jan 2001 - 5 Sept 2012 (n=106)</a:t>
            </a:r>
            <a:endParaRPr lang="en-US" sz="2400" dirty="0"/>
          </a:p>
        </p:txBody>
      </p:sp>
      <p:sp>
        <p:nvSpPr>
          <p:cNvPr id="5" name="TextBox 4"/>
          <p:cNvSpPr txBox="1"/>
          <p:nvPr/>
        </p:nvSpPr>
        <p:spPr>
          <a:xfrm>
            <a:off x="539690" y="1802407"/>
            <a:ext cx="5183676" cy="1754326"/>
          </a:xfrm>
          <a:prstGeom prst="rect">
            <a:avLst/>
          </a:prstGeom>
          <a:solidFill>
            <a:schemeClr val="bg1"/>
          </a:solidFill>
        </p:spPr>
        <p:txBody>
          <a:bodyPr wrap="square" rtlCol="0">
            <a:spAutoFit/>
          </a:bodyPr>
          <a:lstStyle/>
          <a:p>
            <a:r>
              <a:rPr lang="en-US" dirty="0" smtClean="0"/>
              <a:t>151 events assessed</a:t>
            </a:r>
          </a:p>
          <a:p>
            <a:r>
              <a:rPr lang="en-US" dirty="0" smtClean="0"/>
              <a:t>85/151 (56%): initial information from national authorities</a:t>
            </a:r>
          </a:p>
          <a:p>
            <a:endParaRPr lang="en-US" dirty="0"/>
          </a:p>
          <a:p>
            <a:r>
              <a:rPr lang="en-US" dirty="0" smtClean="0"/>
              <a:t>26 events posted on secure IHR Event Information Site</a:t>
            </a:r>
            <a:endParaRPr lang="en-US" dirty="0"/>
          </a:p>
        </p:txBody>
      </p:sp>
      <p:cxnSp>
        <p:nvCxnSpPr>
          <p:cNvPr id="8" name="Straight Arrow Connector 7"/>
          <p:cNvCxnSpPr/>
          <p:nvPr/>
        </p:nvCxnSpPr>
        <p:spPr bwMode="auto">
          <a:xfrm>
            <a:off x="5032996" y="2932482"/>
            <a:ext cx="0" cy="32403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44365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412777"/>
            <a:ext cx="9001000" cy="1584176"/>
          </a:xfrm>
        </p:spPr>
        <p:txBody>
          <a:bodyPr>
            <a:normAutofit/>
          </a:bodyPr>
          <a:lstStyle/>
          <a:p>
            <a:r>
              <a:rPr lang="es-CR" sz="3600" dirty="0">
                <a:effectLst/>
              </a:rPr>
              <a:t>International legal </a:t>
            </a:r>
            <a:r>
              <a:rPr lang="es-CR" sz="3600" dirty="0" err="1" smtClean="0">
                <a:effectLst/>
              </a:rPr>
              <a:t>framework</a:t>
            </a:r>
            <a:r>
              <a:rPr lang="es-CR" sz="3600" dirty="0" smtClean="0">
                <a:effectLst/>
              </a:rPr>
              <a:t>: </a:t>
            </a:r>
            <a:r>
              <a:rPr lang="es-CR" sz="3600" dirty="0">
                <a:effectLst/>
              </a:rPr>
              <a:t>International </a:t>
            </a:r>
            <a:r>
              <a:rPr lang="es-CR" sz="3600" dirty="0" err="1">
                <a:effectLst/>
              </a:rPr>
              <a:t>Health</a:t>
            </a:r>
            <a:r>
              <a:rPr lang="es-CR" sz="3600" dirty="0">
                <a:effectLst/>
              </a:rPr>
              <a:t> </a:t>
            </a:r>
            <a:r>
              <a:rPr lang="es-CR" sz="3600" dirty="0" err="1">
                <a:effectLst/>
              </a:rPr>
              <a:t>Regulations</a:t>
            </a:r>
            <a:r>
              <a:rPr lang="es-CR" sz="3600" dirty="0">
                <a:effectLst/>
              </a:rPr>
              <a:t> </a:t>
            </a:r>
            <a:endParaRPr lang="es-CR" sz="4000" b="1" dirty="0"/>
          </a:p>
        </p:txBody>
      </p:sp>
      <p:sp>
        <p:nvSpPr>
          <p:cNvPr id="3" name="2 Subtítulo"/>
          <p:cNvSpPr>
            <a:spLocks noGrp="1"/>
          </p:cNvSpPr>
          <p:nvPr>
            <p:ph type="subTitle" idx="1"/>
          </p:nvPr>
        </p:nvSpPr>
        <p:spPr>
          <a:xfrm>
            <a:off x="1206500" y="3689350"/>
            <a:ext cx="6400800" cy="825308"/>
          </a:xfrm>
        </p:spPr>
        <p:txBody>
          <a:bodyPr>
            <a:normAutofit lnSpcReduction="10000"/>
          </a:bodyPr>
          <a:lstStyle/>
          <a:p>
            <a:r>
              <a:rPr lang="es-CR" b="1" dirty="0" smtClean="0">
                <a:solidFill>
                  <a:srgbClr val="FF0000"/>
                </a:solidFill>
              </a:rPr>
              <a:t>San José, Costa Rica</a:t>
            </a:r>
            <a:endParaRPr lang="x-none" b="1" dirty="0" smtClean="0">
              <a:solidFill>
                <a:srgbClr val="FF0000"/>
              </a:solidFill>
            </a:endParaRPr>
          </a:p>
          <a:p>
            <a:r>
              <a:rPr lang="es-CR" dirty="0" err="1" smtClean="0">
                <a:solidFill>
                  <a:srgbClr val="FF0000"/>
                </a:solidFill>
              </a:rPr>
              <a:t>September</a:t>
            </a:r>
            <a:r>
              <a:rPr lang="es-CR" dirty="0" smtClean="0">
                <a:solidFill>
                  <a:srgbClr val="FF0000"/>
                </a:solidFill>
              </a:rPr>
              <a:t> 27th , </a:t>
            </a:r>
            <a:r>
              <a:rPr lang="x-none" smtClean="0">
                <a:solidFill>
                  <a:srgbClr val="FF0000"/>
                </a:solidFill>
              </a:rPr>
              <a:t>2016</a:t>
            </a:r>
            <a:endParaRPr lang="es-CR" dirty="0">
              <a:solidFill>
                <a:srgbClr val="FF0000"/>
              </a:solidFill>
            </a:endParaRPr>
          </a:p>
        </p:txBody>
      </p:sp>
      <p:sp>
        <p:nvSpPr>
          <p:cNvPr id="4" name="3 CuadroTexto"/>
          <p:cNvSpPr txBox="1"/>
          <p:nvPr/>
        </p:nvSpPr>
        <p:spPr>
          <a:xfrm>
            <a:off x="490840" y="5435351"/>
            <a:ext cx="2880320" cy="861774"/>
          </a:xfrm>
          <a:prstGeom prst="rect">
            <a:avLst/>
          </a:prstGeom>
          <a:noFill/>
        </p:spPr>
        <p:txBody>
          <a:bodyPr wrap="square" rtlCol="0">
            <a:spAutoFit/>
          </a:bodyPr>
          <a:lstStyle/>
          <a:p>
            <a:pPr fontAlgn="base">
              <a:spcBef>
                <a:spcPct val="0"/>
              </a:spcBef>
              <a:spcAft>
                <a:spcPct val="0"/>
              </a:spcAft>
            </a:pPr>
            <a:r>
              <a:rPr lang="es-CR" sz="1400" b="1" dirty="0">
                <a:solidFill>
                  <a:srgbClr val="2F5897"/>
                </a:solidFill>
                <a:ea typeface="ＭＳ Ｐゴシック" charset="0"/>
              </a:rPr>
              <a:t>Dr. Enrique Pérez-Flores, </a:t>
            </a:r>
            <a:r>
              <a:rPr lang="es-CR" sz="1400" b="1" dirty="0" err="1" smtClean="0">
                <a:solidFill>
                  <a:srgbClr val="2F5897"/>
                </a:solidFill>
                <a:ea typeface="ＭＳ Ｐゴシック" charset="0"/>
              </a:rPr>
              <a:t>PHMs</a:t>
            </a:r>
            <a:endParaRPr lang="es-CR" sz="1400" b="1" dirty="0">
              <a:solidFill>
                <a:srgbClr val="2F5897"/>
              </a:solidFill>
              <a:ea typeface="ＭＳ Ｐゴシック" charset="0"/>
            </a:endParaRPr>
          </a:p>
          <a:p>
            <a:pPr fontAlgn="base">
              <a:spcBef>
                <a:spcPct val="0"/>
              </a:spcBef>
              <a:spcAft>
                <a:spcPct val="0"/>
              </a:spcAft>
            </a:pPr>
            <a:r>
              <a:rPr lang="es-CR" sz="1200" b="1" dirty="0" err="1" smtClean="0">
                <a:solidFill>
                  <a:srgbClr val="2F5897"/>
                </a:solidFill>
                <a:ea typeface="ＭＳ Ｐゴシック" charset="0"/>
              </a:rPr>
              <a:t>Advisor</a:t>
            </a:r>
            <a:r>
              <a:rPr lang="es-CR" sz="1200" b="1" dirty="0" smtClean="0">
                <a:solidFill>
                  <a:srgbClr val="2F5897"/>
                </a:solidFill>
                <a:ea typeface="ＭＳ Ｐゴシック" charset="0"/>
              </a:rPr>
              <a:t> </a:t>
            </a:r>
            <a:r>
              <a:rPr lang="es-CR" sz="1200" b="1" dirty="0" err="1" smtClean="0">
                <a:solidFill>
                  <a:srgbClr val="2F5897"/>
                </a:solidFill>
                <a:ea typeface="ＭＳ Ｐゴシック" charset="0"/>
              </a:rPr>
              <a:t>on</a:t>
            </a:r>
            <a:r>
              <a:rPr lang="es-CR" sz="1200" b="1" dirty="0" smtClean="0">
                <a:solidFill>
                  <a:srgbClr val="2F5897"/>
                </a:solidFill>
                <a:ea typeface="ＭＳ Ｐゴシック" charset="0"/>
              </a:rPr>
              <a:t> </a:t>
            </a:r>
            <a:r>
              <a:rPr lang="es-CR" sz="1200" b="1" dirty="0" err="1" smtClean="0">
                <a:solidFill>
                  <a:srgbClr val="2F5897"/>
                </a:solidFill>
                <a:ea typeface="ＭＳ Ｐゴシック" charset="0"/>
              </a:rPr>
              <a:t>Prevention</a:t>
            </a:r>
            <a:r>
              <a:rPr lang="es-CR" sz="1200" b="1" dirty="0" smtClean="0">
                <a:solidFill>
                  <a:srgbClr val="2F5897"/>
                </a:solidFill>
                <a:ea typeface="ＭＳ Ｐゴシック" charset="0"/>
              </a:rPr>
              <a:t> and Control of </a:t>
            </a:r>
            <a:r>
              <a:rPr lang="es-CR" sz="1200" b="1" dirty="0" err="1" smtClean="0">
                <a:solidFill>
                  <a:srgbClr val="2F5897"/>
                </a:solidFill>
                <a:ea typeface="ＭＳ Ｐゴシック" charset="0"/>
              </a:rPr>
              <a:t>Diseases</a:t>
            </a:r>
            <a:endParaRPr lang="es-CR" sz="1400" b="1" dirty="0">
              <a:solidFill>
                <a:srgbClr val="2F5897"/>
              </a:solidFill>
              <a:ea typeface="ＭＳ Ｐゴシック" charset="0"/>
            </a:endParaRPr>
          </a:p>
          <a:p>
            <a:pPr fontAlgn="base">
              <a:spcBef>
                <a:spcPct val="0"/>
              </a:spcBef>
              <a:spcAft>
                <a:spcPct val="0"/>
              </a:spcAft>
            </a:pPr>
            <a:r>
              <a:rPr lang="es-CR" sz="1200" b="1" dirty="0" smtClean="0">
                <a:solidFill>
                  <a:srgbClr val="2F5897"/>
                </a:solidFill>
                <a:ea typeface="ＭＳ Ｐゴシック" charset="0"/>
              </a:rPr>
              <a:t>PAHO-WHO </a:t>
            </a:r>
            <a:r>
              <a:rPr lang="es-CR" sz="1200" b="1" dirty="0">
                <a:solidFill>
                  <a:srgbClr val="2F5897"/>
                </a:solidFill>
                <a:ea typeface="ＭＳ Ｐゴシック" charset="0"/>
              </a:rPr>
              <a:t>Costa Rica</a:t>
            </a:r>
            <a:endParaRPr lang="es-CR" sz="1400" b="1" dirty="0">
              <a:solidFill>
                <a:srgbClr val="2F5897"/>
              </a:solidFill>
              <a:ea typeface="ＭＳ Ｐゴシック" charset="0"/>
            </a:endParaRPr>
          </a:p>
        </p:txBody>
      </p:sp>
    </p:spTree>
    <p:extLst>
      <p:ext uri="{BB962C8B-B14F-4D97-AF65-F5344CB8AC3E}">
        <p14:creationId xmlns:p14="http://schemas.microsoft.com/office/powerpoint/2010/main" val="258861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2" y="1729837"/>
            <a:ext cx="9144000" cy="485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0" y="183254"/>
            <a:ext cx="9144000" cy="1143000"/>
          </a:xfrm>
          <a:prstGeom prst="rect">
            <a:avLst/>
          </a:prstGeom>
          <a:noFill/>
          <a:ln w="9525">
            <a:noFill/>
            <a:miter lim="800000"/>
            <a:headEnd/>
            <a:tailEnd/>
          </a:ln>
        </p:spPr>
        <p:txBody>
          <a:bodyPr anchor="ctr"/>
          <a:lstStyle/>
          <a:p>
            <a:pPr algn="ctr" eaLnBrk="0" hangingPunct="0"/>
            <a:r>
              <a:rPr lang="en-US" sz="2400" dirty="0"/>
              <a:t>Substantiated public health events of potential international concern</a:t>
            </a:r>
          </a:p>
          <a:p>
            <a:pPr algn="ctr" eaLnBrk="0" hangingPunct="0"/>
            <a:r>
              <a:rPr lang="en-US" sz="2400" dirty="0"/>
              <a:t>by hazard</a:t>
            </a:r>
          </a:p>
          <a:p>
            <a:pPr algn="ctr" eaLnBrk="0" hangingPunct="0"/>
            <a:r>
              <a:rPr lang="en-US" sz="2400" dirty="0" smtClean="0"/>
              <a:t>Mexico, 1 Jan 2001 - 5 Sept 2012 (n=29)</a:t>
            </a:r>
            <a:endParaRPr lang="en-US" sz="2400" dirty="0"/>
          </a:p>
        </p:txBody>
      </p:sp>
      <p:sp>
        <p:nvSpPr>
          <p:cNvPr id="5" name="TextBox 4"/>
          <p:cNvSpPr txBox="1"/>
          <p:nvPr/>
        </p:nvSpPr>
        <p:spPr>
          <a:xfrm>
            <a:off x="540666" y="1742103"/>
            <a:ext cx="5224135" cy="1754326"/>
          </a:xfrm>
          <a:prstGeom prst="rect">
            <a:avLst/>
          </a:prstGeom>
          <a:solidFill>
            <a:schemeClr val="bg1"/>
          </a:solidFill>
        </p:spPr>
        <p:txBody>
          <a:bodyPr wrap="square" rtlCol="0">
            <a:spAutoFit/>
          </a:bodyPr>
          <a:lstStyle/>
          <a:p>
            <a:r>
              <a:rPr lang="en-US" dirty="0" smtClean="0"/>
              <a:t>56 events assessed</a:t>
            </a:r>
          </a:p>
          <a:p>
            <a:r>
              <a:rPr lang="en-US" dirty="0" smtClean="0"/>
              <a:t>15/56 (27%): initial information from national authorities</a:t>
            </a:r>
          </a:p>
          <a:p>
            <a:endParaRPr lang="en-US" dirty="0"/>
          </a:p>
          <a:p>
            <a:r>
              <a:rPr lang="en-US" dirty="0" smtClean="0"/>
              <a:t>11 </a:t>
            </a:r>
            <a:r>
              <a:rPr lang="en-US" dirty="0"/>
              <a:t>events posted on secure IHR Event Information </a:t>
            </a:r>
            <a:r>
              <a:rPr lang="en-US" dirty="0" smtClean="0"/>
              <a:t>Site</a:t>
            </a:r>
            <a:endParaRPr lang="en-US" dirty="0"/>
          </a:p>
        </p:txBody>
      </p:sp>
      <p:cxnSp>
        <p:nvCxnSpPr>
          <p:cNvPr id="8" name="Straight Arrow Connector 7"/>
          <p:cNvCxnSpPr/>
          <p:nvPr/>
        </p:nvCxnSpPr>
        <p:spPr bwMode="auto">
          <a:xfrm>
            <a:off x="4932539" y="3911566"/>
            <a:ext cx="0" cy="32403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326050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2" y="0"/>
            <a:ext cx="919652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www.who.int/entity/csr/don/GlobalSubnationalMasterGradSym_20090611_16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2" y="1464"/>
            <a:ext cx="4598261" cy="342753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3539" y="-4823"/>
            <a:ext cx="4589605" cy="34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143" r="21428" b="8000"/>
          <a:stretch/>
        </p:blipFill>
        <p:spPr bwMode="auto">
          <a:xfrm>
            <a:off x="-40415" y="3429000"/>
            <a:ext cx="461162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3539" y="3466153"/>
            <a:ext cx="4617272" cy="339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95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7" y="-109538"/>
            <a:ext cx="9180506" cy="70866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1692180" y="-171400"/>
            <a:ext cx="2735829" cy="338437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rot="1653556">
            <a:off x="1997216" y="1991303"/>
            <a:ext cx="1427315" cy="792088"/>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5507941" y="303040"/>
            <a:ext cx="2735829" cy="830997"/>
          </a:xfrm>
          <a:prstGeom prst="rect">
            <a:avLst/>
          </a:prstGeom>
          <a:noFill/>
        </p:spPr>
        <p:txBody>
          <a:bodyPr wrap="square" rtlCol="0">
            <a:spAutoFit/>
          </a:bodyPr>
          <a:lstStyle/>
          <a:p>
            <a:r>
              <a:rPr lang="en-US" sz="2400" dirty="0" smtClean="0"/>
              <a:t>Articles 21, 44, 46, 57</a:t>
            </a:r>
            <a:endParaRPr lang="en-US" sz="2400" dirty="0"/>
          </a:p>
        </p:txBody>
      </p:sp>
    </p:spTree>
    <p:extLst>
      <p:ext uri="{BB962C8B-B14F-4D97-AF65-F5344CB8AC3E}">
        <p14:creationId xmlns:p14="http://schemas.microsoft.com/office/powerpoint/2010/main" val="263185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81" y="125760"/>
            <a:ext cx="7772638" cy="1143000"/>
          </a:xfrm>
        </p:spPr>
        <p:txBody>
          <a:bodyPr/>
          <a:lstStyle/>
          <a:p>
            <a:r>
              <a:rPr lang="en-US" sz="2800" dirty="0">
                <a:solidFill>
                  <a:schemeClr val="tx1"/>
                </a:solidFill>
                <a:latin typeface="Arial Narrow" pitchFamily="34" charset="0"/>
              </a:rPr>
              <a:t>Article 21 Ground </a:t>
            </a:r>
            <a:r>
              <a:rPr lang="en-US" sz="2800" dirty="0" smtClean="0">
                <a:solidFill>
                  <a:schemeClr val="tx1"/>
                </a:solidFill>
                <a:latin typeface="Arial Narrow" pitchFamily="34" charset="0"/>
              </a:rPr>
              <a:t>crossings</a:t>
            </a:r>
            <a:endParaRPr lang="en-US" sz="2800" dirty="0">
              <a:solidFill>
                <a:schemeClr val="tx1"/>
              </a:solidFill>
              <a:latin typeface="Arial Narrow" pitchFamily="34" charset="0"/>
            </a:endParaRPr>
          </a:p>
        </p:txBody>
      </p:sp>
      <p:sp>
        <p:nvSpPr>
          <p:cNvPr id="3" name="Content Placeholder 2"/>
          <p:cNvSpPr>
            <a:spLocks noGrp="1"/>
          </p:cNvSpPr>
          <p:nvPr>
            <p:ph idx="1"/>
          </p:nvPr>
        </p:nvSpPr>
        <p:spPr>
          <a:xfrm>
            <a:off x="0" y="1340768"/>
            <a:ext cx="9144000" cy="4114800"/>
          </a:xfrm>
        </p:spPr>
        <p:txBody>
          <a:bodyPr/>
          <a:lstStyle/>
          <a:p>
            <a:pPr marL="0" indent="0">
              <a:buNone/>
            </a:pPr>
            <a:r>
              <a:rPr lang="en-US" i="1" dirty="0" smtClean="0">
                <a:solidFill>
                  <a:schemeClr val="tx1"/>
                </a:solidFill>
                <a:latin typeface="Arial Narrow" pitchFamily="34" charset="0"/>
              </a:rPr>
              <a:t>1. Where </a:t>
            </a:r>
            <a:r>
              <a:rPr lang="en-US" i="1" dirty="0">
                <a:solidFill>
                  <a:schemeClr val="tx1"/>
                </a:solidFill>
                <a:latin typeface="Arial Narrow" pitchFamily="34" charset="0"/>
              </a:rPr>
              <a:t>justified for public health reasons, a State Party may designate ground crossings </a:t>
            </a:r>
            <a:r>
              <a:rPr lang="en-US" i="1" dirty="0" smtClean="0">
                <a:solidFill>
                  <a:schemeClr val="tx1"/>
                </a:solidFill>
                <a:latin typeface="Arial Narrow" pitchFamily="34" charset="0"/>
              </a:rPr>
              <a:t>that shall </a:t>
            </a:r>
            <a:r>
              <a:rPr lang="en-US" i="1" dirty="0">
                <a:solidFill>
                  <a:schemeClr val="tx1"/>
                </a:solidFill>
                <a:latin typeface="Arial Narrow" pitchFamily="34" charset="0"/>
              </a:rPr>
              <a:t>develop the capacities provided in Annex 1, taking into </a:t>
            </a:r>
            <a:r>
              <a:rPr lang="en-US" i="1" dirty="0" smtClean="0">
                <a:solidFill>
                  <a:schemeClr val="tx1"/>
                </a:solidFill>
                <a:latin typeface="Arial Narrow" pitchFamily="34" charset="0"/>
              </a:rPr>
              <a:t>consideration […]</a:t>
            </a:r>
          </a:p>
          <a:p>
            <a:pPr marL="0" indent="0">
              <a:buNone/>
            </a:pPr>
            <a:endParaRPr lang="en-US" i="1" dirty="0">
              <a:solidFill>
                <a:schemeClr val="tx1"/>
              </a:solidFill>
              <a:latin typeface="Arial Narrow" pitchFamily="34" charset="0"/>
            </a:endParaRPr>
          </a:p>
          <a:p>
            <a:pPr marL="0" indent="0">
              <a:buNone/>
            </a:pPr>
            <a:r>
              <a:rPr lang="en-US" i="1" dirty="0" smtClean="0">
                <a:solidFill>
                  <a:schemeClr val="tx1"/>
                </a:solidFill>
                <a:latin typeface="Arial Narrow" pitchFamily="34" charset="0"/>
              </a:rPr>
              <a:t>2</a:t>
            </a:r>
            <a:r>
              <a:rPr lang="en-US" i="1" dirty="0">
                <a:solidFill>
                  <a:schemeClr val="tx1"/>
                </a:solidFill>
                <a:latin typeface="Arial Narrow" pitchFamily="34" charset="0"/>
              </a:rPr>
              <a:t>. States Parties sharing common borders should consider:</a:t>
            </a:r>
          </a:p>
          <a:p>
            <a:pPr marL="0" indent="0">
              <a:buNone/>
            </a:pPr>
            <a:r>
              <a:rPr lang="en-US" i="1" dirty="0">
                <a:solidFill>
                  <a:schemeClr val="tx1"/>
                </a:solidFill>
                <a:latin typeface="Arial Narrow" pitchFamily="34" charset="0"/>
              </a:rPr>
              <a:t>(a) entering into bilateral or multilateral agreements or arrangements concerning </a:t>
            </a:r>
            <a:r>
              <a:rPr lang="en-US" i="1" dirty="0" smtClean="0">
                <a:solidFill>
                  <a:schemeClr val="tx1"/>
                </a:solidFill>
                <a:latin typeface="Arial Narrow" pitchFamily="34" charset="0"/>
              </a:rPr>
              <a:t>prevention or </a:t>
            </a:r>
            <a:r>
              <a:rPr lang="en-US" i="1" dirty="0">
                <a:solidFill>
                  <a:schemeClr val="tx1"/>
                </a:solidFill>
                <a:latin typeface="Arial Narrow" pitchFamily="34" charset="0"/>
              </a:rPr>
              <a:t>control of international transmission of disease at ground crossings in accordance </a:t>
            </a:r>
            <a:r>
              <a:rPr lang="en-US" i="1" dirty="0" smtClean="0">
                <a:solidFill>
                  <a:schemeClr val="tx1"/>
                </a:solidFill>
                <a:latin typeface="Arial Narrow" pitchFamily="34" charset="0"/>
              </a:rPr>
              <a:t>with Article </a:t>
            </a:r>
            <a:r>
              <a:rPr lang="en-US" i="1" dirty="0">
                <a:solidFill>
                  <a:schemeClr val="tx1"/>
                </a:solidFill>
                <a:latin typeface="Arial Narrow" pitchFamily="34" charset="0"/>
              </a:rPr>
              <a:t>57; and</a:t>
            </a:r>
          </a:p>
          <a:p>
            <a:pPr marL="0" indent="0">
              <a:buNone/>
            </a:pPr>
            <a:r>
              <a:rPr lang="en-US" i="1" dirty="0">
                <a:solidFill>
                  <a:schemeClr val="tx1"/>
                </a:solidFill>
                <a:latin typeface="Arial Narrow" pitchFamily="34" charset="0"/>
              </a:rPr>
              <a:t>(b) joint designation of adjacent ground crossings for the capacities in Annex 1 in </a:t>
            </a:r>
            <a:r>
              <a:rPr lang="en-US" i="1" dirty="0" smtClean="0">
                <a:solidFill>
                  <a:schemeClr val="tx1"/>
                </a:solidFill>
                <a:latin typeface="Arial Narrow" pitchFamily="34" charset="0"/>
              </a:rPr>
              <a:t>accordance with </a:t>
            </a:r>
            <a:r>
              <a:rPr lang="en-US" i="1" dirty="0">
                <a:solidFill>
                  <a:schemeClr val="tx1"/>
                </a:solidFill>
                <a:latin typeface="Arial Narrow" pitchFamily="34" charset="0"/>
              </a:rPr>
              <a:t>paragraph 1 of this Article.</a:t>
            </a:r>
          </a:p>
        </p:txBody>
      </p:sp>
    </p:spTree>
    <p:extLst>
      <p:ext uri="{BB962C8B-B14F-4D97-AF65-F5344CB8AC3E}">
        <p14:creationId xmlns:p14="http://schemas.microsoft.com/office/powerpoint/2010/main" val="366680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1" y="197768"/>
            <a:ext cx="9144000" cy="1143000"/>
          </a:xfrm>
        </p:spPr>
        <p:txBody>
          <a:bodyPr/>
          <a:lstStyle/>
          <a:p>
            <a:pPr>
              <a:lnSpc>
                <a:spcPct val="100000"/>
              </a:lnSpc>
            </a:pPr>
            <a:r>
              <a:rPr lang="en-US" sz="2800" dirty="0">
                <a:solidFill>
                  <a:schemeClr val="tx1"/>
                </a:solidFill>
                <a:latin typeface="Arial Narrow" pitchFamily="34" charset="0"/>
              </a:rPr>
              <a:t>Article 46 </a:t>
            </a:r>
            <a:r>
              <a:rPr lang="en-US" sz="2800" dirty="0" smtClean="0">
                <a:solidFill>
                  <a:schemeClr val="tx1"/>
                </a:solidFill>
                <a:latin typeface="Arial Narrow" pitchFamily="34" charset="0"/>
              </a:rPr>
              <a:t>- Transport </a:t>
            </a:r>
            <a:r>
              <a:rPr lang="en-US" sz="2800" dirty="0">
                <a:solidFill>
                  <a:schemeClr val="tx1"/>
                </a:solidFill>
                <a:latin typeface="Arial Narrow" pitchFamily="34" charset="0"/>
              </a:rPr>
              <a:t>and handling of biological substances</a:t>
            </a:r>
            <a:r>
              <a:rPr lang="en-US" sz="2800" dirty="0" smtClean="0">
                <a:solidFill>
                  <a:schemeClr val="tx1"/>
                </a:solidFill>
                <a:latin typeface="Arial Narrow" pitchFamily="34" charset="0"/>
              </a:rPr>
              <a:t>,</a:t>
            </a:r>
            <a:br>
              <a:rPr lang="en-US" sz="2800" dirty="0" smtClean="0">
                <a:solidFill>
                  <a:schemeClr val="tx1"/>
                </a:solidFill>
                <a:latin typeface="Arial Narrow" pitchFamily="34" charset="0"/>
              </a:rPr>
            </a:br>
            <a:r>
              <a:rPr lang="en-US" sz="2800" dirty="0" smtClean="0">
                <a:solidFill>
                  <a:schemeClr val="tx1"/>
                </a:solidFill>
                <a:latin typeface="Arial Narrow" pitchFamily="34" charset="0"/>
              </a:rPr>
              <a:t>reagents and </a:t>
            </a:r>
            <a:r>
              <a:rPr lang="en-US" sz="2800" dirty="0">
                <a:solidFill>
                  <a:schemeClr val="tx1"/>
                </a:solidFill>
                <a:latin typeface="Arial Narrow" pitchFamily="34" charset="0"/>
              </a:rPr>
              <a:t>materials for diagnostic </a:t>
            </a:r>
            <a:r>
              <a:rPr lang="en-US" sz="2800" dirty="0" smtClean="0">
                <a:solidFill>
                  <a:schemeClr val="tx1"/>
                </a:solidFill>
                <a:latin typeface="Arial Narrow" pitchFamily="34" charset="0"/>
              </a:rPr>
              <a:t>purposes</a:t>
            </a:r>
            <a:endParaRPr lang="en-US" sz="2800" dirty="0">
              <a:solidFill>
                <a:schemeClr val="tx1"/>
              </a:solidFill>
              <a:latin typeface="Arial Narrow" pitchFamily="34" charset="0"/>
            </a:endParaRPr>
          </a:p>
        </p:txBody>
      </p:sp>
      <p:sp>
        <p:nvSpPr>
          <p:cNvPr id="3" name="Content Placeholder 2"/>
          <p:cNvSpPr>
            <a:spLocks noGrp="1"/>
          </p:cNvSpPr>
          <p:nvPr>
            <p:ph idx="1"/>
          </p:nvPr>
        </p:nvSpPr>
        <p:spPr>
          <a:xfrm>
            <a:off x="143991" y="1978496"/>
            <a:ext cx="5651932" cy="4114800"/>
          </a:xfrm>
        </p:spPr>
        <p:txBody>
          <a:bodyPr/>
          <a:lstStyle/>
          <a:p>
            <a:pPr marL="0" indent="0">
              <a:buNone/>
            </a:pPr>
            <a:r>
              <a:rPr lang="en-US" sz="2400" i="1" dirty="0" smtClean="0">
                <a:solidFill>
                  <a:schemeClr val="tx1"/>
                </a:solidFill>
                <a:latin typeface="Arial Narrow" pitchFamily="34" charset="0"/>
              </a:rPr>
              <a:t>States </a:t>
            </a:r>
            <a:r>
              <a:rPr lang="en-US" sz="2400" i="1" dirty="0">
                <a:solidFill>
                  <a:schemeClr val="tx1"/>
                </a:solidFill>
                <a:latin typeface="Arial Narrow" pitchFamily="34" charset="0"/>
              </a:rPr>
              <a:t>Parties shall, subject to national law and taking into account relevant </a:t>
            </a:r>
            <a:r>
              <a:rPr lang="en-US" sz="2400" i="1" dirty="0" smtClean="0">
                <a:solidFill>
                  <a:schemeClr val="tx1"/>
                </a:solidFill>
                <a:latin typeface="Arial Narrow" pitchFamily="34" charset="0"/>
              </a:rPr>
              <a:t>international guidelines</a:t>
            </a:r>
            <a:r>
              <a:rPr lang="en-US" sz="2400" i="1" dirty="0">
                <a:solidFill>
                  <a:schemeClr val="tx1"/>
                </a:solidFill>
                <a:latin typeface="Arial Narrow" pitchFamily="34" charset="0"/>
              </a:rPr>
              <a:t>, facilitate the transport, entry, exit, processing and disposal of biological substances </a:t>
            </a:r>
            <a:r>
              <a:rPr lang="en-US" sz="2400" i="1" dirty="0" smtClean="0">
                <a:solidFill>
                  <a:schemeClr val="tx1"/>
                </a:solidFill>
                <a:latin typeface="Arial Narrow" pitchFamily="34" charset="0"/>
              </a:rPr>
              <a:t>and diagnostic </a:t>
            </a:r>
            <a:r>
              <a:rPr lang="en-US" sz="2400" i="1" dirty="0">
                <a:solidFill>
                  <a:schemeClr val="tx1"/>
                </a:solidFill>
                <a:latin typeface="Arial Narrow" pitchFamily="34" charset="0"/>
              </a:rPr>
              <a:t>specimens, reagents and other diagnostic materials for verification and public </a:t>
            </a:r>
            <a:r>
              <a:rPr lang="en-US" sz="2400" i="1" dirty="0" smtClean="0">
                <a:solidFill>
                  <a:schemeClr val="tx1"/>
                </a:solidFill>
                <a:latin typeface="Arial Narrow" pitchFamily="34" charset="0"/>
              </a:rPr>
              <a:t>health response </a:t>
            </a:r>
            <a:r>
              <a:rPr lang="en-US" sz="2400" i="1" dirty="0">
                <a:solidFill>
                  <a:schemeClr val="tx1"/>
                </a:solidFill>
                <a:latin typeface="Arial Narrow" pitchFamily="34" charset="0"/>
              </a:rPr>
              <a:t>purposes under these </a:t>
            </a:r>
            <a:r>
              <a:rPr lang="en-US" sz="2400" i="1" dirty="0" smtClean="0">
                <a:solidFill>
                  <a:schemeClr val="tx1"/>
                </a:solidFill>
                <a:latin typeface="Arial Narrow" pitchFamily="34" charset="0"/>
              </a:rPr>
              <a:t>Regulations</a:t>
            </a:r>
            <a:endParaRPr lang="en-US" sz="2400" i="1" dirty="0">
              <a:solidFill>
                <a:schemeClr val="tx1"/>
              </a:solidFill>
              <a:latin typeface="Arial Narrow" pitchFamily="34"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896" y="2132856"/>
            <a:ext cx="182178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32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25760"/>
            <a:ext cx="9144000" cy="1143000"/>
          </a:xfrm>
        </p:spPr>
        <p:txBody>
          <a:bodyPr/>
          <a:lstStyle/>
          <a:p>
            <a:r>
              <a:rPr lang="en-US" sz="2800" dirty="0" smtClean="0">
                <a:solidFill>
                  <a:schemeClr val="tx1"/>
                </a:solidFill>
                <a:latin typeface="Arial Narrow" pitchFamily="34" charset="0"/>
              </a:rPr>
              <a:t>Article </a:t>
            </a:r>
            <a:r>
              <a:rPr lang="en-US" sz="2800" dirty="0">
                <a:solidFill>
                  <a:schemeClr val="tx1"/>
                </a:solidFill>
                <a:latin typeface="Arial Narrow" pitchFamily="34" charset="0"/>
              </a:rPr>
              <a:t>44 Collaboration and </a:t>
            </a:r>
            <a:r>
              <a:rPr lang="en-US" sz="2800" dirty="0" smtClean="0">
                <a:solidFill>
                  <a:schemeClr val="tx1"/>
                </a:solidFill>
                <a:latin typeface="Arial Narrow" pitchFamily="34" charset="0"/>
              </a:rPr>
              <a:t>assistance</a:t>
            </a:r>
            <a:endParaRPr lang="en-US" sz="2800" dirty="0">
              <a:solidFill>
                <a:schemeClr val="tx1"/>
              </a:solidFill>
              <a:latin typeface="Arial Narrow" pitchFamily="34" charset="0"/>
            </a:endParaRPr>
          </a:p>
        </p:txBody>
      </p:sp>
      <p:sp>
        <p:nvSpPr>
          <p:cNvPr id="6" name="Content Placeholder 5"/>
          <p:cNvSpPr>
            <a:spLocks noGrp="1"/>
          </p:cNvSpPr>
          <p:nvPr>
            <p:ph idx="1"/>
          </p:nvPr>
        </p:nvSpPr>
        <p:spPr>
          <a:xfrm>
            <a:off x="0" y="908720"/>
            <a:ext cx="9144000" cy="5949280"/>
          </a:xfrm>
        </p:spPr>
        <p:txBody>
          <a:bodyPr/>
          <a:lstStyle/>
          <a:p>
            <a:pPr marL="0" indent="0">
              <a:buNone/>
            </a:pPr>
            <a:r>
              <a:rPr lang="en-US" sz="2200" i="1" dirty="0" smtClean="0">
                <a:solidFill>
                  <a:schemeClr val="tx1"/>
                </a:solidFill>
                <a:latin typeface="Arial Narrow" pitchFamily="34" charset="0"/>
              </a:rPr>
              <a:t>1</a:t>
            </a:r>
            <a:r>
              <a:rPr lang="en-US" sz="2200" i="1" dirty="0">
                <a:solidFill>
                  <a:schemeClr val="tx1"/>
                </a:solidFill>
                <a:latin typeface="Arial Narrow" pitchFamily="34" charset="0"/>
              </a:rPr>
              <a:t>. States Parties shall undertake to collaborate with each other, to the extent possible, in:</a:t>
            </a:r>
          </a:p>
          <a:p>
            <a:pPr marL="0" indent="0">
              <a:buNone/>
            </a:pPr>
            <a:r>
              <a:rPr lang="en-US" sz="2200" i="1" dirty="0">
                <a:solidFill>
                  <a:schemeClr val="tx1"/>
                </a:solidFill>
                <a:latin typeface="Arial Narrow" pitchFamily="34" charset="0"/>
              </a:rPr>
              <a:t>(a) the detection and assessment of, and response to, events as provided under </a:t>
            </a:r>
            <a:r>
              <a:rPr lang="en-US" sz="2200" i="1" dirty="0" smtClean="0">
                <a:solidFill>
                  <a:schemeClr val="tx1"/>
                </a:solidFill>
                <a:latin typeface="Arial Narrow" pitchFamily="34" charset="0"/>
              </a:rPr>
              <a:t>these Regulations</a:t>
            </a:r>
            <a:r>
              <a:rPr lang="en-US" sz="2200" i="1" dirty="0">
                <a:solidFill>
                  <a:schemeClr val="tx1"/>
                </a:solidFill>
                <a:latin typeface="Arial Narrow" pitchFamily="34" charset="0"/>
              </a:rPr>
              <a:t>;</a:t>
            </a:r>
          </a:p>
          <a:p>
            <a:pPr marL="0" indent="0">
              <a:buNone/>
            </a:pPr>
            <a:r>
              <a:rPr lang="en-US" sz="2200" i="1" dirty="0" smtClean="0">
                <a:solidFill>
                  <a:schemeClr val="tx1"/>
                </a:solidFill>
                <a:latin typeface="Arial Narrow" pitchFamily="34" charset="0"/>
              </a:rPr>
              <a:t>(b) the provision or facilitation of technical cooperation and logistical support, particularly in the development, strengthening and maintenance of the public health capacities required under these Regulations;</a:t>
            </a:r>
          </a:p>
          <a:p>
            <a:pPr marL="0" indent="0">
              <a:buNone/>
            </a:pPr>
            <a:r>
              <a:rPr lang="en-US" sz="2200" i="1" dirty="0" smtClean="0">
                <a:solidFill>
                  <a:schemeClr val="tx1"/>
                </a:solidFill>
                <a:latin typeface="Arial Narrow" pitchFamily="34" charset="0"/>
              </a:rPr>
              <a:t>(c) the mobilization of financial resources to facilitate implementation of their obligations under these Regulations; and</a:t>
            </a:r>
          </a:p>
          <a:p>
            <a:pPr marL="0" indent="0">
              <a:buNone/>
            </a:pPr>
            <a:r>
              <a:rPr lang="en-US" sz="2200" i="1" dirty="0" smtClean="0">
                <a:solidFill>
                  <a:schemeClr val="tx1"/>
                </a:solidFill>
                <a:latin typeface="Arial Narrow" pitchFamily="34" charset="0"/>
              </a:rPr>
              <a:t>(d) the formulation of proposed laws and other legal and administrative provisions for the implementation of these Regulations.</a:t>
            </a:r>
          </a:p>
          <a:p>
            <a:pPr marL="0" indent="0">
              <a:buNone/>
            </a:pPr>
            <a:r>
              <a:rPr lang="en-US" sz="2200" dirty="0" smtClean="0">
                <a:solidFill>
                  <a:schemeClr val="tx1"/>
                </a:solidFill>
                <a:latin typeface="Arial Narrow" pitchFamily="34" charset="0"/>
              </a:rPr>
              <a:t>[…]</a:t>
            </a:r>
          </a:p>
          <a:p>
            <a:pPr marL="0" indent="0">
              <a:buNone/>
            </a:pPr>
            <a:r>
              <a:rPr lang="en-US" sz="2200" i="1" dirty="0" smtClean="0">
                <a:solidFill>
                  <a:schemeClr val="tx1"/>
                </a:solidFill>
                <a:latin typeface="Arial Narrow" pitchFamily="34" charset="0"/>
              </a:rPr>
              <a:t>3</a:t>
            </a:r>
            <a:r>
              <a:rPr lang="en-US" sz="2200" i="1" dirty="0">
                <a:solidFill>
                  <a:schemeClr val="tx1"/>
                </a:solidFill>
                <a:latin typeface="Arial Narrow" pitchFamily="34" charset="0"/>
              </a:rPr>
              <a:t>. Collaboration under this Article may be implemented through multiple channels, </a:t>
            </a:r>
            <a:r>
              <a:rPr lang="en-US" sz="2200" i="1" dirty="0" smtClean="0">
                <a:solidFill>
                  <a:schemeClr val="tx1"/>
                </a:solidFill>
                <a:latin typeface="Arial Narrow" pitchFamily="34" charset="0"/>
              </a:rPr>
              <a:t>including bilaterally</a:t>
            </a:r>
            <a:r>
              <a:rPr lang="en-US" sz="2200" i="1" dirty="0">
                <a:solidFill>
                  <a:schemeClr val="tx1"/>
                </a:solidFill>
                <a:latin typeface="Arial Narrow" pitchFamily="34" charset="0"/>
              </a:rPr>
              <a:t>, through regional networks and the WHO regional offices, and through </a:t>
            </a:r>
            <a:r>
              <a:rPr lang="en-US" sz="2200" i="1" dirty="0" smtClean="0">
                <a:solidFill>
                  <a:schemeClr val="tx1"/>
                </a:solidFill>
                <a:latin typeface="Arial Narrow" pitchFamily="34" charset="0"/>
              </a:rPr>
              <a:t>intergovernmental organizations </a:t>
            </a:r>
            <a:r>
              <a:rPr lang="en-US" sz="2200" i="1" dirty="0">
                <a:solidFill>
                  <a:schemeClr val="tx1"/>
                </a:solidFill>
                <a:latin typeface="Arial Narrow" pitchFamily="34" charset="0"/>
              </a:rPr>
              <a:t>and international </a:t>
            </a:r>
            <a:r>
              <a:rPr lang="en-US" sz="2200" i="1" dirty="0" smtClean="0">
                <a:solidFill>
                  <a:schemeClr val="tx1"/>
                </a:solidFill>
                <a:latin typeface="Arial Narrow" pitchFamily="34" charset="0"/>
              </a:rPr>
              <a:t>bodies</a:t>
            </a:r>
          </a:p>
        </p:txBody>
      </p:sp>
    </p:spTree>
    <p:extLst>
      <p:ext uri="{BB962C8B-B14F-4D97-AF65-F5344CB8AC3E}">
        <p14:creationId xmlns:p14="http://schemas.microsoft.com/office/powerpoint/2010/main" val="337458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52"/>
            <a:ext cx="9144000" cy="1143000"/>
          </a:xfrm>
        </p:spPr>
        <p:txBody>
          <a:bodyPr/>
          <a:lstStyle/>
          <a:p>
            <a:pPr>
              <a:lnSpc>
                <a:spcPct val="100000"/>
              </a:lnSpc>
            </a:pPr>
            <a:r>
              <a:rPr lang="en-US" sz="2800" dirty="0">
                <a:solidFill>
                  <a:schemeClr val="tx1"/>
                </a:solidFill>
                <a:latin typeface="Arial Narrow" pitchFamily="34" charset="0"/>
              </a:rPr>
              <a:t>Article 57 Relationship with other international </a:t>
            </a:r>
            <a:r>
              <a:rPr lang="en-US" sz="2800" dirty="0" smtClean="0">
                <a:solidFill>
                  <a:schemeClr val="tx1"/>
                </a:solidFill>
                <a:latin typeface="Arial Narrow" pitchFamily="34" charset="0"/>
              </a:rPr>
              <a:t>agreements</a:t>
            </a:r>
            <a:endParaRPr lang="en-US" sz="2800" dirty="0">
              <a:solidFill>
                <a:schemeClr val="tx1"/>
              </a:solidFill>
              <a:latin typeface="Arial Narrow" pitchFamily="34" charset="0"/>
            </a:endParaRPr>
          </a:p>
        </p:txBody>
      </p:sp>
      <p:sp>
        <p:nvSpPr>
          <p:cNvPr id="3" name="Content Placeholder 2"/>
          <p:cNvSpPr>
            <a:spLocks noGrp="1"/>
          </p:cNvSpPr>
          <p:nvPr>
            <p:ph idx="1"/>
          </p:nvPr>
        </p:nvSpPr>
        <p:spPr>
          <a:xfrm>
            <a:off x="71995" y="908720"/>
            <a:ext cx="9035721" cy="5688632"/>
          </a:xfrm>
        </p:spPr>
        <p:txBody>
          <a:bodyPr/>
          <a:lstStyle/>
          <a:p>
            <a:pPr marL="0" indent="0">
              <a:buNone/>
            </a:pPr>
            <a:r>
              <a:rPr lang="en-US" sz="2200" i="1" dirty="0" smtClean="0">
                <a:solidFill>
                  <a:schemeClr val="tx1"/>
                </a:solidFill>
                <a:latin typeface="Arial Narrow" pitchFamily="34" charset="0"/>
              </a:rPr>
              <a:t>[…]</a:t>
            </a:r>
          </a:p>
          <a:p>
            <a:pPr marL="0" indent="0">
              <a:buNone/>
            </a:pPr>
            <a:r>
              <a:rPr lang="en-US" sz="2200" i="1" dirty="0" smtClean="0">
                <a:solidFill>
                  <a:schemeClr val="tx1"/>
                </a:solidFill>
                <a:latin typeface="Arial Narrow" pitchFamily="34" charset="0"/>
              </a:rPr>
              <a:t>2. […] nothing in these Regulations shall prevent States Parties having certain interests in common owing to their health, geographical, social or economic conditions, from concluding special treaties or arrangements in order to facilitate the application of these Regulations, and in particular with regard to:</a:t>
            </a:r>
          </a:p>
          <a:p>
            <a:pPr marL="0" indent="0">
              <a:buNone/>
            </a:pPr>
            <a:r>
              <a:rPr lang="en-US" sz="2200" i="1" dirty="0" smtClean="0">
                <a:solidFill>
                  <a:schemeClr val="tx1"/>
                </a:solidFill>
                <a:latin typeface="Arial Narrow" pitchFamily="34" charset="0"/>
              </a:rPr>
              <a:t>(</a:t>
            </a:r>
            <a:r>
              <a:rPr lang="en-US" sz="2200" i="1" dirty="0">
                <a:solidFill>
                  <a:schemeClr val="tx1"/>
                </a:solidFill>
                <a:latin typeface="Arial Narrow" pitchFamily="34" charset="0"/>
              </a:rPr>
              <a:t>a) the direct and rapid exchange of public health information between </a:t>
            </a:r>
            <a:r>
              <a:rPr lang="en-US" sz="2200" i="1" dirty="0" err="1" smtClean="0">
                <a:solidFill>
                  <a:schemeClr val="tx1"/>
                </a:solidFill>
                <a:latin typeface="Arial Narrow" pitchFamily="34" charset="0"/>
              </a:rPr>
              <a:t>neighbouring</a:t>
            </a:r>
            <a:r>
              <a:rPr lang="en-US" sz="2200" i="1" dirty="0" smtClean="0">
                <a:solidFill>
                  <a:schemeClr val="tx1"/>
                </a:solidFill>
                <a:latin typeface="Arial Narrow" pitchFamily="34" charset="0"/>
              </a:rPr>
              <a:t> territories </a:t>
            </a:r>
            <a:r>
              <a:rPr lang="en-US" sz="2200" i="1" dirty="0">
                <a:solidFill>
                  <a:schemeClr val="tx1"/>
                </a:solidFill>
                <a:latin typeface="Arial Narrow" pitchFamily="34" charset="0"/>
              </a:rPr>
              <a:t>of different States;</a:t>
            </a:r>
          </a:p>
          <a:p>
            <a:pPr marL="0" indent="0">
              <a:buNone/>
            </a:pPr>
            <a:r>
              <a:rPr lang="en-US" sz="2200" i="1" dirty="0">
                <a:solidFill>
                  <a:schemeClr val="tx1"/>
                </a:solidFill>
                <a:latin typeface="Arial Narrow" pitchFamily="34" charset="0"/>
              </a:rPr>
              <a:t>(b) the health measures to be applied to international coastal traffic and to international </a:t>
            </a:r>
            <a:r>
              <a:rPr lang="en-US" sz="2200" i="1" dirty="0" smtClean="0">
                <a:solidFill>
                  <a:schemeClr val="tx1"/>
                </a:solidFill>
                <a:latin typeface="Arial Narrow" pitchFamily="34" charset="0"/>
              </a:rPr>
              <a:t>traffic in </a:t>
            </a:r>
            <a:r>
              <a:rPr lang="en-US" sz="2200" i="1" dirty="0">
                <a:solidFill>
                  <a:schemeClr val="tx1"/>
                </a:solidFill>
                <a:latin typeface="Arial Narrow" pitchFamily="34" charset="0"/>
              </a:rPr>
              <a:t>waters within their jurisdiction;</a:t>
            </a:r>
          </a:p>
          <a:p>
            <a:pPr marL="0" indent="0">
              <a:buNone/>
            </a:pPr>
            <a:r>
              <a:rPr lang="en-US" sz="2200" i="1" dirty="0">
                <a:solidFill>
                  <a:schemeClr val="tx1"/>
                </a:solidFill>
                <a:latin typeface="Arial Narrow" pitchFamily="34" charset="0"/>
              </a:rPr>
              <a:t>(c) the health measures to be applied in contiguous territories of different States at </a:t>
            </a:r>
            <a:r>
              <a:rPr lang="en-US" sz="2200" i="1" dirty="0" smtClean="0">
                <a:solidFill>
                  <a:schemeClr val="tx1"/>
                </a:solidFill>
                <a:latin typeface="Arial Narrow" pitchFamily="34" charset="0"/>
              </a:rPr>
              <a:t>their common </a:t>
            </a:r>
            <a:r>
              <a:rPr lang="en-US" sz="2200" i="1" dirty="0">
                <a:solidFill>
                  <a:schemeClr val="tx1"/>
                </a:solidFill>
                <a:latin typeface="Arial Narrow" pitchFamily="34" charset="0"/>
              </a:rPr>
              <a:t>frontier;</a:t>
            </a:r>
          </a:p>
          <a:p>
            <a:pPr marL="0" indent="0">
              <a:buNone/>
            </a:pPr>
            <a:r>
              <a:rPr lang="en-US" sz="2200" i="1" dirty="0">
                <a:solidFill>
                  <a:schemeClr val="tx1"/>
                </a:solidFill>
                <a:latin typeface="Arial Narrow" pitchFamily="34" charset="0"/>
              </a:rPr>
              <a:t>(d) arrangements for carrying affected persons or affected human remains by means </a:t>
            </a:r>
            <a:r>
              <a:rPr lang="en-US" sz="2200" i="1" dirty="0" smtClean="0">
                <a:solidFill>
                  <a:schemeClr val="tx1"/>
                </a:solidFill>
                <a:latin typeface="Arial Narrow" pitchFamily="34" charset="0"/>
              </a:rPr>
              <a:t>of transport </a:t>
            </a:r>
            <a:r>
              <a:rPr lang="en-US" sz="2200" i="1" dirty="0">
                <a:solidFill>
                  <a:schemeClr val="tx1"/>
                </a:solidFill>
                <a:latin typeface="Arial Narrow" pitchFamily="34" charset="0"/>
              </a:rPr>
              <a:t>specially adapted for the purpose; and</a:t>
            </a:r>
          </a:p>
          <a:p>
            <a:pPr marL="0" indent="0">
              <a:buNone/>
            </a:pPr>
            <a:r>
              <a:rPr lang="en-US" sz="2200" i="1" dirty="0">
                <a:solidFill>
                  <a:schemeClr val="tx1"/>
                </a:solidFill>
                <a:latin typeface="Arial Narrow" pitchFamily="34" charset="0"/>
              </a:rPr>
              <a:t>(e) </a:t>
            </a:r>
            <a:r>
              <a:rPr lang="en-US" sz="2200" i="1" dirty="0" err="1">
                <a:solidFill>
                  <a:schemeClr val="tx1"/>
                </a:solidFill>
                <a:latin typeface="Arial Narrow" pitchFamily="34" charset="0"/>
              </a:rPr>
              <a:t>deratting</a:t>
            </a:r>
            <a:r>
              <a:rPr lang="en-US" sz="2200" i="1" dirty="0">
                <a:solidFill>
                  <a:schemeClr val="tx1"/>
                </a:solidFill>
                <a:latin typeface="Arial Narrow" pitchFamily="34" charset="0"/>
              </a:rPr>
              <a:t>, </a:t>
            </a:r>
            <a:r>
              <a:rPr lang="en-US" sz="2200" i="1" dirty="0" err="1">
                <a:solidFill>
                  <a:schemeClr val="tx1"/>
                </a:solidFill>
                <a:latin typeface="Arial Narrow" pitchFamily="34" charset="0"/>
              </a:rPr>
              <a:t>disinsection</a:t>
            </a:r>
            <a:r>
              <a:rPr lang="en-US" sz="2200" i="1" dirty="0">
                <a:solidFill>
                  <a:schemeClr val="tx1"/>
                </a:solidFill>
                <a:latin typeface="Arial Narrow" pitchFamily="34" charset="0"/>
              </a:rPr>
              <a:t>, disinfection, decontamination or other treatment designed </a:t>
            </a:r>
            <a:r>
              <a:rPr lang="en-US" sz="2200" i="1" dirty="0" smtClean="0">
                <a:solidFill>
                  <a:schemeClr val="tx1"/>
                </a:solidFill>
                <a:latin typeface="Arial Narrow" pitchFamily="34" charset="0"/>
              </a:rPr>
              <a:t>to render </a:t>
            </a:r>
            <a:r>
              <a:rPr lang="en-US" sz="2200" i="1" dirty="0">
                <a:solidFill>
                  <a:schemeClr val="tx1"/>
                </a:solidFill>
                <a:latin typeface="Arial Narrow" pitchFamily="34" charset="0"/>
              </a:rPr>
              <a:t>goods free of disease-causing </a:t>
            </a:r>
            <a:r>
              <a:rPr lang="en-US" sz="2200" i="1" dirty="0" smtClean="0">
                <a:solidFill>
                  <a:schemeClr val="tx1"/>
                </a:solidFill>
                <a:latin typeface="Arial Narrow" pitchFamily="34" charset="0"/>
              </a:rPr>
              <a:t>agents</a:t>
            </a:r>
            <a:endParaRPr lang="en-US" sz="2200" i="1" dirty="0">
              <a:solidFill>
                <a:schemeClr val="tx1"/>
              </a:solidFill>
              <a:latin typeface="Arial Narrow" pitchFamily="34" charset="0"/>
            </a:endParaRPr>
          </a:p>
        </p:txBody>
      </p:sp>
    </p:spTree>
    <p:extLst>
      <p:ext uri="{BB962C8B-B14F-4D97-AF65-F5344CB8AC3E}">
        <p14:creationId xmlns:p14="http://schemas.microsoft.com/office/powerpoint/2010/main" val="1919848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4744"/>
            <a:ext cx="7772400" cy="1079501"/>
          </a:xfrm>
        </p:spPr>
        <p:txBody>
          <a:bodyPr/>
          <a:lstStyle/>
          <a:p>
            <a:r>
              <a:rPr lang="es-ES" sz="4800" b="1" dirty="0" smtClean="0">
                <a:solidFill>
                  <a:srgbClr val="FF0000"/>
                </a:solidFill>
              </a:rPr>
              <a:t>THANK YOU</a:t>
            </a:r>
            <a:endParaRPr lang="es-CR" sz="4800" b="1" dirty="0">
              <a:solidFill>
                <a:srgbClr val="FF0000"/>
              </a:solidFill>
            </a:endParaRPr>
          </a:p>
        </p:txBody>
      </p:sp>
      <p:sp>
        <p:nvSpPr>
          <p:cNvPr id="3" name="2 Subtítulo"/>
          <p:cNvSpPr>
            <a:spLocks noGrp="1"/>
          </p:cNvSpPr>
          <p:nvPr>
            <p:ph type="subTitle" idx="1"/>
          </p:nvPr>
        </p:nvSpPr>
        <p:spPr>
          <a:xfrm>
            <a:off x="1397000" y="2564904"/>
            <a:ext cx="6847408" cy="1800200"/>
          </a:xfrm>
        </p:spPr>
        <p:txBody>
          <a:bodyPr>
            <a:normAutofit/>
          </a:bodyPr>
          <a:lstStyle/>
          <a:p>
            <a:r>
              <a:rPr lang="es-CR" b="1" dirty="0">
                <a:hlinkClick r:id="rId2"/>
              </a:rPr>
              <a:t>p</a:t>
            </a:r>
            <a:r>
              <a:rPr lang="x-none" b="1" dirty="0" smtClean="0">
                <a:hlinkClick r:id="rId2"/>
              </a:rPr>
              <a:t>erezenr@paho.org</a:t>
            </a:r>
            <a:r>
              <a:rPr lang="x-none" b="1" dirty="0" smtClean="0"/>
              <a:t> </a:t>
            </a:r>
            <a:endParaRPr lang="es-CR" b="1" dirty="0" smtClean="0"/>
          </a:p>
          <a:p>
            <a:endParaRPr lang="es-CR" dirty="0"/>
          </a:p>
          <a:p>
            <a:r>
              <a:rPr lang="es-CR" b="1" dirty="0" smtClean="0">
                <a:hlinkClick r:id="rId3"/>
              </a:rPr>
              <a:t>www.paho.org/</a:t>
            </a:r>
            <a:endParaRPr lang="es-CR" b="1" dirty="0" smtClean="0"/>
          </a:p>
          <a:p>
            <a:r>
              <a:rPr lang="es-CR" b="1" dirty="0" smtClean="0"/>
              <a:t>  </a:t>
            </a:r>
          </a:p>
          <a:p>
            <a:endParaRPr lang="es-CR" b="1" dirty="0"/>
          </a:p>
        </p:txBody>
      </p:sp>
    </p:spTree>
    <p:extLst>
      <p:ext uri="{BB962C8B-B14F-4D97-AF65-F5344CB8AC3E}">
        <p14:creationId xmlns:p14="http://schemas.microsoft.com/office/powerpoint/2010/main" val="3638002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title" idx="4294967295"/>
          </p:nvPr>
        </p:nvSpPr>
        <p:spPr>
          <a:xfrm>
            <a:off x="468232" y="115888"/>
            <a:ext cx="8229758" cy="1143000"/>
          </a:xfrm>
        </p:spPr>
        <p:txBody>
          <a:bodyPr/>
          <a:lstStyle/>
          <a:p>
            <a:r>
              <a:rPr lang="en-GB" sz="2800" dirty="0" smtClean="0">
                <a:solidFill>
                  <a:schemeClr val="tx1"/>
                </a:solidFill>
                <a:latin typeface="Arial Narrow" pitchFamily="34" charset="0"/>
              </a:rPr>
              <a:t>International Health Regulations</a:t>
            </a:r>
            <a:endParaRPr lang="en-US" sz="2800" dirty="0" smtClean="0">
              <a:solidFill>
                <a:schemeClr val="tx1"/>
              </a:solidFill>
              <a:latin typeface="Arial Narrow" pitchFamily="34" charset="0"/>
            </a:endParaRPr>
          </a:p>
        </p:txBody>
      </p:sp>
      <p:sp>
        <p:nvSpPr>
          <p:cNvPr id="27650" name="Rectangle 8"/>
          <p:cNvSpPr>
            <a:spLocks noGrp="1" noChangeArrowheads="1"/>
          </p:cNvSpPr>
          <p:nvPr>
            <p:ph type="body" idx="4294967295"/>
          </p:nvPr>
        </p:nvSpPr>
        <p:spPr>
          <a:xfrm>
            <a:off x="6689" y="1700659"/>
            <a:ext cx="9144000" cy="4752677"/>
          </a:xfrm>
        </p:spPr>
        <p:txBody>
          <a:bodyPr/>
          <a:lstStyle/>
          <a:p>
            <a:pPr>
              <a:spcBef>
                <a:spcPts val="0"/>
              </a:spcBef>
              <a:spcAft>
                <a:spcPts val="1200"/>
              </a:spcAft>
              <a:buClr>
                <a:schemeClr val="tx1"/>
              </a:buClr>
              <a:buFont typeface="Arial Narrow" pitchFamily="34" charset="0"/>
              <a:buChar char="-"/>
            </a:pPr>
            <a:r>
              <a:rPr lang="en-US" sz="2400" dirty="0" smtClean="0">
                <a:solidFill>
                  <a:schemeClr val="tx1"/>
                </a:solidFill>
                <a:latin typeface="Arial Narrow" pitchFamily="34" charset="0"/>
              </a:rPr>
              <a:t>WHO Member States recognized need to collectively respond to public health emergencies of international concern</a:t>
            </a:r>
          </a:p>
          <a:p>
            <a:pPr>
              <a:spcBef>
                <a:spcPts val="0"/>
              </a:spcBef>
              <a:spcAft>
                <a:spcPts val="1200"/>
              </a:spcAft>
              <a:buClr>
                <a:schemeClr val="tx1"/>
              </a:buClr>
              <a:buFont typeface="Arial Narrow" pitchFamily="34" charset="0"/>
              <a:buChar char="-"/>
            </a:pPr>
            <a:r>
              <a:rPr lang="en-US" sz="2400" dirty="0" smtClean="0">
                <a:solidFill>
                  <a:schemeClr val="tx1"/>
                </a:solidFill>
                <a:latin typeface="Arial Narrow" pitchFamily="34" charset="0"/>
              </a:rPr>
              <a:t>An Intergovernmental Working Group tasked with the revision of the IHR(1969) in 2004</a:t>
            </a:r>
          </a:p>
          <a:p>
            <a:pPr>
              <a:spcBef>
                <a:spcPts val="0"/>
              </a:spcBef>
              <a:spcAft>
                <a:spcPts val="1200"/>
              </a:spcAft>
              <a:buClr>
                <a:schemeClr val="tx1"/>
              </a:buClr>
              <a:buFont typeface="Arial Narrow" pitchFamily="34" charset="0"/>
              <a:buChar char="-"/>
            </a:pPr>
            <a:r>
              <a:rPr lang="en-US" sz="2400" dirty="0" smtClean="0">
                <a:solidFill>
                  <a:schemeClr val="tx1"/>
                </a:solidFill>
                <a:latin typeface="Arial Narrow" pitchFamily="34" charset="0"/>
              </a:rPr>
              <a:t>WHO Member States adopted the current IHR during the 58</a:t>
            </a:r>
            <a:r>
              <a:rPr lang="en-US" sz="2400" baseline="30000" dirty="0" smtClean="0">
                <a:solidFill>
                  <a:schemeClr val="tx1"/>
                </a:solidFill>
                <a:latin typeface="Arial Narrow" pitchFamily="34" charset="0"/>
              </a:rPr>
              <a:t>th</a:t>
            </a:r>
            <a:r>
              <a:rPr lang="en-US" sz="2400" dirty="0" smtClean="0">
                <a:solidFill>
                  <a:schemeClr val="tx1"/>
                </a:solidFill>
                <a:latin typeface="Arial Narrow" pitchFamily="34" charset="0"/>
              </a:rPr>
              <a:t> World Health Assembly in 2005 with Resolution WHA58.3</a:t>
            </a:r>
          </a:p>
          <a:p>
            <a:pPr>
              <a:spcBef>
                <a:spcPts val="0"/>
              </a:spcBef>
              <a:spcAft>
                <a:spcPts val="1200"/>
              </a:spcAft>
              <a:buClr>
                <a:schemeClr val="tx1"/>
              </a:buClr>
              <a:buFont typeface="Arial Narrow" pitchFamily="34" charset="0"/>
              <a:buChar char="-"/>
            </a:pPr>
            <a:r>
              <a:rPr lang="en-US" sz="2400" dirty="0" smtClean="0">
                <a:solidFill>
                  <a:schemeClr val="tx1"/>
                </a:solidFill>
                <a:latin typeface="Arial Narrow" pitchFamily="34" charset="0"/>
              </a:rPr>
              <a:t>Current IHR entered into force on 15 June 2007</a:t>
            </a:r>
          </a:p>
          <a:p>
            <a:pPr>
              <a:spcBef>
                <a:spcPts val="0"/>
              </a:spcBef>
              <a:spcAft>
                <a:spcPts val="1200"/>
              </a:spcAft>
              <a:buClr>
                <a:schemeClr val="tx1"/>
              </a:buClr>
              <a:buFont typeface="Arial Narrow" pitchFamily="34" charset="0"/>
              <a:buChar char="-"/>
            </a:pPr>
            <a:r>
              <a:rPr lang="en-US" sz="2400" dirty="0" smtClean="0">
                <a:solidFill>
                  <a:schemeClr val="tx1"/>
                </a:solidFill>
                <a:latin typeface="Arial Narrow" pitchFamily="34" charset="0"/>
              </a:rPr>
              <a:t>A legal tool: describes procedures, rights and legal obligations for States Parties and WHO</a:t>
            </a:r>
          </a:p>
          <a:p>
            <a:pPr>
              <a:spcBef>
                <a:spcPts val="0"/>
              </a:spcBef>
              <a:spcAft>
                <a:spcPts val="1200"/>
              </a:spcAft>
              <a:buClr>
                <a:schemeClr val="tx1"/>
              </a:buClr>
              <a:buFont typeface="Arial Narrow" pitchFamily="34" charset="0"/>
              <a:buChar char="-"/>
            </a:pPr>
            <a:r>
              <a:rPr lang="en-US" sz="2400" dirty="0" smtClean="0">
                <a:solidFill>
                  <a:schemeClr val="tx1"/>
                </a:solidFill>
                <a:latin typeface="Arial Narrow" pitchFamily="34" charset="0"/>
              </a:rPr>
              <a:t>10 Parts, 66 Articles, and 9 Annexes</a:t>
            </a:r>
          </a:p>
        </p:txBody>
      </p:sp>
      <p:pic>
        <p:nvPicPr>
          <p:cNvPr id="27651" name="Picture 2"/>
          <p:cNvPicPr>
            <a:picLocks noChangeAspect="1" noChangeArrowheads="1"/>
          </p:cNvPicPr>
          <p:nvPr/>
        </p:nvPicPr>
        <p:blipFill>
          <a:blip r:embed="rId3" cstate="print"/>
          <a:srcRect/>
          <a:stretch>
            <a:fillRect/>
          </a:stretch>
        </p:blipFill>
        <p:spPr bwMode="auto">
          <a:xfrm>
            <a:off x="4762" y="1589"/>
            <a:ext cx="2393534" cy="1722437"/>
          </a:xfrm>
          <a:prstGeom prst="rect">
            <a:avLst/>
          </a:prstGeom>
          <a:noFill/>
          <a:ln w="9525">
            <a:noFill/>
            <a:miter lim="800000"/>
            <a:headEnd/>
            <a:tailEnd/>
          </a:ln>
        </p:spPr>
      </p:pic>
    </p:spTree>
    <p:extLst>
      <p:ext uri="{BB962C8B-B14F-4D97-AF65-F5344CB8AC3E}">
        <p14:creationId xmlns:p14="http://schemas.microsoft.com/office/powerpoint/2010/main" val="96895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663331" y="125413"/>
            <a:ext cx="5831462" cy="1143000"/>
          </a:xfrm>
        </p:spPr>
        <p:txBody>
          <a:bodyPr/>
          <a:lstStyle/>
          <a:p>
            <a:r>
              <a:rPr lang="en-US" sz="2800" dirty="0" smtClean="0">
                <a:solidFill>
                  <a:schemeClr val="tx1"/>
                </a:solidFill>
                <a:latin typeface="Arial Narrow" pitchFamily="34" charset="0"/>
              </a:rPr>
              <a:t>International Health Regulations</a:t>
            </a:r>
          </a:p>
        </p:txBody>
      </p:sp>
      <p:sp>
        <p:nvSpPr>
          <p:cNvPr id="29698" name="Content Placeholder 2"/>
          <p:cNvSpPr>
            <a:spLocks noGrp="1"/>
          </p:cNvSpPr>
          <p:nvPr>
            <p:ph idx="1"/>
          </p:nvPr>
        </p:nvSpPr>
        <p:spPr>
          <a:xfrm>
            <a:off x="0" y="1484313"/>
            <a:ext cx="9144000" cy="5372100"/>
          </a:xfrm>
        </p:spPr>
        <p:txBody>
          <a:bodyPr/>
          <a:lstStyle/>
          <a:p>
            <a:pPr>
              <a:spcBef>
                <a:spcPct val="0"/>
              </a:spcBef>
              <a:spcAft>
                <a:spcPts val="1200"/>
              </a:spcAft>
              <a:buClr>
                <a:schemeClr val="tx1"/>
              </a:buClr>
              <a:buFont typeface="Arial Narrow" pitchFamily="34" charset="0"/>
              <a:buChar char="-"/>
            </a:pPr>
            <a:r>
              <a:rPr lang="en-US" sz="2400" dirty="0" smtClean="0">
                <a:solidFill>
                  <a:schemeClr val="tx1"/>
                </a:solidFill>
                <a:latin typeface="Arial Narrow" pitchFamily="34" charset="0"/>
              </a:rPr>
              <a:t>Legal framework requested, negotiated, and developed by WHO Member States - based on dialogue, transparency and trust </a:t>
            </a:r>
          </a:p>
          <a:p>
            <a:pPr>
              <a:spcBef>
                <a:spcPct val="0"/>
              </a:spcBef>
              <a:spcAft>
                <a:spcPts val="1200"/>
              </a:spcAft>
              <a:buClr>
                <a:schemeClr val="tx1"/>
              </a:buClr>
              <a:buFont typeface="Arial Narrow" pitchFamily="34" charset="0"/>
              <a:buChar char="-"/>
            </a:pPr>
            <a:r>
              <a:rPr lang="en-US" sz="2400" dirty="0" smtClean="0">
                <a:solidFill>
                  <a:schemeClr val="tx1"/>
                </a:solidFill>
                <a:latin typeface="Arial Narrow" pitchFamily="34" charset="0"/>
              </a:rPr>
              <a:t>State’s commitment – beyond the health sector</a:t>
            </a:r>
          </a:p>
          <a:p>
            <a:pPr>
              <a:spcBef>
                <a:spcPct val="0"/>
              </a:spcBef>
              <a:spcAft>
                <a:spcPts val="1200"/>
              </a:spcAft>
              <a:buClr>
                <a:schemeClr val="tx1"/>
              </a:buClr>
              <a:buFont typeface="Arial Narrow" pitchFamily="34" charset="0"/>
              <a:buChar char="-"/>
            </a:pPr>
            <a:r>
              <a:rPr lang="en-US" sz="2400" dirty="0" smtClean="0">
                <a:solidFill>
                  <a:schemeClr val="tx1"/>
                </a:solidFill>
                <a:latin typeface="Arial Narrow" pitchFamily="34" charset="0"/>
              </a:rPr>
              <a:t>Not a new technical discipline (…</a:t>
            </a:r>
            <a:r>
              <a:rPr lang="en-US" sz="2400" i="1" dirty="0" smtClean="0">
                <a:solidFill>
                  <a:schemeClr val="tx1"/>
                </a:solidFill>
                <a:latin typeface="Arial Narrow" pitchFamily="34" charset="0"/>
              </a:rPr>
              <a:t>existing…</a:t>
            </a:r>
            <a:r>
              <a:rPr lang="en-US" sz="2400" dirty="0" smtClean="0">
                <a:solidFill>
                  <a:schemeClr val="tx1"/>
                </a:solidFill>
                <a:latin typeface="Arial Narrow" pitchFamily="34" charset="0"/>
              </a:rPr>
              <a:t>) - tool that serves public health according to good, evidence-based, practice and adapted to the context</a:t>
            </a:r>
          </a:p>
          <a:p>
            <a:pPr>
              <a:spcBef>
                <a:spcPct val="0"/>
              </a:spcBef>
              <a:spcAft>
                <a:spcPts val="1200"/>
              </a:spcAft>
              <a:buClr>
                <a:schemeClr val="tx1"/>
              </a:buClr>
              <a:buFont typeface="Arial Narrow" pitchFamily="34" charset="0"/>
              <a:buChar char="-"/>
            </a:pPr>
            <a:r>
              <a:rPr lang="en-US" sz="2400" dirty="0" smtClean="0">
                <a:solidFill>
                  <a:schemeClr val="tx1"/>
                </a:solidFill>
                <a:latin typeface="Arial Narrow" pitchFamily="34" charset="0"/>
              </a:rPr>
              <a:t>Opportunity</a:t>
            </a:r>
          </a:p>
          <a:p>
            <a:pPr lvl="1">
              <a:spcBef>
                <a:spcPct val="0"/>
              </a:spcBef>
              <a:buClr>
                <a:schemeClr val="tx1"/>
              </a:buClr>
              <a:buFont typeface="Arial Narrow" pitchFamily="34" charset="0"/>
              <a:buChar char="-"/>
            </a:pPr>
            <a:r>
              <a:rPr lang="en-US" dirty="0" smtClean="0">
                <a:solidFill>
                  <a:schemeClr val="tx1"/>
                </a:solidFill>
                <a:latin typeface="Arial Narrow" pitchFamily="34" charset="0"/>
              </a:rPr>
              <a:t>To </a:t>
            </a:r>
            <a:r>
              <a:rPr lang="en-US" dirty="0" err="1" smtClean="0">
                <a:solidFill>
                  <a:schemeClr val="tx1"/>
                </a:solidFill>
                <a:latin typeface="Arial Narrow" pitchFamily="34" charset="0"/>
              </a:rPr>
              <a:t>institutionalise</a:t>
            </a:r>
            <a:r>
              <a:rPr lang="en-US" dirty="0" smtClean="0">
                <a:solidFill>
                  <a:schemeClr val="tx1"/>
                </a:solidFill>
                <a:latin typeface="Arial Narrow" pitchFamily="34" charset="0"/>
              </a:rPr>
              <a:t> lessons learned from real life in a continuous and dynamic manner</a:t>
            </a:r>
          </a:p>
          <a:p>
            <a:pPr lvl="1">
              <a:spcBef>
                <a:spcPct val="0"/>
              </a:spcBef>
              <a:buClr>
                <a:schemeClr val="tx1"/>
              </a:buClr>
              <a:buFont typeface="Arial Narrow" pitchFamily="34" charset="0"/>
              <a:buChar char="-"/>
            </a:pPr>
            <a:r>
              <a:rPr lang="en-US" dirty="0" smtClean="0">
                <a:solidFill>
                  <a:schemeClr val="tx1"/>
                </a:solidFill>
                <a:latin typeface="Arial Narrow" pitchFamily="34" charset="0"/>
              </a:rPr>
              <a:t>To forge and nurture inter-</a:t>
            </a:r>
            <a:r>
              <a:rPr lang="en-US" dirty="0" err="1" smtClean="0">
                <a:solidFill>
                  <a:schemeClr val="tx1"/>
                </a:solidFill>
                <a:latin typeface="Arial Narrow" pitchFamily="34" charset="0"/>
              </a:rPr>
              <a:t>sectoral</a:t>
            </a:r>
            <a:r>
              <a:rPr lang="en-US" dirty="0" smtClean="0">
                <a:solidFill>
                  <a:schemeClr val="tx1"/>
                </a:solidFill>
                <a:latin typeface="Arial Narrow" pitchFamily="34" charset="0"/>
              </a:rPr>
              <a:t> coordination mechanisms</a:t>
            </a:r>
          </a:p>
          <a:p>
            <a:pPr lvl="1">
              <a:spcBef>
                <a:spcPct val="0"/>
              </a:spcBef>
              <a:buClr>
                <a:schemeClr val="tx1"/>
              </a:buClr>
              <a:buFont typeface="Arial Narrow" pitchFamily="34" charset="0"/>
              <a:buChar char="-"/>
            </a:pPr>
            <a:r>
              <a:rPr lang="en-US" dirty="0" smtClean="0">
                <a:solidFill>
                  <a:schemeClr val="tx1"/>
                </a:solidFill>
                <a:latin typeface="Arial Narrow" pitchFamily="34" charset="0"/>
              </a:rPr>
              <a:t>To mobilize resources, both internally and externally, to strengthen the essential public health functions</a:t>
            </a:r>
            <a:endParaRPr lang="en-US" b="1" dirty="0" smtClean="0">
              <a:solidFill>
                <a:schemeClr val="tx1"/>
              </a:solidFill>
              <a:latin typeface="Arial Narrow" pitchFamily="34" charset="0"/>
            </a:endParaRPr>
          </a:p>
        </p:txBody>
      </p:sp>
      <p:pic>
        <p:nvPicPr>
          <p:cNvPr id="29699" name="Picture 4" descr="who_wha60_070514_070"/>
          <p:cNvPicPr>
            <a:picLocks noChangeAspect="1" noChangeArrowheads="1"/>
          </p:cNvPicPr>
          <p:nvPr/>
        </p:nvPicPr>
        <p:blipFill>
          <a:blip r:embed="rId3" cstate="print">
            <a:lum bright="12000"/>
          </a:blip>
          <a:srcRect t="25868"/>
          <a:stretch>
            <a:fillRect/>
          </a:stretch>
        </p:blipFill>
        <p:spPr bwMode="auto">
          <a:xfrm>
            <a:off x="0" y="0"/>
            <a:ext cx="2412135" cy="1358060"/>
          </a:xfrm>
          <a:prstGeom prst="rect">
            <a:avLst/>
          </a:prstGeom>
          <a:noFill/>
          <a:ln w="9525">
            <a:noFill/>
            <a:miter lim="800000"/>
            <a:headEnd/>
            <a:tailEnd/>
          </a:ln>
        </p:spPr>
      </p:pic>
    </p:spTree>
    <p:extLst>
      <p:ext uri="{BB962C8B-B14F-4D97-AF65-F5344CB8AC3E}">
        <p14:creationId xmlns:p14="http://schemas.microsoft.com/office/powerpoint/2010/main" val="4231459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57121" y="111805"/>
            <a:ext cx="8229759" cy="1143000"/>
          </a:xfrm>
        </p:spPr>
        <p:txBody>
          <a:bodyPr/>
          <a:lstStyle/>
          <a:p>
            <a:r>
              <a:rPr lang="en-GB" sz="2800" dirty="0" smtClean="0">
                <a:solidFill>
                  <a:schemeClr val="tx1"/>
                </a:solidFill>
                <a:latin typeface="Arial Narrow" pitchFamily="34" charset="0"/>
              </a:rPr>
              <a:t>Article 2 - Purpose and scope</a:t>
            </a:r>
            <a:endParaRPr lang="en-US" sz="2800" dirty="0" smtClean="0">
              <a:solidFill>
                <a:schemeClr val="tx1"/>
              </a:solidFill>
              <a:latin typeface="Arial Narrow" pitchFamily="34" charset="0"/>
            </a:endParaRPr>
          </a:p>
        </p:txBody>
      </p:sp>
      <p:sp>
        <p:nvSpPr>
          <p:cNvPr id="29698" name="Rectangle 3"/>
          <p:cNvSpPr>
            <a:spLocks noGrp="1" noChangeArrowheads="1"/>
          </p:cNvSpPr>
          <p:nvPr>
            <p:ph type="body" idx="1"/>
          </p:nvPr>
        </p:nvSpPr>
        <p:spPr>
          <a:xfrm>
            <a:off x="79818" y="4941888"/>
            <a:ext cx="8963725" cy="1560512"/>
          </a:xfrm>
        </p:spPr>
        <p:txBody>
          <a:bodyPr/>
          <a:lstStyle/>
          <a:p>
            <a:pPr>
              <a:lnSpc>
                <a:spcPct val="90000"/>
              </a:lnSpc>
              <a:buClr>
                <a:schemeClr val="tx1"/>
              </a:buClr>
              <a:buFont typeface="Arial Narrow" pitchFamily="34" charset="0"/>
              <a:buChar char="-"/>
            </a:pPr>
            <a:r>
              <a:rPr lang="en-US" sz="2200" dirty="0" smtClean="0">
                <a:solidFill>
                  <a:schemeClr val="tx1"/>
                </a:solidFill>
                <a:latin typeface="Arial Narrow" pitchFamily="34" charset="0"/>
              </a:rPr>
              <a:t>From three diseases to all public health hazards, </a:t>
            </a:r>
            <a:r>
              <a:rPr lang="en-GB" sz="2200" dirty="0" smtClean="0">
                <a:solidFill>
                  <a:schemeClr val="tx1"/>
                </a:solidFill>
                <a:latin typeface="Arial Narrow" pitchFamily="34" charset="0"/>
              </a:rPr>
              <a:t>irrespective of origin or source</a:t>
            </a:r>
            <a:endParaRPr lang="en-US" sz="2200" dirty="0" smtClean="0">
              <a:solidFill>
                <a:schemeClr val="tx1"/>
              </a:solidFill>
              <a:latin typeface="Arial Narrow" pitchFamily="34" charset="0"/>
            </a:endParaRPr>
          </a:p>
          <a:p>
            <a:pPr>
              <a:lnSpc>
                <a:spcPct val="90000"/>
              </a:lnSpc>
              <a:buClr>
                <a:schemeClr val="tx1"/>
              </a:buClr>
              <a:buFont typeface="Arial Narrow" pitchFamily="34" charset="0"/>
              <a:buChar char="-"/>
            </a:pPr>
            <a:r>
              <a:rPr lang="en-US" sz="2200" dirty="0" smtClean="0">
                <a:solidFill>
                  <a:schemeClr val="tx1"/>
                </a:solidFill>
                <a:latin typeface="Arial Narrow" pitchFamily="34" charset="0"/>
              </a:rPr>
              <a:t>From control of borders to containment at source</a:t>
            </a:r>
          </a:p>
          <a:p>
            <a:pPr>
              <a:lnSpc>
                <a:spcPct val="90000"/>
              </a:lnSpc>
              <a:buClr>
                <a:schemeClr val="tx1"/>
              </a:buClr>
              <a:buFont typeface="Arial Narrow" pitchFamily="34" charset="0"/>
              <a:buChar char="-"/>
            </a:pPr>
            <a:r>
              <a:rPr lang="en-US" sz="2200" dirty="0" smtClean="0">
                <a:solidFill>
                  <a:schemeClr val="tx1"/>
                </a:solidFill>
                <a:latin typeface="Arial Narrow" pitchFamily="34" charset="0"/>
              </a:rPr>
              <a:t>From preset measures to adapted response</a:t>
            </a:r>
          </a:p>
        </p:txBody>
      </p:sp>
      <p:sp>
        <p:nvSpPr>
          <p:cNvPr id="29699" name="Text Box 4"/>
          <p:cNvSpPr txBox="1">
            <a:spLocks noChangeArrowheads="1"/>
          </p:cNvSpPr>
          <p:nvPr/>
        </p:nvSpPr>
        <p:spPr bwMode="auto">
          <a:xfrm>
            <a:off x="180275" y="1052736"/>
            <a:ext cx="8783451" cy="1938992"/>
          </a:xfrm>
          <a:prstGeom prst="rect">
            <a:avLst/>
          </a:prstGeom>
          <a:noFill/>
          <a:ln w="9525">
            <a:noFill/>
            <a:miter lim="800000"/>
            <a:headEnd/>
            <a:tailEnd/>
          </a:ln>
        </p:spPr>
        <p:txBody>
          <a:bodyPr wrap="square">
            <a:spAutoFit/>
          </a:bodyPr>
          <a:lstStyle/>
          <a:p>
            <a:r>
              <a:rPr lang="en-US" sz="2400" dirty="0"/>
              <a:t>“to prevent, protect against, control and provide a public health response to the international spread of disease in ways that are commensurate with and restricted to public health risks, and which avoid unnecessary interference with international traffic and trade</a:t>
            </a:r>
            <a:r>
              <a:rPr lang="en-US" sz="2400" dirty="0" smtClean="0"/>
              <a:t>“</a:t>
            </a:r>
            <a:endParaRPr lang="en-GB" sz="2400" dirty="0"/>
          </a:p>
        </p:txBody>
      </p:sp>
      <p:pic>
        <p:nvPicPr>
          <p:cNvPr id="29700" name="Picture 5"/>
          <p:cNvPicPr>
            <a:picLocks noChangeAspect="1" noChangeArrowheads="1"/>
          </p:cNvPicPr>
          <p:nvPr/>
        </p:nvPicPr>
        <p:blipFill>
          <a:blip r:embed="rId2" cstate="print"/>
          <a:srcRect/>
          <a:stretch>
            <a:fillRect/>
          </a:stretch>
        </p:blipFill>
        <p:spPr bwMode="auto">
          <a:xfrm>
            <a:off x="2058630" y="2751139"/>
            <a:ext cx="5034676" cy="2046287"/>
          </a:xfrm>
          <a:prstGeom prst="rect">
            <a:avLst/>
          </a:prstGeom>
          <a:noFill/>
          <a:ln w="9525">
            <a:noFill/>
            <a:miter lim="800000"/>
            <a:headEnd/>
            <a:tailEnd/>
          </a:ln>
        </p:spPr>
      </p:pic>
    </p:spTree>
    <p:extLst>
      <p:ext uri="{BB962C8B-B14F-4D97-AF65-F5344CB8AC3E}">
        <p14:creationId xmlns:p14="http://schemas.microsoft.com/office/powerpoint/2010/main" val="2919970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685681" y="44450"/>
            <a:ext cx="7772638" cy="1143000"/>
          </a:xfrm>
        </p:spPr>
        <p:txBody>
          <a:bodyPr/>
          <a:lstStyle/>
          <a:p>
            <a:pPr>
              <a:lnSpc>
                <a:spcPct val="100000"/>
              </a:lnSpc>
            </a:pPr>
            <a:r>
              <a:rPr lang="fr-FR" sz="2800" dirty="0" smtClean="0">
                <a:solidFill>
                  <a:schemeClr val="tx1"/>
                </a:solidFill>
                <a:latin typeface="Arial Narrow" pitchFamily="34" charset="0"/>
              </a:rPr>
              <a:t>IHR </a:t>
            </a:r>
            <a:r>
              <a:rPr lang="fr-FR" sz="2800" dirty="0" err="1" smtClean="0">
                <a:solidFill>
                  <a:schemeClr val="tx1"/>
                </a:solidFill>
                <a:latin typeface="Arial Narrow" pitchFamily="34" charset="0"/>
              </a:rPr>
              <a:t>operational</a:t>
            </a:r>
            <a:r>
              <a:rPr lang="fr-FR" sz="2800" dirty="0" smtClean="0">
                <a:solidFill>
                  <a:schemeClr val="tx1"/>
                </a:solidFill>
                <a:latin typeface="Arial Narrow" pitchFamily="34" charset="0"/>
              </a:rPr>
              <a:t> </a:t>
            </a:r>
            <a:r>
              <a:rPr lang="fr-FR" sz="2800" dirty="0" err="1" smtClean="0">
                <a:solidFill>
                  <a:schemeClr val="tx1"/>
                </a:solidFill>
                <a:latin typeface="Arial Narrow" pitchFamily="34" charset="0"/>
              </a:rPr>
              <a:t>framework</a:t>
            </a:r>
            <a:endParaRPr lang="es-ES" sz="2800" dirty="0" smtClean="0">
              <a:solidFill>
                <a:schemeClr val="tx1"/>
              </a:solidFill>
              <a:latin typeface="Arial Narrow" pitchFamily="34" charset="0"/>
            </a:endParaRPr>
          </a:p>
        </p:txBody>
      </p:sp>
      <p:sp>
        <p:nvSpPr>
          <p:cNvPr id="34818" name="Text Box 2"/>
          <p:cNvSpPr txBox="1">
            <a:spLocks noChangeArrowheads="1"/>
          </p:cNvSpPr>
          <p:nvPr/>
        </p:nvSpPr>
        <p:spPr bwMode="auto">
          <a:xfrm>
            <a:off x="558704" y="2408239"/>
            <a:ext cx="3166513" cy="1470025"/>
          </a:xfrm>
          <a:prstGeom prst="rect">
            <a:avLst/>
          </a:prstGeom>
          <a:solidFill>
            <a:srgbClr val="EAEAEA"/>
          </a:solidFill>
          <a:ln w="9525">
            <a:noFill/>
            <a:miter lim="800000"/>
            <a:headEnd/>
            <a:tailEnd/>
          </a:ln>
        </p:spPr>
        <p:txBody>
          <a:bodyPr lIns="97341" tIns="48671" rIns="97341" bIns="48671">
            <a:spAutoFit/>
          </a:bodyPr>
          <a:lstStyle/>
          <a:p>
            <a:pPr defTabSz="973138">
              <a:spcBef>
                <a:spcPct val="30000"/>
              </a:spcBef>
            </a:pPr>
            <a:r>
              <a:rPr lang="en-US" sz="1300"/>
              <a:t>Accessibility at all times</a:t>
            </a:r>
          </a:p>
          <a:p>
            <a:pPr defTabSz="973138">
              <a:spcBef>
                <a:spcPct val="30000"/>
              </a:spcBef>
            </a:pPr>
            <a:r>
              <a:rPr lang="en-US" sz="1300"/>
              <a:t>Primary channel for WHO-NFP event-related communications</a:t>
            </a:r>
          </a:p>
          <a:p>
            <a:pPr defTabSz="973138">
              <a:spcBef>
                <a:spcPct val="30000"/>
              </a:spcBef>
            </a:pPr>
            <a:r>
              <a:rPr lang="en-US" sz="1300"/>
              <a:t>Disseminate information within WHO</a:t>
            </a:r>
          </a:p>
          <a:p>
            <a:pPr defTabSz="973138">
              <a:spcBef>
                <a:spcPct val="30000"/>
              </a:spcBef>
            </a:pPr>
            <a:r>
              <a:rPr lang="en-US" sz="1300"/>
              <a:t>"Activate" the WHO assessment and response system</a:t>
            </a:r>
          </a:p>
        </p:txBody>
      </p:sp>
      <p:sp>
        <p:nvSpPr>
          <p:cNvPr id="34819" name="Text Box 3"/>
          <p:cNvSpPr txBox="1">
            <a:spLocks noChangeArrowheads="1"/>
          </p:cNvSpPr>
          <p:nvPr/>
        </p:nvSpPr>
        <p:spPr bwMode="auto">
          <a:xfrm>
            <a:off x="1955461" y="5145089"/>
            <a:ext cx="1769756" cy="892175"/>
          </a:xfrm>
          <a:prstGeom prst="rect">
            <a:avLst/>
          </a:prstGeom>
          <a:solidFill>
            <a:srgbClr val="EAEAEA"/>
          </a:solidFill>
          <a:ln w="9525">
            <a:noFill/>
            <a:miter lim="800000"/>
            <a:headEnd/>
            <a:tailEnd/>
          </a:ln>
        </p:spPr>
        <p:txBody>
          <a:bodyPr lIns="97341" tIns="48671" rIns="97341" bIns="48671">
            <a:spAutoFit/>
          </a:bodyPr>
          <a:lstStyle/>
          <a:p>
            <a:pPr defTabSz="973138"/>
            <a:r>
              <a:rPr lang="en-GB" sz="1300"/>
              <a:t>Detect</a:t>
            </a:r>
          </a:p>
          <a:p>
            <a:pPr defTabSz="973138"/>
            <a:r>
              <a:rPr lang="en-GB" sz="1300"/>
              <a:t>Assess</a:t>
            </a:r>
          </a:p>
          <a:p>
            <a:pPr defTabSz="973138"/>
            <a:r>
              <a:rPr lang="en-GB" sz="1300"/>
              <a:t>Report</a:t>
            </a:r>
          </a:p>
          <a:p>
            <a:pPr defTabSz="973138"/>
            <a:r>
              <a:rPr lang="en-GB" sz="1300"/>
              <a:t>Respond</a:t>
            </a:r>
          </a:p>
        </p:txBody>
      </p:sp>
      <p:sp>
        <p:nvSpPr>
          <p:cNvPr id="34820" name="Text Box 4"/>
          <p:cNvSpPr txBox="1">
            <a:spLocks noChangeArrowheads="1"/>
          </p:cNvSpPr>
          <p:nvPr/>
        </p:nvSpPr>
        <p:spPr bwMode="auto">
          <a:xfrm>
            <a:off x="557116" y="3992563"/>
            <a:ext cx="3168100" cy="1073150"/>
          </a:xfrm>
          <a:prstGeom prst="rect">
            <a:avLst/>
          </a:prstGeom>
          <a:solidFill>
            <a:srgbClr val="EAEAEA"/>
          </a:solidFill>
          <a:ln w="9525">
            <a:noFill/>
            <a:miter lim="800000"/>
            <a:headEnd/>
            <a:tailEnd/>
          </a:ln>
        </p:spPr>
        <p:txBody>
          <a:bodyPr lIns="97341" tIns="48671" rIns="97341" bIns="48671">
            <a:spAutoFit/>
          </a:bodyPr>
          <a:lstStyle/>
          <a:p>
            <a:pPr defTabSz="973138">
              <a:spcBef>
                <a:spcPct val="30000"/>
              </a:spcBef>
            </a:pPr>
            <a:r>
              <a:rPr lang="en-US" sz="1300" dirty="0"/>
              <a:t>Accessibility at all times</a:t>
            </a:r>
          </a:p>
          <a:p>
            <a:pPr defTabSz="973138">
              <a:spcBef>
                <a:spcPct val="30000"/>
              </a:spcBef>
            </a:pPr>
            <a:r>
              <a:rPr lang="en-US" sz="1300" dirty="0"/>
              <a:t>Communication with WHO</a:t>
            </a:r>
          </a:p>
          <a:p>
            <a:pPr defTabSz="973138">
              <a:spcBef>
                <a:spcPct val="30000"/>
              </a:spcBef>
            </a:pPr>
            <a:r>
              <a:rPr lang="en-US" sz="1300" dirty="0"/>
              <a:t>Dissemination of information nationally</a:t>
            </a:r>
          </a:p>
          <a:p>
            <a:pPr defTabSz="973138">
              <a:spcBef>
                <a:spcPct val="30000"/>
              </a:spcBef>
            </a:pPr>
            <a:r>
              <a:rPr lang="en-US" sz="1300" dirty="0"/>
              <a:t>Consolidating input nationally</a:t>
            </a:r>
          </a:p>
        </p:txBody>
      </p:sp>
      <p:sp>
        <p:nvSpPr>
          <p:cNvPr id="34821" name="AutoShape 5"/>
          <p:cNvSpPr>
            <a:spLocks noChangeArrowheads="1"/>
          </p:cNvSpPr>
          <p:nvPr/>
        </p:nvSpPr>
        <p:spPr bwMode="auto">
          <a:xfrm>
            <a:off x="2863353" y="5480050"/>
            <a:ext cx="3383962" cy="431800"/>
          </a:xfrm>
          <a:prstGeom prst="roundRect">
            <a:avLst>
              <a:gd name="adj" fmla="val 16667"/>
            </a:avLst>
          </a:prstGeom>
          <a:solidFill>
            <a:srgbClr val="FFFF66"/>
          </a:solidFill>
          <a:ln w="9525">
            <a:noFill/>
            <a:round/>
            <a:headEnd/>
            <a:tailEnd/>
          </a:ln>
        </p:spPr>
        <p:txBody>
          <a:bodyPr wrap="none" lIns="97341" tIns="48671" rIns="97341" bIns="48671" anchor="ctr"/>
          <a:lstStyle/>
          <a:p>
            <a:pPr algn="ctr" defTabSz="973138"/>
            <a:r>
              <a:rPr lang="en-GB" sz="1300" b="1"/>
              <a:t>National surveillance and response systems</a:t>
            </a:r>
          </a:p>
          <a:p>
            <a:pPr algn="ctr" defTabSz="973138"/>
            <a:r>
              <a:rPr lang="en-GB" sz="1300" b="1"/>
              <a:t>Incl. Points of Entry</a:t>
            </a:r>
            <a:endParaRPr lang="en-US" sz="1300" b="1"/>
          </a:p>
        </p:txBody>
      </p:sp>
      <p:sp>
        <p:nvSpPr>
          <p:cNvPr id="34822" name="Oval 6"/>
          <p:cNvSpPr>
            <a:spLocks noChangeArrowheads="1"/>
          </p:cNvSpPr>
          <p:nvPr/>
        </p:nvSpPr>
        <p:spPr bwMode="auto">
          <a:xfrm>
            <a:off x="3366504" y="4040188"/>
            <a:ext cx="2376074" cy="792162"/>
          </a:xfrm>
          <a:prstGeom prst="ellipse">
            <a:avLst/>
          </a:prstGeom>
          <a:solidFill>
            <a:srgbClr val="FFCC00"/>
          </a:solidFill>
          <a:ln w="38100">
            <a:solidFill>
              <a:srgbClr val="FF0000"/>
            </a:solidFill>
            <a:round/>
            <a:headEnd/>
            <a:tailEnd/>
          </a:ln>
        </p:spPr>
        <p:txBody>
          <a:bodyPr wrap="none" lIns="97341" tIns="48671" rIns="97341" bIns="48671" anchor="ctr"/>
          <a:lstStyle/>
          <a:p>
            <a:pPr algn="ctr" defTabSz="973138"/>
            <a:r>
              <a:rPr lang="en-GB" sz="1400" b="1">
                <a:solidFill>
                  <a:schemeClr val="tx2"/>
                </a:solidFill>
              </a:rPr>
              <a:t>National IHR</a:t>
            </a:r>
          </a:p>
          <a:p>
            <a:pPr algn="ctr" defTabSz="973138"/>
            <a:r>
              <a:rPr lang="en-GB" sz="1400" b="1">
                <a:solidFill>
                  <a:schemeClr val="tx2"/>
                </a:solidFill>
              </a:rPr>
              <a:t>Focal Points (NFP) </a:t>
            </a:r>
            <a:endParaRPr lang="en-US" sz="1400" b="1">
              <a:solidFill>
                <a:schemeClr val="tx2"/>
              </a:solidFill>
            </a:endParaRPr>
          </a:p>
        </p:txBody>
      </p:sp>
      <p:sp>
        <p:nvSpPr>
          <p:cNvPr id="34823" name="Oval 7"/>
          <p:cNvSpPr>
            <a:spLocks noChangeArrowheads="1"/>
          </p:cNvSpPr>
          <p:nvPr/>
        </p:nvSpPr>
        <p:spPr bwMode="auto">
          <a:xfrm>
            <a:off x="3366504" y="2695576"/>
            <a:ext cx="2376074" cy="792163"/>
          </a:xfrm>
          <a:prstGeom prst="ellipse">
            <a:avLst/>
          </a:prstGeom>
          <a:solidFill>
            <a:schemeClr val="accent2"/>
          </a:solidFill>
          <a:ln w="9525">
            <a:noFill/>
            <a:round/>
            <a:headEnd/>
            <a:tailEnd/>
          </a:ln>
        </p:spPr>
        <p:txBody>
          <a:bodyPr wrap="none" lIns="97341" tIns="48671" rIns="97341" bIns="48671" anchor="ctr"/>
          <a:lstStyle/>
          <a:p>
            <a:pPr algn="ctr" defTabSz="973138"/>
            <a:r>
              <a:rPr lang="en-GB" sz="1400" b="1">
                <a:solidFill>
                  <a:schemeClr val="bg1"/>
                </a:solidFill>
              </a:rPr>
              <a:t>WHO IHR </a:t>
            </a:r>
          </a:p>
          <a:p>
            <a:pPr algn="ctr" defTabSz="973138"/>
            <a:r>
              <a:rPr lang="en-GB" sz="1400" b="1">
                <a:solidFill>
                  <a:schemeClr val="bg1"/>
                </a:solidFill>
              </a:rPr>
              <a:t>Contact Points</a:t>
            </a:r>
          </a:p>
          <a:p>
            <a:pPr algn="ctr" defTabSz="973138"/>
            <a:r>
              <a:rPr lang="en-GB" sz="1400" b="1">
                <a:solidFill>
                  <a:schemeClr val="bg1"/>
                </a:solidFill>
              </a:rPr>
              <a:t>Regions</a:t>
            </a:r>
            <a:endParaRPr lang="en-US" sz="1400" b="1">
              <a:solidFill>
                <a:schemeClr val="bg1"/>
              </a:solidFill>
            </a:endParaRPr>
          </a:p>
        </p:txBody>
      </p:sp>
      <p:sp>
        <p:nvSpPr>
          <p:cNvPr id="34824" name="AutoShape 8"/>
          <p:cNvSpPr>
            <a:spLocks noChangeArrowheads="1"/>
          </p:cNvSpPr>
          <p:nvPr/>
        </p:nvSpPr>
        <p:spPr bwMode="auto">
          <a:xfrm>
            <a:off x="6752052" y="1423988"/>
            <a:ext cx="992016" cy="469900"/>
          </a:xfrm>
          <a:prstGeom prst="roundRect">
            <a:avLst>
              <a:gd name="adj" fmla="val 16667"/>
            </a:avLst>
          </a:prstGeom>
          <a:solidFill>
            <a:srgbClr val="6699FF"/>
          </a:solidFill>
          <a:ln w="9525">
            <a:noFill/>
            <a:round/>
            <a:headEnd/>
            <a:tailEnd/>
          </a:ln>
        </p:spPr>
        <p:txBody>
          <a:bodyPr wrap="none" lIns="97341" tIns="48671" rIns="97341" bIns="48671" anchor="ctr"/>
          <a:lstStyle/>
          <a:p>
            <a:pPr algn="ctr" defTabSz="973138"/>
            <a:r>
              <a:rPr lang="en-GB" sz="1300"/>
              <a:t>Emergency</a:t>
            </a:r>
          </a:p>
          <a:p>
            <a:pPr algn="ctr" defTabSz="973138"/>
            <a:r>
              <a:rPr lang="en-GB" sz="1300"/>
              <a:t>Committee</a:t>
            </a:r>
            <a:endParaRPr lang="en-US" sz="1300"/>
          </a:p>
        </p:txBody>
      </p:sp>
      <p:sp>
        <p:nvSpPr>
          <p:cNvPr id="34825" name="AutoShape 9"/>
          <p:cNvSpPr>
            <a:spLocks noChangeArrowheads="1"/>
          </p:cNvSpPr>
          <p:nvPr/>
        </p:nvSpPr>
        <p:spPr bwMode="auto">
          <a:xfrm>
            <a:off x="6752052" y="2768600"/>
            <a:ext cx="1669760" cy="647700"/>
          </a:xfrm>
          <a:prstGeom prst="roundRect">
            <a:avLst>
              <a:gd name="adj" fmla="val 16667"/>
            </a:avLst>
          </a:prstGeom>
          <a:solidFill>
            <a:srgbClr val="6699FF"/>
          </a:solidFill>
          <a:ln w="9525">
            <a:noFill/>
            <a:round/>
            <a:headEnd/>
            <a:tailEnd/>
          </a:ln>
        </p:spPr>
        <p:txBody>
          <a:bodyPr wrap="none" lIns="97341" tIns="48671" rIns="97341" bIns="48671" anchor="ctr"/>
          <a:lstStyle/>
          <a:p>
            <a:pPr algn="ctr" defTabSz="973138"/>
            <a:r>
              <a:rPr lang="en-GB" sz="1300"/>
              <a:t>Other competent </a:t>
            </a:r>
          </a:p>
          <a:p>
            <a:pPr algn="ctr" defTabSz="973138"/>
            <a:r>
              <a:rPr lang="en-GB" sz="1300"/>
              <a:t>organizations</a:t>
            </a:r>
          </a:p>
          <a:p>
            <a:pPr algn="ctr" defTabSz="973138"/>
            <a:r>
              <a:rPr lang="en-GB" sz="1300"/>
              <a:t>(IAEA etc.)</a:t>
            </a:r>
            <a:endParaRPr lang="en-US" sz="1300"/>
          </a:p>
        </p:txBody>
      </p:sp>
      <p:sp>
        <p:nvSpPr>
          <p:cNvPr id="34826" name="AutoShape 10"/>
          <p:cNvSpPr>
            <a:spLocks noChangeArrowheads="1"/>
          </p:cNvSpPr>
          <p:nvPr/>
        </p:nvSpPr>
        <p:spPr bwMode="auto">
          <a:xfrm>
            <a:off x="6799669" y="4183064"/>
            <a:ext cx="1607859" cy="504825"/>
          </a:xfrm>
          <a:prstGeom prst="roundRect">
            <a:avLst>
              <a:gd name="adj" fmla="val 16667"/>
            </a:avLst>
          </a:prstGeom>
          <a:solidFill>
            <a:srgbClr val="FFFF66"/>
          </a:solidFill>
          <a:ln w="9525">
            <a:noFill/>
            <a:round/>
            <a:headEnd/>
            <a:tailEnd/>
          </a:ln>
        </p:spPr>
        <p:txBody>
          <a:bodyPr wrap="none" lIns="97341" tIns="48671" rIns="97341" bIns="48671" anchor="ctr"/>
          <a:lstStyle/>
          <a:p>
            <a:pPr algn="ctr" defTabSz="973138"/>
            <a:r>
              <a:rPr lang="en-GB" sz="1300"/>
              <a:t>Ministries and  </a:t>
            </a:r>
          </a:p>
          <a:p>
            <a:pPr algn="ctr" defTabSz="973138"/>
            <a:r>
              <a:rPr lang="en-GB" sz="1300"/>
              <a:t>sectors concerned</a:t>
            </a:r>
            <a:endParaRPr lang="en-US" sz="1300"/>
          </a:p>
        </p:txBody>
      </p:sp>
      <p:sp>
        <p:nvSpPr>
          <p:cNvPr id="34827" name="Text Box 11"/>
          <p:cNvSpPr txBox="1">
            <a:spLocks noChangeArrowheads="1"/>
          </p:cNvSpPr>
          <p:nvPr/>
        </p:nvSpPr>
        <p:spPr bwMode="auto">
          <a:xfrm>
            <a:off x="558704" y="1522413"/>
            <a:ext cx="3166513" cy="958528"/>
          </a:xfrm>
          <a:prstGeom prst="rect">
            <a:avLst/>
          </a:prstGeom>
          <a:solidFill>
            <a:srgbClr val="EAEAEA"/>
          </a:solidFill>
          <a:ln w="9525">
            <a:noFill/>
            <a:miter lim="800000"/>
            <a:headEnd/>
            <a:tailEnd/>
          </a:ln>
        </p:spPr>
        <p:txBody>
          <a:bodyPr lIns="97341" tIns="48671" rIns="97341" bIns="48671">
            <a:spAutoFit/>
          </a:bodyPr>
          <a:lstStyle/>
          <a:p>
            <a:pPr defTabSz="973138">
              <a:spcBef>
                <a:spcPct val="30000"/>
              </a:spcBef>
            </a:pPr>
            <a:r>
              <a:rPr lang="en-GB" sz="1300"/>
              <a:t>Determine Public Health Emergency of International Concern (PHEIC)</a:t>
            </a:r>
          </a:p>
          <a:p>
            <a:pPr defTabSz="973138">
              <a:spcBef>
                <a:spcPct val="30000"/>
              </a:spcBef>
            </a:pPr>
            <a:r>
              <a:rPr lang="en-GB" sz="1300"/>
              <a:t>Make temporary and standing recommendations</a:t>
            </a:r>
            <a:endParaRPr lang="en-US" sz="1300"/>
          </a:p>
        </p:txBody>
      </p:sp>
      <p:sp>
        <p:nvSpPr>
          <p:cNvPr id="34828" name="AutoShape 12"/>
          <p:cNvSpPr>
            <a:spLocks noChangeArrowheads="1"/>
          </p:cNvSpPr>
          <p:nvPr/>
        </p:nvSpPr>
        <p:spPr bwMode="auto">
          <a:xfrm>
            <a:off x="6763164" y="1982788"/>
            <a:ext cx="977730" cy="468312"/>
          </a:xfrm>
          <a:prstGeom prst="roundRect">
            <a:avLst>
              <a:gd name="adj" fmla="val 16667"/>
            </a:avLst>
          </a:prstGeom>
          <a:solidFill>
            <a:srgbClr val="6699FF"/>
          </a:solidFill>
          <a:ln w="9525">
            <a:noFill/>
            <a:round/>
            <a:headEnd/>
            <a:tailEnd/>
          </a:ln>
        </p:spPr>
        <p:txBody>
          <a:bodyPr wrap="none" lIns="97341" tIns="48671" rIns="97341" bIns="48671" anchor="ctr"/>
          <a:lstStyle/>
          <a:p>
            <a:pPr algn="ctr" defTabSz="973138"/>
            <a:r>
              <a:rPr lang="en-GB" sz="1300"/>
              <a:t>Review</a:t>
            </a:r>
          </a:p>
          <a:p>
            <a:pPr algn="ctr" defTabSz="973138"/>
            <a:r>
              <a:rPr lang="en-GB" sz="1300"/>
              <a:t>Committee</a:t>
            </a:r>
            <a:endParaRPr lang="en-US" sz="1300"/>
          </a:p>
        </p:txBody>
      </p:sp>
      <p:sp>
        <p:nvSpPr>
          <p:cNvPr id="34829" name="AutoShape 13"/>
          <p:cNvSpPr>
            <a:spLocks noChangeArrowheads="1"/>
          </p:cNvSpPr>
          <p:nvPr/>
        </p:nvSpPr>
        <p:spPr bwMode="auto">
          <a:xfrm>
            <a:off x="7831365" y="1431926"/>
            <a:ext cx="576163" cy="1031875"/>
          </a:xfrm>
          <a:prstGeom prst="roundRect">
            <a:avLst>
              <a:gd name="adj" fmla="val 16667"/>
            </a:avLst>
          </a:prstGeom>
          <a:solidFill>
            <a:srgbClr val="6699FF"/>
          </a:solidFill>
          <a:ln w="9525">
            <a:noFill/>
            <a:round/>
            <a:headEnd/>
            <a:tailEnd/>
          </a:ln>
        </p:spPr>
        <p:txBody>
          <a:bodyPr wrap="none" lIns="97341" tIns="48671" rIns="97341" bIns="48671" anchor="ctr"/>
          <a:lstStyle/>
          <a:p>
            <a:pPr algn="ctr" defTabSz="973138"/>
            <a:r>
              <a:rPr lang="en-US" sz="1300"/>
              <a:t>Expert</a:t>
            </a:r>
          </a:p>
          <a:p>
            <a:pPr algn="ctr" defTabSz="973138"/>
            <a:r>
              <a:rPr lang="en-US" sz="1300"/>
              <a:t>Roster</a:t>
            </a:r>
          </a:p>
        </p:txBody>
      </p:sp>
      <p:sp>
        <p:nvSpPr>
          <p:cNvPr id="34830" name="Oval 14"/>
          <p:cNvSpPr>
            <a:spLocks noChangeArrowheads="1"/>
          </p:cNvSpPr>
          <p:nvPr/>
        </p:nvSpPr>
        <p:spPr bwMode="auto">
          <a:xfrm>
            <a:off x="3366504" y="1541464"/>
            <a:ext cx="2376074" cy="720725"/>
          </a:xfrm>
          <a:prstGeom prst="ellipse">
            <a:avLst/>
          </a:prstGeom>
          <a:solidFill>
            <a:schemeClr val="accent2"/>
          </a:solidFill>
          <a:ln w="9525">
            <a:noFill/>
            <a:round/>
            <a:headEnd/>
            <a:tailEnd/>
          </a:ln>
        </p:spPr>
        <p:txBody>
          <a:bodyPr wrap="none" lIns="97341" tIns="48671" rIns="97341" bIns="48671" anchor="ctr"/>
          <a:lstStyle/>
          <a:p>
            <a:pPr algn="ctr" defTabSz="973138"/>
            <a:r>
              <a:rPr lang="en-GB" sz="1400" b="1">
                <a:solidFill>
                  <a:schemeClr val="bg1"/>
                </a:solidFill>
              </a:rPr>
              <a:t>WHO </a:t>
            </a:r>
          </a:p>
          <a:p>
            <a:pPr algn="ctr" defTabSz="973138"/>
            <a:r>
              <a:rPr lang="en-GB" sz="1400" b="1">
                <a:solidFill>
                  <a:schemeClr val="bg1"/>
                </a:solidFill>
              </a:rPr>
              <a:t>Director-General</a:t>
            </a:r>
            <a:endParaRPr lang="en-US" sz="1400" b="1">
              <a:solidFill>
                <a:schemeClr val="bg1"/>
              </a:solidFill>
            </a:endParaRPr>
          </a:p>
        </p:txBody>
      </p:sp>
      <p:cxnSp>
        <p:nvCxnSpPr>
          <p:cNvPr id="34831" name="AutoShape 15"/>
          <p:cNvCxnSpPr>
            <a:cxnSpLocks noChangeShapeType="1"/>
            <a:stCxn id="34830" idx="4"/>
            <a:endCxn id="34823" idx="0"/>
          </p:cNvCxnSpPr>
          <p:nvPr/>
        </p:nvCxnSpPr>
        <p:spPr bwMode="auto">
          <a:xfrm>
            <a:off x="4553747" y="2262189"/>
            <a:ext cx="0" cy="433387"/>
          </a:xfrm>
          <a:prstGeom prst="straightConnector1">
            <a:avLst/>
          </a:prstGeom>
          <a:noFill/>
          <a:ln w="38100">
            <a:solidFill>
              <a:schemeClr val="tx1"/>
            </a:solidFill>
            <a:round/>
            <a:headEnd type="triangle" w="med" len="med"/>
            <a:tailEnd type="triangle" w="med" len="med"/>
          </a:ln>
        </p:spPr>
      </p:cxnSp>
      <p:cxnSp>
        <p:nvCxnSpPr>
          <p:cNvPr id="34832" name="AutoShape 16"/>
          <p:cNvCxnSpPr>
            <a:cxnSpLocks noChangeShapeType="1"/>
            <a:stCxn id="34823" idx="4"/>
            <a:endCxn id="34822" idx="0"/>
          </p:cNvCxnSpPr>
          <p:nvPr/>
        </p:nvCxnSpPr>
        <p:spPr bwMode="auto">
          <a:xfrm>
            <a:off x="4553747" y="3487738"/>
            <a:ext cx="0" cy="552450"/>
          </a:xfrm>
          <a:prstGeom prst="straightConnector1">
            <a:avLst/>
          </a:prstGeom>
          <a:noFill/>
          <a:ln w="38100">
            <a:solidFill>
              <a:schemeClr val="tx1"/>
            </a:solidFill>
            <a:round/>
            <a:headEnd type="triangle" w="med" len="med"/>
            <a:tailEnd type="triangle" w="med" len="med"/>
          </a:ln>
        </p:spPr>
      </p:cxnSp>
      <p:cxnSp>
        <p:nvCxnSpPr>
          <p:cNvPr id="34833" name="AutoShape 17"/>
          <p:cNvCxnSpPr>
            <a:cxnSpLocks noChangeShapeType="1"/>
            <a:stCxn id="34822" idx="4"/>
            <a:endCxn id="34821" idx="0"/>
          </p:cNvCxnSpPr>
          <p:nvPr/>
        </p:nvCxnSpPr>
        <p:spPr bwMode="auto">
          <a:xfrm>
            <a:off x="4553748" y="4832350"/>
            <a:ext cx="1587" cy="647700"/>
          </a:xfrm>
          <a:prstGeom prst="straightConnector1">
            <a:avLst/>
          </a:prstGeom>
          <a:noFill/>
          <a:ln w="38100">
            <a:solidFill>
              <a:schemeClr val="tx1"/>
            </a:solidFill>
            <a:round/>
            <a:headEnd type="triangle" w="med" len="med"/>
            <a:tailEnd type="triangle" w="med" len="med"/>
          </a:ln>
        </p:spPr>
      </p:cxnSp>
      <p:cxnSp>
        <p:nvCxnSpPr>
          <p:cNvPr id="34834" name="AutoShape 18"/>
          <p:cNvCxnSpPr>
            <a:cxnSpLocks noChangeShapeType="1"/>
            <a:stCxn id="34821" idx="3"/>
            <a:endCxn id="34826" idx="2"/>
          </p:cNvCxnSpPr>
          <p:nvPr/>
        </p:nvCxnSpPr>
        <p:spPr bwMode="auto">
          <a:xfrm flipV="1">
            <a:off x="6245728" y="4687888"/>
            <a:ext cx="1357076" cy="1008062"/>
          </a:xfrm>
          <a:prstGeom prst="bentConnector2">
            <a:avLst/>
          </a:prstGeom>
          <a:noFill/>
          <a:ln w="38100">
            <a:solidFill>
              <a:schemeClr val="tx1"/>
            </a:solidFill>
            <a:miter lim="800000"/>
            <a:headEnd type="triangle" w="med" len="med"/>
            <a:tailEnd type="triangle" w="med" len="med"/>
          </a:ln>
        </p:spPr>
      </p:cxnSp>
      <p:cxnSp>
        <p:nvCxnSpPr>
          <p:cNvPr id="34835" name="AutoShape 19"/>
          <p:cNvCxnSpPr>
            <a:cxnSpLocks noChangeShapeType="1"/>
            <a:stCxn id="34822" idx="6"/>
            <a:endCxn id="34826" idx="1"/>
          </p:cNvCxnSpPr>
          <p:nvPr/>
        </p:nvCxnSpPr>
        <p:spPr bwMode="auto">
          <a:xfrm flipV="1">
            <a:off x="5740992" y="4435475"/>
            <a:ext cx="1057091" cy="1588"/>
          </a:xfrm>
          <a:prstGeom prst="straightConnector1">
            <a:avLst/>
          </a:prstGeom>
          <a:noFill/>
          <a:ln w="38100">
            <a:solidFill>
              <a:schemeClr val="tx1"/>
            </a:solidFill>
            <a:round/>
            <a:headEnd type="triangle" w="med" len="med"/>
            <a:tailEnd type="triangle" w="med" len="med"/>
          </a:ln>
        </p:spPr>
      </p:cxnSp>
      <p:cxnSp>
        <p:nvCxnSpPr>
          <p:cNvPr id="34836" name="AutoShape 20"/>
          <p:cNvCxnSpPr>
            <a:cxnSpLocks noChangeShapeType="1"/>
            <a:stCxn id="34825" idx="2"/>
            <a:endCxn id="34826" idx="0"/>
          </p:cNvCxnSpPr>
          <p:nvPr/>
        </p:nvCxnSpPr>
        <p:spPr bwMode="auto">
          <a:xfrm>
            <a:off x="7585346" y="3416301"/>
            <a:ext cx="17459" cy="766763"/>
          </a:xfrm>
          <a:prstGeom prst="straightConnector1">
            <a:avLst/>
          </a:prstGeom>
          <a:noFill/>
          <a:ln w="38100">
            <a:solidFill>
              <a:schemeClr val="tx1"/>
            </a:solidFill>
            <a:round/>
            <a:headEnd type="triangle" w="med" len="med"/>
            <a:tailEnd type="triangle" w="med" len="med"/>
          </a:ln>
        </p:spPr>
      </p:cxnSp>
      <p:cxnSp>
        <p:nvCxnSpPr>
          <p:cNvPr id="34837" name="AutoShape 21"/>
          <p:cNvCxnSpPr>
            <a:cxnSpLocks noChangeShapeType="1"/>
            <a:stCxn id="34823" idx="6"/>
            <a:endCxn id="34825" idx="1"/>
          </p:cNvCxnSpPr>
          <p:nvPr/>
        </p:nvCxnSpPr>
        <p:spPr bwMode="auto">
          <a:xfrm>
            <a:off x="5740991" y="3092450"/>
            <a:ext cx="1009475" cy="0"/>
          </a:xfrm>
          <a:prstGeom prst="straightConnector1">
            <a:avLst/>
          </a:prstGeom>
          <a:noFill/>
          <a:ln w="38100">
            <a:solidFill>
              <a:schemeClr val="tx1"/>
            </a:solidFill>
            <a:round/>
            <a:headEnd type="triangle" w="med" len="med"/>
            <a:tailEnd type="triangle" w="med" len="med"/>
          </a:ln>
        </p:spPr>
      </p:cxnSp>
      <p:cxnSp>
        <p:nvCxnSpPr>
          <p:cNvPr id="34838" name="AutoShape 22"/>
          <p:cNvCxnSpPr>
            <a:cxnSpLocks noChangeShapeType="1"/>
          </p:cNvCxnSpPr>
          <p:nvPr/>
        </p:nvCxnSpPr>
        <p:spPr bwMode="auto">
          <a:xfrm>
            <a:off x="5740991" y="1901825"/>
            <a:ext cx="1009475" cy="0"/>
          </a:xfrm>
          <a:prstGeom prst="straightConnector1">
            <a:avLst/>
          </a:prstGeom>
          <a:noFill/>
          <a:ln w="38100">
            <a:solidFill>
              <a:schemeClr val="tx1"/>
            </a:solidFill>
            <a:round/>
            <a:headEnd type="triangle" w="med" len="med"/>
            <a:tailEnd type="triangle" w="med" len="med"/>
          </a:ln>
        </p:spPr>
      </p:cxnSp>
      <p:sp>
        <p:nvSpPr>
          <p:cNvPr id="34839" name="AutoShape 23"/>
          <p:cNvSpPr>
            <a:spLocks/>
          </p:cNvSpPr>
          <p:nvPr/>
        </p:nvSpPr>
        <p:spPr bwMode="auto">
          <a:xfrm>
            <a:off x="5382279" y="3290889"/>
            <a:ext cx="288875" cy="936625"/>
          </a:xfrm>
          <a:prstGeom prst="leftBrace">
            <a:avLst>
              <a:gd name="adj1" fmla="val 27015"/>
              <a:gd name="adj2" fmla="val 50000"/>
            </a:avLst>
          </a:prstGeom>
          <a:noFill/>
          <a:ln w="38100">
            <a:solidFill>
              <a:schemeClr val="tx1"/>
            </a:solidFill>
            <a:round/>
            <a:headEnd/>
            <a:tailEnd/>
          </a:ln>
        </p:spPr>
        <p:txBody>
          <a:bodyPr wrap="none" anchor="ctr"/>
          <a:lstStyle/>
          <a:p>
            <a:endParaRPr lang="en-US"/>
          </a:p>
        </p:txBody>
      </p:sp>
      <p:sp>
        <p:nvSpPr>
          <p:cNvPr id="34840" name="Text Box 24"/>
          <p:cNvSpPr txBox="1">
            <a:spLocks noChangeArrowheads="1"/>
          </p:cNvSpPr>
          <p:nvPr/>
        </p:nvSpPr>
        <p:spPr bwMode="auto">
          <a:xfrm>
            <a:off x="5598141" y="3254375"/>
            <a:ext cx="1223749" cy="1073150"/>
          </a:xfrm>
          <a:prstGeom prst="rect">
            <a:avLst/>
          </a:prstGeom>
          <a:noFill/>
          <a:ln w="9525">
            <a:noFill/>
            <a:miter lim="800000"/>
            <a:headEnd/>
            <a:tailEnd/>
          </a:ln>
        </p:spPr>
        <p:txBody>
          <a:bodyPr lIns="97341" tIns="48671" rIns="97341" bIns="48671">
            <a:spAutoFit/>
          </a:bodyPr>
          <a:lstStyle/>
          <a:p>
            <a:pPr defTabSz="973138">
              <a:spcBef>
                <a:spcPct val="30000"/>
              </a:spcBef>
            </a:pPr>
            <a:r>
              <a:rPr lang="en-GB" sz="1300"/>
              <a:t>Notification</a:t>
            </a:r>
          </a:p>
          <a:p>
            <a:pPr defTabSz="973138">
              <a:spcBef>
                <a:spcPct val="30000"/>
              </a:spcBef>
            </a:pPr>
            <a:r>
              <a:rPr lang="en-GB" sz="1300"/>
              <a:t>Consultation</a:t>
            </a:r>
          </a:p>
          <a:p>
            <a:pPr defTabSz="973138">
              <a:spcBef>
                <a:spcPct val="30000"/>
              </a:spcBef>
            </a:pPr>
            <a:r>
              <a:rPr lang="en-GB" sz="1300"/>
              <a:t>Report</a:t>
            </a:r>
          </a:p>
          <a:p>
            <a:pPr defTabSz="973138">
              <a:spcBef>
                <a:spcPct val="30000"/>
              </a:spcBef>
            </a:pPr>
            <a:r>
              <a:rPr lang="en-GB" sz="1300"/>
              <a:t>Verification</a:t>
            </a:r>
          </a:p>
        </p:txBody>
      </p:sp>
      <p:sp>
        <p:nvSpPr>
          <p:cNvPr id="34841" name="Rectangle 25"/>
          <p:cNvSpPr>
            <a:spLocks noChangeArrowheads="1"/>
          </p:cNvSpPr>
          <p:nvPr/>
        </p:nvSpPr>
        <p:spPr bwMode="auto">
          <a:xfrm>
            <a:off x="431725" y="5351464"/>
            <a:ext cx="1331682" cy="492125"/>
          </a:xfrm>
          <a:prstGeom prst="rect">
            <a:avLst/>
          </a:prstGeom>
          <a:noFill/>
          <a:ln w="9525">
            <a:noFill/>
            <a:miter lim="800000"/>
            <a:headEnd/>
            <a:tailEnd/>
          </a:ln>
        </p:spPr>
        <p:txBody>
          <a:bodyPr>
            <a:spAutoFit/>
          </a:bodyPr>
          <a:lstStyle/>
          <a:p>
            <a:pPr algn="ctr"/>
            <a:r>
              <a:rPr lang="en-GB" sz="1300"/>
              <a:t>Unusual</a:t>
            </a:r>
          </a:p>
          <a:p>
            <a:pPr algn="ctr"/>
            <a:r>
              <a:rPr lang="en-GB" sz="1300"/>
              <a:t> health events</a:t>
            </a:r>
          </a:p>
        </p:txBody>
      </p:sp>
      <p:sp>
        <p:nvSpPr>
          <p:cNvPr id="34842" name="AutoShape 26"/>
          <p:cNvSpPr>
            <a:spLocks/>
          </p:cNvSpPr>
          <p:nvPr/>
        </p:nvSpPr>
        <p:spPr bwMode="auto">
          <a:xfrm>
            <a:off x="1652301" y="5181601"/>
            <a:ext cx="244433" cy="830263"/>
          </a:xfrm>
          <a:prstGeom prst="leftBrace">
            <a:avLst>
              <a:gd name="adj1" fmla="val 28301"/>
              <a:gd name="adj2" fmla="val 50000"/>
            </a:avLst>
          </a:prstGeom>
          <a:noFill/>
          <a:ln w="38100">
            <a:solidFill>
              <a:schemeClr val="tx1"/>
            </a:solidFill>
            <a:round/>
            <a:headEnd/>
            <a:tailEnd/>
          </a:ln>
        </p:spPr>
        <p:txBody>
          <a:bodyPr wrap="none" anchor="ctr"/>
          <a:lstStyle/>
          <a:p>
            <a:endParaRPr lang="en-US"/>
          </a:p>
        </p:txBody>
      </p:sp>
      <p:pic>
        <p:nvPicPr>
          <p:cNvPr id="34843" name="Picture 4"/>
          <p:cNvPicPr>
            <a:picLocks noChangeAspect="1" noChangeArrowheads="1"/>
          </p:cNvPicPr>
          <p:nvPr/>
        </p:nvPicPr>
        <p:blipFill>
          <a:blip r:embed="rId2" cstate="print"/>
          <a:srcRect/>
          <a:stretch>
            <a:fillRect/>
          </a:stretch>
        </p:blipFill>
        <p:spPr bwMode="auto">
          <a:xfrm>
            <a:off x="6588569" y="3433764"/>
            <a:ext cx="509499" cy="719137"/>
          </a:xfrm>
          <a:prstGeom prst="rect">
            <a:avLst/>
          </a:prstGeom>
          <a:noFill/>
          <a:ln w="9525">
            <a:noFill/>
            <a:miter lim="800000"/>
            <a:headEnd/>
            <a:tailEnd/>
          </a:ln>
        </p:spPr>
      </p:pic>
      <p:sp>
        <p:nvSpPr>
          <p:cNvPr id="34844" name="Rectangle 29"/>
          <p:cNvSpPr>
            <a:spLocks noChangeArrowheads="1"/>
          </p:cNvSpPr>
          <p:nvPr/>
        </p:nvSpPr>
        <p:spPr bwMode="auto">
          <a:xfrm>
            <a:off x="36507" y="4387851"/>
            <a:ext cx="550151" cy="292388"/>
          </a:xfrm>
          <a:prstGeom prst="rect">
            <a:avLst/>
          </a:prstGeom>
          <a:noFill/>
          <a:ln w="9525">
            <a:noFill/>
            <a:miter lim="800000"/>
            <a:headEnd/>
            <a:tailEnd/>
          </a:ln>
        </p:spPr>
        <p:txBody>
          <a:bodyPr wrap="none">
            <a:spAutoFit/>
          </a:bodyPr>
          <a:lstStyle/>
          <a:p>
            <a:r>
              <a:rPr lang="es-ES" sz="1300" i="1">
                <a:solidFill>
                  <a:schemeClr val="bg2"/>
                </a:solidFill>
              </a:rPr>
              <a:t>Art.4</a:t>
            </a:r>
          </a:p>
        </p:txBody>
      </p:sp>
      <p:sp>
        <p:nvSpPr>
          <p:cNvPr id="34845" name="Rectangle 30"/>
          <p:cNvSpPr>
            <a:spLocks noChangeArrowheads="1"/>
          </p:cNvSpPr>
          <p:nvPr/>
        </p:nvSpPr>
        <p:spPr bwMode="auto">
          <a:xfrm>
            <a:off x="4710882" y="3552825"/>
            <a:ext cx="772969" cy="492443"/>
          </a:xfrm>
          <a:prstGeom prst="rect">
            <a:avLst/>
          </a:prstGeom>
          <a:noFill/>
          <a:ln w="9525">
            <a:noFill/>
            <a:miter lim="800000"/>
            <a:headEnd/>
            <a:tailEnd/>
          </a:ln>
        </p:spPr>
        <p:txBody>
          <a:bodyPr wrap="none">
            <a:spAutoFit/>
          </a:bodyPr>
          <a:lstStyle/>
          <a:p>
            <a:r>
              <a:rPr lang="es-ES" sz="1300" i="1">
                <a:solidFill>
                  <a:schemeClr val="bg2"/>
                </a:solidFill>
              </a:rPr>
              <a:t>Art.6-12</a:t>
            </a:r>
          </a:p>
          <a:p>
            <a:r>
              <a:rPr lang="es-ES" sz="1300" i="1">
                <a:solidFill>
                  <a:schemeClr val="bg2"/>
                </a:solidFill>
              </a:rPr>
              <a:t>Annex 1</a:t>
            </a:r>
          </a:p>
        </p:txBody>
      </p:sp>
      <p:sp>
        <p:nvSpPr>
          <p:cNvPr id="34846" name="Rectangle 31"/>
          <p:cNvSpPr>
            <a:spLocks noChangeArrowheads="1"/>
          </p:cNvSpPr>
          <p:nvPr/>
        </p:nvSpPr>
        <p:spPr bwMode="auto">
          <a:xfrm>
            <a:off x="3795054" y="6054725"/>
            <a:ext cx="1754006" cy="292388"/>
          </a:xfrm>
          <a:prstGeom prst="rect">
            <a:avLst/>
          </a:prstGeom>
          <a:noFill/>
          <a:ln w="9525">
            <a:noFill/>
            <a:miter lim="800000"/>
            <a:headEnd/>
            <a:tailEnd/>
          </a:ln>
        </p:spPr>
        <p:txBody>
          <a:bodyPr wrap="none">
            <a:spAutoFit/>
          </a:bodyPr>
          <a:lstStyle/>
          <a:p>
            <a:r>
              <a:rPr lang="es-ES" sz="1300" i="1">
                <a:solidFill>
                  <a:schemeClr val="bg2"/>
                </a:solidFill>
              </a:rPr>
              <a:t>Art. 5, 13, 19, Annex 1</a:t>
            </a:r>
          </a:p>
        </p:txBody>
      </p:sp>
    </p:spTree>
    <p:extLst>
      <p:ext uri="{BB962C8B-B14F-4D97-AF65-F5344CB8AC3E}">
        <p14:creationId xmlns:p14="http://schemas.microsoft.com/office/powerpoint/2010/main" val="429367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title" idx="4294967295"/>
          </p:nvPr>
        </p:nvSpPr>
        <p:spPr>
          <a:xfrm>
            <a:off x="685681" y="201613"/>
            <a:ext cx="7772638" cy="1143000"/>
          </a:xfrm>
        </p:spPr>
        <p:txBody>
          <a:bodyPr/>
          <a:lstStyle/>
          <a:p>
            <a:pPr>
              <a:lnSpc>
                <a:spcPct val="100000"/>
              </a:lnSpc>
              <a:spcBef>
                <a:spcPct val="20000"/>
              </a:spcBef>
            </a:pPr>
            <a:r>
              <a:rPr lang="en-US" sz="2800" smtClean="0">
                <a:solidFill>
                  <a:schemeClr val="tx1"/>
                </a:solidFill>
                <a:latin typeface="Arial Narrow" pitchFamily="34" charset="0"/>
              </a:rPr>
              <a:t>WHO strategic framework</a:t>
            </a:r>
            <a:br>
              <a:rPr lang="en-US" sz="2800" smtClean="0">
                <a:solidFill>
                  <a:schemeClr val="tx1"/>
                </a:solidFill>
                <a:latin typeface="Arial Narrow" pitchFamily="34" charset="0"/>
              </a:rPr>
            </a:br>
            <a:r>
              <a:rPr lang="en-US" sz="2800" smtClean="0">
                <a:solidFill>
                  <a:schemeClr val="tx1"/>
                </a:solidFill>
                <a:latin typeface="Arial Narrow" pitchFamily="34" charset="0"/>
              </a:rPr>
              <a:t>IHR Areas of Work, 2007</a:t>
            </a:r>
          </a:p>
        </p:txBody>
      </p:sp>
      <p:sp>
        <p:nvSpPr>
          <p:cNvPr id="32770" name="Rectangle 4"/>
          <p:cNvSpPr>
            <a:spLocks noGrp="1" noChangeArrowheads="1"/>
          </p:cNvSpPr>
          <p:nvPr>
            <p:ph type="body" idx="4294967295"/>
          </p:nvPr>
        </p:nvSpPr>
        <p:spPr>
          <a:xfrm>
            <a:off x="1300884" y="1628775"/>
            <a:ext cx="5975899" cy="4114800"/>
          </a:xfrm>
        </p:spPr>
        <p:txBody>
          <a:bodyPr/>
          <a:lstStyle/>
          <a:p>
            <a:pPr marL="347663" indent="-347663">
              <a:spcBef>
                <a:spcPct val="40000"/>
              </a:spcBef>
              <a:buClr>
                <a:schemeClr val="tx1"/>
              </a:buClr>
              <a:buFontTx/>
              <a:buAutoNum type="arabicPeriod"/>
            </a:pPr>
            <a:r>
              <a:rPr lang="en-US" sz="2400" smtClean="0">
                <a:solidFill>
                  <a:schemeClr val="tx1"/>
                </a:solidFill>
                <a:latin typeface="Arial Narrow" pitchFamily="34" charset="0"/>
              </a:rPr>
              <a:t>Foster global partnerships </a:t>
            </a:r>
          </a:p>
          <a:p>
            <a:pPr marL="347663" indent="-347663">
              <a:spcBef>
                <a:spcPct val="40000"/>
              </a:spcBef>
              <a:buClr>
                <a:schemeClr val="tx1"/>
              </a:buClr>
              <a:buFontTx/>
              <a:buAutoNum type="arabicPeriod"/>
            </a:pPr>
            <a:r>
              <a:rPr lang="en-US" sz="2400" smtClean="0">
                <a:solidFill>
                  <a:schemeClr val="tx1"/>
                </a:solidFill>
                <a:latin typeface="Arial Narrow" pitchFamily="34" charset="0"/>
              </a:rPr>
              <a:t>Strengthen national disease prevention, surveillance, control and response systems </a:t>
            </a:r>
          </a:p>
          <a:p>
            <a:pPr marL="347663" indent="-347663">
              <a:spcBef>
                <a:spcPct val="40000"/>
              </a:spcBef>
              <a:buClr>
                <a:schemeClr val="tx1"/>
              </a:buClr>
              <a:buFontTx/>
              <a:buAutoNum type="arabicPeriod"/>
            </a:pPr>
            <a:r>
              <a:rPr lang="en-US" sz="2400" smtClean="0">
                <a:solidFill>
                  <a:schemeClr val="tx1"/>
                </a:solidFill>
                <a:latin typeface="Arial Narrow" pitchFamily="34" charset="0"/>
              </a:rPr>
              <a:t>Strengthen public health security in travel and transport </a:t>
            </a:r>
          </a:p>
          <a:p>
            <a:pPr marL="347663" indent="-347663">
              <a:spcBef>
                <a:spcPct val="40000"/>
              </a:spcBef>
              <a:buClr>
                <a:schemeClr val="tx1"/>
              </a:buClr>
              <a:buFontTx/>
              <a:buAutoNum type="arabicPeriod"/>
            </a:pPr>
            <a:r>
              <a:rPr lang="en-US" sz="2400" smtClean="0">
                <a:solidFill>
                  <a:schemeClr val="tx1"/>
                </a:solidFill>
                <a:latin typeface="Arial Narrow" pitchFamily="34" charset="0"/>
              </a:rPr>
              <a:t>Strengthen WHO global alert and response systems </a:t>
            </a:r>
          </a:p>
          <a:p>
            <a:pPr marL="347663" indent="-347663">
              <a:spcBef>
                <a:spcPct val="40000"/>
              </a:spcBef>
              <a:buClr>
                <a:schemeClr val="tx1"/>
              </a:buClr>
              <a:buFontTx/>
              <a:buAutoNum type="arabicPeriod"/>
            </a:pPr>
            <a:r>
              <a:rPr lang="en-US" sz="2400" smtClean="0">
                <a:solidFill>
                  <a:schemeClr val="tx1"/>
                </a:solidFill>
                <a:latin typeface="Arial Narrow" pitchFamily="34" charset="0"/>
              </a:rPr>
              <a:t>Strengthen the management of specific risks </a:t>
            </a:r>
          </a:p>
          <a:p>
            <a:pPr marL="347663" indent="-347663">
              <a:spcBef>
                <a:spcPct val="40000"/>
              </a:spcBef>
              <a:buClr>
                <a:schemeClr val="tx1"/>
              </a:buClr>
              <a:buFontTx/>
              <a:buAutoNum type="arabicPeriod"/>
            </a:pPr>
            <a:r>
              <a:rPr lang="en-US" sz="2400" smtClean="0">
                <a:solidFill>
                  <a:schemeClr val="tx1"/>
                </a:solidFill>
                <a:latin typeface="Arial Narrow" pitchFamily="34" charset="0"/>
              </a:rPr>
              <a:t>Sustain rights, obligations and procedures </a:t>
            </a:r>
          </a:p>
          <a:p>
            <a:pPr marL="347663" indent="-347663">
              <a:spcBef>
                <a:spcPct val="40000"/>
              </a:spcBef>
              <a:buClr>
                <a:schemeClr val="tx1"/>
              </a:buClr>
              <a:buFontTx/>
              <a:buAutoNum type="arabicPeriod"/>
            </a:pPr>
            <a:r>
              <a:rPr lang="en-US" sz="2400" smtClean="0">
                <a:solidFill>
                  <a:schemeClr val="tx1"/>
                </a:solidFill>
                <a:latin typeface="Arial Narrow" pitchFamily="34" charset="0"/>
              </a:rPr>
              <a:t>Conduct studies and monitor progress </a:t>
            </a:r>
          </a:p>
        </p:txBody>
      </p:sp>
      <p:pic>
        <p:nvPicPr>
          <p:cNvPr id="32771" name="Picture 2"/>
          <p:cNvPicPr>
            <a:picLocks noChangeAspect="1" noChangeArrowheads="1"/>
          </p:cNvPicPr>
          <p:nvPr/>
        </p:nvPicPr>
        <p:blipFill rotWithShape="1">
          <a:blip r:embed="rId3" cstate="print"/>
          <a:srcRect l="11556"/>
          <a:stretch/>
        </p:blipFill>
        <p:spPr bwMode="auto">
          <a:xfrm>
            <a:off x="-35712" y="-27384"/>
            <a:ext cx="1120758" cy="1825467"/>
          </a:xfrm>
          <a:prstGeom prst="rect">
            <a:avLst/>
          </a:prstGeom>
          <a:noFill/>
          <a:ln w="9525">
            <a:noFill/>
            <a:miter lim="800000"/>
            <a:headEnd/>
            <a:tailEnd/>
          </a:ln>
        </p:spPr>
      </p:pic>
      <p:sp>
        <p:nvSpPr>
          <p:cNvPr id="32773" name="Rectangle 5"/>
          <p:cNvSpPr>
            <a:spLocks noChangeArrowheads="1"/>
          </p:cNvSpPr>
          <p:nvPr/>
        </p:nvSpPr>
        <p:spPr bwMode="auto">
          <a:xfrm>
            <a:off x="1156446" y="2205038"/>
            <a:ext cx="5831462" cy="1655762"/>
          </a:xfrm>
          <a:prstGeom prst="rect">
            <a:avLst/>
          </a:prstGeom>
          <a:noFill/>
          <a:ln w="38100">
            <a:solidFill>
              <a:srgbClr val="FFC000"/>
            </a:solidFill>
            <a:miter lim="800000"/>
            <a:headEnd/>
            <a:tailEnd/>
          </a:ln>
          <a:effectLst/>
        </p:spPr>
        <p:txBody>
          <a:bodyPr wrap="none" anchor="ctr"/>
          <a:lstStyle/>
          <a:p>
            <a:endParaRPr lang="en-US"/>
          </a:p>
        </p:txBody>
      </p:sp>
      <p:sp>
        <p:nvSpPr>
          <p:cNvPr id="32774" name="Rectangle 6"/>
          <p:cNvSpPr>
            <a:spLocks noChangeArrowheads="1"/>
          </p:cNvSpPr>
          <p:nvPr/>
        </p:nvSpPr>
        <p:spPr bwMode="auto">
          <a:xfrm>
            <a:off x="1156446" y="3933825"/>
            <a:ext cx="5831462" cy="863600"/>
          </a:xfrm>
          <a:prstGeom prst="rect">
            <a:avLst/>
          </a:prstGeom>
          <a:noFill/>
          <a:ln w="38100">
            <a:solidFill>
              <a:srgbClr val="FFC000"/>
            </a:solidFill>
            <a:miter lim="800000"/>
            <a:headEnd/>
            <a:tailEnd/>
          </a:ln>
          <a:effectLst/>
        </p:spPr>
        <p:txBody>
          <a:bodyPr wrap="none" anchor="ctr"/>
          <a:lstStyle/>
          <a:p>
            <a:endParaRPr lang="en-US"/>
          </a:p>
        </p:txBody>
      </p:sp>
      <p:pic>
        <p:nvPicPr>
          <p:cNvPr id="7" name="Picture 4" descr="File:Mobius-strip-II.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0562" y="2226934"/>
            <a:ext cx="1291190" cy="27142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65573" y="6577608"/>
            <a:ext cx="4714139" cy="307777"/>
          </a:xfrm>
          <a:prstGeom prst="rect">
            <a:avLst/>
          </a:prstGeom>
        </p:spPr>
        <p:txBody>
          <a:bodyPr wrap="square">
            <a:spAutoFit/>
          </a:bodyPr>
          <a:lstStyle/>
          <a:p>
            <a:pPr algn="r"/>
            <a:r>
              <a:rPr lang="en-US" sz="1400" i="1" dirty="0" smtClean="0"/>
              <a:t>M.C</a:t>
            </a:r>
            <a:r>
              <a:rPr lang="en-US" sz="1400" i="1" dirty="0"/>
              <a:t>. </a:t>
            </a:r>
            <a:r>
              <a:rPr lang="en-US" sz="1400" i="1" dirty="0" smtClean="0"/>
              <a:t>Escher, </a:t>
            </a:r>
            <a:r>
              <a:rPr lang="en-US" sz="1400" i="1" dirty="0" err="1" smtClean="0"/>
              <a:t>Möbius</a:t>
            </a:r>
            <a:r>
              <a:rPr lang="en-US" sz="1400" i="1" dirty="0" smtClean="0"/>
              <a:t> </a:t>
            </a:r>
            <a:r>
              <a:rPr lang="en-US" sz="1400" i="1" dirty="0"/>
              <a:t>Strip </a:t>
            </a:r>
            <a:r>
              <a:rPr lang="en-US" sz="1400" i="1" dirty="0" smtClean="0"/>
              <a:t>II (Red Ants), 1963</a:t>
            </a:r>
            <a:endParaRPr lang="en-US" sz="1400" i="1" dirty="0">
              <a:effectLst/>
            </a:endParaRPr>
          </a:p>
        </p:txBody>
      </p:sp>
      <p:sp>
        <p:nvSpPr>
          <p:cNvPr id="2" name="TextBox 1"/>
          <p:cNvSpPr txBox="1"/>
          <p:nvPr/>
        </p:nvSpPr>
        <p:spPr>
          <a:xfrm rot="16200000">
            <a:off x="21802" y="2644758"/>
            <a:ext cx="1757221" cy="646331"/>
          </a:xfrm>
          <a:prstGeom prst="rect">
            <a:avLst/>
          </a:prstGeom>
          <a:noFill/>
        </p:spPr>
        <p:txBody>
          <a:bodyPr wrap="square" rtlCol="0">
            <a:spAutoFit/>
          </a:bodyPr>
          <a:lstStyle/>
          <a:p>
            <a:r>
              <a:rPr lang="en-US" b="1" dirty="0" smtClean="0">
                <a:solidFill>
                  <a:srgbClr val="FFC000"/>
                </a:solidFill>
              </a:rPr>
              <a:t>Core Capacities</a:t>
            </a:r>
            <a:endParaRPr lang="en-US" b="1" dirty="0">
              <a:solidFill>
                <a:srgbClr val="FFC000"/>
              </a:solidFill>
            </a:endParaRPr>
          </a:p>
        </p:txBody>
      </p:sp>
    </p:spTree>
    <p:extLst>
      <p:ext uri="{BB962C8B-B14F-4D97-AF65-F5344CB8AC3E}">
        <p14:creationId xmlns:p14="http://schemas.microsoft.com/office/powerpoint/2010/main" val="2314375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685681" y="44450"/>
            <a:ext cx="7772638" cy="1143000"/>
          </a:xfrm>
        </p:spPr>
        <p:txBody>
          <a:bodyPr/>
          <a:lstStyle/>
          <a:p>
            <a:pPr>
              <a:lnSpc>
                <a:spcPct val="100000"/>
              </a:lnSpc>
            </a:pPr>
            <a:r>
              <a:rPr lang="fr-FR" sz="2800" smtClean="0">
                <a:solidFill>
                  <a:schemeClr val="tx1"/>
                </a:solidFill>
                <a:latin typeface="Arial Narrow" pitchFamily="34" charset="0"/>
              </a:rPr>
              <a:t>IHR operational framework</a:t>
            </a:r>
            <a:endParaRPr lang="es-ES" sz="2800" smtClean="0">
              <a:solidFill>
                <a:schemeClr val="tx1"/>
              </a:solidFill>
              <a:latin typeface="Arial Narrow" pitchFamily="34" charset="0"/>
            </a:endParaRPr>
          </a:p>
        </p:txBody>
      </p:sp>
      <p:sp>
        <p:nvSpPr>
          <p:cNvPr id="45058" name="Text Box 2"/>
          <p:cNvSpPr txBox="1">
            <a:spLocks noChangeArrowheads="1"/>
          </p:cNvSpPr>
          <p:nvPr/>
        </p:nvSpPr>
        <p:spPr bwMode="auto">
          <a:xfrm>
            <a:off x="558704" y="2408239"/>
            <a:ext cx="3166513" cy="1470025"/>
          </a:xfrm>
          <a:prstGeom prst="rect">
            <a:avLst/>
          </a:prstGeom>
          <a:solidFill>
            <a:srgbClr val="EAEAEA"/>
          </a:solidFill>
          <a:ln w="9525">
            <a:noFill/>
            <a:miter lim="800000"/>
            <a:headEnd/>
            <a:tailEnd/>
          </a:ln>
        </p:spPr>
        <p:txBody>
          <a:bodyPr lIns="97341" tIns="48671" rIns="97341" bIns="48671">
            <a:spAutoFit/>
          </a:bodyPr>
          <a:lstStyle/>
          <a:p>
            <a:pPr defTabSz="973138">
              <a:spcBef>
                <a:spcPct val="30000"/>
              </a:spcBef>
            </a:pPr>
            <a:r>
              <a:rPr lang="en-US" sz="1300"/>
              <a:t>Accessibility at all times</a:t>
            </a:r>
          </a:p>
          <a:p>
            <a:pPr defTabSz="973138">
              <a:spcBef>
                <a:spcPct val="30000"/>
              </a:spcBef>
            </a:pPr>
            <a:r>
              <a:rPr lang="en-US" sz="1300"/>
              <a:t>Primary channel for WHO-NFP event-related communications</a:t>
            </a:r>
          </a:p>
          <a:p>
            <a:pPr defTabSz="973138">
              <a:spcBef>
                <a:spcPct val="30000"/>
              </a:spcBef>
            </a:pPr>
            <a:r>
              <a:rPr lang="en-US" sz="1300"/>
              <a:t>Disseminate information within WHO</a:t>
            </a:r>
          </a:p>
          <a:p>
            <a:pPr defTabSz="973138">
              <a:spcBef>
                <a:spcPct val="30000"/>
              </a:spcBef>
            </a:pPr>
            <a:r>
              <a:rPr lang="en-US" sz="1300"/>
              <a:t>"Activate" the WHO assessment and response system</a:t>
            </a:r>
          </a:p>
        </p:txBody>
      </p:sp>
      <p:sp>
        <p:nvSpPr>
          <p:cNvPr id="45059" name="Text Box 3"/>
          <p:cNvSpPr txBox="1">
            <a:spLocks noChangeArrowheads="1"/>
          </p:cNvSpPr>
          <p:nvPr/>
        </p:nvSpPr>
        <p:spPr bwMode="auto">
          <a:xfrm>
            <a:off x="1955461" y="5145089"/>
            <a:ext cx="1769756" cy="892175"/>
          </a:xfrm>
          <a:prstGeom prst="rect">
            <a:avLst/>
          </a:prstGeom>
          <a:solidFill>
            <a:srgbClr val="EAEAEA"/>
          </a:solidFill>
          <a:ln w="9525">
            <a:noFill/>
            <a:miter lim="800000"/>
            <a:headEnd/>
            <a:tailEnd/>
          </a:ln>
        </p:spPr>
        <p:txBody>
          <a:bodyPr lIns="97341" tIns="48671" rIns="97341" bIns="48671">
            <a:spAutoFit/>
          </a:bodyPr>
          <a:lstStyle/>
          <a:p>
            <a:pPr defTabSz="973138"/>
            <a:r>
              <a:rPr lang="en-GB" sz="1300"/>
              <a:t>Detect</a:t>
            </a:r>
          </a:p>
          <a:p>
            <a:pPr defTabSz="973138"/>
            <a:r>
              <a:rPr lang="en-GB" sz="1300"/>
              <a:t>Assess</a:t>
            </a:r>
          </a:p>
          <a:p>
            <a:pPr defTabSz="973138"/>
            <a:r>
              <a:rPr lang="en-GB" sz="1300"/>
              <a:t>Report</a:t>
            </a:r>
          </a:p>
          <a:p>
            <a:pPr defTabSz="973138"/>
            <a:r>
              <a:rPr lang="en-GB" sz="1300"/>
              <a:t>Respond</a:t>
            </a:r>
          </a:p>
        </p:txBody>
      </p:sp>
      <p:sp>
        <p:nvSpPr>
          <p:cNvPr id="45060" name="Text Box 4"/>
          <p:cNvSpPr txBox="1">
            <a:spLocks noChangeArrowheads="1"/>
          </p:cNvSpPr>
          <p:nvPr/>
        </p:nvSpPr>
        <p:spPr bwMode="auto">
          <a:xfrm>
            <a:off x="557116" y="3992563"/>
            <a:ext cx="3168100" cy="1073150"/>
          </a:xfrm>
          <a:prstGeom prst="rect">
            <a:avLst/>
          </a:prstGeom>
          <a:solidFill>
            <a:srgbClr val="EAEAEA"/>
          </a:solidFill>
          <a:ln w="9525">
            <a:noFill/>
            <a:miter lim="800000"/>
            <a:headEnd/>
            <a:tailEnd/>
          </a:ln>
        </p:spPr>
        <p:txBody>
          <a:bodyPr lIns="97341" tIns="48671" rIns="97341" bIns="48671">
            <a:spAutoFit/>
          </a:bodyPr>
          <a:lstStyle/>
          <a:p>
            <a:pPr defTabSz="973138">
              <a:spcBef>
                <a:spcPct val="30000"/>
              </a:spcBef>
            </a:pPr>
            <a:r>
              <a:rPr lang="en-US" sz="1300"/>
              <a:t>Accessibility at all times</a:t>
            </a:r>
          </a:p>
          <a:p>
            <a:pPr defTabSz="973138">
              <a:spcBef>
                <a:spcPct val="30000"/>
              </a:spcBef>
            </a:pPr>
            <a:r>
              <a:rPr lang="en-US" sz="1300"/>
              <a:t>Communication with WHO</a:t>
            </a:r>
          </a:p>
          <a:p>
            <a:pPr defTabSz="973138">
              <a:spcBef>
                <a:spcPct val="30000"/>
              </a:spcBef>
            </a:pPr>
            <a:r>
              <a:rPr lang="en-US" sz="1300"/>
              <a:t>Dissemination of information nationally</a:t>
            </a:r>
          </a:p>
          <a:p>
            <a:pPr defTabSz="973138">
              <a:spcBef>
                <a:spcPct val="30000"/>
              </a:spcBef>
            </a:pPr>
            <a:r>
              <a:rPr lang="en-US" sz="1300"/>
              <a:t>Consolidating input nationally</a:t>
            </a:r>
          </a:p>
        </p:txBody>
      </p:sp>
      <p:sp>
        <p:nvSpPr>
          <p:cNvPr id="45061" name="AutoShape 5"/>
          <p:cNvSpPr>
            <a:spLocks noChangeArrowheads="1"/>
          </p:cNvSpPr>
          <p:nvPr/>
        </p:nvSpPr>
        <p:spPr bwMode="auto">
          <a:xfrm>
            <a:off x="2863353" y="5480050"/>
            <a:ext cx="3383962" cy="431800"/>
          </a:xfrm>
          <a:prstGeom prst="roundRect">
            <a:avLst>
              <a:gd name="adj" fmla="val 16667"/>
            </a:avLst>
          </a:prstGeom>
          <a:solidFill>
            <a:srgbClr val="FFFF66"/>
          </a:solidFill>
          <a:ln w="38100">
            <a:solidFill>
              <a:srgbClr val="FF0000"/>
            </a:solidFill>
            <a:round/>
            <a:headEnd/>
            <a:tailEnd/>
          </a:ln>
        </p:spPr>
        <p:txBody>
          <a:bodyPr wrap="none" lIns="97341" tIns="48671" rIns="97341" bIns="48671" anchor="ctr"/>
          <a:lstStyle/>
          <a:p>
            <a:pPr algn="ctr" defTabSz="973138"/>
            <a:r>
              <a:rPr lang="en-GB" sz="1300" b="1" dirty="0"/>
              <a:t>National surveillance and response systems</a:t>
            </a:r>
          </a:p>
          <a:p>
            <a:pPr algn="ctr" defTabSz="973138"/>
            <a:r>
              <a:rPr lang="en-GB" sz="1300" b="1" dirty="0"/>
              <a:t>Incl. </a:t>
            </a:r>
            <a:r>
              <a:rPr lang="en-GB" sz="1300" b="1" dirty="0" smtClean="0"/>
              <a:t>Designated Points </a:t>
            </a:r>
            <a:r>
              <a:rPr lang="en-GB" sz="1300" b="1" dirty="0"/>
              <a:t>of Entry</a:t>
            </a:r>
            <a:endParaRPr lang="en-US" sz="1300" b="1" dirty="0"/>
          </a:p>
        </p:txBody>
      </p:sp>
      <p:sp>
        <p:nvSpPr>
          <p:cNvPr id="45062" name="Oval 6"/>
          <p:cNvSpPr>
            <a:spLocks noChangeArrowheads="1"/>
          </p:cNvSpPr>
          <p:nvPr/>
        </p:nvSpPr>
        <p:spPr bwMode="auto">
          <a:xfrm>
            <a:off x="3366504" y="4040188"/>
            <a:ext cx="2376074" cy="792162"/>
          </a:xfrm>
          <a:prstGeom prst="ellipse">
            <a:avLst/>
          </a:prstGeom>
          <a:solidFill>
            <a:srgbClr val="FFCC00"/>
          </a:solidFill>
          <a:ln w="9525">
            <a:noFill/>
            <a:round/>
            <a:headEnd/>
            <a:tailEnd/>
          </a:ln>
        </p:spPr>
        <p:txBody>
          <a:bodyPr wrap="none" lIns="97341" tIns="48671" rIns="97341" bIns="48671" anchor="ctr"/>
          <a:lstStyle/>
          <a:p>
            <a:pPr algn="ctr" defTabSz="973138"/>
            <a:r>
              <a:rPr lang="en-GB" sz="1400" b="1">
                <a:solidFill>
                  <a:schemeClr val="tx2"/>
                </a:solidFill>
              </a:rPr>
              <a:t>National IHR</a:t>
            </a:r>
          </a:p>
          <a:p>
            <a:pPr algn="ctr" defTabSz="973138"/>
            <a:r>
              <a:rPr lang="en-GB" sz="1400" b="1">
                <a:solidFill>
                  <a:schemeClr val="tx2"/>
                </a:solidFill>
              </a:rPr>
              <a:t>Focal Points (NFP) </a:t>
            </a:r>
            <a:endParaRPr lang="en-US" sz="1400" b="1">
              <a:solidFill>
                <a:schemeClr val="tx2"/>
              </a:solidFill>
            </a:endParaRPr>
          </a:p>
        </p:txBody>
      </p:sp>
      <p:sp>
        <p:nvSpPr>
          <p:cNvPr id="45063" name="Oval 7"/>
          <p:cNvSpPr>
            <a:spLocks noChangeArrowheads="1"/>
          </p:cNvSpPr>
          <p:nvPr/>
        </p:nvSpPr>
        <p:spPr bwMode="auto">
          <a:xfrm>
            <a:off x="3366504" y="2695576"/>
            <a:ext cx="2376074" cy="792163"/>
          </a:xfrm>
          <a:prstGeom prst="ellipse">
            <a:avLst/>
          </a:prstGeom>
          <a:solidFill>
            <a:schemeClr val="accent2"/>
          </a:solidFill>
          <a:ln w="9525">
            <a:noFill/>
            <a:round/>
            <a:headEnd/>
            <a:tailEnd/>
          </a:ln>
        </p:spPr>
        <p:txBody>
          <a:bodyPr wrap="none" lIns="97341" tIns="48671" rIns="97341" bIns="48671" anchor="ctr"/>
          <a:lstStyle/>
          <a:p>
            <a:pPr algn="ctr" defTabSz="973138"/>
            <a:r>
              <a:rPr lang="en-GB" sz="1400" b="1">
                <a:solidFill>
                  <a:schemeClr val="bg1"/>
                </a:solidFill>
              </a:rPr>
              <a:t>WHO IHR </a:t>
            </a:r>
          </a:p>
          <a:p>
            <a:pPr algn="ctr" defTabSz="973138"/>
            <a:r>
              <a:rPr lang="en-GB" sz="1400" b="1">
                <a:solidFill>
                  <a:schemeClr val="bg1"/>
                </a:solidFill>
              </a:rPr>
              <a:t>Contact Points</a:t>
            </a:r>
          </a:p>
          <a:p>
            <a:pPr algn="ctr" defTabSz="973138"/>
            <a:r>
              <a:rPr lang="en-GB" sz="1400" b="1">
                <a:solidFill>
                  <a:schemeClr val="bg1"/>
                </a:solidFill>
              </a:rPr>
              <a:t>Regions</a:t>
            </a:r>
            <a:endParaRPr lang="en-US" sz="1400" b="1">
              <a:solidFill>
                <a:schemeClr val="bg1"/>
              </a:solidFill>
            </a:endParaRPr>
          </a:p>
        </p:txBody>
      </p:sp>
      <p:sp>
        <p:nvSpPr>
          <p:cNvPr id="45064" name="AutoShape 8"/>
          <p:cNvSpPr>
            <a:spLocks noChangeArrowheads="1"/>
          </p:cNvSpPr>
          <p:nvPr/>
        </p:nvSpPr>
        <p:spPr bwMode="auto">
          <a:xfrm>
            <a:off x="6752052" y="1423988"/>
            <a:ext cx="992016" cy="469900"/>
          </a:xfrm>
          <a:prstGeom prst="roundRect">
            <a:avLst>
              <a:gd name="adj" fmla="val 16667"/>
            </a:avLst>
          </a:prstGeom>
          <a:solidFill>
            <a:srgbClr val="6699FF"/>
          </a:solidFill>
          <a:ln w="9525">
            <a:noFill/>
            <a:round/>
            <a:headEnd/>
            <a:tailEnd/>
          </a:ln>
        </p:spPr>
        <p:txBody>
          <a:bodyPr wrap="none" lIns="97341" tIns="48671" rIns="97341" bIns="48671" anchor="ctr"/>
          <a:lstStyle/>
          <a:p>
            <a:pPr algn="ctr" defTabSz="973138"/>
            <a:r>
              <a:rPr lang="en-GB" sz="1300"/>
              <a:t>Emergency</a:t>
            </a:r>
          </a:p>
          <a:p>
            <a:pPr algn="ctr" defTabSz="973138"/>
            <a:r>
              <a:rPr lang="en-GB" sz="1300"/>
              <a:t>Committee</a:t>
            </a:r>
            <a:endParaRPr lang="en-US" sz="1300"/>
          </a:p>
        </p:txBody>
      </p:sp>
      <p:sp>
        <p:nvSpPr>
          <p:cNvPr id="45065" name="AutoShape 9"/>
          <p:cNvSpPr>
            <a:spLocks noChangeArrowheads="1"/>
          </p:cNvSpPr>
          <p:nvPr/>
        </p:nvSpPr>
        <p:spPr bwMode="auto">
          <a:xfrm>
            <a:off x="6752052" y="2768600"/>
            <a:ext cx="1669760" cy="647700"/>
          </a:xfrm>
          <a:prstGeom prst="roundRect">
            <a:avLst>
              <a:gd name="adj" fmla="val 16667"/>
            </a:avLst>
          </a:prstGeom>
          <a:solidFill>
            <a:srgbClr val="6699FF"/>
          </a:solidFill>
          <a:ln w="9525">
            <a:noFill/>
            <a:round/>
            <a:headEnd/>
            <a:tailEnd/>
          </a:ln>
        </p:spPr>
        <p:txBody>
          <a:bodyPr wrap="none" lIns="97341" tIns="48671" rIns="97341" bIns="48671" anchor="ctr"/>
          <a:lstStyle/>
          <a:p>
            <a:pPr algn="ctr" defTabSz="973138"/>
            <a:r>
              <a:rPr lang="en-GB" sz="1300"/>
              <a:t>Other competent </a:t>
            </a:r>
          </a:p>
          <a:p>
            <a:pPr algn="ctr" defTabSz="973138"/>
            <a:r>
              <a:rPr lang="en-GB" sz="1300"/>
              <a:t>organizations</a:t>
            </a:r>
          </a:p>
          <a:p>
            <a:pPr algn="ctr" defTabSz="973138"/>
            <a:r>
              <a:rPr lang="en-GB" sz="1300"/>
              <a:t>(IAEA etc.)</a:t>
            </a:r>
            <a:endParaRPr lang="en-US" sz="1300"/>
          </a:p>
        </p:txBody>
      </p:sp>
      <p:sp>
        <p:nvSpPr>
          <p:cNvPr id="45066" name="AutoShape 10"/>
          <p:cNvSpPr>
            <a:spLocks noChangeArrowheads="1"/>
          </p:cNvSpPr>
          <p:nvPr/>
        </p:nvSpPr>
        <p:spPr bwMode="auto">
          <a:xfrm>
            <a:off x="6799669" y="4183064"/>
            <a:ext cx="1607859" cy="504825"/>
          </a:xfrm>
          <a:prstGeom prst="roundRect">
            <a:avLst>
              <a:gd name="adj" fmla="val 16667"/>
            </a:avLst>
          </a:prstGeom>
          <a:solidFill>
            <a:srgbClr val="FFFF66"/>
          </a:solidFill>
          <a:ln w="9525">
            <a:noFill/>
            <a:round/>
            <a:headEnd/>
            <a:tailEnd/>
          </a:ln>
        </p:spPr>
        <p:txBody>
          <a:bodyPr wrap="none" lIns="97341" tIns="48671" rIns="97341" bIns="48671" anchor="ctr"/>
          <a:lstStyle/>
          <a:p>
            <a:pPr algn="ctr" defTabSz="973138"/>
            <a:r>
              <a:rPr lang="en-GB" sz="1300"/>
              <a:t>Ministries and  </a:t>
            </a:r>
          </a:p>
          <a:p>
            <a:pPr algn="ctr" defTabSz="973138"/>
            <a:r>
              <a:rPr lang="en-GB" sz="1300"/>
              <a:t>sectors concerned</a:t>
            </a:r>
            <a:endParaRPr lang="en-US" sz="1300"/>
          </a:p>
        </p:txBody>
      </p:sp>
      <p:sp>
        <p:nvSpPr>
          <p:cNvPr id="45067" name="Text Box 11"/>
          <p:cNvSpPr txBox="1">
            <a:spLocks noChangeArrowheads="1"/>
          </p:cNvSpPr>
          <p:nvPr/>
        </p:nvSpPr>
        <p:spPr bwMode="auto">
          <a:xfrm>
            <a:off x="558704" y="1522413"/>
            <a:ext cx="3166513" cy="958528"/>
          </a:xfrm>
          <a:prstGeom prst="rect">
            <a:avLst/>
          </a:prstGeom>
          <a:solidFill>
            <a:srgbClr val="EAEAEA"/>
          </a:solidFill>
          <a:ln w="9525">
            <a:noFill/>
            <a:miter lim="800000"/>
            <a:headEnd/>
            <a:tailEnd/>
          </a:ln>
        </p:spPr>
        <p:txBody>
          <a:bodyPr lIns="97341" tIns="48671" rIns="97341" bIns="48671">
            <a:spAutoFit/>
          </a:bodyPr>
          <a:lstStyle/>
          <a:p>
            <a:pPr defTabSz="973138">
              <a:spcBef>
                <a:spcPct val="30000"/>
              </a:spcBef>
            </a:pPr>
            <a:r>
              <a:rPr lang="en-GB" sz="1300"/>
              <a:t>Determine Public Health Emergency of International Concern (PHEIC)</a:t>
            </a:r>
          </a:p>
          <a:p>
            <a:pPr defTabSz="973138">
              <a:spcBef>
                <a:spcPct val="30000"/>
              </a:spcBef>
            </a:pPr>
            <a:r>
              <a:rPr lang="en-GB" sz="1300"/>
              <a:t>Make temporary and standing recommendations</a:t>
            </a:r>
            <a:endParaRPr lang="en-US" sz="1300"/>
          </a:p>
        </p:txBody>
      </p:sp>
      <p:sp>
        <p:nvSpPr>
          <p:cNvPr id="45068" name="AutoShape 12"/>
          <p:cNvSpPr>
            <a:spLocks noChangeArrowheads="1"/>
          </p:cNvSpPr>
          <p:nvPr/>
        </p:nvSpPr>
        <p:spPr bwMode="auto">
          <a:xfrm>
            <a:off x="6763164" y="1982788"/>
            <a:ext cx="977730" cy="468312"/>
          </a:xfrm>
          <a:prstGeom prst="roundRect">
            <a:avLst>
              <a:gd name="adj" fmla="val 16667"/>
            </a:avLst>
          </a:prstGeom>
          <a:solidFill>
            <a:srgbClr val="6699FF"/>
          </a:solidFill>
          <a:ln w="9525">
            <a:noFill/>
            <a:round/>
            <a:headEnd/>
            <a:tailEnd/>
          </a:ln>
        </p:spPr>
        <p:txBody>
          <a:bodyPr wrap="none" lIns="97341" tIns="48671" rIns="97341" bIns="48671" anchor="ctr"/>
          <a:lstStyle/>
          <a:p>
            <a:pPr algn="ctr" defTabSz="973138"/>
            <a:r>
              <a:rPr lang="en-GB" sz="1300"/>
              <a:t>Review</a:t>
            </a:r>
          </a:p>
          <a:p>
            <a:pPr algn="ctr" defTabSz="973138"/>
            <a:r>
              <a:rPr lang="en-GB" sz="1300"/>
              <a:t>Committee</a:t>
            </a:r>
            <a:endParaRPr lang="en-US" sz="1300"/>
          </a:p>
        </p:txBody>
      </p:sp>
      <p:sp>
        <p:nvSpPr>
          <p:cNvPr id="45069" name="AutoShape 13"/>
          <p:cNvSpPr>
            <a:spLocks noChangeArrowheads="1"/>
          </p:cNvSpPr>
          <p:nvPr/>
        </p:nvSpPr>
        <p:spPr bwMode="auto">
          <a:xfrm>
            <a:off x="7831365" y="1431926"/>
            <a:ext cx="576163" cy="1031875"/>
          </a:xfrm>
          <a:prstGeom prst="roundRect">
            <a:avLst>
              <a:gd name="adj" fmla="val 16667"/>
            </a:avLst>
          </a:prstGeom>
          <a:solidFill>
            <a:srgbClr val="6699FF"/>
          </a:solidFill>
          <a:ln w="9525">
            <a:noFill/>
            <a:round/>
            <a:headEnd/>
            <a:tailEnd/>
          </a:ln>
        </p:spPr>
        <p:txBody>
          <a:bodyPr wrap="none" lIns="97341" tIns="48671" rIns="97341" bIns="48671" anchor="ctr"/>
          <a:lstStyle/>
          <a:p>
            <a:pPr algn="ctr" defTabSz="973138"/>
            <a:r>
              <a:rPr lang="en-US" sz="1300"/>
              <a:t>Expert</a:t>
            </a:r>
          </a:p>
          <a:p>
            <a:pPr algn="ctr" defTabSz="973138"/>
            <a:r>
              <a:rPr lang="en-US" sz="1300"/>
              <a:t>Roster</a:t>
            </a:r>
          </a:p>
        </p:txBody>
      </p:sp>
      <p:sp>
        <p:nvSpPr>
          <p:cNvPr id="45070" name="Oval 14"/>
          <p:cNvSpPr>
            <a:spLocks noChangeArrowheads="1"/>
          </p:cNvSpPr>
          <p:nvPr/>
        </p:nvSpPr>
        <p:spPr bwMode="auto">
          <a:xfrm>
            <a:off x="3366504" y="1541464"/>
            <a:ext cx="2376074" cy="720725"/>
          </a:xfrm>
          <a:prstGeom prst="ellipse">
            <a:avLst/>
          </a:prstGeom>
          <a:solidFill>
            <a:schemeClr val="accent2"/>
          </a:solidFill>
          <a:ln w="9525">
            <a:noFill/>
            <a:round/>
            <a:headEnd/>
            <a:tailEnd/>
          </a:ln>
        </p:spPr>
        <p:txBody>
          <a:bodyPr wrap="none" lIns="97341" tIns="48671" rIns="97341" bIns="48671" anchor="ctr"/>
          <a:lstStyle/>
          <a:p>
            <a:pPr algn="ctr" defTabSz="973138"/>
            <a:r>
              <a:rPr lang="en-GB" sz="1400" b="1">
                <a:solidFill>
                  <a:schemeClr val="bg1"/>
                </a:solidFill>
              </a:rPr>
              <a:t>WHO </a:t>
            </a:r>
          </a:p>
          <a:p>
            <a:pPr algn="ctr" defTabSz="973138"/>
            <a:r>
              <a:rPr lang="en-GB" sz="1400" b="1">
                <a:solidFill>
                  <a:schemeClr val="bg1"/>
                </a:solidFill>
              </a:rPr>
              <a:t>Director-General</a:t>
            </a:r>
            <a:endParaRPr lang="en-US" sz="1400" b="1">
              <a:solidFill>
                <a:schemeClr val="bg1"/>
              </a:solidFill>
            </a:endParaRPr>
          </a:p>
        </p:txBody>
      </p:sp>
      <p:cxnSp>
        <p:nvCxnSpPr>
          <p:cNvPr id="45071" name="AutoShape 15"/>
          <p:cNvCxnSpPr>
            <a:cxnSpLocks noChangeShapeType="1"/>
            <a:stCxn id="45070" idx="4"/>
            <a:endCxn id="45063" idx="0"/>
          </p:cNvCxnSpPr>
          <p:nvPr/>
        </p:nvCxnSpPr>
        <p:spPr bwMode="auto">
          <a:xfrm>
            <a:off x="4553747" y="2262189"/>
            <a:ext cx="0" cy="433387"/>
          </a:xfrm>
          <a:prstGeom prst="straightConnector1">
            <a:avLst/>
          </a:prstGeom>
          <a:noFill/>
          <a:ln w="38100">
            <a:solidFill>
              <a:schemeClr val="tx1"/>
            </a:solidFill>
            <a:round/>
            <a:headEnd type="triangle" w="med" len="med"/>
            <a:tailEnd type="triangle" w="med" len="med"/>
          </a:ln>
        </p:spPr>
      </p:cxnSp>
      <p:cxnSp>
        <p:nvCxnSpPr>
          <p:cNvPr id="45072" name="AutoShape 16"/>
          <p:cNvCxnSpPr>
            <a:cxnSpLocks noChangeShapeType="1"/>
            <a:stCxn id="45063" idx="4"/>
            <a:endCxn id="45062" idx="0"/>
          </p:cNvCxnSpPr>
          <p:nvPr/>
        </p:nvCxnSpPr>
        <p:spPr bwMode="auto">
          <a:xfrm>
            <a:off x="4553747" y="3487738"/>
            <a:ext cx="0" cy="552450"/>
          </a:xfrm>
          <a:prstGeom prst="straightConnector1">
            <a:avLst/>
          </a:prstGeom>
          <a:noFill/>
          <a:ln w="38100">
            <a:solidFill>
              <a:schemeClr val="tx1"/>
            </a:solidFill>
            <a:round/>
            <a:headEnd type="triangle" w="med" len="med"/>
            <a:tailEnd type="triangle" w="med" len="med"/>
          </a:ln>
        </p:spPr>
      </p:cxnSp>
      <p:cxnSp>
        <p:nvCxnSpPr>
          <p:cNvPr id="45073" name="AutoShape 17"/>
          <p:cNvCxnSpPr>
            <a:cxnSpLocks noChangeShapeType="1"/>
            <a:stCxn id="45062" idx="4"/>
            <a:endCxn id="45061" idx="0"/>
          </p:cNvCxnSpPr>
          <p:nvPr/>
        </p:nvCxnSpPr>
        <p:spPr bwMode="auto">
          <a:xfrm>
            <a:off x="4553748" y="4832350"/>
            <a:ext cx="1587" cy="647700"/>
          </a:xfrm>
          <a:prstGeom prst="straightConnector1">
            <a:avLst/>
          </a:prstGeom>
          <a:noFill/>
          <a:ln w="38100">
            <a:solidFill>
              <a:schemeClr val="tx1"/>
            </a:solidFill>
            <a:round/>
            <a:headEnd type="triangle" w="med" len="med"/>
            <a:tailEnd type="triangle" w="med" len="med"/>
          </a:ln>
        </p:spPr>
      </p:cxnSp>
      <p:cxnSp>
        <p:nvCxnSpPr>
          <p:cNvPr id="45074" name="AutoShape 18"/>
          <p:cNvCxnSpPr>
            <a:cxnSpLocks noChangeShapeType="1"/>
            <a:stCxn id="45061" idx="3"/>
            <a:endCxn id="45066" idx="2"/>
          </p:cNvCxnSpPr>
          <p:nvPr/>
        </p:nvCxnSpPr>
        <p:spPr bwMode="auto">
          <a:xfrm flipV="1">
            <a:off x="6245728" y="4687888"/>
            <a:ext cx="1357076" cy="1008062"/>
          </a:xfrm>
          <a:prstGeom prst="bentConnector2">
            <a:avLst/>
          </a:prstGeom>
          <a:noFill/>
          <a:ln w="38100">
            <a:solidFill>
              <a:srgbClr val="FF0000"/>
            </a:solidFill>
            <a:miter lim="800000"/>
            <a:headEnd type="triangle" w="med" len="med"/>
            <a:tailEnd type="triangle" w="med" len="med"/>
          </a:ln>
        </p:spPr>
      </p:cxnSp>
      <p:cxnSp>
        <p:nvCxnSpPr>
          <p:cNvPr id="45075" name="AutoShape 19"/>
          <p:cNvCxnSpPr>
            <a:cxnSpLocks noChangeShapeType="1"/>
            <a:stCxn id="45062" idx="6"/>
            <a:endCxn id="45066" idx="1"/>
          </p:cNvCxnSpPr>
          <p:nvPr/>
        </p:nvCxnSpPr>
        <p:spPr bwMode="auto">
          <a:xfrm flipV="1">
            <a:off x="5740992" y="4435475"/>
            <a:ext cx="1057091" cy="1588"/>
          </a:xfrm>
          <a:prstGeom prst="straightConnector1">
            <a:avLst/>
          </a:prstGeom>
          <a:noFill/>
          <a:ln w="38100">
            <a:solidFill>
              <a:schemeClr val="tx1"/>
            </a:solidFill>
            <a:round/>
            <a:headEnd type="triangle" w="med" len="med"/>
            <a:tailEnd type="triangle" w="med" len="med"/>
          </a:ln>
        </p:spPr>
      </p:cxnSp>
      <p:cxnSp>
        <p:nvCxnSpPr>
          <p:cNvPr id="45076" name="AutoShape 20"/>
          <p:cNvCxnSpPr>
            <a:cxnSpLocks noChangeShapeType="1"/>
            <a:stCxn id="45065" idx="2"/>
            <a:endCxn id="45066" idx="0"/>
          </p:cNvCxnSpPr>
          <p:nvPr/>
        </p:nvCxnSpPr>
        <p:spPr bwMode="auto">
          <a:xfrm>
            <a:off x="7585346" y="3416301"/>
            <a:ext cx="17459" cy="766763"/>
          </a:xfrm>
          <a:prstGeom prst="straightConnector1">
            <a:avLst/>
          </a:prstGeom>
          <a:noFill/>
          <a:ln w="38100">
            <a:solidFill>
              <a:schemeClr val="tx1"/>
            </a:solidFill>
            <a:round/>
            <a:headEnd type="triangle" w="med" len="med"/>
            <a:tailEnd type="triangle" w="med" len="med"/>
          </a:ln>
        </p:spPr>
      </p:cxnSp>
      <p:cxnSp>
        <p:nvCxnSpPr>
          <p:cNvPr id="45077" name="AutoShape 21"/>
          <p:cNvCxnSpPr>
            <a:cxnSpLocks noChangeShapeType="1"/>
            <a:stCxn id="45063" idx="6"/>
            <a:endCxn id="45065" idx="1"/>
          </p:cNvCxnSpPr>
          <p:nvPr/>
        </p:nvCxnSpPr>
        <p:spPr bwMode="auto">
          <a:xfrm>
            <a:off x="5740991" y="3092450"/>
            <a:ext cx="1009475" cy="0"/>
          </a:xfrm>
          <a:prstGeom prst="straightConnector1">
            <a:avLst/>
          </a:prstGeom>
          <a:noFill/>
          <a:ln w="38100">
            <a:solidFill>
              <a:schemeClr val="tx1"/>
            </a:solidFill>
            <a:round/>
            <a:headEnd type="triangle" w="med" len="med"/>
            <a:tailEnd type="triangle" w="med" len="med"/>
          </a:ln>
        </p:spPr>
      </p:cxnSp>
      <p:cxnSp>
        <p:nvCxnSpPr>
          <p:cNvPr id="45078" name="AutoShape 22"/>
          <p:cNvCxnSpPr>
            <a:cxnSpLocks noChangeShapeType="1"/>
          </p:cNvCxnSpPr>
          <p:nvPr/>
        </p:nvCxnSpPr>
        <p:spPr bwMode="auto">
          <a:xfrm>
            <a:off x="5740991" y="1901825"/>
            <a:ext cx="1009475" cy="0"/>
          </a:xfrm>
          <a:prstGeom prst="straightConnector1">
            <a:avLst/>
          </a:prstGeom>
          <a:noFill/>
          <a:ln w="38100">
            <a:solidFill>
              <a:schemeClr val="tx1"/>
            </a:solidFill>
            <a:round/>
            <a:headEnd type="triangle" w="med" len="med"/>
            <a:tailEnd type="triangle" w="med" len="med"/>
          </a:ln>
        </p:spPr>
      </p:cxnSp>
      <p:sp>
        <p:nvSpPr>
          <p:cNvPr id="45079" name="AutoShape 23"/>
          <p:cNvSpPr>
            <a:spLocks/>
          </p:cNvSpPr>
          <p:nvPr/>
        </p:nvSpPr>
        <p:spPr bwMode="auto">
          <a:xfrm>
            <a:off x="5382279" y="3290889"/>
            <a:ext cx="288875" cy="936625"/>
          </a:xfrm>
          <a:prstGeom prst="leftBrace">
            <a:avLst>
              <a:gd name="adj1" fmla="val 27015"/>
              <a:gd name="adj2" fmla="val 50000"/>
            </a:avLst>
          </a:prstGeom>
          <a:noFill/>
          <a:ln w="38100">
            <a:solidFill>
              <a:schemeClr val="tx1"/>
            </a:solidFill>
            <a:round/>
            <a:headEnd/>
            <a:tailEnd/>
          </a:ln>
        </p:spPr>
        <p:txBody>
          <a:bodyPr wrap="none" anchor="ctr"/>
          <a:lstStyle/>
          <a:p>
            <a:endParaRPr lang="en-US"/>
          </a:p>
        </p:txBody>
      </p:sp>
      <p:sp>
        <p:nvSpPr>
          <p:cNvPr id="45080" name="Text Box 24"/>
          <p:cNvSpPr txBox="1">
            <a:spLocks noChangeArrowheads="1"/>
          </p:cNvSpPr>
          <p:nvPr/>
        </p:nvSpPr>
        <p:spPr bwMode="auto">
          <a:xfrm>
            <a:off x="5598141" y="3254375"/>
            <a:ext cx="1223749" cy="1073150"/>
          </a:xfrm>
          <a:prstGeom prst="rect">
            <a:avLst/>
          </a:prstGeom>
          <a:noFill/>
          <a:ln w="9525">
            <a:noFill/>
            <a:miter lim="800000"/>
            <a:headEnd/>
            <a:tailEnd/>
          </a:ln>
        </p:spPr>
        <p:txBody>
          <a:bodyPr lIns="97341" tIns="48671" rIns="97341" bIns="48671">
            <a:spAutoFit/>
          </a:bodyPr>
          <a:lstStyle/>
          <a:p>
            <a:pPr defTabSz="973138">
              <a:spcBef>
                <a:spcPct val="30000"/>
              </a:spcBef>
            </a:pPr>
            <a:r>
              <a:rPr lang="en-GB" sz="1300"/>
              <a:t>Notification</a:t>
            </a:r>
          </a:p>
          <a:p>
            <a:pPr defTabSz="973138">
              <a:spcBef>
                <a:spcPct val="30000"/>
              </a:spcBef>
            </a:pPr>
            <a:r>
              <a:rPr lang="en-GB" sz="1300"/>
              <a:t>Consultation</a:t>
            </a:r>
          </a:p>
          <a:p>
            <a:pPr defTabSz="973138">
              <a:spcBef>
                <a:spcPct val="30000"/>
              </a:spcBef>
            </a:pPr>
            <a:r>
              <a:rPr lang="en-GB" sz="1300"/>
              <a:t>Report</a:t>
            </a:r>
          </a:p>
          <a:p>
            <a:pPr defTabSz="973138">
              <a:spcBef>
                <a:spcPct val="30000"/>
              </a:spcBef>
            </a:pPr>
            <a:r>
              <a:rPr lang="en-GB" sz="1300"/>
              <a:t>Verification</a:t>
            </a:r>
          </a:p>
        </p:txBody>
      </p:sp>
      <p:sp>
        <p:nvSpPr>
          <p:cNvPr id="45081" name="Rectangle 25"/>
          <p:cNvSpPr>
            <a:spLocks noChangeArrowheads="1"/>
          </p:cNvSpPr>
          <p:nvPr/>
        </p:nvSpPr>
        <p:spPr bwMode="auto">
          <a:xfrm>
            <a:off x="431725" y="5351464"/>
            <a:ext cx="1331682" cy="492125"/>
          </a:xfrm>
          <a:prstGeom prst="rect">
            <a:avLst/>
          </a:prstGeom>
          <a:noFill/>
          <a:ln w="9525">
            <a:noFill/>
            <a:miter lim="800000"/>
            <a:headEnd/>
            <a:tailEnd/>
          </a:ln>
        </p:spPr>
        <p:txBody>
          <a:bodyPr>
            <a:spAutoFit/>
          </a:bodyPr>
          <a:lstStyle/>
          <a:p>
            <a:pPr algn="ctr"/>
            <a:r>
              <a:rPr lang="en-GB" sz="1300"/>
              <a:t>Unusual</a:t>
            </a:r>
          </a:p>
          <a:p>
            <a:pPr algn="ctr"/>
            <a:r>
              <a:rPr lang="en-GB" sz="1300"/>
              <a:t> health events</a:t>
            </a:r>
          </a:p>
        </p:txBody>
      </p:sp>
      <p:sp>
        <p:nvSpPr>
          <p:cNvPr id="45082" name="AutoShape 26"/>
          <p:cNvSpPr>
            <a:spLocks/>
          </p:cNvSpPr>
          <p:nvPr/>
        </p:nvSpPr>
        <p:spPr bwMode="auto">
          <a:xfrm>
            <a:off x="1652301" y="5181601"/>
            <a:ext cx="244433" cy="830263"/>
          </a:xfrm>
          <a:prstGeom prst="leftBrace">
            <a:avLst>
              <a:gd name="adj1" fmla="val 28301"/>
              <a:gd name="adj2" fmla="val 50000"/>
            </a:avLst>
          </a:prstGeom>
          <a:noFill/>
          <a:ln w="38100">
            <a:solidFill>
              <a:srgbClr val="FF0000"/>
            </a:solidFill>
            <a:round/>
            <a:headEnd/>
            <a:tailEnd/>
          </a:ln>
        </p:spPr>
        <p:txBody>
          <a:bodyPr wrap="none" anchor="ctr"/>
          <a:lstStyle/>
          <a:p>
            <a:endParaRPr lang="en-US"/>
          </a:p>
        </p:txBody>
      </p:sp>
      <p:pic>
        <p:nvPicPr>
          <p:cNvPr id="45083" name="Picture 4"/>
          <p:cNvPicPr>
            <a:picLocks noChangeAspect="1" noChangeArrowheads="1"/>
          </p:cNvPicPr>
          <p:nvPr/>
        </p:nvPicPr>
        <p:blipFill>
          <a:blip r:embed="rId2" cstate="print"/>
          <a:srcRect/>
          <a:stretch>
            <a:fillRect/>
          </a:stretch>
        </p:blipFill>
        <p:spPr bwMode="auto">
          <a:xfrm>
            <a:off x="6588569" y="3433764"/>
            <a:ext cx="509499" cy="719137"/>
          </a:xfrm>
          <a:prstGeom prst="rect">
            <a:avLst/>
          </a:prstGeom>
          <a:noFill/>
          <a:ln w="9525">
            <a:noFill/>
            <a:miter lim="800000"/>
            <a:headEnd/>
            <a:tailEnd/>
          </a:ln>
        </p:spPr>
      </p:pic>
      <p:sp>
        <p:nvSpPr>
          <p:cNvPr id="45084" name="Rectangle 29"/>
          <p:cNvSpPr>
            <a:spLocks noChangeArrowheads="1"/>
          </p:cNvSpPr>
          <p:nvPr/>
        </p:nvSpPr>
        <p:spPr bwMode="auto">
          <a:xfrm>
            <a:off x="36507" y="4387851"/>
            <a:ext cx="550151" cy="292388"/>
          </a:xfrm>
          <a:prstGeom prst="rect">
            <a:avLst/>
          </a:prstGeom>
          <a:noFill/>
          <a:ln w="9525">
            <a:noFill/>
            <a:miter lim="800000"/>
            <a:headEnd/>
            <a:tailEnd/>
          </a:ln>
        </p:spPr>
        <p:txBody>
          <a:bodyPr wrap="none">
            <a:spAutoFit/>
          </a:bodyPr>
          <a:lstStyle/>
          <a:p>
            <a:r>
              <a:rPr lang="es-ES" sz="1300" i="1">
                <a:solidFill>
                  <a:schemeClr val="bg2"/>
                </a:solidFill>
              </a:rPr>
              <a:t>Art.4</a:t>
            </a:r>
          </a:p>
        </p:txBody>
      </p:sp>
      <p:sp>
        <p:nvSpPr>
          <p:cNvPr id="45085" name="Rectangle 30"/>
          <p:cNvSpPr>
            <a:spLocks noChangeArrowheads="1"/>
          </p:cNvSpPr>
          <p:nvPr/>
        </p:nvSpPr>
        <p:spPr bwMode="auto">
          <a:xfrm>
            <a:off x="4710882" y="3552825"/>
            <a:ext cx="772969" cy="492443"/>
          </a:xfrm>
          <a:prstGeom prst="rect">
            <a:avLst/>
          </a:prstGeom>
          <a:noFill/>
          <a:ln w="9525">
            <a:noFill/>
            <a:miter lim="800000"/>
            <a:headEnd/>
            <a:tailEnd/>
          </a:ln>
        </p:spPr>
        <p:txBody>
          <a:bodyPr wrap="none">
            <a:spAutoFit/>
          </a:bodyPr>
          <a:lstStyle/>
          <a:p>
            <a:r>
              <a:rPr lang="es-ES" sz="1300" i="1">
                <a:solidFill>
                  <a:schemeClr val="bg2"/>
                </a:solidFill>
              </a:rPr>
              <a:t>Art.6-12</a:t>
            </a:r>
          </a:p>
          <a:p>
            <a:r>
              <a:rPr lang="es-ES" sz="1300" i="1">
                <a:solidFill>
                  <a:schemeClr val="bg2"/>
                </a:solidFill>
              </a:rPr>
              <a:t>Annex 1</a:t>
            </a:r>
          </a:p>
        </p:txBody>
      </p:sp>
      <p:sp>
        <p:nvSpPr>
          <p:cNvPr id="45086" name="Rectangle 31"/>
          <p:cNvSpPr>
            <a:spLocks noChangeArrowheads="1"/>
          </p:cNvSpPr>
          <p:nvPr/>
        </p:nvSpPr>
        <p:spPr bwMode="auto">
          <a:xfrm>
            <a:off x="3795054" y="6054725"/>
            <a:ext cx="1754006" cy="292388"/>
          </a:xfrm>
          <a:prstGeom prst="rect">
            <a:avLst/>
          </a:prstGeom>
          <a:noFill/>
          <a:ln w="9525">
            <a:noFill/>
            <a:miter lim="800000"/>
            <a:headEnd/>
            <a:tailEnd/>
          </a:ln>
        </p:spPr>
        <p:txBody>
          <a:bodyPr wrap="none">
            <a:spAutoFit/>
          </a:bodyPr>
          <a:lstStyle/>
          <a:p>
            <a:r>
              <a:rPr lang="es-ES" sz="1300" i="1">
                <a:solidFill>
                  <a:schemeClr val="bg2"/>
                </a:solidFill>
              </a:rPr>
              <a:t>Art. 5, 13, 19, Annex 1</a:t>
            </a:r>
          </a:p>
        </p:txBody>
      </p:sp>
      <p:sp>
        <p:nvSpPr>
          <p:cNvPr id="2" name="TextBox 1"/>
          <p:cNvSpPr txBox="1"/>
          <p:nvPr/>
        </p:nvSpPr>
        <p:spPr>
          <a:xfrm>
            <a:off x="2599661" y="6444044"/>
            <a:ext cx="3959752" cy="369332"/>
          </a:xfrm>
          <a:prstGeom prst="rect">
            <a:avLst/>
          </a:prstGeom>
          <a:noFill/>
        </p:spPr>
        <p:txBody>
          <a:bodyPr wrap="square" rtlCol="0">
            <a:spAutoFit/>
          </a:bodyPr>
          <a:lstStyle/>
          <a:p>
            <a:pPr algn="ctr"/>
            <a:r>
              <a:rPr lang="en-US" b="1" dirty="0" smtClean="0">
                <a:solidFill>
                  <a:srgbClr val="FF0000"/>
                </a:solidFill>
              </a:rPr>
              <a:t>Everybody is contributing! </a:t>
            </a:r>
            <a:endParaRPr lang="en-US" b="1" dirty="0">
              <a:solidFill>
                <a:srgbClr val="FF0000"/>
              </a:solidFill>
            </a:endParaRPr>
          </a:p>
        </p:txBody>
      </p:sp>
    </p:spTree>
    <p:extLst>
      <p:ext uri="{BB962C8B-B14F-4D97-AF65-F5344CB8AC3E}">
        <p14:creationId xmlns:p14="http://schemas.microsoft.com/office/powerpoint/2010/main" val="154729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180944" y="184150"/>
            <a:ext cx="8820206" cy="1143000"/>
          </a:xfrm>
        </p:spPr>
        <p:txBody>
          <a:bodyPr/>
          <a:lstStyle/>
          <a:p>
            <a:pPr>
              <a:lnSpc>
                <a:spcPct val="100000"/>
              </a:lnSpc>
            </a:pPr>
            <a:r>
              <a:rPr lang="en-US" sz="2800" dirty="0" smtClean="0">
                <a:solidFill>
                  <a:schemeClr val="tx1"/>
                </a:solidFill>
                <a:latin typeface="Arial Narrow" pitchFamily="34" charset="0"/>
              </a:rPr>
              <a:t>Annex 1 - Core Capacities</a:t>
            </a:r>
            <a:br>
              <a:rPr lang="en-US" sz="2800" dirty="0" smtClean="0">
                <a:solidFill>
                  <a:schemeClr val="tx1"/>
                </a:solidFill>
                <a:latin typeface="Arial Narrow" pitchFamily="34" charset="0"/>
              </a:rPr>
            </a:br>
            <a:r>
              <a:rPr lang="en-US" sz="2800" dirty="0" smtClean="0">
                <a:solidFill>
                  <a:schemeClr val="tx1"/>
                </a:solidFill>
                <a:latin typeface="Arial Narrow" pitchFamily="34" charset="0"/>
              </a:rPr>
              <a:t>Surveillance and Response and at Designated Points of Entry</a:t>
            </a:r>
          </a:p>
        </p:txBody>
      </p:sp>
      <p:grpSp>
        <p:nvGrpSpPr>
          <p:cNvPr id="46082" name="Group 84"/>
          <p:cNvGrpSpPr>
            <a:grpSpLocks/>
          </p:cNvGrpSpPr>
          <p:nvPr/>
        </p:nvGrpSpPr>
        <p:grpSpPr bwMode="auto">
          <a:xfrm>
            <a:off x="755519" y="2781300"/>
            <a:ext cx="7631375" cy="2857500"/>
            <a:chOff x="1065" y="1650"/>
            <a:chExt cx="3584" cy="1305"/>
          </a:xfrm>
        </p:grpSpPr>
        <p:sp>
          <p:nvSpPr>
            <p:cNvPr id="46089" name="Text Box 62"/>
            <p:cNvSpPr txBox="1">
              <a:spLocks noChangeArrowheads="1"/>
            </p:cNvSpPr>
            <p:nvPr/>
          </p:nvSpPr>
          <p:spPr bwMode="auto">
            <a:xfrm>
              <a:off x="2483" y="2135"/>
              <a:ext cx="2166" cy="295"/>
            </a:xfrm>
            <a:prstGeom prst="rect">
              <a:avLst/>
            </a:prstGeom>
            <a:noFill/>
            <a:ln w="9525">
              <a:noFill/>
              <a:miter lim="800000"/>
              <a:headEnd/>
              <a:tailEnd/>
            </a:ln>
          </p:spPr>
          <p:txBody>
            <a:bodyPr>
              <a:spAutoFit/>
            </a:bodyPr>
            <a:lstStyle/>
            <a:p>
              <a:r>
                <a:rPr lang="en-GB">
                  <a:solidFill>
                    <a:srgbClr val="0066CC"/>
                  </a:solidFill>
                  <a:ea typeface="ＭＳ Ｐゴシック"/>
                  <a:cs typeface="ＭＳ Ｐゴシック"/>
                </a:rPr>
                <a:t>Implementation of National IHR Action Plan</a:t>
              </a:r>
              <a:endParaRPr lang="en-US">
                <a:solidFill>
                  <a:srgbClr val="0066CC"/>
                </a:solidFill>
                <a:ea typeface="ＭＳ Ｐゴシック"/>
                <a:cs typeface="ＭＳ Ｐゴシック"/>
              </a:endParaRPr>
            </a:p>
          </p:txBody>
        </p:sp>
        <p:sp>
          <p:nvSpPr>
            <p:cNvPr id="46090" name="Line 63"/>
            <p:cNvSpPr>
              <a:spLocks noChangeShapeType="1"/>
            </p:cNvSpPr>
            <p:nvPr/>
          </p:nvSpPr>
          <p:spPr bwMode="auto">
            <a:xfrm flipV="1">
              <a:off x="1124" y="2754"/>
              <a:ext cx="3006" cy="3"/>
            </a:xfrm>
            <a:prstGeom prst="line">
              <a:avLst/>
            </a:prstGeom>
            <a:noFill/>
            <a:ln w="57150">
              <a:solidFill>
                <a:srgbClr val="0080FF"/>
              </a:solidFill>
              <a:round/>
              <a:headEnd/>
              <a:tailEnd type="triangle" w="med" len="med"/>
            </a:ln>
          </p:spPr>
          <p:txBody>
            <a:bodyPr/>
            <a:lstStyle/>
            <a:p>
              <a:endParaRPr lang="en-US"/>
            </a:p>
          </p:txBody>
        </p:sp>
        <p:sp>
          <p:nvSpPr>
            <p:cNvPr id="46091" name="Text Box 64"/>
            <p:cNvSpPr txBox="1">
              <a:spLocks noChangeArrowheads="1"/>
            </p:cNvSpPr>
            <p:nvPr/>
          </p:nvSpPr>
          <p:spPr bwMode="auto">
            <a:xfrm>
              <a:off x="1065" y="1650"/>
              <a:ext cx="1534" cy="169"/>
            </a:xfrm>
            <a:prstGeom prst="rect">
              <a:avLst/>
            </a:prstGeom>
            <a:noFill/>
            <a:ln w="9525">
              <a:noFill/>
              <a:miter lim="800000"/>
              <a:headEnd/>
              <a:tailEnd/>
            </a:ln>
          </p:spPr>
          <p:txBody>
            <a:bodyPr>
              <a:spAutoFit/>
            </a:bodyPr>
            <a:lstStyle/>
            <a:p>
              <a:r>
                <a:rPr lang="en-GB">
                  <a:solidFill>
                    <a:srgbClr val="0066CC"/>
                  </a:solidFill>
                  <a:ea typeface="ＭＳ Ｐゴシック"/>
                  <a:cs typeface="ＭＳ Ｐゴシック"/>
                </a:rPr>
                <a:t>Entry into force</a:t>
              </a:r>
              <a:endParaRPr lang="en-US">
                <a:solidFill>
                  <a:srgbClr val="0066CC"/>
                </a:solidFill>
                <a:ea typeface="ＭＳ Ｐゴシック"/>
                <a:cs typeface="ＭＳ Ｐゴシック"/>
              </a:endParaRPr>
            </a:p>
          </p:txBody>
        </p:sp>
        <p:sp>
          <p:nvSpPr>
            <p:cNvPr id="46092" name="Text Box 65"/>
            <p:cNvSpPr txBox="1">
              <a:spLocks noChangeArrowheads="1"/>
            </p:cNvSpPr>
            <p:nvPr/>
          </p:nvSpPr>
          <p:spPr bwMode="auto">
            <a:xfrm>
              <a:off x="3205" y="2331"/>
              <a:ext cx="1399" cy="169"/>
            </a:xfrm>
            <a:prstGeom prst="rect">
              <a:avLst/>
            </a:prstGeom>
            <a:noFill/>
            <a:ln w="9525">
              <a:noFill/>
              <a:miter lim="800000"/>
              <a:headEnd/>
              <a:tailEnd/>
            </a:ln>
          </p:spPr>
          <p:txBody>
            <a:bodyPr>
              <a:spAutoFit/>
            </a:bodyPr>
            <a:lstStyle/>
            <a:p>
              <a:r>
                <a:rPr lang="en-GB">
                  <a:solidFill>
                    <a:srgbClr val="0066CC"/>
                  </a:solidFill>
                  <a:ea typeface="ＭＳ Ｐゴシック"/>
                  <a:cs typeface="ＭＳ Ｐゴシック"/>
                </a:rPr>
                <a:t>Core capacities present</a:t>
              </a:r>
            </a:p>
          </p:txBody>
        </p:sp>
        <p:sp>
          <p:nvSpPr>
            <p:cNvPr id="46093" name="Text Box 66"/>
            <p:cNvSpPr txBox="1">
              <a:spLocks noChangeArrowheads="1"/>
            </p:cNvSpPr>
            <p:nvPr/>
          </p:nvSpPr>
          <p:spPr bwMode="auto">
            <a:xfrm>
              <a:off x="1418" y="1797"/>
              <a:ext cx="3095" cy="168"/>
            </a:xfrm>
            <a:prstGeom prst="rect">
              <a:avLst/>
            </a:prstGeom>
            <a:noFill/>
            <a:ln w="9525">
              <a:noFill/>
              <a:miter lim="800000"/>
              <a:headEnd/>
              <a:tailEnd/>
            </a:ln>
          </p:spPr>
          <p:txBody>
            <a:bodyPr>
              <a:spAutoFit/>
            </a:bodyPr>
            <a:lstStyle/>
            <a:p>
              <a:r>
                <a:rPr lang="en-GB">
                  <a:solidFill>
                    <a:srgbClr val="0066CC"/>
                  </a:solidFill>
                  <a:ea typeface="ＭＳ Ｐゴシック"/>
                  <a:cs typeface="ＭＳ Ｐゴシック"/>
                </a:rPr>
                <a:t>Assessment of public health core capacities </a:t>
              </a:r>
            </a:p>
          </p:txBody>
        </p:sp>
        <p:sp>
          <p:nvSpPr>
            <p:cNvPr id="46094" name="Line 67"/>
            <p:cNvSpPr>
              <a:spLocks noChangeShapeType="1"/>
            </p:cNvSpPr>
            <p:nvPr/>
          </p:nvSpPr>
          <p:spPr bwMode="auto">
            <a:xfrm>
              <a:off x="1300" y="1866"/>
              <a:ext cx="1" cy="803"/>
            </a:xfrm>
            <a:prstGeom prst="line">
              <a:avLst/>
            </a:prstGeom>
            <a:noFill/>
            <a:ln w="38100">
              <a:solidFill>
                <a:srgbClr val="0080FF"/>
              </a:solidFill>
              <a:round/>
              <a:headEnd/>
              <a:tailEnd type="triangle" w="med" len="med"/>
            </a:ln>
          </p:spPr>
          <p:txBody>
            <a:bodyPr/>
            <a:lstStyle/>
            <a:p>
              <a:endParaRPr lang="en-US"/>
            </a:p>
          </p:txBody>
        </p:sp>
        <p:sp>
          <p:nvSpPr>
            <p:cNvPr id="46095" name="AutoShape 68"/>
            <p:cNvSpPr>
              <a:spLocks/>
            </p:cNvSpPr>
            <p:nvPr/>
          </p:nvSpPr>
          <p:spPr bwMode="auto">
            <a:xfrm rot="5400000">
              <a:off x="1816" y="2095"/>
              <a:ext cx="147" cy="1002"/>
            </a:xfrm>
            <a:prstGeom prst="leftBrace">
              <a:avLst>
                <a:gd name="adj1" fmla="val 56803"/>
                <a:gd name="adj2" fmla="val 50000"/>
              </a:avLst>
            </a:prstGeom>
            <a:noFill/>
            <a:ln w="38100">
              <a:solidFill>
                <a:srgbClr val="0080FF"/>
              </a:solidFill>
              <a:round/>
              <a:headEnd/>
              <a:tailEnd/>
            </a:ln>
          </p:spPr>
          <p:txBody>
            <a:bodyPr rot="10800000" vert="eaVert" wrap="none" anchor="ctr"/>
            <a:lstStyle/>
            <a:p>
              <a:endParaRPr lang="en-US">
                <a:solidFill>
                  <a:srgbClr val="0066CC"/>
                </a:solidFill>
                <a:ea typeface="ＭＳ Ｐゴシック"/>
                <a:cs typeface="ＭＳ Ｐゴシック"/>
              </a:endParaRPr>
            </a:p>
          </p:txBody>
        </p:sp>
        <p:sp>
          <p:nvSpPr>
            <p:cNvPr id="46096" name="Line 69"/>
            <p:cNvSpPr>
              <a:spLocks noChangeShapeType="1"/>
            </p:cNvSpPr>
            <p:nvPr/>
          </p:nvSpPr>
          <p:spPr bwMode="auto">
            <a:xfrm>
              <a:off x="1887" y="1985"/>
              <a:ext cx="4" cy="478"/>
            </a:xfrm>
            <a:prstGeom prst="line">
              <a:avLst/>
            </a:prstGeom>
            <a:noFill/>
            <a:ln w="38100">
              <a:solidFill>
                <a:srgbClr val="0080FF"/>
              </a:solidFill>
              <a:round/>
              <a:headEnd/>
              <a:tailEnd type="triangle" w="med" len="med"/>
            </a:ln>
          </p:spPr>
          <p:txBody>
            <a:bodyPr/>
            <a:lstStyle/>
            <a:p>
              <a:endParaRPr lang="en-US"/>
            </a:p>
          </p:txBody>
        </p:sp>
        <p:sp>
          <p:nvSpPr>
            <p:cNvPr id="46097" name="AutoShape 70"/>
            <p:cNvSpPr>
              <a:spLocks/>
            </p:cNvSpPr>
            <p:nvPr/>
          </p:nvSpPr>
          <p:spPr bwMode="auto">
            <a:xfrm rot="5400000">
              <a:off x="3010" y="1933"/>
              <a:ext cx="147" cy="1326"/>
            </a:xfrm>
            <a:prstGeom prst="leftBrace">
              <a:avLst>
                <a:gd name="adj1" fmla="val 75170"/>
                <a:gd name="adj2" fmla="val 50000"/>
              </a:avLst>
            </a:prstGeom>
            <a:noFill/>
            <a:ln w="38100">
              <a:solidFill>
                <a:srgbClr val="0080FF"/>
              </a:solidFill>
              <a:round/>
              <a:headEnd/>
              <a:tailEnd/>
            </a:ln>
          </p:spPr>
          <p:txBody>
            <a:bodyPr wrap="none" anchor="ctr"/>
            <a:lstStyle/>
            <a:p>
              <a:endParaRPr lang="en-US">
                <a:ea typeface="ＭＳ Ｐゴシック"/>
                <a:cs typeface="ＭＳ Ｐゴシック"/>
              </a:endParaRPr>
            </a:p>
          </p:txBody>
        </p:sp>
        <p:sp>
          <p:nvSpPr>
            <p:cNvPr id="46098" name="Line 71"/>
            <p:cNvSpPr>
              <a:spLocks noChangeShapeType="1"/>
            </p:cNvSpPr>
            <p:nvPr/>
          </p:nvSpPr>
          <p:spPr bwMode="auto">
            <a:xfrm>
              <a:off x="3062" y="2304"/>
              <a:ext cx="6" cy="159"/>
            </a:xfrm>
            <a:prstGeom prst="line">
              <a:avLst/>
            </a:prstGeom>
            <a:noFill/>
            <a:ln w="38100">
              <a:solidFill>
                <a:srgbClr val="0080FF"/>
              </a:solidFill>
              <a:round/>
              <a:headEnd/>
              <a:tailEnd type="triangle" w="med" len="med"/>
            </a:ln>
          </p:spPr>
          <p:txBody>
            <a:bodyPr/>
            <a:lstStyle/>
            <a:p>
              <a:endParaRPr lang="en-US"/>
            </a:p>
          </p:txBody>
        </p:sp>
        <p:sp>
          <p:nvSpPr>
            <p:cNvPr id="46099" name="Text Box 72"/>
            <p:cNvSpPr txBox="1">
              <a:spLocks noChangeArrowheads="1"/>
            </p:cNvSpPr>
            <p:nvPr/>
          </p:nvSpPr>
          <p:spPr bwMode="auto">
            <a:xfrm>
              <a:off x="1093" y="2769"/>
              <a:ext cx="971" cy="169"/>
            </a:xfrm>
            <a:prstGeom prst="rect">
              <a:avLst/>
            </a:prstGeom>
            <a:noFill/>
            <a:ln w="9525">
              <a:noFill/>
              <a:miter lim="800000"/>
              <a:headEnd/>
              <a:tailEnd/>
            </a:ln>
          </p:spPr>
          <p:txBody>
            <a:bodyPr>
              <a:spAutoFit/>
            </a:bodyPr>
            <a:lstStyle/>
            <a:p>
              <a:r>
                <a:rPr lang="en-GB">
                  <a:solidFill>
                    <a:srgbClr val="0066CC"/>
                  </a:solidFill>
                  <a:ea typeface="ＭＳ Ｐゴシック"/>
                  <a:cs typeface="ＭＳ Ｐゴシック"/>
                </a:rPr>
                <a:t>June 2007</a:t>
              </a:r>
              <a:endParaRPr lang="en-US">
                <a:solidFill>
                  <a:srgbClr val="0066CC"/>
                </a:solidFill>
                <a:ea typeface="ＭＳ Ｐゴシック"/>
                <a:cs typeface="ＭＳ Ｐゴシック"/>
              </a:endParaRPr>
            </a:p>
          </p:txBody>
        </p:sp>
        <p:sp>
          <p:nvSpPr>
            <p:cNvPr id="46100" name="Text Box 73"/>
            <p:cNvSpPr txBox="1">
              <a:spLocks noChangeArrowheads="1"/>
            </p:cNvSpPr>
            <p:nvPr/>
          </p:nvSpPr>
          <p:spPr bwMode="auto">
            <a:xfrm>
              <a:off x="2080" y="2769"/>
              <a:ext cx="827" cy="169"/>
            </a:xfrm>
            <a:prstGeom prst="rect">
              <a:avLst/>
            </a:prstGeom>
            <a:noFill/>
            <a:ln w="9525">
              <a:noFill/>
              <a:miter lim="800000"/>
              <a:headEnd/>
              <a:tailEnd/>
            </a:ln>
          </p:spPr>
          <p:txBody>
            <a:bodyPr>
              <a:spAutoFit/>
            </a:bodyPr>
            <a:lstStyle/>
            <a:p>
              <a:r>
                <a:rPr lang="en-GB">
                  <a:solidFill>
                    <a:srgbClr val="0066CC"/>
                  </a:solidFill>
                  <a:ea typeface="ＭＳ Ｐゴシック"/>
                  <a:cs typeface="ＭＳ Ｐゴシック"/>
                </a:rPr>
                <a:t>June 2009</a:t>
              </a:r>
              <a:endParaRPr lang="en-US">
                <a:solidFill>
                  <a:srgbClr val="0066CC"/>
                </a:solidFill>
                <a:ea typeface="ＭＳ Ｐゴシック"/>
                <a:cs typeface="ＭＳ Ｐゴシック"/>
              </a:endParaRPr>
            </a:p>
          </p:txBody>
        </p:sp>
        <p:sp>
          <p:nvSpPr>
            <p:cNvPr id="46101" name="Text Box 74"/>
            <p:cNvSpPr txBox="1">
              <a:spLocks noChangeArrowheads="1"/>
            </p:cNvSpPr>
            <p:nvPr/>
          </p:nvSpPr>
          <p:spPr bwMode="auto">
            <a:xfrm>
              <a:off x="3527" y="2787"/>
              <a:ext cx="895" cy="168"/>
            </a:xfrm>
            <a:prstGeom prst="rect">
              <a:avLst/>
            </a:prstGeom>
            <a:noFill/>
            <a:ln w="9525">
              <a:noFill/>
              <a:miter lim="800000"/>
              <a:headEnd/>
              <a:tailEnd/>
            </a:ln>
          </p:spPr>
          <p:txBody>
            <a:bodyPr>
              <a:spAutoFit/>
            </a:bodyPr>
            <a:lstStyle/>
            <a:p>
              <a:r>
                <a:rPr lang="en-GB" dirty="0">
                  <a:solidFill>
                    <a:srgbClr val="0066CC"/>
                  </a:solidFill>
                  <a:ea typeface="ＭＳ Ｐゴシック"/>
                  <a:cs typeface="ＭＳ Ｐゴシック"/>
                </a:rPr>
                <a:t>June 2012</a:t>
              </a:r>
            </a:p>
          </p:txBody>
        </p:sp>
        <p:sp>
          <p:nvSpPr>
            <p:cNvPr id="46102" name="Text Box 75"/>
            <p:cNvSpPr txBox="1">
              <a:spLocks noChangeArrowheads="1"/>
            </p:cNvSpPr>
            <p:nvPr/>
          </p:nvSpPr>
          <p:spPr bwMode="auto">
            <a:xfrm>
              <a:off x="2037" y="1968"/>
              <a:ext cx="1120" cy="295"/>
            </a:xfrm>
            <a:prstGeom prst="rect">
              <a:avLst/>
            </a:prstGeom>
            <a:noFill/>
            <a:ln w="9525">
              <a:noFill/>
              <a:miter lim="800000"/>
              <a:headEnd/>
              <a:tailEnd/>
            </a:ln>
          </p:spPr>
          <p:txBody>
            <a:bodyPr>
              <a:spAutoFit/>
            </a:bodyPr>
            <a:lstStyle/>
            <a:p>
              <a:r>
                <a:rPr lang="en-GB" b="1">
                  <a:solidFill>
                    <a:srgbClr val="FF9900"/>
                  </a:solidFill>
                  <a:ea typeface="ＭＳ Ｐゴシック"/>
                  <a:cs typeface="ＭＳ Ｐゴシック"/>
                </a:rPr>
                <a:t>National IHR Action Plan</a:t>
              </a:r>
              <a:endParaRPr lang="en-US" b="1">
                <a:solidFill>
                  <a:srgbClr val="FF9900"/>
                </a:solidFill>
                <a:ea typeface="ＭＳ Ｐゴシック"/>
                <a:cs typeface="ＭＳ Ｐゴシック"/>
              </a:endParaRPr>
            </a:p>
          </p:txBody>
        </p:sp>
        <p:sp>
          <p:nvSpPr>
            <p:cNvPr id="46103" name="Line 76"/>
            <p:cNvSpPr>
              <a:spLocks noChangeShapeType="1"/>
            </p:cNvSpPr>
            <p:nvPr/>
          </p:nvSpPr>
          <p:spPr bwMode="auto">
            <a:xfrm flipH="1">
              <a:off x="2392" y="2144"/>
              <a:ext cx="5" cy="407"/>
            </a:xfrm>
            <a:prstGeom prst="line">
              <a:avLst/>
            </a:prstGeom>
            <a:noFill/>
            <a:ln w="38100">
              <a:solidFill>
                <a:srgbClr val="0080FF"/>
              </a:solidFill>
              <a:round/>
              <a:headEnd/>
              <a:tailEnd type="triangle" w="med" len="med"/>
            </a:ln>
          </p:spPr>
          <p:txBody>
            <a:bodyPr/>
            <a:lstStyle/>
            <a:p>
              <a:endParaRPr lang="en-US"/>
            </a:p>
          </p:txBody>
        </p:sp>
        <p:sp>
          <p:nvSpPr>
            <p:cNvPr id="46104" name="Line 83"/>
            <p:cNvSpPr>
              <a:spLocks noChangeShapeType="1"/>
            </p:cNvSpPr>
            <p:nvPr/>
          </p:nvSpPr>
          <p:spPr bwMode="auto">
            <a:xfrm flipH="1">
              <a:off x="3793" y="2505"/>
              <a:ext cx="4" cy="154"/>
            </a:xfrm>
            <a:prstGeom prst="line">
              <a:avLst/>
            </a:prstGeom>
            <a:noFill/>
            <a:ln w="38100">
              <a:solidFill>
                <a:srgbClr val="0080FF"/>
              </a:solidFill>
              <a:round/>
              <a:headEnd/>
              <a:tailEnd type="triangle" w="med" len="med"/>
            </a:ln>
          </p:spPr>
          <p:txBody>
            <a:bodyPr/>
            <a:lstStyle/>
            <a:p>
              <a:endParaRPr lang="en-US"/>
            </a:p>
          </p:txBody>
        </p:sp>
      </p:grpSp>
      <p:cxnSp>
        <p:nvCxnSpPr>
          <p:cNvPr id="46083" name="Straight Arrow Connector 20"/>
          <p:cNvCxnSpPr>
            <a:cxnSpLocks noChangeShapeType="1"/>
          </p:cNvCxnSpPr>
          <p:nvPr/>
        </p:nvCxnSpPr>
        <p:spPr bwMode="auto">
          <a:xfrm>
            <a:off x="6658407" y="5662613"/>
            <a:ext cx="863450" cy="0"/>
          </a:xfrm>
          <a:prstGeom prst="straightConnector1">
            <a:avLst/>
          </a:prstGeom>
          <a:noFill/>
          <a:ln w="25400" algn="ctr">
            <a:solidFill>
              <a:srgbClr val="FF9900"/>
            </a:solidFill>
            <a:prstDash val="sysDash"/>
            <a:round/>
            <a:headEnd/>
            <a:tailEnd type="arrow" w="med" len="med"/>
          </a:ln>
        </p:spPr>
      </p:cxnSp>
      <p:sp>
        <p:nvSpPr>
          <p:cNvPr id="46084" name="Rectangle 22"/>
          <p:cNvSpPr>
            <a:spLocks noChangeArrowheads="1"/>
          </p:cNvSpPr>
          <p:nvPr/>
        </p:nvSpPr>
        <p:spPr bwMode="auto">
          <a:xfrm>
            <a:off x="7480589" y="5492750"/>
            <a:ext cx="595035" cy="338554"/>
          </a:xfrm>
          <a:prstGeom prst="rect">
            <a:avLst/>
          </a:prstGeom>
          <a:noFill/>
          <a:ln w="9525">
            <a:noFill/>
            <a:miter lim="800000"/>
            <a:headEnd/>
            <a:tailEnd/>
          </a:ln>
        </p:spPr>
        <p:txBody>
          <a:bodyPr wrap="none">
            <a:spAutoFit/>
          </a:bodyPr>
          <a:lstStyle/>
          <a:p>
            <a:r>
              <a:rPr lang="en-GB" sz="1600">
                <a:solidFill>
                  <a:srgbClr val="FF9900"/>
                </a:solidFill>
                <a:ea typeface="ＭＳ Ｐゴシック"/>
                <a:cs typeface="ＭＳ Ｐゴシック"/>
              </a:rPr>
              <a:t>2014</a:t>
            </a:r>
          </a:p>
        </p:txBody>
      </p:sp>
      <p:cxnSp>
        <p:nvCxnSpPr>
          <p:cNvPr id="46085" name="Straight Arrow Connector 20"/>
          <p:cNvCxnSpPr>
            <a:cxnSpLocks noChangeShapeType="1"/>
          </p:cNvCxnSpPr>
          <p:nvPr/>
        </p:nvCxnSpPr>
        <p:spPr bwMode="auto">
          <a:xfrm>
            <a:off x="7269488" y="5956300"/>
            <a:ext cx="863450" cy="0"/>
          </a:xfrm>
          <a:prstGeom prst="straightConnector1">
            <a:avLst/>
          </a:prstGeom>
          <a:noFill/>
          <a:ln w="25400" algn="ctr">
            <a:solidFill>
              <a:srgbClr val="333399"/>
            </a:solidFill>
            <a:prstDash val="sysDash"/>
            <a:round/>
            <a:headEnd/>
            <a:tailEnd type="arrow" w="med" len="med"/>
          </a:ln>
        </p:spPr>
      </p:cxnSp>
      <p:sp>
        <p:nvSpPr>
          <p:cNvPr id="25" name="Rectangle 24"/>
          <p:cNvSpPr/>
          <p:nvPr/>
        </p:nvSpPr>
        <p:spPr>
          <a:xfrm>
            <a:off x="8091670" y="5786438"/>
            <a:ext cx="595035" cy="338554"/>
          </a:xfrm>
          <a:prstGeom prst="rect">
            <a:avLst/>
          </a:prstGeom>
        </p:spPr>
        <p:txBody>
          <a:bodyPr wrap="none">
            <a:spAutoFit/>
          </a:bodyPr>
          <a:lstStyle/>
          <a:p>
            <a:pPr>
              <a:defRPr/>
            </a:pPr>
            <a:r>
              <a:rPr lang="en-GB" sz="1600" dirty="0">
                <a:solidFill>
                  <a:schemeClr val="accent6"/>
                </a:solidFill>
                <a:ea typeface="ＭＳ Ｐゴシック" pitchFamily="34" charset="-128"/>
              </a:rPr>
              <a:t>2016</a:t>
            </a:r>
          </a:p>
        </p:txBody>
      </p:sp>
      <p:sp>
        <p:nvSpPr>
          <p:cNvPr id="46087" name="Rectangle 27"/>
          <p:cNvSpPr>
            <a:spLocks noChangeArrowheads="1"/>
          </p:cNvSpPr>
          <p:nvPr/>
        </p:nvSpPr>
        <p:spPr bwMode="auto">
          <a:xfrm>
            <a:off x="5794957" y="6165851"/>
            <a:ext cx="3755452" cy="369332"/>
          </a:xfrm>
          <a:prstGeom prst="rect">
            <a:avLst/>
          </a:prstGeom>
          <a:noFill/>
          <a:ln w="9525">
            <a:noFill/>
            <a:miter lim="800000"/>
            <a:headEnd/>
            <a:tailEnd/>
          </a:ln>
        </p:spPr>
        <p:txBody>
          <a:bodyPr wrap="none">
            <a:spAutoFit/>
          </a:bodyPr>
          <a:lstStyle/>
          <a:p>
            <a:r>
              <a:rPr lang="en-GB">
                <a:solidFill>
                  <a:srgbClr val="FF9900"/>
                </a:solidFill>
                <a:ea typeface="ＭＳ Ｐゴシック"/>
                <a:cs typeface="ＭＳ Ｐゴシック"/>
              </a:rPr>
              <a:t>However…preparedness is forever</a:t>
            </a:r>
          </a:p>
        </p:txBody>
      </p:sp>
      <p:sp>
        <p:nvSpPr>
          <p:cNvPr id="46088" name="Rectangle 26"/>
          <p:cNvSpPr>
            <a:spLocks noChangeArrowheads="1"/>
          </p:cNvSpPr>
          <p:nvPr/>
        </p:nvSpPr>
        <p:spPr bwMode="auto">
          <a:xfrm>
            <a:off x="-7937" y="1365250"/>
            <a:ext cx="9144000" cy="830997"/>
          </a:xfrm>
          <a:prstGeom prst="rect">
            <a:avLst/>
          </a:prstGeom>
          <a:noFill/>
          <a:ln w="9525">
            <a:noFill/>
            <a:miter lim="800000"/>
            <a:headEnd/>
            <a:tailEnd/>
          </a:ln>
        </p:spPr>
        <p:txBody>
          <a:bodyPr>
            <a:spAutoFit/>
          </a:bodyPr>
          <a:lstStyle/>
          <a:p>
            <a:r>
              <a:rPr lang="en-US" sz="1600" i="1" dirty="0"/>
              <a:t>Article 3 – Principles</a:t>
            </a:r>
            <a:r>
              <a:rPr lang="en-US" sz="1600" dirty="0"/>
              <a:t>: […] 4. States have […] the sovereign right to legislate and to implement legislation in pursuance of their health policies. In doing so they should uphold the purpose of these Regulations</a:t>
            </a:r>
          </a:p>
        </p:txBody>
      </p:sp>
    </p:spTree>
    <p:extLst>
      <p:ext uri="{BB962C8B-B14F-4D97-AF65-F5344CB8AC3E}">
        <p14:creationId xmlns:p14="http://schemas.microsoft.com/office/powerpoint/2010/main" val="219829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p-White_SPA">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1787</Words>
  <Application>Microsoft Office PowerPoint</Application>
  <PresentationFormat>Presentación en pantalla (4:3)</PresentationFormat>
  <Paragraphs>357</Paragraphs>
  <Slides>27</Slides>
  <Notes>7</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Map-White_SPA</vt:lpstr>
      <vt:lpstr>Presentación de PowerPoint</vt:lpstr>
      <vt:lpstr>International legal framework: International Health Regulations </vt:lpstr>
      <vt:lpstr>International Health Regulations</vt:lpstr>
      <vt:lpstr>International Health Regulations</vt:lpstr>
      <vt:lpstr>Article 2 - Purpose and scope</vt:lpstr>
      <vt:lpstr>IHR operational framework</vt:lpstr>
      <vt:lpstr>WHO strategic framework IHR Areas of Work, 2007</vt:lpstr>
      <vt:lpstr>IHR operational framework</vt:lpstr>
      <vt:lpstr>Annex 1 - Core Capacities Surveillance and Response and at Designated Points of Entry</vt:lpstr>
      <vt:lpstr>Presentación de PowerPoint</vt:lpstr>
      <vt:lpstr>Core Capacities WHO, 2010 (rev. 2011, 2012)</vt:lpstr>
      <vt:lpstr>State Party Report to 65th World Health Assembly, 2012 Core Capacities Average Score (%) by Sub-Region in the Americas (submissions Aug 2011- 18 May 2012; response rate 32/35 (91%))</vt:lpstr>
      <vt:lpstr>Presentación de PowerPoint</vt:lpstr>
      <vt:lpstr>IHR operational framework</vt:lpstr>
      <vt:lpstr>  </vt:lpstr>
      <vt:lpstr>Public health events of potential international concern considered by WHO Region   1 Jan 2001 - 5 Sept 2012 (n=4,204; 1,034 (24%) in the Americas)</vt:lpstr>
      <vt:lpstr>Presentación de PowerPoint</vt:lpstr>
      <vt:lpstr>Presentación de PowerPoint</vt:lpstr>
      <vt:lpstr>Presentación de PowerPoint</vt:lpstr>
      <vt:lpstr>Presentación de PowerPoint</vt:lpstr>
      <vt:lpstr>Presentación de PowerPoint</vt:lpstr>
      <vt:lpstr>Presentación de PowerPoint</vt:lpstr>
      <vt:lpstr>Article 21 Ground crossings</vt:lpstr>
      <vt:lpstr>Article 46 - Transport and handling of biological substances, reagents and materials for diagnostic purposes</vt:lpstr>
      <vt:lpstr>Article 44 Collaboration and assistance</vt:lpstr>
      <vt:lpstr>Article 57 Relationship with other international agreements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 Perez-Flores</dc:creator>
  <cp:lastModifiedBy>Perez Flores, Dr. Enrique (CRI)</cp:lastModifiedBy>
  <cp:revision>13</cp:revision>
  <dcterms:created xsi:type="dcterms:W3CDTF">2016-09-27T10:01:16Z</dcterms:created>
  <dcterms:modified xsi:type="dcterms:W3CDTF">2016-09-28T19:38:38Z</dcterms:modified>
</cp:coreProperties>
</file>