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 id="2147483732" r:id="rId11"/>
    <p:sldMasterId id="2147483744" r:id="rId12"/>
    <p:sldMasterId id="2147483756" r:id="rId13"/>
    <p:sldMasterId id="2147483768" r:id="rId14"/>
    <p:sldMasterId id="2147483780" r:id="rId15"/>
  </p:sldMasterIdLst>
  <p:notesMasterIdLst>
    <p:notesMasterId r:id="rId33"/>
  </p:notesMasterIdLst>
  <p:sldIdLst>
    <p:sldId id="347" r:id="rId16"/>
    <p:sldId id="348" r:id="rId17"/>
    <p:sldId id="349" r:id="rId18"/>
    <p:sldId id="351" r:id="rId19"/>
    <p:sldId id="350" r:id="rId20"/>
    <p:sldId id="352" r:id="rId21"/>
    <p:sldId id="353" r:id="rId22"/>
    <p:sldId id="354" r:id="rId23"/>
    <p:sldId id="355" r:id="rId24"/>
    <p:sldId id="356" r:id="rId25"/>
    <p:sldId id="343" r:id="rId26"/>
    <p:sldId id="342" r:id="rId27"/>
    <p:sldId id="341" r:id="rId28"/>
    <p:sldId id="344" r:id="rId29"/>
    <p:sldId id="346" r:id="rId30"/>
    <p:sldId id="357" r:id="rId31"/>
    <p:sldId id="3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F22"/>
    <a:srgbClr val="CF2022"/>
    <a:srgbClr val="678ABA"/>
    <a:srgbClr val="23A38B"/>
    <a:srgbClr val="022C50"/>
    <a:srgbClr val="D53D24"/>
    <a:srgbClr val="E27124"/>
    <a:srgbClr val="3369A5"/>
    <a:srgbClr val="6DBDB0"/>
    <a:srgbClr val="1A5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1" autoAdjust="0"/>
    <p:restoredTop sz="86483" autoAdjust="0"/>
  </p:normalViewPr>
  <p:slideViewPr>
    <p:cSldViewPr>
      <p:cViewPr>
        <p:scale>
          <a:sx n="50" d="100"/>
          <a:sy n="50" d="100"/>
        </p:scale>
        <p:origin x="-1596" y="-11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263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73FCE-78E9-4729-A286-A10C88E795EF}" type="datetimeFigureOut">
              <a:rPr lang="en-US" smtClean="0"/>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F875B-B3A1-4D63-8D46-B15E291B69F0}" type="slidenum">
              <a:rPr lang="en-US" smtClean="0"/>
              <a:t>‹Nº›</a:t>
            </a:fld>
            <a:endParaRPr lang="en-US"/>
          </a:p>
        </p:txBody>
      </p:sp>
    </p:spTree>
    <p:extLst>
      <p:ext uri="{BB962C8B-B14F-4D97-AF65-F5344CB8AC3E}">
        <p14:creationId xmlns:p14="http://schemas.microsoft.com/office/powerpoint/2010/main" val="405396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4500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Nevertheless, there is a consensus in the Region that it should include:</a:t>
            </a:r>
          </a:p>
          <a:p>
            <a:pPr marL="171450" lvl="0" indent="-171450">
              <a:buFont typeface="Wingdings" pitchFamily="2" charset="2"/>
              <a:buChar char="§"/>
            </a:pPr>
            <a:r>
              <a:rPr lang="en-US" sz="1200" kern="1200" dirty="0" smtClean="0">
                <a:solidFill>
                  <a:schemeClr val="tx1"/>
                </a:solidFill>
                <a:effectLst/>
                <a:latin typeface="+mn-lt"/>
                <a:ea typeface="+mn-ea"/>
                <a:cs typeface="+mn-cs"/>
              </a:rPr>
              <a:t>Investing in models based on primary care and the integrated delivery of efficiency, people-centered, and progressively expanding services</a:t>
            </a:r>
          </a:p>
          <a:p>
            <a:pPr marL="171450" lvl="0" indent="-171450">
              <a:buFont typeface="Wingdings" pitchFamily="2" charset="2"/>
              <a:buChar char="§"/>
            </a:pPr>
            <a:r>
              <a:rPr lang="en-US" sz="1200" kern="1200" dirty="0" smtClean="0">
                <a:solidFill>
                  <a:schemeClr val="tx1"/>
                </a:solidFill>
                <a:effectLst/>
                <a:latin typeface="+mn-lt"/>
                <a:ea typeface="+mn-ea"/>
                <a:cs typeface="+mn-cs"/>
              </a:rPr>
              <a:t>Eliminating payments at the point of service</a:t>
            </a:r>
          </a:p>
          <a:p>
            <a:pPr marL="171450" lvl="0" indent="-171450">
              <a:buFont typeface="Wingdings" pitchFamily="2" charset="2"/>
              <a:buChar char="§"/>
            </a:pPr>
            <a:r>
              <a:rPr lang="en-US" sz="1200" kern="1200" dirty="0" smtClean="0">
                <a:solidFill>
                  <a:schemeClr val="tx1"/>
                </a:solidFill>
                <a:effectLst/>
                <a:latin typeface="+mn-lt"/>
                <a:ea typeface="+mn-ea"/>
                <a:cs typeface="+mn-cs"/>
              </a:rPr>
              <a:t>Ensuring the rational use of medicines and health technologies</a:t>
            </a:r>
          </a:p>
          <a:p>
            <a:pPr marL="171450" lvl="0" indent="-171450">
              <a:buFont typeface="Wingdings" pitchFamily="2" charset="2"/>
              <a:buChar char="§"/>
            </a:pPr>
            <a:r>
              <a:rPr lang="en-US" sz="1200" kern="1200" dirty="0" smtClean="0">
                <a:solidFill>
                  <a:schemeClr val="tx1"/>
                </a:solidFill>
                <a:effectLst/>
                <a:latin typeface="+mn-lt"/>
                <a:ea typeface="+mn-ea"/>
                <a:cs typeface="+mn-cs"/>
              </a:rPr>
              <a:t>Finding sustainable ways to increase health financing</a:t>
            </a:r>
          </a:p>
          <a:p>
            <a:pPr marL="171450" lvl="0" indent="-171450">
              <a:buFont typeface="Wingdings" pitchFamily="2" charset="2"/>
              <a:buChar char="§"/>
            </a:pPr>
            <a:r>
              <a:rPr lang="en-US" sz="1200" kern="1200" dirty="0" smtClean="0">
                <a:solidFill>
                  <a:schemeClr val="tx1"/>
                </a:solidFill>
                <a:effectLst/>
                <a:latin typeface="+mn-lt"/>
                <a:ea typeface="+mn-ea"/>
                <a:cs typeface="+mn-cs"/>
              </a:rPr>
              <a:t>Protecting people financially, especially those who can least afford to pay</a:t>
            </a:r>
          </a:p>
          <a:p>
            <a:pPr marL="171450" lvl="0" indent="-171450">
              <a:buFont typeface="Wingdings" pitchFamily="2" charset="2"/>
              <a:buChar char="§"/>
            </a:pPr>
            <a:r>
              <a:rPr lang="en-US" sz="1200" kern="1200" dirty="0" smtClean="0">
                <a:solidFill>
                  <a:schemeClr val="tx1"/>
                </a:solidFill>
                <a:effectLst/>
                <a:latin typeface="+mn-lt"/>
                <a:ea typeface="+mn-ea"/>
                <a:cs typeface="+mn-cs"/>
              </a:rPr>
              <a:t>Empowering people and communities by providing them health information, educating them about their rights and responsibilities, and encouraging their participation in health policy-making</a:t>
            </a:r>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0161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countries are already</a:t>
            </a:r>
            <a:r>
              <a:rPr lang="en-US" baseline="0" dirty="0" smtClean="0"/>
              <a:t> well on the way. </a:t>
            </a:r>
            <a:r>
              <a:rPr lang="en-US" dirty="0" smtClean="0"/>
              <a:t>Getting there does not happen overnight. It takes patient and concerted effort to build a strong and resilient health system that is accessible to all. No country has arrived at a state of perfect universal health. It is a journey, and many challenges remain.</a:t>
            </a:r>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5366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p>
          <a:p>
            <a:r>
              <a:rPr lang="en-US" dirty="0" smtClean="0"/>
              <a:t>For </a:t>
            </a:r>
            <a:r>
              <a:rPr lang="en-US" smtClean="0"/>
              <a:t>more information, please </a:t>
            </a:r>
            <a:r>
              <a:rPr lang="en-US" dirty="0" smtClean="0"/>
              <a:t>visit our website!</a:t>
            </a:r>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9938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countries of the Americas have pledged to achieve universal access to health and universal health coverage. (The Pan American Health</a:t>
            </a:r>
            <a:r>
              <a:rPr lang="en-US" sz="1200" kern="1200" baseline="0" dirty="0" smtClean="0">
                <a:solidFill>
                  <a:schemeClr val="tx1"/>
                </a:solidFill>
                <a:effectLst/>
                <a:latin typeface="+mn-lt"/>
                <a:ea typeface="+mn-ea"/>
                <a:cs typeface="+mn-cs"/>
              </a:rPr>
              <a:t> Organization uses the shorthand term “universal health” to describe both universal access to health and universal health coverage.)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4500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universal access to health and universal health coverage? Access means the absence of barriers to health services—</a:t>
            </a:r>
            <a:r>
              <a:rPr lang="en-US" baseline="0" dirty="0" smtClean="0"/>
              <a:t>be they economic, demographic, geographic, social, cultural or gender-based. Coverage means the organizational mechanisms and financing to cover an entire population. Coverage without access is insufficient to ensure the health and well-being of a population. As the strategy states, “Without universal, timely, and effective access, universal coverage is an unattainable goal: both are necessary conditions for achieving health and well-being.”</a:t>
            </a:r>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9231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the</a:t>
            </a:r>
            <a:r>
              <a:rPr lang="en-US" baseline="0" dirty="0" smtClean="0"/>
              <a:t> realization of the countries’’ shared ambition would mean for the Region’s nearly 1 billion people?</a:t>
            </a:r>
          </a:p>
          <a:p>
            <a:pPr marL="171450" indent="-171450">
              <a:buFont typeface="Wingdings" pitchFamily="2" charset="2"/>
              <a:buChar char="§"/>
            </a:pPr>
            <a:r>
              <a:rPr lang="en-US" baseline="0" dirty="0" smtClean="0"/>
              <a:t>Everyone would be covered by a well-financed, well-organized health system offering quality health services</a:t>
            </a:r>
          </a:p>
          <a:p>
            <a:pPr marL="171450" indent="-171450">
              <a:buFont typeface="Wingdings" pitchFamily="2" charset="2"/>
              <a:buChar char="§"/>
            </a:pPr>
            <a:r>
              <a:rPr lang="en-US" baseline="0" dirty="0" smtClean="0"/>
              <a:t>There would be no barriers to these services. Everyone—rich and poor, old and young, urban and rural, male and female—would have access when they need it</a:t>
            </a:r>
          </a:p>
          <a:p>
            <a:pPr marL="171450" indent="-171450">
              <a:buFont typeface="Wingdings" pitchFamily="2" charset="2"/>
              <a:buChar char="§"/>
            </a:pPr>
            <a:r>
              <a:rPr lang="en-US" baseline="0" dirty="0" smtClean="0"/>
              <a:t>Health services would be comprehensive, covering not just treatment but also prevention, rehabilitation and palliation</a:t>
            </a:r>
          </a:p>
          <a:p>
            <a:pPr marL="171450" indent="-171450">
              <a:buFont typeface="Wingdings" pitchFamily="2" charset="2"/>
              <a:buChar char="§"/>
            </a:pPr>
            <a:r>
              <a:rPr lang="en-US" baseline="0" dirty="0" smtClean="0"/>
              <a:t>Everyone would be protected against financial hardship. No one who needed care would go broke, or lose her home, or decide to forgo care because she could not afford it.</a:t>
            </a:r>
          </a:p>
          <a:p>
            <a:pPr marL="171450" indent="-171450">
              <a:buFont typeface="Wingdings" pitchFamily="2" charset="2"/>
              <a:buChar char="§"/>
            </a:pPr>
            <a:r>
              <a:rPr lang="en-US" baseline="0" dirty="0" smtClean="0"/>
              <a:t>Health systems would be flexible, innovative, and resilient in the face of changing health needs and health emergencies</a:t>
            </a:r>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3064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resulting healthier population would be good for the Region’s economies. Workers would be more productive. Children would miss fewer days of school. Poverty and inequality would decrease. Societies would be more harmonious. Growth would be more robust and sustainable.</a:t>
            </a:r>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759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Governments would win, too. They would grow in their people’s esteem, for universal health is popular!</a:t>
            </a:r>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9696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Universal health is an ambitious goal. It takes money, affordable medicines, plenty of well-trained doctors and nurses, integrated health care networks, and thoughtful decisions about what services to prioritize. </a:t>
            </a:r>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7717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of all, it takes vision, planning, political will, community buy-in, and commitment to the principles of affordability, accessibility, quality, equity, and solidarity.</a:t>
            </a:r>
          </a:p>
          <a:p>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9521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also takes </a:t>
            </a:r>
            <a:r>
              <a:rPr lang="en-US" sz="1200" kern="1200" dirty="0" err="1" smtClean="0">
                <a:solidFill>
                  <a:schemeClr val="tx1"/>
                </a:solidFill>
                <a:latin typeface="+mn-lt"/>
                <a:ea typeface="+mn-ea"/>
                <a:cs typeface="+mn-cs"/>
              </a:rPr>
              <a:t>intersectoral</a:t>
            </a:r>
            <a:r>
              <a:rPr lang="en-US" sz="1200" kern="1200" dirty="0" smtClean="0">
                <a:solidFill>
                  <a:schemeClr val="tx1"/>
                </a:solidFill>
                <a:latin typeface="+mn-lt"/>
                <a:ea typeface="+mn-ea"/>
                <a:cs typeface="+mn-cs"/>
              </a:rPr>
              <a:t> cooperation. The strategy calls for the Member States of the Pan American Health Organization to “implement policies</a:t>
            </a:r>
            <a:r>
              <a:rPr lang="en-US" sz="1200" kern="1200" baseline="0" dirty="0" smtClean="0">
                <a:solidFill>
                  <a:schemeClr val="tx1"/>
                </a:solidFill>
                <a:latin typeface="+mn-lt"/>
                <a:ea typeface="+mn-ea"/>
                <a:cs typeface="+mn-cs"/>
              </a:rPr>
              <a:t> and actions with a </a:t>
            </a:r>
            <a:r>
              <a:rPr lang="en-US" sz="1200" kern="1200" baseline="0" dirty="0" err="1" smtClean="0">
                <a:solidFill>
                  <a:schemeClr val="tx1"/>
                </a:solidFill>
                <a:latin typeface="+mn-lt"/>
                <a:ea typeface="+mn-ea"/>
                <a:cs typeface="+mn-cs"/>
              </a:rPr>
              <a:t>multisectoral</a:t>
            </a:r>
            <a:r>
              <a:rPr lang="en-US" sz="1200" kern="1200" baseline="0" dirty="0" smtClean="0">
                <a:solidFill>
                  <a:schemeClr val="tx1"/>
                </a:solidFill>
                <a:latin typeface="+mn-lt"/>
                <a:ea typeface="+mn-ea"/>
                <a:cs typeface="+mn-cs"/>
              </a:rPr>
              <a:t> approach” t</a:t>
            </a:r>
            <a:r>
              <a:rPr lang="en-US" sz="1200" kern="1200" dirty="0" smtClean="0">
                <a:solidFill>
                  <a:schemeClr val="tx1"/>
                </a:solidFill>
                <a:latin typeface="+mn-lt"/>
                <a:ea typeface="+mn-ea"/>
                <a:cs typeface="+mn-cs"/>
              </a:rPr>
              <a:t>o address what we call the social determinants of health, which are generally defined as the social and economic conditions in which a person is born or lives,</a:t>
            </a:r>
            <a:r>
              <a:rPr lang="en-US" sz="1200" kern="1200" baseline="0" dirty="0" smtClean="0">
                <a:solidFill>
                  <a:schemeClr val="tx1"/>
                </a:solidFill>
                <a:latin typeface="+mn-lt"/>
                <a:ea typeface="+mn-ea"/>
                <a:cs typeface="+mn-cs"/>
              </a:rPr>
              <a:t> and to “promote a society-wide commitment to fostering health and well-being”</a:t>
            </a:r>
            <a:r>
              <a:rPr lang="en-US" sz="1200" kern="1200" dirty="0" smtClean="0">
                <a:solidFill>
                  <a:schemeClr val="tx1"/>
                </a:solidFill>
                <a:latin typeface="+mn-lt"/>
                <a:ea typeface="+mn-ea"/>
                <a:cs typeface="+mn-cs"/>
              </a:rPr>
              <a:t>. In particular, the strategy calls for the Member</a:t>
            </a:r>
            <a:r>
              <a:rPr lang="en-US" sz="1200" kern="1200" baseline="0" dirty="0" smtClean="0">
                <a:solidFill>
                  <a:schemeClr val="tx1"/>
                </a:solidFill>
                <a:latin typeface="+mn-lt"/>
                <a:ea typeface="+mn-ea"/>
                <a:cs typeface="+mn-cs"/>
              </a:rPr>
              <a:t> States </a:t>
            </a:r>
            <a:r>
              <a:rPr lang="en-US" sz="1200" kern="1200" dirty="0" smtClean="0">
                <a:solidFill>
                  <a:schemeClr val="tx1"/>
                </a:solidFill>
                <a:latin typeface="+mn-lt"/>
                <a:ea typeface="+mn-ea"/>
                <a:cs typeface="+mn-cs"/>
              </a:rPr>
              <a:t>to “strengthen links between health and community by promoting the active participation of municipalities and social organizations in improving living conditions and developing healthy spaces to live, work, and play.”</a:t>
            </a:r>
            <a:endParaRPr lang="en-US" dirty="0"/>
          </a:p>
        </p:txBody>
      </p:sp>
      <p:sp>
        <p:nvSpPr>
          <p:cNvPr id="4" name="Slide Number Placeholder 3"/>
          <p:cNvSpPr>
            <a:spLocks noGrp="1"/>
          </p:cNvSpPr>
          <p:nvPr>
            <p:ph type="sldNum" sz="quarter" idx="10"/>
          </p:nvPr>
        </p:nvSpPr>
        <p:spPr/>
        <p:txBody>
          <a:bodyPr/>
          <a:lstStyle/>
          <a:p>
            <a:fld id="{DBCF875B-B3A1-4D63-8D46-B15E291B69F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9521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98906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t>‹Nº›</a:t>
            </a:fld>
            <a:endParaRPr lang="en-US"/>
          </a:p>
        </p:txBody>
      </p:sp>
    </p:spTree>
    <p:extLst>
      <p:ext uri="{BB962C8B-B14F-4D97-AF65-F5344CB8AC3E}">
        <p14:creationId xmlns:p14="http://schemas.microsoft.com/office/powerpoint/2010/main" val="30133437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5945454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6129146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60510539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5642157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3807460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637640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8856954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60042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682226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92102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t>‹Nº›</a:t>
            </a:fld>
            <a:endParaRPr lang="en-US"/>
          </a:p>
        </p:txBody>
      </p:sp>
    </p:spTree>
    <p:extLst>
      <p:ext uri="{BB962C8B-B14F-4D97-AF65-F5344CB8AC3E}">
        <p14:creationId xmlns:p14="http://schemas.microsoft.com/office/powerpoint/2010/main" val="30741515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5693043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4011311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979272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82490706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862986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8435663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2411437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2860800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9250119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9355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4262527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5523159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7235487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3680473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9109576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45812732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557789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9316828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5362579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6665577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545094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19025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5797670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4539872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4885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3048120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4218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55602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445791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04625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50234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t>‹Nº›</a:t>
            </a:fld>
            <a:endParaRPr lang="en-US"/>
          </a:p>
        </p:txBody>
      </p:sp>
    </p:spTree>
    <p:extLst>
      <p:ext uri="{BB962C8B-B14F-4D97-AF65-F5344CB8AC3E}">
        <p14:creationId xmlns:p14="http://schemas.microsoft.com/office/powerpoint/2010/main" val="35143030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186792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11396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6237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107930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11897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0704432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580614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121431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770783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12381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613" y="6275835"/>
            <a:ext cx="1643342" cy="384045"/>
          </a:xfrm>
          <a:prstGeom prst="rect">
            <a:avLst/>
          </a:prstGeom>
        </p:spPr>
      </p:pic>
    </p:spTree>
    <p:extLst>
      <p:ext uri="{BB962C8B-B14F-4D97-AF65-F5344CB8AC3E}">
        <p14:creationId xmlns:p14="http://schemas.microsoft.com/office/powerpoint/2010/main" val="30055507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788854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249775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570344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447894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04997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337455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8211006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106490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885175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51126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t>‹Nº›</a:t>
            </a:fld>
            <a:endParaRPr lang="en-US"/>
          </a:p>
        </p:txBody>
      </p:sp>
    </p:spTree>
    <p:extLst>
      <p:ext uri="{BB962C8B-B14F-4D97-AF65-F5344CB8AC3E}">
        <p14:creationId xmlns:p14="http://schemas.microsoft.com/office/powerpoint/2010/main" val="30646852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753066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903498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551714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04852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478943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90776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772385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41999179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403178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39562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2678593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530892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405801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022577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293378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226640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5478671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836352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149452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50948850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66341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t>‹Nº›</a:t>
            </a:fld>
            <a:endParaRPr lang="en-US"/>
          </a:p>
        </p:txBody>
      </p:sp>
    </p:spTree>
    <p:extLst>
      <p:ext uri="{BB962C8B-B14F-4D97-AF65-F5344CB8AC3E}">
        <p14:creationId xmlns:p14="http://schemas.microsoft.com/office/powerpoint/2010/main" val="73675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626579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620380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599532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8457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4422649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796315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6227619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2600862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803549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638906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t>‹Nº›</a:t>
            </a:fld>
            <a:endParaRPr lang="en-US"/>
          </a:p>
        </p:txBody>
      </p:sp>
    </p:spTree>
    <p:extLst>
      <p:ext uri="{BB962C8B-B14F-4D97-AF65-F5344CB8AC3E}">
        <p14:creationId xmlns:p14="http://schemas.microsoft.com/office/powerpoint/2010/main" val="6439963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117953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968582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169885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5559651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166820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5768900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5897215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375803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4964868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79846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21385630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655402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108673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4020590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327996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964306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906117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556905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4620885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239238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170663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t>‹Nº›</a:t>
            </a:fld>
            <a:endParaRPr lang="en-US"/>
          </a:p>
        </p:txBody>
      </p:sp>
    </p:spTree>
    <p:extLst>
      <p:ext uri="{BB962C8B-B14F-4D97-AF65-F5344CB8AC3E}">
        <p14:creationId xmlns:p14="http://schemas.microsoft.com/office/powerpoint/2010/main" val="77721298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5217205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03_map.jpg"/>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82754305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216360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0169388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613435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9219887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138102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2679546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077527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0FF19-F33D-4C36-AE20-DF4616D159D4}" type="datetimeFigureOut">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0B43DC-8C60-40FE-AE96-7F6D1AFC634B}"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4299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6.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6.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6.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Users\valdesam\Desktop\UH-Logos\WhiteHorizontalSPANISH.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200" y="6141720"/>
            <a:ext cx="256032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37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12352259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19900598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353484234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1140995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2049307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2457042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2631976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39254496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26180204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36198398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68680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924800" cy="4525963"/>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hiteHorizontalPAHO-WHO2_white.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5" name="Picture 4" descr="Access+Coverage-Logo-English.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19196585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spcBef>
          <a:spcPct val="0"/>
        </a:spcBef>
        <a:buNone/>
        <a:defRPr sz="4000" b="0" kern="1200">
          <a:solidFill>
            <a:schemeClr val="tx2">
              <a:lumMod val="40000"/>
              <a:lumOff val="60000"/>
            </a:schemeClr>
          </a:solidFill>
          <a:latin typeface="Arial"/>
          <a:ea typeface="+mj-ea"/>
          <a:cs typeface="Arial"/>
        </a:defRPr>
      </a:lvl1pPr>
    </p:titleStyle>
    <p:body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90.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iversal Health logo ICON_blue.eps"/>
          <p:cNvPicPr>
            <a:picLocks noChangeAspect="1"/>
          </p:cNvPicPr>
          <p:nvPr/>
        </p:nvPicPr>
        <p:blipFill>
          <a:blip r:embed="rId3">
            <a:alphaModFix amt="32000"/>
            <a:extLst>
              <a:ext uri="{28A0092B-C50C-407E-A947-70E740481C1C}">
                <a14:useLocalDpi xmlns:a14="http://schemas.microsoft.com/office/drawing/2010/main"/>
              </a:ext>
            </a:extLst>
          </a:blip>
          <a:stretch>
            <a:fillRect/>
          </a:stretch>
        </p:blipFill>
        <p:spPr>
          <a:xfrm>
            <a:off x="5334000" y="1371600"/>
            <a:ext cx="9525000" cy="10542939"/>
          </a:xfrm>
          <a:prstGeom prst="rect">
            <a:avLst/>
          </a:prstGeom>
        </p:spPr>
      </p:pic>
      <p:pic>
        <p:nvPicPr>
          <p:cNvPr id="5" name="Picture 4" descr="Access+Coverage-Logo-English.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4400" y="1371600"/>
            <a:ext cx="7166150" cy="1828800"/>
          </a:xfrm>
          <a:prstGeom prst="rect">
            <a:avLst/>
          </a:prstGeom>
        </p:spPr>
      </p:pic>
      <p:sp>
        <p:nvSpPr>
          <p:cNvPr id="6" name="5 CuadroTexto"/>
          <p:cNvSpPr txBox="1"/>
          <p:nvPr/>
        </p:nvSpPr>
        <p:spPr>
          <a:xfrm>
            <a:off x="990600" y="3657600"/>
            <a:ext cx="7698454" cy="892552"/>
          </a:xfrm>
          <a:prstGeom prst="rect">
            <a:avLst/>
          </a:prstGeom>
          <a:noFill/>
        </p:spPr>
        <p:txBody>
          <a:bodyPr wrap="none" rtlCol="0">
            <a:spAutoFit/>
          </a:bodyPr>
          <a:lstStyle/>
          <a:p>
            <a:r>
              <a:rPr lang="es-CR" sz="2800" dirty="0" smtClean="0">
                <a:solidFill>
                  <a:srgbClr val="FFC000"/>
                </a:solidFill>
              </a:rPr>
              <a:t>Regional </a:t>
            </a:r>
            <a:r>
              <a:rPr lang="es-CR" sz="2800" dirty="0" err="1" smtClean="0">
                <a:solidFill>
                  <a:srgbClr val="FFC000"/>
                </a:solidFill>
              </a:rPr>
              <a:t>Conference</a:t>
            </a:r>
            <a:r>
              <a:rPr lang="es-CR" sz="2800" dirty="0" smtClean="0">
                <a:solidFill>
                  <a:srgbClr val="FFC000"/>
                </a:solidFill>
              </a:rPr>
              <a:t> </a:t>
            </a:r>
            <a:r>
              <a:rPr lang="es-CR" sz="2800" dirty="0" err="1" smtClean="0">
                <a:solidFill>
                  <a:srgbClr val="FFC000"/>
                </a:solidFill>
              </a:rPr>
              <a:t>on</a:t>
            </a:r>
            <a:r>
              <a:rPr lang="es-CR" sz="2800" dirty="0" smtClean="0">
                <a:solidFill>
                  <a:srgbClr val="FFC000"/>
                </a:solidFill>
              </a:rPr>
              <a:t> </a:t>
            </a:r>
            <a:r>
              <a:rPr lang="es-CR" sz="2800" dirty="0" err="1" smtClean="0">
                <a:solidFill>
                  <a:srgbClr val="FFC000"/>
                </a:solidFill>
              </a:rPr>
              <a:t>Migration</a:t>
            </a:r>
            <a:endParaRPr lang="es-CR" sz="2800" dirty="0" smtClean="0">
              <a:solidFill>
                <a:srgbClr val="FFC000"/>
              </a:solidFill>
            </a:endParaRPr>
          </a:p>
          <a:p>
            <a:r>
              <a:rPr lang="es-CR" sz="2400" i="1" dirty="0" err="1" smtClean="0">
                <a:solidFill>
                  <a:srgbClr val="FFC000"/>
                </a:solidFill>
              </a:rPr>
              <a:t>Workshop</a:t>
            </a:r>
            <a:r>
              <a:rPr lang="es-CR" sz="2400" i="1" dirty="0" smtClean="0">
                <a:solidFill>
                  <a:srgbClr val="FFC000"/>
                </a:solidFill>
              </a:rPr>
              <a:t> </a:t>
            </a:r>
            <a:r>
              <a:rPr lang="es-CR" sz="2400" i="1" dirty="0" err="1" smtClean="0">
                <a:solidFill>
                  <a:srgbClr val="FFC000"/>
                </a:solidFill>
              </a:rPr>
              <a:t>on</a:t>
            </a:r>
            <a:r>
              <a:rPr lang="es-CR" sz="2400" i="1" dirty="0" smtClean="0">
                <a:solidFill>
                  <a:srgbClr val="FFC000"/>
                </a:solidFill>
              </a:rPr>
              <a:t> </a:t>
            </a:r>
            <a:r>
              <a:rPr lang="es-CR" sz="2400" i="1" dirty="0" err="1" smtClean="0">
                <a:solidFill>
                  <a:srgbClr val="FFC000"/>
                </a:solidFill>
              </a:rPr>
              <a:t>Migration</a:t>
            </a:r>
            <a:r>
              <a:rPr lang="es-CR" sz="2400" i="1" dirty="0" smtClean="0">
                <a:solidFill>
                  <a:srgbClr val="FFC000"/>
                </a:solidFill>
              </a:rPr>
              <a:t> and </a:t>
            </a:r>
            <a:r>
              <a:rPr lang="es-CR" sz="2400" i="1" dirty="0" err="1" smtClean="0">
                <a:solidFill>
                  <a:srgbClr val="FFC000"/>
                </a:solidFill>
              </a:rPr>
              <a:t>Health</a:t>
            </a:r>
            <a:r>
              <a:rPr lang="es-CR" sz="2400" i="1" dirty="0" smtClean="0">
                <a:solidFill>
                  <a:srgbClr val="FFC000"/>
                </a:solidFill>
              </a:rPr>
              <a:t>, </a:t>
            </a:r>
            <a:r>
              <a:rPr lang="es-CR" sz="2400" i="1" dirty="0" err="1" smtClean="0">
                <a:solidFill>
                  <a:srgbClr val="FFC000"/>
                </a:solidFill>
              </a:rPr>
              <a:t>September</a:t>
            </a:r>
            <a:r>
              <a:rPr lang="es-CR" sz="2400" i="1" dirty="0" smtClean="0">
                <a:solidFill>
                  <a:srgbClr val="FFC000"/>
                </a:solidFill>
              </a:rPr>
              <a:t>  29th, 2016 </a:t>
            </a:r>
            <a:endParaRPr lang="es-CR" sz="2400" i="1" dirty="0">
              <a:solidFill>
                <a:srgbClr val="FFC000"/>
              </a:solidFill>
            </a:endParaRPr>
          </a:p>
        </p:txBody>
      </p:sp>
      <p:sp>
        <p:nvSpPr>
          <p:cNvPr id="7" name="6 CuadroTexto"/>
          <p:cNvSpPr txBox="1"/>
          <p:nvPr/>
        </p:nvSpPr>
        <p:spPr>
          <a:xfrm>
            <a:off x="990600" y="5181600"/>
            <a:ext cx="6048194" cy="369332"/>
          </a:xfrm>
          <a:prstGeom prst="rect">
            <a:avLst/>
          </a:prstGeom>
          <a:noFill/>
        </p:spPr>
        <p:txBody>
          <a:bodyPr wrap="none" rtlCol="0">
            <a:spAutoFit/>
          </a:bodyPr>
          <a:lstStyle/>
          <a:p>
            <a:r>
              <a:rPr lang="es-CR" dirty="0" smtClean="0">
                <a:solidFill>
                  <a:schemeClr val="bg1"/>
                </a:solidFill>
              </a:rPr>
              <a:t>Dr. Mario Cruz </a:t>
            </a:r>
            <a:r>
              <a:rPr lang="es-CR" dirty="0" err="1" smtClean="0">
                <a:solidFill>
                  <a:schemeClr val="bg1"/>
                </a:solidFill>
              </a:rPr>
              <a:t>Peñate</a:t>
            </a:r>
            <a:r>
              <a:rPr lang="es-CR" dirty="0" smtClean="0">
                <a:solidFill>
                  <a:schemeClr val="bg1"/>
                </a:solidFill>
              </a:rPr>
              <a:t>, </a:t>
            </a:r>
            <a:r>
              <a:rPr lang="es-CR" dirty="0" err="1" smtClean="0">
                <a:solidFill>
                  <a:schemeClr val="bg1"/>
                </a:solidFill>
              </a:rPr>
              <a:t>Advisor</a:t>
            </a:r>
            <a:r>
              <a:rPr lang="es-CR" dirty="0" smtClean="0">
                <a:solidFill>
                  <a:schemeClr val="bg1"/>
                </a:solidFill>
              </a:rPr>
              <a:t> </a:t>
            </a:r>
            <a:r>
              <a:rPr lang="es-CR" dirty="0" err="1" smtClean="0">
                <a:solidFill>
                  <a:schemeClr val="bg1"/>
                </a:solidFill>
              </a:rPr>
              <a:t>on</a:t>
            </a:r>
            <a:r>
              <a:rPr lang="es-CR" dirty="0" smtClean="0">
                <a:solidFill>
                  <a:schemeClr val="bg1"/>
                </a:solidFill>
              </a:rPr>
              <a:t> </a:t>
            </a:r>
            <a:r>
              <a:rPr lang="es-CR" dirty="0" err="1" smtClean="0">
                <a:solidFill>
                  <a:schemeClr val="bg1"/>
                </a:solidFill>
              </a:rPr>
              <a:t>Health</a:t>
            </a:r>
            <a:r>
              <a:rPr lang="es-CR" dirty="0" smtClean="0">
                <a:solidFill>
                  <a:schemeClr val="bg1"/>
                </a:solidFill>
              </a:rPr>
              <a:t> </a:t>
            </a:r>
            <a:r>
              <a:rPr lang="es-CR" dirty="0" err="1" smtClean="0">
                <a:solidFill>
                  <a:schemeClr val="bg1"/>
                </a:solidFill>
              </a:rPr>
              <a:t>Systems</a:t>
            </a:r>
            <a:r>
              <a:rPr lang="es-CR" dirty="0" smtClean="0">
                <a:solidFill>
                  <a:schemeClr val="bg1"/>
                </a:solidFill>
              </a:rPr>
              <a:t> and </a:t>
            </a:r>
            <a:r>
              <a:rPr lang="es-CR" dirty="0" err="1" smtClean="0">
                <a:solidFill>
                  <a:schemeClr val="bg1"/>
                </a:solidFill>
              </a:rPr>
              <a:t>Services</a:t>
            </a:r>
            <a:r>
              <a:rPr lang="es-CR" dirty="0" smtClean="0">
                <a:solidFill>
                  <a:schemeClr val="bg1"/>
                </a:solidFill>
              </a:rPr>
              <a:t>.</a:t>
            </a:r>
            <a:endParaRPr lang="es-CR" dirty="0">
              <a:solidFill>
                <a:schemeClr val="bg1"/>
              </a:solidFill>
            </a:endParaRPr>
          </a:p>
        </p:txBody>
      </p:sp>
    </p:spTree>
    <p:extLst>
      <p:ext uri="{BB962C8B-B14F-4D97-AF65-F5344CB8AC3E}">
        <p14:creationId xmlns:p14="http://schemas.microsoft.com/office/powerpoint/2010/main" val="428303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762000"/>
            <a:ext cx="4648200" cy="4800600"/>
          </a:xfrm>
          <a:effectLst/>
        </p:spPr>
        <p:txBody>
          <a:bodyPr>
            <a:noAutofit/>
          </a:bodyPr>
          <a:lstStyle/>
          <a:p>
            <a:pPr>
              <a:spcBef>
                <a:spcPts val="1080"/>
              </a:spcBef>
            </a:pPr>
            <a:r>
              <a:rPr lang="en-US" sz="2400" b="1" dirty="0">
                <a:solidFill>
                  <a:srgbClr val="6DBDB0"/>
                </a:solidFill>
              </a:rPr>
              <a:t>Investing</a:t>
            </a:r>
            <a:r>
              <a:rPr lang="en-US" sz="2000" dirty="0">
                <a:solidFill>
                  <a:schemeClr val="bg1"/>
                </a:solidFill>
              </a:rPr>
              <a:t> in models based on primary care and the integrated delivery of efficiency, people-centered, and progressively expanding services</a:t>
            </a:r>
          </a:p>
          <a:p>
            <a:pPr>
              <a:spcBef>
                <a:spcPts val="1080"/>
              </a:spcBef>
            </a:pPr>
            <a:r>
              <a:rPr lang="en-US" sz="2400" b="1" dirty="0">
                <a:solidFill>
                  <a:srgbClr val="6DBDB0"/>
                </a:solidFill>
              </a:rPr>
              <a:t>Eliminating</a:t>
            </a:r>
            <a:r>
              <a:rPr lang="en-US" sz="2400" dirty="0">
                <a:solidFill>
                  <a:srgbClr val="6DBDB0"/>
                </a:solidFill>
              </a:rPr>
              <a:t> </a:t>
            </a:r>
            <a:r>
              <a:rPr lang="en-US" sz="2000" dirty="0">
                <a:solidFill>
                  <a:schemeClr val="bg1"/>
                </a:solidFill>
              </a:rPr>
              <a:t>payments at the point of service</a:t>
            </a:r>
          </a:p>
          <a:p>
            <a:pPr>
              <a:spcBef>
                <a:spcPts val="1080"/>
              </a:spcBef>
            </a:pPr>
            <a:r>
              <a:rPr lang="en-US" sz="2400" b="1" dirty="0">
                <a:solidFill>
                  <a:srgbClr val="6DBDB0"/>
                </a:solidFill>
              </a:rPr>
              <a:t>Ensuring</a:t>
            </a:r>
            <a:r>
              <a:rPr lang="en-US" sz="2400" dirty="0">
                <a:solidFill>
                  <a:srgbClr val="6DBDB0"/>
                </a:solidFill>
              </a:rPr>
              <a:t> </a:t>
            </a:r>
            <a:r>
              <a:rPr lang="en-US" sz="2000" dirty="0">
                <a:solidFill>
                  <a:schemeClr val="bg1"/>
                </a:solidFill>
              </a:rPr>
              <a:t>the rational use of medicines and health technologies</a:t>
            </a:r>
          </a:p>
          <a:p>
            <a:pPr>
              <a:spcBef>
                <a:spcPts val="1080"/>
              </a:spcBef>
            </a:pPr>
            <a:r>
              <a:rPr lang="en-US" sz="2400" b="1" dirty="0">
                <a:solidFill>
                  <a:srgbClr val="6DBDB0"/>
                </a:solidFill>
              </a:rPr>
              <a:t>Finding</a:t>
            </a:r>
            <a:r>
              <a:rPr lang="en-US" sz="2400" dirty="0">
                <a:solidFill>
                  <a:srgbClr val="6DBDB0"/>
                </a:solidFill>
              </a:rPr>
              <a:t> </a:t>
            </a:r>
            <a:r>
              <a:rPr lang="en-US" sz="2000" dirty="0">
                <a:solidFill>
                  <a:schemeClr val="bg1"/>
                </a:solidFill>
              </a:rPr>
              <a:t>sustainable ways to increase health financing</a:t>
            </a:r>
          </a:p>
          <a:p>
            <a:pPr>
              <a:spcBef>
                <a:spcPts val="1080"/>
              </a:spcBef>
            </a:pPr>
            <a:r>
              <a:rPr lang="en-US" sz="2400" b="1" dirty="0">
                <a:solidFill>
                  <a:srgbClr val="6DBDB0"/>
                </a:solidFill>
              </a:rPr>
              <a:t>Protecting</a:t>
            </a:r>
            <a:r>
              <a:rPr lang="en-US" sz="2400" dirty="0">
                <a:solidFill>
                  <a:srgbClr val="6DBDB0"/>
                </a:solidFill>
              </a:rPr>
              <a:t> </a:t>
            </a:r>
            <a:r>
              <a:rPr lang="en-US" sz="2000" dirty="0">
                <a:solidFill>
                  <a:schemeClr val="bg1"/>
                </a:solidFill>
              </a:rPr>
              <a:t>people financially, especially those who can least afford to </a:t>
            </a:r>
            <a:r>
              <a:rPr lang="en-US" sz="2000" dirty="0" smtClean="0">
                <a:solidFill>
                  <a:schemeClr val="bg1"/>
                </a:solidFill>
              </a:rPr>
              <a:t>pay</a:t>
            </a:r>
            <a:endParaRPr lang="en-US" sz="2000" dirty="0">
              <a:solidFill>
                <a:schemeClr val="bg1"/>
              </a:solidFill>
            </a:endParaRPr>
          </a:p>
        </p:txBody>
      </p:sp>
      <p:sp>
        <p:nvSpPr>
          <p:cNvPr id="5" name="Rounded Rectangle 7"/>
          <p:cNvSpPr/>
          <p:nvPr/>
        </p:nvSpPr>
        <p:spPr>
          <a:xfrm>
            <a:off x="4495800" y="4572000"/>
            <a:ext cx="4419600" cy="1981200"/>
          </a:xfrm>
          <a:prstGeom prst="roundRect">
            <a:avLst>
              <a:gd name="adj" fmla="val 50000"/>
            </a:avLst>
          </a:prstGeom>
          <a:solidFill>
            <a:srgbClr val="6DBDB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C000"/>
                </a:solidFill>
              </a:rPr>
              <a:t>“Each country has the capacity to establish its own action plan, taking into account its social, economic, political, legal, historical, and cultural context, as well as current and future health challenges.”</a:t>
            </a:r>
            <a:endParaRPr lang="en-US" dirty="0">
              <a:solidFill>
                <a:srgbClr val="FFC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7620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0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1000"/>
                                        <p:tgtEl>
                                          <p:spTgt spid="11">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686800" cy="838200"/>
          </a:xfrm>
        </p:spPr>
        <p:txBody>
          <a:bodyPr/>
          <a:lstStyle/>
          <a:p>
            <a:r>
              <a:rPr lang="en-US" sz="2800" smtClean="0"/>
              <a:t>Health is a human right, the rigth to health and health related human right belong to all persons</a:t>
            </a:r>
            <a:br>
              <a:rPr lang="en-US" sz="2800" smtClean="0"/>
            </a:br>
            <a:endParaRPr lang="en-US" sz="2800"/>
          </a:p>
        </p:txBody>
      </p:sp>
      <p:sp>
        <p:nvSpPr>
          <p:cNvPr id="3" name="2 Marcador de contenido"/>
          <p:cNvSpPr>
            <a:spLocks noGrp="1"/>
          </p:cNvSpPr>
          <p:nvPr>
            <p:ph idx="1"/>
          </p:nvPr>
        </p:nvSpPr>
        <p:spPr>
          <a:xfrm>
            <a:off x="762000" y="1570037"/>
            <a:ext cx="7924800" cy="4525963"/>
          </a:xfrm>
        </p:spPr>
        <p:txBody>
          <a:bodyPr>
            <a:normAutofit fontScale="92500" lnSpcReduction="10000"/>
          </a:bodyPr>
          <a:lstStyle/>
          <a:p>
            <a:r>
              <a:rPr lang="en-US" dirty="0"/>
              <a:t>The Strategy for Universal Access to Health and Universal Health Coverage establishes that: “This right should be promoted and protected without distinction of age, ethnicity, sex, gender, sexual orientation, language, national origin, place of birth, or any other condition. Promoting and protecting this right requires linkages with other related rights</a:t>
            </a:r>
            <a:r>
              <a:rPr lang="en-US" dirty="0" smtClean="0"/>
              <a:t>”.</a:t>
            </a:r>
          </a:p>
          <a:p>
            <a:r>
              <a:rPr lang="en-US" dirty="0" smtClean="0"/>
              <a:t>Health-related </a:t>
            </a:r>
            <a:r>
              <a:rPr lang="en-US" dirty="0"/>
              <a:t>human rights, as established by the Universal Declaration of Human Rights, belong to all persons, including migrants, refugees and other </a:t>
            </a:r>
            <a:r>
              <a:rPr lang="en-US" dirty="0" smtClean="0"/>
              <a:t>non-nationals.</a:t>
            </a:r>
            <a:endParaRPr lang="es-CR" dirty="0"/>
          </a:p>
        </p:txBody>
      </p:sp>
    </p:spTree>
    <p:extLst>
      <p:ext uri="{BB962C8B-B14F-4D97-AF65-F5344CB8AC3E}">
        <p14:creationId xmlns:p14="http://schemas.microsoft.com/office/powerpoint/2010/main" val="3692246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686800" cy="838200"/>
          </a:xfrm>
        </p:spPr>
        <p:txBody>
          <a:bodyPr>
            <a:noAutofit/>
          </a:bodyPr>
          <a:lstStyle/>
          <a:p>
            <a:r>
              <a:rPr lang="en-US" sz="2800" dirty="0"/>
              <a:t>Migration results from and can lead to human insecurity and restrictions of </a:t>
            </a:r>
            <a:r>
              <a:rPr lang="en-US" sz="2800" dirty="0" smtClean="0"/>
              <a:t>health-related </a:t>
            </a:r>
            <a:r>
              <a:rPr lang="en-US" sz="2800" dirty="0"/>
              <a:t>human </a:t>
            </a:r>
            <a:r>
              <a:rPr lang="en-US" sz="2800" dirty="0" smtClean="0"/>
              <a:t>rights</a:t>
            </a:r>
            <a:endParaRPr lang="es-CR" sz="2800" dirty="0"/>
          </a:p>
        </p:txBody>
      </p:sp>
      <p:sp>
        <p:nvSpPr>
          <p:cNvPr id="3" name="2 Marcador de contenido"/>
          <p:cNvSpPr>
            <a:spLocks noGrp="1"/>
          </p:cNvSpPr>
          <p:nvPr>
            <p:ph idx="1"/>
          </p:nvPr>
        </p:nvSpPr>
        <p:spPr>
          <a:xfrm>
            <a:off x="990600" y="1447800"/>
            <a:ext cx="7924800" cy="4525963"/>
          </a:xfrm>
        </p:spPr>
        <p:txBody>
          <a:bodyPr>
            <a:normAutofit/>
          </a:bodyPr>
          <a:lstStyle/>
          <a:p>
            <a:r>
              <a:rPr lang="en-US" dirty="0" smtClean="0"/>
              <a:t>Economic </a:t>
            </a:r>
            <a:r>
              <a:rPr lang="en-US" dirty="0"/>
              <a:t>deprivation, food insecurity, environmental hazards, violence, political and religious persecution, and ethnic and gender-based discrimination all can give rise to massive migration flows. Fragmented families are a </a:t>
            </a:r>
            <a:r>
              <a:rPr lang="en-US" dirty="0" smtClean="0"/>
              <a:t>major consequence </a:t>
            </a:r>
            <a:r>
              <a:rPr lang="en-US" dirty="0"/>
              <a:t>of migration. </a:t>
            </a:r>
            <a:endParaRPr lang="en-US" dirty="0" smtClean="0"/>
          </a:p>
          <a:p>
            <a:r>
              <a:rPr lang="en-US" dirty="0" smtClean="0"/>
              <a:t>Unprecedented </a:t>
            </a:r>
            <a:r>
              <a:rPr lang="en-US" dirty="0"/>
              <a:t>levels of </a:t>
            </a:r>
            <a:r>
              <a:rPr lang="en-US" dirty="0" smtClean="0"/>
              <a:t>displacement are producing enormous </a:t>
            </a:r>
            <a:r>
              <a:rPr lang="en-US" dirty="0"/>
              <a:t>implications for population health and health </a:t>
            </a:r>
            <a:r>
              <a:rPr lang="en-US" dirty="0" smtClean="0"/>
              <a:t>systems.</a:t>
            </a:r>
            <a:r>
              <a:rPr lang="es-CR" dirty="0" smtClean="0"/>
              <a:t> </a:t>
            </a:r>
            <a:endParaRPr lang="es-CR" dirty="0"/>
          </a:p>
          <a:p>
            <a:endParaRPr lang="es-CR" dirty="0"/>
          </a:p>
        </p:txBody>
      </p:sp>
    </p:spTree>
    <p:extLst>
      <p:ext uri="{BB962C8B-B14F-4D97-AF65-F5344CB8AC3E}">
        <p14:creationId xmlns:p14="http://schemas.microsoft.com/office/powerpoint/2010/main" val="3972655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686800" cy="838200"/>
          </a:xfrm>
        </p:spPr>
        <p:txBody>
          <a:bodyPr/>
          <a:lstStyle/>
          <a:p>
            <a:r>
              <a:rPr lang="en-US" sz="2800" dirty="0" smtClean="0"/>
              <a:t>Migrants </a:t>
            </a:r>
            <a:r>
              <a:rPr lang="en-US" sz="2800" dirty="0"/>
              <a:t>often lack access to adequate health services and financial protection for </a:t>
            </a:r>
            <a:r>
              <a:rPr lang="en-US" sz="2800" dirty="0" smtClean="0"/>
              <a:t>health</a:t>
            </a:r>
            <a:endParaRPr lang="es-CR" sz="2800" dirty="0"/>
          </a:p>
        </p:txBody>
      </p:sp>
      <p:sp>
        <p:nvSpPr>
          <p:cNvPr id="3" name="2 Marcador de contenido"/>
          <p:cNvSpPr>
            <a:spLocks noGrp="1"/>
          </p:cNvSpPr>
          <p:nvPr>
            <p:ph idx="1"/>
          </p:nvPr>
        </p:nvSpPr>
        <p:spPr>
          <a:xfrm>
            <a:off x="762000" y="1646237"/>
            <a:ext cx="7924800" cy="4525963"/>
          </a:xfrm>
        </p:spPr>
        <p:txBody>
          <a:bodyPr>
            <a:normAutofit/>
          </a:bodyPr>
          <a:lstStyle/>
          <a:p>
            <a:r>
              <a:rPr lang="en-US" dirty="0"/>
              <a:t>While all health-related human rights protected by the Universal Declaration of Human Rights apply equally to all persons, including migrants</a:t>
            </a:r>
            <a:r>
              <a:rPr lang="en-US" dirty="0" smtClean="0"/>
              <a:t>, WHO </a:t>
            </a:r>
            <a:r>
              <a:rPr lang="en-US" dirty="0"/>
              <a:t>estimates that, globally, the health needs of migrants and refugees are not consistently addressed, and that access to health services in recipient countries remains highly </a:t>
            </a:r>
            <a:r>
              <a:rPr lang="en-US" dirty="0" smtClean="0"/>
              <a:t>variable.</a:t>
            </a:r>
            <a:endParaRPr lang="es-CR" dirty="0"/>
          </a:p>
        </p:txBody>
      </p:sp>
    </p:spTree>
    <p:extLst>
      <p:ext uri="{BB962C8B-B14F-4D97-AF65-F5344CB8AC3E}">
        <p14:creationId xmlns:p14="http://schemas.microsoft.com/office/powerpoint/2010/main" val="3279704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R"/>
          </a:p>
        </p:txBody>
      </p:sp>
      <p:sp>
        <p:nvSpPr>
          <p:cNvPr id="3" name="2 Marcador de contenido"/>
          <p:cNvSpPr>
            <a:spLocks noGrp="1"/>
          </p:cNvSpPr>
          <p:nvPr>
            <p:ph idx="1"/>
          </p:nvPr>
        </p:nvSpPr>
        <p:spPr/>
        <p:txBody>
          <a:bodyPr>
            <a:normAutofit fontScale="70000" lnSpcReduction="20000"/>
          </a:bodyPr>
          <a:lstStyle/>
          <a:p>
            <a:r>
              <a:rPr lang="en-US" dirty="0"/>
              <a:t>PAHO’s Strategy for Universal Access to Health and Universal Health Coverage </a:t>
            </a:r>
            <a:r>
              <a:rPr lang="en-US" dirty="0" smtClean="0"/>
              <a:t>establishes </a:t>
            </a:r>
            <a:r>
              <a:rPr lang="en-US" dirty="0"/>
              <a:t>the framework whereby the Region’s countries can design and implement collaborative strategies to address the health needs of migrant populations. </a:t>
            </a:r>
            <a:r>
              <a:rPr lang="en-US" dirty="0">
                <a:solidFill>
                  <a:srgbClr val="FFC000"/>
                </a:solidFill>
              </a:rPr>
              <a:t>A firm commitment to the right to health where nationally recognized or the enjoyment of the highest attainable standard of health, to equity, and solidarity—as embraced in the above-mentioned strategy—must remain at the center of efforts to respond to the health needs of migrant populations.</a:t>
            </a:r>
            <a:r>
              <a:rPr lang="en-US" dirty="0"/>
              <a:t> Such commitment entails providing access to quality comprehensive health services for migrants in their territories of origin and destination, during transit, and upon their return to their country of origin. It requires addressing the social determinants of health and the elimination of barriers to access health services, including cost, language, cultural differences, discrimination, and lack of information. </a:t>
            </a:r>
            <a:endParaRPr lang="es-CR" dirty="0"/>
          </a:p>
        </p:txBody>
      </p:sp>
    </p:spTree>
    <p:extLst>
      <p:ext uri="{BB962C8B-B14F-4D97-AF65-F5344CB8AC3E}">
        <p14:creationId xmlns:p14="http://schemas.microsoft.com/office/powerpoint/2010/main" val="369740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686800" cy="838200"/>
          </a:xfrm>
        </p:spPr>
        <p:txBody>
          <a:bodyPr/>
          <a:lstStyle/>
          <a:p>
            <a:r>
              <a:rPr lang="es-CR" sz="2400" dirty="0"/>
              <a:t> </a:t>
            </a:r>
            <a:r>
              <a:rPr lang="en-US" sz="2400" dirty="0"/>
              <a:t>Acknowledging that migrants constitute a group in </a:t>
            </a:r>
            <a:r>
              <a:rPr lang="en-US" sz="2400" dirty="0" smtClean="0"/>
              <a:t>condition of </a:t>
            </a:r>
            <a:r>
              <a:rPr lang="en-US" sz="2400" dirty="0"/>
              <a:t>vulnerability in our Region, Member States, as appropriate to their contexts and priorities, can leverage the following policy elements to address the differentiated health needs of </a:t>
            </a:r>
            <a:r>
              <a:rPr lang="en-US" sz="2400" dirty="0" smtClean="0"/>
              <a:t>migrants:</a:t>
            </a:r>
            <a:endParaRPr lang="es-CR" sz="2400" dirty="0"/>
          </a:p>
        </p:txBody>
      </p:sp>
      <p:sp>
        <p:nvSpPr>
          <p:cNvPr id="3" name="2 Marcador de contenido"/>
          <p:cNvSpPr>
            <a:spLocks noGrp="1"/>
          </p:cNvSpPr>
          <p:nvPr>
            <p:ph idx="1"/>
          </p:nvPr>
        </p:nvSpPr>
        <p:spPr>
          <a:xfrm>
            <a:off x="762000" y="2895600"/>
            <a:ext cx="7924800" cy="2971800"/>
          </a:xfrm>
        </p:spPr>
        <p:txBody>
          <a:bodyPr>
            <a:normAutofit fontScale="85000" lnSpcReduction="10000"/>
          </a:bodyPr>
          <a:lstStyle/>
          <a:p>
            <a:r>
              <a:rPr lang="en-US" dirty="0"/>
              <a:t>Health services that are inclusive and responsive to the health needs of </a:t>
            </a:r>
            <a:r>
              <a:rPr lang="en-US" dirty="0" smtClean="0"/>
              <a:t>migrants</a:t>
            </a:r>
            <a:endParaRPr lang="es-CR" dirty="0" smtClean="0"/>
          </a:p>
          <a:p>
            <a:r>
              <a:rPr lang="en-US" dirty="0"/>
              <a:t>Institutional arrangements to provide access to comprehensive, quality, </a:t>
            </a:r>
            <a:r>
              <a:rPr lang="en-US" dirty="0" smtClean="0"/>
              <a:t>people centered </a:t>
            </a:r>
            <a:r>
              <a:rPr lang="en-US" dirty="0"/>
              <a:t>health </a:t>
            </a:r>
            <a:r>
              <a:rPr lang="en-US" dirty="0" smtClean="0"/>
              <a:t>services</a:t>
            </a:r>
            <a:r>
              <a:rPr lang="es-CR" dirty="0" smtClean="0"/>
              <a:t>.</a:t>
            </a:r>
          </a:p>
          <a:p>
            <a:r>
              <a:rPr lang="en-US" dirty="0"/>
              <a:t>Mechanisms to provide financial protection in </a:t>
            </a:r>
            <a:r>
              <a:rPr lang="en-US" dirty="0" smtClean="0"/>
              <a:t>health</a:t>
            </a:r>
            <a:r>
              <a:rPr lang="es-CR" dirty="0" smtClean="0"/>
              <a:t>. </a:t>
            </a:r>
          </a:p>
          <a:p>
            <a:r>
              <a:rPr lang="en-US" dirty="0" err="1"/>
              <a:t>Intersectoral</a:t>
            </a:r>
            <a:r>
              <a:rPr lang="en-US" dirty="0"/>
              <a:t> action and development of partnerships, networks and </a:t>
            </a:r>
            <a:r>
              <a:rPr lang="en-US" dirty="0" err="1"/>
              <a:t>multicountry</a:t>
            </a:r>
            <a:r>
              <a:rPr lang="en-US" dirty="0"/>
              <a:t> </a:t>
            </a:r>
            <a:r>
              <a:rPr lang="en-US" dirty="0" smtClean="0"/>
              <a:t>frameworks</a:t>
            </a:r>
            <a:endParaRPr lang="es-CR" dirty="0" smtClean="0"/>
          </a:p>
          <a:p>
            <a:endParaRPr lang="es-CR" dirty="0"/>
          </a:p>
        </p:txBody>
      </p:sp>
    </p:spTree>
    <p:extLst>
      <p:ext uri="{BB962C8B-B14F-4D97-AF65-F5344CB8AC3E}">
        <p14:creationId xmlns:p14="http://schemas.microsoft.com/office/powerpoint/2010/main" val="2384358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1447800"/>
            <a:ext cx="3048000" cy="1752600"/>
          </a:xfrm>
          <a:effectLst/>
        </p:spPr>
        <p:txBody>
          <a:bodyPr>
            <a:normAutofit/>
          </a:bodyPr>
          <a:lstStyle/>
          <a:p>
            <a:pPr marL="0" indent="0">
              <a:buNone/>
            </a:pPr>
            <a:r>
              <a:rPr lang="en-US" b="1" dirty="0" smtClean="0">
                <a:solidFill>
                  <a:srgbClr val="EB9F22"/>
                </a:solidFill>
              </a:rPr>
              <a:t>Getting there does not happen overnight.</a:t>
            </a:r>
            <a:endParaRPr lang="en-US" b="1" dirty="0">
              <a:solidFill>
                <a:srgbClr val="EB9F22"/>
              </a:solidFill>
            </a:endParaRPr>
          </a:p>
        </p:txBody>
      </p:sp>
      <p:pic>
        <p:nvPicPr>
          <p:cNvPr id="2" name="Picture 1" descr="BUILDING WALL.png"/>
          <p:cNvPicPr>
            <a:picLocks noChangeAspect="1"/>
          </p:cNvPicPr>
          <p:nvPr/>
        </p:nvPicPr>
        <p:blipFill rotWithShape="1">
          <a:blip r:embed="rId3">
            <a:extLst>
              <a:ext uri="{28A0092B-C50C-407E-A947-70E740481C1C}">
                <a14:useLocalDpi xmlns:a14="http://schemas.microsoft.com/office/drawing/2010/main"/>
              </a:ext>
            </a:extLst>
          </a:blip>
          <a:srcRect l="33642" t="45067" r="3241" b="50149"/>
          <a:stretch/>
        </p:blipFill>
        <p:spPr>
          <a:xfrm>
            <a:off x="1540933" y="2438845"/>
            <a:ext cx="3462868" cy="262467"/>
          </a:xfrm>
          <a:prstGeom prst="rect">
            <a:avLst/>
          </a:prstGeom>
        </p:spPr>
      </p:pic>
      <p:pic>
        <p:nvPicPr>
          <p:cNvPr id="4" name="Picture 3" descr="BUILDING WALL.png"/>
          <p:cNvPicPr>
            <a:picLocks noChangeAspect="1"/>
          </p:cNvPicPr>
          <p:nvPr/>
        </p:nvPicPr>
        <p:blipFill rotWithShape="1">
          <a:blip r:embed="rId3">
            <a:extLst>
              <a:ext uri="{28A0092B-C50C-407E-A947-70E740481C1C}">
                <a14:useLocalDpi xmlns:a14="http://schemas.microsoft.com/office/drawing/2010/main"/>
              </a:ext>
            </a:extLst>
          </a:blip>
          <a:srcRect t="78395" b="16976"/>
          <a:stretch/>
        </p:blipFill>
        <p:spPr>
          <a:xfrm>
            <a:off x="-304800" y="4267646"/>
            <a:ext cx="5486400" cy="254000"/>
          </a:xfrm>
          <a:prstGeom prst="rect">
            <a:avLst/>
          </a:prstGeom>
        </p:spPr>
      </p:pic>
      <p:pic>
        <p:nvPicPr>
          <p:cNvPr id="5" name="Picture 4" descr="BUILDING WALL.png"/>
          <p:cNvPicPr>
            <a:picLocks noChangeAspect="1"/>
          </p:cNvPicPr>
          <p:nvPr/>
        </p:nvPicPr>
        <p:blipFill rotWithShape="1">
          <a:blip r:embed="rId3">
            <a:extLst>
              <a:ext uri="{28A0092B-C50C-407E-A947-70E740481C1C}">
                <a14:useLocalDpi xmlns:a14="http://schemas.microsoft.com/office/drawing/2010/main"/>
              </a:ext>
            </a:extLst>
          </a:blip>
          <a:srcRect l="12654" t="73764" r="1" b="21607"/>
          <a:stretch/>
        </p:blipFill>
        <p:spPr>
          <a:xfrm>
            <a:off x="389466" y="4013644"/>
            <a:ext cx="4792134" cy="254001"/>
          </a:xfrm>
          <a:prstGeom prst="rect">
            <a:avLst/>
          </a:prstGeom>
        </p:spPr>
      </p:pic>
      <p:pic>
        <p:nvPicPr>
          <p:cNvPr id="6" name="Picture 5" descr="BUILDING WALL.png"/>
          <p:cNvPicPr>
            <a:picLocks noChangeAspect="1"/>
          </p:cNvPicPr>
          <p:nvPr/>
        </p:nvPicPr>
        <p:blipFill rotWithShape="1">
          <a:blip r:embed="rId3">
            <a:extLst>
              <a:ext uri="{28A0092B-C50C-407E-A947-70E740481C1C}">
                <a14:useLocalDpi xmlns:a14="http://schemas.microsoft.com/office/drawing/2010/main"/>
              </a:ext>
            </a:extLst>
          </a:blip>
          <a:srcRect l="39121" t="49845" r="-155" b="45371"/>
          <a:stretch/>
        </p:blipFill>
        <p:spPr>
          <a:xfrm>
            <a:off x="1841500" y="2701312"/>
            <a:ext cx="3348567" cy="262467"/>
          </a:xfrm>
          <a:prstGeom prst="rect">
            <a:avLst/>
          </a:prstGeom>
        </p:spPr>
      </p:pic>
      <p:pic>
        <p:nvPicPr>
          <p:cNvPr id="7" name="Picture 6" descr="BUILDING WALL.png"/>
          <p:cNvPicPr>
            <a:picLocks noChangeAspect="1"/>
          </p:cNvPicPr>
          <p:nvPr/>
        </p:nvPicPr>
        <p:blipFill rotWithShape="1">
          <a:blip r:embed="rId3">
            <a:extLst>
              <a:ext uri="{28A0092B-C50C-407E-A947-70E740481C1C}">
                <a14:useLocalDpi xmlns:a14="http://schemas.microsoft.com/office/drawing/2010/main"/>
              </a:ext>
            </a:extLst>
          </a:blip>
          <a:srcRect l="33642" t="54554" r="-154" b="40662"/>
          <a:stretch/>
        </p:blipFill>
        <p:spPr>
          <a:xfrm>
            <a:off x="1540933" y="2959545"/>
            <a:ext cx="3649134" cy="262467"/>
          </a:xfrm>
          <a:prstGeom prst="rect">
            <a:avLst/>
          </a:prstGeom>
        </p:spPr>
      </p:pic>
      <p:pic>
        <p:nvPicPr>
          <p:cNvPr id="8" name="Picture 7" descr="BUILDING WALL.png"/>
          <p:cNvPicPr>
            <a:picLocks noChangeAspect="1"/>
          </p:cNvPicPr>
          <p:nvPr/>
        </p:nvPicPr>
        <p:blipFill rotWithShape="1">
          <a:blip r:embed="rId3">
            <a:extLst>
              <a:ext uri="{28A0092B-C50C-407E-A947-70E740481C1C}">
                <a14:useLocalDpi xmlns:a14="http://schemas.microsoft.com/office/drawing/2010/main"/>
              </a:ext>
            </a:extLst>
          </a:blip>
          <a:srcRect l="28626" t="59338" b="35878"/>
          <a:stretch/>
        </p:blipFill>
        <p:spPr>
          <a:xfrm>
            <a:off x="1265766" y="3222012"/>
            <a:ext cx="3915833" cy="262467"/>
          </a:xfrm>
          <a:prstGeom prst="rect">
            <a:avLst/>
          </a:prstGeom>
        </p:spPr>
      </p:pic>
      <p:pic>
        <p:nvPicPr>
          <p:cNvPr id="9" name="Picture 8" descr="BUILDING WALL.png"/>
          <p:cNvPicPr>
            <a:picLocks noChangeAspect="1"/>
          </p:cNvPicPr>
          <p:nvPr/>
        </p:nvPicPr>
        <p:blipFill rotWithShape="1">
          <a:blip r:embed="rId3">
            <a:extLst>
              <a:ext uri="{28A0092B-C50C-407E-A947-70E740481C1C}">
                <a14:useLocalDpi xmlns:a14="http://schemas.microsoft.com/office/drawing/2010/main"/>
              </a:ext>
            </a:extLst>
          </a:blip>
          <a:srcRect l="1" t="83179" r="-154" b="11891"/>
          <a:stretch/>
        </p:blipFill>
        <p:spPr>
          <a:xfrm>
            <a:off x="-304801" y="4530112"/>
            <a:ext cx="5494867" cy="270488"/>
          </a:xfrm>
          <a:prstGeom prst="rect">
            <a:avLst/>
          </a:prstGeom>
        </p:spPr>
      </p:pic>
      <p:pic>
        <p:nvPicPr>
          <p:cNvPr id="11" name="Picture 10" descr="BUILDING WALL.png"/>
          <p:cNvPicPr>
            <a:picLocks noChangeAspect="1"/>
          </p:cNvPicPr>
          <p:nvPr/>
        </p:nvPicPr>
        <p:blipFill rotWithShape="1">
          <a:blip r:embed="rId3">
            <a:extLst>
              <a:ext uri="{28A0092B-C50C-407E-A947-70E740481C1C}">
                <a14:useLocalDpi xmlns:a14="http://schemas.microsoft.com/office/drawing/2010/main"/>
              </a:ext>
            </a:extLst>
          </a:blip>
          <a:srcRect l="23071" t="64120" r="-79" b="31096"/>
          <a:stretch/>
        </p:blipFill>
        <p:spPr>
          <a:xfrm>
            <a:off x="960967" y="3484480"/>
            <a:ext cx="4224866" cy="262466"/>
          </a:xfrm>
          <a:prstGeom prst="rect">
            <a:avLst/>
          </a:prstGeom>
        </p:spPr>
      </p:pic>
      <p:pic>
        <p:nvPicPr>
          <p:cNvPr id="12" name="Picture 11" descr="BUILDING WALL.png"/>
          <p:cNvPicPr>
            <a:picLocks noChangeAspect="1"/>
          </p:cNvPicPr>
          <p:nvPr/>
        </p:nvPicPr>
        <p:blipFill rotWithShape="1">
          <a:blip r:embed="rId3">
            <a:extLst>
              <a:ext uri="{28A0092B-C50C-407E-A947-70E740481C1C}">
                <a14:useLocalDpi xmlns:a14="http://schemas.microsoft.com/office/drawing/2010/main"/>
              </a:ext>
            </a:extLst>
          </a:blip>
          <a:srcRect l="18132" t="68828" r="-116" b="26311"/>
          <a:stretch/>
        </p:blipFill>
        <p:spPr>
          <a:xfrm>
            <a:off x="690032" y="3742712"/>
            <a:ext cx="4497917" cy="266700"/>
          </a:xfrm>
          <a:prstGeom prst="rect">
            <a:avLst/>
          </a:prstGeom>
        </p:spPr>
      </p:pic>
      <p:pic>
        <p:nvPicPr>
          <p:cNvPr id="15" name="Picture 14" descr="BUILDING WALL.png"/>
          <p:cNvPicPr>
            <a:picLocks noChangeAspect="1"/>
          </p:cNvPicPr>
          <p:nvPr/>
        </p:nvPicPr>
        <p:blipFill rotWithShape="1">
          <a:blip r:embed="rId3">
            <a:extLst>
              <a:ext uri="{28A0092B-C50C-407E-A947-70E740481C1C}">
                <a14:useLocalDpi xmlns:a14="http://schemas.microsoft.com/office/drawing/2010/main"/>
              </a:ext>
            </a:extLst>
          </a:blip>
          <a:srcRect l="60186" t="30793" r="29282" b="64423"/>
          <a:stretch/>
        </p:blipFill>
        <p:spPr>
          <a:xfrm>
            <a:off x="2997201" y="1655680"/>
            <a:ext cx="577850" cy="262466"/>
          </a:xfrm>
          <a:prstGeom prst="rect">
            <a:avLst/>
          </a:prstGeom>
        </p:spPr>
      </p:pic>
      <p:pic>
        <p:nvPicPr>
          <p:cNvPr id="16" name="Picture 15" descr="BUILDING WALL.png"/>
          <p:cNvPicPr>
            <a:picLocks noChangeAspect="1"/>
          </p:cNvPicPr>
          <p:nvPr/>
        </p:nvPicPr>
        <p:blipFill rotWithShape="1">
          <a:blip r:embed="rId3">
            <a:extLst>
              <a:ext uri="{28A0092B-C50C-407E-A947-70E740481C1C}">
                <a14:useLocalDpi xmlns:a14="http://schemas.microsoft.com/office/drawing/2010/main"/>
              </a:ext>
            </a:extLst>
          </a:blip>
          <a:srcRect l="44058" t="35571" r="13774" b="59645"/>
          <a:stretch/>
        </p:blipFill>
        <p:spPr>
          <a:xfrm>
            <a:off x="2112433" y="1918145"/>
            <a:ext cx="2313518" cy="262467"/>
          </a:xfrm>
          <a:prstGeom prst="rect">
            <a:avLst/>
          </a:prstGeom>
        </p:spPr>
      </p:pic>
      <p:pic>
        <p:nvPicPr>
          <p:cNvPr id="17" name="Picture 16" descr="BUILDING WALL.png"/>
          <p:cNvPicPr>
            <a:picLocks noChangeAspect="1"/>
          </p:cNvPicPr>
          <p:nvPr/>
        </p:nvPicPr>
        <p:blipFill rotWithShape="1">
          <a:blip r:embed="rId3">
            <a:extLst>
              <a:ext uri="{28A0092B-C50C-407E-A947-70E740481C1C}">
                <a14:useLocalDpi xmlns:a14="http://schemas.microsoft.com/office/drawing/2010/main"/>
              </a:ext>
            </a:extLst>
          </a:blip>
          <a:srcRect l="39118" t="40353" r="8219" b="54863"/>
          <a:stretch/>
        </p:blipFill>
        <p:spPr>
          <a:xfrm>
            <a:off x="1841501" y="2180612"/>
            <a:ext cx="2889250" cy="262467"/>
          </a:xfrm>
          <a:prstGeom prst="rect">
            <a:avLst/>
          </a:prstGeom>
        </p:spPr>
      </p:pic>
      <p:grpSp>
        <p:nvGrpSpPr>
          <p:cNvPr id="10" name="Group 9"/>
          <p:cNvGrpSpPr/>
          <p:nvPr/>
        </p:nvGrpSpPr>
        <p:grpSpPr>
          <a:xfrm>
            <a:off x="5181600" y="1371600"/>
            <a:ext cx="304800" cy="3657600"/>
            <a:chOff x="5181600" y="914400"/>
            <a:chExt cx="228600" cy="4343400"/>
          </a:xfrm>
        </p:grpSpPr>
        <p:cxnSp>
          <p:nvCxnSpPr>
            <p:cNvPr id="13" name="Straight Connector 12"/>
            <p:cNvCxnSpPr/>
            <p:nvPr/>
          </p:nvCxnSpPr>
          <p:spPr>
            <a:xfrm>
              <a:off x="5181600" y="914400"/>
              <a:ext cx="0" cy="4343400"/>
            </a:xfrm>
            <a:prstGeom prst="line">
              <a:avLst/>
            </a:prstGeom>
            <a:ln w="38100" cmpd="sng">
              <a:solidFill>
                <a:srgbClr val="EB9F2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57800" y="914400"/>
              <a:ext cx="0" cy="4343400"/>
            </a:xfrm>
            <a:prstGeom prst="line">
              <a:avLst/>
            </a:prstGeom>
            <a:ln w="38100" cmpd="sng">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34000" y="914400"/>
              <a:ext cx="0" cy="4343400"/>
            </a:xfrm>
            <a:prstGeom prst="line">
              <a:avLst/>
            </a:prstGeom>
            <a:ln w="38100" cmpd="sng">
              <a:solidFill>
                <a:srgbClr val="D53D2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410200" y="914400"/>
              <a:ext cx="0" cy="4343400"/>
            </a:xfrm>
            <a:prstGeom prst="line">
              <a:avLst/>
            </a:prstGeom>
            <a:ln w="38100" cmpd="sng">
              <a:solidFill>
                <a:srgbClr val="6DBDB0"/>
              </a:solidFill>
            </a:ln>
          </p:spPr>
          <p:style>
            <a:lnRef idx="2">
              <a:schemeClr val="accent1"/>
            </a:lnRef>
            <a:fillRef idx="0">
              <a:schemeClr val="accent1"/>
            </a:fillRef>
            <a:effectRef idx="1">
              <a:schemeClr val="accent1"/>
            </a:effectRef>
            <a:fontRef idx="minor">
              <a:schemeClr val="tx1"/>
            </a:fontRef>
          </p:style>
        </p:cxnSp>
      </p:grpSp>
      <p:pic>
        <p:nvPicPr>
          <p:cNvPr id="23" name="Picture 22" descr="BUILDING WALL.png"/>
          <p:cNvPicPr>
            <a:picLocks noChangeAspect="1"/>
          </p:cNvPicPr>
          <p:nvPr/>
        </p:nvPicPr>
        <p:blipFill rotWithShape="1">
          <a:blip r:embed="rId3">
            <a:extLst>
              <a:ext uri="{28A0092B-C50C-407E-A947-70E740481C1C}">
                <a14:useLocalDpi xmlns:a14="http://schemas.microsoft.com/office/drawing/2010/main"/>
              </a:ext>
            </a:extLst>
          </a:blip>
          <a:srcRect l="70795" t="30793" r="18750" b="64423"/>
          <a:stretch/>
        </p:blipFill>
        <p:spPr>
          <a:xfrm>
            <a:off x="3571875" y="1654175"/>
            <a:ext cx="573617" cy="262466"/>
          </a:xfrm>
          <a:prstGeom prst="rect">
            <a:avLst/>
          </a:prstGeom>
        </p:spPr>
      </p:pic>
      <p:pic>
        <p:nvPicPr>
          <p:cNvPr id="24" name="Picture 23" descr="BUILDING WALL.png"/>
          <p:cNvPicPr>
            <a:picLocks noChangeAspect="1"/>
          </p:cNvPicPr>
          <p:nvPr/>
        </p:nvPicPr>
        <p:blipFill rotWithShape="1">
          <a:blip r:embed="rId3">
            <a:extLst>
              <a:ext uri="{28A0092B-C50C-407E-A947-70E740481C1C}">
                <a14:useLocalDpi xmlns:a14="http://schemas.microsoft.com/office/drawing/2010/main"/>
              </a:ext>
            </a:extLst>
          </a:blip>
          <a:srcRect l="49615" t="30793" r="39853" b="64423"/>
          <a:stretch/>
        </p:blipFill>
        <p:spPr>
          <a:xfrm>
            <a:off x="2413001" y="1660525"/>
            <a:ext cx="577850" cy="262466"/>
          </a:xfrm>
          <a:prstGeom prst="rect">
            <a:avLst/>
          </a:prstGeom>
        </p:spPr>
      </p:pic>
      <p:sp>
        <p:nvSpPr>
          <p:cNvPr id="26" name="Content Placeholder 2"/>
          <p:cNvSpPr txBox="1">
            <a:spLocks/>
          </p:cNvSpPr>
          <p:nvPr/>
        </p:nvSpPr>
        <p:spPr>
          <a:xfrm>
            <a:off x="5562600" y="3124200"/>
            <a:ext cx="2895600" cy="1981200"/>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 typeface="Wingdings" charset="2"/>
              <a:buNone/>
            </a:pPr>
            <a:r>
              <a:rPr lang="en-US" sz="2000" dirty="0" smtClean="0"/>
              <a:t>It takes patient and concerted effort to build a strong and resilient health system that is accessible to all.</a:t>
            </a:r>
            <a:endParaRPr lang="en-US" sz="2000" dirty="0"/>
          </a:p>
        </p:txBody>
      </p:sp>
    </p:spTree>
    <p:extLst>
      <p:ext uri="{BB962C8B-B14F-4D97-AF65-F5344CB8AC3E}">
        <p14:creationId xmlns:p14="http://schemas.microsoft.com/office/powerpoint/2010/main" val="27760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1000"/>
                                        <p:tgtEl>
                                          <p:spTgt spid="6"/>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1000"/>
                                        <p:tgtEl>
                                          <p:spTgt spid="17"/>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par>
                          <p:cTn id="57" fill="hold">
                            <p:stCondLst>
                              <p:cond delay="7000"/>
                            </p:stCondLst>
                            <p:childTnLst>
                              <p:par>
                                <p:cTn id="58" presetID="2" presetClass="entr" presetSubtype="1"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0-#ppt_h/2"/>
                                          </p:val>
                                        </p:tav>
                                        <p:tav tm="100000">
                                          <p:val>
                                            <p:strVal val="#ppt_y"/>
                                          </p:val>
                                        </p:tav>
                                      </p:tavLst>
                                    </p:anim>
                                  </p:childTnLst>
                                </p:cTn>
                              </p:par>
                              <p:par>
                                <p:cTn id="62" presetID="22" presetClass="entr" presetSubtype="8" fill="hold" grpId="0" nodeType="with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wipe(left)">
                                      <p:cBhvr>
                                        <p:cTn id="64" dur="1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iversal Health logo 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0" y="-3657600"/>
            <a:ext cx="14821072" cy="14016094"/>
          </a:xfrm>
          <a:prstGeom prst="rect">
            <a:avLst/>
          </a:prstGeom>
        </p:spPr>
      </p:pic>
      <p:sp>
        <p:nvSpPr>
          <p:cNvPr id="8" name="TextBox 7"/>
          <p:cNvSpPr txBox="1"/>
          <p:nvPr/>
        </p:nvSpPr>
        <p:spPr>
          <a:xfrm>
            <a:off x="914400" y="2286000"/>
            <a:ext cx="7543800" cy="1015663"/>
          </a:xfrm>
          <a:prstGeom prst="rect">
            <a:avLst/>
          </a:prstGeom>
          <a:noFill/>
        </p:spPr>
        <p:txBody>
          <a:bodyPr wrap="square" rtlCol="0">
            <a:spAutoFit/>
          </a:bodyPr>
          <a:lstStyle/>
          <a:p>
            <a:pPr algn="ctr">
              <a:lnSpc>
                <a:spcPct val="80000"/>
              </a:lnSpc>
            </a:pPr>
            <a:r>
              <a:rPr lang="en-US" sz="7200" b="1" dirty="0" smtClean="0">
                <a:solidFill>
                  <a:prstClr val="white"/>
                </a:solidFill>
                <a:latin typeface="Arial"/>
                <a:cs typeface="Arial"/>
              </a:rPr>
              <a:t>Thank you!</a:t>
            </a:r>
          </a:p>
        </p:txBody>
      </p:sp>
      <p:sp>
        <p:nvSpPr>
          <p:cNvPr id="5" name="TextBox 4"/>
          <p:cNvSpPr txBox="1"/>
          <p:nvPr/>
        </p:nvSpPr>
        <p:spPr>
          <a:xfrm>
            <a:off x="914400" y="3505200"/>
            <a:ext cx="7543800" cy="605294"/>
          </a:xfrm>
          <a:prstGeom prst="rect">
            <a:avLst/>
          </a:prstGeom>
          <a:noFill/>
        </p:spPr>
        <p:txBody>
          <a:bodyPr wrap="square" rtlCol="0">
            <a:spAutoFit/>
          </a:bodyPr>
          <a:lstStyle/>
          <a:p>
            <a:pPr algn="ctr">
              <a:lnSpc>
                <a:spcPct val="80000"/>
              </a:lnSpc>
            </a:pPr>
            <a:r>
              <a:rPr lang="en-US" sz="4000" b="1" dirty="0" err="1" smtClean="0">
                <a:solidFill>
                  <a:srgbClr val="EB9F22"/>
                </a:solidFill>
                <a:latin typeface="Arial"/>
                <a:cs typeface="Arial"/>
              </a:rPr>
              <a:t>www.paho.org</a:t>
            </a:r>
            <a:r>
              <a:rPr lang="en-US" sz="4000" b="1" dirty="0" smtClean="0">
                <a:solidFill>
                  <a:srgbClr val="EB9F22"/>
                </a:solidFill>
                <a:latin typeface="Arial"/>
                <a:cs typeface="Arial"/>
              </a:rPr>
              <a:t>/</a:t>
            </a:r>
            <a:r>
              <a:rPr lang="en-US" sz="4000" b="1" dirty="0" err="1" smtClean="0">
                <a:solidFill>
                  <a:srgbClr val="EB9F22"/>
                </a:solidFill>
                <a:latin typeface="Arial"/>
                <a:cs typeface="Arial"/>
              </a:rPr>
              <a:t>universalhealth</a:t>
            </a:r>
            <a:endParaRPr lang="en-US" sz="4000" b="1" dirty="0" smtClean="0">
              <a:solidFill>
                <a:srgbClr val="EB9F22"/>
              </a:solidFill>
              <a:latin typeface="Arial"/>
              <a:cs typeface="Arial"/>
            </a:endParaRPr>
          </a:p>
        </p:txBody>
      </p:sp>
    </p:spTree>
    <p:extLst>
      <p:ext uri="{BB962C8B-B14F-4D97-AF65-F5344CB8AC3E}">
        <p14:creationId xmlns:p14="http://schemas.microsoft.com/office/powerpoint/2010/main" val="373240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400000" y="400000"/>
                                    </p:animScale>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2000" fill="hold"/>
                                        <p:tgtEl>
                                          <p:spTgt spid="8"/>
                                        </p:tgtEl>
                                        <p:attrNameLst>
                                          <p:attrName>ppt_w</p:attrName>
                                        </p:attrNameLst>
                                      </p:cBhvr>
                                      <p:tavLst>
                                        <p:tav tm="0">
                                          <p:val>
                                            <p:fltVal val="0"/>
                                          </p:val>
                                        </p:tav>
                                        <p:tav tm="100000">
                                          <p:val>
                                            <p:strVal val="#ppt_w"/>
                                          </p:val>
                                        </p:tav>
                                      </p:tavLst>
                                    </p:anim>
                                    <p:anim calcmode="lin" valueType="num">
                                      <p:cBhvr>
                                        <p:cTn id="10" dur="2000" fill="hold"/>
                                        <p:tgtEl>
                                          <p:spTgt spid="8"/>
                                        </p:tgtEl>
                                        <p:attrNameLst>
                                          <p:attrName>ppt_h</p:attrName>
                                        </p:attrNameLst>
                                      </p:cBhvr>
                                      <p:tavLst>
                                        <p:tav tm="0">
                                          <p:val>
                                            <p:fltVal val="0"/>
                                          </p:val>
                                        </p:tav>
                                        <p:tav tm="100000">
                                          <p:val>
                                            <p:strVal val="#ppt_h"/>
                                          </p:val>
                                        </p:tav>
                                      </p:tavLst>
                                    </p:anim>
                                    <p:animEffect transition="in" filter="fade">
                                      <p:cBhvr>
                                        <p:cTn id="11" dur="2000"/>
                                        <p:tgtEl>
                                          <p:spTgt spid="8"/>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999" cy="6858000"/>
            <a:chOff x="0" y="0"/>
            <a:chExt cx="9143999" cy="6858000"/>
          </a:xfrm>
        </p:grpSpPr>
        <p:pic>
          <p:nvPicPr>
            <p:cNvPr id="17" name="Picture 16" descr="Background_NEW_02_ma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8000"/>
            </a:xfrm>
            <a:prstGeom prst="rect">
              <a:avLst/>
            </a:prstGeom>
          </p:spPr>
        </p:pic>
        <p:grpSp>
          <p:nvGrpSpPr>
            <p:cNvPr id="4" name="Group 3"/>
            <p:cNvGrpSpPr/>
            <p:nvPr/>
          </p:nvGrpSpPr>
          <p:grpSpPr>
            <a:xfrm>
              <a:off x="304800" y="6225355"/>
              <a:ext cx="4419600" cy="466710"/>
              <a:chOff x="304800" y="6225355"/>
              <a:chExt cx="4419600" cy="466710"/>
            </a:xfrm>
          </p:grpSpPr>
          <p:pic>
            <p:nvPicPr>
              <p:cNvPr id="5" name="Picture 4" descr="WhiteHorizontalPAHO-WHO2_whit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6" name="Picture 5" descr="Access+Coverage-Logo-Englis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grpSp>
      </p:grpSp>
      <p:pic>
        <p:nvPicPr>
          <p:cNvPr id="18" name="Picture 17" descr="Universal Health logo ICON.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19400" y="-3581400"/>
            <a:ext cx="14821072" cy="14016094"/>
          </a:xfrm>
          <a:prstGeom prst="rect">
            <a:avLst/>
          </a:prstGeom>
        </p:spPr>
      </p:pic>
      <p:sp>
        <p:nvSpPr>
          <p:cNvPr id="8" name="TextBox 7"/>
          <p:cNvSpPr txBox="1"/>
          <p:nvPr/>
        </p:nvSpPr>
        <p:spPr>
          <a:xfrm>
            <a:off x="5715000" y="1188184"/>
            <a:ext cx="3124200" cy="1631216"/>
          </a:xfrm>
          <a:prstGeom prst="rect">
            <a:avLst/>
          </a:prstGeom>
          <a:noFill/>
          <a:effectLst/>
        </p:spPr>
        <p:txBody>
          <a:bodyPr wrap="square" rtlCol="0">
            <a:spAutoFit/>
          </a:bodyPr>
          <a:lstStyle/>
          <a:p>
            <a:r>
              <a:rPr lang="en-US" sz="2000" dirty="0" smtClean="0">
                <a:solidFill>
                  <a:prstClr val="white"/>
                </a:solidFill>
                <a:latin typeface="Arial"/>
                <a:cs typeface="Arial"/>
              </a:rPr>
              <a:t>The countries of the Americas have committed to achieve universal access to health and universal health coverage</a:t>
            </a:r>
            <a:endParaRPr lang="en-US" sz="2000" dirty="0">
              <a:solidFill>
                <a:prstClr val="white"/>
              </a:solidFill>
              <a:latin typeface="Arial"/>
              <a:cs typeface="Arial"/>
            </a:endParaRPr>
          </a:p>
        </p:txBody>
      </p:sp>
      <p:sp>
        <p:nvSpPr>
          <p:cNvPr id="10" name="Title 1"/>
          <p:cNvSpPr txBox="1">
            <a:spLocks/>
          </p:cNvSpPr>
          <p:nvPr/>
        </p:nvSpPr>
        <p:spPr>
          <a:xfrm>
            <a:off x="533400" y="3048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Arial"/>
                <a:ea typeface="+mj-ea"/>
                <a:cs typeface="Arial"/>
              </a:defRPr>
            </a:lvl1pPr>
          </a:lstStyle>
          <a:p>
            <a:pPr algn="r"/>
            <a:r>
              <a:rPr lang="en-US" sz="6600" b="1" dirty="0" smtClean="0"/>
              <a:t>2014</a:t>
            </a:r>
            <a:endParaRPr lang="en-US" sz="6600" b="1" dirty="0"/>
          </a:p>
        </p:txBody>
      </p:sp>
      <p:sp>
        <p:nvSpPr>
          <p:cNvPr id="11" name="Rounded Rectangle 14"/>
          <p:cNvSpPr/>
          <p:nvPr/>
        </p:nvSpPr>
        <p:spPr>
          <a:xfrm>
            <a:off x="1905000" y="4343400"/>
            <a:ext cx="5791200" cy="1295400"/>
          </a:xfrm>
          <a:prstGeom prst="roundRect">
            <a:avLst>
              <a:gd name="adj" fmla="val 50000"/>
            </a:avLst>
          </a:prstGeom>
          <a:solidFill>
            <a:srgbClr val="EB9F2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4"/>
          <p:cNvSpPr/>
          <p:nvPr/>
        </p:nvSpPr>
        <p:spPr>
          <a:xfrm>
            <a:off x="2057400" y="4495800"/>
            <a:ext cx="5791200" cy="1295400"/>
          </a:xfrm>
          <a:prstGeom prst="roundRect">
            <a:avLst>
              <a:gd name="adj" fmla="val 50000"/>
            </a:avLst>
          </a:prstGeom>
          <a:solidFill>
            <a:srgbClr val="EB9F2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3"/>
          <p:cNvSpPr txBox="1"/>
          <p:nvPr/>
        </p:nvSpPr>
        <p:spPr>
          <a:xfrm>
            <a:off x="2743200" y="4390715"/>
            <a:ext cx="4495800" cy="1095685"/>
          </a:xfrm>
          <a:prstGeom prst="rect">
            <a:avLst/>
          </a:prstGeom>
          <a:noFill/>
          <a:effectLst>
            <a:outerShdw blurRad="50800" dist="38100" dir="2700000" algn="tl" rotWithShape="0">
              <a:prstClr val="black">
                <a:alpha val="40000"/>
              </a:prstClr>
            </a:outerShdw>
          </a:effectLst>
        </p:spPr>
        <p:txBody>
          <a:bodyPr wrap="square" rtlCol="0">
            <a:spAutoFit/>
          </a:bodyPr>
          <a:lstStyle/>
          <a:p>
            <a:pPr algn="r">
              <a:lnSpc>
                <a:spcPct val="90000"/>
              </a:lnSpc>
            </a:pPr>
            <a:r>
              <a:rPr lang="en-US" sz="2400" dirty="0">
                <a:solidFill>
                  <a:schemeClr val="bg1"/>
                </a:solidFill>
                <a:latin typeface="Arial"/>
                <a:cs typeface="Arial"/>
              </a:rPr>
              <a:t>Countries </a:t>
            </a:r>
            <a:r>
              <a:rPr lang="en-US" sz="2400" dirty="0" smtClean="0">
                <a:solidFill>
                  <a:schemeClr val="bg1"/>
                </a:solidFill>
                <a:latin typeface="Arial"/>
                <a:cs typeface="Arial"/>
              </a:rPr>
              <a:t>adopt Strategy for Universal Access to Health and Universal </a:t>
            </a:r>
            <a:r>
              <a:rPr lang="en-US" sz="2400" dirty="0">
                <a:solidFill>
                  <a:schemeClr val="bg1"/>
                </a:solidFill>
                <a:latin typeface="Arial"/>
                <a:cs typeface="Arial"/>
              </a:rPr>
              <a:t>H</a:t>
            </a:r>
            <a:r>
              <a:rPr lang="en-US" sz="2400" dirty="0" smtClean="0">
                <a:solidFill>
                  <a:schemeClr val="bg1"/>
                </a:solidFill>
                <a:latin typeface="Arial"/>
                <a:cs typeface="Arial"/>
              </a:rPr>
              <a:t>ealth </a:t>
            </a:r>
            <a:r>
              <a:rPr lang="en-US" sz="2400" dirty="0">
                <a:solidFill>
                  <a:schemeClr val="bg1"/>
                </a:solidFill>
                <a:latin typeface="Arial"/>
                <a:cs typeface="Arial"/>
              </a:rPr>
              <a:t>C</a:t>
            </a:r>
            <a:r>
              <a:rPr lang="en-US" sz="2400" dirty="0" smtClean="0">
                <a:solidFill>
                  <a:schemeClr val="bg1"/>
                </a:solidFill>
                <a:latin typeface="Arial"/>
                <a:cs typeface="Arial"/>
              </a:rPr>
              <a:t>overage</a:t>
            </a:r>
            <a:endParaRPr lang="en-US" sz="2400" dirty="0">
              <a:solidFill>
                <a:schemeClr val="bg1"/>
              </a:solidFill>
              <a:latin typeface="Arial"/>
              <a:cs typeface="Arial"/>
            </a:endParaRPr>
          </a:p>
        </p:txBody>
      </p:sp>
    </p:spTree>
    <p:extLst>
      <p:ext uri="{BB962C8B-B14F-4D97-AF65-F5344CB8AC3E}">
        <p14:creationId xmlns:p14="http://schemas.microsoft.com/office/powerpoint/2010/main" val="300761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18"/>
                                        </p:tgtEl>
                                      </p:cBhvr>
                                      <p:by x="400000" y="400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3000"/>
                                        <p:tgtEl>
                                          <p:spTgt spid="2"/>
                                        </p:tgtEl>
                                      </p:cBhvr>
                                    </p:animEffect>
                                  </p:childTnLst>
                                </p:cTn>
                              </p:par>
                            </p:childTnLst>
                          </p:cTn>
                        </p:par>
                        <p:par>
                          <p:cTn id="10" fill="hold">
                            <p:stCondLst>
                              <p:cond delay="5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Universal Health photos_ca2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1905000"/>
            <a:ext cx="2901347" cy="3185075"/>
          </a:xfrm>
          <a:prstGeom prst="rect">
            <a:avLst/>
          </a:prstGeom>
          <a:ln>
            <a:noFill/>
          </a:ln>
          <a:effectLst>
            <a:outerShdw blurRad="292100" dist="139700" dir="2700000" algn="tl" rotWithShape="0">
              <a:srgbClr val="333333">
                <a:alpha val="65000"/>
              </a:srgbClr>
            </a:outerShdw>
          </a:effectLst>
        </p:spPr>
      </p:pic>
      <p:pic>
        <p:nvPicPr>
          <p:cNvPr id="15" name="Picture 14" descr="Universal Health photos_ca2b.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3600" y="1905000"/>
            <a:ext cx="2901347" cy="3185075"/>
          </a:xfrm>
          <a:prstGeom prst="rect">
            <a:avLst/>
          </a:prstGeom>
          <a:ln>
            <a:noFill/>
          </a:ln>
          <a:effectLst>
            <a:outerShdw blurRad="292100" dist="139700" dir="2700000" algn="tl" rotWithShape="0">
              <a:srgbClr val="333333">
                <a:alpha val="65000"/>
              </a:srgbClr>
            </a:outerShdw>
          </a:effectLst>
        </p:spPr>
      </p:pic>
      <p:pic>
        <p:nvPicPr>
          <p:cNvPr id="16" name="Picture 15" descr="Universal Health photos_ca2c.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9600" y="1905000"/>
            <a:ext cx="2901347" cy="3185075"/>
          </a:xfrm>
          <a:prstGeom prst="rect">
            <a:avLst/>
          </a:prstGeom>
          <a:ln>
            <a:noFill/>
          </a:ln>
          <a:effectLst>
            <a:outerShdw blurRad="292100" dist="139700" dir="2700000" algn="tl" rotWithShape="0">
              <a:srgbClr val="333333">
                <a:alpha val="65000"/>
              </a:srgbClr>
            </a:outerShdw>
          </a:effectLst>
        </p:spPr>
      </p:pic>
      <p:pic>
        <p:nvPicPr>
          <p:cNvPr id="17" name="Picture 16" descr="Universal Health photos_ca2d.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29400" y="1905000"/>
            <a:ext cx="2901347" cy="318507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57200" y="156063"/>
            <a:ext cx="8382000" cy="121058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lang="en-US" sz="4000" dirty="0" smtClean="0">
                <a:solidFill>
                  <a:srgbClr val="1F497D">
                    <a:lumMod val="40000"/>
                    <a:lumOff val="60000"/>
                  </a:srgbClr>
                </a:solidFill>
                <a:latin typeface="Arial"/>
                <a:cs typeface="Arial"/>
              </a:rPr>
              <a:t>What is Universal </a:t>
            </a:r>
            <a:r>
              <a:rPr lang="en-US" sz="4000" dirty="0" smtClean="0">
                <a:solidFill>
                  <a:srgbClr val="EB9F22"/>
                </a:solidFill>
                <a:latin typeface="Arial"/>
                <a:cs typeface="Arial"/>
              </a:rPr>
              <a:t>Access </a:t>
            </a:r>
            <a:r>
              <a:rPr lang="en-US" sz="4000" dirty="0" smtClean="0">
                <a:solidFill>
                  <a:srgbClr val="8EB4E3"/>
                </a:solidFill>
                <a:latin typeface="Arial"/>
                <a:cs typeface="Arial"/>
              </a:rPr>
              <a:t>to Health and Universal Health </a:t>
            </a:r>
            <a:r>
              <a:rPr lang="en-US" sz="4000" dirty="0" smtClean="0">
                <a:solidFill>
                  <a:srgbClr val="EB9F22"/>
                </a:solidFill>
                <a:latin typeface="Arial"/>
                <a:cs typeface="Arial"/>
              </a:rPr>
              <a:t>Coverage</a:t>
            </a:r>
            <a:r>
              <a:rPr lang="en-US" sz="4000" dirty="0" smtClean="0">
                <a:solidFill>
                  <a:srgbClr val="8EB4E3"/>
                </a:solidFill>
                <a:latin typeface="Arial"/>
                <a:cs typeface="Arial"/>
              </a:rPr>
              <a:t>?</a:t>
            </a:r>
            <a:endParaRPr lang="en-US" sz="4000" dirty="0">
              <a:solidFill>
                <a:srgbClr val="8EB4E3"/>
              </a:solidFill>
              <a:latin typeface="Arial"/>
              <a:cs typeface="Arial"/>
            </a:endParaRPr>
          </a:p>
        </p:txBody>
      </p:sp>
      <p:sp>
        <p:nvSpPr>
          <p:cNvPr id="19" name="Striped Right Arrow 18"/>
          <p:cNvSpPr/>
          <p:nvPr/>
        </p:nvSpPr>
        <p:spPr>
          <a:xfrm>
            <a:off x="533400" y="1676400"/>
            <a:ext cx="3048000" cy="1600200"/>
          </a:xfrm>
          <a:prstGeom prst="stripedRightArrow">
            <a:avLst>
              <a:gd name="adj1" fmla="val 67677"/>
              <a:gd name="adj2" fmla="val 43947"/>
            </a:avLst>
          </a:prstGeom>
          <a:solidFill>
            <a:srgbClr val="1A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7124"/>
              </a:solidFill>
            </a:endParaRPr>
          </a:p>
        </p:txBody>
      </p:sp>
      <p:sp>
        <p:nvSpPr>
          <p:cNvPr id="2" name="Rectangle 1"/>
          <p:cNvSpPr/>
          <p:nvPr/>
        </p:nvSpPr>
        <p:spPr>
          <a:xfrm>
            <a:off x="1143000" y="2057400"/>
            <a:ext cx="1801845" cy="646331"/>
          </a:xfrm>
          <a:prstGeom prst="rect">
            <a:avLst/>
          </a:prstGeom>
          <a:effectLst>
            <a:outerShdw blurRad="50800" dist="38100" dir="5400000" algn="t" rotWithShape="0">
              <a:prstClr val="black">
                <a:alpha val="40000"/>
              </a:prstClr>
            </a:outerShdw>
          </a:effectLst>
        </p:spPr>
        <p:txBody>
          <a:bodyPr wrap="none">
            <a:spAutoFit/>
          </a:bodyPr>
          <a:lstStyle/>
          <a:p>
            <a:r>
              <a:rPr lang="en-US" sz="3600" b="1" dirty="0">
                <a:solidFill>
                  <a:srgbClr val="EB9F22"/>
                </a:solidFill>
                <a:latin typeface="Arial"/>
                <a:cs typeface="Arial"/>
              </a:rPr>
              <a:t>Access</a:t>
            </a:r>
            <a:endParaRPr lang="en-US" sz="3600" dirty="0">
              <a:solidFill>
                <a:srgbClr val="EB9F22"/>
              </a:solidFill>
              <a:latin typeface="Arial"/>
              <a:cs typeface="Arial"/>
            </a:endParaRPr>
          </a:p>
        </p:txBody>
      </p:sp>
      <p:sp>
        <p:nvSpPr>
          <p:cNvPr id="20" name="Striped Right Arrow 19"/>
          <p:cNvSpPr/>
          <p:nvPr/>
        </p:nvSpPr>
        <p:spPr>
          <a:xfrm>
            <a:off x="533400" y="3429000"/>
            <a:ext cx="3048000" cy="1600200"/>
          </a:xfrm>
          <a:prstGeom prst="stripedRightArrow">
            <a:avLst>
              <a:gd name="adj1" fmla="val 67677"/>
              <a:gd name="adj2" fmla="val 43947"/>
            </a:avLst>
          </a:prstGeom>
          <a:solidFill>
            <a:srgbClr val="1A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7124"/>
              </a:solidFill>
            </a:endParaRPr>
          </a:p>
        </p:txBody>
      </p:sp>
      <p:sp>
        <p:nvSpPr>
          <p:cNvPr id="11" name="Rectangle 10"/>
          <p:cNvSpPr/>
          <p:nvPr/>
        </p:nvSpPr>
        <p:spPr>
          <a:xfrm>
            <a:off x="914400" y="3827665"/>
            <a:ext cx="2288758" cy="646331"/>
          </a:xfrm>
          <a:prstGeom prst="rect">
            <a:avLst/>
          </a:prstGeom>
          <a:effectLst>
            <a:outerShdw blurRad="50800" dist="38100" dir="5400000" algn="t" rotWithShape="0">
              <a:prstClr val="black">
                <a:alpha val="40000"/>
              </a:prstClr>
            </a:outerShdw>
          </a:effectLst>
        </p:spPr>
        <p:txBody>
          <a:bodyPr wrap="none">
            <a:spAutoFit/>
          </a:bodyPr>
          <a:lstStyle/>
          <a:p>
            <a:r>
              <a:rPr lang="en-US" sz="3600" b="1" dirty="0" smtClean="0">
                <a:solidFill>
                  <a:srgbClr val="EB9F22"/>
                </a:solidFill>
                <a:latin typeface="Arial"/>
                <a:cs typeface="Arial"/>
              </a:rPr>
              <a:t>Coverage</a:t>
            </a:r>
            <a:endParaRPr lang="en-US" sz="3600" dirty="0">
              <a:solidFill>
                <a:srgbClr val="EB9F22"/>
              </a:solidFill>
              <a:latin typeface="Arial"/>
              <a:cs typeface="Arial"/>
            </a:endParaRPr>
          </a:p>
        </p:txBody>
      </p:sp>
      <p:grpSp>
        <p:nvGrpSpPr>
          <p:cNvPr id="3" name="Group 2"/>
          <p:cNvGrpSpPr/>
          <p:nvPr/>
        </p:nvGrpSpPr>
        <p:grpSpPr>
          <a:xfrm>
            <a:off x="3810000" y="1752600"/>
            <a:ext cx="6629400" cy="1371600"/>
            <a:chOff x="4038600" y="5334000"/>
            <a:chExt cx="6553200" cy="1371600"/>
          </a:xfrm>
        </p:grpSpPr>
        <p:sp>
          <p:nvSpPr>
            <p:cNvPr id="23" name="Rounded Rectangle 22"/>
            <p:cNvSpPr/>
            <p:nvPr/>
          </p:nvSpPr>
          <p:spPr>
            <a:xfrm>
              <a:off x="4114800" y="5410200"/>
              <a:ext cx="6172200" cy="1295400"/>
            </a:xfrm>
            <a:prstGeom prst="roundRect">
              <a:avLst>
                <a:gd name="adj" fmla="val 50000"/>
              </a:avLst>
            </a:prstGeom>
            <a:solidFill>
              <a:srgbClr val="EB9F2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a:off x="4038600" y="5334000"/>
              <a:ext cx="6553200" cy="1295400"/>
            </a:xfrm>
            <a:prstGeom prst="roundRect">
              <a:avLst>
                <a:gd name="adj" fmla="val 50000"/>
              </a:avLst>
            </a:prstGeom>
            <a:solidFill>
              <a:srgbClr val="EB9F2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4495801" y="5562600"/>
              <a:ext cx="4589518" cy="757130"/>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lang="en-US" sz="2400" dirty="0">
                  <a:solidFill>
                    <a:prstClr val="white"/>
                  </a:solidFill>
                  <a:latin typeface="Arial"/>
                  <a:cs typeface="Arial"/>
                </a:rPr>
                <a:t>m</a:t>
              </a:r>
              <a:r>
                <a:rPr lang="en-US" sz="2400" dirty="0" smtClean="0">
                  <a:solidFill>
                    <a:prstClr val="white"/>
                  </a:solidFill>
                  <a:latin typeface="Arial"/>
                  <a:cs typeface="Arial"/>
                </a:rPr>
                <a:t>eans the absence of barriers to health services utilization</a:t>
              </a:r>
              <a:endParaRPr lang="en-US" sz="2400" dirty="0">
                <a:solidFill>
                  <a:prstClr val="white"/>
                </a:solidFill>
                <a:latin typeface="Arial"/>
                <a:cs typeface="Arial"/>
              </a:endParaRPr>
            </a:p>
          </p:txBody>
        </p:sp>
      </p:grpSp>
      <p:grpSp>
        <p:nvGrpSpPr>
          <p:cNvPr id="4" name="Group 3"/>
          <p:cNvGrpSpPr/>
          <p:nvPr/>
        </p:nvGrpSpPr>
        <p:grpSpPr>
          <a:xfrm>
            <a:off x="3733800" y="3581400"/>
            <a:ext cx="6324600" cy="1371600"/>
            <a:chOff x="5334000" y="5257800"/>
            <a:chExt cx="6324600" cy="1371600"/>
          </a:xfrm>
        </p:grpSpPr>
        <p:sp>
          <p:nvSpPr>
            <p:cNvPr id="26" name="Rounded Rectangle 25"/>
            <p:cNvSpPr/>
            <p:nvPr/>
          </p:nvSpPr>
          <p:spPr>
            <a:xfrm>
              <a:off x="5410200" y="5334000"/>
              <a:ext cx="6248400" cy="1295400"/>
            </a:xfrm>
            <a:prstGeom prst="roundRect">
              <a:avLst>
                <a:gd name="adj" fmla="val 50000"/>
              </a:avLst>
            </a:prstGeom>
            <a:solidFill>
              <a:srgbClr val="EB9F2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ounded Rectangle 26"/>
            <p:cNvSpPr/>
            <p:nvPr/>
          </p:nvSpPr>
          <p:spPr>
            <a:xfrm>
              <a:off x="5334000" y="5257800"/>
              <a:ext cx="6248400" cy="1295400"/>
            </a:xfrm>
            <a:prstGeom prst="roundRect">
              <a:avLst>
                <a:gd name="adj" fmla="val 50000"/>
              </a:avLst>
            </a:prstGeom>
            <a:solidFill>
              <a:srgbClr val="EB9F2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791200" y="5295900"/>
              <a:ext cx="4953000" cy="1262910"/>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lang="en-US" sz="2800" dirty="0">
                  <a:solidFill>
                    <a:prstClr val="white"/>
                  </a:solidFill>
                  <a:latin typeface="Arial"/>
                  <a:cs typeface="Arial"/>
                </a:rPr>
                <a:t>m</a:t>
              </a:r>
              <a:r>
                <a:rPr lang="en-US" sz="2800" dirty="0" smtClean="0">
                  <a:solidFill>
                    <a:prstClr val="white"/>
                  </a:solidFill>
                  <a:latin typeface="Arial"/>
                  <a:cs typeface="Arial"/>
                </a:rPr>
                <a:t>eans the organizational mechanisms and financing to cover an entire population</a:t>
              </a:r>
              <a:endParaRPr lang="en-US" sz="2800" dirty="0">
                <a:solidFill>
                  <a:prstClr val="white"/>
                </a:solidFill>
                <a:latin typeface="Arial"/>
                <a:cs typeface="Arial"/>
              </a:endParaRPr>
            </a:p>
          </p:txBody>
        </p:sp>
      </p:grpSp>
    </p:spTree>
    <p:extLst>
      <p:ext uri="{BB962C8B-B14F-4D97-AF65-F5344CB8AC3E}">
        <p14:creationId xmlns:p14="http://schemas.microsoft.com/office/powerpoint/2010/main" val="3168805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700" fill="hold"/>
                                        <p:tgtEl>
                                          <p:spTgt spid="14"/>
                                        </p:tgtEl>
                                        <p:attrNameLst>
                                          <p:attrName>ppt_x</p:attrName>
                                        </p:attrNameLst>
                                      </p:cBhvr>
                                      <p:tavLst>
                                        <p:tav tm="0">
                                          <p:val>
                                            <p:strVal val="1+#ppt_w/2"/>
                                          </p:val>
                                        </p:tav>
                                        <p:tav tm="100000">
                                          <p:val>
                                            <p:strVal val="#ppt_x"/>
                                          </p:val>
                                        </p:tav>
                                      </p:tavLst>
                                    </p:anim>
                                    <p:anim calcmode="lin" valueType="num">
                                      <p:cBhvr additive="base">
                                        <p:cTn id="11" dur="17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1400" fill="hold"/>
                                        <p:tgtEl>
                                          <p:spTgt spid="15"/>
                                        </p:tgtEl>
                                        <p:attrNameLst>
                                          <p:attrName>ppt_x</p:attrName>
                                        </p:attrNameLst>
                                      </p:cBhvr>
                                      <p:tavLst>
                                        <p:tav tm="0">
                                          <p:val>
                                            <p:strVal val="1+#ppt_w/2"/>
                                          </p:val>
                                        </p:tav>
                                        <p:tav tm="100000">
                                          <p:val>
                                            <p:strVal val="#ppt_x"/>
                                          </p:val>
                                        </p:tav>
                                      </p:tavLst>
                                    </p:anim>
                                    <p:anim calcmode="lin" valueType="num">
                                      <p:cBhvr additive="base">
                                        <p:cTn id="15" dur="14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1+#ppt_w/2"/>
                                          </p:val>
                                        </p:tav>
                                        <p:tav tm="100000">
                                          <p:val>
                                            <p:strVal val="#ppt_x"/>
                                          </p:val>
                                        </p:tav>
                                      </p:tavLst>
                                    </p:anim>
                                    <p:anim calcmode="lin" valueType="num">
                                      <p:cBhvr additive="base">
                                        <p:cTn id="19" dur="10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800" fill="hold"/>
                                        <p:tgtEl>
                                          <p:spTgt spid="17"/>
                                        </p:tgtEl>
                                        <p:attrNameLst>
                                          <p:attrName>ppt_x</p:attrName>
                                        </p:attrNameLst>
                                      </p:cBhvr>
                                      <p:tavLst>
                                        <p:tav tm="0">
                                          <p:val>
                                            <p:strVal val="1+#ppt_w/2"/>
                                          </p:val>
                                        </p:tav>
                                        <p:tav tm="100000">
                                          <p:val>
                                            <p:strVal val="#ppt_x"/>
                                          </p:val>
                                        </p:tav>
                                      </p:tavLst>
                                    </p:anim>
                                    <p:anim calcmode="lin" valueType="num">
                                      <p:cBhvr additive="base">
                                        <p:cTn id="23" dur="8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8" fill="hold" nodeType="clickEffect">
                                  <p:stCondLst>
                                    <p:cond delay="2000"/>
                                  </p:stCondLst>
                                  <p:childTnLst>
                                    <p:anim calcmode="lin" valueType="num">
                                      <p:cBhvr additive="base">
                                        <p:cTn id="27" dur="1000"/>
                                        <p:tgtEl>
                                          <p:spTgt spid="14"/>
                                        </p:tgtEl>
                                        <p:attrNameLst>
                                          <p:attrName>ppt_x</p:attrName>
                                        </p:attrNameLst>
                                      </p:cBhvr>
                                      <p:tavLst>
                                        <p:tav tm="0">
                                          <p:val>
                                            <p:strVal val="ppt_x"/>
                                          </p:val>
                                        </p:tav>
                                        <p:tav tm="100000">
                                          <p:val>
                                            <p:strVal val="0-ppt_w/2"/>
                                          </p:val>
                                        </p:tav>
                                      </p:tavLst>
                                    </p:anim>
                                    <p:anim calcmode="lin" valueType="num">
                                      <p:cBhvr additive="base">
                                        <p:cTn id="28" dur="1000"/>
                                        <p:tgtEl>
                                          <p:spTgt spid="14"/>
                                        </p:tgtEl>
                                        <p:attrNameLst>
                                          <p:attrName>ppt_y</p:attrName>
                                        </p:attrNameLst>
                                      </p:cBhvr>
                                      <p:tavLst>
                                        <p:tav tm="0">
                                          <p:val>
                                            <p:strVal val="ppt_y"/>
                                          </p:val>
                                        </p:tav>
                                        <p:tav tm="100000">
                                          <p:val>
                                            <p:strVal val="ppt_y"/>
                                          </p:val>
                                        </p:tav>
                                      </p:tavLst>
                                    </p:anim>
                                    <p:set>
                                      <p:cBhvr>
                                        <p:cTn id="29" dur="1" fill="hold">
                                          <p:stCondLst>
                                            <p:cond delay="999"/>
                                          </p:stCondLst>
                                        </p:cTn>
                                        <p:tgtEl>
                                          <p:spTgt spid="14"/>
                                        </p:tgtEl>
                                        <p:attrNameLst>
                                          <p:attrName>style.visibility</p:attrName>
                                        </p:attrNameLst>
                                      </p:cBhvr>
                                      <p:to>
                                        <p:strVal val="hidden"/>
                                      </p:to>
                                    </p:set>
                                  </p:childTnLst>
                                </p:cTn>
                              </p:par>
                              <p:par>
                                <p:cTn id="30" presetID="2" presetClass="exit" presetSubtype="8" fill="hold" nodeType="withEffect">
                                  <p:stCondLst>
                                    <p:cond delay="2000"/>
                                  </p:stCondLst>
                                  <p:childTnLst>
                                    <p:anim calcmode="lin" valueType="num">
                                      <p:cBhvr additive="base">
                                        <p:cTn id="31" dur="1000"/>
                                        <p:tgtEl>
                                          <p:spTgt spid="15"/>
                                        </p:tgtEl>
                                        <p:attrNameLst>
                                          <p:attrName>ppt_x</p:attrName>
                                        </p:attrNameLst>
                                      </p:cBhvr>
                                      <p:tavLst>
                                        <p:tav tm="0">
                                          <p:val>
                                            <p:strVal val="ppt_x"/>
                                          </p:val>
                                        </p:tav>
                                        <p:tav tm="100000">
                                          <p:val>
                                            <p:strVal val="0-ppt_w/2"/>
                                          </p:val>
                                        </p:tav>
                                      </p:tavLst>
                                    </p:anim>
                                    <p:anim calcmode="lin" valueType="num">
                                      <p:cBhvr additive="base">
                                        <p:cTn id="32" dur="1000"/>
                                        <p:tgtEl>
                                          <p:spTgt spid="15"/>
                                        </p:tgtEl>
                                        <p:attrNameLst>
                                          <p:attrName>ppt_y</p:attrName>
                                        </p:attrNameLst>
                                      </p:cBhvr>
                                      <p:tavLst>
                                        <p:tav tm="0">
                                          <p:val>
                                            <p:strVal val="ppt_y"/>
                                          </p:val>
                                        </p:tav>
                                        <p:tav tm="100000">
                                          <p:val>
                                            <p:strVal val="ppt_y"/>
                                          </p:val>
                                        </p:tav>
                                      </p:tavLst>
                                    </p:anim>
                                    <p:set>
                                      <p:cBhvr>
                                        <p:cTn id="33" dur="1" fill="hold">
                                          <p:stCondLst>
                                            <p:cond delay="999"/>
                                          </p:stCondLst>
                                        </p:cTn>
                                        <p:tgtEl>
                                          <p:spTgt spid="15"/>
                                        </p:tgtEl>
                                        <p:attrNameLst>
                                          <p:attrName>style.visibility</p:attrName>
                                        </p:attrNameLst>
                                      </p:cBhvr>
                                      <p:to>
                                        <p:strVal val="hidden"/>
                                      </p:to>
                                    </p:set>
                                  </p:childTnLst>
                                </p:cTn>
                              </p:par>
                              <p:par>
                                <p:cTn id="34" presetID="2" presetClass="exit" presetSubtype="8" fill="hold" nodeType="withEffect">
                                  <p:stCondLst>
                                    <p:cond delay="2000"/>
                                  </p:stCondLst>
                                  <p:childTnLst>
                                    <p:anim calcmode="lin" valueType="num">
                                      <p:cBhvr additive="base">
                                        <p:cTn id="35" dur="1500"/>
                                        <p:tgtEl>
                                          <p:spTgt spid="16"/>
                                        </p:tgtEl>
                                        <p:attrNameLst>
                                          <p:attrName>ppt_x</p:attrName>
                                        </p:attrNameLst>
                                      </p:cBhvr>
                                      <p:tavLst>
                                        <p:tav tm="0">
                                          <p:val>
                                            <p:strVal val="ppt_x"/>
                                          </p:val>
                                        </p:tav>
                                        <p:tav tm="100000">
                                          <p:val>
                                            <p:strVal val="0-ppt_w/2"/>
                                          </p:val>
                                        </p:tav>
                                      </p:tavLst>
                                    </p:anim>
                                    <p:anim calcmode="lin" valueType="num">
                                      <p:cBhvr additive="base">
                                        <p:cTn id="36" dur="1500"/>
                                        <p:tgtEl>
                                          <p:spTgt spid="16"/>
                                        </p:tgtEl>
                                        <p:attrNameLst>
                                          <p:attrName>ppt_y</p:attrName>
                                        </p:attrNameLst>
                                      </p:cBhvr>
                                      <p:tavLst>
                                        <p:tav tm="0">
                                          <p:val>
                                            <p:strVal val="ppt_y"/>
                                          </p:val>
                                        </p:tav>
                                        <p:tav tm="100000">
                                          <p:val>
                                            <p:strVal val="ppt_y"/>
                                          </p:val>
                                        </p:tav>
                                      </p:tavLst>
                                    </p:anim>
                                    <p:set>
                                      <p:cBhvr>
                                        <p:cTn id="37" dur="1" fill="hold">
                                          <p:stCondLst>
                                            <p:cond delay="1499"/>
                                          </p:stCondLst>
                                        </p:cTn>
                                        <p:tgtEl>
                                          <p:spTgt spid="16"/>
                                        </p:tgtEl>
                                        <p:attrNameLst>
                                          <p:attrName>style.visibility</p:attrName>
                                        </p:attrNameLst>
                                      </p:cBhvr>
                                      <p:to>
                                        <p:strVal val="hidden"/>
                                      </p:to>
                                    </p:set>
                                  </p:childTnLst>
                                </p:cTn>
                              </p:par>
                              <p:par>
                                <p:cTn id="38" presetID="2" presetClass="exit" presetSubtype="8" fill="hold" nodeType="withEffect">
                                  <p:stCondLst>
                                    <p:cond delay="2000"/>
                                  </p:stCondLst>
                                  <p:childTnLst>
                                    <p:anim calcmode="lin" valueType="num">
                                      <p:cBhvr additive="base">
                                        <p:cTn id="39" dur="2000"/>
                                        <p:tgtEl>
                                          <p:spTgt spid="17"/>
                                        </p:tgtEl>
                                        <p:attrNameLst>
                                          <p:attrName>ppt_x</p:attrName>
                                        </p:attrNameLst>
                                      </p:cBhvr>
                                      <p:tavLst>
                                        <p:tav tm="0">
                                          <p:val>
                                            <p:strVal val="ppt_x"/>
                                          </p:val>
                                        </p:tav>
                                        <p:tav tm="100000">
                                          <p:val>
                                            <p:strVal val="0-ppt_w/2"/>
                                          </p:val>
                                        </p:tav>
                                      </p:tavLst>
                                    </p:anim>
                                    <p:anim calcmode="lin" valueType="num">
                                      <p:cBhvr additive="base">
                                        <p:cTn id="40" dur="2000"/>
                                        <p:tgtEl>
                                          <p:spTgt spid="17"/>
                                        </p:tgtEl>
                                        <p:attrNameLst>
                                          <p:attrName>ppt_y</p:attrName>
                                        </p:attrNameLst>
                                      </p:cBhvr>
                                      <p:tavLst>
                                        <p:tav tm="0">
                                          <p:val>
                                            <p:strVal val="ppt_y"/>
                                          </p:val>
                                        </p:tav>
                                        <p:tav tm="100000">
                                          <p:val>
                                            <p:strVal val="ppt_y"/>
                                          </p:val>
                                        </p:tav>
                                      </p:tavLst>
                                    </p:anim>
                                    <p:set>
                                      <p:cBhvr>
                                        <p:cTn id="41" dur="1" fill="hold">
                                          <p:stCondLst>
                                            <p:cond delay="1999"/>
                                          </p:stCondLst>
                                        </p:cTn>
                                        <p:tgtEl>
                                          <p:spTgt spid="17"/>
                                        </p:tgtEl>
                                        <p:attrNameLst>
                                          <p:attrName>style.visibility</p:attrName>
                                        </p:attrNameLst>
                                      </p:cBhvr>
                                      <p:to>
                                        <p:strVal val="hidden"/>
                                      </p:to>
                                    </p:se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1000"/>
                                        <p:tgtEl>
                                          <p:spTgt spid="19"/>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10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1000"/>
                                        <p:tgtEl>
                                          <p:spTgt spid="20"/>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 grpId="0"/>
      <p:bldP spid="2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Universal Health logo ICON_blue.eps"/>
          <p:cNvPicPr>
            <a:picLocks noChangeAspect="1"/>
          </p:cNvPicPr>
          <p:nvPr/>
        </p:nvPicPr>
        <p:blipFill>
          <a:blip r:embed="rId3">
            <a:alphaModFix amt="32000"/>
            <a:extLst>
              <a:ext uri="{28A0092B-C50C-407E-A947-70E740481C1C}">
                <a14:useLocalDpi xmlns:a14="http://schemas.microsoft.com/office/drawing/2010/main"/>
              </a:ext>
            </a:extLst>
          </a:blip>
          <a:stretch>
            <a:fillRect/>
          </a:stretch>
        </p:blipFill>
        <p:spPr>
          <a:xfrm rot="3618519">
            <a:off x="535551" y="-1966578"/>
            <a:ext cx="7466131" cy="8264039"/>
          </a:xfrm>
          <a:prstGeom prst="rect">
            <a:avLst/>
          </a:prstGeom>
        </p:spPr>
      </p:pic>
      <p:sp>
        <p:nvSpPr>
          <p:cNvPr id="4" name="Title 1"/>
          <p:cNvSpPr txBox="1">
            <a:spLocks/>
          </p:cNvSpPr>
          <p:nvPr/>
        </p:nvSpPr>
        <p:spPr>
          <a:xfrm>
            <a:off x="381000" y="0"/>
            <a:ext cx="84582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Arial"/>
                <a:ea typeface="+mj-ea"/>
                <a:cs typeface="Arial"/>
              </a:defRPr>
            </a:lvl1pPr>
          </a:lstStyle>
          <a:p>
            <a:pPr algn="l"/>
            <a:r>
              <a:rPr lang="en-US" sz="4000" dirty="0" smtClean="0">
                <a:solidFill>
                  <a:srgbClr val="1F497D">
                    <a:lumMod val="40000"/>
                    <a:lumOff val="60000"/>
                  </a:srgbClr>
                </a:solidFill>
              </a:rPr>
              <a:t>What would this mean?</a:t>
            </a:r>
            <a:endParaRPr lang="en-US" sz="4000" dirty="0">
              <a:solidFill>
                <a:srgbClr val="1F497D">
                  <a:lumMod val="40000"/>
                  <a:lumOff val="60000"/>
                </a:srgbClr>
              </a:solidFill>
            </a:endParaRPr>
          </a:p>
        </p:txBody>
      </p:sp>
      <p:grpSp>
        <p:nvGrpSpPr>
          <p:cNvPr id="13" name="Group 12"/>
          <p:cNvGrpSpPr/>
          <p:nvPr/>
        </p:nvGrpSpPr>
        <p:grpSpPr>
          <a:xfrm>
            <a:off x="533400" y="2286000"/>
            <a:ext cx="9220200" cy="609600"/>
            <a:chOff x="533400" y="2286000"/>
            <a:chExt cx="9220200" cy="609600"/>
          </a:xfrm>
        </p:grpSpPr>
        <p:sp>
          <p:nvSpPr>
            <p:cNvPr id="23" name="Rounded Rectangle 22"/>
            <p:cNvSpPr/>
            <p:nvPr/>
          </p:nvSpPr>
          <p:spPr>
            <a:xfrm>
              <a:off x="533400" y="2286000"/>
              <a:ext cx="9220200" cy="609600"/>
            </a:xfrm>
            <a:prstGeom prst="roundRect">
              <a:avLst>
                <a:gd name="adj" fmla="val 50000"/>
              </a:avLst>
            </a:prstGeom>
            <a:solidFill>
              <a:srgbClr val="EB9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Content Placeholder 2"/>
            <p:cNvSpPr txBox="1">
              <a:spLocks/>
            </p:cNvSpPr>
            <p:nvPr/>
          </p:nvSpPr>
          <p:spPr>
            <a:xfrm>
              <a:off x="685800" y="2286000"/>
              <a:ext cx="8001000" cy="609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A5797"/>
                </a:buClr>
              </a:pPr>
              <a:r>
                <a:rPr lang="en-US" dirty="0" smtClean="0"/>
                <a:t>There are no barriers to these services</a:t>
              </a:r>
              <a:endParaRPr lang="en-US" dirty="0"/>
            </a:p>
          </p:txBody>
        </p:sp>
      </p:grpSp>
      <p:grpSp>
        <p:nvGrpSpPr>
          <p:cNvPr id="10" name="Group 9"/>
          <p:cNvGrpSpPr/>
          <p:nvPr/>
        </p:nvGrpSpPr>
        <p:grpSpPr>
          <a:xfrm>
            <a:off x="7467600" y="2133600"/>
            <a:ext cx="1676400" cy="914400"/>
            <a:chOff x="7467600" y="2133600"/>
            <a:chExt cx="1676400" cy="914400"/>
          </a:xfrm>
        </p:grpSpPr>
        <p:sp>
          <p:nvSpPr>
            <p:cNvPr id="32" name="Rounded Rectangle 31"/>
            <p:cNvSpPr/>
            <p:nvPr/>
          </p:nvSpPr>
          <p:spPr>
            <a:xfrm>
              <a:off x="7467600" y="2133600"/>
              <a:ext cx="1676400" cy="914400"/>
            </a:xfrm>
            <a:prstGeom prst="roundRect">
              <a:avLst>
                <a:gd name="adj" fmla="val 50000"/>
              </a:avLst>
            </a:prstGeom>
            <a:solidFill>
              <a:srgbClr val="1A5797"/>
            </a:solidFill>
            <a:ln w="19050" cmpd="sng">
              <a:solidFill>
                <a:srgbClr val="EB9F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3" name="Picture 32" descr="NO BARRIERS.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72400" y="2188534"/>
              <a:ext cx="1086464" cy="783265"/>
            </a:xfrm>
            <a:prstGeom prst="rect">
              <a:avLst/>
            </a:prstGeom>
          </p:spPr>
        </p:pic>
      </p:grpSp>
      <p:grpSp>
        <p:nvGrpSpPr>
          <p:cNvPr id="31" name="Group 30"/>
          <p:cNvGrpSpPr/>
          <p:nvPr/>
        </p:nvGrpSpPr>
        <p:grpSpPr>
          <a:xfrm>
            <a:off x="533400" y="3276600"/>
            <a:ext cx="9220200" cy="609600"/>
            <a:chOff x="533400" y="3276600"/>
            <a:chExt cx="9220200" cy="609600"/>
          </a:xfrm>
        </p:grpSpPr>
        <p:sp>
          <p:nvSpPr>
            <p:cNvPr id="35" name="Rounded Rectangle 34"/>
            <p:cNvSpPr/>
            <p:nvPr/>
          </p:nvSpPr>
          <p:spPr>
            <a:xfrm>
              <a:off x="533400" y="3276600"/>
              <a:ext cx="9220200" cy="609600"/>
            </a:xfrm>
            <a:prstGeom prst="roundRect">
              <a:avLst>
                <a:gd name="adj" fmla="val 50000"/>
              </a:avLst>
            </a:prstGeom>
            <a:solidFill>
              <a:srgbClr val="EB9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Content Placeholder 2"/>
            <p:cNvSpPr txBox="1">
              <a:spLocks/>
            </p:cNvSpPr>
            <p:nvPr/>
          </p:nvSpPr>
          <p:spPr>
            <a:xfrm>
              <a:off x="685800" y="3276600"/>
              <a:ext cx="8001000" cy="609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A5797"/>
                </a:buClr>
              </a:pPr>
              <a:r>
                <a:rPr lang="en-US" dirty="0" smtClean="0"/>
                <a:t>Health services are comprehensive</a:t>
              </a:r>
              <a:endParaRPr lang="en-US" dirty="0"/>
            </a:p>
          </p:txBody>
        </p:sp>
      </p:grpSp>
      <p:grpSp>
        <p:nvGrpSpPr>
          <p:cNvPr id="36" name="Group 35"/>
          <p:cNvGrpSpPr/>
          <p:nvPr/>
        </p:nvGrpSpPr>
        <p:grpSpPr>
          <a:xfrm>
            <a:off x="533400" y="4267200"/>
            <a:ext cx="9220200" cy="609600"/>
            <a:chOff x="533400" y="4267200"/>
            <a:chExt cx="9220200" cy="609600"/>
          </a:xfrm>
        </p:grpSpPr>
        <p:sp>
          <p:nvSpPr>
            <p:cNvPr id="18" name="Rounded Rectangle 17"/>
            <p:cNvSpPr/>
            <p:nvPr/>
          </p:nvSpPr>
          <p:spPr>
            <a:xfrm>
              <a:off x="533400" y="4267200"/>
              <a:ext cx="9220200" cy="609600"/>
            </a:xfrm>
            <a:prstGeom prst="roundRect">
              <a:avLst>
                <a:gd name="adj" fmla="val 50000"/>
              </a:avLst>
            </a:prstGeom>
            <a:solidFill>
              <a:srgbClr val="EB9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Content Placeholder 2"/>
            <p:cNvSpPr txBox="1">
              <a:spLocks/>
            </p:cNvSpPr>
            <p:nvPr/>
          </p:nvSpPr>
          <p:spPr>
            <a:xfrm>
              <a:off x="685800" y="4267200"/>
              <a:ext cx="8001000" cy="609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A5797"/>
                </a:buClr>
              </a:pPr>
              <a:r>
                <a:rPr lang="en-US" dirty="0" smtClean="0"/>
                <a:t>All are protected from financial hardship</a:t>
              </a:r>
              <a:endParaRPr lang="en-US" dirty="0"/>
            </a:p>
          </p:txBody>
        </p:sp>
      </p:grpSp>
      <p:grpSp>
        <p:nvGrpSpPr>
          <p:cNvPr id="12" name="Group 11"/>
          <p:cNvGrpSpPr/>
          <p:nvPr/>
        </p:nvGrpSpPr>
        <p:grpSpPr>
          <a:xfrm>
            <a:off x="7620000" y="4114800"/>
            <a:ext cx="1676400" cy="914400"/>
            <a:chOff x="7162800" y="4114800"/>
            <a:chExt cx="1676400" cy="914400"/>
          </a:xfrm>
        </p:grpSpPr>
        <p:sp>
          <p:nvSpPr>
            <p:cNvPr id="22" name="Rounded Rectangle 21"/>
            <p:cNvSpPr/>
            <p:nvPr/>
          </p:nvSpPr>
          <p:spPr>
            <a:xfrm>
              <a:off x="7162800" y="4114800"/>
              <a:ext cx="1676400" cy="914400"/>
            </a:xfrm>
            <a:prstGeom prst="roundRect">
              <a:avLst>
                <a:gd name="adj" fmla="val 50000"/>
              </a:avLst>
            </a:prstGeom>
            <a:solidFill>
              <a:srgbClr val="1A5797"/>
            </a:solidFill>
            <a:ln w="19050" cmpd="sng">
              <a:solidFill>
                <a:srgbClr val="EB9F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descr="FINANCE.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96200" y="4170304"/>
              <a:ext cx="609600" cy="782696"/>
            </a:xfrm>
            <a:prstGeom prst="rect">
              <a:avLst/>
            </a:prstGeom>
          </p:spPr>
        </p:pic>
      </p:grpSp>
      <p:grpSp>
        <p:nvGrpSpPr>
          <p:cNvPr id="39" name="Group 38"/>
          <p:cNvGrpSpPr/>
          <p:nvPr/>
        </p:nvGrpSpPr>
        <p:grpSpPr>
          <a:xfrm>
            <a:off x="533400" y="5257800"/>
            <a:ext cx="9220200" cy="609600"/>
            <a:chOff x="533400" y="5257800"/>
            <a:chExt cx="9220200" cy="609600"/>
          </a:xfrm>
        </p:grpSpPr>
        <p:sp>
          <p:nvSpPr>
            <p:cNvPr id="25" name="Rounded Rectangle 24"/>
            <p:cNvSpPr/>
            <p:nvPr/>
          </p:nvSpPr>
          <p:spPr>
            <a:xfrm>
              <a:off x="533400" y="5257800"/>
              <a:ext cx="9220200" cy="609600"/>
            </a:xfrm>
            <a:prstGeom prst="roundRect">
              <a:avLst>
                <a:gd name="adj" fmla="val 50000"/>
              </a:avLst>
            </a:prstGeom>
            <a:solidFill>
              <a:srgbClr val="EB9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Content Placeholder 2"/>
            <p:cNvSpPr txBox="1">
              <a:spLocks/>
            </p:cNvSpPr>
            <p:nvPr/>
          </p:nvSpPr>
          <p:spPr>
            <a:xfrm>
              <a:off x="685800" y="5257800"/>
              <a:ext cx="8534400" cy="609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A5797"/>
                </a:buClr>
              </a:pPr>
              <a:r>
                <a:rPr lang="en-US" sz="2400" dirty="0" smtClean="0"/>
                <a:t>Health systems are resilient with strong social participation</a:t>
              </a:r>
              <a:endParaRPr lang="en-US" sz="2400" dirty="0"/>
            </a:p>
          </p:txBody>
        </p:sp>
      </p:grpSp>
      <p:grpSp>
        <p:nvGrpSpPr>
          <p:cNvPr id="30" name="Group 29"/>
          <p:cNvGrpSpPr/>
          <p:nvPr/>
        </p:nvGrpSpPr>
        <p:grpSpPr>
          <a:xfrm>
            <a:off x="533400" y="1371600"/>
            <a:ext cx="9220200" cy="609600"/>
            <a:chOff x="533400" y="1371600"/>
            <a:chExt cx="9220200" cy="609600"/>
          </a:xfrm>
        </p:grpSpPr>
        <p:sp>
          <p:nvSpPr>
            <p:cNvPr id="19" name="Rounded Rectangle 18"/>
            <p:cNvSpPr/>
            <p:nvPr/>
          </p:nvSpPr>
          <p:spPr>
            <a:xfrm>
              <a:off x="533400" y="1371600"/>
              <a:ext cx="9220200" cy="609600"/>
            </a:xfrm>
            <a:prstGeom prst="roundRect">
              <a:avLst>
                <a:gd name="adj" fmla="val 50000"/>
              </a:avLst>
            </a:prstGeom>
            <a:solidFill>
              <a:srgbClr val="EB9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Content Placeholder 2"/>
            <p:cNvSpPr txBox="1">
              <a:spLocks/>
            </p:cNvSpPr>
            <p:nvPr/>
          </p:nvSpPr>
          <p:spPr>
            <a:xfrm>
              <a:off x="685800" y="1371600"/>
              <a:ext cx="8001000" cy="609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A5797"/>
                </a:buClr>
              </a:pPr>
              <a:r>
                <a:rPr lang="en-US" dirty="0" smtClean="0"/>
                <a:t>Everyone is covered</a:t>
              </a:r>
              <a:endParaRPr lang="en-US" dirty="0"/>
            </a:p>
          </p:txBody>
        </p:sp>
      </p:grpSp>
      <p:grpSp>
        <p:nvGrpSpPr>
          <p:cNvPr id="9" name="Group 8"/>
          <p:cNvGrpSpPr/>
          <p:nvPr/>
        </p:nvGrpSpPr>
        <p:grpSpPr>
          <a:xfrm>
            <a:off x="4572000" y="1219200"/>
            <a:ext cx="1676400" cy="914400"/>
            <a:chOff x="4648200" y="1219200"/>
            <a:chExt cx="1676400" cy="914400"/>
          </a:xfrm>
        </p:grpSpPr>
        <p:sp>
          <p:nvSpPr>
            <p:cNvPr id="28" name="Rounded Rectangle 27"/>
            <p:cNvSpPr/>
            <p:nvPr/>
          </p:nvSpPr>
          <p:spPr>
            <a:xfrm>
              <a:off x="4648200" y="1219200"/>
              <a:ext cx="1676400" cy="914400"/>
            </a:xfrm>
            <a:prstGeom prst="roundRect">
              <a:avLst>
                <a:gd name="adj" fmla="val 50000"/>
              </a:avLst>
            </a:prstGeom>
            <a:solidFill>
              <a:srgbClr val="1A5797"/>
            </a:solidFill>
            <a:ln w="19050" cmpd="sng">
              <a:solidFill>
                <a:srgbClr val="EB9F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PATIENT COVER.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81600" y="1295400"/>
              <a:ext cx="673418" cy="792255"/>
            </a:xfrm>
            <a:prstGeom prst="rect">
              <a:avLst/>
            </a:prstGeom>
          </p:spPr>
        </p:pic>
      </p:grpSp>
      <p:grpSp>
        <p:nvGrpSpPr>
          <p:cNvPr id="5" name="Group 4"/>
          <p:cNvGrpSpPr/>
          <p:nvPr/>
        </p:nvGrpSpPr>
        <p:grpSpPr>
          <a:xfrm>
            <a:off x="6781800" y="3124200"/>
            <a:ext cx="1676400" cy="914400"/>
            <a:chOff x="10134600" y="5410200"/>
            <a:chExt cx="1676400" cy="914400"/>
          </a:xfrm>
        </p:grpSpPr>
        <p:sp>
          <p:nvSpPr>
            <p:cNvPr id="40" name="Rounded Rectangle 39"/>
            <p:cNvSpPr/>
            <p:nvPr/>
          </p:nvSpPr>
          <p:spPr>
            <a:xfrm>
              <a:off x="10134600" y="5410200"/>
              <a:ext cx="1676400" cy="914400"/>
            </a:xfrm>
            <a:prstGeom prst="roundRect">
              <a:avLst>
                <a:gd name="adj" fmla="val 50000"/>
              </a:avLst>
            </a:prstGeom>
            <a:solidFill>
              <a:srgbClr val="1A5797"/>
            </a:solidFill>
            <a:ln w="19050" cmpd="sng">
              <a:solidFill>
                <a:srgbClr val="EB9F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 name="Picture 2" descr="HAPPY PEOPLE.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553700" y="5442137"/>
              <a:ext cx="838200" cy="850527"/>
            </a:xfrm>
            <a:prstGeom prst="rect">
              <a:avLst/>
            </a:prstGeom>
          </p:spPr>
        </p:pic>
      </p:grpSp>
    </p:spTree>
    <p:extLst>
      <p:ext uri="{BB962C8B-B14F-4D97-AF65-F5344CB8AC3E}">
        <p14:creationId xmlns:p14="http://schemas.microsoft.com/office/powerpoint/2010/main" val="23531182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1+#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par>
                                <p:cTn id="34" presetID="2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23" presetClass="entr" presetSubtype="1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1+#ppt_w/2"/>
                                          </p:val>
                                        </p:tav>
                                        <p:tav tm="100000">
                                          <p:val>
                                            <p:strVal val="#ppt_x"/>
                                          </p:val>
                                        </p:tav>
                                      </p:tavLst>
                                    </p:anim>
                                    <p:anim calcmode="lin" valueType="num">
                                      <p:cBhvr additive="base">
                                        <p:cTn id="5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3200400" y="1143000"/>
            <a:ext cx="15544800" cy="6400800"/>
          </a:xfrm>
          <a:prstGeom prst="ellipse">
            <a:avLst/>
          </a:prstGeom>
          <a:gradFill flip="none" rotWithShape="1">
            <a:gsLst>
              <a:gs pos="0">
                <a:schemeClr val="accent1">
                  <a:shade val="51000"/>
                  <a:satMod val="130000"/>
                  <a:alpha val="20000"/>
                </a:schemeClr>
              </a:gs>
              <a:gs pos="80000">
                <a:schemeClr val="accent1">
                  <a:shade val="93000"/>
                  <a:satMod val="130000"/>
                  <a:alpha val="20000"/>
                </a:schemeClr>
              </a:gs>
              <a:gs pos="100000">
                <a:schemeClr val="accent1">
                  <a:shade val="94000"/>
                  <a:satMod val="135000"/>
                  <a:alpha val="2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z="4000" b="0" dirty="0" smtClean="0"/>
              <a:t>Social and economic benefits</a:t>
            </a:r>
            <a:endParaRPr lang="en-US" sz="4000" b="0" dirty="0"/>
          </a:p>
        </p:txBody>
      </p:sp>
      <p:sp>
        <p:nvSpPr>
          <p:cNvPr id="6" name="Striped Right Arrow 5"/>
          <p:cNvSpPr/>
          <p:nvPr/>
        </p:nvSpPr>
        <p:spPr>
          <a:xfrm rot="16200000">
            <a:off x="-620337" y="2696786"/>
            <a:ext cx="3981450" cy="1699377"/>
          </a:xfrm>
          <a:prstGeom prst="stripedRightArrow">
            <a:avLst>
              <a:gd name="adj1" fmla="val 67677"/>
              <a:gd name="adj2" fmla="val 43947"/>
            </a:avLst>
          </a:prstGeom>
          <a:gradFill flip="none" rotWithShape="1">
            <a:gsLst>
              <a:gs pos="0">
                <a:schemeClr val="accent1">
                  <a:tint val="100000"/>
                  <a:shade val="100000"/>
                  <a:satMod val="130000"/>
                  <a:alpha val="69000"/>
                </a:schemeClr>
              </a:gs>
              <a:gs pos="100000">
                <a:schemeClr val="accent1">
                  <a:tint val="50000"/>
                  <a:shade val="100000"/>
                  <a:satMod val="350000"/>
                  <a:alpha val="6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3" name="Group 2"/>
          <p:cNvGrpSpPr/>
          <p:nvPr/>
        </p:nvGrpSpPr>
        <p:grpSpPr>
          <a:xfrm>
            <a:off x="381000" y="3657600"/>
            <a:ext cx="1955800" cy="768348"/>
            <a:chOff x="381000" y="4000500"/>
            <a:chExt cx="1955800" cy="768348"/>
          </a:xfrm>
        </p:grpSpPr>
        <p:sp>
          <p:nvSpPr>
            <p:cNvPr id="7" name="Rounded Rectangle 6"/>
            <p:cNvSpPr/>
            <p:nvPr/>
          </p:nvSpPr>
          <p:spPr>
            <a:xfrm>
              <a:off x="381000" y="4000500"/>
              <a:ext cx="1955800" cy="768348"/>
            </a:xfrm>
            <a:prstGeom prst="roundRect">
              <a:avLst>
                <a:gd name="adj" fmla="val 50000"/>
              </a:avLst>
            </a:prstGeom>
            <a:solidFill>
              <a:srgbClr val="E16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381000" y="4025900"/>
              <a:ext cx="1955800" cy="6985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chorCtr="0">
              <a:normAutofit fontScale="92500"/>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charset="2"/>
                <a:buNone/>
              </a:pPr>
              <a:r>
                <a:rPr lang="en-US" sz="2000" dirty="0" smtClean="0"/>
                <a:t>Workers are more productive</a:t>
              </a:r>
            </a:p>
          </p:txBody>
        </p:sp>
      </p:grpSp>
      <p:sp>
        <p:nvSpPr>
          <p:cNvPr id="9" name="Striped Right Arrow 8"/>
          <p:cNvSpPr/>
          <p:nvPr/>
        </p:nvSpPr>
        <p:spPr>
          <a:xfrm rot="5400000">
            <a:off x="923924" y="2715838"/>
            <a:ext cx="4083050" cy="1699377"/>
          </a:xfrm>
          <a:prstGeom prst="stripedRightArrow">
            <a:avLst>
              <a:gd name="adj1" fmla="val 67677"/>
              <a:gd name="adj2" fmla="val 43947"/>
            </a:avLst>
          </a:prstGeom>
          <a:gradFill flip="none" rotWithShape="1">
            <a:gsLst>
              <a:gs pos="0">
                <a:schemeClr val="accent1">
                  <a:tint val="100000"/>
                  <a:shade val="100000"/>
                  <a:satMod val="130000"/>
                  <a:alpha val="69000"/>
                </a:schemeClr>
              </a:gs>
              <a:gs pos="100000">
                <a:schemeClr val="accent1">
                  <a:tint val="50000"/>
                  <a:shade val="100000"/>
                  <a:satMod val="350000"/>
                  <a:alpha val="6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Striped Right Arrow 18"/>
          <p:cNvSpPr/>
          <p:nvPr/>
        </p:nvSpPr>
        <p:spPr>
          <a:xfrm rot="5400000">
            <a:off x="2221288" y="2960311"/>
            <a:ext cx="4724400" cy="1699377"/>
          </a:xfrm>
          <a:prstGeom prst="stripedRightArrow">
            <a:avLst>
              <a:gd name="adj1" fmla="val 67677"/>
              <a:gd name="adj2" fmla="val 43947"/>
            </a:avLst>
          </a:prstGeom>
          <a:gradFill flip="none" rotWithShape="1">
            <a:gsLst>
              <a:gs pos="0">
                <a:schemeClr val="accent1">
                  <a:tint val="100000"/>
                  <a:shade val="100000"/>
                  <a:satMod val="130000"/>
                  <a:alpha val="69000"/>
                </a:schemeClr>
              </a:gs>
              <a:gs pos="100000">
                <a:schemeClr val="accent1">
                  <a:tint val="50000"/>
                  <a:shade val="100000"/>
                  <a:satMod val="350000"/>
                  <a:alpha val="6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p:nvGrpSpPr>
        <p:grpSpPr>
          <a:xfrm>
            <a:off x="1987550" y="2254251"/>
            <a:ext cx="1955800" cy="977900"/>
            <a:chOff x="3886198" y="1905002"/>
            <a:chExt cx="2133600" cy="1066800"/>
          </a:xfrm>
        </p:grpSpPr>
        <p:sp>
          <p:nvSpPr>
            <p:cNvPr id="20" name="Rounded Rectangle 19"/>
            <p:cNvSpPr/>
            <p:nvPr/>
          </p:nvSpPr>
          <p:spPr>
            <a:xfrm>
              <a:off x="3886198" y="1905002"/>
              <a:ext cx="2133600" cy="1066800"/>
            </a:xfrm>
            <a:prstGeom prst="roundRect">
              <a:avLst>
                <a:gd name="adj" fmla="val 50000"/>
              </a:avLst>
            </a:prstGeom>
            <a:solidFill>
              <a:srgbClr val="E16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Content Placeholder 2"/>
            <p:cNvSpPr txBox="1">
              <a:spLocks/>
            </p:cNvSpPr>
            <p:nvPr/>
          </p:nvSpPr>
          <p:spPr>
            <a:xfrm>
              <a:off x="3924298" y="1905002"/>
              <a:ext cx="2057400" cy="10668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chorCtr="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charset="2"/>
                <a:buNone/>
              </a:pPr>
              <a:r>
                <a:rPr lang="en-US" sz="2000" dirty="0" smtClean="0"/>
                <a:t>Children are less absent from school</a:t>
              </a:r>
            </a:p>
          </p:txBody>
        </p:sp>
      </p:grpSp>
      <p:sp>
        <p:nvSpPr>
          <p:cNvPr id="22" name="Striped Right Arrow 21"/>
          <p:cNvSpPr/>
          <p:nvPr/>
        </p:nvSpPr>
        <p:spPr>
          <a:xfrm rot="16200000">
            <a:off x="4044953" y="3188912"/>
            <a:ext cx="4267198" cy="1699377"/>
          </a:xfrm>
          <a:prstGeom prst="stripedRightArrow">
            <a:avLst>
              <a:gd name="adj1" fmla="val 67677"/>
              <a:gd name="adj2" fmla="val 43947"/>
            </a:avLst>
          </a:prstGeom>
          <a:gradFill flip="none" rotWithShape="1">
            <a:gsLst>
              <a:gs pos="0">
                <a:schemeClr val="accent1">
                  <a:tint val="100000"/>
                  <a:shade val="100000"/>
                  <a:satMod val="130000"/>
                  <a:alpha val="69000"/>
                </a:schemeClr>
              </a:gs>
              <a:gs pos="100000">
                <a:schemeClr val="accent1">
                  <a:tint val="50000"/>
                  <a:shade val="100000"/>
                  <a:satMod val="350000"/>
                  <a:alpha val="6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31" name="Group 30"/>
          <p:cNvGrpSpPr/>
          <p:nvPr/>
        </p:nvGrpSpPr>
        <p:grpSpPr>
          <a:xfrm>
            <a:off x="5200650" y="4140200"/>
            <a:ext cx="1955800" cy="977900"/>
            <a:chOff x="5498932" y="3962400"/>
            <a:chExt cx="2133600" cy="1066800"/>
          </a:xfrm>
        </p:grpSpPr>
        <p:sp>
          <p:nvSpPr>
            <p:cNvPr id="23" name="Rounded Rectangle 22"/>
            <p:cNvSpPr/>
            <p:nvPr/>
          </p:nvSpPr>
          <p:spPr>
            <a:xfrm>
              <a:off x="5498932" y="3962400"/>
              <a:ext cx="2133600" cy="1066800"/>
            </a:xfrm>
            <a:prstGeom prst="roundRect">
              <a:avLst>
                <a:gd name="adj" fmla="val 50000"/>
              </a:avLst>
            </a:prstGeom>
            <a:solidFill>
              <a:srgbClr val="E16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Content Placeholder 2"/>
            <p:cNvSpPr txBox="1">
              <a:spLocks/>
            </p:cNvSpPr>
            <p:nvPr/>
          </p:nvSpPr>
          <p:spPr>
            <a:xfrm>
              <a:off x="5537032" y="3962400"/>
              <a:ext cx="2057400" cy="10668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chorCtr="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charset="2"/>
                <a:buNone/>
              </a:pPr>
              <a:r>
                <a:rPr lang="en-US" sz="2000" dirty="0" smtClean="0"/>
                <a:t>Societies are more harmonious</a:t>
              </a:r>
            </a:p>
          </p:txBody>
        </p:sp>
      </p:grpSp>
      <p:grpSp>
        <p:nvGrpSpPr>
          <p:cNvPr id="25" name="Group 24"/>
          <p:cNvGrpSpPr/>
          <p:nvPr/>
        </p:nvGrpSpPr>
        <p:grpSpPr>
          <a:xfrm>
            <a:off x="3594100" y="3162301"/>
            <a:ext cx="1955800" cy="977900"/>
            <a:chOff x="2209800" y="2971800"/>
            <a:chExt cx="2133600" cy="1066800"/>
          </a:xfrm>
        </p:grpSpPr>
        <p:sp>
          <p:nvSpPr>
            <p:cNvPr id="18" name="Rounded Rectangle 17"/>
            <p:cNvSpPr/>
            <p:nvPr/>
          </p:nvSpPr>
          <p:spPr>
            <a:xfrm>
              <a:off x="2209800" y="2971800"/>
              <a:ext cx="2133600" cy="1066800"/>
            </a:xfrm>
            <a:prstGeom prst="roundRect">
              <a:avLst>
                <a:gd name="adj" fmla="val 50000"/>
              </a:avLst>
            </a:prstGeom>
            <a:solidFill>
              <a:srgbClr val="E16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txBox="1">
              <a:spLocks/>
            </p:cNvSpPr>
            <p:nvPr/>
          </p:nvSpPr>
          <p:spPr>
            <a:xfrm>
              <a:off x="2247900" y="2971800"/>
              <a:ext cx="2057400" cy="10668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chorCtr="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charset="2"/>
                <a:buNone/>
              </a:pPr>
              <a:r>
                <a:rPr lang="en-US" sz="2000" dirty="0" smtClean="0"/>
                <a:t>Poverty and inequality decrease</a:t>
              </a:r>
            </a:p>
          </p:txBody>
        </p:sp>
      </p:grpSp>
      <p:sp>
        <p:nvSpPr>
          <p:cNvPr id="27" name="Striped Right Arrow 26"/>
          <p:cNvSpPr/>
          <p:nvPr/>
        </p:nvSpPr>
        <p:spPr>
          <a:xfrm rot="16200000">
            <a:off x="5794375" y="2284037"/>
            <a:ext cx="3981450" cy="1699377"/>
          </a:xfrm>
          <a:prstGeom prst="stripedRightArrow">
            <a:avLst>
              <a:gd name="adj1" fmla="val 67677"/>
              <a:gd name="adj2" fmla="val 43947"/>
            </a:avLst>
          </a:prstGeom>
          <a:gradFill flip="none" rotWithShape="1">
            <a:gsLst>
              <a:gs pos="0">
                <a:schemeClr val="accent1">
                  <a:tint val="100000"/>
                  <a:shade val="100000"/>
                  <a:satMod val="130000"/>
                  <a:alpha val="69000"/>
                </a:schemeClr>
              </a:gs>
              <a:gs pos="100000">
                <a:schemeClr val="accent1">
                  <a:tint val="50000"/>
                  <a:shade val="100000"/>
                  <a:satMod val="350000"/>
                  <a:alpha val="6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nvGrpSpPr>
        <p:grpSpPr>
          <a:xfrm>
            <a:off x="6781800" y="2603499"/>
            <a:ext cx="1981200" cy="1123951"/>
            <a:chOff x="6781800" y="2667000"/>
            <a:chExt cx="1981200" cy="1123951"/>
          </a:xfrm>
        </p:grpSpPr>
        <p:sp>
          <p:nvSpPr>
            <p:cNvPr id="28" name="Rounded Rectangle 27"/>
            <p:cNvSpPr/>
            <p:nvPr/>
          </p:nvSpPr>
          <p:spPr>
            <a:xfrm>
              <a:off x="6807200" y="2667000"/>
              <a:ext cx="1955800" cy="1123951"/>
            </a:xfrm>
            <a:prstGeom prst="roundRect">
              <a:avLst>
                <a:gd name="adj" fmla="val 50000"/>
              </a:avLst>
            </a:prstGeom>
            <a:solidFill>
              <a:srgbClr val="E16E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Content Placeholder 2"/>
            <p:cNvSpPr txBox="1">
              <a:spLocks/>
            </p:cNvSpPr>
            <p:nvPr/>
          </p:nvSpPr>
          <p:spPr>
            <a:xfrm>
              <a:off x="6781800" y="2743201"/>
              <a:ext cx="1981199" cy="9906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chorCtr="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charset="2"/>
                <a:buNone/>
              </a:pPr>
              <a:r>
                <a:rPr lang="en-US" sz="2000" dirty="0" smtClean="0"/>
                <a:t>Growth is more robust and sustained</a:t>
              </a:r>
            </a:p>
          </p:txBody>
        </p:sp>
      </p:grpSp>
    </p:spTree>
    <p:extLst>
      <p:ext uri="{BB962C8B-B14F-4D97-AF65-F5344CB8AC3E}">
        <p14:creationId xmlns:p14="http://schemas.microsoft.com/office/powerpoint/2010/main" val="370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par>
                          <p:cTn id="61" fill="hold">
                            <p:stCondLst>
                              <p:cond delay="500"/>
                            </p:stCondLst>
                            <p:childTnLst>
                              <p:par>
                                <p:cTn id="62" presetID="53" presetClass="entr" presetSubtype="16"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p:bldP spid="6" grpId="0" animBg="1"/>
      <p:bldP spid="9" grpId="0" animBg="1"/>
      <p:bldP spid="19" grpId="0" animBg="1"/>
      <p:bldP spid="22"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5029200" cy="990600"/>
          </a:xfrm>
        </p:spPr>
        <p:txBody>
          <a:bodyPr>
            <a:normAutofit/>
          </a:bodyPr>
          <a:lstStyle/>
          <a:p>
            <a:pPr marL="0" indent="0">
              <a:buNone/>
            </a:pPr>
            <a:r>
              <a:rPr lang="en-US" dirty="0" smtClean="0"/>
              <a:t>Governments would grow in their people’s esteem</a:t>
            </a:r>
            <a:r>
              <a:rPr lang="is-IS" dirty="0" smtClean="0"/>
              <a:t>…</a:t>
            </a:r>
            <a:endParaRPr lang="en-US" dirty="0" smtClean="0"/>
          </a:p>
        </p:txBody>
      </p:sp>
      <p:sp>
        <p:nvSpPr>
          <p:cNvPr id="24" name="Content Placeholder 2"/>
          <p:cNvSpPr txBox="1">
            <a:spLocks/>
          </p:cNvSpPr>
          <p:nvPr/>
        </p:nvSpPr>
        <p:spPr>
          <a:xfrm>
            <a:off x="762000" y="1447800"/>
            <a:ext cx="7924800" cy="609600"/>
          </a:xfrm>
          <a:prstGeom prst="rect">
            <a:avLst/>
          </a:prstGeom>
          <a:effectLst>
            <a:outerShdw blurRad="76200" dist="38100" dir="2700000" algn="tl" rotWithShape="0">
              <a:schemeClr val="tx1">
                <a:alpha val="43000"/>
              </a:schemeClr>
            </a:outerShdw>
          </a:effectLst>
        </p:spPr>
        <p:txBody>
          <a:bodyPr vert="horz" lIns="91440" tIns="45720" rIns="91440" bIns="45720" rtlCol="0">
            <a:norm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is-IS" dirty="0" smtClean="0"/>
              <a:t>…</a:t>
            </a:r>
            <a:r>
              <a:rPr lang="en-US" dirty="0" smtClean="0"/>
              <a:t>for universal health is popular!</a:t>
            </a:r>
          </a:p>
          <a:p>
            <a:pPr marL="0" indent="0">
              <a:buFont typeface="Wingdings" charset="2"/>
              <a:buNone/>
            </a:pPr>
            <a:endParaRPr lang="en-US" dirty="0"/>
          </a:p>
        </p:txBody>
      </p:sp>
      <p:pic>
        <p:nvPicPr>
          <p:cNvPr id="36" name="Picture 35"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3200400" y="2133600"/>
            <a:ext cx="745160" cy="1435100"/>
          </a:xfrm>
          <a:prstGeom prst="rect">
            <a:avLst/>
          </a:prstGeom>
        </p:spPr>
      </p:pic>
      <p:pic>
        <p:nvPicPr>
          <p:cNvPr id="37" name="Picture 36"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4648200" y="2362200"/>
            <a:ext cx="745160" cy="1435100"/>
          </a:xfrm>
          <a:prstGeom prst="rect">
            <a:avLst/>
          </a:prstGeom>
        </p:spPr>
      </p:pic>
      <p:pic>
        <p:nvPicPr>
          <p:cNvPr id="38" name="Picture 37"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5105400" y="2895600"/>
            <a:ext cx="745160" cy="1435100"/>
          </a:xfrm>
          <a:prstGeom prst="rect">
            <a:avLst/>
          </a:prstGeom>
        </p:spPr>
      </p:pic>
      <p:pic>
        <p:nvPicPr>
          <p:cNvPr id="41" name="Picture 40"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5548670" y="1993900"/>
            <a:ext cx="547330" cy="1054100"/>
          </a:xfrm>
          <a:prstGeom prst="rect">
            <a:avLst/>
          </a:prstGeom>
        </p:spPr>
      </p:pic>
      <p:pic>
        <p:nvPicPr>
          <p:cNvPr id="42" name="Picture 41"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6324600" y="1981200"/>
            <a:ext cx="666028" cy="1282700"/>
          </a:xfrm>
          <a:prstGeom prst="rect">
            <a:avLst/>
          </a:prstGeom>
        </p:spPr>
      </p:pic>
      <p:pic>
        <p:nvPicPr>
          <p:cNvPr id="43" name="Picture 42"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6553200" y="2590800"/>
            <a:ext cx="666028" cy="1282700"/>
          </a:xfrm>
          <a:prstGeom prst="rect">
            <a:avLst/>
          </a:prstGeom>
        </p:spPr>
      </p:pic>
      <p:pic>
        <p:nvPicPr>
          <p:cNvPr id="44" name="Picture 43"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7086600" y="1676400"/>
            <a:ext cx="586896" cy="1130300"/>
          </a:xfrm>
          <a:prstGeom prst="rect">
            <a:avLst/>
          </a:prstGeom>
        </p:spPr>
      </p:pic>
      <p:pic>
        <p:nvPicPr>
          <p:cNvPr id="46" name="Picture 45"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7620000" y="2819400"/>
            <a:ext cx="666028" cy="1282700"/>
          </a:xfrm>
          <a:prstGeom prst="rect">
            <a:avLst/>
          </a:prstGeom>
        </p:spPr>
      </p:pic>
      <p:pic>
        <p:nvPicPr>
          <p:cNvPr id="47" name="Picture 46"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7620000" y="1143000"/>
            <a:ext cx="586896" cy="1130300"/>
          </a:xfrm>
          <a:prstGeom prst="rect">
            <a:avLst/>
          </a:prstGeom>
        </p:spPr>
      </p:pic>
      <p:pic>
        <p:nvPicPr>
          <p:cNvPr id="39" name="Picture 38"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6019800" y="3429000"/>
            <a:ext cx="745160" cy="1435100"/>
          </a:xfrm>
          <a:prstGeom prst="rect">
            <a:avLst/>
          </a:prstGeom>
        </p:spPr>
      </p:pic>
      <p:pic>
        <p:nvPicPr>
          <p:cNvPr id="40" name="Picture 39"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5715000" y="2514600"/>
            <a:ext cx="666028" cy="1282700"/>
          </a:xfrm>
          <a:prstGeom prst="rect">
            <a:avLst/>
          </a:prstGeom>
        </p:spPr>
      </p:pic>
      <p:pic>
        <p:nvPicPr>
          <p:cNvPr id="45" name="Picture 44"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6705600" y="3810000"/>
            <a:ext cx="745160" cy="1435100"/>
          </a:xfrm>
          <a:prstGeom prst="rect">
            <a:avLst/>
          </a:prstGeom>
        </p:spPr>
      </p:pic>
      <p:pic>
        <p:nvPicPr>
          <p:cNvPr id="31" name="Picture 30"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3581400" y="2667000"/>
            <a:ext cx="784726" cy="1511300"/>
          </a:xfrm>
          <a:prstGeom prst="rect">
            <a:avLst/>
          </a:prstGeom>
        </p:spPr>
      </p:pic>
      <p:pic>
        <p:nvPicPr>
          <p:cNvPr id="32" name="Picture 31"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4267200" y="2895600"/>
            <a:ext cx="745160" cy="1435100"/>
          </a:xfrm>
          <a:prstGeom prst="rect">
            <a:avLst/>
          </a:prstGeom>
        </p:spPr>
      </p:pic>
      <p:pic>
        <p:nvPicPr>
          <p:cNvPr id="33" name="Picture 32"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4572000" y="3505200"/>
            <a:ext cx="745160" cy="1435100"/>
          </a:xfrm>
          <a:prstGeom prst="rect">
            <a:avLst/>
          </a:prstGeom>
        </p:spPr>
      </p:pic>
      <p:pic>
        <p:nvPicPr>
          <p:cNvPr id="34" name="Picture 33"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5029200" y="4267200"/>
            <a:ext cx="745160" cy="1435100"/>
          </a:xfrm>
          <a:prstGeom prst="rect">
            <a:avLst/>
          </a:prstGeom>
        </p:spPr>
      </p:pic>
      <p:pic>
        <p:nvPicPr>
          <p:cNvPr id="35" name="Picture 34"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5638800" y="4648200"/>
            <a:ext cx="745160" cy="1435100"/>
          </a:xfrm>
          <a:prstGeom prst="rect">
            <a:avLst/>
          </a:prstGeom>
        </p:spPr>
      </p:pic>
      <p:pic>
        <p:nvPicPr>
          <p:cNvPr id="2" name="Picture 1"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3253874" y="3746500"/>
            <a:ext cx="784726" cy="1511300"/>
          </a:xfrm>
          <a:prstGeom prst="rect">
            <a:avLst/>
          </a:prstGeom>
        </p:spPr>
      </p:pic>
      <p:pic>
        <p:nvPicPr>
          <p:cNvPr id="28" name="Picture 27"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2667000" y="2895600"/>
            <a:ext cx="784726" cy="1511300"/>
          </a:xfrm>
          <a:prstGeom prst="rect">
            <a:avLst/>
          </a:prstGeom>
        </p:spPr>
      </p:pic>
      <p:pic>
        <p:nvPicPr>
          <p:cNvPr id="29" name="Picture 28"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1676400" y="2743200"/>
            <a:ext cx="784726" cy="1511300"/>
          </a:xfrm>
          <a:prstGeom prst="rect">
            <a:avLst/>
          </a:prstGeom>
        </p:spPr>
      </p:pic>
      <p:pic>
        <p:nvPicPr>
          <p:cNvPr id="30" name="Picture 29" descr="GOVERNMENT2.eps"/>
          <p:cNvPicPr>
            <a:picLocks noChangeAspect="1"/>
          </p:cNvPicPr>
          <p:nvPr/>
        </p:nvPicPr>
        <p:blipFill rotWithShape="1">
          <a:blip r:embed="rId3" cstate="print">
            <a:extLst>
              <a:ext uri="{28A0092B-C50C-407E-A947-70E740481C1C}">
                <a14:useLocalDpi xmlns:a14="http://schemas.microsoft.com/office/drawing/2010/main"/>
              </a:ext>
            </a:extLst>
          </a:blip>
          <a:srcRect l="51727"/>
          <a:stretch/>
        </p:blipFill>
        <p:spPr>
          <a:xfrm>
            <a:off x="3962400" y="4267200"/>
            <a:ext cx="784726" cy="1511300"/>
          </a:xfrm>
          <a:prstGeom prst="rect">
            <a:avLst/>
          </a:prstGeom>
        </p:spPr>
      </p:pic>
      <p:pic>
        <p:nvPicPr>
          <p:cNvPr id="5" name="Picture 4" descr="GOVERNMENT.eps"/>
          <p:cNvPicPr>
            <a:picLocks noChangeAspect="1"/>
          </p:cNvPicPr>
          <p:nvPr/>
        </p:nvPicPr>
        <p:blipFill rotWithShape="1">
          <a:blip r:embed="rId4" cstate="print">
            <a:extLst>
              <a:ext uri="{28A0092B-C50C-407E-A947-70E740481C1C}">
                <a14:useLocalDpi xmlns:a14="http://schemas.microsoft.com/office/drawing/2010/main"/>
              </a:ext>
            </a:extLst>
          </a:blip>
          <a:srcRect r="31947"/>
          <a:stretch/>
        </p:blipFill>
        <p:spPr>
          <a:xfrm>
            <a:off x="721648" y="4038600"/>
            <a:ext cx="2326352" cy="1828800"/>
          </a:xfrm>
          <a:prstGeom prst="rect">
            <a:avLst/>
          </a:prstGeom>
        </p:spPr>
      </p:pic>
    </p:spTree>
    <p:extLst>
      <p:ext uri="{BB962C8B-B14F-4D97-AF65-F5344CB8AC3E}">
        <p14:creationId xmlns:p14="http://schemas.microsoft.com/office/powerpoint/2010/main" val="18625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0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ppt_w</p:attrName>
                                        </p:attrNameLst>
                                      </p:cBhvr>
                                      <p:tavLst>
                                        <p:tav tm="0">
                                          <p:val>
                                            <p:fltVal val="0"/>
                                          </p:val>
                                        </p:tav>
                                        <p:tav tm="100000">
                                          <p:val>
                                            <p:strVal val="#ppt_w"/>
                                          </p:val>
                                        </p:tav>
                                      </p:tavLst>
                                    </p:anim>
                                    <p:anim calcmode="lin" valueType="num">
                                      <p:cBhvr>
                                        <p:cTn id="27" dur="1000" fill="hold"/>
                                        <p:tgtEl>
                                          <p:spTgt spid="28"/>
                                        </p:tgtEl>
                                        <p:attrNameLst>
                                          <p:attrName>ppt_h</p:attrName>
                                        </p:attrNameLst>
                                      </p:cBhvr>
                                      <p:tavLst>
                                        <p:tav tm="0">
                                          <p:val>
                                            <p:fltVal val="0"/>
                                          </p:val>
                                        </p:tav>
                                        <p:tav tm="100000">
                                          <p:val>
                                            <p:strVal val="#ppt_h"/>
                                          </p:val>
                                        </p:tav>
                                      </p:tavLst>
                                    </p:anim>
                                    <p:animEffect transition="in" filter="fade">
                                      <p:cBhvr>
                                        <p:cTn id="28" dur="1000"/>
                                        <p:tgtEl>
                                          <p:spTgt spid="28"/>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par>
                                <p:cTn id="46" presetID="53" presetClass="entr" presetSubtype="16"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par>
                                <p:cTn id="51" presetID="53" presetClass="entr" presetSubtype="16"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par>
                                <p:cTn id="62" presetID="53" presetClass="entr" presetSubtype="16"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3000"/>
                            </p:stCondLst>
                            <p:childTnLst>
                              <p:par>
                                <p:cTn id="74" presetID="53" presetClass="entr" presetSubtype="16"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3500"/>
                            </p:stCondLst>
                            <p:childTnLst>
                              <p:par>
                                <p:cTn id="85" presetID="53" presetClass="entr" presetSubtype="16"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par>
                                <p:cTn id="96" presetID="53" presetClass="entr" presetSubtype="16" fill="hold" nodeType="with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Effect transition="in" filter="fade">
                                      <p:cBhvr>
                                        <p:cTn id="100" dur="500"/>
                                        <p:tgtEl>
                                          <p:spTgt spid="41"/>
                                        </p:tgtEl>
                                      </p:cBhvr>
                                    </p:animEffect>
                                  </p:childTnLst>
                                </p:cTn>
                              </p:par>
                              <p:par>
                                <p:cTn id="101" presetID="53" presetClass="entr" presetSubtype="16"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par>
                                <p:cTn id="106" presetID="53" presetClass="entr" presetSubtype="16"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childTnLst>
                          </p:cTn>
                        </p:par>
                        <p:par>
                          <p:cTn id="116" fill="hold">
                            <p:stCondLst>
                              <p:cond delay="4500"/>
                            </p:stCondLst>
                            <p:childTnLst>
                              <p:par>
                                <p:cTn id="117" presetID="53" presetClass="entr" presetSubtype="16" fill="hold" nodeType="after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p:cTn id="119" dur="500" fill="hold"/>
                                        <p:tgtEl>
                                          <p:spTgt spid="45"/>
                                        </p:tgtEl>
                                        <p:attrNameLst>
                                          <p:attrName>ppt_w</p:attrName>
                                        </p:attrNameLst>
                                      </p:cBhvr>
                                      <p:tavLst>
                                        <p:tav tm="0">
                                          <p:val>
                                            <p:fltVal val="0"/>
                                          </p:val>
                                        </p:tav>
                                        <p:tav tm="100000">
                                          <p:val>
                                            <p:strVal val="#ppt_w"/>
                                          </p:val>
                                        </p:tav>
                                      </p:tavLst>
                                    </p:anim>
                                    <p:anim calcmode="lin" valueType="num">
                                      <p:cBhvr>
                                        <p:cTn id="120" dur="500" fill="hold"/>
                                        <p:tgtEl>
                                          <p:spTgt spid="45"/>
                                        </p:tgtEl>
                                        <p:attrNameLst>
                                          <p:attrName>ppt_h</p:attrName>
                                        </p:attrNameLst>
                                      </p:cBhvr>
                                      <p:tavLst>
                                        <p:tav tm="0">
                                          <p:val>
                                            <p:fltVal val="0"/>
                                          </p:val>
                                        </p:tav>
                                        <p:tav tm="100000">
                                          <p:val>
                                            <p:strVal val="#ppt_h"/>
                                          </p:val>
                                        </p:tav>
                                      </p:tavLst>
                                    </p:anim>
                                    <p:animEffect transition="in" filter="fade">
                                      <p:cBhvr>
                                        <p:cTn id="121" dur="500"/>
                                        <p:tgtEl>
                                          <p:spTgt spid="45"/>
                                        </p:tgtEl>
                                      </p:cBhvr>
                                    </p:animEffect>
                                  </p:childTnLst>
                                </p:cTn>
                              </p:par>
                              <p:par>
                                <p:cTn id="122" presetID="53" presetClass="entr" presetSubtype="16"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500" fill="hold"/>
                                        <p:tgtEl>
                                          <p:spTgt spid="46"/>
                                        </p:tgtEl>
                                        <p:attrNameLst>
                                          <p:attrName>ppt_w</p:attrName>
                                        </p:attrNameLst>
                                      </p:cBhvr>
                                      <p:tavLst>
                                        <p:tav tm="0">
                                          <p:val>
                                            <p:fltVal val="0"/>
                                          </p:val>
                                        </p:tav>
                                        <p:tav tm="100000">
                                          <p:val>
                                            <p:strVal val="#ppt_w"/>
                                          </p:val>
                                        </p:tav>
                                      </p:tavLst>
                                    </p:anim>
                                    <p:anim calcmode="lin" valueType="num">
                                      <p:cBhvr>
                                        <p:cTn id="125" dur="500" fill="hold"/>
                                        <p:tgtEl>
                                          <p:spTgt spid="46"/>
                                        </p:tgtEl>
                                        <p:attrNameLst>
                                          <p:attrName>ppt_h</p:attrName>
                                        </p:attrNameLst>
                                      </p:cBhvr>
                                      <p:tavLst>
                                        <p:tav tm="0">
                                          <p:val>
                                            <p:fltVal val="0"/>
                                          </p:val>
                                        </p:tav>
                                        <p:tav tm="100000">
                                          <p:val>
                                            <p:strVal val="#ppt_h"/>
                                          </p:val>
                                        </p:tav>
                                      </p:tavLst>
                                    </p:anim>
                                    <p:animEffect transition="in" filter="fade">
                                      <p:cBhvr>
                                        <p:cTn id="126" dur="500"/>
                                        <p:tgtEl>
                                          <p:spTgt spid="46"/>
                                        </p:tgtEl>
                                      </p:cBhvr>
                                    </p:animEffect>
                                  </p:childTnLst>
                                </p:cTn>
                              </p:par>
                              <p:par>
                                <p:cTn id="127" presetID="53" presetClass="entr" presetSubtype="16" fill="hold" nodeType="withEffect">
                                  <p:stCondLst>
                                    <p:cond delay="0"/>
                                  </p:stCondLst>
                                  <p:childTnLst>
                                    <p:set>
                                      <p:cBhvr>
                                        <p:cTn id="128" dur="1" fill="hold">
                                          <p:stCondLst>
                                            <p:cond delay="0"/>
                                          </p:stCondLst>
                                        </p:cTn>
                                        <p:tgtEl>
                                          <p:spTgt spid="47"/>
                                        </p:tgtEl>
                                        <p:attrNameLst>
                                          <p:attrName>style.visibility</p:attrName>
                                        </p:attrNameLst>
                                      </p:cBhvr>
                                      <p:to>
                                        <p:strVal val="visible"/>
                                      </p:to>
                                    </p:set>
                                    <p:anim calcmode="lin" valueType="num">
                                      <p:cBhvr>
                                        <p:cTn id="129" dur="500" fill="hold"/>
                                        <p:tgtEl>
                                          <p:spTgt spid="47"/>
                                        </p:tgtEl>
                                        <p:attrNameLst>
                                          <p:attrName>ppt_w</p:attrName>
                                        </p:attrNameLst>
                                      </p:cBhvr>
                                      <p:tavLst>
                                        <p:tav tm="0">
                                          <p:val>
                                            <p:fltVal val="0"/>
                                          </p:val>
                                        </p:tav>
                                        <p:tav tm="100000">
                                          <p:val>
                                            <p:strVal val="#ppt_w"/>
                                          </p:val>
                                        </p:tav>
                                      </p:tavLst>
                                    </p:anim>
                                    <p:anim calcmode="lin" valueType="num">
                                      <p:cBhvr>
                                        <p:cTn id="130" dur="500" fill="hold"/>
                                        <p:tgtEl>
                                          <p:spTgt spid="47"/>
                                        </p:tgtEl>
                                        <p:attrNameLst>
                                          <p:attrName>ppt_h</p:attrName>
                                        </p:attrNameLst>
                                      </p:cBhvr>
                                      <p:tavLst>
                                        <p:tav tm="0">
                                          <p:val>
                                            <p:fltVal val="0"/>
                                          </p:val>
                                        </p:tav>
                                        <p:tav tm="100000">
                                          <p:val>
                                            <p:strVal val="#ppt_h"/>
                                          </p:val>
                                        </p:tav>
                                      </p:tavLst>
                                    </p:anim>
                                    <p:animEffect transition="in" filter="fade">
                                      <p:cBhvr>
                                        <p:cTn id="1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Fulfilling this ambitious goal takes:</a:t>
            </a:r>
            <a:endParaRPr lang="en-US" sz="4000" b="0" dirty="0"/>
          </a:p>
        </p:txBody>
      </p:sp>
      <p:sp>
        <p:nvSpPr>
          <p:cNvPr id="5" name="Title 1"/>
          <p:cNvSpPr txBox="1">
            <a:spLocks/>
          </p:cNvSpPr>
          <p:nvPr/>
        </p:nvSpPr>
        <p:spPr>
          <a:xfrm>
            <a:off x="3954970" y="5105400"/>
            <a:ext cx="4731830" cy="838200"/>
          </a:xfrm>
          <a:prstGeom prst="rect">
            <a:avLst/>
          </a:prstGeom>
          <a:effectLst>
            <a:outerShdw blurRad="76200" dist="38100" dir="2700000" algn="tl" rotWithShape="0">
              <a:schemeClr val="tx1">
                <a:alpha val="43000"/>
              </a:schemeClr>
            </a:outerShdw>
          </a:effectLst>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2">
                    <a:lumMod val="40000"/>
                    <a:lumOff val="60000"/>
                  </a:schemeClr>
                </a:solidFill>
                <a:latin typeface="Arial"/>
                <a:ea typeface="+mj-ea"/>
                <a:cs typeface="Arial"/>
              </a:defRPr>
            </a:lvl1pPr>
          </a:lstStyle>
          <a:p>
            <a:pPr algn="r"/>
            <a:r>
              <a:rPr lang="en-US" sz="4000" b="0" dirty="0">
                <a:solidFill>
                  <a:srgbClr val="1F497D">
                    <a:lumMod val="40000"/>
                    <a:lumOff val="60000"/>
                  </a:srgbClr>
                </a:solidFill>
              </a:rPr>
              <a:t>M</a:t>
            </a:r>
            <a:r>
              <a:rPr lang="en-US" sz="4000" b="0" dirty="0" smtClean="0">
                <a:solidFill>
                  <a:srgbClr val="1F497D">
                    <a:lumMod val="40000"/>
                    <a:lumOff val="60000"/>
                  </a:srgbClr>
                </a:solidFill>
              </a:rPr>
              <a:t>ost of all</a:t>
            </a:r>
            <a:r>
              <a:rPr lang="is-IS" sz="4000" b="0" dirty="0" smtClean="0">
                <a:solidFill>
                  <a:srgbClr val="1F497D">
                    <a:lumMod val="40000"/>
                    <a:lumOff val="60000"/>
                  </a:srgbClr>
                </a:solidFill>
              </a:rPr>
              <a:t>…</a:t>
            </a:r>
            <a:endParaRPr lang="en-US" sz="4000" b="0" dirty="0">
              <a:solidFill>
                <a:srgbClr val="1F497D">
                  <a:lumMod val="40000"/>
                  <a:lumOff val="60000"/>
                </a:srgbClr>
              </a:solidFill>
            </a:endParaRPr>
          </a:p>
        </p:txBody>
      </p:sp>
      <p:grpSp>
        <p:nvGrpSpPr>
          <p:cNvPr id="22" name="Group 21"/>
          <p:cNvGrpSpPr/>
          <p:nvPr/>
        </p:nvGrpSpPr>
        <p:grpSpPr>
          <a:xfrm>
            <a:off x="1371600" y="1295400"/>
            <a:ext cx="9220200" cy="635001"/>
            <a:chOff x="457200" y="1295400"/>
            <a:chExt cx="9220200" cy="635001"/>
          </a:xfrm>
        </p:grpSpPr>
        <p:sp>
          <p:nvSpPr>
            <p:cNvPr id="7" name="Rounded Rectangle 6"/>
            <p:cNvSpPr/>
            <p:nvPr/>
          </p:nvSpPr>
          <p:spPr>
            <a:xfrm>
              <a:off x="457200" y="1295400"/>
              <a:ext cx="9220200" cy="609600"/>
            </a:xfrm>
            <a:prstGeom prst="roundRect">
              <a:avLst>
                <a:gd name="adj" fmla="val 50000"/>
              </a:avLst>
            </a:prstGeom>
            <a:solidFill>
              <a:srgbClr val="6DBD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txBox="1">
              <a:spLocks/>
            </p:cNvSpPr>
            <p:nvPr/>
          </p:nvSpPr>
          <p:spPr>
            <a:xfrm>
              <a:off x="685800" y="1320800"/>
              <a:ext cx="7924800" cy="609601"/>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Money</a:t>
              </a:r>
            </a:p>
          </p:txBody>
        </p:sp>
      </p:grpSp>
      <p:grpSp>
        <p:nvGrpSpPr>
          <p:cNvPr id="23" name="Group 22"/>
          <p:cNvGrpSpPr/>
          <p:nvPr/>
        </p:nvGrpSpPr>
        <p:grpSpPr>
          <a:xfrm>
            <a:off x="838200" y="2057400"/>
            <a:ext cx="9220200" cy="635001"/>
            <a:chOff x="457200" y="2057400"/>
            <a:chExt cx="9220200" cy="635001"/>
          </a:xfrm>
        </p:grpSpPr>
        <p:sp>
          <p:nvSpPr>
            <p:cNvPr id="12" name="Rounded Rectangle 11"/>
            <p:cNvSpPr/>
            <p:nvPr/>
          </p:nvSpPr>
          <p:spPr>
            <a:xfrm>
              <a:off x="457200" y="2057400"/>
              <a:ext cx="9220200" cy="609600"/>
            </a:xfrm>
            <a:prstGeom prst="roundRect">
              <a:avLst>
                <a:gd name="adj" fmla="val 50000"/>
              </a:avLst>
            </a:prstGeom>
            <a:solidFill>
              <a:srgbClr val="6DBD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Content Placeholder 2"/>
            <p:cNvSpPr txBox="1">
              <a:spLocks/>
            </p:cNvSpPr>
            <p:nvPr/>
          </p:nvSpPr>
          <p:spPr>
            <a:xfrm>
              <a:off x="685800" y="2082800"/>
              <a:ext cx="7924800" cy="609601"/>
            </a:xfrm>
            <a:prstGeom prst="rect">
              <a:avLst/>
            </a:prstGeom>
            <a:effectLst/>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Well-trained doctors, nurses and other health workers</a:t>
              </a:r>
            </a:p>
          </p:txBody>
        </p:sp>
      </p:grpSp>
      <p:grpSp>
        <p:nvGrpSpPr>
          <p:cNvPr id="24" name="Group 23"/>
          <p:cNvGrpSpPr/>
          <p:nvPr/>
        </p:nvGrpSpPr>
        <p:grpSpPr>
          <a:xfrm>
            <a:off x="381000" y="2819400"/>
            <a:ext cx="9220200" cy="647701"/>
            <a:chOff x="457200" y="2819400"/>
            <a:chExt cx="9220200" cy="647701"/>
          </a:xfrm>
        </p:grpSpPr>
        <p:sp>
          <p:nvSpPr>
            <p:cNvPr id="14" name="Rounded Rectangle 13"/>
            <p:cNvSpPr/>
            <p:nvPr/>
          </p:nvSpPr>
          <p:spPr>
            <a:xfrm>
              <a:off x="457200" y="2819400"/>
              <a:ext cx="9220200" cy="609600"/>
            </a:xfrm>
            <a:prstGeom prst="roundRect">
              <a:avLst>
                <a:gd name="adj" fmla="val 50000"/>
              </a:avLst>
            </a:prstGeom>
            <a:solidFill>
              <a:srgbClr val="6DBD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a:xfrm>
              <a:off x="685800" y="2857501"/>
              <a:ext cx="8382000" cy="609600"/>
            </a:xfrm>
            <a:prstGeom prst="rect">
              <a:avLst/>
            </a:prstGeom>
            <a:effectLst/>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Affordable, of good quality, safe and effective medicines</a:t>
              </a:r>
            </a:p>
          </p:txBody>
        </p:sp>
      </p:grpSp>
      <p:grpSp>
        <p:nvGrpSpPr>
          <p:cNvPr id="25" name="Group 24"/>
          <p:cNvGrpSpPr/>
          <p:nvPr/>
        </p:nvGrpSpPr>
        <p:grpSpPr>
          <a:xfrm>
            <a:off x="838200" y="3581400"/>
            <a:ext cx="9220200" cy="622301"/>
            <a:chOff x="457200" y="3581400"/>
            <a:chExt cx="9220200" cy="622301"/>
          </a:xfrm>
        </p:grpSpPr>
        <p:sp>
          <p:nvSpPr>
            <p:cNvPr id="16" name="Rounded Rectangle 15"/>
            <p:cNvSpPr/>
            <p:nvPr/>
          </p:nvSpPr>
          <p:spPr>
            <a:xfrm>
              <a:off x="457200" y="3581400"/>
              <a:ext cx="9220200" cy="609600"/>
            </a:xfrm>
            <a:prstGeom prst="roundRect">
              <a:avLst>
                <a:gd name="adj" fmla="val 50000"/>
              </a:avLst>
            </a:prstGeom>
            <a:solidFill>
              <a:srgbClr val="6DBD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Content Placeholder 2"/>
            <p:cNvSpPr txBox="1">
              <a:spLocks/>
            </p:cNvSpPr>
            <p:nvPr/>
          </p:nvSpPr>
          <p:spPr>
            <a:xfrm>
              <a:off x="685800" y="3594100"/>
              <a:ext cx="7924800" cy="609601"/>
            </a:xfrm>
            <a:prstGeom prst="rect">
              <a:avLst/>
            </a:prstGeom>
            <a:effectLst/>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Comprehensive, adequate, opportune and quality health care services</a:t>
              </a:r>
            </a:p>
          </p:txBody>
        </p:sp>
      </p:grpSp>
      <p:grpSp>
        <p:nvGrpSpPr>
          <p:cNvPr id="26" name="Group 25"/>
          <p:cNvGrpSpPr/>
          <p:nvPr/>
        </p:nvGrpSpPr>
        <p:grpSpPr>
          <a:xfrm>
            <a:off x="1371600" y="4343400"/>
            <a:ext cx="9220200" cy="622301"/>
            <a:chOff x="457200" y="4343400"/>
            <a:chExt cx="9220200" cy="622301"/>
          </a:xfrm>
        </p:grpSpPr>
        <p:sp>
          <p:nvSpPr>
            <p:cNvPr id="18" name="Rounded Rectangle 17"/>
            <p:cNvSpPr/>
            <p:nvPr/>
          </p:nvSpPr>
          <p:spPr>
            <a:xfrm>
              <a:off x="457200" y="4343400"/>
              <a:ext cx="9220200" cy="609600"/>
            </a:xfrm>
            <a:prstGeom prst="roundRect">
              <a:avLst>
                <a:gd name="adj" fmla="val 50000"/>
              </a:avLst>
            </a:prstGeom>
            <a:solidFill>
              <a:srgbClr val="6DBD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Content Placeholder 2"/>
            <p:cNvSpPr txBox="1">
              <a:spLocks/>
            </p:cNvSpPr>
            <p:nvPr/>
          </p:nvSpPr>
          <p:spPr>
            <a:xfrm>
              <a:off x="685800" y="4356100"/>
              <a:ext cx="7924800" cy="609601"/>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Thoughtful prioritization of services</a:t>
              </a:r>
            </a:p>
          </p:txBody>
        </p:sp>
      </p:grpSp>
    </p:spTree>
    <p:extLst>
      <p:ext uri="{BB962C8B-B14F-4D97-AF65-F5344CB8AC3E}">
        <p14:creationId xmlns:p14="http://schemas.microsoft.com/office/powerpoint/2010/main" val="8702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4000" b="0" dirty="0" smtClean="0"/>
              <a:t>…i</a:t>
            </a:r>
            <a:r>
              <a:rPr lang="en-US" sz="4000" b="0" dirty="0" smtClean="0"/>
              <a:t>t takes:</a:t>
            </a:r>
            <a:endParaRPr lang="en-US" sz="4000" b="0" dirty="0"/>
          </a:p>
        </p:txBody>
      </p:sp>
      <p:sp>
        <p:nvSpPr>
          <p:cNvPr id="3" name="Content Placeholder 2"/>
          <p:cNvSpPr>
            <a:spLocks noGrp="1"/>
          </p:cNvSpPr>
          <p:nvPr>
            <p:ph idx="1"/>
          </p:nvPr>
        </p:nvSpPr>
        <p:spPr>
          <a:xfrm>
            <a:off x="762000" y="1219200"/>
            <a:ext cx="4343400" cy="3276599"/>
          </a:xfrm>
          <a:effectLst/>
        </p:spPr>
        <p:txBody>
          <a:bodyPr>
            <a:normAutofit/>
          </a:bodyPr>
          <a:lstStyle/>
          <a:p>
            <a:r>
              <a:rPr lang="en-US" dirty="0"/>
              <a:t>V</a:t>
            </a:r>
            <a:r>
              <a:rPr lang="en-US" dirty="0" smtClean="0"/>
              <a:t>ision</a:t>
            </a:r>
            <a:endParaRPr lang="en-US" dirty="0"/>
          </a:p>
          <a:p>
            <a:r>
              <a:rPr lang="en-US" dirty="0" smtClean="0"/>
              <a:t>Planning</a:t>
            </a:r>
          </a:p>
          <a:p>
            <a:r>
              <a:rPr lang="en-US" dirty="0" smtClean="0"/>
              <a:t>Political will</a:t>
            </a:r>
            <a:endParaRPr lang="en-US" dirty="0"/>
          </a:p>
          <a:p>
            <a:r>
              <a:rPr lang="en-US" dirty="0" smtClean="0"/>
              <a:t>Community buy-in</a:t>
            </a:r>
          </a:p>
          <a:p>
            <a:r>
              <a:rPr lang="en-US" dirty="0" smtClean="0"/>
              <a:t>Commitment </a:t>
            </a:r>
            <a:br>
              <a:rPr lang="en-US" dirty="0" smtClean="0"/>
            </a:br>
            <a:r>
              <a:rPr lang="en-US" dirty="0" smtClean="0"/>
              <a:t>to the principles of:</a:t>
            </a:r>
            <a:endParaRPr lang="en-US" dirty="0"/>
          </a:p>
        </p:txBody>
      </p:sp>
      <p:grpSp>
        <p:nvGrpSpPr>
          <p:cNvPr id="35" name="Group 34"/>
          <p:cNvGrpSpPr/>
          <p:nvPr/>
        </p:nvGrpSpPr>
        <p:grpSpPr>
          <a:xfrm>
            <a:off x="6096000" y="1981199"/>
            <a:ext cx="5410200" cy="609601"/>
            <a:chOff x="6096000" y="1981199"/>
            <a:chExt cx="5410200" cy="609601"/>
          </a:xfrm>
        </p:grpSpPr>
        <p:sp>
          <p:nvSpPr>
            <p:cNvPr id="6" name="Rounded Rectangle 5"/>
            <p:cNvSpPr/>
            <p:nvPr/>
          </p:nvSpPr>
          <p:spPr>
            <a:xfrm>
              <a:off x="6096000" y="1981199"/>
              <a:ext cx="5410200" cy="609600"/>
            </a:xfrm>
            <a:prstGeom prst="roundRect">
              <a:avLst>
                <a:gd name="adj" fmla="val 50000"/>
              </a:avLst>
            </a:prstGeom>
            <a:solidFill>
              <a:srgbClr val="3369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ntent Placeholder 2"/>
            <p:cNvSpPr txBox="1">
              <a:spLocks/>
            </p:cNvSpPr>
            <p:nvPr/>
          </p:nvSpPr>
          <p:spPr>
            <a:xfrm>
              <a:off x="6324600" y="1981199"/>
              <a:ext cx="2743200" cy="609601"/>
            </a:xfrm>
            <a:prstGeom prst="rect">
              <a:avLst/>
            </a:prstGeom>
            <a:effectLst/>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Health as a Human right</a:t>
              </a:r>
            </a:p>
          </p:txBody>
        </p:sp>
      </p:grpSp>
      <p:grpSp>
        <p:nvGrpSpPr>
          <p:cNvPr id="38" name="Group 37"/>
          <p:cNvGrpSpPr/>
          <p:nvPr/>
        </p:nvGrpSpPr>
        <p:grpSpPr>
          <a:xfrm>
            <a:off x="6019800" y="3581400"/>
            <a:ext cx="5410200" cy="609601"/>
            <a:chOff x="6096000" y="4495799"/>
            <a:chExt cx="5410200" cy="609601"/>
          </a:xfrm>
        </p:grpSpPr>
        <p:sp>
          <p:nvSpPr>
            <p:cNvPr id="13" name="Rounded Rectangle 12"/>
            <p:cNvSpPr/>
            <p:nvPr/>
          </p:nvSpPr>
          <p:spPr>
            <a:xfrm>
              <a:off x="6096000" y="4495799"/>
              <a:ext cx="5410200" cy="609600"/>
            </a:xfrm>
            <a:prstGeom prst="roundRect">
              <a:avLst>
                <a:gd name="adj" fmla="val 50000"/>
              </a:avLst>
            </a:prstGeom>
            <a:solidFill>
              <a:srgbClr val="3369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Content Placeholder 2"/>
            <p:cNvSpPr txBox="1">
              <a:spLocks/>
            </p:cNvSpPr>
            <p:nvPr/>
          </p:nvSpPr>
          <p:spPr>
            <a:xfrm>
              <a:off x="6324600" y="4495799"/>
              <a:ext cx="2743200" cy="609601"/>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Equity</a:t>
              </a:r>
            </a:p>
          </p:txBody>
        </p:sp>
      </p:grpSp>
      <p:grpSp>
        <p:nvGrpSpPr>
          <p:cNvPr id="39" name="Group 38"/>
          <p:cNvGrpSpPr/>
          <p:nvPr/>
        </p:nvGrpSpPr>
        <p:grpSpPr>
          <a:xfrm>
            <a:off x="6096000" y="5333999"/>
            <a:ext cx="5410200" cy="609601"/>
            <a:chOff x="6096000" y="5333999"/>
            <a:chExt cx="5410200" cy="609601"/>
          </a:xfrm>
        </p:grpSpPr>
        <p:sp>
          <p:nvSpPr>
            <p:cNvPr id="15" name="Rounded Rectangle 14"/>
            <p:cNvSpPr/>
            <p:nvPr/>
          </p:nvSpPr>
          <p:spPr>
            <a:xfrm>
              <a:off x="6096000" y="5333999"/>
              <a:ext cx="5410200" cy="609600"/>
            </a:xfrm>
            <a:prstGeom prst="roundRect">
              <a:avLst>
                <a:gd name="adj" fmla="val 50000"/>
              </a:avLst>
            </a:prstGeom>
            <a:solidFill>
              <a:srgbClr val="3369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a:xfrm>
              <a:off x="6324600" y="5333999"/>
              <a:ext cx="2743200" cy="609601"/>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Solidarity</a:t>
              </a:r>
            </a:p>
          </p:txBody>
        </p:sp>
      </p:grpSp>
      <p:cxnSp>
        <p:nvCxnSpPr>
          <p:cNvPr id="24" name="Straight Arrow Connector 23"/>
          <p:cNvCxnSpPr>
            <a:endCxn id="6" idx="1"/>
          </p:cNvCxnSpPr>
          <p:nvPr/>
        </p:nvCxnSpPr>
        <p:spPr>
          <a:xfrm flipV="1">
            <a:off x="4267200" y="2285999"/>
            <a:ext cx="1828800" cy="1752601"/>
          </a:xfrm>
          <a:prstGeom prst="straightConnector1">
            <a:avLst/>
          </a:prstGeom>
          <a:ln w="57150" cmpd="sng">
            <a:solidFill>
              <a:srgbClr val="EB9F22"/>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13" idx="1"/>
          </p:cNvCxnSpPr>
          <p:nvPr/>
        </p:nvCxnSpPr>
        <p:spPr>
          <a:xfrm flipV="1">
            <a:off x="4267200" y="3886200"/>
            <a:ext cx="1752600" cy="152400"/>
          </a:xfrm>
          <a:prstGeom prst="straightConnector1">
            <a:avLst/>
          </a:prstGeom>
          <a:ln w="57150" cmpd="sng">
            <a:solidFill>
              <a:srgbClr val="EB9F22"/>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15" idx="1"/>
          </p:cNvCxnSpPr>
          <p:nvPr/>
        </p:nvCxnSpPr>
        <p:spPr>
          <a:xfrm>
            <a:off x="4267200" y="4038600"/>
            <a:ext cx="1828800" cy="1600199"/>
          </a:xfrm>
          <a:prstGeom prst="straightConnector1">
            <a:avLst/>
          </a:prstGeom>
          <a:ln w="57150" cmpd="sng">
            <a:solidFill>
              <a:srgbClr val="EB9F2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31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1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10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Universal Health logo ICON.eps"/>
          <p:cNvPicPr>
            <a:picLocks noChangeAspect="1"/>
          </p:cNvPicPr>
          <p:nvPr/>
        </p:nvPicPr>
        <p:blipFill>
          <a:blip r:embed="rId3">
            <a:alphaModFix amt="70000"/>
            <a:extLst>
              <a:ext uri="{28A0092B-C50C-407E-A947-70E740481C1C}">
                <a14:useLocalDpi xmlns:a14="http://schemas.microsoft.com/office/drawing/2010/main"/>
              </a:ext>
            </a:extLst>
          </a:blip>
          <a:stretch>
            <a:fillRect/>
          </a:stretch>
        </p:blipFill>
        <p:spPr>
          <a:xfrm>
            <a:off x="-7620000" y="-8991600"/>
            <a:ext cx="25489072" cy="24104682"/>
          </a:xfrm>
          <a:prstGeom prst="rect">
            <a:avLst/>
          </a:prstGeom>
        </p:spPr>
      </p:pic>
      <p:sp>
        <p:nvSpPr>
          <p:cNvPr id="2" name="Title 1"/>
          <p:cNvSpPr>
            <a:spLocks noGrp="1"/>
          </p:cNvSpPr>
          <p:nvPr>
            <p:ph type="title"/>
          </p:nvPr>
        </p:nvSpPr>
        <p:spPr>
          <a:xfrm>
            <a:off x="381000" y="152400"/>
            <a:ext cx="8839200" cy="838200"/>
          </a:xfrm>
        </p:spPr>
        <p:txBody>
          <a:bodyPr>
            <a:normAutofit/>
          </a:bodyPr>
          <a:lstStyle/>
          <a:p>
            <a:r>
              <a:rPr lang="is-IS" sz="3900" dirty="0"/>
              <a:t>I</a:t>
            </a:r>
            <a:r>
              <a:rPr lang="en-US" sz="3900" b="0" dirty="0" smtClean="0"/>
              <a:t>t </a:t>
            </a:r>
            <a:r>
              <a:rPr lang="en-US" sz="3900" dirty="0" smtClean="0"/>
              <a:t>also </a:t>
            </a:r>
            <a:r>
              <a:rPr lang="en-US" sz="3900" dirty="0"/>
              <a:t>takes </a:t>
            </a:r>
            <a:r>
              <a:rPr lang="en-US" sz="3900" dirty="0" err="1"/>
              <a:t>intersectoral</a:t>
            </a:r>
            <a:r>
              <a:rPr lang="en-US" sz="3900" dirty="0"/>
              <a:t> cooperation</a:t>
            </a:r>
            <a:r>
              <a:rPr lang="en-US" sz="3900" b="0" dirty="0" smtClean="0"/>
              <a:t>:</a:t>
            </a:r>
            <a:endParaRPr lang="en-US" sz="3900" b="0" dirty="0"/>
          </a:p>
        </p:txBody>
      </p:sp>
      <p:sp>
        <p:nvSpPr>
          <p:cNvPr id="3" name="Content Placeholder 2"/>
          <p:cNvSpPr>
            <a:spLocks noGrp="1"/>
          </p:cNvSpPr>
          <p:nvPr>
            <p:ph idx="1"/>
          </p:nvPr>
        </p:nvSpPr>
        <p:spPr>
          <a:xfrm>
            <a:off x="762000" y="1828800"/>
            <a:ext cx="7391400" cy="2819400"/>
          </a:xfrm>
          <a:effectLst/>
        </p:spPr>
        <p:txBody>
          <a:bodyPr>
            <a:normAutofit/>
          </a:bodyPr>
          <a:lstStyle/>
          <a:p>
            <a:pPr marL="0" indent="0">
              <a:buNone/>
            </a:pPr>
            <a:r>
              <a:rPr lang="en-US" i="1" dirty="0"/>
              <a:t>[Universal health] require[s] determining and implementing policies and actions with a </a:t>
            </a:r>
            <a:r>
              <a:rPr lang="en-US" i="1" dirty="0" err="1"/>
              <a:t>multisectoral</a:t>
            </a:r>
            <a:r>
              <a:rPr lang="en-US" i="1" dirty="0"/>
              <a:t> approach to address the social determinants of health and promote a society-wide commitment to fostering health and well-being.</a:t>
            </a:r>
          </a:p>
        </p:txBody>
      </p:sp>
      <p:sp>
        <p:nvSpPr>
          <p:cNvPr id="26" name="Content Placeholder 2"/>
          <p:cNvSpPr txBox="1">
            <a:spLocks/>
          </p:cNvSpPr>
          <p:nvPr/>
        </p:nvSpPr>
        <p:spPr>
          <a:xfrm>
            <a:off x="3886200" y="4724400"/>
            <a:ext cx="4572000" cy="838200"/>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Clr>
                <a:srgbClr val="EB9F22"/>
              </a:buClr>
              <a:buFont typeface="Wingdings" charset="2"/>
              <a:buChar char="§"/>
              <a:defRPr sz="2800" kern="1200">
                <a:solidFill>
                  <a:srgbClr val="FFFFFF"/>
                </a:solidFill>
                <a:latin typeface="Arial"/>
                <a:ea typeface="+mn-ea"/>
                <a:cs typeface="Arial"/>
              </a:defRPr>
            </a:lvl1pPr>
            <a:lvl2pPr marL="742950" indent="-285750" algn="l" defTabSz="914400" rtl="0" eaLnBrk="1" latinLnBrk="0" hangingPunct="1">
              <a:spcBef>
                <a:spcPct val="20000"/>
              </a:spcBef>
              <a:buClr>
                <a:srgbClr val="EB9F22"/>
              </a:buClr>
              <a:buFont typeface="Wingdings" charset="2"/>
              <a:buChar char="§"/>
              <a:defRPr sz="2400" kern="1200">
                <a:solidFill>
                  <a:srgbClr val="FFFFFF"/>
                </a:solidFill>
                <a:latin typeface="Arial"/>
                <a:ea typeface="+mn-ea"/>
                <a:cs typeface="Arial"/>
              </a:defRPr>
            </a:lvl2pPr>
            <a:lvl3pPr marL="1143000" indent="-228600" algn="l" defTabSz="914400" rtl="0" eaLnBrk="1" latinLnBrk="0" hangingPunct="1">
              <a:spcBef>
                <a:spcPct val="20000"/>
              </a:spcBef>
              <a:buClr>
                <a:srgbClr val="EB9F22"/>
              </a:buClr>
              <a:buFont typeface="Wingdings" charset="2"/>
              <a:buChar char="§"/>
              <a:defRPr sz="2000" kern="1200">
                <a:solidFill>
                  <a:srgbClr val="FFFFFF"/>
                </a:solidFill>
                <a:latin typeface="Arial"/>
                <a:ea typeface="+mn-ea"/>
                <a:cs typeface="Arial"/>
              </a:defRPr>
            </a:lvl3pPr>
            <a:lvl4pPr marL="16002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4pPr>
            <a:lvl5pPr marL="2057400" indent="-228600" algn="l" defTabSz="914400" rtl="0" eaLnBrk="1" latinLnBrk="0" hangingPunct="1">
              <a:spcBef>
                <a:spcPct val="20000"/>
              </a:spcBef>
              <a:buClr>
                <a:srgbClr val="EB9F22"/>
              </a:buClr>
              <a:buFont typeface="Wingdings" charset="2"/>
              <a:buChar char="§"/>
              <a:defRPr sz="18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2000" dirty="0">
                <a:solidFill>
                  <a:srgbClr val="EB9F22"/>
                </a:solidFill>
              </a:rPr>
              <a:t>Strategy for Universal Access to Health and Universal Health </a:t>
            </a:r>
            <a:r>
              <a:rPr lang="en-US" sz="2000" dirty="0" smtClean="0">
                <a:solidFill>
                  <a:srgbClr val="EB9F22"/>
                </a:solidFill>
              </a:rPr>
              <a:t>Coverage</a:t>
            </a:r>
            <a:endParaRPr lang="en-US" sz="2000" dirty="0">
              <a:solidFill>
                <a:srgbClr val="EB9F22"/>
              </a:solidFill>
            </a:endParaRPr>
          </a:p>
        </p:txBody>
      </p:sp>
      <p:pic>
        <p:nvPicPr>
          <p:cNvPr id="31" name="Picture 30" descr="WhiteHorizontalPAHO-WHO2_whit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6253916"/>
            <a:ext cx="2362200" cy="424309"/>
          </a:xfrm>
          <a:prstGeom prst="rect">
            <a:avLst/>
          </a:prstGeom>
        </p:spPr>
      </p:pic>
      <p:pic>
        <p:nvPicPr>
          <p:cNvPr id="33" name="Picture 32" descr="Access+Coverage-Logo-Englis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95600" y="6225355"/>
            <a:ext cx="1828800" cy="466710"/>
          </a:xfrm>
          <a:prstGeom prst="rect">
            <a:avLst/>
          </a:prstGeom>
        </p:spPr>
      </p:pic>
    </p:spTree>
    <p:extLst>
      <p:ext uri="{BB962C8B-B14F-4D97-AF65-F5344CB8AC3E}">
        <p14:creationId xmlns:p14="http://schemas.microsoft.com/office/powerpoint/2010/main" val="38171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wipe(left)">
                                      <p:cBhvr>
                                        <p:cTn id="14" dur="1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396F1C212C6254381DE351F293650BA" ma:contentTypeVersion="0" ma:contentTypeDescription="Crear nuevo documento." ma:contentTypeScope="" ma:versionID="f9099af2b9ed0932983fb36a2a909696">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CEEC2F-7873-4620-95E5-4176AC9A27E3}">
  <ds:schemaRefs>
    <ds:schemaRef ds:uri="http://schemas.microsoft.com/sharepoint/v3/contenttype/forms"/>
  </ds:schemaRefs>
</ds:datastoreItem>
</file>

<file path=customXml/itemProps2.xml><?xml version="1.0" encoding="utf-8"?>
<ds:datastoreItem xmlns:ds="http://schemas.openxmlformats.org/officeDocument/2006/customXml" ds:itemID="{BEBF35B8-DD87-4F1B-BC58-D683776E0000}">
  <ds:schemaRef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B370A140-1561-4D55-A1C2-876FB511E2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9044</TotalTime>
  <Words>1583</Words>
  <Application>Microsoft Office PowerPoint</Application>
  <PresentationFormat>Presentación en pantalla (4:3)</PresentationFormat>
  <Paragraphs>103</Paragraphs>
  <Slides>17</Slides>
  <Notes>12</Notes>
  <HiddenSlides>0</HiddenSlides>
  <MMClips>0</MMClips>
  <ScaleCrop>false</ScaleCrop>
  <HeadingPairs>
    <vt:vector size="4" baseType="variant">
      <vt:variant>
        <vt:lpstr>Tema</vt:lpstr>
      </vt:variant>
      <vt:variant>
        <vt:i4>12</vt:i4>
      </vt:variant>
      <vt:variant>
        <vt:lpstr>Títulos de diapositiva</vt:lpstr>
      </vt:variant>
      <vt:variant>
        <vt:i4>17</vt:i4>
      </vt:variant>
    </vt:vector>
  </HeadingPairs>
  <TitlesOfParts>
    <vt:vector size="2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Presentación de PowerPoint</vt:lpstr>
      <vt:lpstr>Presentación de PowerPoint</vt:lpstr>
      <vt:lpstr>Presentación de PowerPoint</vt:lpstr>
      <vt:lpstr>Presentación de PowerPoint</vt:lpstr>
      <vt:lpstr>Social and economic benefits</vt:lpstr>
      <vt:lpstr>Presentación de PowerPoint</vt:lpstr>
      <vt:lpstr>Fulfilling this ambitious goal takes:</vt:lpstr>
      <vt:lpstr>…it takes:</vt:lpstr>
      <vt:lpstr>It also takes intersectoral cooperation:</vt:lpstr>
      <vt:lpstr>Presentación de PowerPoint</vt:lpstr>
      <vt:lpstr>Health is a human right, the rigth to health and health related human right belong to all persons </vt:lpstr>
      <vt:lpstr>Migration results from and can lead to human insecurity and restrictions of health-related human rights</vt:lpstr>
      <vt:lpstr>Migrants often lack access to adequate health services and financial protection for health</vt:lpstr>
      <vt:lpstr>Presentación de PowerPoint</vt:lpstr>
      <vt:lpstr> Acknowledging that migrants constitute a group in condition of vulnerability in our Region, Member States, as appropriate to their contexts and priorities, can leverage the following policy elements to address the differentiated health needs of migrants:</vt:lpstr>
      <vt:lpstr>Presentación de PowerPoint</vt:lpstr>
      <vt:lpstr>Presentación de PowerPoint</vt:lpstr>
    </vt:vector>
  </TitlesOfParts>
  <Company>PAHO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Valdes;Mrs. America (WDC)</dc:creator>
  <cp:keywords>#UHC #UniversalHealth #PAHO #2015</cp:keywords>
  <cp:lastModifiedBy>Cruz-Penate, Dr. Mario (CRI)</cp:lastModifiedBy>
  <cp:revision>653</cp:revision>
  <dcterms:created xsi:type="dcterms:W3CDTF">2015-09-09T21:26:27Z</dcterms:created>
  <dcterms:modified xsi:type="dcterms:W3CDTF">2016-09-29T15:04:04Z</dcterms:modified>
  <cp:category>#SaludUnivesal #UniversalHealth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0x0101003396F1C212C6254381DE351F293650BA</vt:lpwstr>
  </property>
</Properties>
</file>