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22"/>
  </p:notesMasterIdLst>
  <p:handoutMasterIdLst>
    <p:handoutMasterId r:id="rId23"/>
  </p:handoutMasterIdLst>
  <p:sldIdLst>
    <p:sldId id="403" r:id="rId2"/>
    <p:sldId id="579" r:id="rId3"/>
    <p:sldId id="660" r:id="rId4"/>
    <p:sldId id="649" r:id="rId5"/>
    <p:sldId id="605" r:id="rId6"/>
    <p:sldId id="651" r:id="rId7"/>
    <p:sldId id="656" r:id="rId8"/>
    <p:sldId id="661" r:id="rId9"/>
    <p:sldId id="673" r:id="rId10"/>
    <p:sldId id="663" r:id="rId11"/>
    <p:sldId id="664" r:id="rId12"/>
    <p:sldId id="665" r:id="rId13"/>
    <p:sldId id="666" r:id="rId14"/>
    <p:sldId id="667" r:id="rId15"/>
    <p:sldId id="668" r:id="rId16"/>
    <p:sldId id="669" r:id="rId17"/>
    <p:sldId id="670" r:id="rId18"/>
    <p:sldId id="671" r:id="rId19"/>
    <p:sldId id="672" r:id="rId20"/>
    <p:sldId id="607" r:id="rId21"/>
  </p:sldIdLst>
  <p:sldSz cx="9144000" cy="6858000" type="screen4x3"/>
  <p:notesSz cx="6797675" cy="98567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userDrawn="1">
          <p15:clr>
            <a:srgbClr val="A4A3A4"/>
          </p15:clr>
        </p15:guide>
        <p15:guide id="2" pos="21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1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21" autoAdjust="0"/>
    <p:restoredTop sz="85600" autoAdjust="0"/>
  </p:normalViewPr>
  <p:slideViewPr>
    <p:cSldViewPr snapToGrid="0">
      <p:cViewPr>
        <p:scale>
          <a:sx n="143" d="100"/>
          <a:sy n="143" d="100"/>
        </p:scale>
        <p:origin x="-88" y="-120"/>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notesViewPr>
    <p:cSldViewPr snapToGrid="0">
      <p:cViewPr varScale="1">
        <p:scale>
          <a:sx n="68" d="100"/>
          <a:sy n="68" d="100"/>
        </p:scale>
        <p:origin x="-2850" y="-102"/>
      </p:cViewPr>
      <p:guideLst>
        <p:guide orient="horz" pos="3105"/>
        <p:guide pos="214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839938-739E-0349-AC05-65AB5DB319D7}" type="doc">
      <dgm:prSet loTypeId="urn:microsoft.com/office/officeart/2005/8/layout/gear1" loCatId="" qsTypeId="urn:microsoft.com/office/officeart/2005/8/quickstyle/simple4" qsCatId="simple" csTypeId="urn:microsoft.com/office/officeart/2005/8/colors/accent1_2" csCatId="accent1" phldr="1"/>
      <dgm:spPr/>
      <dgm:t>
        <a:bodyPr/>
        <a:lstStyle/>
        <a:p>
          <a:endParaRPr lang="en-US"/>
        </a:p>
      </dgm:t>
    </dgm:pt>
    <dgm:pt modelId="{9136DBAE-444A-3147-9310-A9C0513D67AF}">
      <dgm:prSet phldrT="[Text]"/>
      <dgm:spPr>
        <a:solidFill>
          <a:srgbClr val="E96622"/>
        </a:solidFill>
        <a:ln>
          <a:solidFill>
            <a:srgbClr val="E96622"/>
          </a:solidFill>
        </a:ln>
      </dgm:spPr>
      <dgm:t>
        <a:bodyPr/>
        <a:lstStyle/>
        <a:p>
          <a:r>
            <a:rPr lang="en-GB" b="1" noProof="0" dirty="0" smtClean="0"/>
            <a:t>Regional Coalition</a:t>
          </a:r>
          <a:endParaRPr lang="en-GB" b="1" noProof="0" dirty="0"/>
        </a:p>
      </dgm:t>
    </dgm:pt>
    <dgm:pt modelId="{358231BA-2A10-A242-BD7E-889A3EF33094}" type="parTrans" cxnId="{BE457CD1-80E9-CE48-B3FD-E432D26DFDC7}">
      <dgm:prSet/>
      <dgm:spPr/>
      <dgm:t>
        <a:bodyPr/>
        <a:lstStyle/>
        <a:p>
          <a:endParaRPr lang="en-US"/>
        </a:p>
      </dgm:t>
    </dgm:pt>
    <dgm:pt modelId="{1D46C2EB-C313-B74B-9B10-CA963491B061}" type="sibTrans" cxnId="{BE457CD1-80E9-CE48-B3FD-E432D26DFDC7}">
      <dgm:prSet/>
      <dgm:spPr>
        <a:solidFill>
          <a:srgbClr val="00B050"/>
        </a:solidFill>
      </dgm:spPr>
      <dgm:t>
        <a:bodyPr/>
        <a:lstStyle/>
        <a:p>
          <a:endParaRPr lang="en-US"/>
        </a:p>
      </dgm:t>
    </dgm:pt>
    <dgm:pt modelId="{915BA9A5-B4FA-9D4C-A33B-D56E8CAC8D85}">
      <dgm:prSet phldrT="[Text]"/>
      <dgm:spPr>
        <a:solidFill>
          <a:srgbClr val="1468AC"/>
        </a:solidFill>
        <a:ln>
          <a:solidFill>
            <a:srgbClr val="1468AC"/>
          </a:solidFill>
        </a:ln>
      </dgm:spPr>
      <dgm:t>
        <a:bodyPr/>
        <a:lstStyle/>
        <a:p>
          <a:r>
            <a:rPr lang="en-GB" b="1" noProof="0" dirty="0" smtClean="0"/>
            <a:t>Liaison Officer Network (CRM)</a:t>
          </a:r>
          <a:endParaRPr lang="en-GB" b="1" noProof="0" dirty="0"/>
        </a:p>
      </dgm:t>
    </dgm:pt>
    <dgm:pt modelId="{B43CB96E-C809-2943-B234-7F9597598FBC}" type="parTrans" cxnId="{D981B776-53D5-FD4B-AA8D-3FD8EACCC7DE}">
      <dgm:prSet/>
      <dgm:spPr/>
      <dgm:t>
        <a:bodyPr/>
        <a:lstStyle/>
        <a:p>
          <a:endParaRPr lang="en-US"/>
        </a:p>
      </dgm:t>
    </dgm:pt>
    <dgm:pt modelId="{3BCE58F5-E889-1C4A-B624-52F3505CF2DE}" type="sibTrans" cxnId="{D981B776-53D5-FD4B-AA8D-3FD8EACCC7DE}">
      <dgm:prSet/>
      <dgm:spPr>
        <a:solidFill>
          <a:srgbClr val="00B050"/>
        </a:solidFill>
      </dgm:spPr>
      <dgm:t>
        <a:bodyPr/>
        <a:lstStyle/>
        <a:p>
          <a:endParaRPr lang="en-US"/>
        </a:p>
      </dgm:t>
    </dgm:pt>
    <dgm:pt modelId="{44F36068-00B2-C644-AAE8-766EB348B4DB}">
      <dgm:prSet phldrT="[Text]"/>
      <dgm:spPr>
        <a:solidFill>
          <a:srgbClr val="114A92"/>
        </a:solidFill>
        <a:ln>
          <a:solidFill>
            <a:srgbClr val="114A92"/>
          </a:solidFill>
        </a:ln>
      </dgm:spPr>
      <dgm:t>
        <a:bodyPr/>
        <a:lstStyle/>
        <a:p>
          <a:r>
            <a:rPr lang="en-GB" b="1" noProof="0" dirty="0" smtClean="0"/>
            <a:t>National coalitions</a:t>
          </a:r>
          <a:endParaRPr lang="en-GB" b="1" noProof="0" dirty="0"/>
        </a:p>
      </dgm:t>
    </dgm:pt>
    <dgm:pt modelId="{8CC86CF7-7615-784B-B4EA-6972E33439A1}" type="parTrans" cxnId="{42ED31B0-973D-6D49-8271-86D722C0153C}">
      <dgm:prSet/>
      <dgm:spPr/>
      <dgm:t>
        <a:bodyPr/>
        <a:lstStyle/>
        <a:p>
          <a:endParaRPr lang="en-US"/>
        </a:p>
      </dgm:t>
    </dgm:pt>
    <dgm:pt modelId="{6E39A2EF-A085-074C-8D7D-FC51D6064622}" type="sibTrans" cxnId="{42ED31B0-973D-6D49-8271-86D722C0153C}">
      <dgm:prSet/>
      <dgm:spPr>
        <a:solidFill>
          <a:srgbClr val="00B050"/>
        </a:solidFill>
      </dgm:spPr>
      <dgm:t>
        <a:bodyPr/>
        <a:lstStyle/>
        <a:p>
          <a:endParaRPr lang="en-US"/>
        </a:p>
      </dgm:t>
    </dgm:pt>
    <dgm:pt modelId="{C9C17528-EADC-B14B-8A87-61C415E83AC6}" type="pres">
      <dgm:prSet presAssocID="{B9839938-739E-0349-AC05-65AB5DB319D7}" presName="composite" presStyleCnt="0">
        <dgm:presLayoutVars>
          <dgm:chMax val="3"/>
          <dgm:animLvl val="lvl"/>
          <dgm:resizeHandles val="exact"/>
        </dgm:presLayoutVars>
      </dgm:prSet>
      <dgm:spPr/>
      <dgm:t>
        <a:bodyPr/>
        <a:lstStyle/>
        <a:p>
          <a:endParaRPr lang="en-US"/>
        </a:p>
      </dgm:t>
    </dgm:pt>
    <dgm:pt modelId="{554B5B01-A0F3-624F-B80E-0CC85B0D542E}" type="pres">
      <dgm:prSet presAssocID="{9136DBAE-444A-3147-9310-A9C0513D67AF}" presName="gear1" presStyleLbl="node1" presStyleIdx="0" presStyleCnt="3">
        <dgm:presLayoutVars>
          <dgm:chMax val="1"/>
          <dgm:bulletEnabled val="1"/>
        </dgm:presLayoutVars>
      </dgm:prSet>
      <dgm:spPr/>
      <dgm:t>
        <a:bodyPr/>
        <a:lstStyle/>
        <a:p>
          <a:endParaRPr lang="en-US"/>
        </a:p>
      </dgm:t>
    </dgm:pt>
    <dgm:pt modelId="{FC770A16-2450-CF49-ADA2-50F406408C09}" type="pres">
      <dgm:prSet presAssocID="{9136DBAE-444A-3147-9310-A9C0513D67AF}" presName="gear1srcNode" presStyleLbl="node1" presStyleIdx="0" presStyleCnt="3"/>
      <dgm:spPr/>
      <dgm:t>
        <a:bodyPr/>
        <a:lstStyle/>
        <a:p>
          <a:endParaRPr lang="es-CR"/>
        </a:p>
      </dgm:t>
    </dgm:pt>
    <dgm:pt modelId="{37D66CC5-FE43-D74E-8A1E-88B0D896F3B0}" type="pres">
      <dgm:prSet presAssocID="{9136DBAE-444A-3147-9310-A9C0513D67AF}" presName="gear1dstNode" presStyleLbl="node1" presStyleIdx="0" presStyleCnt="3"/>
      <dgm:spPr/>
      <dgm:t>
        <a:bodyPr/>
        <a:lstStyle/>
        <a:p>
          <a:endParaRPr lang="es-CR"/>
        </a:p>
      </dgm:t>
    </dgm:pt>
    <dgm:pt modelId="{A0D16AEF-537D-1B42-8F3C-EEE9CF5196CE}" type="pres">
      <dgm:prSet presAssocID="{915BA9A5-B4FA-9D4C-A33B-D56E8CAC8D85}" presName="gear2" presStyleLbl="node1" presStyleIdx="1" presStyleCnt="3">
        <dgm:presLayoutVars>
          <dgm:chMax val="1"/>
          <dgm:bulletEnabled val="1"/>
        </dgm:presLayoutVars>
      </dgm:prSet>
      <dgm:spPr/>
      <dgm:t>
        <a:bodyPr/>
        <a:lstStyle/>
        <a:p>
          <a:endParaRPr lang="es-CR"/>
        </a:p>
      </dgm:t>
    </dgm:pt>
    <dgm:pt modelId="{FFB3E665-7A65-054A-ABD7-605AC36187F7}" type="pres">
      <dgm:prSet presAssocID="{915BA9A5-B4FA-9D4C-A33B-D56E8CAC8D85}" presName="gear2srcNode" presStyleLbl="node1" presStyleIdx="1" presStyleCnt="3"/>
      <dgm:spPr/>
      <dgm:t>
        <a:bodyPr/>
        <a:lstStyle/>
        <a:p>
          <a:endParaRPr lang="es-CR"/>
        </a:p>
      </dgm:t>
    </dgm:pt>
    <dgm:pt modelId="{40BA8186-9837-664D-B971-B8E7529FAE17}" type="pres">
      <dgm:prSet presAssocID="{915BA9A5-B4FA-9D4C-A33B-D56E8CAC8D85}" presName="gear2dstNode" presStyleLbl="node1" presStyleIdx="1" presStyleCnt="3"/>
      <dgm:spPr/>
      <dgm:t>
        <a:bodyPr/>
        <a:lstStyle/>
        <a:p>
          <a:endParaRPr lang="es-CR"/>
        </a:p>
      </dgm:t>
    </dgm:pt>
    <dgm:pt modelId="{01B492E9-38C5-8F48-8CC3-5BDFA54BCCE3}" type="pres">
      <dgm:prSet presAssocID="{44F36068-00B2-C644-AAE8-766EB348B4DB}" presName="gear3" presStyleLbl="node1" presStyleIdx="2" presStyleCnt="3" custLinFactNeighborY="1052"/>
      <dgm:spPr/>
      <dgm:t>
        <a:bodyPr/>
        <a:lstStyle/>
        <a:p>
          <a:endParaRPr lang="es-CR"/>
        </a:p>
      </dgm:t>
    </dgm:pt>
    <dgm:pt modelId="{BBF47253-B308-1B49-86B8-626D0F08D018}" type="pres">
      <dgm:prSet presAssocID="{44F36068-00B2-C644-AAE8-766EB348B4DB}" presName="gear3tx" presStyleLbl="node1" presStyleIdx="2" presStyleCnt="3">
        <dgm:presLayoutVars>
          <dgm:chMax val="1"/>
          <dgm:bulletEnabled val="1"/>
        </dgm:presLayoutVars>
      </dgm:prSet>
      <dgm:spPr/>
      <dgm:t>
        <a:bodyPr/>
        <a:lstStyle/>
        <a:p>
          <a:endParaRPr lang="es-CR"/>
        </a:p>
      </dgm:t>
    </dgm:pt>
    <dgm:pt modelId="{F205E8FF-A2EB-9C4D-B7CA-B1DBF652BE92}" type="pres">
      <dgm:prSet presAssocID="{44F36068-00B2-C644-AAE8-766EB348B4DB}" presName="gear3srcNode" presStyleLbl="node1" presStyleIdx="2" presStyleCnt="3"/>
      <dgm:spPr/>
      <dgm:t>
        <a:bodyPr/>
        <a:lstStyle/>
        <a:p>
          <a:endParaRPr lang="es-CR"/>
        </a:p>
      </dgm:t>
    </dgm:pt>
    <dgm:pt modelId="{32E09841-82FC-1447-AA90-FDB99C143070}" type="pres">
      <dgm:prSet presAssocID="{44F36068-00B2-C644-AAE8-766EB348B4DB}" presName="gear3dstNode" presStyleLbl="node1" presStyleIdx="2" presStyleCnt="3"/>
      <dgm:spPr/>
      <dgm:t>
        <a:bodyPr/>
        <a:lstStyle/>
        <a:p>
          <a:endParaRPr lang="es-CR"/>
        </a:p>
      </dgm:t>
    </dgm:pt>
    <dgm:pt modelId="{8060C67F-53DE-EC4B-BF20-FC2271496314}" type="pres">
      <dgm:prSet presAssocID="{1D46C2EB-C313-B74B-9B10-CA963491B061}" presName="connector1" presStyleLbl="sibTrans2D1" presStyleIdx="0" presStyleCnt="3"/>
      <dgm:spPr/>
      <dgm:t>
        <a:bodyPr/>
        <a:lstStyle/>
        <a:p>
          <a:endParaRPr lang="es-CR"/>
        </a:p>
      </dgm:t>
    </dgm:pt>
    <dgm:pt modelId="{968DB2AD-3FBD-BC4B-9F52-9703F0A1B2FA}" type="pres">
      <dgm:prSet presAssocID="{3BCE58F5-E889-1C4A-B624-52F3505CF2DE}" presName="connector2" presStyleLbl="sibTrans2D1" presStyleIdx="1" presStyleCnt="3"/>
      <dgm:spPr/>
      <dgm:t>
        <a:bodyPr/>
        <a:lstStyle/>
        <a:p>
          <a:endParaRPr lang="es-CR"/>
        </a:p>
      </dgm:t>
    </dgm:pt>
    <dgm:pt modelId="{85C20CAE-3996-1D4B-85FC-FA5A3361384B}" type="pres">
      <dgm:prSet presAssocID="{6E39A2EF-A085-074C-8D7D-FC51D6064622}" presName="connector3" presStyleLbl="sibTrans2D1" presStyleIdx="2" presStyleCnt="3"/>
      <dgm:spPr/>
      <dgm:t>
        <a:bodyPr/>
        <a:lstStyle/>
        <a:p>
          <a:endParaRPr lang="es-CR"/>
        </a:p>
      </dgm:t>
    </dgm:pt>
  </dgm:ptLst>
  <dgm:cxnLst>
    <dgm:cxn modelId="{8E488656-C421-EB43-AA3D-C4583A5A9134}" type="presOf" srcId="{44F36068-00B2-C644-AAE8-766EB348B4DB}" destId="{BBF47253-B308-1B49-86B8-626D0F08D018}" srcOrd="1" destOrd="0" presId="urn:microsoft.com/office/officeart/2005/8/layout/gear1"/>
    <dgm:cxn modelId="{020F216F-238D-3B40-BDD1-5119C0AF8092}" type="presOf" srcId="{6E39A2EF-A085-074C-8D7D-FC51D6064622}" destId="{85C20CAE-3996-1D4B-85FC-FA5A3361384B}" srcOrd="0" destOrd="0" presId="urn:microsoft.com/office/officeart/2005/8/layout/gear1"/>
    <dgm:cxn modelId="{1F2AB28B-3654-1745-8E3F-DBEB032FA117}" type="presOf" srcId="{9136DBAE-444A-3147-9310-A9C0513D67AF}" destId="{554B5B01-A0F3-624F-B80E-0CC85B0D542E}" srcOrd="0" destOrd="0" presId="urn:microsoft.com/office/officeart/2005/8/layout/gear1"/>
    <dgm:cxn modelId="{BE457CD1-80E9-CE48-B3FD-E432D26DFDC7}" srcId="{B9839938-739E-0349-AC05-65AB5DB319D7}" destId="{9136DBAE-444A-3147-9310-A9C0513D67AF}" srcOrd="0" destOrd="0" parTransId="{358231BA-2A10-A242-BD7E-889A3EF33094}" sibTransId="{1D46C2EB-C313-B74B-9B10-CA963491B061}"/>
    <dgm:cxn modelId="{76854ABB-998D-ED4A-A4E9-18813759366E}" type="presOf" srcId="{9136DBAE-444A-3147-9310-A9C0513D67AF}" destId="{FC770A16-2450-CF49-ADA2-50F406408C09}" srcOrd="1" destOrd="0" presId="urn:microsoft.com/office/officeart/2005/8/layout/gear1"/>
    <dgm:cxn modelId="{C9E83BAC-0252-4C4E-8CCD-A589B6B3D7DC}" type="presOf" srcId="{44F36068-00B2-C644-AAE8-766EB348B4DB}" destId="{F205E8FF-A2EB-9C4D-B7CA-B1DBF652BE92}" srcOrd="2" destOrd="0" presId="urn:microsoft.com/office/officeart/2005/8/layout/gear1"/>
    <dgm:cxn modelId="{F65E7B36-1AA8-D742-9992-D71BAE734091}" type="presOf" srcId="{9136DBAE-444A-3147-9310-A9C0513D67AF}" destId="{37D66CC5-FE43-D74E-8A1E-88B0D896F3B0}" srcOrd="2" destOrd="0" presId="urn:microsoft.com/office/officeart/2005/8/layout/gear1"/>
    <dgm:cxn modelId="{A5F7C263-634E-C845-87BC-DA9A3B1750D8}" type="presOf" srcId="{915BA9A5-B4FA-9D4C-A33B-D56E8CAC8D85}" destId="{A0D16AEF-537D-1B42-8F3C-EEE9CF5196CE}" srcOrd="0" destOrd="0" presId="urn:microsoft.com/office/officeart/2005/8/layout/gear1"/>
    <dgm:cxn modelId="{871C48BF-C7DE-E549-A035-3EAB36F80CE9}" type="presOf" srcId="{1D46C2EB-C313-B74B-9B10-CA963491B061}" destId="{8060C67F-53DE-EC4B-BF20-FC2271496314}" srcOrd="0" destOrd="0" presId="urn:microsoft.com/office/officeart/2005/8/layout/gear1"/>
    <dgm:cxn modelId="{42ED31B0-973D-6D49-8271-86D722C0153C}" srcId="{B9839938-739E-0349-AC05-65AB5DB319D7}" destId="{44F36068-00B2-C644-AAE8-766EB348B4DB}" srcOrd="2" destOrd="0" parTransId="{8CC86CF7-7615-784B-B4EA-6972E33439A1}" sibTransId="{6E39A2EF-A085-074C-8D7D-FC51D6064622}"/>
    <dgm:cxn modelId="{CB784971-3521-4144-83C7-202E99DFE73C}" type="presOf" srcId="{915BA9A5-B4FA-9D4C-A33B-D56E8CAC8D85}" destId="{FFB3E665-7A65-054A-ABD7-605AC36187F7}" srcOrd="1" destOrd="0" presId="urn:microsoft.com/office/officeart/2005/8/layout/gear1"/>
    <dgm:cxn modelId="{D54F75E7-3971-BD40-9659-D5E0FDF38730}" type="presOf" srcId="{B9839938-739E-0349-AC05-65AB5DB319D7}" destId="{C9C17528-EADC-B14B-8A87-61C415E83AC6}" srcOrd="0" destOrd="0" presId="urn:microsoft.com/office/officeart/2005/8/layout/gear1"/>
    <dgm:cxn modelId="{83DE7ADB-10D3-3748-8B61-7B9026DA6920}" type="presOf" srcId="{915BA9A5-B4FA-9D4C-A33B-D56E8CAC8D85}" destId="{40BA8186-9837-664D-B971-B8E7529FAE17}" srcOrd="2" destOrd="0" presId="urn:microsoft.com/office/officeart/2005/8/layout/gear1"/>
    <dgm:cxn modelId="{4AF39A07-77E8-624C-B8E3-8305D05827CA}" type="presOf" srcId="{3BCE58F5-E889-1C4A-B624-52F3505CF2DE}" destId="{968DB2AD-3FBD-BC4B-9F52-9703F0A1B2FA}" srcOrd="0" destOrd="0" presId="urn:microsoft.com/office/officeart/2005/8/layout/gear1"/>
    <dgm:cxn modelId="{D981B776-53D5-FD4B-AA8D-3FD8EACCC7DE}" srcId="{B9839938-739E-0349-AC05-65AB5DB319D7}" destId="{915BA9A5-B4FA-9D4C-A33B-D56E8CAC8D85}" srcOrd="1" destOrd="0" parTransId="{B43CB96E-C809-2943-B234-7F9597598FBC}" sibTransId="{3BCE58F5-E889-1C4A-B624-52F3505CF2DE}"/>
    <dgm:cxn modelId="{48982AB3-3851-CA41-94A4-96BCB80528F1}" type="presOf" srcId="{44F36068-00B2-C644-AAE8-766EB348B4DB}" destId="{32E09841-82FC-1447-AA90-FDB99C143070}" srcOrd="3" destOrd="0" presId="urn:microsoft.com/office/officeart/2005/8/layout/gear1"/>
    <dgm:cxn modelId="{ECECB8EC-1A13-5D4B-A932-EE5D86754732}" type="presOf" srcId="{44F36068-00B2-C644-AAE8-766EB348B4DB}" destId="{01B492E9-38C5-8F48-8CC3-5BDFA54BCCE3}" srcOrd="0" destOrd="0" presId="urn:microsoft.com/office/officeart/2005/8/layout/gear1"/>
    <dgm:cxn modelId="{98CE40AC-A8F6-394B-9895-7479BC24A18C}" type="presParOf" srcId="{C9C17528-EADC-B14B-8A87-61C415E83AC6}" destId="{554B5B01-A0F3-624F-B80E-0CC85B0D542E}" srcOrd="0" destOrd="0" presId="urn:microsoft.com/office/officeart/2005/8/layout/gear1"/>
    <dgm:cxn modelId="{7FE362FF-08BB-2245-95BA-1DCB19160E5E}" type="presParOf" srcId="{C9C17528-EADC-B14B-8A87-61C415E83AC6}" destId="{FC770A16-2450-CF49-ADA2-50F406408C09}" srcOrd="1" destOrd="0" presId="urn:microsoft.com/office/officeart/2005/8/layout/gear1"/>
    <dgm:cxn modelId="{90F1133A-78A8-2D49-AF49-97BB7C1F644E}" type="presParOf" srcId="{C9C17528-EADC-B14B-8A87-61C415E83AC6}" destId="{37D66CC5-FE43-D74E-8A1E-88B0D896F3B0}" srcOrd="2" destOrd="0" presId="urn:microsoft.com/office/officeart/2005/8/layout/gear1"/>
    <dgm:cxn modelId="{EBD8937B-F6AE-C042-87DB-32DC554A633A}" type="presParOf" srcId="{C9C17528-EADC-B14B-8A87-61C415E83AC6}" destId="{A0D16AEF-537D-1B42-8F3C-EEE9CF5196CE}" srcOrd="3" destOrd="0" presId="urn:microsoft.com/office/officeart/2005/8/layout/gear1"/>
    <dgm:cxn modelId="{7C012B4E-66B6-1246-83A1-2CBCD3EF3062}" type="presParOf" srcId="{C9C17528-EADC-B14B-8A87-61C415E83AC6}" destId="{FFB3E665-7A65-054A-ABD7-605AC36187F7}" srcOrd="4" destOrd="0" presId="urn:microsoft.com/office/officeart/2005/8/layout/gear1"/>
    <dgm:cxn modelId="{8038A174-48F1-4547-9AEF-1BFFBE87B179}" type="presParOf" srcId="{C9C17528-EADC-B14B-8A87-61C415E83AC6}" destId="{40BA8186-9837-664D-B971-B8E7529FAE17}" srcOrd="5" destOrd="0" presId="urn:microsoft.com/office/officeart/2005/8/layout/gear1"/>
    <dgm:cxn modelId="{5763FADC-836F-8F48-B566-0C6DBB7D4A88}" type="presParOf" srcId="{C9C17528-EADC-B14B-8A87-61C415E83AC6}" destId="{01B492E9-38C5-8F48-8CC3-5BDFA54BCCE3}" srcOrd="6" destOrd="0" presId="urn:microsoft.com/office/officeart/2005/8/layout/gear1"/>
    <dgm:cxn modelId="{AB4576D1-CDFA-2A48-A13B-9927CC6F7DF6}" type="presParOf" srcId="{C9C17528-EADC-B14B-8A87-61C415E83AC6}" destId="{BBF47253-B308-1B49-86B8-626D0F08D018}" srcOrd="7" destOrd="0" presId="urn:microsoft.com/office/officeart/2005/8/layout/gear1"/>
    <dgm:cxn modelId="{EBED2AF4-1BAC-AA49-9E70-A4C73E8C05A2}" type="presParOf" srcId="{C9C17528-EADC-B14B-8A87-61C415E83AC6}" destId="{F205E8FF-A2EB-9C4D-B7CA-B1DBF652BE92}" srcOrd="8" destOrd="0" presId="urn:microsoft.com/office/officeart/2005/8/layout/gear1"/>
    <dgm:cxn modelId="{D3121F38-D26E-9B41-B299-53C4A8760F08}" type="presParOf" srcId="{C9C17528-EADC-B14B-8A87-61C415E83AC6}" destId="{32E09841-82FC-1447-AA90-FDB99C143070}" srcOrd="9" destOrd="0" presId="urn:microsoft.com/office/officeart/2005/8/layout/gear1"/>
    <dgm:cxn modelId="{DF3C4AC6-3760-5E42-AFE7-C0519FEF800B}" type="presParOf" srcId="{C9C17528-EADC-B14B-8A87-61C415E83AC6}" destId="{8060C67F-53DE-EC4B-BF20-FC2271496314}" srcOrd="10" destOrd="0" presId="urn:microsoft.com/office/officeart/2005/8/layout/gear1"/>
    <dgm:cxn modelId="{418483E0-EB04-C249-BEAD-C5411D5692C6}" type="presParOf" srcId="{C9C17528-EADC-B14B-8A87-61C415E83AC6}" destId="{968DB2AD-3FBD-BC4B-9F52-9703F0A1B2FA}" srcOrd="11" destOrd="0" presId="urn:microsoft.com/office/officeart/2005/8/layout/gear1"/>
    <dgm:cxn modelId="{B725B398-D56E-9847-B1FB-A08CDF8464D0}" type="presParOf" srcId="{C9C17528-EADC-B14B-8A87-61C415E83AC6}" destId="{85C20CAE-3996-1D4B-85FC-FA5A3361384B}"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4B5B01-A0F3-624F-B80E-0CC85B0D542E}">
      <dsp:nvSpPr>
        <dsp:cNvPr id="0" name=""/>
        <dsp:cNvSpPr/>
      </dsp:nvSpPr>
      <dsp:spPr>
        <a:xfrm>
          <a:off x="3097544" y="1657220"/>
          <a:ext cx="2025491" cy="2025491"/>
        </a:xfrm>
        <a:prstGeom prst="gear9">
          <a:avLst/>
        </a:prstGeom>
        <a:solidFill>
          <a:srgbClr val="E96622"/>
        </a:solidFill>
        <a:ln>
          <a:solidFill>
            <a:srgbClr val="E96622"/>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b="1" kern="1200" noProof="0" dirty="0" smtClean="0"/>
            <a:t>Regional Coalition</a:t>
          </a:r>
          <a:endParaRPr lang="en-GB" sz="1200" b="1" kern="1200" noProof="0" dirty="0"/>
        </a:p>
      </dsp:txBody>
      <dsp:txXfrm>
        <a:off x="3504758" y="2131682"/>
        <a:ext cx="1211063" cy="1041144"/>
      </dsp:txXfrm>
    </dsp:sp>
    <dsp:sp modelId="{A0D16AEF-537D-1B42-8F3C-EEE9CF5196CE}">
      <dsp:nvSpPr>
        <dsp:cNvPr id="0" name=""/>
        <dsp:cNvSpPr/>
      </dsp:nvSpPr>
      <dsp:spPr>
        <a:xfrm>
          <a:off x="1919076" y="1178467"/>
          <a:ext cx="1473084" cy="1473084"/>
        </a:xfrm>
        <a:prstGeom prst="gear6">
          <a:avLst/>
        </a:prstGeom>
        <a:solidFill>
          <a:srgbClr val="1468AC"/>
        </a:solidFill>
        <a:ln>
          <a:solidFill>
            <a:srgbClr val="1468AC"/>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b="1" kern="1200" noProof="0" dirty="0" smtClean="0"/>
            <a:t>Liaison Officer Network (CRM)</a:t>
          </a:r>
          <a:endParaRPr lang="en-GB" sz="1200" b="1" kern="1200" noProof="0" dirty="0"/>
        </a:p>
      </dsp:txBody>
      <dsp:txXfrm>
        <a:off x="2289929" y="1551562"/>
        <a:ext cx="731378" cy="726894"/>
      </dsp:txXfrm>
    </dsp:sp>
    <dsp:sp modelId="{01B492E9-38C5-8F48-8CC3-5BDFA54BCCE3}">
      <dsp:nvSpPr>
        <dsp:cNvPr id="0" name=""/>
        <dsp:cNvSpPr/>
      </dsp:nvSpPr>
      <dsp:spPr>
        <a:xfrm rot="20700000">
          <a:off x="2744154" y="180785"/>
          <a:ext cx="1443322" cy="1443322"/>
        </a:xfrm>
        <a:prstGeom prst="gear6">
          <a:avLst/>
        </a:prstGeom>
        <a:solidFill>
          <a:srgbClr val="114A92"/>
        </a:solidFill>
        <a:ln>
          <a:solidFill>
            <a:srgbClr val="114A92"/>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b="1" kern="1200" noProof="0" dirty="0" smtClean="0"/>
            <a:t>National coalitions</a:t>
          </a:r>
          <a:endParaRPr lang="en-GB" sz="1200" b="1" kern="1200" noProof="0" dirty="0"/>
        </a:p>
      </dsp:txBody>
      <dsp:txXfrm rot="-20700000">
        <a:off x="3060717" y="497348"/>
        <a:ext cx="810196" cy="810196"/>
      </dsp:txXfrm>
    </dsp:sp>
    <dsp:sp modelId="{8060C67F-53DE-EC4B-BF20-FC2271496314}">
      <dsp:nvSpPr>
        <dsp:cNvPr id="0" name=""/>
        <dsp:cNvSpPr/>
      </dsp:nvSpPr>
      <dsp:spPr>
        <a:xfrm>
          <a:off x="2936263" y="1354712"/>
          <a:ext cx="2592629" cy="2592629"/>
        </a:xfrm>
        <a:prstGeom prst="circularArrow">
          <a:avLst>
            <a:gd name="adj1" fmla="val 4688"/>
            <a:gd name="adj2" fmla="val 299029"/>
            <a:gd name="adj3" fmla="val 2502729"/>
            <a:gd name="adj4" fmla="val 15890532"/>
            <a:gd name="adj5" fmla="val 5469"/>
          </a:avLst>
        </a:prstGeom>
        <a:solidFill>
          <a:srgbClr val="00B050"/>
        </a:solidFill>
        <a:ln>
          <a:noFill/>
        </a:ln>
        <a:effectLst/>
      </dsp:spPr>
      <dsp:style>
        <a:lnRef idx="0">
          <a:scrgbClr r="0" g="0" b="0"/>
        </a:lnRef>
        <a:fillRef idx="3">
          <a:scrgbClr r="0" g="0" b="0"/>
        </a:fillRef>
        <a:effectRef idx="2">
          <a:scrgbClr r="0" g="0" b="0"/>
        </a:effectRef>
        <a:fontRef idx="minor">
          <a:schemeClr val="lt1"/>
        </a:fontRef>
      </dsp:style>
    </dsp:sp>
    <dsp:sp modelId="{968DB2AD-3FBD-BC4B-9F52-9703F0A1B2FA}">
      <dsp:nvSpPr>
        <dsp:cNvPr id="0" name=""/>
        <dsp:cNvSpPr/>
      </dsp:nvSpPr>
      <dsp:spPr>
        <a:xfrm>
          <a:off x="1658196" y="854725"/>
          <a:ext cx="1883707" cy="1883707"/>
        </a:xfrm>
        <a:prstGeom prst="leftCircularArrow">
          <a:avLst>
            <a:gd name="adj1" fmla="val 6452"/>
            <a:gd name="adj2" fmla="val 429999"/>
            <a:gd name="adj3" fmla="val 10489124"/>
            <a:gd name="adj4" fmla="val 14837806"/>
            <a:gd name="adj5" fmla="val 7527"/>
          </a:avLst>
        </a:prstGeom>
        <a:solidFill>
          <a:srgbClr val="00B050"/>
        </a:solidFill>
        <a:ln>
          <a:noFill/>
        </a:ln>
        <a:effectLst/>
      </dsp:spPr>
      <dsp:style>
        <a:lnRef idx="0">
          <a:scrgbClr r="0" g="0" b="0"/>
        </a:lnRef>
        <a:fillRef idx="3">
          <a:scrgbClr r="0" g="0" b="0"/>
        </a:fillRef>
        <a:effectRef idx="2">
          <a:scrgbClr r="0" g="0" b="0"/>
        </a:effectRef>
        <a:fontRef idx="minor">
          <a:schemeClr val="lt1"/>
        </a:fontRef>
      </dsp:style>
    </dsp:sp>
    <dsp:sp modelId="{85C20CAE-3996-1D4B-85FC-FA5A3361384B}">
      <dsp:nvSpPr>
        <dsp:cNvPr id="0" name=""/>
        <dsp:cNvSpPr/>
      </dsp:nvSpPr>
      <dsp:spPr>
        <a:xfrm>
          <a:off x="2410299" y="-151756"/>
          <a:ext cx="2031015" cy="2031015"/>
        </a:xfrm>
        <a:prstGeom prst="circularArrow">
          <a:avLst>
            <a:gd name="adj1" fmla="val 5984"/>
            <a:gd name="adj2" fmla="val 394124"/>
            <a:gd name="adj3" fmla="val 13313824"/>
            <a:gd name="adj4" fmla="val 10508221"/>
            <a:gd name="adj5" fmla="val 6981"/>
          </a:avLst>
        </a:prstGeom>
        <a:solidFill>
          <a:srgbClr val="00B050"/>
        </a:solidFill>
        <a:ln>
          <a:noFill/>
        </a:ln>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2839"/>
          </a:xfrm>
          <a:prstGeom prst="rect">
            <a:avLst/>
          </a:prstGeom>
        </p:spPr>
        <p:txBody>
          <a:bodyPr vert="horz" lIns="90782" tIns="45391" rIns="90782" bIns="45391" rtlCol="0"/>
          <a:lstStyle>
            <a:lvl1pPr algn="l">
              <a:defRPr sz="1200"/>
            </a:lvl1pPr>
          </a:lstStyle>
          <a:p>
            <a:endParaRPr lang="en-GB" dirty="0"/>
          </a:p>
        </p:txBody>
      </p:sp>
      <p:sp>
        <p:nvSpPr>
          <p:cNvPr id="3" name="Date Placeholder 2"/>
          <p:cNvSpPr>
            <a:spLocks noGrp="1"/>
          </p:cNvSpPr>
          <p:nvPr>
            <p:ph type="dt" sz="quarter" idx="1"/>
          </p:nvPr>
        </p:nvSpPr>
        <p:spPr>
          <a:xfrm>
            <a:off x="3850444" y="1"/>
            <a:ext cx="2945659" cy="492839"/>
          </a:xfrm>
          <a:prstGeom prst="rect">
            <a:avLst/>
          </a:prstGeom>
        </p:spPr>
        <p:txBody>
          <a:bodyPr vert="horz" lIns="90782" tIns="45391" rIns="90782" bIns="45391" rtlCol="0"/>
          <a:lstStyle>
            <a:lvl1pPr algn="r">
              <a:defRPr sz="1200"/>
            </a:lvl1pPr>
          </a:lstStyle>
          <a:p>
            <a:fld id="{AE6837AA-9E19-40E6-BC12-AB4D82F7D1F3}" type="datetimeFigureOut">
              <a:rPr lang="en-GB" smtClean="0"/>
              <a:t>11/17/16</a:t>
            </a:fld>
            <a:endParaRPr lang="en-GB" dirty="0"/>
          </a:p>
        </p:txBody>
      </p:sp>
      <p:sp>
        <p:nvSpPr>
          <p:cNvPr id="4" name="Footer Placeholder 3"/>
          <p:cNvSpPr>
            <a:spLocks noGrp="1"/>
          </p:cNvSpPr>
          <p:nvPr>
            <p:ph type="ftr" sz="quarter" idx="2"/>
          </p:nvPr>
        </p:nvSpPr>
        <p:spPr>
          <a:xfrm>
            <a:off x="1" y="9362240"/>
            <a:ext cx="2945659" cy="492839"/>
          </a:xfrm>
          <a:prstGeom prst="rect">
            <a:avLst/>
          </a:prstGeom>
        </p:spPr>
        <p:txBody>
          <a:bodyPr vert="horz" lIns="90782" tIns="45391" rIns="90782" bIns="45391"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4" y="9362240"/>
            <a:ext cx="2945659" cy="492839"/>
          </a:xfrm>
          <a:prstGeom prst="rect">
            <a:avLst/>
          </a:prstGeom>
        </p:spPr>
        <p:txBody>
          <a:bodyPr vert="horz" lIns="90782" tIns="45391" rIns="90782" bIns="45391" rtlCol="0" anchor="b"/>
          <a:lstStyle>
            <a:lvl1pPr algn="r">
              <a:defRPr sz="1200"/>
            </a:lvl1pPr>
          </a:lstStyle>
          <a:p>
            <a:fld id="{8DCF582B-50C6-49BC-A701-576E67D33F01}" type="slidenum">
              <a:rPr lang="en-GB" smtClean="0"/>
              <a:t>‹Nr.›</a:t>
            </a:fld>
            <a:endParaRPr lang="en-GB" dirty="0"/>
          </a:p>
        </p:txBody>
      </p:sp>
    </p:spTree>
    <p:extLst>
      <p:ext uri="{BB962C8B-B14F-4D97-AF65-F5344CB8AC3E}">
        <p14:creationId xmlns:p14="http://schemas.microsoft.com/office/powerpoint/2010/main" val="14207687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2945659" cy="494550"/>
          </a:xfrm>
          <a:prstGeom prst="rect">
            <a:avLst/>
          </a:prstGeom>
        </p:spPr>
        <p:txBody>
          <a:bodyPr vert="horz" lIns="90782" tIns="45391" rIns="90782" bIns="45391" rtlCol="0"/>
          <a:lstStyle>
            <a:lvl1pPr algn="l">
              <a:defRPr sz="1200"/>
            </a:lvl1pPr>
          </a:lstStyle>
          <a:p>
            <a:endParaRPr lang="en-US" dirty="0"/>
          </a:p>
        </p:txBody>
      </p:sp>
      <p:sp>
        <p:nvSpPr>
          <p:cNvPr id="3" name="Date Placeholder 2"/>
          <p:cNvSpPr>
            <a:spLocks noGrp="1"/>
          </p:cNvSpPr>
          <p:nvPr>
            <p:ph type="dt" idx="1"/>
          </p:nvPr>
        </p:nvSpPr>
        <p:spPr>
          <a:xfrm>
            <a:off x="3850444" y="4"/>
            <a:ext cx="2945659" cy="494550"/>
          </a:xfrm>
          <a:prstGeom prst="rect">
            <a:avLst/>
          </a:prstGeom>
        </p:spPr>
        <p:txBody>
          <a:bodyPr vert="horz" lIns="90782" tIns="45391" rIns="90782" bIns="45391" rtlCol="0"/>
          <a:lstStyle>
            <a:lvl1pPr algn="r">
              <a:defRPr sz="1200"/>
            </a:lvl1pPr>
          </a:lstStyle>
          <a:p>
            <a:fld id="{C6C65F63-041D-4013-B528-1E5937E88AF0}" type="datetimeFigureOut">
              <a:rPr lang="en-US" smtClean="0"/>
              <a:t>11/17/16</a:t>
            </a:fld>
            <a:endParaRPr lang="en-US" dirty="0"/>
          </a:p>
        </p:txBody>
      </p:sp>
      <p:sp>
        <p:nvSpPr>
          <p:cNvPr id="4" name="Slide Image Placeholder 3"/>
          <p:cNvSpPr>
            <a:spLocks noGrp="1" noRot="1" noChangeAspect="1"/>
          </p:cNvSpPr>
          <p:nvPr>
            <p:ph type="sldImg" idx="2"/>
          </p:nvPr>
        </p:nvSpPr>
        <p:spPr>
          <a:xfrm>
            <a:off x="1181100" y="1231900"/>
            <a:ext cx="4435475" cy="3327400"/>
          </a:xfrm>
          <a:prstGeom prst="rect">
            <a:avLst/>
          </a:prstGeom>
          <a:noFill/>
          <a:ln w="12700">
            <a:solidFill>
              <a:prstClr val="black"/>
            </a:solidFill>
          </a:ln>
        </p:spPr>
        <p:txBody>
          <a:bodyPr vert="horz" lIns="90782" tIns="45391" rIns="90782" bIns="45391" rtlCol="0" anchor="ctr"/>
          <a:lstStyle/>
          <a:p>
            <a:endParaRPr lang="en-US" dirty="0"/>
          </a:p>
        </p:txBody>
      </p:sp>
      <p:sp>
        <p:nvSpPr>
          <p:cNvPr id="5" name="Notes Placeholder 4"/>
          <p:cNvSpPr>
            <a:spLocks noGrp="1"/>
          </p:cNvSpPr>
          <p:nvPr>
            <p:ph type="body" sz="quarter" idx="3"/>
          </p:nvPr>
        </p:nvSpPr>
        <p:spPr>
          <a:xfrm>
            <a:off x="679768" y="4743581"/>
            <a:ext cx="5438140" cy="3881112"/>
          </a:xfrm>
          <a:prstGeom prst="rect">
            <a:avLst/>
          </a:prstGeom>
        </p:spPr>
        <p:txBody>
          <a:bodyPr vert="horz" lIns="90782" tIns="45391" rIns="90782" bIns="4539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362239"/>
            <a:ext cx="2945659" cy="494549"/>
          </a:xfrm>
          <a:prstGeom prst="rect">
            <a:avLst/>
          </a:prstGeom>
        </p:spPr>
        <p:txBody>
          <a:bodyPr vert="horz" lIns="90782" tIns="45391" rIns="90782" bIns="4539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4" y="9362239"/>
            <a:ext cx="2945659" cy="494549"/>
          </a:xfrm>
          <a:prstGeom prst="rect">
            <a:avLst/>
          </a:prstGeom>
        </p:spPr>
        <p:txBody>
          <a:bodyPr vert="horz" lIns="90782" tIns="45391" rIns="90782" bIns="45391" rtlCol="0" anchor="b"/>
          <a:lstStyle>
            <a:lvl1pPr algn="r">
              <a:defRPr sz="1200"/>
            </a:lvl1pPr>
          </a:lstStyle>
          <a:p>
            <a:fld id="{33E38AB8-F163-4F5D-A9FB-4CA6F9665FBF}" type="slidenum">
              <a:rPr lang="en-US" smtClean="0"/>
              <a:t>‹Nr.›</a:t>
            </a:fld>
            <a:endParaRPr lang="en-US" dirty="0"/>
          </a:p>
        </p:txBody>
      </p:sp>
    </p:spTree>
    <p:extLst>
      <p:ext uri="{BB962C8B-B14F-4D97-AF65-F5344CB8AC3E}">
        <p14:creationId xmlns:p14="http://schemas.microsoft.com/office/powerpoint/2010/main" val="3894334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E38AB8-F163-4F5D-A9FB-4CA6F9665FBF}" type="slidenum">
              <a:rPr lang="en-US" smtClean="0"/>
              <a:t>1</a:t>
            </a:fld>
            <a:endParaRPr lang="en-US" dirty="0"/>
          </a:p>
        </p:txBody>
      </p:sp>
    </p:spTree>
    <p:extLst>
      <p:ext uri="{BB962C8B-B14F-4D97-AF65-F5344CB8AC3E}">
        <p14:creationId xmlns:p14="http://schemas.microsoft.com/office/powerpoint/2010/main" val="1095249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1. Actualmente, el concepto de TIM tiene interpretaciones muy variadas “entrada ilegal”, “entrada y salida ilegal”, “promoción de la entrada ilegal”, “entrada irregular”, entre mucho otros elementos.</a:t>
            </a:r>
            <a:endParaRPr lang="en-US" sz="1200" kern="1200" dirty="0" smtClean="0">
              <a:solidFill>
                <a:schemeClr val="tx1"/>
              </a:solidFill>
              <a:effectLst/>
              <a:latin typeface="+mn-lt"/>
              <a:ea typeface="+mn-ea"/>
              <a:cs typeface="+mn-cs"/>
            </a:endParaRPr>
          </a:p>
          <a:p>
            <a:r>
              <a:rPr lang="en-US" dirty="0" smtClean="0"/>
              <a:t>2. </a:t>
            </a:r>
            <a:r>
              <a:rPr lang="es-MX" sz="1200" kern="1200" dirty="0" smtClean="0">
                <a:solidFill>
                  <a:schemeClr val="tx1"/>
                </a:solidFill>
                <a:effectLst/>
                <a:latin typeface="+mn-lt"/>
                <a:ea typeface="+mn-ea"/>
                <a:cs typeface="+mn-cs"/>
              </a:rPr>
              <a:t>Uno de los principales aspectos en un acuerdo regional debería orientarse a la armonización del </a:t>
            </a:r>
            <a:r>
              <a:rPr lang="es-MX" sz="1200" i="1" kern="1200" dirty="0" smtClean="0">
                <a:solidFill>
                  <a:schemeClr val="tx1"/>
                </a:solidFill>
                <a:effectLst/>
                <a:latin typeface="+mn-lt"/>
                <a:ea typeface="+mn-ea"/>
                <a:cs typeface="+mn-cs"/>
              </a:rPr>
              <a:t>tipo penal</a:t>
            </a:r>
            <a:r>
              <a:rPr lang="es-MX" sz="1200" kern="1200" dirty="0" smtClean="0">
                <a:solidFill>
                  <a:schemeClr val="tx1"/>
                </a:solidFill>
                <a:effectLst/>
                <a:latin typeface="+mn-lt"/>
                <a:ea typeface="+mn-ea"/>
                <a:cs typeface="+mn-cs"/>
              </a:rPr>
              <a:t> con elementos similares, especialmente las conductas delictivas (típicas) y las penas.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3. El término clave es “actualizada” y esto implica incluir todos los documentos relacionados con tráfico ilícito de migrantes (leyes, reglamentos, planes, estrategias, protocolos, etc.) y que estén actualizados. Es muy difícil obtener esa información en este momento en los términos propuestos aunque existen diversos lugares donde supuestamente se encuentra esta información </a:t>
            </a:r>
            <a:r>
              <a:rPr lang="es-MX" sz="1100" kern="1200" dirty="0" smtClean="0">
                <a:solidFill>
                  <a:schemeClr val="tx1"/>
                </a:solidFill>
                <a:effectLst/>
                <a:latin typeface="+mn-lt"/>
                <a:ea typeface="+mn-ea"/>
                <a:cs typeface="+mn-cs"/>
              </a:rPr>
              <a:t>(como</a:t>
            </a:r>
            <a:r>
              <a:rPr lang="es-MX" sz="1100" kern="1200" baseline="0" dirty="0" smtClean="0">
                <a:solidFill>
                  <a:schemeClr val="tx1"/>
                </a:solidFill>
                <a:effectLst/>
                <a:latin typeface="+mn-lt"/>
                <a:ea typeface="+mn-ea"/>
                <a:cs typeface="+mn-cs"/>
              </a:rPr>
              <a:t> en </a:t>
            </a:r>
            <a:r>
              <a:rPr lang="es-MX" sz="1100" kern="1200" dirty="0" smtClean="0">
                <a:solidFill>
                  <a:schemeClr val="tx1"/>
                </a:solidFill>
                <a:effectLst/>
                <a:latin typeface="+mn-lt"/>
                <a:ea typeface="+mn-ea"/>
                <a:cs typeface="+mn-cs"/>
              </a:rPr>
              <a:t>páginas digitales de observatorios, </a:t>
            </a:r>
            <a:r>
              <a:rPr lang="es-MX" sz="1100" kern="1200" dirty="0" err="1" smtClean="0">
                <a:solidFill>
                  <a:schemeClr val="tx1"/>
                </a:solidFill>
                <a:effectLst/>
                <a:latin typeface="+mn-lt"/>
                <a:ea typeface="+mn-ea"/>
                <a:cs typeface="+mn-cs"/>
              </a:rPr>
              <a:t>IberRed</a:t>
            </a:r>
            <a:r>
              <a:rPr lang="es-MX" sz="1100" kern="1200" dirty="0" smtClean="0">
                <a:solidFill>
                  <a:schemeClr val="tx1"/>
                </a:solidFill>
                <a:effectLst/>
                <a:latin typeface="+mn-lt"/>
                <a:ea typeface="+mn-ea"/>
                <a:cs typeface="+mn-cs"/>
              </a:rPr>
              <a:t>, OEA, UNODC, etc.)  </a:t>
            </a:r>
            <a:endParaRPr lang="en-US" sz="1100" kern="1200" dirty="0" smtClean="0">
              <a:solidFill>
                <a:schemeClr val="tx1"/>
              </a:solidFill>
              <a:effectLst/>
              <a:latin typeface="+mn-lt"/>
              <a:ea typeface="+mn-ea"/>
              <a:cs typeface="+mn-cs"/>
            </a:endParaRPr>
          </a:p>
          <a:p>
            <a:endParaRPr lang="es-MX" sz="11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E38AB8-F163-4F5D-A9FB-4CA6F9665FBF}" type="slidenum">
              <a:rPr lang="en-US" smtClean="0"/>
              <a:t>16</a:t>
            </a:fld>
            <a:endParaRPr lang="en-US" dirty="0"/>
          </a:p>
        </p:txBody>
      </p:sp>
    </p:spTree>
    <p:extLst>
      <p:ext uri="{BB962C8B-B14F-4D97-AF65-F5344CB8AC3E}">
        <p14:creationId xmlns:p14="http://schemas.microsoft.com/office/powerpoint/2010/main" val="3172755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1 Los niveles y técnicas en la investigación de este delito son recientes y muy variados. Con el intercambio de experiencias se pueden armonizar estos procedimientos y facilitan el crecimiento conjunto de todas las unidades de investigación.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2 Es importante definir canales de comunicación que manejen información confidencial. Actualmente se utilizan con frecuencia medios como “Gmail”, Hotmail, “WhatsApp”, etc.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3</a:t>
            </a:r>
            <a:r>
              <a:rPr lang="es-MX" sz="1200" kern="1200" baseline="0" dirty="0" smtClean="0">
                <a:solidFill>
                  <a:schemeClr val="tx1"/>
                </a:solidFill>
                <a:effectLst/>
                <a:latin typeface="+mn-lt"/>
                <a:ea typeface="+mn-ea"/>
                <a:cs typeface="+mn-cs"/>
              </a:rPr>
              <a:t> </a:t>
            </a:r>
            <a:r>
              <a:rPr lang="es-MX" sz="1200" kern="1200" dirty="0" smtClean="0">
                <a:solidFill>
                  <a:schemeClr val="tx1"/>
                </a:solidFill>
                <a:effectLst/>
                <a:latin typeface="+mn-lt"/>
                <a:ea typeface="+mn-ea"/>
                <a:cs typeface="+mn-cs"/>
              </a:rPr>
              <a:t>No quiere decir que no se estén realizando este tipo de operaciones, pero funcionaría mejor con normativa y procedimientos armonizados en toda la región.</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4 Esta es una práctica que se sigue en la frontera Ecuador Perú y tiene un buen resultado porque se desarrollan instalaciones gemelas en ambos lados de la frontera y se crean grupos de trabajo con policías y funcionarios de ambos países en ambos lados de la frontera que faciliten el trabajo de control y patrullaje fronterizo, así como la coordinación cuando se detecta un caso de tráfico ilícito de migrantes u otro delito similar.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5. </a:t>
            </a:r>
            <a:r>
              <a:rPr lang="es-MX" sz="1200" kern="1200" dirty="0" smtClean="0">
                <a:solidFill>
                  <a:schemeClr val="tx1"/>
                </a:solidFill>
                <a:effectLst/>
                <a:latin typeface="+mn-lt"/>
                <a:ea typeface="+mn-ea"/>
                <a:cs typeface="+mn-cs"/>
              </a:rPr>
              <a:t>Ya existen unidades de cooperación internacional en la mayoría de los países de la región CRM pero aún hay que trabajar en el afinamiento de los procedimientos que faciliten y reduzcan el tiempo de respuesta cuando un país le solicita a otro una asistencia legal en un caso específico. Por asistencia legal se entiende la solicitud de elementos de prueba que están en otro país y que se requieren para una investigación local.</a:t>
            </a:r>
            <a:endParaRPr lang="en-US" dirty="0"/>
          </a:p>
        </p:txBody>
      </p:sp>
      <p:sp>
        <p:nvSpPr>
          <p:cNvPr id="4" name="Slide Number Placeholder 3"/>
          <p:cNvSpPr>
            <a:spLocks noGrp="1"/>
          </p:cNvSpPr>
          <p:nvPr>
            <p:ph type="sldNum" sz="quarter" idx="10"/>
          </p:nvPr>
        </p:nvSpPr>
        <p:spPr/>
        <p:txBody>
          <a:bodyPr/>
          <a:lstStyle/>
          <a:p>
            <a:fld id="{33E38AB8-F163-4F5D-A9FB-4CA6F9665FBF}" type="slidenum">
              <a:rPr lang="en-US" smtClean="0"/>
              <a:t>17</a:t>
            </a:fld>
            <a:endParaRPr lang="en-US" dirty="0"/>
          </a:p>
        </p:txBody>
      </p:sp>
    </p:spTree>
    <p:extLst>
      <p:ext uri="{BB962C8B-B14F-4D97-AF65-F5344CB8AC3E}">
        <p14:creationId xmlns:p14="http://schemas.microsoft.com/office/powerpoint/2010/main" val="3183225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t>
            </a:r>
            <a:r>
              <a:rPr lang="es-ES" sz="1200" kern="1200" dirty="0" smtClean="0">
                <a:solidFill>
                  <a:schemeClr val="tx1"/>
                </a:solidFill>
                <a:effectLst/>
                <a:latin typeface="+mn-lt"/>
                <a:ea typeface="+mn-ea"/>
                <a:cs typeface="+mn-cs"/>
              </a:rPr>
              <a:t>Este programa tiene como objetivo principal detectar riesgos potenciales tanto para los migrantes objeto de tráfico como para la población del país donde son detectados. Incluye la creación de procedimientos, protocolos de actuación y la integración de equipos de trabajo multidisciplinarios y provistos de todos los recursos tanto técnicos como logísticos para abordar posibles emergencias.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latin typeface="+mn-lt"/>
                <a:ea typeface="+mn-ea"/>
                <a:cs typeface="+mn-cs"/>
              </a:rPr>
              <a:t>2 Es frecuente que los migrantes queden “varados” en puestos o zonas fronterizas y por ende, la atención debería realizarse en conjunto.</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latin typeface="+mn-lt"/>
                <a:ea typeface="+mn-ea"/>
                <a:cs typeface="+mn-cs"/>
              </a:rPr>
              <a:t>3 La ficha con información personal, fotografía y huellas, será utilizada en un banco de datos común para identificar migrantes irregulares reincidentes y posibles desaparecidos en las rutas. Así como establecer un control más eficiente en cuanto a nacionalidades, edades, sexo y otras características que determinen el perfil de migrantes que viajan por la región guiados por redes de tráfico. Es posible que los mismos migrantes pasen varias veces y no nos damos cuenta o que desaparezcan en ruta y no hay referencia sobre ellos. Esta base de datos debe tener acceso restringido y únicamente para consulta de funcionarios debidamente autorizados.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latin typeface="+mn-lt"/>
                <a:ea typeface="+mn-ea"/>
                <a:cs typeface="+mn-cs"/>
              </a:rPr>
              <a:t>4 Los procedimientos son diversos y dispersos. Esto dificulta la posibilidad de obtener información relevante y consistente con los objetivos de la inteligencia y la investigación criminal. Se sugiere consultar los formatos establecidos por la Dirección General de Migración y Extranjería en Costa Rica en su programa “Equipo de Situaciones Migratorias Especiales”, entre otras iniciativas regionales.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latin typeface="+mn-lt"/>
                <a:ea typeface="+mn-ea"/>
                <a:cs typeface="+mn-cs"/>
              </a:rPr>
              <a:t>5 Ver las disposiciones que al respecto establece el Art. 18 del Protocolo sobre TIM;</a:t>
            </a:r>
            <a:r>
              <a:rPr lang="es-ES" sz="1200" kern="1200" baseline="0" dirty="0" smtClean="0">
                <a:solidFill>
                  <a:schemeClr val="tx1"/>
                </a:solidFill>
                <a:effectLst/>
                <a:latin typeface="+mn-lt"/>
                <a:ea typeface="+mn-ea"/>
                <a:cs typeface="+mn-cs"/>
              </a:rPr>
              <a:t> y </a:t>
            </a:r>
            <a:r>
              <a:rPr lang="es-ES" sz="1200" kern="1200" dirty="0" smtClean="0">
                <a:solidFill>
                  <a:schemeClr val="tx1"/>
                </a:solidFill>
                <a:effectLst/>
                <a:latin typeface="+mn-lt"/>
                <a:ea typeface="+mn-ea"/>
                <a:cs typeface="+mn-cs"/>
              </a:rPr>
              <a:t>En ausencia de un proceso de integración el migrante, en abandono, puede caer en manos de grupos criminales o terminar en situación de indigencia. </a:t>
            </a:r>
            <a:endParaRPr lang="en-US" sz="1200" kern="1200" dirty="0" smtClean="0">
              <a:solidFill>
                <a:schemeClr val="tx1"/>
              </a:solidFill>
              <a:effectLst/>
              <a:latin typeface="+mn-lt"/>
              <a:ea typeface="+mn-ea"/>
              <a:cs typeface="+mn-cs"/>
            </a:endParaRPr>
          </a:p>
          <a:p>
            <a:endParaRPr lang="es-E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E38AB8-F163-4F5D-A9FB-4CA6F9665FBF}" type="slidenum">
              <a:rPr lang="en-US" smtClean="0"/>
              <a:t>18</a:t>
            </a:fld>
            <a:endParaRPr lang="en-US" dirty="0"/>
          </a:p>
        </p:txBody>
      </p:sp>
    </p:spTree>
    <p:extLst>
      <p:ext uri="{BB962C8B-B14F-4D97-AF65-F5344CB8AC3E}">
        <p14:creationId xmlns:p14="http://schemas.microsoft.com/office/powerpoint/2010/main" val="2972993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sz="1200" b="1" kern="1200" dirty="0" smtClean="0">
                <a:solidFill>
                  <a:schemeClr val="tx1"/>
                </a:solidFill>
                <a:effectLst/>
                <a:latin typeface="+mn-lt"/>
                <a:ea typeface="+mn-ea"/>
                <a:cs typeface="+mn-cs"/>
              </a:rPr>
              <a:t>4. Políticas nacionales y planes de acción</a:t>
            </a:r>
            <a:endParaRPr lang="es-ES"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 </a:t>
            </a:r>
          </a:p>
          <a:p>
            <a:r>
              <a:rPr lang="es-ES" sz="1200" kern="1200" dirty="0" smtClean="0">
                <a:solidFill>
                  <a:schemeClr val="tx1"/>
                </a:solidFill>
                <a:effectLst/>
                <a:latin typeface="+mn-lt"/>
                <a:ea typeface="+mn-ea"/>
                <a:cs typeface="+mn-cs"/>
              </a:rPr>
              <a:t>En relación a este tema, se recomienda:</a:t>
            </a:r>
          </a:p>
          <a:p>
            <a:r>
              <a:rPr lang="es-ES" sz="1200" kern="1200" dirty="0" smtClean="0">
                <a:solidFill>
                  <a:schemeClr val="tx1"/>
                </a:solidFill>
                <a:effectLst/>
                <a:latin typeface="+mn-lt"/>
                <a:ea typeface="+mn-ea"/>
                <a:cs typeface="+mn-cs"/>
              </a:rPr>
              <a:t>  </a:t>
            </a:r>
          </a:p>
          <a:p>
            <a:r>
              <a:rPr lang="es-ES" sz="1200" kern="1200" dirty="0" smtClean="0">
                <a:solidFill>
                  <a:schemeClr val="tx1"/>
                </a:solidFill>
                <a:effectLst/>
                <a:latin typeface="+mn-lt"/>
                <a:ea typeface="+mn-ea"/>
                <a:cs typeface="+mn-cs"/>
              </a:rPr>
              <a:t>Que la Coalición Regional contra la trata de personas en coordinación con la Conferencia regional sobre Migración (CRM), planteen en sus agendas el tema de la creación e implementación de un </a:t>
            </a:r>
            <a:r>
              <a:rPr lang="es-ES" sz="1200" b="1" i="1" kern="1200" dirty="0" smtClean="0">
                <a:solidFill>
                  <a:schemeClr val="tx1"/>
                </a:solidFill>
                <a:effectLst/>
                <a:latin typeface="+mn-lt"/>
                <a:ea typeface="+mn-ea"/>
                <a:cs typeface="+mn-cs"/>
              </a:rPr>
              <a:t>Plan Estratégico Regional</a:t>
            </a:r>
            <a:r>
              <a:rPr lang="es-ES" sz="1200" kern="1200" dirty="0" smtClean="0">
                <a:solidFill>
                  <a:schemeClr val="tx1"/>
                </a:solidFill>
                <a:effectLst/>
                <a:latin typeface="+mn-lt"/>
                <a:ea typeface="+mn-ea"/>
                <a:cs typeface="+mn-cs"/>
              </a:rPr>
              <a:t> contra la trata de personas con acciones, plazos y sistemas de monitoreo que se base en los fundamentos establecidos en el Memorándum de Entendimiento entre los Gobiernos de El Salvador, Guatemala, Honduras, Nicaragua, Panamá y República Dominicana por el cual se establece ejecución del “Marco de Acción Regional para el Abordaje Integral del Delito de Trata de Personas" del 2015. </a:t>
            </a:r>
          </a:p>
          <a:p>
            <a:r>
              <a:rPr lang="es-ES" sz="1200" u="none" strike="noStrike" kern="1200" dirty="0" smtClean="0">
                <a:solidFill>
                  <a:schemeClr val="tx1"/>
                </a:solidFill>
                <a:effectLst/>
                <a:latin typeface="+mn-lt"/>
                <a:ea typeface="+mn-ea"/>
                <a:cs typeface="+mn-cs"/>
              </a:rPr>
              <a:t> </a:t>
            </a:r>
            <a:endParaRPr lang="es-ES" sz="1200" kern="1200" dirty="0" smtClean="0">
              <a:solidFill>
                <a:schemeClr val="tx1"/>
              </a:solidFill>
              <a:effectLst/>
              <a:latin typeface="+mn-lt"/>
              <a:ea typeface="+mn-ea"/>
              <a:cs typeface="+mn-cs"/>
            </a:endParaRPr>
          </a:p>
          <a:p>
            <a:r>
              <a:rPr lang="es-ES" sz="1200" u="sng" kern="1200" dirty="0" smtClean="0">
                <a:solidFill>
                  <a:schemeClr val="tx1"/>
                </a:solidFill>
                <a:effectLst/>
                <a:latin typeface="+mn-lt"/>
                <a:ea typeface="+mn-ea"/>
                <a:cs typeface="+mn-cs"/>
              </a:rPr>
              <a:t>NOTA</a:t>
            </a:r>
            <a:r>
              <a:rPr lang="es-ES" sz="1200" kern="1200" dirty="0" smtClean="0">
                <a:solidFill>
                  <a:schemeClr val="tx1"/>
                </a:solidFill>
                <a:effectLst/>
                <a:latin typeface="+mn-lt"/>
                <a:ea typeface="+mn-ea"/>
                <a:cs typeface="+mn-cs"/>
              </a:rPr>
              <a:t>: Luego de enviar el pliego de recomendaciones me enteré que ECPAT Guatemala y una organización danesa IBIS, propusieron una consultoría para desarrollar, entre otros productos, un Plan Estratégico Regional para la precitada Coalición Regional que, según entiendo se iniciará en el 2017.</a:t>
            </a:r>
          </a:p>
          <a:p>
            <a:r>
              <a:rPr lang="es-ES" sz="1200" kern="1200" dirty="0" smtClean="0">
                <a:solidFill>
                  <a:schemeClr val="tx1"/>
                </a:solidFill>
                <a:effectLst/>
                <a:latin typeface="+mn-lt"/>
                <a:ea typeface="+mn-ea"/>
                <a:cs typeface="+mn-cs"/>
              </a:rPr>
              <a:t> </a:t>
            </a:r>
          </a:p>
          <a:p>
            <a:endParaRPr lang="es-ES" dirty="0"/>
          </a:p>
        </p:txBody>
      </p:sp>
      <p:sp>
        <p:nvSpPr>
          <p:cNvPr id="4" name="Slide Number Placeholder 3"/>
          <p:cNvSpPr>
            <a:spLocks noGrp="1"/>
          </p:cNvSpPr>
          <p:nvPr>
            <p:ph type="sldNum" sz="quarter" idx="10"/>
          </p:nvPr>
        </p:nvSpPr>
        <p:spPr/>
        <p:txBody>
          <a:bodyPr/>
          <a:lstStyle/>
          <a:p>
            <a:fld id="{33E38AB8-F163-4F5D-A9FB-4CA6F9665FBF}" type="slidenum">
              <a:rPr lang="en-US" smtClean="0"/>
              <a:t>6</a:t>
            </a:fld>
            <a:endParaRPr lang="en-US" dirty="0"/>
          </a:p>
        </p:txBody>
      </p:sp>
    </p:spTree>
    <p:extLst>
      <p:ext uri="{BB962C8B-B14F-4D97-AF65-F5344CB8AC3E}">
        <p14:creationId xmlns:p14="http://schemas.microsoft.com/office/powerpoint/2010/main" val="1371316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sz="1200" b="1" kern="1200" dirty="0" smtClean="0">
                <a:solidFill>
                  <a:schemeClr val="tx1"/>
                </a:solidFill>
                <a:effectLst/>
                <a:latin typeface="+mn-lt"/>
                <a:ea typeface="+mn-ea"/>
                <a:cs typeface="+mn-cs"/>
              </a:rPr>
              <a:t>5. Divulgación de la información:</a:t>
            </a:r>
            <a:endParaRPr lang="es-ES" sz="1200" kern="1200" dirty="0" smtClean="0">
              <a:solidFill>
                <a:schemeClr val="tx1"/>
              </a:solidFill>
              <a:effectLst/>
              <a:latin typeface="+mn-lt"/>
              <a:ea typeface="+mn-ea"/>
              <a:cs typeface="+mn-cs"/>
            </a:endParaRPr>
          </a:p>
          <a:p>
            <a:r>
              <a:rPr lang="es-ES" sz="1200" b="1" kern="1200" dirty="0" smtClean="0">
                <a:solidFill>
                  <a:schemeClr val="tx1"/>
                </a:solidFill>
                <a:effectLst/>
                <a:latin typeface="+mn-lt"/>
                <a:ea typeface="+mn-ea"/>
                <a:cs typeface="+mn-cs"/>
              </a:rPr>
              <a:t> </a:t>
            </a:r>
            <a:endParaRPr lang="es-ES"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Se recomienda:</a:t>
            </a:r>
          </a:p>
          <a:p>
            <a:r>
              <a:rPr lang="es-ES" sz="1200" kern="1200" dirty="0" smtClean="0">
                <a:solidFill>
                  <a:schemeClr val="tx1"/>
                </a:solidFill>
                <a:effectLst/>
                <a:latin typeface="+mn-lt"/>
                <a:ea typeface="+mn-ea"/>
                <a:cs typeface="+mn-cs"/>
              </a:rPr>
              <a:t> </a:t>
            </a:r>
          </a:p>
          <a:p>
            <a:r>
              <a:rPr lang="es-ES" sz="1200" kern="1200" dirty="0" smtClean="0">
                <a:solidFill>
                  <a:schemeClr val="tx1"/>
                </a:solidFill>
                <a:effectLst/>
                <a:latin typeface="+mn-lt"/>
                <a:ea typeface="+mn-ea"/>
                <a:cs typeface="+mn-cs"/>
              </a:rPr>
              <a:t>Que la Coalición Regional contra la trata de personas en coordinación con la Conferencia regional sobre Migración (CRM), planteen en sus agendas el tema de la creación e implementación de un </a:t>
            </a:r>
            <a:r>
              <a:rPr lang="es-ES" sz="1200" b="1" kern="1200" dirty="0" smtClean="0">
                <a:solidFill>
                  <a:schemeClr val="tx1"/>
                </a:solidFill>
                <a:effectLst/>
                <a:latin typeface="+mn-lt"/>
                <a:ea typeface="+mn-ea"/>
                <a:cs typeface="+mn-cs"/>
              </a:rPr>
              <a:t>Programa regional de divulgación con el enfoque de la “comunicación de proximidad”</a:t>
            </a:r>
            <a:r>
              <a:rPr lang="es-ES" sz="1200" kern="1200" dirty="0" smtClean="0">
                <a:solidFill>
                  <a:schemeClr val="tx1"/>
                </a:solidFill>
                <a:effectLst/>
                <a:latin typeface="+mn-lt"/>
                <a:ea typeface="+mn-ea"/>
                <a:cs typeface="+mn-cs"/>
              </a:rPr>
              <a:t> y con el uso de las experiencias adquiridas por varios países de la región como Guatemala, El Salvador y Nicaragua, entre otros. El enfoque se proximidad se refiere al contacto directo con las comunidades, centros de salud, centros de enseñanza, empresas, entre otros con mensajes claros y diferenciados que le indiquen a los receptores cual es la realidad de la trata de personas, como identificarla y prevenirla.</a:t>
            </a:r>
          </a:p>
          <a:p>
            <a:endParaRPr lang="es-ES" dirty="0"/>
          </a:p>
        </p:txBody>
      </p:sp>
      <p:sp>
        <p:nvSpPr>
          <p:cNvPr id="4" name="Slide Number Placeholder 3"/>
          <p:cNvSpPr>
            <a:spLocks noGrp="1"/>
          </p:cNvSpPr>
          <p:nvPr>
            <p:ph type="sldNum" sz="quarter" idx="10"/>
          </p:nvPr>
        </p:nvSpPr>
        <p:spPr/>
        <p:txBody>
          <a:bodyPr/>
          <a:lstStyle/>
          <a:p>
            <a:fld id="{33E38AB8-F163-4F5D-A9FB-4CA6F9665FBF}" type="slidenum">
              <a:rPr lang="en-US" smtClean="0"/>
              <a:t>7</a:t>
            </a:fld>
            <a:endParaRPr lang="en-US" dirty="0"/>
          </a:p>
        </p:txBody>
      </p:sp>
    </p:spTree>
    <p:extLst>
      <p:ext uri="{BB962C8B-B14F-4D97-AF65-F5344CB8AC3E}">
        <p14:creationId xmlns:p14="http://schemas.microsoft.com/office/powerpoint/2010/main" val="759253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E38AB8-F163-4F5D-A9FB-4CA6F9665FBF}" type="slidenum">
              <a:rPr lang="en-US" smtClean="0"/>
              <a:t>10</a:t>
            </a:fld>
            <a:endParaRPr lang="en-US" dirty="0"/>
          </a:p>
        </p:txBody>
      </p:sp>
    </p:spTree>
    <p:extLst>
      <p:ext uri="{BB962C8B-B14F-4D97-AF65-F5344CB8AC3E}">
        <p14:creationId xmlns:p14="http://schemas.microsoft.com/office/powerpoint/2010/main" val="1469406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sz="1200" kern="1200" dirty="0" smtClean="0">
                <a:solidFill>
                  <a:schemeClr val="tx1"/>
                </a:solidFill>
                <a:effectLst/>
                <a:latin typeface="+mn-lt"/>
                <a:ea typeface="+mn-ea"/>
                <a:cs typeface="+mn-cs"/>
              </a:rPr>
              <a:t>Estas herramientas se pueden utilizar para obtener información “</a:t>
            </a:r>
            <a:r>
              <a:rPr lang="es-MX" sz="1200" i="1" kern="1200" dirty="0" smtClean="0">
                <a:solidFill>
                  <a:schemeClr val="tx1"/>
                </a:solidFill>
                <a:effectLst/>
                <a:latin typeface="+mn-lt"/>
                <a:ea typeface="+mn-ea"/>
                <a:cs typeface="+mn-cs"/>
              </a:rPr>
              <a:t>de primera mano</a:t>
            </a:r>
            <a:r>
              <a:rPr lang="es-MX" sz="1200" kern="1200" dirty="0" smtClean="0">
                <a:solidFill>
                  <a:schemeClr val="tx1"/>
                </a:solidFill>
                <a:effectLst/>
                <a:latin typeface="+mn-lt"/>
                <a:ea typeface="+mn-ea"/>
                <a:cs typeface="+mn-cs"/>
              </a:rPr>
              <a:t>” que facilite la toma de decisiones, especialmente en la creación de políticas públicas de índole social (educación, trabajo, salud, etc.) y en herramientas orientadas a la comunicación (información que se le proporciona a la población sobre los peligros de la migración irregular en general y especialmente cuando se recurre a una red de tráfico). Es frecuente que se realicen perfiles de país o de región pero no de personas migrantes que recurren a redes de tráfico. Esta población tiene sus propias características y requiere de un análisis individual o grupal. </a:t>
            </a:r>
            <a:endParaRPr lang="en-US" dirty="0"/>
          </a:p>
        </p:txBody>
      </p:sp>
      <p:sp>
        <p:nvSpPr>
          <p:cNvPr id="4" name="Slide Number Placeholder 3"/>
          <p:cNvSpPr>
            <a:spLocks noGrp="1"/>
          </p:cNvSpPr>
          <p:nvPr>
            <p:ph type="sldNum" sz="quarter" idx="10"/>
          </p:nvPr>
        </p:nvSpPr>
        <p:spPr/>
        <p:txBody>
          <a:bodyPr/>
          <a:lstStyle/>
          <a:p>
            <a:fld id="{33E38AB8-F163-4F5D-A9FB-4CA6F9665FBF}" type="slidenum">
              <a:rPr lang="en-US" smtClean="0"/>
              <a:t>11</a:t>
            </a:fld>
            <a:endParaRPr lang="en-US" dirty="0"/>
          </a:p>
        </p:txBody>
      </p:sp>
    </p:spTree>
    <p:extLst>
      <p:ext uri="{BB962C8B-B14F-4D97-AF65-F5344CB8AC3E}">
        <p14:creationId xmlns:p14="http://schemas.microsoft.com/office/powerpoint/2010/main" val="3732418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Lo común es que se alerte a la población sobre los peligros de la migración irregular con mensajes generales lanzados en campañas que tienen una duración limitada y que se transmiten por medios de comunicación. No se han diseñado programas estructurados y permanentes con mensajes diferenciados (sexo, edad, nivel educativo, etc.) que le sean transmitidos directamente a las personas en sus comunidades, centros de enseñanza, lugares de trabajo, etc. El contacto personal puede ser mucho más efectivo.</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E38AB8-F163-4F5D-A9FB-4CA6F9665FBF}" type="slidenum">
              <a:rPr lang="en-US" smtClean="0"/>
              <a:t>12</a:t>
            </a:fld>
            <a:endParaRPr lang="en-US" dirty="0"/>
          </a:p>
        </p:txBody>
      </p:sp>
    </p:spTree>
    <p:extLst>
      <p:ext uri="{BB962C8B-B14F-4D97-AF65-F5344CB8AC3E}">
        <p14:creationId xmlns:p14="http://schemas.microsoft.com/office/powerpoint/2010/main" val="1196297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El objetivo de la propuesta es que los programas sean permanentes y formen parte de la formación profesional de los funcionarios, así como de la capacitación de líderes comunales. De nuevo, los programas que existen son aleatorios, no permanentes y las capacitaciones que existen están más orientadas al funcionario que al actor de la sociedad civil que puede tener un contacto más directo con el tema de tráfico ilícito de migrantes en sus comunidades, lugares de estudio o trabajo y que puede apoyar en la prevención con mayor criterio.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E38AB8-F163-4F5D-A9FB-4CA6F9665FBF}" type="slidenum">
              <a:rPr lang="en-US" smtClean="0"/>
              <a:t>13</a:t>
            </a:fld>
            <a:endParaRPr lang="en-US" dirty="0"/>
          </a:p>
        </p:txBody>
      </p:sp>
    </p:spTree>
    <p:extLst>
      <p:ext uri="{BB962C8B-B14F-4D97-AF65-F5344CB8AC3E}">
        <p14:creationId xmlns:p14="http://schemas.microsoft.com/office/powerpoint/2010/main" val="3381778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sz="1200" kern="1200" dirty="0" smtClean="0">
                <a:solidFill>
                  <a:schemeClr val="tx1"/>
                </a:solidFill>
                <a:effectLst/>
                <a:latin typeface="+mn-lt"/>
                <a:ea typeface="+mn-ea"/>
                <a:cs typeface="+mn-cs"/>
              </a:rPr>
              <a:t>Una detección efectiva permite una organización </a:t>
            </a:r>
            <a:r>
              <a:rPr lang="es-MX" sz="1200" i="1" kern="1200" dirty="0" smtClean="0">
                <a:solidFill>
                  <a:schemeClr val="tx1"/>
                </a:solidFill>
                <a:effectLst/>
                <a:latin typeface="+mn-lt"/>
                <a:ea typeface="+mn-ea"/>
                <a:cs typeface="+mn-cs"/>
              </a:rPr>
              <a:t>proactiva</a:t>
            </a:r>
            <a:r>
              <a:rPr lang="es-MX" sz="1200" kern="1200" dirty="0" smtClean="0">
                <a:solidFill>
                  <a:schemeClr val="tx1"/>
                </a:solidFill>
                <a:effectLst/>
                <a:latin typeface="+mn-lt"/>
                <a:ea typeface="+mn-ea"/>
                <a:cs typeface="+mn-cs"/>
              </a:rPr>
              <a:t> de la seguridad pública y migratoria en relación con las acciones del crimen organizado en materia de tráfico ilícito de migrantes y les proporciona mayores elementos a los oficiales a cargo de la investigación criminal cuando tengan que abordar un caso concreto. Lo cierto es que con mayor frecuencia siempre estamos “</a:t>
            </a:r>
            <a:r>
              <a:rPr lang="es-MX" sz="1200" i="1" kern="1200" dirty="0" smtClean="0">
                <a:solidFill>
                  <a:schemeClr val="tx1"/>
                </a:solidFill>
                <a:effectLst/>
                <a:latin typeface="+mn-lt"/>
                <a:ea typeface="+mn-ea"/>
                <a:cs typeface="+mn-cs"/>
              </a:rPr>
              <a:t>un paso atrás”</a:t>
            </a:r>
            <a:r>
              <a:rPr lang="es-MX" sz="1200" kern="1200" dirty="0" smtClean="0">
                <a:solidFill>
                  <a:schemeClr val="tx1"/>
                </a:solidFill>
                <a:effectLst/>
                <a:latin typeface="+mn-lt"/>
                <a:ea typeface="+mn-ea"/>
                <a:cs typeface="+mn-cs"/>
              </a:rPr>
              <a:t> en la actividad que realizan los criminales. Con las dos herramientas propuestas, a nivel regional (ruta migrante) puede generarse un espacio de anticipación que facilite el trabajo de las autoridades migratorias y de investigación del delito. </a:t>
            </a:r>
            <a:endParaRPr lang="en-US" dirty="0"/>
          </a:p>
        </p:txBody>
      </p:sp>
      <p:sp>
        <p:nvSpPr>
          <p:cNvPr id="4" name="Slide Number Placeholder 3"/>
          <p:cNvSpPr>
            <a:spLocks noGrp="1"/>
          </p:cNvSpPr>
          <p:nvPr>
            <p:ph type="sldNum" sz="quarter" idx="10"/>
          </p:nvPr>
        </p:nvSpPr>
        <p:spPr/>
        <p:txBody>
          <a:bodyPr/>
          <a:lstStyle/>
          <a:p>
            <a:fld id="{33E38AB8-F163-4F5D-A9FB-4CA6F9665FBF}" type="slidenum">
              <a:rPr lang="en-US" smtClean="0"/>
              <a:t>14</a:t>
            </a:fld>
            <a:endParaRPr lang="en-US" dirty="0"/>
          </a:p>
        </p:txBody>
      </p:sp>
    </p:spTree>
    <p:extLst>
      <p:ext uri="{BB962C8B-B14F-4D97-AF65-F5344CB8AC3E}">
        <p14:creationId xmlns:p14="http://schemas.microsoft.com/office/powerpoint/2010/main" val="2068770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1. </a:t>
            </a:r>
            <a:r>
              <a:rPr lang="es-MX" sz="1200" dirty="0" smtClean="0"/>
              <a:t>Las coaliciones o comités contra la trata  y el tráfico son funcionales pero no establecen una diferencia clara entre ambos temas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2 Actualmente existen en la mayoría de los países unidades y fiscalías de trata y tráfico. Esto ocurre porque el tema de TIM fue tomado más en serio hasta hace unos 3 años y la primera respuesta fue incluir el tema de tráfico en la ya existentes unidades de trata de personas. Sin embargo, la diferencia entre ambos delitos requiere de una separación de funcionarios y recursos y/o que al menos, los funcionarios que las integren estén </a:t>
            </a:r>
            <a:r>
              <a:rPr lang="es-MX" sz="1200" u="sng" kern="1200" dirty="0" smtClean="0">
                <a:solidFill>
                  <a:schemeClr val="tx1"/>
                </a:solidFill>
                <a:effectLst/>
                <a:latin typeface="+mn-lt"/>
                <a:ea typeface="+mn-ea"/>
                <a:cs typeface="+mn-cs"/>
              </a:rPr>
              <a:t>especializados</a:t>
            </a:r>
            <a:r>
              <a:rPr lang="es-MX" sz="1200" kern="1200" dirty="0" smtClean="0">
                <a:solidFill>
                  <a:schemeClr val="tx1"/>
                </a:solidFill>
                <a:effectLst/>
                <a:latin typeface="+mn-lt"/>
                <a:ea typeface="+mn-ea"/>
                <a:cs typeface="+mn-cs"/>
              </a:rPr>
              <a:t> en ambos temas.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3  Esta comisión podría integrarse dentro de la CRM o dentro de la Coalición Regional contra la trata de personas que aparentemente también asumió el tema de tráfico.</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4, </a:t>
            </a:r>
            <a:r>
              <a:rPr lang="es-MX" sz="1200" kern="1200" baseline="0" dirty="0" smtClean="0">
                <a:solidFill>
                  <a:schemeClr val="tx1"/>
                </a:solidFill>
                <a:effectLst/>
                <a:latin typeface="+mn-lt"/>
                <a:ea typeface="+mn-ea"/>
                <a:cs typeface="+mn-cs"/>
              </a:rPr>
              <a:t> C</a:t>
            </a:r>
            <a:r>
              <a:rPr lang="es-MX" sz="1200" dirty="0" smtClean="0"/>
              <a:t>omo invitados y/u observadores regionales, conforme lo establecen los puntos 5.2 y 5.4 de los Lineamientos de actuación de la citada coalición regional.</a:t>
            </a:r>
            <a:r>
              <a:rPr lang="es-MX" sz="1200" baseline="0" dirty="0" smtClean="0"/>
              <a:t> </a:t>
            </a:r>
            <a:r>
              <a:rPr lang="es-MX" sz="1200" kern="1200" dirty="0" smtClean="0">
                <a:solidFill>
                  <a:schemeClr val="tx1"/>
                </a:solidFill>
                <a:effectLst/>
                <a:latin typeface="+mn-lt"/>
                <a:ea typeface="+mn-ea"/>
                <a:cs typeface="+mn-cs"/>
              </a:rPr>
              <a:t>Canadá y Estados Unidos están representados en la CRM pero no en la Coalición Regional.</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E38AB8-F163-4F5D-A9FB-4CA6F9665FBF}" type="slidenum">
              <a:rPr lang="en-US" smtClean="0"/>
              <a:t>15</a:t>
            </a:fld>
            <a:endParaRPr lang="en-US" dirty="0"/>
          </a:p>
        </p:txBody>
      </p:sp>
    </p:spTree>
    <p:extLst>
      <p:ext uri="{BB962C8B-B14F-4D97-AF65-F5344CB8AC3E}">
        <p14:creationId xmlns:p14="http://schemas.microsoft.com/office/powerpoint/2010/main" val="1619840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041400"/>
            <a:ext cx="6858000" cy="2387600"/>
          </a:xfrm>
        </p:spPr>
        <p:txBody>
          <a:bodyPr anchor="b"/>
          <a:lstStyle>
            <a:lvl1pPr algn="ctr">
              <a:defRPr sz="45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634F4B-BC0C-4800-9969-E52267F02DB4}" type="datetimeFigureOut">
              <a:rPr lang="en-US" smtClean="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281F7D-BED5-47D2-998E-7A95E2E5D341}" type="slidenum">
              <a:rPr lang="en-US" smtClean="0"/>
              <a:t>‹Nr.›</a:t>
            </a:fld>
            <a:endParaRPr lang="en-US" dirty="0"/>
          </a:p>
        </p:txBody>
      </p:sp>
    </p:spTree>
    <p:extLst>
      <p:ext uri="{BB962C8B-B14F-4D97-AF65-F5344CB8AC3E}">
        <p14:creationId xmlns:p14="http://schemas.microsoft.com/office/powerpoint/2010/main" val="3495541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34F4B-BC0C-4800-9969-E52267F02DB4}" type="datetimeFigureOut">
              <a:rPr lang="en-US" smtClean="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281F7D-BED5-47D2-998E-7A95E2E5D341}" type="slidenum">
              <a:rPr lang="en-US" smtClean="0"/>
              <a:t>‹Nr.›</a:t>
            </a:fld>
            <a:endParaRPr lang="en-US" dirty="0"/>
          </a:p>
        </p:txBody>
      </p:sp>
    </p:spTree>
    <p:extLst>
      <p:ext uri="{BB962C8B-B14F-4D97-AF65-F5344CB8AC3E}">
        <p14:creationId xmlns:p14="http://schemas.microsoft.com/office/powerpoint/2010/main" val="1155489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34F4B-BC0C-4800-9969-E52267F02DB4}" type="datetimeFigureOut">
              <a:rPr lang="en-US" smtClean="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281F7D-BED5-47D2-998E-7A95E2E5D341}" type="slidenum">
              <a:rPr lang="en-US" smtClean="0"/>
              <a:t>‹Nr.›</a:t>
            </a:fld>
            <a:endParaRPr lang="en-US" dirty="0"/>
          </a:p>
        </p:txBody>
      </p:sp>
    </p:spTree>
    <p:extLst>
      <p:ext uri="{BB962C8B-B14F-4D97-AF65-F5344CB8AC3E}">
        <p14:creationId xmlns:p14="http://schemas.microsoft.com/office/powerpoint/2010/main" val="2449372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3183" y="156505"/>
            <a:ext cx="7871791" cy="1024595"/>
          </a:xfrm>
          <a:solidFill>
            <a:schemeClr val="bg1">
              <a:lumMod val="95000"/>
            </a:schemeClr>
          </a:solidFill>
        </p:spPr>
        <p:txBody>
          <a:bodyPr lIns="182880" tIns="182880" rIns="182880" anchor="t"/>
          <a:lstStyle>
            <a:lvl1pPr>
              <a:lnSpc>
                <a:spcPct val="75000"/>
              </a:lnSpc>
              <a:defRPr>
                <a:solidFill>
                  <a:srgbClr val="0061AA"/>
                </a:solidFill>
                <a:latin typeface="Gill Sans MT" panose="020B0502020104020203"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113182" y="1391478"/>
            <a:ext cx="7871791" cy="532736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1113183" y="1207884"/>
            <a:ext cx="7871791" cy="0"/>
          </a:xfrm>
          <a:prstGeom prst="line">
            <a:avLst/>
          </a:prstGeom>
          <a:ln w="57150">
            <a:solidFill>
              <a:srgbClr val="0061AA"/>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email">
            <a:extLst>
              <a:ext uri="{BEBA8EAE-BF5A-486C-A8C5-ECC9F3942E4B}">
                <a14:imgProps xmlns:a14="http://schemas.microsoft.com/office/drawing/2010/main">
                  <a14:imgLayer r:embed="rId3">
                    <a14:imgEffect>
                      <a14:sharpenSoften amount="51000"/>
                    </a14:imgEffect>
                  </a14:imgLayer>
                </a14:imgProps>
              </a:ext>
              <a:ext uri="{28A0092B-C50C-407E-A947-70E740481C1C}">
                <a14:useLocalDpi xmlns:a14="http://schemas.microsoft.com/office/drawing/2010/main"/>
              </a:ext>
            </a:extLst>
          </a:blip>
          <a:srcRect/>
          <a:stretch/>
        </p:blipFill>
        <p:spPr>
          <a:xfrm>
            <a:off x="4565375" y="4375563"/>
            <a:ext cx="4678357" cy="2489063"/>
          </a:xfrm>
          <a:prstGeom prst="rect">
            <a:avLst/>
          </a:prstGeom>
        </p:spPr>
      </p:pic>
      <p:pic>
        <p:nvPicPr>
          <p:cNvPr id="4" name="Picture 3"/>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38125" y="262834"/>
            <a:ext cx="640732" cy="611809"/>
          </a:xfrm>
          <a:prstGeom prst="rect">
            <a:avLst/>
          </a:prstGeom>
        </p:spPr>
      </p:pic>
    </p:spTree>
    <p:extLst>
      <p:ext uri="{BB962C8B-B14F-4D97-AF65-F5344CB8AC3E}">
        <p14:creationId xmlns:p14="http://schemas.microsoft.com/office/powerpoint/2010/main" val="801246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62262"/>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634F4B-BC0C-4800-9969-E52267F02DB4}" type="datetimeFigureOut">
              <a:rPr lang="en-US" smtClean="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281F7D-BED5-47D2-998E-7A95E2E5D341}" type="slidenum">
              <a:rPr lang="en-US" smtClean="0"/>
              <a:t>‹Nr.›</a:t>
            </a:fld>
            <a:endParaRPr lang="en-US" dirty="0"/>
          </a:p>
        </p:txBody>
      </p:sp>
    </p:spTree>
    <p:extLst>
      <p:ext uri="{BB962C8B-B14F-4D97-AF65-F5344CB8AC3E}">
        <p14:creationId xmlns:p14="http://schemas.microsoft.com/office/powerpoint/2010/main" val="1368575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634F4B-BC0C-4800-9969-E52267F02DB4}" type="datetimeFigureOut">
              <a:rPr lang="en-US" smtClean="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281F7D-BED5-47D2-998E-7A95E2E5D341}" type="slidenum">
              <a:rPr lang="en-US" smtClean="0"/>
              <a:t>‹Nr.›</a:t>
            </a:fld>
            <a:endParaRPr lang="en-US" dirty="0"/>
          </a:p>
        </p:txBody>
      </p:sp>
    </p:spTree>
    <p:extLst>
      <p:ext uri="{BB962C8B-B14F-4D97-AF65-F5344CB8AC3E}">
        <p14:creationId xmlns:p14="http://schemas.microsoft.com/office/powerpoint/2010/main" val="3216690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3888" y="274638"/>
            <a:ext cx="7886700" cy="11430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3888" y="1489075"/>
            <a:ext cx="3867150" cy="64135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3888" y="2193926"/>
            <a:ext cx="3867150" cy="397827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2248" y="1489075"/>
            <a:ext cx="3868340" cy="64135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2248" y="2193926"/>
            <a:ext cx="3868340" cy="397827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634F4B-BC0C-4800-9969-E52267F02DB4}" type="datetimeFigureOut">
              <a:rPr lang="en-US" smtClean="0"/>
              <a:t>11/17/16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281F7D-BED5-47D2-998E-7A95E2E5D341}" type="slidenum">
              <a:rPr lang="en-US" smtClean="0"/>
              <a:t>‹Nr.›</a:t>
            </a:fld>
            <a:endParaRPr lang="en-US" dirty="0"/>
          </a:p>
        </p:txBody>
      </p:sp>
    </p:spTree>
    <p:extLst>
      <p:ext uri="{BB962C8B-B14F-4D97-AF65-F5344CB8AC3E}">
        <p14:creationId xmlns:p14="http://schemas.microsoft.com/office/powerpoint/2010/main" val="1838930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634F4B-BC0C-4800-9969-E52267F02DB4}" type="datetimeFigureOut">
              <a:rPr lang="en-US" smtClean="0"/>
              <a:t>11/17/16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281F7D-BED5-47D2-998E-7A95E2E5D341}" type="slidenum">
              <a:rPr lang="en-US" smtClean="0"/>
              <a:t>‹Nr.›</a:t>
            </a:fld>
            <a:endParaRPr lang="en-US" dirty="0"/>
          </a:p>
        </p:txBody>
      </p:sp>
    </p:spTree>
    <p:extLst>
      <p:ext uri="{BB962C8B-B14F-4D97-AF65-F5344CB8AC3E}">
        <p14:creationId xmlns:p14="http://schemas.microsoft.com/office/powerpoint/2010/main" val="198434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634F4B-BC0C-4800-9969-E52267F02DB4}" type="datetimeFigureOut">
              <a:rPr lang="en-US" smtClean="0"/>
              <a:t>11/17/16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281F7D-BED5-47D2-998E-7A95E2E5D341}" type="slidenum">
              <a:rPr lang="en-US" smtClean="0"/>
              <a:t>‹Nr.›</a:t>
            </a:fld>
            <a:endParaRPr lang="en-US" dirty="0"/>
          </a:p>
        </p:txBody>
      </p:sp>
    </p:spTree>
    <p:extLst>
      <p:ext uri="{BB962C8B-B14F-4D97-AF65-F5344CB8AC3E}">
        <p14:creationId xmlns:p14="http://schemas.microsoft.com/office/powerpoint/2010/main" val="2589511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101850"/>
            <a:ext cx="2949178" cy="375920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634F4B-BC0C-4800-9969-E52267F02DB4}" type="datetimeFigureOut">
              <a:rPr lang="en-US" smtClean="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281F7D-BED5-47D2-998E-7A95E2E5D341}" type="slidenum">
              <a:rPr lang="en-US" smtClean="0"/>
              <a:t>‹Nr.›</a:t>
            </a:fld>
            <a:endParaRPr lang="en-US" dirty="0"/>
          </a:p>
        </p:txBody>
      </p:sp>
    </p:spTree>
    <p:extLst>
      <p:ext uri="{BB962C8B-B14F-4D97-AF65-F5344CB8AC3E}">
        <p14:creationId xmlns:p14="http://schemas.microsoft.com/office/powerpoint/2010/main" val="2829051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101850"/>
            <a:ext cx="2949178" cy="375920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634F4B-BC0C-4800-9969-E52267F02DB4}" type="datetimeFigureOut">
              <a:rPr lang="en-US" smtClean="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281F7D-BED5-47D2-998E-7A95E2E5D341}" type="slidenum">
              <a:rPr lang="en-US" smtClean="0"/>
              <a:t>‹Nr.›</a:t>
            </a:fld>
            <a:endParaRPr lang="en-US" dirty="0"/>
          </a:p>
        </p:txBody>
      </p:sp>
    </p:spTree>
    <p:extLst>
      <p:ext uri="{BB962C8B-B14F-4D97-AF65-F5344CB8AC3E}">
        <p14:creationId xmlns:p14="http://schemas.microsoft.com/office/powerpoint/2010/main" val="32157677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4574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8634F4B-BC0C-4800-9969-E52267F02DB4}" type="datetimeFigureOut">
              <a:rPr lang="en-US" smtClean="0"/>
              <a:t>11/17/16</a:t>
            </a:fld>
            <a:endParaRPr lang="en-US" dirty="0"/>
          </a:p>
        </p:txBody>
      </p:sp>
      <p:sp>
        <p:nvSpPr>
          <p:cNvPr id="5" name="Footer Placeholder 4"/>
          <p:cNvSpPr>
            <a:spLocks noGrp="1"/>
          </p:cNvSpPr>
          <p:nvPr>
            <p:ph type="ftr" sz="quarter" idx="3"/>
          </p:nvPr>
        </p:nvSpPr>
        <p:spPr>
          <a:xfrm>
            <a:off x="3486150" y="6356351"/>
            <a:ext cx="21717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057900" y="6356351"/>
            <a:ext cx="245745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281F7D-BED5-47D2-998E-7A95E2E5D341}" type="slidenum">
              <a:rPr lang="en-US" smtClean="0"/>
              <a:t>‹Nr.›</a:t>
            </a:fld>
            <a:endParaRPr lang="en-US" dirty="0"/>
          </a:p>
        </p:txBody>
      </p:sp>
    </p:spTree>
    <p:extLst>
      <p:ext uri="{BB962C8B-B14F-4D97-AF65-F5344CB8AC3E}">
        <p14:creationId xmlns:p14="http://schemas.microsoft.com/office/powerpoint/2010/main" val="2637863436"/>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685800" rtl="0" eaLnBrk="1" latinLnBrk="0" hangingPunct="1">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ct val="3000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ct val="30000"/>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hyperlink" Target="http://costarica.iom.int/es/inicio" TargetMode="External"/><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hyperlink" Target="http://costarica.iom.int/es/inicio" TargetMode="External"/><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hyperlink" Target="http://www.costarica.iom.i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costarica.iom.int/es/inicio" TargetMode="External"/><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hyperlink" Target="http://www.costarica.iom.i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59966" y="1836437"/>
            <a:ext cx="5401550" cy="2215991"/>
          </a:xfrm>
          <a:prstGeom prst="rect">
            <a:avLst/>
          </a:prstGeom>
          <a:noFill/>
        </p:spPr>
        <p:txBody>
          <a:bodyPr wrap="square" tIns="182880" bIns="182880" rtlCol="0">
            <a:spAutoFit/>
          </a:bodyPr>
          <a:lstStyle/>
          <a:p>
            <a:pPr algn="ctr"/>
            <a:endParaRPr lang="en-GB" sz="2000" smtClean="0">
              <a:solidFill>
                <a:srgbClr val="0070C0"/>
              </a:solidFill>
            </a:endParaRPr>
          </a:p>
          <a:p>
            <a:pPr algn="ctr"/>
            <a:endParaRPr lang="en-GB" sz="2000" smtClean="0">
              <a:solidFill>
                <a:srgbClr val="0070C0"/>
              </a:solidFill>
            </a:endParaRPr>
          </a:p>
          <a:p>
            <a:pPr algn="ctr"/>
            <a:endParaRPr lang="en-GB" sz="2000" b="1" smtClean="0">
              <a:solidFill>
                <a:srgbClr val="0070C0"/>
              </a:solidFill>
              <a:latin typeface="Gill Sans MT" panose="020B0502020104020203" pitchFamily="34" charset="0"/>
            </a:endParaRPr>
          </a:p>
          <a:p>
            <a:pPr algn="ctr"/>
            <a:r>
              <a:rPr lang="en-GB" sz="2000" b="1" smtClean="0">
                <a:solidFill>
                  <a:srgbClr val="0070C0"/>
                </a:solidFill>
                <a:latin typeface="Gill Sans MT" panose="020B0502020104020203" pitchFamily="34" charset="0"/>
              </a:rPr>
              <a:t>Update on the Status of </a:t>
            </a:r>
          </a:p>
          <a:p>
            <a:pPr algn="ctr"/>
            <a:r>
              <a:rPr lang="en-GB" sz="2000" b="1" smtClean="0">
                <a:solidFill>
                  <a:srgbClr val="0070C0"/>
                </a:solidFill>
                <a:latin typeface="Gill Sans MT" panose="020B0502020104020203" pitchFamily="34" charset="0"/>
              </a:rPr>
              <a:t>Migrant Smuggling and Trafficking: </a:t>
            </a:r>
          </a:p>
          <a:p>
            <a:pPr algn="ctr"/>
            <a:r>
              <a:rPr lang="en-GB" sz="2000" b="1" smtClean="0">
                <a:solidFill>
                  <a:srgbClr val="0070C0"/>
                </a:solidFill>
                <a:latin typeface="Gill Sans MT" panose="020B0502020104020203" pitchFamily="34" charset="0"/>
              </a:rPr>
              <a:t>Recommendations</a:t>
            </a:r>
            <a:endParaRPr lang="en-GB" sz="2000" b="1">
              <a:solidFill>
                <a:srgbClr val="0070C0"/>
              </a:solidFill>
              <a:latin typeface="Gill Sans MT" panose="020B0502020104020203" pitchFamily="34" charset="0"/>
            </a:endParaRPr>
          </a:p>
        </p:txBody>
      </p:sp>
      <p:sp>
        <p:nvSpPr>
          <p:cNvPr id="6" name="Rectangle 6"/>
          <p:cNvSpPr>
            <a:spLocks noGrp="1" noChangeArrowheads="1"/>
          </p:cNvSpPr>
          <p:nvPr>
            <p:ph type="ctrTitle" idx="4294967295"/>
          </p:nvPr>
        </p:nvSpPr>
        <p:spPr>
          <a:xfrm>
            <a:off x="1089660" y="5161959"/>
            <a:ext cx="5070712" cy="1160462"/>
          </a:xfrm>
        </p:spPr>
        <p:txBody>
          <a:bodyPr>
            <a:normAutofit fontScale="90000"/>
          </a:bodyPr>
          <a:lstStyle/>
          <a:p>
            <a:pPr algn="ctr"/>
            <a:r>
              <a:rPr lang="en-GB" sz="1800" b="1" i="1" smtClean="0">
                <a:solidFill>
                  <a:srgbClr val="000090"/>
                </a:solidFill>
                <a:latin typeface="Gill Sans MT" pitchFamily="34" charset="0"/>
              </a:rPr>
              <a:t>Liaison Officer Network to Combat Migrant Smuggling and Trafficking</a:t>
            </a:r>
            <a:br>
              <a:rPr lang="en-GB" sz="1800" b="1" i="1" smtClean="0">
                <a:solidFill>
                  <a:srgbClr val="000090"/>
                </a:solidFill>
                <a:latin typeface="Gill Sans MT" pitchFamily="34" charset="0"/>
              </a:rPr>
            </a:br>
            <a:r>
              <a:rPr lang="en-GB" sz="1800" b="1" i="1" smtClean="0">
                <a:solidFill>
                  <a:srgbClr val="000090"/>
                </a:solidFill>
                <a:latin typeface="Gill Sans MT" pitchFamily="34" charset="0"/>
              </a:rPr>
              <a:t>Regional Conference on Migration</a:t>
            </a:r>
            <a:br>
              <a:rPr lang="en-GB" sz="1800" b="1" i="1" smtClean="0">
                <a:solidFill>
                  <a:srgbClr val="000090"/>
                </a:solidFill>
                <a:latin typeface="Gill Sans MT" pitchFamily="34" charset="0"/>
              </a:rPr>
            </a:br>
            <a:r>
              <a:rPr lang="en-GB" sz="1800" b="1" i="1" smtClean="0">
                <a:solidFill>
                  <a:srgbClr val="000090"/>
                </a:solidFill>
                <a:latin typeface="Gill Sans MT" pitchFamily="34" charset="0"/>
              </a:rPr>
              <a:t>Honduras, November 15, 2016</a:t>
            </a:r>
            <a:r>
              <a:rPr lang="en-GB" sz="2000" b="1" i="1" smtClean="0">
                <a:solidFill>
                  <a:srgbClr val="000090"/>
                </a:solidFill>
                <a:latin typeface="Gill Sans MT" pitchFamily="34" charset="0"/>
              </a:rPr>
              <a:t/>
            </a:r>
            <a:br>
              <a:rPr lang="en-GB" sz="2000" b="1" i="1" smtClean="0">
                <a:solidFill>
                  <a:srgbClr val="000090"/>
                </a:solidFill>
                <a:latin typeface="Gill Sans MT" pitchFamily="34" charset="0"/>
              </a:rPr>
            </a:br>
            <a:endParaRPr lang="en-GB" sz="2000" b="1" i="1" smtClean="0">
              <a:solidFill>
                <a:srgbClr val="000090"/>
              </a:solidFill>
              <a:latin typeface="Gill Sans MT" pitchFamily="34" charset="0"/>
            </a:endParaRPr>
          </a:p>
        </p:txBody>
      </p:sp>
      <p:sp>
        <p:nvSpPr>
          <p:cNvPr id="12" name="TextBox 11"/>
          <p:cNvSpPr txBox="1"/>
          <p:nvPr/>
        </p:nvSpPr>
        <p:spPr>
          <a:xfrm>
            <a:off x="4479676" y="5093379"/>
            <a:ext cx="184666" cy="369332"/>
          </a:xfrm>
          <a:prstGeom prst="rect">
            <a:avLst/>
          </a:prstGeom>
          <a:noFill/>
        </p:spPr>
        <p:txBody>
          <a:bodyPr wrap="none" rtlCol="0">
            <a:spAutoFit/>
          </a:bodyPr>
          <a:lstStyle/>
          <a:p>
            <a:pPr algn="ctr" fontAlgn="base">
              <a:spcBef>
                <a:spcPct val="0"/>
              </a:spcBef>
              <a:spcAft>
                <a:spcPct val="0"/>
              </a:spcAft>
            </a:pPr>
            <a:r>
              <a:rPr lang="en-GB" b="1" smtClean="0">
                <a:solidFill>
                  <a:srgbClr val="333399"/>
                </a:solidFill>
                <a:latin typeface="Gill Sans MT" pitchFamily="34" charset="0"/>
              </a:rPr>
              <a:t> </a:t>
            </a:r>
            <a:endParaRPr lang="en-GB" smtClean="0">
              <a:solidFill>
                <a:srgbClr val="000000"/>
              </a:solidFill>
              <a:latin typeface="Gill Sans MT" pitchFamily="34" charset="0"/>
            </a:endParaRPr>
          </a:p>
        </p:txBody>
      </p:sp>
      <p:sp>
        <p:nvSpPr>
          <p:cNvPr id="8" name="Rectangle 7"/>
          <p:cNvSpPr/>
          <p:nvPr/>
        </p:nvSpPr>
        <p:spPr>
          <a:xfrm rot="5400000">
            <a:off x="2484276" y="-2484276"/>
            <a:ext cx="1547664" cy="651621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3" descr="N:\SOFIA\Laptop MAC (sjofile01)\documentos ana beatriz\Ana Beatriz ofis\TRATA\CONAMAJ\dibujos color\Dibujos trata Color\12.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529040" y="0"/>
            <a:ext cx="261496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1" name="Picture 4" descr="Logo OIM">
            <a:hlinkClick r:id="rId4" tooltip="OIM-IOM RO SAN JOSÉ"/>
          </p:cNvPr>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107504" y="102612"/>
            <a:ext cx="1304925" cy="134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092752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Recommendations </a:t>
            </a:r>
            <a:r>
              <a:rPr lang="en-GB" sz="3200" dirty="0" smtClean="0"/>
              <a:t>for</a:t>
            </a:r>
            <a:r>
              <a:rPr lang="en-GB" sz="3200" dirty="0" smtClean="0"/>
              <a:t> Combating </a:t>
            </a:r>
            <a:r>
              <a:rPr lang="en-GB" sz="3200" dirty="0" smtClean="0"/>
              <a:t>Migrant Smuggling</a:t>
            </a:r>
            <a:endParaRPr lang="en-GB" sz="3200" dirty="0"/>
          </a:p>
        </p:txBody>
      </p:sp>
      <p:sp>
        <p:nvSpPr>
          <p:cNvPr id="3" name="Content Placeholder 2"/>
          <p:cNvSpPr>
            <a:spLocks noGrp="1"/>
          </p:cNvSpPr>
          <p:nvPr>
            <p:ph idx="1"/>
          </p:nvPr>
        </p:nvSpPr>
        <p:spPr>
          <a:xfrm>
            <a:off x="1113182" y="1391479"/>
            <a:ext cx="6286685" cy="4348922"/>
          </a:xfrm>
        </p:spPr>
        <p:txBody>
          <a:bodyPr>
            <a:normAutofit/>
          </a:bodyPr>
          <a:lstStyle/>
          <a:p>
            <a:pPr marL="514350" indent="-514350">
              <a:buFont typeface="+mj-lt"/>
              <a:buAutoNum type="arabicPeriod"/>
            </a:pPr>
            <a:r>
              <a:rPr lang="en-GB" sz="2800" b="1" dirty="0" smtClean="0"/>
              <a:t>Prevention;</a:t>
            </a:r>
          </a:p>
          <a:p>
            <a:pPr marL="514350" indent="-514350">
              <a:buFont typeface="+mj-lt"/>
              <a:buAutoNum type="arabicPeriod"/>
            </a:pPr>
            <a:r>
              <a:rPr lang="en-GB" sz="2800" b="1" dirty="0" smtClean="0"/>
              <a:t>Information dissemination;</a:t>
            </a:r>
          </a:p>
          <a:p>
            <a:pPr marL="514350" indent="-514350">
              <a:buFont typeface="+mj-lt"/>
              <a:buAutoNum type="arabicPeriod"/>
            </a:pPr>
            <a:r>
              <a:rPr lang="en-GB" sz="2800" b="1" dirty="0" smtClean="0"/>
              <a:t>Training;</a:t>
            </a:r>
          </a:p>
          <a:p>
            <a:pPr marL="514350" indent="-514350">
              <a:buFont typeface="+mj-lt"/>
              <a:buAutoNum type="arabicPeriod"/>
            </a:pPr>
            <a:r>
              <a:rPr lang="en-GB" sz="2800" b="1" dirty="0" smtClean="0"/>
              <a:t>Identifying potential </a:t>
            </a:r>
            <a:r>
              <a:rPr lang="en-GB" sz="2800" b="1" dirty="0" smtClean="0"/>
              <a:t>cases;</a:t>
            </a:r>
            <a:endParaRPr lang="en-GB" sz="2800" b="1" dirty="0" smtClean="0"/>
          </a:p>
          <a:p>
            <a:pPr marL="514350" indent="-514350">
              <a:buFont typeface="+mj-lt"/>
              <a:buAutoNum type="arabicPeriod"/>
            </a:pPr>
            <a:r>
              <a:rPr lang="en-GB" sz="2800" b="1" dirty="0" smtClean="0"/>
              <a:t>Organizational aspects;</a:t>
            </a:r>
          </a:p>
          <a:p>
            <a:pPr marL="514350" indent="-514350">
              <a:buFont typeface="+mj-lt"/>
              <a:buAutoNum type="arabicPeriod"/>
            </a:pPr>
            <a:r>
              <a:rPr lang="en-GB" sz="2800" b="1" dirty="0" smtClean="0"/>
              <a:t>Prosecution;</a:t>
            </a:r>
          </a:p>
          <a:p>
            <a:pPr marL="514350" indent="-514350">
              <a:buFont typeface="+mj-lt"/>
              <a:buAutoNum type="arabicPeriod"/>
            </a:pPr>
            <a:r>
              <a:rPr lang="en-GB" sz="2800" b="1" dirty="0" smtClean="0"/>
              <a:t>Investigation and proceedings;</a:t>
            </a:r>
          </a:p>
          <a:p>
            <a:pPr marL="514350" indent="-514350">
              <a:buFont typeface="+mj-lt"/>
              <a:buAutoNum type="arabicPeriod"/>
            </a:pPr>
            <a:r>
              <a:rPr lang="en-GB" sz="2800" b="1" dirty="0" smtClean="0"/>
              <a:t>Assistance and protection.</a:t>
            </a:r>
          </a:p>
          <a:p>
            <a:pPr marL="0" indent="0">
              <a:buNone/>
            </a:pPr>
            <a:endParaRPr lang="en-GB" sz="2800" dirty="0" smtClean="0"/>
          </a:p>
          <a:p>
            <a:pPr marL="0" indent="0">
              <a:buNone/>
            </a:pPr>
            <a:endParaRPr lang="en-GB" sz="2800" dirty="0" smtClean="0"/>
          </a:p>
          <a:p>
            <a:endParaRPr lang="en-GB" dirty="0"/>
          </a:p>
        </p:txBody>
      </p:sp>
    </p:spTree>
    <p:extLst>
      <p:ext uri="{BB962C8B-B14F-4D97-AF65-F5344CB8AC3E}">
        <p14:creationId xmlns:p14="http://schemas.microsoft.com/office/powerpoint/2010/main" val="404972657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CTIM 1/8 </a:t>
            </a:r>
            <a:r>
              <a:rPr lang="en-GB" b="1" dirty="0" smtClean="0"/>
              <a:t>– </a:t>
            </a:r>
            <a:r>
              <a:rPr lang="en-GB" b="1" dirty="0" smtClean="0"/>
              <a:t>Prevention</a:t>
            </a:r>
            <a:endParaRPr lang="en-GB" dirty="0"/>
          </a:p>
        </p:txBody>
      </p:sp>
      <p:sp>
        <p:nvSpPr>
          <p:cNvPr id="3" name="Content Placeholder 2"/>
          <p:cNvSpPr>
            <a:spLocks noGrp="1"/>
          </p:cNvSpPr>
          <p:nvPr>
            <p:ph idx="1"/>
          </p:nvPr>
        </p:nvSpPr>
        <p:spPr>
          <a:xfrm>
            <a:off x="921797" y="1391478"/>
            <a:ext cx="7871791" cy="3400655"/>
          </a:xfrm>
        </p:spPr>
        <p:txBody>
          <a:bodyPr>
            <a:normAutofit/>
          </a:bodyPr>
          <a:lstStyle/>
          <a:p>
            <a:pPr marL="0" indent="0">
              <a:buNone/>
            </a:pPr>
            <a:r>
              <a:rPr lang="en-GB" sz="2800" i="1" dirty="0" smtClean="0"/>
              <a:t>National-level mapping </a:t>
            </a:r>
            <a:r>
              <a:rPr lang="en-GB" sz="2800" dirty="0" smtClean="0"/>
              <a:t>of the causes of irregular migration assisted by </a:t>
            </a:r>
            <a:r>
              <a:rPr lang="en-GB" sz="2800" dirty="0" smtClean="0"/>
              <a:t>migrant smugglers, </a:t>
            </a:r>
            <a:r>
              <a:rPr lang="en-GB" sz="2800" dirty="0" smtClean="0"/>
              <a:t>based on interviews with migrants, which will also be used as the basis for designing two profiles: </a:t>
            </a:r>
          </a:p>
          <a:p>
            <a:pPr marL="514350" indent="-514350">
              <a:buAutoNum type="arabicParenR"/>
            </a:pPr>
            <a:r>
              <a:rPr lang="en-GB" sz="2800" dirty="0" smtClean="0"/>
              <a:t>A </a:t>
            </a:r>
            <a:r>
              <a:rPr lang="en-GB" sz="2800" i="1" dirty="0" smtClean="0"/>
              <a:t>profile of migrants </a:t>
            </a:r>
            <a:r>
              <a:rPr lang="en-GB" sz="2800" dirty="0" smtClean="0"/>
              <a:t>(Who migrates?); and </a:t>
            </a:r>
          </a:p>
          <a:p>
            <a:pPr marL="514350" indent="-514350">
              <a:buAutoNum type="arabicParenR"/>
            </a:pPr>
            <a:r>
              <a:rPr lang="en-GB" sz="2800" dirty="0" smtClean="0"/>
              <a:t>A </a:t>
            </a:r>
            <a:r>
              <a:rPr lang="en-GB" sz="2800" i="1" dirty="0" smtClean="0"/>
              <a:t>profile of vulnerabilities (</a:t>
            </a:r>
            <a:r>
              <a:rPr lang="en-GB" sz="2800" dirty="0" smtClean="0"/>
              <a:t>Why do they migrate?)</a:t>
            </a:r>
            <a:endParaRPr lang="en-GB" sz="2800" i="1" dirty="0" smtClean="0"/>
          </a:p>
          <a:p>
            <a:pPr marL="0" indent="0">
              <a:buNone/>
            </a:pPr>
            <a:endParaRPr lang="en-GB" sz="2800" i="1" dirty="0" smtClean="0"/>
          </a:p>
          <a:p>
            <a:pPr marL="0" indent="0">
              <a:buNone/>
            </a:pPr>
            <a:endParaRPr lang="en-GB" sz="2800" i="1" dirty="0" smtClean="0"/>
          </a:p>
          <a:p>
            <a:pPr marL="514350" indent="-514350">
              <a:buFont typeface="+mj-lt"/>
              <a:buAutoNum type="arabicPeriod"/>
            </a:pPr>
            <a:endParaRPr lang="en-GB" sz="2800" dirty="0" smtClean="0"/>
          </a:p>
          <a:p>
            <a:pPr marL="0" indent="0">
              <a:buNone/>
            </a:pPr>
            <a:endParaRPr lang="en-GB" sz="2800" dirty="0" smtClean="0"/>
          </a:p>
          <a:p>
            <a:endParaRPr lang="en-GB" dirty="0"/>
          </a:p>
        </p:txBody>
      </p:sp>
    </p:spTree>
    <p:extLst>
      <p:ext uri="{BB962C8B-B14F-4D97-AF65-F5344CB8AC3E}">
        <p14:creationId xmlns:p14="http://schemas.microsoft.com/office/powerpoint/2010/main" val="3242060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CTIM 2/8 – Information Dissemination</a:t>
            </a:r>
            <a:endParaRPr lang="en-GB" dirty="0"/>
          </a:p>
        </p:txBody>
      </p:sp>
      <p:sp>
        <p:nvSpPr>
          <p:cNvPr id="3" name="Content Placeholder 2"/>
          <p:cNvSpPr>
            <a:spLocks noGrp="1"/>
          </p:cNvSpPr>
          <p:nvPr>
            <p:ph idx="1"/>
          </p:nvPr>
        </p:nvSpPr>
        <p:spPr>
          <a:xfrm>
            <a:off x="287867" y="1637415"/>
            <a:ext cx="8697107" cy="3645786"/>
          </a:xfrm>
        </p:spPr>
        <p:txBody>
          <a:bodyPr>
            <a:normAutofit/>
          </a:bodyPr>
          <a:lstStyle/>
          <a:p>
            <a:pPr marL="0" indent="0">
              <a:buNone/>
            </a:pPr>
            <a:r>
              <a:rPr lang="en-GB" sz="2800" dirty="0" smtClean="0"/>
              <a:t>An </a:t>
            </a:r>
            <a:r>
              <a:rPr lang="en-GB" sz="2800" dirty="0" err="1" smtClean="0"/>
              <a:t>ongoing</a:t>
            </a:r>
            <a:r>
              <a:rPr lang="en-GB" sz="2800" dirty="0" smtClean="0"/>
              <a:t> and permanent social communication programme focused on two central themes: </a:t>
            </a:r>
          </a:p>
          <a:p>
            <a:pPr marL="514350" indent="-514350">
              <a:buFont typeface="+mj-lt"/>
              <a:buAutoNum type="arabicPeriod"/>
            </a:pPr>
            <a:r>
              <a:rPr lang="en-GB" sz="2800" dirty="0" smtClean="0"/>
              <a:t>Differentiated messages oriented toward the general public about the risk of irregular migration in general and </a:t>
            </a:r>
            <a:r>
              <a:rPr lang="en-GB" sz="2800" dirty="0" smtClean="0"/>
              <a:t>migrant smugglers </a:t>
            </a:r>
            <a:r>
              <a:rPr lang="en-GB" sz="2800" dirty="0" smtClean="0"/>
              <a:t>in particular; and</a:t>
            </a:r>
          </a:p>
          <a:p>
            <a:pPr marL="514350" indent="-514350">
              <a:buFont typeface="+mj-lt"/>
              <a:buAutoNum type="arabicPeriod"/>
            </a:pPr>
            <a:r>
              <a:rPr lang="en-GB" sz="2800" dirty="0" smtClean="0"/>
              <a:t>About the benefits of remaining in the country of origin. </a:t>
            </a:r>
          </a:p>
          <a:p>
            <a:pPr marL="0" indent="0">
              <a:buNone/>
            </a:pPr>
            <a:endParaRPr lang="en-GB" sz="2800" dirty="0" smtClean="0"/>
          </a:p>
          <a:p>
            <a:endParaRPr lang="en-GB" dirty="0"/>
          </a:p>
        </p:txBody>
      </p:sp>
    </p:spTree>
    <p:extLst>
      <p:ext uri="{BB962C8B-B14F-4D97-AF65-F5344CB8AC3E}">
        <p14:creationId xmlns:p14="http://schemas.microsoft.com/office/powerpoint/2010/main" val="3470404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CTIM 3/8 – Training</a:t>
            </a:r>
            <a:endParaRPr lang="en-GB" dirty="0"/>
          </a:p>
        </p:txBody>
      </p:sp>
      <p:sp>
        <p:nvSpPr>
          <p:cNvPr id="3" name="Content Placeholder 2"/>
          <p:cNvSpPr>
            <a:spLocks noGrp="1"/>
          </p:cNvSpPr>
          <p:nvPr>
            <p:ph idx="1"/>
          </p:nvPr>
        </p:nvSpPr>
        <p:spPr>
          <a:xfrm>
            <a:off x="542259" y="1391479"/>
            <a:ext cx="8410815" cy="4009862"/>
          </a:xfrm>
        </p:spPr>
        <p:txBody>
          <a:bodyPr>
            <a:normAutofit lnSpcReduction="10000"/>
          </a:bodyPr>
          <a:lstStyle/>
          <a:p>
            <a:pPr marL="0" indent="0">
              <a:buNone/>
            </a:pPr>
            <a:r>
              <a:rPr lang="en-GB" sz="2800" dirty="0" smtClean="0"/>
              <a:t>Two structured and permanent training programmes oriented toward:</a:t>
            </a:r>
          </a:p>
          <a:p>
            <a:pPr marL="514350" indent="-514350">
              <a:buFont typeface="+mj-lt"/>
              <a:buAutoNum type="arabicPeriod"/>
            </a:pPr>
            <a:r>
              <a:rPr lang="en-GB" sz="2800" dirty="0" smtClean="0"/>
              <a:t>Civil servants </a:t>
            </a:r>
            <a:r>
              <a:rPr lang="en-GB" sz="2800" i="1" dirty="0" smtClean="0"/>
              <a:t>who are </a:t>
            </a:r>
            <a:r>
              <a:rPr lang="en-GB" sz="2800" i="1" dirty="0" smtClean="0"/>
              <a:t>involved, in one way or another, in prevention and prosecution of the crime, and assistance and protection for smuggled migrants; </a:t>
            </a:r>
            <a:r>
              <a:rPr lang="en-GB" sz="2800" dirty="0" smtClean="0"/>
              <a:t>and</a:t>
            </a:r>
          </a:p>
          <a:p>
            <a:pPr marL="514350" indent="-514350">
              <a:buFont typeface="+mj-lt"/>
              <a:buAutoNum type="arabicPeriod"/>
            </a:pPr>
            <a:r>
              <a:rPr lang="en-GB" sz="2800" dirty="0" smtClean="0"/>
              <a:t>Teachers, community leaders and other institutional or civil actors that can provide useful and updated information on migrant smuggling to the general public. </a:t>
            </a:r>
            <a:endParaRPr lang="en-GB" dirty="0"/>
          </a:p>
        </p:txBody>
      </p:sp>
    </p:spTree>
    <p:extLst>
      <p:ext uri="{BB962C8B-B14F-4D97-AF65-F5344CB8AC3E}">
        <p14:creationId xmlns:p14="http://schemas.microsoft.com/office/powerpoint/2010/main" val="1450593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CTIM 4/8 – Identifying Potential Cases</a:t>
            </a:r>
            <a:endParaRPr lang="en-GB" dirty="0"/>
          </a:p>
        </p:txBody>
      </p:sp>
      <p:sp>
        <p:nvSpPr>
          <p:cNvPr id="3" name="Content Placeholder 2"/>
          <p:cNvSpPr>
            <a:spLocks noGrp="1"/>
          </p:cNvSpPr>
          <p:nvPr>
            <p:ph idx="1"/>
          </p:nvPr>
        </p:nvSpPr>
        <p:spPr/>
        <p:txBody>
          <a:bodyPr>
            <a:normAutofit/>
          </a:bodyPr>
          <a:lstStyle/>
          <a:p>
            <a:pPr marL="0" indent="0">
              <a:buNone/>
            </a:pPr>
            <a:r>
              <a:rPr lang="en-GB" sz="2800" i="1" dirty="0" smtClean="0"/>
              <a:t>A Regional Plan of Action </a:t>
            </a:r>
            <a:r>
              <a:rPr lang="en-GB" sz="2800" dirty="0" smtClean="0"/>
              <a:t>for the identification of potential situations of migrant smuggling (individuals, means of transport, locations, routes, etc.) through use of two instruments:</a:t>
            </a:r>
          </a:p>
          <a:p>
            <a:pPr marL="514350" indent="-514350">
              <a:buFont typeface="+mj-lt"/>
              <a:buAutoNum type="arabicPeriod"/>
            </a:pPr>
            <a:r>
              <a:rPr lang="en-GB" sz="2800" i="1" dirty="0" smtClean="0"/>
              <a:t>Mapping</a:t>
            </a:r>
            <a:r>
              <a:rPr lang="en-GB" sz="2800" dirty="0" smtClean="0"/>
              <a:t> –</a:t>
            </a:r>
            <a:r>
              <a:rPr lang="en-GB" sz="2800" dirty="0"/>
              <a:t> </a:t>
            </a:r>
            <a:r>
              <a:rPr lang="en-GB" sz="2800" dirty="0" smtClean="0"/>
              <a:t>tactical or strategic – and </a:t>
            </a:r>
            <a:r>
              <a:rPr lang="en-GB" sz="2800" i="1" dirty="0" smtClean="0"/>
              <a:t>designing profiles </a:t>
            </a:r>
            <a:r>
              <a:rPr lang="en-GB" sz="2800" dirty="0" smtClean="0"/>
              <a:t>which, in turn, may provide the necessary information for </a:t>
            </a:r>
          </a:p>
          <a:p>
            <a:pPr marL="514350" indent="-514350">
              <a:buFont typeface="+mj-lt"/>
              <a:buAutoNum type="arabicPeriod"/>
            </a:pPr>
            <a:r>
              <a:rPr lang="en-GB" sz="2800" dirty="0" smtClean="0"/>
              <a:t>Establishing an </a:t>
            </a:r>
            <a:r>
              <a:rPr lang="en-GB" sz="2800" i="1" dirty="0" smtClean="0"/>
              <a:t>Early Alert System.</a:t>
            </a:r>
            <a:r>
              <a:rPr lang="en-GB" sz="2800" b="1" i="1" dirty="0" smtClean="0"/>
              <a:t> </a:t>
            </a:r>
          </a:p>
          <a:p>
            <a:pPr marL="0" indent="0">
              <a:buNone/>
            </a:pPr>
            <a:endParaRPr lang="en-GB" sz="2800" dirty="0"/>
          </a:p>
        </p:txBody>
      </p:sp>
    </p:spTree>
    <p:extLst>
      <p:ext uri="{BB962C8B-B14F-4D97-AF65-F5344CB8AC3E}">
        <p14:creationId xmlns:p14="http://schemas.microsoft.com/office/powerpoint/2010/main" val="3463460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CTIM 5/8 – Organizational Aspects</a:t>
            </a:r>
            <a:endParaRPr lang="en-GB" dirty="0"/>
          </a:p>
        </p:txBody>
      </p:sp>
      <p:sp>
        <p:nvSpPr>
          <p:cNvPr id="3" name="Content Placeholder 2"/>
          <p:cNvSpPr>
            <a:spLocks noGrp="1"/>
          </p:cNvSpPr>
          <p:nvPr>
            <p:ph idx="1"/>
          </p:nvPr>
        </p:nvSpPr>
        <p:spPr>
          <a:xfrm>
            <a:off x="520996" y="1391479"/>
            <a:ext cx="8463978" cy="4501322"/>
          </a:xfrm>
        </p:spPr>
        <p:txBody>
          <a:bodyPr>
            <a:normAutofit/>
          </a:bodyPr>
          <a:lstStyle/>
          <a:p>
            <a:pPr marL="514350" indent="-514350">
              <a:buFont typeface="+mj-lt"/>
              <a:buAutoNum type="arabicPeriod"/>
            </a:pPr>
            <a:r>
              <a:rPr lang="en-GB" sz="2400" i="1" dirty="0" smtClean="0"/>
              <a:t>Establishing differentiated units against trafficking in persons and migrant smuggling;</a:t>
            </a:r>
            <a:r>
              <a:rPr lang="en-GB" sz="2400" dirty="0" smtClean="0"/>
              <a:t> </a:t>
            </a:r>
          </a:p>
          <a:p>
            <a:pPr marL="514350" indent="-514350">
              <a:buFont typeface="+mj-lt"/>
              <a:buAutoNum type="arabicPeriod"/>
            </a:pPr>
            <a:r>
              <a:rPr lang="en-GB" sz="2400" i="1" dirty="0" smtClean="0"/>
              <a:t>Creating or </a:t>
            </a:r>
            <a:r>
              <a:rPr lang="en-GB" sz="2400" i="1" dirty="0" smtClean="0"/>
              <a:t>strengthening police and prosecutor units against migrant smuggling,</a:t>
            </a:r>
            <a:r>
              <a:rPr lang="en-GB" sz="2400" dirty="0" smtClean="0"/>
              <a:t> with specialized counterparts that can coordinate operational matters and/or legal assistance or other procedural actions;</a:t>
            </a:r>
          </a:p>
          <a:p>
            <a:pPr marL="514350" indent="-514350">
              <a:buFont typeface="+mj-lt"/>
              <a:buAutoNum type="arabicPeriod"/>
            </a:pPr>
            <a:r>
              <a:rPr lang="en-GB" sz="2400" i="1" dirty="0" smtClean="0"/>
              <a:t>A P</a:t>
            </a:r>
            <a:r>
              <a:rPr lang="en-GB" sz="2400" i="1" dirty="0" smtClean="0"/>
              <a:t>ermanent Regional Commission Against Migrant Smuggling </a:t>
            </a:r>
            <a:r>
              <a:rPr lang="en-GB" sz="2400" dirty="0" smtClean="0"/>
              <a:t>to coordinate regional actions in addressing this crime and </a:t>
            </a:r>
            <a:r>
              <a:rPr lang="en-GB" sz="2400" dirty="0" smtClean="0"/>
              <a:t>develop proposals for harmonization; </a:t>
            </a:r>
            <a:r>
              <a:rPr lang="en-GB" sz="2400" dirty="0" smtClean="0"/>
              <a:t> </a:t>
            </a:r>
          </a:p>
          <a:p>
            <a:pPr marL="514350" indent="-514350">
              <a:buFont typeface="+mj-lt"/>
              <a:buAutoNum type="arabicPeriod"/>
            </a:pPr>
            <a:r>
              <a:rPr lang="en-GB" sz="2400" dirty="0" smtClean="0"/>
              <a:t>Including representatives from similar organizations from the United States and Canada.</a:t>
            </a:r>
          </a:p>
          <a:p>
            <a:pPr marL="514350" indent="-514350">
              <a:buFont typeface="+mj-lt"/>
              <a:buAutoNum type="arabicPeriod"/>
            </a:pPr>
            <a:endParaRPr lang="en-GB" sz="2800" dirty="0" smtClean="0"/>
          </a:p>
          <a:p>
            <a:pPr marL="0" indent="0">
              <a:buNone/>
            </a:pPr>
            <a:endParaRPr lang="en-GB" sz="2800" dirty="0" smtClean="0"/>
          </a:p>
          <a:p>
            <a:endParaRPr lang="en-GB" dirty="0"/>
          </a:p>
        </p:txBody>
      </p:sp>
    </p:spTree>
    <p:extLst>
      <p:ext uri="{BB962C8B-B14F-4D97-AF65-F5344CB8AC3E}">
        <p14:creationId xmlns:p14="http://schemas.microsoft.com/office/powerpoint/2010/main" val="769781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CTIM 6/8 – Prosecution</a:t>
            </a:r>
            <a:endParaRPr lang="en-GB" dirty="0"/>
          </a:p>
        </p:txBody>
      </p:sp>
      <p:sp>
        <p:nvSpPr>
          <p:cNvPr id="3" name="Content Placeholder 2"/>
          <p:cNvSpPr>
            <a:spLocks noGrp="1"/>
          </p:cNvSpPr>
          <p:nvPr>
            <p:ph idx="1"/>
          </p:nvPr>
        </p:nvSpPr>
        <p:spPr>
          <a:xfrm>
            <a:off x="116958" y="1391478"/>
            <a:ext cx="8868015" cy="5327367"/>
          </a:xfrm>
        </p:spPr>
        <p:txBody>
          <a:bodyPr>
            <a:normAutofit/>
          </a:bodyPr>
          <a:lstStyle/>
          <a:p>
            <a:pPr marL="514350" indent="-514350">
              <a:buFont typeface="+mj-lt"/>
              <a:buAutoNum type="arabicPeriod"/>
            </a:pPr>
            <a:r>
              <a:rPr lang="en-GB" sz="2400" dirty="0" smtClean="0"/>
              <a:t>Harmonizing the concept of and approach to </a:t>
            </a:r>
            <a:r>
              <a:rPr lang="en-GB" sz="2400" i="1" dirty="0" smtClean="0"/>
              <a:t>migrant smuggling </a:t>
            </a:r>
            <a:r>
              <a:rPr lang="en-GB" sz="2400" dirty="0" smtClean="0"/>
              <a:t>to improve the development of regulations, especially in regard to the design of punishment regulations (</a:t>
            </a:r>
            <a:r>
              <a:rPr lang="en-GB" sz="2400" i="1" dirty="0" smtClean="0"/>
              <a:t>criminal types</a:t>
            </a:r>
            <a:r>
              <a:rPr lang="en-GB" sz="2400" dirty="0" smtClean="0"/>
              <a:t>)</a:t>
            </a:r>
            <a:r>
              <a:rPr lang="en-GB" sz="2400" dirty="0"/>
              <a:t>;</a:t>
            </a:r>
            <a:r>
              <a:rPr lang="en-GB" sz="2400" dirty="0" smtClean="0"/>
              <a:t> </a:t>
            </a:r>
          </a:p>
          <a:p>
            <a:pPr marL="514350" indent="-514350">
              <a:buFont typeface="+mj-lt"/>
              <a:buAutoNum type="arabicPeriod"/>
            </a:pPr>
            <a:r>
              <a:rPr lang="en-GB" sz="2400" dirty="0" smtClean="0"/>
              <a:t>Development of regulations: establishing regional parameters to equate criminal and procedural provisions in regard to the following: means to assess evidence, prescription, attempt, complicity, organized crime, anticipated proof, compensation of damage, etc., in accordance with a list that could be agreed by prosecutors in charge of investigating these crimes; </a:t>
            </a:r>
          </a:p>
          <a:p>
            <a:pPr marL="514350" indent="-514350">
              <a:buFont typeface="+mj-lt"/>
              <a:buAutoNum type="arabicPeriod"/>
            </a:pPr>
            <a:r>
              <a:rPr lang="en-GB" sz="2400" dirty="0" smtClean="0"/>
              <a:t>Creating a regional online library of regulations, including updated documents and other provisions on migrant smuggling – laws, regulations, plans, strategies, protocols, etc.</a:t>
            </a:r>
          </a:p>
          <a:p>
            <a:pPr marL="0" indent="0">
              <a:buNone/>
            </a:pPr>
            <a:endParaRPr lang="en-GB" sz="2800" dirty="0" smtClean="0"/>
          </a:p>
          <a:p>
            <a:endParaRPr lang="en-GB" dirty="0"/>
          </a:p>
        </p:txBody>
      </p:sp>
    </p:spTree>
    <p:extLst>
      <p:ext uri="{BB962C8B-B14F-4D97-AF65-F5344CB8AC3E}">
        <p14:creationId xmlns:p14="http://schemas.microsoft.com/office/powerpoint/2010/main" val="1651605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CTIM 7/8 – Investigation and Proceedings</a:t>
            </a:r>
            <a:endParaRPr lang="en-GB"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sz="2400" dirty="0" smtClean="0"/>
              <a:t>Harmonizing techniques and procedures in the sphere of criminal investigation at a regional level; </a:t>
            </a:r>
          </a:p>
          <a:p>
            <a:pPr marL="514350" indent="-514350">
              <a:buFont typeface="+mj-lt"/>
              <a:buAutoNum type="arabicPeriod"/>
            </a:pPr>
            <a:r>
              <a:rPr lang="en-GB" sz="2400" dirty="0" smtClean="0"/>
              <a:t>Permanent procedures for the </a:t>
            </a:r>
            <a:r>
              <a:rPr lang="en-GB" sz="2400" dirty="0" smtClean="0"/>
              <a:t>exchange of police information concerning migrant smuggling;</a:t>
            </a:r>
            <a:endParaRPr lang="en-GB" sz="2400" dirty="0" smtClean="0"/>
          </a:p>
          <a:p>
            <a:pPr marL="514350" indent="-514350">
              <a:buFont typeface="+mj-lt"/>
              <a:buAutoNum type="arabicPeriod"/>
            </a:pPr>
            <a:r>
              <a:rPr lang="en-GB" sz="2400" dirty="0" smtClean="0"/>
              <a:t>Standardizing </a:t>
            </a:r>
            <a:r>
              <a:rPr lang="en-GB" sz="2400" dirty="0" smtClean="0"/>
              <a:t>regulations and operations for the joint investigation of specific cases;</a:t>
            </a:r>
            <a:endParaRPr lang="en-GB" sz="2400" dirty="0" smtClean="0"/>
          </a:p>
          <a:p>
            <a:pPr marL="514350" indent="-514350">
              <a:buFont typeface="+mj-lt"/>
              <a:buAutoNum type="arabicPeriod"/>
            </a:pPr>
            <a:r>
              <a:rPr lang="en-GB" sz="2400" dirty="0" smtClean="0"/>
              <a:t>Considering the possibility of establishing joint migration stations between neighbouring countries to facilitate border patrolling and investigation of cases, as well as assistance to migrants; </a:t>
            </a:r>
          </a:p>
          <a:p>
            <a:pPr marL="514350" indent="-514350">
              <a:buFont typeface="+mj-lt"/>
              <a:buAutoNum type="arabicPeriod"/>
            </a:pPr>
            <a:r>
              <a:rPr lang="en-GB" sz="2400" dirty="0" smtClean="0"/>
              <a:t>Permanent and standardized procedures </a:t>
            </a:r>
            <a:r>
              <a:rPr lang="en-GB" sz="2400" dirty="0" smtClean="0"/>
              <a:t>to request reciprocal legal assistance relating to migrant smuggling.</a:t>
            </a:r>
            <a:endParaRPr lang="en-GB" sz="2400" dirty="0" smtClean="0"/>
          </a:p>
          <a:p>
            <a:pPr marL="514350" indent="-514350">
              <a:buFont typeface="+mj-lt"/>
              <a:buAutoNum type="arabicPeriod"/>
            </a:pPr>
            <a:endParaRPr lang="en-GB" sz="2800" dirty="0" smtClean="0"/>
          </a:p>
          <a:p>
            <a:pPr marL="0" indent="0">
              <a:buNone/>
            </a:pPr>
            <a:endParaRPr lang="en-GB" sz="2800" dirty="0" smtClean="0"/>
          </a:p>
          <a:p>
            <a:endParaRPr lang="en-GB" dirty="0"/>
          </a:p>
        </p:txBody>
      </p:sp>
    </p:spTree>
    <p:extLst>
      <p:ext uri="{BB962C8B-B14F-4D97-AF65-F5344CB8AC3E}">
        <p14:creationId xmlns:p14="http://schemas.microsoft.com/office/powerpoint/2010/main" val="888128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CTIM 8/8 – Assistance and Protection</a:t>
            </a:r>
            <a:endParaRPr lang="en-GB" dirty="0"/>
          </a:p>
        </p:txBody>
      </p:sp>
      <p:sp>
        <p:nvSpPr>
          <p:cNvPr id="3" name="Content Placeholder 2"/>
          <p:cNvSpPr>
            <a:spLocks noGrp="1"/>
          </p:cNvSpPr>
          <p:nvPr>
            <p:ph idx="1"/>
          </p:nvPr>
        </p:nvSpPr>
        <p:spPr>
          <a:xfrm>
            <a:off x="255182" y="1391478"/>
            <a:ext cx="8729792" cy="5327367"/>
          </a:xfrm>
        </p:spPr>
        <p:txBody>
          <a:bodyPr>
            <a:normAutofit fontScale="92500" lnSpcReduction="10000"/>
          </a:bodyPr>
          <a:lstStyle/>
          <a:p>
            <a:pPr marL="514350" indent="-514350">
              <a:buFont typeface="+mj-lt"/>
              <a:buAutoNum type="arabicPeriod"/>
            </a:pPr>
            <a:r>
              <a:rPr lang="en-GB" sz="2600" dirty="0" smtClean="0"/>
              <a:t>A programme </a:t>
            </a:r>
            <a:r>
              <a:rPr lang="en-GB" sz="2600" dirty="0" smtClean="0"/>
              <a:t>for risk assessment and management for smuggled migrants at a local and regional level – for smuggled migrants and for the population in the country where they are identified;</a:t>
            </a:r>
            <a:endParaRPr lang="en-GB" sz="2600" dirty="0" smtClean="0"/>
          </a:p>
          <a:p>
            <a:pPr marL="514350" indent="-514350">
              <a:buFont typeface="+mj-lt"/>
              <a:buAutoNum type="arabicPeriod"/>
            </a:pPr>
            <a:r>
              <a:rPr lang="en-GB" sz="2600" dirty="0" smtClean="0"/>
              <a:t>Programmes for assistance, protection and referral of smuggled migrants at a local and regional level – coordination among countries in the region; common elements should exist in terms of procedures and external links;</a:t>
            </a:r>
          </a:p>
          <a:p>
            <a:pPr marL="514350" indent="-514350">
              <a:buFont typeface="+mj-lt"/>
              <a:buAutoNum type="arabicPeriod"/>
            </a:pPr>
            <a:r>
              <a:rPr lang="en-GB" sz="2600" dirty="0" smtClean="0"/>
              <a:t>A biometric m</a:t>
            </a:r>
            <a:r>
              <a:rPr lang="en-GB" sz="2600" dirty="0" smtClean="0"/>
              <a:t>igration identity card to collect information about migrants identified in transit </a:t>
            </a:r>
            <a:r>
              <a:rPr lang="en-GB" sz="2600" dirty="0" smtClean="0"/>
              <a:t>who could be related to irregular migration led by criminal networks;</a:t>
            </a:r>
            <a:r>
              <a:rPr lang="en-GB" sz="2600" dirty="0" smtClean="0"/>
              <a:t> </a:t>
            </a:r>
          </a:p>
          <a:p>
            <a:pPr marL="514350" indent="-514350">
              <a:buFont typeface="+mj-lt"/>
              <a:buAutoNum type="arabicPeriod"/>
            </a:pPr>
            <a:r>
              <a:rPr lang="en-GB" sz="2600" dirty="0" smtClean="0"/>
              <a:t>Standardizing procedures in regard to screening of and </a:t>
            </a:r>
            <a:r>
              <a:rPr lang="en-GB" sz="2600" dirty="0" smtClean="0"/>
              <a:t>interviews with smuggled migrants;</a:t>
            </a:r>
            <a:endParaRPr lang="en-GB" sz="2600" dirty="0" smtClean="0"/>
          </a:p>
          <a:p>
            <a:pPr marL="514350" indent="-514350">
              <a:buFont typeface="+mj-lt"/>
              <a:buAutoNum type="arabicPeriod"/>
            </a:pPr>
            <a:r>
              <a:rPr lang="en-GB" sz="2600" dirty="0" smtClean="0"/>
              <a:t>Regional agreements and procedures on </a:t>
            </a:r>
            <a:r>
              <a:rPr lang="en-GB" sz="2600" dirty="0" smtClean="0"/>
              <a:t>repatriation of smuggled migrants to their countries of origin or residence; and a standardized integration procedure.</a:t>
            </a:r>
            <a:endParaRPr lang="en-GB" sz="2600" dirty="0" smtClean="0"/>
          </a:p>
          <a:p>
            <a:pPr marL="514350" indent="-514350">
              <a:buFont typeface="+mj-lt"/>
              <a:buAutoNum type="arabicPeriod"/>
            </a:pPr>
            <a:endParaRPr lang="en-GB" sz="2400" dirty="0" smtClean="0"/>
          </a:p>
          <a:p>
            <a:pPr marL="514350" indent="-514350">
              <a:buFont typeface="+mj-lt"/>
              <a:buAutoNum type="arabicPeriod"/>
            </a:pPr>
            <a:endParaRPr lang="en-GB" sz="2800" dirty="0" smtClean="0"/>
          </a:p>
          <a:p>
            <a:pPr marL="514350" indent="-514350">
              <a:buFont typeface="+mj-lt"/>
              <a:buAutoNum type="arabicPeriod"/>
            </a:pPr>
            <a:endParaRPr lang="en-GB" sz="2800" dirty="0" smtClean="0"/>
          </a:p>
          <a:p>
            <a:pPr marL="0" indent="0">
              <a:buNone/>
            </a:pPr>
            <a:endParaRPr lang="en-GB" sz="2800" dirty="0" smtClean="0"/>
          </a:p>
          <a:p>
            <a:endParaRPr lang="en-GB" dirty="0"/>
          </a:p>
        </p:txBody>
      </p:sp>
    </p:spTree>
    <p:extLst>
      <p:ext uri="{BB962C8B-B14F-4D97-AF65-F5344CB8AC3E}">
        <p14:creationId xmlns:p14="http://schemas.microsoft.com/office/powerpoint/2010/main" val="758674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lgn="ctr">
              <a:buNone/>
            </a:pPr>
            <a:endParaRPr lang="en-GB" dirty="0" smtClean="0"/>
          </a:p>
          <a:p>
            <a:pPr marL="0" indent="0" algn="ctr">
              <a:buNone/>
            </a:pPr>
            <a:endParaRPr lang="en-GB" dirty="0" smtClean="0"/>
          </a:p>
          <a:p>
            <a:pPr marL="0" indent="0" algn="ctr">
              <a:buNone/>
            </a:pPr>
            <a:r>
              <a:rPr lang="en-GB" dirty="0" smtClean="0">
                <a:solidFill>
                  <a:schemeClr val="tx2"/>
                </a:solidFill>
              </a:rPr>
              <a:t>Thank you</a:t>
            </a:r>
            <a:endParaRPr lang="en-GB" sz="1800" dirty="0" smtClean="0">
              <a:solidFill>
                <a:srgbClr val="114A92"/>
              </a:solidFill>
            </a:endParaRPr>
          </a:p>
          <a:p>
            <a:pPr marL="0" indent="0" algn="ctr">
              <a:buNone/>
            </a:pPr>
            <a:endParaRPr lang="en-GB" dirty="0"/>
          </a:p>
        </p:txBody>
      </p:sp>
      <p:sp>
        <p:nvSpPr>
          <p:cNvPr id="4" name="Footer Placeholder 3"/>
          <p:cNvSpPr>
            <a:spLocks noGrp="1"/>
          </p:cNvSpPr>
          <p:nvPr>
            <p:ph type="ftr" sz="quarter" idx="4294967295"/>
          </p:nvPr>
        </p:nvSpPr>
        <p:spPr>
          <a:xfrm>
            <a:off x="3124200" y="6356350"/>
            <a:ext cx="2895600" cy="365125"/>
          </a:xfrm>
        </p:spPr>
        <p:txBody>
          <a:bodyPr/>
          <a:lstStyle/>
          <a:p>
            <a:r>
              <a:rPr lang="en-GB" dirty="0" smtClean="0"/>
              <a:t>Combatting Trafficking in Persons – Protection of Victims of Human Trafficking</a:t>
            </a:r>
            <a:endParaRPr lang="en-GB" dirty="0"/>
          </a:p>
        </p:txBody>
      </p:sp>
      <p:sp>
        <p:nvSpPr>
          <p:cNvPr id="5" name="Slide Number Placeholder 4"/>
          <p:cNvSpPr>
            <a:spLocks noGrp="1"/>
          </p:cNvSpPr>
          <p:nvPr>
            <p:ph type="sldNum" sz="quarter" idx="4294967295"/>
          </p:nvPr>
        </p:nvSpPr>
        <p:spPr>
          <a:xfrm>
            <a:off x="6553200" y="6356350"/>
            <a:ext cx="2133600" cy="365125"/>
          </a:xfrm>
        </p:spPr>
        <p:txBody>
          <a:bodyPr/>
          <a:lstStyle/>
          <a:p>
            <a:fld id="{26674391-5EB5-4B1D-BAAF-ECE6463006AA}" type="slidenum">
              <a:rPr lang="en-GB" smtClean="0"/>
              <a:t>19</a:t>
            </a:fld>
            <a:endParaRPr lang="en-GB" dirty="0"/>
          </a:p>
        </p:txBody>
      </p:sp>
      <p:sp>
        <p:nvSpPr>
          <p:cNvPr id="6" name="Rectangle 5"/>
          <p:cNvSpPr/>
          <p:nvPr/>
        </p:nvSpPr>
        <p:spPr>
          <a:xfrm>
            <a:off x="-36512" y="5677528"/>
            <a:ext cx="9180512" cy="1180472"/>
          </a:xfrm>
          <a:prstGeom prst="rect">
            <a:avLst/>
          </a:prstGeom>
          <a:solidFill>
            <a:srgbClr val="114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GB" sz="1400" b="1" dirty="0" smtClean="0"/>
              <a:t>International Organization for Migration</a:t>
            </a:r>
          </a:p>
          <a:p>
            <a:pPr algn="ctr" fontAlgn="base"/>
            <a:r>
              <a:rPr lang="en-GB" sz="1400" b="1" dirty="0" smtClean="0"/>
              <a:t>Regional Office for Central America, North America and the Caribbean</a:t>
            </a:r>
            <a:endParaRPr lang="en-GB" sz="1400" b="1" dirty="0" smtClean="0">
              <a:solidFill>
                <a:schemeClr val="bg1"/>
              </a:solidFill>
            </a:endParaRPr>
          </a:p>
          <a:p>
            <a:pPr algn="ctr"/>
            <a:r>
              <a:rPr lang="en-GB" sz="1350" dirty="0" smtClean="0">
                <a:solidFill>
                  <a:schemeClr val="bg1"/>
                </a:solidFill>
                <a:hlinkClick r:id="rId2"/>
              </a:rPr>
              <a:t>www.costarica.iom.int</a:t>
            </a:r>
            <a:r>
              <a:rPr lang="en-GB" sz="1350" dirty="0" smtClean="0">
                <a:solidFill>
                  <a:schemeClr val="bg1"/>
                </a:solidFill>
              </a:rPr>
              <a:t> </a:t>
            </a:r>
            <a:endParaRPr lang="en-GB" sz="1350" dirty="0">
              <a:solidFill>
                <a:schemeClr val="bg1"/>
              </a:solidFill>
            </a:endParaRPr>
          </a:p>
        </p:txBody>
      </p:sp>
      <p:pic>
        <p:nvPicPr>
          <p:cNvPr id="7" name="Picture 4" descr="Logo OIM">
            <a:hlinkClick r:id="rId3" tooltip="OIM-IOM RO SAN JOSÉ"/>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26878" y="5764129"/>
            <a:ext cx="978694" cy="1007269"/>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3084" y="0"/>
            <a:ext cx="9180512" cy="1430778"/>
          </a:xfrm>
          <a:prstGeom prst="rect">
            <a:avLst/>
          </a:prstGeom>
          <a:solidFill>
            <a:srgbClr val="114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GB" sz="1350" dirty="0"/>
          </a:p>
        </p:txBody>
      </p:sp>
    </p:spTree>
    <p:extLst>
      <p:ext uri="{BB962C8B-B14F-4D97-AF65-F5344CB8AC3E}">
        <p14:creationId xmlns:p14="http://schemas.microsoft.com/office/powerpoint/2010/main" val="12981971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128552" y="551986"/>
            <a:ext cx="7871791" cy="616488"/>
          </a:xfrm>
        </p:spPr>
        <p:txBody>
          <a:bodyPr>
            <a:normAutofit/>
          </a:bodyPr>
          <a:lstStyle/>
          <a:p>
            <a:pPr algn="ctr"/>
            <a:r>
              <a:rPr lang="en-GB" sz="2800" smtClean="0"/>
              <a:t>Agreement from the Previous Meeting – June 2015</a:t>
            </a:r>
            <a:endParaRPr lang="en-GB" sz="2800"/>
          </a:p>
        </p:txBody>
      </p:sp>
      <p:sp>
        <p:nvSpPr>
          <p:cNvPr id="3" name="Rectangle 2"/>
          <p:cNvSpPr/>
          <p:nvPr/>
        </p:nvSpPr>
        <p:spPr>
          <a:xfrm>
            <a:off x="777240" y="1947743"/>
            <a:ext cx="6949440" cy="3693319"/>
          </a:xfrm>
          <a:prstGeom prst="rect">
            <a:avLst/>
          </a:prstGeom>
        </p:spPr>
        <p:txBody>
          <a:bodyPr wrap="square">
            <a:spAutoFit/>
          </a:bodyPr>
          <a:lstStyle/>
          <a:p>
            <a:pPr algn="just"/>
            <a:r>
              <a:rPr lang="en-GB" b="1" i="1" dirty="0" smtClean="0"/>
              <a:t> </a:t>
            </a:r>
            <a:endParaRPr lang="en-GB" dirty="0" smtClean="0"/>
          </a:p>
          <a:p>
            <a:pPr lvl="2" algn="just"/>
            <a:r>
              <a:rPr lang="en-GB" i="1" dirty="0" smtClean="0"/>
              <a:t>At the previous meeting of the Network, held in Tegucigalpa on June 7, 2016, the International Organization for Migration (IOM) offered its technical expertise to RCM Member Countries to expedite the </a:t>
            </a:r>
            <a:r>
              <a:rPr lang="en-GB" i="1" u="sng" dirty="0" smtClean="0"/>
              <a:t>updating of the comparative matrixes</a:t>
            </a:r>
            <a:r>
              <a:rPr lang="en-GB" i="1" dirty="0" smtClean="0"/>
              <a:t> on legislation relating to migrant smuggling and trafficking. In addition, IOM will conduct an </a:t>
            </a:r>
            <a:r>
              <a:rPr lang="en-GB" i="1" u="sng" dirty="0" smtClean="0"/>
              <a:t>analysis of critical issue</a:t>
            </a:r>
            <a:r>
              <a:rPr lang="en-GB" i="1" dirty="0" smtClean="0"/>
              <a:t>s hindering progress in </a:t>
            </a:r>
            <a:r>
              <a:rPr lang="en-GB" i="1" u="sng" dirty="0" smtClean="0"/>
              <a:t>combating migrant smuggling</a:t>
            </a:r>
            <a:r>
              <a:rPr lang="en-GB" i="1" dirty="0" smtClean="0"/>
              <a:t>. The matrixes and analysis will be submitted to the Technical Secretariat, requesting that the RCM Member Countries provide the necessary information. The Network will determine the need for a </a:t>
            </a:r>
            <a:r>
              <a:rPr lang="en-GB" i="1" u="sng" dirty="0" smtClean="0"/>
              <a:t>Work Plan</a:t>
            </a:r>
            <a:r>
              <a:rPr lang="en-GB" i="1" dirty="0" smtClean="0"/>
              <a:t> based on the systematization of the above-mentioned data on migrant smuggling.</a:t>
            </a:r>
            <a:endParaRPr lang="en-GB" u="sng" dirty="0"/>
          </a:p>
        </p:txBody>
      </p:sp>
    </p:spTree>
    <p:extLst>
      <p:ext uri="{BB962C8B-B14F-4D97-AF65-F5344CB8AC3E}">
        <p14:creationId xmlns:p14="http://schemas.microsoft.com/office/powerpoint/2010/main" val="290709729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lgn="ctr">
              <a:buNone/>
            </a:pPr>
            <a:endParaRPr lang="en-GB" dirty="0" smtClean="0"/>
          </a:p>
          <a:p>
            <a:pPr marL="0" indent="0" algn="ctr">
              <a:buNone/>
            </a:pPr>
            <a:endParaRPr lang="en-GB" dirty="0" smtClean="0"/>
          </a:p>
          <a:p>
            <a:pPr marL="0" indent="0" algn="ctr">
              <a:buNone/>
            </a:pPr>
            <a:r>
              <a:rPr lang="en-GB" dirty="0" smtClean="0">
                <a:solidFill>
                  <a:schemeClr val="tx2"/>
                </a:solidFill>
              </a:rPr>
              <a:t>Thank you</a:t>
            </a:r>
            <a:endParaRPr lang="en-GB" sz="1800" dirty="0" smtClean="0">
              <a:solidFill>
                <a:srgbClr val="114A92"/>
              </a:solidFill>
            </a:endParaRPr>
          </a:p>
          <a:p>
            <a:pPr marL="0" indent="0" algn="ctr">
              <a:buNone/>
            </a:pPr>
            <a:endParaRPr lang="en-GB" dirty="0"/>
          </a:p>
        </p:txBody>
      </p:sp>
      <p:sp>
        <p:nvSpPr>
          <p:cNvPr id="4" name="Footer Placeholder 3"/>
          <p:cNvSpPr>
            <a:spLocks noGrp="1"/>
          </p:cNvSpPr>
          <p:nvPr>
            <p:ph type="ftr" sz="quarter" idx="4294967295"/>
          </p:nvPr>
        </p:nvSpPr>
        <p:spPr>
          <a:xfrm>
            <a:off x="3124200" y="6356350"/>
            <a:ext cx="2895600" cy="365125"/>
          </a:xfrm>
        </p:spPr>
        <p:txBody>
          <a:bodyPr/>
          <a:lstStyle/>
          <a:p>
            <a:r>
              <a:rPr lang="en-GB" dirty="0" smtClean="0"/>
              <a:t>Combatting Trafficking in Persons – Protection of Victims of Human Trafficking</a:t>
            </a:r>
            <a:endParaRPr lang="en-GB" dirty="0"/>
          </a:p>
        </p:txBody>
      </p:sp>
      <p:sp>
        <p:nvSpPr>
          <p:cNvPr id="5" name="Slide Number Placeholder 4"/>
          <p:cNvSpPr>
            <a:spLocks noGrp="1"/>
          </p:cNvSpPr>
          <p:nvPr>
            <p:ph type="sldNum" sz="quarter" idx="4294967295"/>
          </p:nvPr>
        </p:nvSpPr>
        <p:spPr>
          <a:xfrm>
            <a:off x="6553200" y="6356350"/>
            <a:ext cx="2133600" cy="365125"/>
          </a:xfrm>
        </p:spPr>
        <p:txBody>
          <a:bodyPr/>
          <a:lstStyle/>
          <a:p>
            <a:fld id="{26674391-5EB5-4B1D-BAAF-ECE6463006AA}" type="slidenum">
              <a:rPr lang="en-GB" smtClean="0"/>
              <a:t>20</a:t>
            </a:fld>
            <a:endParaRPr lang="en-GB" dirty="0"/>
          </a:p>
        </p:txBody>
      </p:sp>
      <p:sp>
        <p:nvSpPr>
          <p:cNvPr id="6" name="Rectangle 5"/>
          <p:cNvSpPr/>
          <p:nvPr/>
        </p:nvSpPr>
        <p:spPr>
          <a:xfrm>
            <a:off x="-36512" y="5677528"/>
            <a:ext cx="9180512" cy="1180472"/>
          </a:xfrm>
          <a:prstGeom prst="rect">
            <a:avLst/>
          </a:prstGeom>
          <a:solidFill>
            <a:srgbClr val="114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GB" sz="1400" b="1" dirty="0" smtClean="0"/>
              <a:t>International Organization for Migration</a:t>
            </a:r>
          </a:p>
          <a:p>
            <a:pPr algn="ctr" fontAlgn="base"/>
            <a:r>
              <a:rPr lang="en-GB" sz="1400" b="1" dirty="0" smtClean="0"/>
              <a:t>Regional Office for Central America, North America and the Caribbean</a:t>
            </a:r>
            <a:endParaRPr lang="en-GB" sz="1400" b="1" dirty="0" smtClean="0">
              <a:solidFill>
                <a:schemeClr val="bg1"/>
              </a:solidFill>
            </a:endParaRPr>
          </a:p>
          <a:p>
            <a:pPr algn="ctr"/>
            <a:r>
              <a:rPr lang="en-GB" sz="1350" dirty="0" smtClean="0">
                <a:solidFill>
                  <a:schemeClr val="bg1">
                    <a:lumMod val="95000"/>
                  </a:schemeClr>
                </a:solidFill>
                <a:hlinkClick r:id="rId2"/>
              </a:rPr>
              <a:t>www.costarica.iom.int</a:t>
            </a:r>
            <a:r>
              <a:rPr lang="en-GB" sz="1350" smtClean="0">
                <a:solidFill>
                  <a:schemeClr val="bg1">
                    <a:lumMod val="95000"/>
                  </a:schemeClr>
                </a:solidFill>
              </a:rPr>
              <a:t> </a:t>
            </a:r>
            <a:endParaRPr lang="en-GB" sz="1350">
              <a:solidFill>
                <a:schemeClr val="bg1">
                  <a:lumMod val="95000"/>
                </a:schemeClr>
              </a:solidFill>
            </a:endParaRPr>
          </a:p>
        </p:txBody>
      </p:sp>
      <p:pic>
        <p:nvPicPr>
          <p:cNvPr id="7" name="Picture 4" descr="Logo OIM">
            <a:hlinkClick r:id="rId3" tooltip="OIM-IOM RO SAN JOSÉ"/>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26878" y="5764129"/>
            <a:ext cx="978694" cy="1007269"/>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3084" y="0"/>
            <a:ext cx="9180512" cy="1430778"/>
          </a:xfrm>
          <a:prstGeom prst="rect">
            <a:avLst/>
          </a:prstGeom>
          <a:solidFill>
            <a:srgbClr val="114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GB" sz="1350" dirty="0"/>
          </a:p>
        </p:txBody>
      </p:sp>
    </p:spTree>
    <p:extLst>
      <p:ext uri="{BB962C8B-B14F-4D97-AF65-F5344CB8AC3E}">
        <p14:creationId xmlns:p14="http://schemas.microsoft.com/office/powerpoint/2010/main" val="381635499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128552" y="551986"/>
            <a:ext cx="7871791" cy="616488"/>
          </a:xfrm>
        </p:spPr>
        <p:txBody>
          <a:bodyPr>
            <a:normAutofit/>
          </a:bodyPr>
          <a:lstStyle/>
          <a:p>
            <a:pPr algn="ctr"/>
            <a:r>
              <a:rPr lang="en-GB" sz="2000" dirty="0" smtClean="0"/>
              <a:t>THE PROCESS OF IOM TO RESPOND TO THIS REQUEST</a:t>
            </a:r>
            <a:endParaRPr lang="en-GB" sz="2000" dirty="0"/>
          </a:p>
        </p:txBody>
      </p:sp>
      <p:sp>
        <p:nvSpPr>
          <p:cNvPr id="3" name="Rectangle 2"/>
          <p:cNvSpPr/>
          <p:nvPr/>
        </p:nvSpPr>
        <p:spPr>
          <a:xfrm>
            <a:off x="777240" y="1947743"/>
            <a:ext cx="7109002" cy="3416320"/>
          </a:xfrm>
          <a:prstGeom prst="rect">
            <a:avLst/>
          </a:prstGeom>
        </p:spPr>
        <p:txBody>
          <a:bodyPr wrap="square">
            <a:spAutoFit/>
          </a:bodyPr>
          <a:lstStyle/>
          <a:p>
            <a:pPr marL="285750" indent="-285750">
              <a:buFont typeface="Wingdings" pitchFamily="2" charset="2"/>
              <a:buChar char="ü"/>
            </a:pPr>
            <a:r>
              <a:rPr lang="en-GB" i="1" dirty="0" smtClean="0"/>
              <a:t> Hiring a regional consultant, Mr Fernando Centeno;</a:t>
            </a:r>
          </a:p>
          <a:p>
            <a:pPr marL="285750" indent="-285750">
              <a:buFont typeface="Wingdings" pitchFamily="2" charset="2"/>
              <a:buChar char="ü"/>
            </a:pPr>
            <a:r>
              <a:rPr lang="en-GB" i="1" dirty="0" smtClean="0"/>
              <a:t>Developing research tools;</a:t>
            </a:r>
          </a:p>
          <a:p>
            <a:pPr marL="285750" indent="-285750">
              <a:buFont typeface="Wingdings" pitchFamily="2" charset="2"/>
              <a:buChar char="ü"/>
            </a:pPr>
            <a:r>
              <a:rPr lang="en-GB" i="1" dirty="0" smtClean="0"/>
              <a:t>Submitting the research tools to the focal points of the RCM (through the Technical Secretariat (TS) of the RCM);</a:t>
            </a:r>
          </a:p>
          <a:p>
            <a:pPr marL="285750" indent="-285750">
              <a:buFont typeface="Wingdings" pitchFamily="2" charset="2"/>
              <a:buChar char="ü"/>
            </a:pPr>
            <a:r>
              <a:rPr lang="en-GB" i="1" dirty="0" smtClean="0"/>
              <a:t>Submitting the tools to representatives of the Regional Coalition Against Trafficking in Persons and Migrant Smuggling;</a:t>
            </a:r>
          </a:p>
          <a:p>
            <a:pPr marL="285750" indent="-285750">
              <a:buFont typeface="Wingdings" pitchFamily="2" charset="2"/>
              <a:buChar char="ü"/>
            </a:pPr>
            <a:r>
              <a:rPr lang="en-GB" i="1" dirty="0" smtClean="0"/>
              <a:t>Collecting (limited) input;</a:t>
            </a:r>
          </a:p>
          <a:p>
            <a:pPr marL="285750" indent="-285750">
              <a:buFont typeface="Wingdings" pitchFamily="2" charset="2"/>
              <a:buChar char="ü"/>
            </a:pPr>
            <a:r>
              <a:rPr lang="en-GB" i="1" dirty="0" smtClean="0"/>
              <a:t>Developing three deliverables of the consultancy:</a:t>
            </a:r>
          </a:p>
          <a:p>
            <a:r>
              <a:rPr lang="en-GB" i="1" dirty="0" smtClean="0"/>
              <a:t>	Updated matrixes on legislation relating to migrant smuggling;</a:t>
            </a:r>
          </a:p>
          <a:p>
            <a:r>
              <a:rPr lang="en-GB" i="1" dirty="0" smtClean="0"/>
              <a:t>	Mapping of critical issues;</a:t>
            </a:r>
          </a:p>
          <a:p>
            <a:r>
              <a:rPr lang="en-GB" i="1" dirty="0" smtClean="0"/>
              <a:t>	General recommendations for combating both crimes.</a:t>
            </a:r>
            <a:endParaRPr lang="en-GB" dirty="0" smtClean="0"/>
          </a:p>
          <a:p>
            <a:pPr lvl="2"/>
            <a:endParaRPr lang="en-GB" u="sng" dirty="0"/>
          </a:p>
        </p:txBody>
      </p:sp>
    </p:spTree>
    <p:extLst>
      <p:ext uri="{BB962C8B-B14F-4D97-AF65-F5344CB8AC3E}">
        <p14:creationId xmlns:p14="http://schemas.microsoft.com/office/powerpoint/2010/main" val="278683417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00000"/>
              </a:lnSpc>
            </a:pPr>
            <a:r>
              <a:rPr lang="en-GB" sz="2800" dirty="0" smtClean="0"/>
              <a:t>RECOMMENDATIONS ON TRAFFICKING IN PERSONS (SPHERES OF ACTION)</a:t>
            </a:r>
            <a:endParaRPr lang="en-GB" sz="2800" dirty="0"/>
          </a:p>
        </p:txBody>
      </p:sp>
      <p:sp>
        <p:nvSpPr>
          <p:cNvPr id="3" name="Content Placeholder 2"/>
          <p:cNvSpPr>
            <a:spLocks noGrp="1"/>
          </p:cNvSpPr>
          <p:nvPr>
            <p:ph idx="1"/>
          </p:nvPr>
        </p:nvSpPr>
        <p:spPr/>
        <p:txBody>
          <a:bodyPr/>
          <a:lstStyle/>
          <a:p>
            <a:pPr marL="0" indent="0">
              <a:buNone/>
            </a:pPr>
            <a:endParaRPr lang="en-GB" dirty="0" smtClean="0"/>
          </a:p>
          <a:p>
            <a:r>
              <a:rPr lang="en-GB" dirty="0" smtClean="0"/>
              <a:t>Harmonizing the criminal type;</a:t>
            </a:r>
          </a:p>
          <a:p>
            <a:r>
              <a:rPr lang="en-GB" dirty="0" smtClean="0"/>
              <a:t>Identifying cases;</a:t>
            </a:r>
          </a:p>
          <a:p>
            <a:r>
              <a:rPr lang="en-GB" b="1" dirty="0" smtClean="0"/>
              <a:t>Institutional structure;</a:t>
            </a:r>
          </a:p>
          <a:p>
            <a:r>
              <a:rPr lang="en-GB" b="1" dirty="0" smtClean="0"/>
              <a:t>National Policies and Plans of Action;</a:t>
            </a:r>
          </a:p>
          <a:p>
            <a:r>
              <a:rPr lang="en-GB" b="1" dirty="0" smtClean="0"/>
              <a:t>Information dissemination;</a:t>
            </a:r>
          </a:p>
          <a:p>
            <a:r>
              <a:rPr lang="en-GB" dirty="0" smtClean="0"/>
              <a:t>Regulations; </a:t>
            </a:r>
          </a:p>
          <a:p>
            <a:r>
              <a:rPr lang="en-GB" dirty="0" smtClean="0"/>
              <a:t>Investigation and </a:t>
            </a:r>
            <a:r>
              <a:rPr lang="en-GB" dirty="0" smtClean="0"/>
              <a:t>prosecution;</a:t>
            </a:r>
            <a:endParaRPr lang="en-GB" dirty="0" smtClean="0"/>
          </a:p>
          <a:p>
            <a:r>
              <a:rPr lang="en-GB" b="1" dirty="0" smtClean="0"/>
              <a:t>Assistance and protection for victims.</a:t>
            </a:r>
          </a:p>
          <a:p>
            <a:endParaRPr lang="en-GB" dirty="0" smtClean="0"/>
          </a:p>
          <a:p>
            <a:endParaRPr lang="en-GB" dirty="0"/>
          </a:p>
        </p:txBody>
      </p:sp>
      <p:pic>
        <p:nvPicPr>
          <p:cNvPr id="4" name="Picture 6"/>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491083" y="2095500"/>
            <a:ext cx="1379682" cy="247924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spTree>
    <p:extLst>
      <p:ext uri="{BB962C8B-B14F-4D97-AF65-F5344CB8AC3E}">
        <p14:creationId xmlns:p14="http://schemas.microsoft.com/office/powerpoint/2010/main" val="153664361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392"/>
            <a:ext cx="8352928" cy="1143000"/>
          </a:xfrm>
        </p:spPr>
        <p:txBody>
          <a:bodyPr/>
          <a:lstStyle/>
          <a:p>
            <a:pPr algn="ctr"/>
            <a:r>
              <a:rPr lang="en-GB" sz="3000" b="1" dirty="0" smtClean="0">
                <a:solidFill>
                  <a:schemeClr val="tx1"/>
                </a:solidFill>
              </a:rPr>
              <a:t> </a:t>
            </a:r>
            <a:r>
              <a:rPr lang="en-GB" sz="3200" dirty="0" smtClean="0"/>
              <a:t>INSTITUTIONAL STRUCTURE</a:t>
            </a:r>
            <a:endParaRPr lang="en-GB" sz="3000" b="1" dirty="0">
              <a:solidFill>
                <a:schemeClr val="tx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4067149"/>
              </p:ext>
            </p:extLst>
          </p:nvPr>
        </p:nvGraphicFramePr>
        <p:xfrm>
          <a:off x="3474720" y="1229360"/>
          <a:ext cx="6563360" cy="3682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528320" y="1967359"/>
            <a:ext cx="4572000" cy="2862323"/>
          </a:xfrm>
          <a:prstGeom prst="rect">
            <a:avLst/>
          </a:prstGeom>
        </p:spPr>
        <p:txBody>
          <a:bodyPr>
            <a:spAutoFit/>
          </a:bodyPr>
          <a:lstStyle/>
          <a:p>
            <a:r>
              <a:rPr lang="en-GB" dirty="0" smtClean="0"/>
              <a:t>The Regional Coalition Against Trafficking in Persons should establish, in coordination with the Regional Conference on Migration (RCM), the </a:t>
            </a:r>
            <a:r>
              <a:rPr lang="en-GB" dirty="0" smtClean="0"/>
              <a:t>necessary </a:t>
            </a:r>
            <a:r>
              <a:rPr lang="en-GB" dirty="0" smtClean="0"/>
              <a:t>agreement mechanisms to include into the agenda a proposal for a more dynamic and efficient </a:t>
            </a:r>
            <a:r>
              <a:rPr lang="en-GB" b="1" dirty="0" smtClean="0"/>
              <a:t>organizational and financial model </a:t>
            </a:r>
            <a:r>
              <a:rPr lang="en-GB" dirty="0" smtClean="0"/>
              <a:t>for State institutions in charge of designing and implementing actions </a:t>
            </a:r>
            <a:r>
              <a:rPr lang="en-GB" dirty="0" smtClean="0"/>
              <a:t>against </a:t>
            </a:r>
            <a:r>
              <a:rPr lang="en-GB" dirty="0" smtClean="0"/>
              <a:t>trafficking in persons. </a:t>
            </a:r>
          </a:p>
          <a:p>
            <a:r>
              <a:rPr lang="en-GB" dirty="0" smtClean="0"/>
              <a:t> </a:t>
            </a:r>
            <a:endParaRPr lang="en-GB" dirty="0"/>
          </a:p>
        </p:txBody>
      </p:sp>
    </p:spTree>
    <p:extLst>
      <p:ext uri="{BB962C8B-B14F-4D97-AF65-F5344CB8AC3E}">
        <p14:creationId xmlns:p14="http://schemas.microsoft.com/office/powerpoint/2010/main" val="24455813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National Policies and Plans of Action</a:t>
            </a:r>
            <a:r>
              <a:rPr lang="en-GB" dirty="0" smtClean="0"/>
              <a:t/>
            </a:r>
            <a:br>
              <a:rPr lang="en-GB" dirty="0" smtClean="0"/>
            </a:br>
            <a:endParaRPr lang="en-GB" dirty="0"/>
          </a:p>
        </p:txBody>
      </p:sp>
      <p:sp>
        <p:nvSpPr>
          <p:cNvPr id="3" name="Content Placeholder 2"/>
          <p:cNvSpPr>
            <a:spLocks noGrp="1"/>
          </p:cNvSpPr>
          <p:nvPr>
            <p:ph idx="1"/>
          </p:nvPr>
        </p:nvSpPr>
        <p:spPr/>
        <p:txBody>
          <a:bodyPr>
            <a:normAutofit/>
          </a:bodyPr>
          <a:lstStyle/>
          <a:p>
            <a:endParaRPr lang="en-GB" dirty="0" smtClean="0"/>
          </a:p>
          <a:p>
            <a:pPr marL="0" indent="0">
              <a:buNone/>
            </a:pPr>
            <a:r>
              <a:rPr lang="en-GB" dirty="0" smtClean="0"/>
              <a:t>The Regional Coalition Against Trafficking in Persons should update the </a:t>
            </a:r>
            <a:r>
              <a:rPr lang="en-GB" b="1" i="1" dirty="0" smtClean="0"/>
              <a:t>Regional Strategic Plan</a:t>
            </a:r>
            <a:r>
              <a:rPr lang="en-GB" dirty="0" smtClean="0"/>
              <a:t>, in coordination with the Liaison Officer Network to Combat Migrant Smuggling and Trafficking of the Regional Conference on Migration (RCM).</a:t>
            </a:r>
          </a:p>
          <a:p>
            <a:pPr marL="0" indent="0">
              <a:buNone/>
            </a:pPr>
            <a:endParaRPr lang="en-GB" dirty="0"/>
          </a:p>
        </p:txBody>
      </p:sp>
      <p:pic>
        <p:nvPicPr>
          <p:cNvPr id="4" name="Picture 2" descr="N:\SOFIA\Laptop MAC (sjofile01)\documentos ana beatriz\Ana Beatriz ofis\TRATA\CONAMAJ\dibujos color\Dibujos trata Color\8.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flipH="1">
            <a:off x="6673485" y="4431453"/>
            <a:ext cx="2160752" cy="23495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97823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Information Dissemination</a:t>
            </a:r>
            <a:endParaRPr lang="en-GB" dirty="0"/>
          </a:p>
        </p:txBody>
      </p:sp>
      <p:sp>
        <p:nvSpPr>
          <p:cNvPr id="3" name="Content Placeholder 2"/>
          <p:cNvSpPr>
            <a:spLocks noGrp="1"/>
          </p:cNvSpPr>
          <p:nvPr>
            <p:ph idx="1"/>
          </p:nvPr>
        </p:nvSpPr>
        <p:spPr>
          <a:xfrm>
            <a:off x="325120" y="1310640"/>
            <a:ext cx="8659853" cy="5408205"/>
          </a:xfrm>
        </p:spPr>
        <p:txBody>
          <a:bodyPr/>
          <a:lstStyle/>
          <a:p>
            <a:pPr marL="0" indent="0">
              <a:buNone/>
            </a:pPr>
            <a:r>
              <a:rPr lang="en-GB" dirty="0" smtClean="0"/>
              <a:t>Design and implementation of a </a:t>
            </a:r>
            <a:r>
              <a:rPr lang="en-GB" b="1" dirty="0"/>
              <a:t>r</a:t>
            </a:r>
            <a:r>
              <a:rPr lang="en-GB" b="1" dirty="0" smtClean="0"/>
              <a:t>egional dissemination programme with an approach of local </a:t>
            </a:r>
            <a:r>
              <a:rPr lang="en-GB" b="1" dirty="0" smtClean="0"/>
              <a:t>communication</a:t>
            </a:r>
            <a:r>
              <a:rPr lang="en-GB" dirty="0" smtClean="0"/>
              <a:t>, </a:t>
            </a:r>
            <a:r>
              <a:rPr lang="en-GB" dirty="0" smtClean="0"/>
              <a:t>drawing </a:t>
            </a:r>
            <a:r>
              <a:rPr lang="en-GB" dirty="0" smtClean="0"/>
              <a:t>on the experiences </a:t>
            </a:r>
            <a:r>
              <a:rPr lang="en-GB" dirty="0" smtClean="0"/>
              <a:t>of countries </a:t>
            </a:r>
            <a:r>
              <a:rPr lang="en-GB" dirty="0" smtClean="0"/>
              <a:t>in the region, such as Guatemala, El Salvador and Nicaragua, among others. </a:t>
            </a:r>
          </a:p>
          <a:p>
            <a:pPr marL="0" indent="0">
              <a:buNone/>
            </a:pPr>
            <a:endParaRPr lang="en-GB" dirty="0" smtClean="0"/>
          </a:p>
          <a:p>
            <a:pPr marL="0" indent="0">
              <a:buNone/>
            </a:pPr>
            <a:r>
              <a:rPr lang="en-GB" dirty="0" smtClean="0"/>
              <a:t>The local </a:t>
            </a:r>
            <a:r>
              <a:rPr lang="en-GB" dirty="0" smtClean="0"/>
              <a:t>communication approach </a:t>
            </a:r>
            <a:r>
              <a:rPr lang="en-GB" dirty="0" smtClean="0"/>
              <a:t>refers to direct contact with communities, health centres, educational institutions, enterprises, etc. </a:t>
            </a:r>
            <a:r>
              <a:rPr lang="en-GB" dirty="0" smtClean="0"/>
              <a:t>through </a:t>
            </a:r>
            <a:r>
              <a:rPr lang="en-GB" dirty="0" smtClean="0"/>
              <a:t>clear and differentiated messages informing </a:t>
            </a:r>
            <a:r>
              <a:rPr lang="en-GB" dirty="0" smtClean="0"/>
              <a:t>target </a:t>
            </a:r>
            <a:r>
              <a:rPr lang="en-GB" dirty="0" smtClean="0"/>
              <a:t>audiences about the reality of trafficking in persons and how to identify and prevent this crime.</a:t>
            </a:r>
          </a:p>
          <a:p>
            <a:endParaRPr lang="en-GB" dirty="0"/>
          </a:p>
        </p:txBody>
      </p:sp>
      <p:pic>
        <p:nvPicPr>
          <p:cNvPr id="4" name="Picture 5"/>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06360" y="4253524"/>
            <a:ext cx="1384011" cy="217034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spTree>
    <p:extLst>
      <p:ext uri="{BB962C8B-B14F-4D97-AF65-F5344CB8AC3E}">
        <p14:creationId xmlns:p14="http://schemas.microsoft.com/office/powerpoint/2010/main" val="269648272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Assistance and Protection for Victims</a:t>
            </a:r>
            <a:endParaRPr lang="en-GB" dirty="0"/>
          </a:p>
        </p:txBody>
      </p:sp>
      <p:sp>
        <p:nvSpPr>
          <p:cNvPr id="3" name="Content Placeholder 2"/>
          <p:cNvSpPr>
            <a:spLocks noGrp="1"/>
          </p:cNvSpPr>
          <p:nvPr>
            <p:ph idx="1"/>
          </p:nvPr>
        </p:nvSpPr>
        <p:spPr/>
        <p:txBody>
          <a:bodyPr>
            <a:normAutofit/>
          </a:bodyPr>
          <a:lstStyle/>
          <a:p>
            <a:pPr marL="0" indent="0">
              <a:buNone/>
            </a:pPr>
            <a:r>
              <a:rPr lang="en-GB" sz="6400" dirty="0" smtClean="0"/>
              <a:t> </a:t>
            </a:r>
          </a:p>
          <a:p>
            <a:pPr>
              <a:lnSpc>
                <a:spcPct val="80000"/>
              </a:lnSpc>
            </a:pPr>
            <a:r>
              <a:rPr lang="en-GB" sz="2800" dirty="0" smtClean="0"/>
              <a:t>Implementing actions to </a:t>
            </a:r>
            <a:r>
              <a:rPr lang="en-GB" sz="2800" b="1" dirty="0" smtClean="0"/>
              <a:t>restore their rights; </a:t>
            </a:r>
          </a:p>
          <a:p>
            <a:pPr>
              <a:lnSpc>
                <a:spcPct val="80000"/>
              </a:lnSpc>
            </a:pPr>
            <a:r>
              <a:rPr lang="en-GB" sz="2800" dirty="0" smtClean="0"/>
              <a:t>Strengthening victim and witness protection programmes and promoting restorative justice; </a:t>
            </a:r>
          </a:p>
          <a:p>
            <a:pPr>
              <a:lnSpc>
                <a:spcPct val="80000"/>
              </a:lnSpc>
            </a:pPr>
            <a:r>
              <a:rPr lang="en-GB" sz="2800" dirty="0" smtClean="0"/>
              <a:t>Promoting </a:t>
            </a:r>
            <a:r>
              <a:rPr lang="en-GB" sz="2800" b="1" dirty="0" smtClean="0"/>
              <a:t>reintegration </a:t>
            </a:r>
            <a:r>
              <a:rPr lang="en-GB" sz="2800" dirty="0" smtClean="0"/>
              <a:t>efforts;</a:t>
            </a:r>
            <a:endParaRPr lang="en-GB" sz="2800" b="1" dirty="0"/>
          </a:p>
          <a:p>
            <a:pPr>
              <a:lnSpc>
                <a:spcPct val="80000"/>
              </a:lnSpc>
            </a:pPr>
            <a:r>
              <a:rPr lang="en-GB" sz="2800" b="1" dirty="0" smtClean="0"/>
              <a:t>Monitoring</a:t>
            </a:r>
            <a:r>
              <a:rPr lang="en-GB" sz="2800" dirty="0" smtClean="0"/>
              <a:t> the reintegration of victims of trafficking.</a:t>
            </a:r>
          </a:p>
          <a:p>
            <a:pPr marL="0" indent="0">
              <a:buNone/>
            </a:pPr>
            <a:endParaRPr lang="en-GB" sz="2800" b="1" dirty="0" smtClean="0"/>
          </a:p>
          <a:p>
            <a:pPr marL="0" indent="0">
              <a:buNone/>
            </a:pPr>
            <a:endParaRPr lang="en-GB" sz="2800" b="1" dirty="0" smtClean="0"/>
          </a:p>
          <a:p>
            <a:endParaRPr lang="en-GB" dirty="0"/>
          </a:p>
        </p:txBody>
      </p:sp>
    </p:spTree>
    <p:extLst>
      <p:ext uri="{BB962C8B-B14F-4D97-AF65-F5344CB8AC3E}">
        <p14:creationId xmlns:p14="http://schemas.microsoft.com/office/powerpoint/2010/main" val="115673132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RECOMMENDATIONS FOR </a:t>
            </a:r>
          </a:p>
          <a:p>
            <a:pPr marL="0" indent="0" algn="ctr">
              <a:buNone/>
            </a:pPr>
            <a:r>
              <a:rPr lang="en-US" dirty="0" smtClean="0"/>
              <a:t>COMBATING MIGRANT SMUGGLING</a:t>
            </a:r>
            <a:endParaRPr lang="en-US" dirty="0"/>
          </a:p>
        </p:txBody>
      </p:sp>
    </p:spTree>
    <p:extLst>
      <p:ext uri="{BB962C8B-B14F-4D97-AF65-F5344CB8AC3E}">
        <p14:creationId xmlns:p14="http://schemas.microsoft.com/office/powerpoint/2010/main" val="301632214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23321</TotalTime>
  <Words>2388</Words>
  <Application>Microsoft Macintosh PowerPoint</Application>
  <PresentationFormat>Presentación en pantalla (4:3)</PresentationFormat>
  <Paragraphs>175</Paragraphs>
  <Slides>20</Slides>
  <Notes>12</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Office Theme</vt:lpstr>
      <vt:lpstr>Liaison Officer Network to Combat Migrant Smuggling and Trafficking Regional Conference on Migration Honduras, November 15, 2016 </vt:lpstr>
      <vt:lpstr>Agreement from the Previous Meeting – June 2015</vt:lpstr>
      <vt:lpstr>THE PROCESS OF IOM TO RESPOND TO THIS REQUEST</vt:lpstr>
      <vt:lpstr>RECOMMENDATIONS ON TRAFFICKING IN PERSONS (SPHERES OF ACTION)</vt:lpstr>
      <vt:lpstr> INSTITUTIONAL STRUCTURE</vt:lpstr>
      <vt:lpstr>National Policies and Plans of Action </vt:lpstr>
      <vt:lpstr>Information Dissemination</vt:lpstr>
      <vt:lpstr>Assistance and Protection for Victims</vt:lpstr>
      <vt:lpstr> </vt:lpstr>
      <vt:lpstr>Recommendations for Combating Migrant Smuggling</vt:lpstr>
      <vt:lpstr>CTIM 1/8 – Prevention</vt:lpstr>
      <vt:lpstr>CTIM 2/8 – Information Dissemination</vt:lpstr>
      <vt:lpstr>CTIM 3/8 – Training</vt:lpstr>
      <vt:lpstr>CTIM 4/8 – Identifying Potential Cases</vt:lpstr>
      <vt:lpstr>CTIM 5/8 – Organizational Aspects</vt:lpstr>
      <vt:lpstr>CTIM 6/8 – Prosecution</vt:lpstr>
      <vt:lpstr>CTIM 7/8 – Investigation and Proceedings</vt:lpstr>
      <vt:lpstr>CTIM 8/8 – Assistance and Protection</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mrizki</dc:creator>
  <cp:lastModifiedBy>Christiane Lehnhoff</cp:lastModifiedBy>
  <cp:revision>535</cp:revision>
  <cp:lastPrinted>2016-08-08T20:04:09Z</cp:lastPrinted>
  <dcterms:created xsi:type="dcterms:W3CDTF">2012-09-16T19:13:43Z</dcterms:created>
  <dcterms:modified xsi:type="dcterms:W3CDTF">2016-11-17T19:11:18Z</dcterms:modified>
</cp:coreProperties>
</file>