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9" r:id="rId2"/>
    <p:sldId id="379" r:id="rId3"/>
    <p:sldId id="380" r:id="rId4"/>
    <p:sldId id="381" r:id="rId5"/>
    <p:sldId id="382" r:id="rId6"/>
    <p:sldId id="383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4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9353" autoAdjust="0"/>
  </p:normalViewPr>
  <p:slideViewPr>
    <p:cSldViewPr>
      <p:cViewPr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40B8B86-44BD-4B3E-902E-5B517E1B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86A54-03CA-4A77-B285-C456B7DE23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sym typeface="Wingdings" pitchFamily="2" charset="2"/>
            </a:endParaRPr>
          </a:p>
          <a:p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4FB803-C3F3-41DE-A284-B9782D45AB7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9B7CA-C09C-44FF-BAF9-1DB031EECEE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D896E1-13BB-4DEB-9A14-65504A7A69D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E10F8D-3F9C-4741-B392-80E42354EE2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C1C8-4354-4459-AFBB-5C5FB873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5564-049D-48A0-9CCA-7D8F8D28E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FB49-A135-41CE-9921-53E83084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3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BFE1-6C2F-4857-AADA-E652ED8A0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A897-E8CD-4052-AD24-1B575BE1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E1C4-70C7-4D58-A152-CBB7ABFD6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9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C933-17A2-4587-A0DF-37DDB6E5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7982-8E33-42A4-A88D-E837073D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216F-9669-44D6-97F4-AA5945EC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1CF0-354B-4C2E-BFF2-1AD6FBF9F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3205-5C9C-4DD1-A8D1-2F683931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5815-07A0-4C0F-A6D0-9865B17D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A0C9E1D-1D5F-456A-9FED-997B70DA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cordero@iom.int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12954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effectLst/>
              </a:rPr>
            </a:br>
            <a:r>
              <a:rPr lang="en-US" sz="2600" b="1" dirty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>
                <a:solidFill>
                  <a:srgbClr val="FFFF00"/>
                </a:solidFill>
                <a:effectLst/>
              </a:rPr>
            </a:br>
            <a:r>
              <a:rPr lang="en-US" sz="2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effectLst/>
              </a:rPr>
            </a:br>
            <a:r>
              <a:rPr lang="en-US" sz="2600" b="1" dirty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>
                <a:solidFill>
                  <a:srgbClr val="FFFF00"/>
                </a:solidFill>
                <a:effectLst/>
              </a:rPr>
            </a:br>
            <a:r>
              <a:rPr lang="en-US" sz="2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effectLst/>
              </a:rPr>
            </a:br>
            <a:r>
              <a:rPr lang="en-US" sz="2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effectLst/>
              </a:rPr>
            </a:br>
            <a:r>
              <a:rPr lang="en-US" sz="2600" b="1" dirty="0" smtClean="0">
                <a:solidFill>
                  <a:srgbClr val="FFFF00"/>
                </a:solidFill>
                <a:effectLst/>
              </a:rPr>
              <a:t>WORKSHOP 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ON UNSCRUPULOUS </a:t>
            </a:r>
            <a:r>
              <a:rPr lang="en-US" sz="2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600" b="1" dirty="0" smtClean="0">
                <a:solidFill>
                  <a:srgbClr val="FFFF00"/>
                </a:solidFill>
                <a:effectLst/>
              </a:rPr>
            </a:br>
            <a:r>
              <a:rPr lang="en-US" sz="2600" b="1" dirty="0" smtClean="0">
                <a:solidFill>
                  <a:srgbClr val="FFFF00"/>
                </a:solidFill>
                <a:effectLst/>
              </a:rPr>
              <a:t>IMMIGRATION 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CONSULTANTS</a:t>
            </a:r>
            <a:r>
              <a:rPr lang="es-CR" sz="2600" b="1" dirty="0">
                <a:effectLst/>
              </a:rPr>
              <a:t/>
            </a:r>
            <a:br>
              <a:rPr lang="es-CR" sz="2600" b="1" dirty="0">
                <a:effectLst/>
              </a:rPr>
            </a:br>
            <a:r>
              <a:rPr lang="es-CR" sz="2600" b="1" dirty="0" smtClean="0">
                <a:solidFill>
                  <a:srgbClr val="FF0000"/>
                </a:solidFill>
                <a:effectLst/>
              </a:rPr>
              <a:t>Regional </a:t>
            </a:r>
            <a:r>
              <a:rPr lang="es-CR" sz="2600" b="1" dirty="0" err="1" smtClean="0">
                <a:solidFill>
                  <a:srgbClr val="FF0000"/>
                </a:solidFill>
                <a:effectLst/>
              </a:rPr>
              <a:t>Conference</a:t>
            </a:r>
            <a:r>
              <a:rPr lang="es-CR" sz="2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s-CR" sz="2600" b="1" dirty="0" err="1" smtClean="0">
                <a:solidFill>
                  <a:srgbClr val="FF0000"/>
                </a:solidFill>
                <a:effectLst/>
              </a:rPr>
              <a:t>on</a:t>
            </a:r>
            <a:r>
              <a:rPr lang="es-CR" sz="2600" b="1" dirty="0" smtClean="0">
                <a:solidFill>
                  <a:srgbClr val="FF0000"/>
                </a:solidFill>
                <a:effectLst/>
              </a:rPr>
              <a:t> Migration </a:t>
            </a:r>
            <a:endParaRPr lang="en-US" sz="2600" b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8001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600" dirty="0" smtClean="0">
                <a:effectLst/>
              </a:rPr>
              <a:t>“</a:t>
            </a:r>
            <a:r>
              <a:rPr lang="en-CA" sz="2600" b="1" dirty="0" smtClean="0">
                <a:effectLst/>
              </a:rPr>
              <a:t>The </a:t>
            </a:r>
            <a:r>
              <a:rPr lang="en-CA" sz="2600" b="1" dirty="0">
                <a:effectLst/>
              </a:rPr>
              <a:t>International Recruitment </a:t>
            </a:r>
            <a:endParaRPr lang="en-CA" sz="26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CA" sz="2600" b="1" dirty="0" smtClean="0">
                <a:effectLst/>
              </a:rPr>
              <a:t>Integrity </a:t>
            </a:r>
            <a:r>
              <a:rPr lang="en-CA" sz="2600" b="1" dirty="0">
                <a:effectLst/>
              </a:rPr>
              <a:t>System (IRIS</a:t>
            </a:r>
            <a:r>
              <a:rPr lang="en-CA" sz="2600" b="1" dirty="0" smtClean="0">
                <a:effectLst/>
              </a:rPr>
              <a:t>)” </a:t>
            </a:r>
            <a:r>
              <a:rPr lang="en-GB" sz="2600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i="1" dirty="0" smtClean="0">
                <a:solidFill>
                  <a:srgbClr val="FFFF00"/>
                </a:solidFill>
              </a:rPr>
              <a:t>Guatemala City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i="1" dirty="0" smtClean="0">
                <a:solidFill>
                  <a:srgbClr val="FFFF00"/>
                </a:solidFill>
              </a:rPr>
              <a:t>17</a:t>
            </a:r>
            <a:r>
              <a:rPr lang="en-US" sz="2200" b="1" i="1" baseline="30000" dirty="0" smtClean="0">
                <a:solidFill>
                  <a:srgbClr val="FFFF00"/>
                </a:solidFill>
              </a:rPr>
              <a:t>th</a:t>
            </a:r>
            <a:r>
              <a:rPr lang="en-US" sz="2200" b="1" i="1" dirty="0" smtClean="0">
                <a:solidFill>
                  <a:srgbClr val="FFFF00"/>
                </a:solidFill>
              </a:rPr>
              <a:t> December , 2014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5800" y="5486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Ricardo Cordero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Senior Regional Specialist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Labour Migration – IOM Regional Office </a:t>
            </a:r>
            <a:endParaRPr lang="en-US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0" y="0"/>
          <a:ext cx="914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Photo Editor Photo" r:id="rId3" imgW="7314286" imgH="1247619" progId="">
                  <p:embed/>
                </p:oleObj>
              </mc:Choice>
              <mc:Fallback>
                <p:oleObj name="Photo Editor Photo" r:id="rId3" imgW="7314286" imgH="124761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086682" y="4724400"/>
            <a:ext cx="1600200" cy="1524000"/>
            <a:chOff x="3538" y="2632"/>
            <a:chExt cx="844" cy="843"/>
          </a:xfrm>
        </p:grpSpPr>
        <p:pic>
          <p:nvPicPr>
            <p:cNvPr id="7" name="Picture 9" descr="migrant workers going to dormitories cop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2636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39" y="2632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11398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effectLst/>
              </a:rPr>
              <a:t>Lessons learned</a:t>
            </a:r>
            <a:endParaRPr lang="en-US" sz="36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CA" sz="2800" dirty="0" smtClean="0">
                <a:effectLst/>
              </a:rPr>
              <a:t>Engagement </a:t>
            </a:r>
            <a:r>
              <a:rPr lang="en-CA" sz="2800" dirty="0">
                <a:effectLst/>
              </a:rPr>
              <a:t>with governments is </a:t>
            </a:r>
            <a:r>
              <a:rPr lang="en-CA" sz="2800" dirty="0" smtClean="0">
                <a:effectLst/>
              </a:rPr>
              <a:t>important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800" dirty="0" smtClean="0">
                <a:effectLst/>
              </a:rPr>
              <a:t>W</a:t>
            </a:r>
            <a:r>
              <a:rPr lang="en-CA" sz="2800" dirty="0" err="1" smtClean="0">
                <a:effectLst/>
              </a:rPr>
              <a:t>itness</a:t>
            </a:r>
            <a:r>
              <a:rPr lang="en-CA" sz="2800" dirty="0" smtClean="0">
                <a:effectLst/>
              </a:rPr>
              <a:t> to enforcement gaps of regulations governing recruitment intermediaries</a:t>
            </a:r>
            <a:endParaRPr lang="en-CA" sz="2800" dirty="0">
              <a:effectLst/>
            </a:endParaRP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CA" sz="2800" dirty="0">
                <a:effectLst/>
              </a:rPr>
              <a:t>Know your clients (employers, other recruiters</a:t>
            </a:r>
            <a:r>
              <a:rPr lang="en-CA" sz="2800" dirty="0" smtClean="0">
                <a:effectLst/>
              </a:rPr>
              <a:t>) </a:t>
            </a:r>
            <a:r>
              <a:rPr lang="en-US" sz="2800" dirty="0" smtClean="0">
                <a:effectLst/>
              </a:rPr>
              <a:t>–</a:t>
            </a:r>
            <a:r>
              <a:rPr lang="en-CA" sz="2800" dirty="0" smtClean="0">
                <a:effectLst/>
              </a:rPr>
              <a:t> due diligence in terms of ensuring shared values </a:t>
            </a:r>
            <a:endParaRPr lang="en-CA" sz="2800" dirty="0">
              <a:effectLst/>
            </a:endParaRP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CA" sz="2800" dirty="0">
                <a:effectLst/>
              </a:rPr>
              <a:t>Empower migrants as much as possible so they can make informed decisions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CA" sz="2800" dirty="0">
                <a:effectLst/>
              </a:rPr>
              <a:t>Competition from unscrupulous intermediaries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867438" y="5306768"/>
            <a:ext cx="7521819" cy="1338727"/>
            <a:chOff x="793" y="3067"/>
            <a:chExt cx="4697" cy="1066"/>
          </a:xfrm>
        </p:grpSpPr>
        <p:pic>
          <p:nvPicPr>
            <p:cNvPr id="6" name="Picture 21" descr="270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158"/>
              <a:ext cx="1339" cy="8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4" descr="7506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158"/>
              <a:ext cx="1340" cy="9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5" descr="8059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158"/>
              <a:ext cx="1326" cy="8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168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067"/>
              <a:ext cx="710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809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067"/>
              <a:ext cx="859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420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629400" cy="1139825"/>
          </a:xfrm>
        </p:spPr>
        <p:txBody>
          <a:bodyPr/>
          <a:lstStyle/>
          <a:p>
            <a:pPr algn="l"/>
            <a:r>
              <a:rPr lang="en-CA" sz="3600" b="1" dirty="0" smtClean="0">
                <a:solidFill>
                  <a:srgbClr val="FFFF00"/>
                </a:solidFill>
                <a:effectLst/>
              </a:rPr>
              <a:t>Public-Private Alliance for Fair and Ethical Recruitment</a:t>
            </a:r>
            <a:endParaRPr lang="en-GB" sz="3600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655040"/>
            <a:ext cx="3810000" cy="2707995"/>
          </a:xfrm>
        </p:spPr>
      </p:pic>
      <p:sp>
        <p:nvSpPr>
          <p:cNvPr id="3" name="TextBox 2"/>
          <p:cNvSpPr txBox="1"/>
          <p:nvPr/>
        </p:nvSpPr>
        <p:spPr>
          <a:xfrm>
            <a:off x="457200" y="1752600"/>
            <a:ext cx="4191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CA" sz="2400" dirty="0" smtClean="0">
                <a:latin typeface="Calibri" pitchFamily="34" charset="0"/>
              </a:rPr>
              <a:t>IOM is creating a PPA open </a:t>
            </a:r>
            <a:r>
              <a:rPr lang="en-CA" sz="2400" dirty="0">
                <a:latin typeface="Calibri" pitchFamily="34" charset="0"/>
              </a:rPr>
              <a:t>to all stakeholders </a:t>
            </a:r>
            <a:r>
              <a:rPr lang="en-CA" sz="2400" dirty="0" smtClean="0">
                <a:latin typeface="Calibri" pitchFamily="34" charset="0"/>
              </a:rPr>
              <a:t>committed to seeking new ways to address unethical recruitment:</a:t>
            </a:r>
          </a:p>
          <a:p>
            <a:pPr algn="just" eaLnBrk="0" hangingPunct="0"/>
            <a:endParaRPr lang="en-CA" sz="2400" dirty="0">
              <a:latin typeface="Calibri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</a:pPr>
            <a:r>
              <a:rPr lang="en-CA" sz="2400" dirty="0" smtClean="0">
                <a:latin typeface="Calibri" pitchFamily="34" charset="0"/>
              </a:rPr>
              <a:t>Recruiters and Temporary Employment Agencies</a:t>
            </a:r>
            <a:endParaRPr lang="en-CA" sz="2400" dirty="0">
              <a:latin typeface="Calibri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</a:pPr>
            <a:r>
              <a:rPr lang="en-CA" sz="2400" dirty="0">
                <a:latin typeface="Calibri" pitchFamily="34" charset="0"/>
              </a:rPr>
              <a:t>Governments</a:t>
            </a:r>
          </a:p>
          <a:p>
            <a:pPr marL="342900" indent="-342900" algn="just" eaLnBrk="0" hangingPunct="0">
              <a:buFont typeface="Wingdings" pitchFamily="2" charset="2"/>
              <a:buChar char="ü"/>
            </a:pPr>
            <a:r>
              <a:rPr lang="en-CA" sz="2400" dirty="0" smtClean="0">
                <a:latin typeface="Calibri" pitchFamily="34" charset="0"/>
              </a:rPr>
              <a:t>Intergovernmental Organizations</a:t>
            </a:r>
            <a:endParaRPr lang="en-CA" sz="2400" dirty="0">
              <a:latin typeface="Calibri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</a:pPr>
            <a:r>
              <a:rPr lang="en-CA" sz="2400" dirty="0" smtClean="0">
                <a:latin typeface="Calibri" pitchFamily="34" charset="0"/>
              </a:rPr>
              <a:t>Civil Society Organizations</a:t>
            </a:r>
            <a:endParaRPr lang="en-CA" sz="2400" dirty="0">
              <a:latin typeface="Calibri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</a:pPr>
            <a:r>
              <a:rPr lang="en-CA" sz="2400" dirty="0" smtClean="0">
                <a:latin typeface="Calibri" pitchFamily="34" charset="0"/>
              </a:rPr>
              <a:t>Employers/Brands</a:t>
            </a:r>
          </a:p>
          <a:p>
            <a:pPr eaLnBrk="0" hangingPunct="0">
              <a:buFont typeface="Arial" charset="0"/>
              <a:buNone/>
            </a:pPr>
            <a:endParaRPr lang="en-CA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Picture" r:id="rId5" imgW="831242" imgH="732253" progId="Word.Picture.8">
                  <p:embed/>
                </p:oleObj>
              </mc:Choice>
              <mc:Fallback>
                <p:oleObj name="Picture" r:id="rId5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99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39825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FFFF00"/>
                </a:solidFill>
                <a:effectLst/>
              </a:rPr>
              <a:t>International Recruitment </a:t>
            </a:r>
            <a:br>
              <a:rPr lang="en-US" sz="3600" b="1" dirty="0" smtClean="0">
                <a:solidFill>
                  <a:srgbClr val="FFFF00"/>
                </a:solidFill>
                <a:effectLst/>
              </a:rPr>
            </a:br>
            <a:r>
              <a:rPr lang="en-US" sz="3600" b="1" dirty="0" smtClean="0">
                <a:solidFill>
                  <a:srgbClr val="FFFF00"/>
                </a:solidFill>
                <a:effectLst/>
              </a:rPr>
              <a:t>Integrity System (IRIS)</a:t>
            </a:r>
            <a:endParaRPr lang="en-GB" sz="36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4448629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b="1" kern="1200" dirty="0" smtClean="0">
                <a:effectLst/>
              </a:rPr>
              <a:t>Through the Public-Private Alliance, IRIS will: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sz="2400" b="1" kern="1200" dirty="0" smtClean="0">
              <a:effectLst/>
            </a:endParaRP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>
                <a:effectLst/>
              </a:rPr>
              <a:t>E</a:t>
            </a:r>
            <a:r>
              <a:rPr lang="en-CA" sz="2400" kern="1200" dirty="0" smtClean="0">
                <a:effectLst/>
              </a:rPr>
              <a:t>stablish an </a:t>
            </a:r>
            <a:r>
              <a:rPr lang="en-CA" sz="2400" b="1" kern="1200" dirty="0" smtClean="0">
                <a:effectLst/>
              </a:rPr>
              <a:t>accreditation and auditing framework </a:t>
            </a:r>
            <a:r>
              <a:rPr lang="en-CA" sz="2400" kern="1200" dirty="0">
                <a:effectLst/>
              </a:rPr>
              <a:t>for international labour recruitment </a:t>
            </a:r>
            <a:r>
              <a:rPr lang="en-CA" sz="2400" kern="1200" dirty="0" smtClean="0">
                <a:effectLst/>
              </a:rPr>
              <a:t>based on a code of conduct.</a:t>
            </a:r>
            <a:endParaRPr lang="en-CA" sz="2400" kern="1200" dirty="0">
              <a:effectLst/>
            </a:endParaRP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>
                <a:effectLst/>
              </a:rPr>
              <a:t>Operate on the basis of </a:t>
            </a:r>
            <a:r>
              <a:rPr lang="en-CA" sz="2400" b="1" kern="1200" dirty="0" smtClean="0">
                <a:effectLst/>
              </a:rPr>
              <a:t>voluntary </a:t>
            </a:r>
            <a:r>
              <a:rPr lang="en-CA" sz="2400" b="1" kern="1200" dirty="0">
                <a:effectLst/>
              </a:rPr>
              <a:t>membership </a:t>
            </a:r>
            <a:r>
              <a:rPr lang="en-CA" sz="2400" kern="1200" dirty="0">
                <a:effectLst/>
              </a:rPr>
              <a:t>for recruiters and employers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b="1" kern="1200" dirty="0">
                <a:effectLst/>
              </a:rPr>
              <a:t>Bridge the jurisdictional </a:t>
            </a:r>
            <a:r>
              <a:rPr lang="en-CA" sz="2400" b="1" kern="1200" dirty="0" smtClean="0">
                <a:effectLst/>
              </a:rPr>
              <a:t>and regulatory </a:t>
            </a:r>
            <a:r>
              <a:rPr lang="en-CA" sz="2400" b="1" kern="1200" dirty="0">
                <a:effectLst/>
              </a:rPr>
              <a:t>gaps</a:t>
            </a:r>
            <a:r>
              <a:rPr lang="en-CA" sz="2400" kern="1200" dirty="0">
                <a:effectLst/>
              </a:rPr>
              <a:t> between countries of origin and destination.</a:t>
            </a:r>
            <a:r>
              <a:rPr lang="en-US" sz="2400" kern="1200" dirty="0">
                <a:effectLst/>
              </a:rPr>
              <a:t>  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kern="1200" dirty="0" smtClean="0">
                <a:effectLst/>
              </a:rPr>
              <a:t>Institute </a:t>
            </a:r>
            <a:r>
              <a:rPr lang="en-US" sz="2400" kern="1200" dirty="0">
                <a:effectLst/>
              </a:rPr>
              <a:t>a </a:t>
            </a:r>
            <a:r>
              <a:rPr lang="en-US" sz="2400" b="1" kern="1200" dirty="0">
                <a:effectLst/>
              </a:rPr>
              <a:t>complaints and referral mechanism</a:t>
            </a:r>
            <a:r>
              <a:rPr lang="en-US" sz="2400" kern="1200" dirty="0">
                <a:effectLst/>
              </a:rPr>
              <a:t>.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b="1" kern="1200" dirty="0">
                <a:effectLst/>
              </a:rPr>
              <a:t>Reduce unethical recruitment </a:t>
            </a:r>
            <a:r>
              <a:rPr lang="en-US" sz="2400" kern="1200" dirty="0" smtClean="0">
                <a:effectLst/>
              </a:rPr>
              <a:t>through </a:t>
            </a:r>
            <a:r>
              <a:rPr lang="en-US" sz="2400" kern="1200" dirty="0">
                <a:effectLst/>
              </a:rPr>
              <a:t>capacity building with governments, recruiters and employers</a:t>
            </a:r>
            <a:r>
              <a:rPr lang="en-US" sz="2400" kern="1200" dirty="0" smtClean="0">
                <a:effectLst/>
              </a:rPr>
              <a:t>.</a:t>
            </a:r>
            <a:endParaRPr lang="en-CA" kern="1200" dirty="0">
              <a:solidFill>
                <a:prstClr val="black"/>
              </a:solidFill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b="1" u="sng" kern="12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7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629400" cy="1139825"/>
          </a:xfrm>
        </p:spPr>
        <p:txBody>
          <a:bodyPr/>
          <a:lstStyle/>
          <a:p>
            <a:pPr algn="r"/>
            <a:r>
              <a:rPr lang="en-GB" sz="3600" b="1" dirty="0" smtClean="0">
                <a:solidFill>
                  <a:srgbClr val="FFFF00"/>
                </a:solidFill>
                <a:effectLst/>
              </a:rPr>
              <a:t>Benefits for all stakeholders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530725"/>
          </a:xfrm>
        </p:spPr>
        <p:txBody>
          <a:bodyPr/>
          <a:lstStyle/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effectLst/>
              </a:rPr>
              <a:t>Dissemination of </a:t>
            </a:r>
            <a:r>
              <a:rPr lang="en-US" sz="2400" b="1" dirty="0" smtClean="0">
                <a:effectLst/>
              </a:rPr>
              <a:t>reliable information</a:t>
            </a:r>
            <a:r>
              <a:rPr lang="en-US" sz="2400" dirty="0" smtClean="0">
                <a:effectLst/>
              </a:rPr>
              <a:t> on fair recruitment practices.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b="1" dirty="0" smtClean="0">
                <a:effectLst/>
              </a:rPr>
              <a:t>Transparency</a:t>
            </a:r>
            <a:r>
              <a:rPr lang="en-US" sz="2400" dirty="0" smtClean="0">
                <a:effectLst/>
              </a:rPr>
              <a:t> in recruitment practices.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b="1" dirty="0" smtClean="0">
                <a:effectLst/>
              </a:rPr>
              <a:t>Level playing field </a:t>
            </a:r>
            <a:r>
              <a:rPr lang="en-US" sz="2400" dirty="0" smtClean="0">
                <a:effectLst/>
              </a:rPr>
              <a:t>for ethical recruiters and employers.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b="1" dirty="0" smtClean="0">
                <a:effectLst/>
              </a:rPr>
              <a:t>Brand protection </a:t>
            </a:r>
            <a:r>
              <a:rPr lang="en-US" sz="2400" dirty="0" smtClean="0">
                <a:effectLst/>
              </a:rPr>
              <a:t>and the promotion of socially responsible business.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b="1" dirty="0" smtClean="0">
                <a:effectLst/>
              </a:rPr>
              <a:t>Maximized development gains </a:t>
            </a:r>
            <a:r>
              <a:rPr lang="en-US" sz="2400" dirty="0" smtClean="0">
                <a:effectLst/>
              </a:rPr>
              <a:t>for individual migrant workers, their countries of origin and countries of destination.</a:t>
            </a:r>
          </a:p>
          <a:p>
            <a:pPr marL="365125" lvl="0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effectLst/>
              </a:rPr>
              <a:t>Promotion of </a:t>
            </a:r>
            <a:r>
              <a:rPr lang="en-US" sz="2400" b="1" dirty="0">
                <a:effectLst/>
              </a:rPr>
              <a:t>legal immigration </a:t>
            </a:r>
            <a:r>
              <a:rPr lang="en-US" sz="2400" dirty="0">
                <a:effectLst/>
              </a:rPr>
              <a:t>and </a:t>
            </a:r>
            <a:r>
              <a:rPr lang="en-US" sz="2400" b="1" dirty="0">
                <a:effectLst/>
              </a:rPr>
              <a:t>fair treatment </a:t>
            </a:r>
            <a:r>
              <a:rPr lang="en-US" sz="2400" dirty="0">
                <a:effectLst/>
              </a:rPr>
              <a:t>of foreign workers/new immigrants.</a:t>
            </a:r>
          </a:p>
          <a:p>
            <a:pPr marL="365125" indent="-255588" algn="just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dirty="0" smtClean="0"/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8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1" dirty="0" smtClean="0">
                <a:solidFill>
                  <a:srgbClr val="FFFF00"/>
                </a:solidFill>
                <a:effectLst/>
              </a:rPr>
              <a:t>IOM’s role in 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530725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800" kern="1200" dirty="0" smtClean="0">
                <a:effectLst/>
              </a:rPr>
              <a:t>IOM is facilitating the </a:t>
            </a:r>
            <a:r>
              <a:rPr lang="en-US" sz="2800" kern="1200" dirty="0">
                <a:effectLst/>
              </a:rPr>
              <a:t>creation of the Public-Private Alliance for </a:t>
            </a:r>
            <a:r>
              <a:rPr lang="en-US" sz="2800" kern="1200" dirty="0" smtClean="0">
                <a:effectLst/>
              </a:rPr>
              <a:t>Fair and Ethical </a:t>
            </a:r>
            <a:r>
              <a:rPr lang="en-US" sz="2800" kern="1200" dirty="0">
                <a:effectLst/>
              </a:rPr>
              <a:t>Recruitment </a:t>
            </a:r>
            <a:r>
              <a:rPr lang="en-US" sz="2800" kern="1200" dirty="0" smtClean="0">
                <a:effectLst/>
              </a:rPr>
              <a:t>.</a:t>
            </a:r>
            <a:endParaRPr lang="en-US" sz="2800" kern="1200" dirty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800" kern="1200" dirty="0" smtClean="0">
                <a:effectLst/>
              </a:rPr>
              <a:t>Dissemination of information and creation of broad international membership capitalizing on IOM’s global footprint.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800" kern="1200" dirty="0" smtClean="0">
                <a:effectLst/>
              </a:rPr>
              <a:t>IRIS aims to become self-sustaining and independent, with IOM </a:t>
            </a:r>
            <a:r>
              <a:rPr lang="en-US" sz="2800" kern="1200" dirty="0">
                <a:effectLst/>
              </a:rPr>
              <a:t>as </a:t>
            </a:r>
            <a:r>
              <a:rPr lang="en-US" sz="2800" kern="1200">
                <a:effectLst/>
              </a:rPr>
              <a:t>its </a:t>
            </a:r>
            <a:r>
              <a:rPr lang="en-US" sz="2800" kern="1200" smtClean="0">
                <a:effectLst/>
              </a:rPr>
              <a:t>Secretariat.</a:t>
            </a:r>
            <a:endParaRPr lang="en-CA" sz="2800" kern="1200" dirty="0" smtClean="0">
              <a:effectLst/>
            </a:endParaRP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CA" kern="1200" dirty="0" smtClean="0">
              <a:solidFill>
                <a:prstClr val="black"/>
              </a:solidFill>
            </a:endParaRPr>
          </a:p>
          <a:p>
            <a:pPr marL="109728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CA" sz="2400" kern="1200" dirty="0" smtClean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0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z="3600" b="1" dirty="0" smtClean="0">
                <a:solidFill>
                  <a:srgbClr val="FFFF00"/>
                </a:solidFill>
                <a:effectLst/>
              </a:rPr>
              <a:t>Next steps</a:t>
            </a:r>
            <a:endParaRPr lang="en-GB" sz="36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724400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effectLst/>
              </a:rPr>
              <a:t>Finalize IRIS </a:t>
            </a:r>
            <a:r>
              <a:rPr lang="en-US" sz="2400" b="1" dirty="0" smtClean="0">
                <a:effectLst/>
              </a:rPr>
              <a:t>Guiding </a:t>
            </a:r>
            <a:r>
              <a:rPr lang="en-US" sz="2400" b="1" dirty="0">
                <a:effectLst/>
              </a:rPr>
              <a:t>Principles </a:t>
            </a:r>
            <a:r>
              <a:rPr lang="en-US" sz="2400" dirty="0">
                <a:effectLst/>
              </a:rPr>
              <a:t>and </a:t>
            </a:r>
            <a:r>
              <a:rPr lang="en-US" sz="2400" b="1" dirty="0">
                <a:effectLst/>
              </a:rPr>
              <a:t>Code of Conduct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>
                <a:effectLst/>
              </a:rPr>
              <a:t>in </a:t>
            </a:r>
            <a:r>
              <a:rPr lang="en-US" sz="2400" dirty="0" smtClean="0">
                <a:effectLst/>
              </a:rPr>
              <a:t>close coordination </a:t>
            </a:r>
            <a:r>
              <a:rPr lang="en-US" sz="2400" dirty="0">
                <a:effectLst/>
              </a:rPr>
              <a:t>with partners</a:t>
            </a:r>
            <a:r>
              <a:rPr lang="en-US" sz="2400" dirty="0" smtClean="0">
                <a:effectLst/>
              </a:rPr>
              <a:t>).</a:t>
            </a:r>
            <a:endParaRPr lang="en-US" sz="2400" dirty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effectLst/>
              </a:rPr>
              <a:t>Convene working groups with partners to develop </a:t>
            </a:r>
            <a:r>
              <a:rPr lang="en-US" sz="2400" dirty="0" smtClean="0">
                <a:effectLst/>
              </a:rPr>
              <a:t>the operational procedures for the </a:t>
            </a:r>
            <a:r>
              <a:rPr lang="en-US" sz="2400" b="1" dirty="0">
                <a:effectLst/>
              </a:rPr>
              <a:t>Certification </a:t>
            </a:r>
            <a:r>
              <a:rPr lang="en-US" sz="2400" b="1" dirty="0" smtClean="0">
                <a:effectLst/>
              </a:rPr>
              <a:t>Process </a:t>
            </a:r>
            <a:r>
              <a:rPr lang="en-US" sz="2400" dirty="0" smtClean="0">
                <a:effectLst/>
              </a:rPr>
              <a:t>and </a:t>
            </a:r>
            <a:r>
              <a:rPr lang="en-US" sz="2400" b="1" dirty="0">
                <a:effectLst/>
              </a:rPr>
              <a:t>Monitoring Protocol</a:t>
            </a:r>
            <a:r>
              <a:rPr lang="en-US" sz="2400" dirty="0">
                <a:effectLst/>
              </a:rPr>
              <a:t>.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effectLst/>
              </a:rPr>
              <a:t>Implement </a:t>
            </a:r>
            <a:r>
              <a:rPr lang="en-US" sz="2400" b="1" dirty="0">
                <a:effectLst/>
              </a:rPr>
              <a:t>three pilot projects </a:t>
            </a:r>
            <a:r>
              <a:rPr lang="en-US" sz="2400" dirty="0" smtClean="0">
                <a:effectLst/>
              </a:rPr>
              <a:t>in selected migration corridors to </a:t>
            </a:r>
            <a:r>
              <a:rPr lang="en-US" sz="2400" dirty="0">
                <a:effectLst/>
              </a:rPr>
              <a:t>test the IRIS Certification Process.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effectLst/>
              </a:rPr>
              <a:t>Consolidate </a:t>
            </a:r>
            <a:r>
              <a:rPr lang="en-US" sz="2400" b="1" dirty="0" smtClean="0">
                <a:effectLst/>
              </a:rPr>
              <a:t>IRIS governance </a:t>
            </a:r>
            <a:r>
              <a:rPr lang="en-US" sz="2400" dirty="0" smtClean="0">
                <a:effectLst/>
              </a:rPr>
              <a:t>involving key stakeholders in order to preserve </a:t>
            </a:r>
            <a:r>
              <a:rPr lang="en-US" sz="2400" b="1" dirty="0" smtClean="0">
                <a:effectLst/>
              </a:rPr>
              <a:t>impartiality</a:t>
            </a:r>
            <a:r>
              <a:rPr lang="en-US" sz="2400" dirty="0" smtClean="0">
                <a:effectLst/>
              </a:rPr>
              <a:t> and </a:t>
            </a:r>
            <a:r>
              <a:rPr lang="en-US" sz="2400" b="1" dirty="0" smtClean="0">
                <a:effectLst/>
              </a:rPr>
              <a:t>transparency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effectLst/>
              </a:rPr>
              <a:t>Enhance IRIS </a:t>
            </a:r>
            <a:r>
              <a:rPr lang="en-US" sz="2400" b="1" dirty="0" smtClean="0">
                <a:effectLst/>
              </a:rPr>
              <a:t>visibility </a:t>
            </a:r>
            <a:r>
              <a:rPr lang="en-US" sz="2400" b="1" dirty="0">
                <a:effectLst/>
              </a:rPr>
              <a:t>and </a:t>
            </a:r>
            <a:r>
              <a:rPr lang="en-US" sz="2400" b="1" dirty="0" smtClean="0">
                <a:effectLst/>
              </a:rPr>
              <a:t>dissemination</a:t>
            </a:r>
            <a:r>
              <a:rPr lang="en-US" sz="2400" dirty="0" smtClean="0">
                <a:effectLst/>
              </a:rPr>
              <a:t>, including the website </a:t>
            </a:r>
            <a:r>
              <a:rPr lang="en-US" sz="2400" dirty="0">
                <a:effectLst/>
              </a:rPr>
              <a:t>and </a:t>
            </a:r>
            <a:r>
              <a:rPr lang="en-US" sz="2400" dirty="0" smtClean="0">
                <a:effectLst/>
              </a:rPr>
              <a:t>the Internet </a:t>
            </a:r>
            <a:r>
              <a:rPr lang="en-US" sz="2400" dirty="0">
                <a:effectLst/>
              </a:rPr>
              <a:t>portal</a:t>
            </a:r>
            <a:r>
              <a:rPr lang="en-US" sz="2400" dirty="0" smtClean="0">
                <a:effectLst/>
              </a:rPr>
              <a:t>.</a:t>
            </a:r>
            <a:endParaRPr lang="en-CA" sz="2400" dirty="0" smtClean="0">
              <a:effectLst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2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467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760" indent="-256032" algn="l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FF0000"/>
                </a:solidFill>
                <a:effectLst/>
              </a:rPr>
              <a:t>          </a:t>
            </a:r>
            <a:r>
              <a:rPr lang="en-GB" sz="4800" b="1" dirty="0" smtClean="0">
                <a:solidFill>
                  <a:srgbClr val="FF0000"/>
                </a:solidFill>
                <a:effectLst/>
              </a:rPr>
              <a:t>Thank you</a:t>
            </a:r>
            <a:br>
              <a:rPr lang="en-GB" sz="4800" b="1" dirty="0" smtClean="0">
                <a:solidFill>
                  <a:srgbClr val="FF0000"/>
                </a:solidFill>
                <a:effectLst/>
              </a:rPr>
            </a:br>
            <a:r>
              <a:rPr lang="en-GB" sz="4800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GB" sz="4800" b="1" dirty="0" smtClean="0">
                <a:solidFill>
                  <a:srgbClr val="FF0000"/>
                </a:solidFill>
                <a:effectLst/>
              </a:rPr>
            </a:br>
            <a:r>
              <a:rPr lang="es-CR" sz="1800" dirty="0" smtClean="0">
                <a:effectLst/>
              </a:rPr>
              <a:t>Ricardo Cordero</a:t>
            </a:r>
            <a:br>
              <a:rPr lang="es-CR" sz="1800" dirty="0" smtClean="0">
                <a:effectLst/>
              </a:rPr>
            </a:br>
            <a:r>
              <a:rPr lang="es-CR" sz="1800" dirty="0" smtClean="0">
                <a:solidFill>
                  <a:schemeClr val="tx1"/>
                </a:solidFill>
                <a:effectLst/>
                <a:hlinkClick r:id="rId3"/>
              </a:rPr>
              <a:t>rcordero@iom.int</a:t>
            </a:r>
            <a:r>
              <a:rPr lang="es-CR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s-CR" sz="1800" dirty="0" smtClean="0">
                <a:solidFill>
                  <a:schemeClr val="tx1"/>
                </a:solidFill>
                <a:effectLst/>
              </a:rPr>
            </a:br>
            <a:r>
              <a:rPr lang="es-CR" sz="1800" dirty="0" smtClean="0">
                <a:solidFill>
                  <a:schemeClr val="tx1"/>
                </a:solidFill>
                <a:effectLst/>
              </a:rPr>
              <a:t>IOM - Regional Office for Central America, </a:t>
            </a:r>
            <a:br>
              <a:rPr lang="es-CR" sz="1800" dirty="0" smtClean="0">
                <a:solidFill>
                  <a:schemeClr val="tx1"/>
                </a:solidFill>
                <a:effectLst/>
              </a:rPr>
            </a:br>
            <a:r>
              <a:rPr lang="es-CR" sz="1800" dirty="0" smtClean="0">
                <a:solidFill>
                  <a:schemeClr val="tx1"/>
                </a:solidFill>
                <a:effectLst/>
              </a:rPr>
              <a:t>North America and the Caribbean </a:t>
            </a:r>
            <a:br>
              <a:rPr lang="es-CR" sz="1800" dirty="0" smtClean="0">
                <a:solidFill>
                  <a:schemeClr val="tx1"/>
                </a:solidFill>
                <a:effectLst/>
              </a:rPr>
            </a:br>
            <a:r>
              <a:rPr lang="es-CR" sz="1800" dirty="0" smtClean="0">
                <a:solidFill>
                  <a:schemeClr val="tx1"/>
                </a:solidFill>
                <a:effectLst/>
              </a:rPr>
              <a:t>San Jose, Costa Rica</a:t>
            </a:r>
            <a:br>
              <a:rPr lang="es-CR" sz="1800" dirty="0" smtClean="0">
                <a:solidFill>
                  <a:schemeClr val="tx1"/>
                </a:solidFill>
                <a:effectLst/>
              </a:rPr>
            </a:br>
            <a:r>
              <a:rPr lang="es-CR" sz="1800" dirty="0" err="1" smtClean="0">
                <a:solidFill>
                  <a:schemeClr val="tx1"/>
                </a:solidFill>
                <a:effectLst/>
              </a:rPr>
              <a:t>Phone</a:t>
            </a:r>
            <a:r>
              <a:rPr lang="es-CR" sz="1800" dirty="0" smtClean="0">
                <a:solidFill>
                  <a:schemeClr val="tx1"/>
                </a:solidFill>
                <a:effectLst/>
              </a:rPr>
              <a:t> #: + 506.2221.5335 </a:t>
            </a:r>
            <a:r>
              <a:rPr lang="es-CR" sz="2400" dirty="0" smtClean="0">
                <a:solidFill>
                  <a:schemeClr val="tx1"/>
                </a:solidFill>
                <a:effectLst/>
              </a:rPr>
              <a:t> </a:t>
            </a:r>
            <a:br>
              <a:rPr lang="es-CR" sz="2400" dirty="0" smtClean="0">
                <a:solidFill>
                  <a:schemeClr val="tx1"/>
                </a:solidFill>
                <a:effectLst/>
              </a:rPr>
            </a:br>
            <a:r>
              <a:rPr lang="es-CR" sz="2400" dirty="0" smtClean="0">
                <a:solidFill>
                  <a:schemeClr val="tx1"/>
                </a:solidFill>
                <a:effectLst/>
              </a:rPr>
              <a:t>                                                      </a:t>
            </a:r>
            <a:r>
              <a:rPr lang="en-US" sz="2400" b="1" dirty="0" smtClean="0">
                <a:solidFill>
                  <a:srgbClr val="FFFF00"/>
                </a:solidFill>
              </a:rPr>
              <a:t>IRIS@iom.int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pl-PL" sz="2400" b="1" dirty="0" smtClean="0">
                <a:solidFill>
                  <a:srgbClr val="FFFF00"/>
                </a:solidFill>
              </a:rPr>
              <a:t>http://iris.iom.int/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endParaRPr lang="es-CR" sz="2400" dirty="0" smtClean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457200"/>
          <a:ext cx="78486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Photo Editor Photo" r:id="rId4" imgW="7314286" imgH="1247619" progId="">
                  <p:embed/>
                </p:oleObj>
              </mc:Choice>
              <mc:Fallback>
                <p:oleObj name="Photo Editor Photo" r:id="rId4" imgW="7314286" imgH="124761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78486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400800" cy="1139825"/>
          </a:xfrm>
        </p:spPr>
        <p:txBody>
          <a:bodyPr/>
          <a:lstStyle/>
          <a:p>
            <a:r>
              <a:rPr lang="en-CA" sz="3600" dirty="0" smtClean="0">
                <a:solidFill>
                  <a:srgbClr val="FFFF00"/>
                </a:solidFill>
                <a:effectLst/>
              </a:rPr>
              <a:t>Presentation Overview</a:t>
            </a:r>
            <a:endParaRPr lang="en-GB" sz="36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530725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International labour recruitment: the key issues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What do we mean by fair and ethical recruitment?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Global trends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IOM’s experience in labour recruitment &amp; lessons learned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Public-Private Alliance for Fair and Ethical Recruitment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/>
              <a:t>The International Recruitment Integrity System (IRIS)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/>
              <a:t>Benefits for all stakeholders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/>
              <a:t>IOM’s role in IRIS</a:t>
            </a: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/>
              <a:t>Next steps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b="1" kern="1200" dirty="0" smtClean="0">
              <a:solidFill>
                <a:prstClr val="black"/>
              </a:solidFill>
            </a:endParaRP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b="1" kern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478157"/>
              </p:ext>
            </p:extLst>
          </p:nvPr>
        </p:nvGraphicFramePr>
        <p:xfrm>
          <a:off x="7924800" y="2286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86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MLTC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1905001" cy="14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4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8200" y="277813"/>
            <a:ext cx="7848600" cy="11398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International labour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recruitment: the issues </a:t>
            </a:r>
            <a:endParaRPr lang="en-GB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800" kern="1200" dirty="0" smtClean="0">
                <a:effectLst/>
              </a:rPr>
              <a:t>Recruitment </a:t>
            </a:r>
            <a:r>
              <a:rPr lang="en-CA" sz="2800" kern="1200" dirty="0">
                <a:effectLst/>
              </a:rPr>
              <a:t>is </a:t>
            </a:r>
            <a:r>
              <a:rPr lang="en-CA" sz="2800" kern="1200" dirty="0" smtClean="0">
                <a:effectLst/>
              </a:rPr>
              <a:t>the most important step </a:t>
            </a:r>
            <a:r>
              <a:rPr lang="en-CA" sz="2800" kern="1200" dirty="0">
                <a:effectLst/>
              </a:rPr>
              <a:t>in the labour migration </a:t>
            </a:r>
            <a:r>
              <a:rPr lang="en-CA" sz="2800" kern="1200" dirty="0" smtClean="0">
                <a:effectLst/>
              </a:rPr>
              <a:t>process.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CA" sz="2800" kern="1200" dirty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800" kern="1200" dirty="0">
                <a:effectLst/>
              </a:rPr>
              <a:t>Unethical recruitment negatively impacts upon government programmes and regulatory </a:t>
            </a:r>
            <a:r>
              <a:rPr lang="en-CA" sz="2800" kern="1200" dirty="0" smtClean="0">
                <a:effectLst/>
              </a:rPr>
              <a:t>frameworks.</a:t>
            </a:r>
          </a:p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CA" sz="2800" kern="1200" dirty="0" smtClean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800" kern="1200" dirty="0" smtClean="0">
                <a:effectLst/>
              </a:rPr>
              <a:t>Fraudulent recruitment has </a:t>
            </a:r>
            <a:r>
              <a:rPr lang="en-CA" sz="2800" kern="1200" dirty="0">
                <a:effectLst/>
              </a:rPr>
              <a:t>broader implications on individuals and businesses</a:t>
            </a:r>
            <a:r>
              <a:rPr lang="en-CA" sz="2800" kern="1200" dirty="0" smtClean="0">
                <a:effectLst/>
              </a:rPr>
              <a:t>.</a:t>
            </a:r>
            <a:endParaRPr lang="en-CA" sz="2800" kern="1200" dirty="0">
              <a:effectLst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667471"/>
              </p:ext>
            </p:extLst>
          </p:nvPr>
        </p:nvGraphicFramePr>
        <p:xfrm>
          <a:off x="7924800" y="57912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912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10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11398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effectLst/>
              </a:rPr>
              <a:t>International labour </a:t>
            </a:r>
            <a:br>
              <a:rPr lang="en-US" sz="3600" b="1" dirty="0" smtClean="0">
                <a:solidFill>
                  <a:srgbClr val="FFFF00"/>
                </a:solidFill>
                <a:effectLst/>
              </a:rPr>
            </a:br>
            <a:r>
              <a:rPr lang="en-US" sz="3600" b="1" dirty="0" smtClean="0">
                <a:solidFill>
                  <a:srgbClr val="FFFF00"/>
                </a:solidFill>
                <a:effectLst/>
              </a:rPr>
              <a:t>recruitment: the issues </a:t>
            </a:r>
            <a:endParaRPr lang="en-GB" sz="36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b="1" kern="1200" dirty="0" smtClean="0">
                <a:effectLst/>
              </a:rPr>
              <a:t>Implications of unethical recruitment for workers, employers and the recruitment industry:</a:t>
            </a:r>
            <a:endParaRPr lang="en-CA" sz="2400" u="sng" kern="1200" dirty="0" smtClean="0">
              <a:effectLst/>
            </a:endParaRPr>
          </a:p>
          <a:p>
            <a:pPr marL="76581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u="sng" kern="1200" dirty="0" smtClean="0">
              <a:solidFill>
                <a:prstClr val="black"/>
              </a:solidFill>
            </a:endParaRPr>
          </a:p>
          <a:p>
            <a:pPr marL="76581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u="sng" kern="1200" dirty="0">
              <a:solidFill>
                <a:prstClr val="black"/>
              </a:solidFill>
            </a:endParaRPr>
          </a:p>
          <a:p>
            <a:pPr marL="76581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u="sng" kern="1200" dirty="0" smtClean="0">
              <a:solidFill>
                <a:prstClr val="black"/>
              </a:solidFill>
            </a:endParaRPr>
          </a:p>
          <a:p>
            <a:pPr marL="76581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u="sng" kern="1200" dirty="0">
              <a:solidFill>
                <a:prstClr val="black"/>
              </a:solidFill>
            </a:endParaRPr>
          </a:p>
          <a:p>
            <a:pPr marL="76581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en-CA" u="sng" kern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88297"/>
              </p:ext>
            </p:extLst>
          </p:nvPr>
        </p:nvGraphicFramePr>
        <p:xfrm>
          <a:off x="838200" y="2743200"/>
          <a:ext cx="7620000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38100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 smtClean="0"/>
                        <a:t>Private</a:t>
                      </a:r>
                      <a:r>
                        <a:rPr lang="en-CA" sz="2400" b="1" u="sng" baseline="0" dirty="0" smtClean="0"/>
                        <a:t> Sector</a:t>
                      </a:r>
                      <a:endParaRPr lang="en-GB" sz="2400" b="1" u="sng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 smtClean="0"/>
                        <a:t>Migrants</a:t>
                      </a:r>
                      <a:endParaRPr lang="en-GB" sz="2400" b="1" u="sng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Harm</a:t>
                      </a:r>
                      <a:r>
                        <a:rPr lang="en-CA" sz="2000" baseline="0" dirty="0" smtClean="0"/>
                        <a:t> to business reputation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Violated</a:t>
                      </a:r>
                      <a:r>
                        <a:rPr lang="en-CA" sz="2000" baseline="0" dirty="0" smtClean="0"/>
                        <a:t> human and labour rights</a:t>
                      </a:r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Criminal liability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Decreased earnings</a:t>
                      </a:r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Decreased</a:t>
                      </a:r>
                      <a:r>
                        <a:rPr lang="en-CA" sz="2000" baseline="0" dirty="0" smtClean="0"/>
                        <a:t> worker productivity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Debt bondage</a:t>
                      </a:r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Unfair competition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Labour</a:t>
                      </a:r>
                      <a:r>
                        <a:rPr lang="en-CA" sz="2000" baseline="0" dirty="0" smtClean="0"/>
                        <a:t> trafficking</a:t>
                      </a:r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Lack</a:t>
                      </a:r>
                      <a:r>
                        <a:rPr lang="en-CA" sz="2000" baseline="0" dirty="0" smtClean="0"/>
                        <a:t> of transparency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ü"/>
                      </a:pPr>
                      <a:r>
                        <a:rPr lang="en-CA" sz="2000" dirty="0" smtClean="0"/>
                        <a:t>Poor skills</a:t>
                      </a:r>
                      <a:r>
                        <a:rPr lang="en-CA" sz="2000" baseline="0" dirty="0" smtClean="0"/>
                        <a:t> matching</a:t>
                      </a:r>
                      <a:endParaRPr lang="en-GB" sz="2000" dirty="0"/>
                    </a:p>
                  </a:txBody>
                  <a:tcPr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31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324600" cy="1139825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FF00"/>
                </a:solidFill>
              </a:rPr>
              <a:t>International labour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recruitment: the issues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</p:spPr>
        <p:txBody>
          <a:bodyPr/>
          <a:lstStyle/>
          <a:p>
            <a:pPr marL="365760" lvl="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b="1" kern="1200" dirty="0" smtClean="0">
                <a:effectLst/>
              </a:rPr>
              <a:t>Implications of </a:t>
            </a:r>
            <a:r>
              <a:rPr lang="en-CA" sz="2400" b="1" kern="1200" dirty="0">
                <a:effectLst/>
              </a:rPr>
              <a:t>unethical recruitment </a:t>
            </a:r>
            <a:r>
              <a:rPr lang="en-CA" sz="2400" b="1" kern="1200" dirty="0" smtClean="0">
                <a:effectLst/>
              </a:rPr>
              <a:t>for countries of origin: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>
                <a:effectLst/>
              </a:rPr>
              <a:t>Links to organized crime and trafficking rings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>
                <a:effectLst/>
              </a:rPr>
              <a:t>Decreased remittance transfers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kern="1200" dirty="0" smtClean="0">
                <a:effectLst/>
              </a:rPr>
              <a:t>Decreased development benefits</a:t>
            </a:r>
            <a:endParaRPr lang="en-CA" sz="2400" b="1" dirty="0">
              <a:effectLst/>
            </a:endParaRPr>
          </a:p>
          <a:p>
            <a:pPr marL="365760" lvl="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b="1" dirty="0" smtClean="0">
                <a:effectLst/>
              </a:rPr>
              <a:t>Implications of unethical recruitment for countries of destination: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dirty="0" smtClean="0">
                <a:effectLst/>
              </a:rPr>
              <a:t>Downward pressure on labour market for nationals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dirty="0" smtClean="0">
                <a:effectLst/>
              </a:rPr>
              <a:t>Compromised integrity of immigration a</a:t>
            </a:r>
            <a:r>
              <a:rPr lang="en-US" sz="2400" dirty="0" err="1" smtClean="0">
                <a:effectLst/>
              </a:rPr>
              <a:t>nd</a:t>
            </a:r>
            <a:r>
              <a:rPr lang="en-CA" sz="2400" dirty="0" smtClean="0">
                <a:effectLst/>
              </a:rPr>
              <a:t> labour market programmes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400" dirty="0" smtClean="0">
                <a:effectLst/>
              </a:rPr>
              <a:t>Increased irregular migration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50138"/>
              </p:ext>
            </p:extLst>
          </p:nvPr>
        </p:nvGraphicFramePr>
        <p:xfrm>
          <a:off x="8001000" y="5867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8674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324600" cy="11398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effectLst/>
              </a:rPr>
              <a:t>What do we mean by fair or ethical recruitment?</a:t>
            </a:r>
            <a:endParaRPr lang="en-US" sz="36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No fees to job seekers; employers pay full costs of recruitment.</a:t>
            </a:r>
          </a:p>
          <a:p>
            <a:pPr algn="just"/>
            <a:r>
              <a:rPr lang="en-US" sz="2400" dirty="0" smtClean="0"/>
              <a:t>No unlawful retention of passports, identity documents or other personal property.</a:t>
            </a:r>
          </a:p>
          <a:p>
            <a:pPr algn="just"/>
            <a:r>
              <a:rPr lang="en-US" sz="2400" dirty="0" smtClean="0"/>
              <a:t>Transparency in the recruitment process; all intermediaries should be identified and registered (when regulations exist).</a:t>
            </a:r>
          </a:p>
          <a:p>
            <a:pPr algn="just"/>
            <a:r>
              <a:rPr lang="en-US" sz="2400" dirty="0" smtClean="0"/>
              <a:t>No contract substitution; contract should be in the worker’s own language. </a:t>
            </a:r>
          </a:p>
          <a:p>
            <a:pPr algn="just"/>
            <a:r>
              <a:rPr lang="en-US" sz="2400" dirty="0" smtClean="0"/>
              <a:t>Redress mechanisms to resolve conflict.</a:t>
            </a:r>
          </a:p>
          <a:p>
            <a:pPr algn="just"/>
            <a:r>
              <a:rPr lang="en-US" sz="2400" dirty="0" smtClean="0"/>
              <a:t>Respect for all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rights provided by law.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50138"/>
              </p:ext>
            </p:extLst>
          </p:nvPr>
        </p:nvGraphicFramePr>
        <p:xfrm>
          <a:off x="8001000" y="5867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8674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9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324600" cy="11398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effectLst/>
              </a:rPr>
              <a:t>Current global trends</a:t>
            </a:r>
            <a:endParaRPr lang="en-US" sz="36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effectLst/>
              </a:rPr>
              <a:t>Convergence of efforts in promoting fair recruitment</a:t>
            </a:r>
          </a:p>
          <a:p>
            <a:pPr algn="just"/>
            <a:r>
              <a:rPr lang="en-US" sz="2800" dirty="0" smtClean="0">
                <a:effectLst/>
              </a:rPr>
              <a:t>Companies have a growing understanding of the need for ethical and fair </a:t>
            </a:r>
            <a:r>
              <a:rPr lang="en-US" sz="2800" dirty="0" err="1" smtClean="0">
                <a:effectLst/>
              </a:rPr>
              <a:t>labour</a:t>
            </a:r>
            <a:r>
              <a:rPr lang="en-US" sz="2800" dirty="0" smtClean="0">
                <a:effectLst/>
              </a:rPr>
              <a:t> recruitment to meet their needs.</a:t>
            </a:r>
          </a:p>
          <a:p>
            <a:pPr algn="just"/>
            <a:r>
              <a:rPr lang="en-US" sz="2800" dirty="0" smtClean="0">
                <a:effectLst/>
              </a:rPr>
              <a:t>Companies are increasingly linking recruitment abuses to other employment-related abuses in their supply chains.</a:t>
            </a:r>
            <a:endParaRPr lang="en-US" sz="2800" dirty="0">
              <a:effectLst/>
            </a:endParaRPr>
          </a:p>
          <a:p>
            <a:pPr algn="just"/>
            <a:r>
              <a:rPr lang="en-US" sz="2800" dirty="0" smtClean="0">
                <a:effectLst/>
              </a:rPr>
              <a:t>Acceptance that unethical </a:t>
            </a:r>
            <a:r>
              <a:rPr lang="en-US" sz="2800" dirty="0">
                <a:effectLst/>
              </a:rPr>
              <a:t>recruitment is a </a:t>
            </a:r>
            <a:r>
              <a:rPr lang="en-US" sz="2800" u="sng" dirty="0">
                <a:effectLst/>
              </a:rPr>
              <a:t>global problem</a:t>
            </a:r>
            <a:r>
              <a:rPr lang="en-US" sz="2800" dirty="0">
                <a:effectLst/>
              </a:rPr>
              <a:t> requiring a </a:t>
            </a:r>
            <a:r>
              <a:rPr lang="en-US" sz="2800" u="sng" dirty="0">
                <a:effectLst/>
              </a:rPr>
              <a:t>global solution.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7991475" y="18891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8891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69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1139825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/>
              </a:rPr>
              <a:t>IOM’s experience in </a:t>
            </a:r>
            <a:r>
              <a:rPr lang="en-US" sz="3200" b="1" dirty="0" err="1" smtClean="0">
                <a:solidFill>
                  <a:srgbClr val="FFFF00"/>
                </a:solidFill>
                <a:effectLst/>
              </a:rPr>
              <a:t>labour</a:t>
            </a:r>
            <a:r>
              <a:rPr lang="en-US" sz="3200" b="1" dirty="0" smtClean="0">
                <a:solidFill>
                  <a:srgbClr val="FFFF00"/>
                </a:solidFill>
                <a:effectLst/>
              </a:rPr>
              <a:t> recruitment</a:t>
            </a:r>
            <a:endParaRPr lang="en-US" sz="32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600" kern="1200" dirty="0">
                <a:effectLst/>
              </a:rPr>
              <a:t>IOM is a trusted partner in international recruitment facilitation</a:t>
            </a:r>
          </a:p>
          <a:p>
            <a:pPr marL="765810" lvl="1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600" kern="1200" dirty="0">
                <a:effectLst/>
              </a:rPr>
              <a:t>&gt;10,000 workers from Colombia</a:t>
            </a:r>
            <a:r>
              <a:rPr lang="en-CA" sz="2600" kern="1200" dirty="0" smtClean="0">
                <a:effectLst/>
              </a:rPr>
              <a:t>,</a:t>
            </a:r>
            <a:r>
              <a:rPr lang="en-CA" sz="2600" kern="1200" dirty="0">
                <a:effectLst/>
              </a:rPr>
              <a:t> El Salvador</a:t>
            </a:r>
            <a:r>
              <a:rPr lang="en-CA" sz="2600" kern="1200" dirty="0" smtClean="0">
                <a:effectLst/>
              </a:rPr>
              <a:t>,</a:t>
            </a:r>
            <a:r>
              <a:rPr lang="en-CA" sz="2600" kern="1200" dirty="0">
                <a:effectLst/>
              </a:rPr>
              <a:t> </a:t>
            </a:r>
            <a:r>
              <a:rPr lang="en-CA" sz="2600" kern="1200" dirty="0" smtClean="0">
                <a:effectLst/>
              </a:rPr>
              <a:t>Ghana, Guatemala, Honduras and Mauritius destined </a:t>
            </a:r>
            <a:r>
              <a:rPr lang="en-CA" sz="2600" kern="1200" dirty="0">
                <a:effectLst/>
              </a:rPr>
              <a:t>to Canadian, </a:t>
            </a:r>
            <a:r>
              <a:rPr lang="en-CA" sz="2600" kern="1200" dirty="0" smtClean="0">
                <a:effectLst/>
              </a:rPr>
              <a:t>Italian, </a:t>
            </a:r>
            <a:r>
              <a:rPr lang="en-CA" sz="2600" kern="1200" dirty="0">
                <a:effectLst/>
              </a:rPr>
              <a:t>Portuguese </a:t>
            </a:r>
            <a:r>
              <a:rPr lang="en-CA" sz="2600" kern="1200" dirty="0" smtClean="0">
                <a:effectLst/>
              </a:rPr>
              <a:t>and Spanish companies</a:t>
            </a:r>
            <a:r>
              <a:rPr lang="en-CA" sz="2600" kern="1200" dirty="0">
                <a:effectLst/>
              </a:rPr>
              <a:t>.</a:t>
            </a:r>
          </a:p>
          <a:p>
            <a:pPr marL="509778" lvl="1" indent="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defRPr/>
            </a:pPr>
            <a:endParaRPr lang="en-CA" sz="2600" kern="1200" dirty="0">
              <a:effectLst/>
            </a:endParaRPr>
          </a:p>
          <a:p>
            <a:pPr marL="365760" indent="-256032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CA" sz="2600" kern="1200" dirty="0">
                <a:effectLst/>
              </a:rPr>
              <a:t>Increasing interest from both private sector and governments concerned with integrity in the recruitment and migration process.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2148"/>
              </p:ext>
            </p:extLst>
          </p:nvPr>
        </p:nvGraphicFramePr>
        <p:xfrm>
          <a:off x="7848600" y="57150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7150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9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813"/>
            <a:ext cx="7924800" cy="1139825"/>
          </a:xfrm>
        </p:spPr>
        <p:txBody>
          <a:bodyPr/>
          <a:lstStyle/>
          <a:p>
            <a:pPr algn="l"/>
            <a:r>
              <a:rPr lang="en-US" sz="3400" dirty="0">
                <a:solidFill>
                  <a:srgbClr val="FFFF00"/>
                </a:solidFill>
                <a:effectLst/>
              </a:rPr>
              <a:t>IOM’s experience in </a:t>
            </a:r>
            <a:r>
              <a:rPr lang="en-US" sz="3400" dirty="0" err="1">
                <a:solidFill>
                  <a:srgbClr val="FFFF00"/>
                </a:solidFill>
                <a:effectLst/>
              </a:rPr>
              <a:t>labour</a:t>
            </a:r>
            <a:r>
              <a:rPr lang="en-US" sz="3400" dirty="0">
                <a:solidFill>
                  <a:srgbClr val="FFFF00"/>
                </a:solidFill>
                <a:effectLst/>
              </a:rPr>
              <a:t>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109728" indent="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en-CA" sz="2400" b="1" kern="1200" dirty="0">
                <a:effectLst/>
              </a:rPr>
              <a:t>Core components of IOM recruitment facilitation:</a:t>
            </a: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Partnerships with governments (source and destination), directly with employers and with other recruitment agencies</a:t>
            </a: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 smtClean="0">
                <a:effectLst/>
              </a:rPr>
              <a:t>Creation of databases </a:t>
            </a:r>
            <a:r>
              <a:rPr lang="en-CA" sz="2000" kern="1200" dirty="0">
                <a:effectLst/>
              </a:rPr>
              <a:t>of available workers in targeted occupations/ sectors</a:t>
            </a: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Pre-screening, qualifications and skills testing, selection and </a:t>
            </a:r>
            <a:r>
              <a:rPr lang="en-CA" sz="2000" kern="1200" dirty="0" smtClean="0">
                <a:effectLst/>
              </a:rPr>
              <a:t>up-skilling</a:t>
            </a:r>
            <a:endParaRPr lang="en-CA" sz="2000" kern="1200" dirty="0">
              <a:effectLst/>
            </a:endParaRP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Pre-departure orientation, both cultural and pre-employment (tailored to the specific employer and location of work</a:t>
            </a:r>
            <a:r>
              <a:rPr lang="en-CA" sz="2000" kern="1200" dirty="0" smtClean="0">
                <a:effectLst/>
              </a:rPr>
              <a:t>)</a:t>
            </a:r>
            <a:endParaRPr lang="en-CA" sz="2000" kern="1200" dirty="0">
              <a:effectLst/>
            </a:endParaRP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Medical and security screening</a:t>
            </a: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Assistance with immigration processing</a:t>
            </a:r>
          </a:p>
          <a:p>
            <a:pPr marL="852678" lvl="1" indent="-342900" algn="just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Travel arrangements and transit assistance</a:t>
            </a:r>
          </a:p>
          <a:p>
            <a:pPr marL="852678" lvl="1" indent="-3429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ü"/>
              <a:defRPr/>
            </a:pPr>
            <a:r>
              <a:rPr lang="en-CA" sz="2000" kern="1200" dirty="0">
                <a:effectLst/>
              </a:rPr>
              <a:t>Return and reintegration assistance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2148"/>
              </p:ext>
            </p:extLst>
          </p:nvPr>
        </p:nvGraphicFramePr>
        <p:xfrm>
          <a:off x="7848600" y="57150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71500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066751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4866</TotalTime>
  <Words>855</Words>
  <Application>Microsoft Office PowerPoint</Application>
  <PresentationFormat>On-screen Show (4:3)</PresentationFormat>
  <Paragraphs>126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Ripple</vt:lpstr>
      <vt:lpstr>Photo Editor Photo</vt:lpstr>
      <vt:lpstr>Picture</vt:lpstr>
      <vt:lpstr>      WORKSHOP ON UNSCRUPULOUS  IMMIGRATION CONSULTANTS Regional Conference on Migration </vt:lpstr>
      <vt:lpstr>Presentation Overview</vt:lpstr>
      <vt:lpstr>International labour  recruitment: the issues </vt:lpstr>
      <vt:lpstr>International labour  recruitment: the issues </vt:lpstr>
      <vt:lpstr>International labour  recruitment: the issues</vt:lpstr>
      <vt:lpstr>What do we mean by fair or ethical recruitment?</vt:lpstr>
      <vt:lpstr>Current global trends</vt:lpstr>
      <vt:lpstr>IOM’s experience in labour recruitment</vt:lpstr>
      <vt:lpstr>IOM’s experience in labour recruitment</vt:lpstr>
      <vt:lpstr>Lessons learned</vt:lpstr>
      <vt:lpstr>Public-Private Alliance for Fair and Ethical Recruitment</vt:lpstr>
      <vt:lpstr>International Recruitment  Integrity System (IRIS)</vt:lpstr>
      <vt:lpstr>Benefits for all stakeholders</vt:lpstr>
      <vt:lpstr>IOM’s role in IRIS</vt:lpstr>
      <vt:lpstr>Next steps</vt:lpstr>
      <vt:lpstr>          Thank you  Ricardo Cordero rcordero@iom.int IOM - Regional Office for Central America,  North America and the Caribbean  San Jose, Costa Rica Phone #: + 506.2221.5335                                                         IRIS@iom.int                                                http://iris.iom.int/ 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lwhite@iom.int</dc:creator>
  <cp:lastModifiedBy>RODAS Renán</cp:lastModifiedBy>
  <cp:revision>173</cp:revision>
  <dcterms:created xsi:type="dcterms:W3CDTF">2007-04-30T17:44:09Z</dcterms:created>
  <dcterms:modified xsi:type="dcterms:W3CDTF">2014-12-16T23:15:14Z</dcterms:modified>
</cp:coreProperties>
</file>