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02" r:id="rId2"/>
    <p:sldId id="303" r:id="rId3"/>
    <p:sldId id="306" r:id="rId4"/>
    <p:sldId id="304" r:id="rId5"/>
    <p:sldId id="309" r:id="rId6"/>
    <p:sldId id="308" r:id="rId7"/>
    <p:sldId id="310" r:id="rId8"/>
    <p:sldId id="311" r:id="rId9"/>
    <p:sldId id="293" r:id="rId10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216" y="-96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C232BA-E40E-4041-A127-31B0514330F3}" type="datetimeFigureOut">
              <a:rPr lang="es-CR" smtClean="0"/>
              <a:t>16/08/2016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EAFCF-F72F-4FA7-A2FB-27522F924CA0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8112426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C75F0B-4E96-490E-B732-61D6A13DAB81}" type="datetimeFigureOut">
              <a:rPr lang="es-CR" smtClean="0"/>
              <a:t>16/08/2016</a:t>
            </a:fld>
            <a:endParaRPr lang="es-C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1C3954-51C1-4C05-B8E4-2F11F33562CE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379096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C3954-51C1-4C05-B8E4-2F11F33562CE}" type="slidenum">
              <a:rPr lang="es-CR" smtClean="0"/>
              <a:t>8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42495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EBB1A-DE52-476B-985F-CD53797352FE}" type="datetime1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BA7AA-FAA6-4F5E-AEAB-8E932C3E93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375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0B04A-F63D-457E-85FF-DB0B671B3916}" type="datetime1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B9D2E-1B25-4D83-B33C-DAD3B43DDC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27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3E4A6-5418-447E-83F9-D5944FEF2EA9}" type="datetime1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9794A-C27E-4060-B6C6-F4ECDD1D50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011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2D51E-A451-445F-BB50-FB4538224D0D}" type="datetime1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32ECA-FA79-4D84-99BC-F1E3286924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444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C80CE-E49B-47F4-B607-97DD04E219CC}" type="datetime1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E88D5-8767-4717-89C0-B400209CB0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487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E0B51-A41B-4221-BFC0-BBCAC56BAB42}" type="datetime1">
              <a:rPr lang="en-US" smtClean="0"/>
              <a:t>8/16/2016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89DB7-ABF4-49A2-8888-5B0EDEB09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683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E0CF3-3B7C-42FC-951F-1908FB3CF367}" type="datetime1">
              <a:rPr lang="en-US" smtClean="0"/>
              <a:t>8/16/2016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B3416-FF28-417A-83F3-4EF864A623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86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84FBD-F1FE-460E-8EA9-AD4F6BC88BD4}" type="datetime1">
              <a:rPr lang="en-US" smtClean="0"/>
              <a:t>8/16/2016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EBC23-4F94-4ECD-8A17-47D9823B3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893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A1C29-8E63-40A9-892D-697D77535BC5}" type="datetime1">
              <a:rPr lang="en-US" smtClean="0"/>
              <a:t>8/16/2016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AEE46-4457-4648-A1F7-92B53B9D6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39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241DB-DAF7-4838-844A-1BBDDA196384}" type="datetime1">
              <a:rPr lang="en-US" smtClean="0"/>
              <a:t>8/16/2016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2F874-54E9-4016-9318-DFCA11441D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405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BCC2E-19CE-4077-A270-C089FFA65F60}" type="datetime1">
              <a:rPr lang="en-US" smtClean="0"/>
              <a:t>8/16/2016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DFB97-35CF-4B8B-AE1E-BB5D298645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001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88CCCF0-75A7-428F-A1D2-F32F851BD92E}" type="datetime1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565D31F-2463-4333-8CF4-4526EB282E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abonnie@iom.int" TargetMode="External"/><Relationship Id="rId2" Type="http://schemas.openxmlformats.org/officeDocument/2006/relationships/hyperlink" Target="http://www.programamesoamerica.iom.int/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32ECA-FA79-4D84-99BC-F1E32869241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84018" y="1143000"/>
            <a:ext cx="693420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i="1" dirty="0" smtClean="0">
                <a:solidFill>
                  <a:schemeClr val="tx2"/>
                </a:solidFill>
              </a:rPr>
              <a:t>Panel: </a:t>
            </a:r>
            <a:r>
              <a:rPr lang="es-ES_tradnl" sz="4000" b="1" i="1" dirty="0">
                <a:solidFill>
                  <a:schemeClr val="tx2"/>
                </a:solidFill>
              </a:rPr>
              <a:t>Instrumentos internacionales, </a:t>
            </a:r>
            <a:r>
              <a:rPr lang="es-CR" sz="4000" b="1" i="1" dirty="0">
                <a:solidFill>
                  <a:schemeClr val="tx2"/>
                </a:solidFill>
              </a:rPr>
              <a:t>principios y obligaciones para la protección de derechos de niños, niñas y adolescentes migrantes </a:t>
            </a:r>
            <a:endParaRPr lang="en-US" sz="4000" b="1" i="1" dirty="0">
              <a:solidFill>
                <a:schemeClr val="tx2"/>
              </a:solidFill>
            </a:endParaRPr>
          </a:p>
          <a:p>
            <a:r>
              <a:rPr lang="es-ES" sz="2400" b="1" dirty="0" smtClean="0">
                <a:solidFill>
                  <a:schemeClr val="tx2"/>
                </a:solidFill>
              </a:rPr>
              <a:t> </a:t>
            </a:r>
          </a:p>
          <a:p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9600" y="5181600"/>
            <a:ext cx="8153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dirty="0"/>
              <a:t> </a:t>
            </a:r>
            <a:endParaRPr lang="en-US" dirty="0" smtClean="0"/>
          </a:p>
          <a:p>
            <a:r>
              <a:rPr lang="en-US" sz="2400" i="1" dirty="0" smtClean="0">
                <a:solidFill>
                  <a:schemeClr val="tx2"/>
                </a:solidFill>
              </a:rPr>
              <a:t>Ciudad de Guatemala, 15 y 16 de </a:t>
            </a:r>
            <a:r>
              <a:rPr lang="en-US" sz="2400" i="1" dirty="0" err="1" smtClean="0">
                <a:solidFill>
                  <a:schemeClr val="tx2"/>
                </a:solidFill>
              </a:rPr>
              <a:t>agosto</a:t>
            </a:r>
            <a:r>
              <a:rPr lang="en-US" sz="2400" i="1" dirty="0" smtClean="0">
                <a:solidFill>
                  <a:schemeClr val="tx2"/>
                </a:solidFill>
              </a:rPr>
              <a:t> </a:t>
            </a:r>
            <a:r>
              <a:rPr lang="pt-BR" sz="2400" i="1" dirty="0" smtClean="0">
                <a:solidFill>
                  <a:schemeClr val="tx2"/>
                </a:solidFill>
              </a:rPr>
              <a:t>2</a:t>
            </a:r>
            <a:r>
              <a:rPr lang="en-US" sz="2400" i="1" dirty="0" smtClean="0">
                <a:solidFill>
                  <a:schemeClr val="tx2"/>
                </a:solidFill>
              </a:rPr>
              <a:t>016 </a:t>
            </a:r>
            <a:endParaRPr lang="en-US" sz="2400" i="1" dirty="0">
              <a:solidFill>
                <a:schemeClr val="tx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81200" y="4579203"/>
            <a:ext cx="6781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400" b="1" dirty="0">
                <a:solidFill>
                  <a:schemeClr val="tx2"/>
                </a:solidFill>
              </a:rPr>
              <a:t>Giada Saguto, OIM Costa Rica</a:t>
            </a:r>
            <a:br>
              <a:rPr lang="pt-BR" sz="2400" b="1" dirty="0">
                <a:solidFill>
                  <a:schemeClr val="tx2"/>
                </a:solidFill>
              </a:rPr>
            </a:br>
            <a:r>
              <a:rPr lang="pt-BR" sz="2400" b="1" dirty="0">
                <a:solidFill>
                  <a:schemeClr val="tx2"/>
                </a:solidFill>
              </a:rPr>
              <a:t>Programa Regional Mesoamérica</a:t>
            </a:r>
            <a:endParaRPr lang="en-US" sz="2400" b="1" dirty="0">
              <a:solidFill>
                <a:schemeClr val="tx2"/>
              </a:solidFill>
            </a:endParaRPr>
          </a:p>
        </p:txBody>
      </p:sp>
      <p:pic>
        <p:nvPicPr>
          <p:cNvPr id="8" name="0 Imagen" descr="logo CRM transparente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8218" y="322351"/>
            <a:ext cx="1373330" cy="515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1208" y="130208"/>
            <a:ext cx="1447800" cy="682625"/>
          </a:xfrm>
          <a:prstGeom prst="rect">
            <a:avLst/>
          </a:prstGeom>
        </p:spPr>
      </p:pic>
      <p:pic>
        <p:nvPicPr>
          <p:cNvPr id="12" name="Picture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2925" y="5364641"/>
            <a:ext cx="857250" cy="857250"/>
          </a:xfrm>
          <a:prstGeom prst="rect">
            <a:avLst/>
          </a:prstGeom>
        </p:spPr>
      </p:pic>
      <p:pic>
        <p:nvPicPr>
          <p:cNvPr id="13" name="Imagen 452" descr="state_seal_001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09839" y="5777390"/>
            <a:ext cx="46672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Imagen 453" descr="BANDERA USA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50132" y="5793266"/>
            <a:ext cx="74295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2993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304800"/>
            <a:ext cx="6629400" cy="838200"/>
          </a:xfrm>
        </p:spPr>
        <p:txBody>
          <a:bodyPr/>
          <a:lstStyle/>
          <a:p>
            <a:r>
              <a:rPr lang="es-CR" dirty="0"/>
              <a:t>Bases de los </a:t>
            </a:r>
            <a:r>
              <a:rPr lang="es-CR" dirty="0" smtClean="0"/>
              <a:t>principios: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32ECA-FA79-4D84-99BC-F1E32869241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1000" y="1143000"/>
            <a:ext cx="8305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CR" sz="3200" b="1" i="1" dirty="0">
                <a:solidFill>
                  <a:schemeClr val="tx2"/>
                </a:solidFill>
              </a:rPr>
              <a:t>Derecho </a:t>
            </a:r>
            <a:r>
              <a:rPr lang="es-CR" sz="3200" b="1" i="1" dirty="0">
                <a:solidFill>
                  <a:schemeClr val="tx2"/>
                </a:solidFill>
              </a:rPr>
              <a:t>internacional humanitario</a:t>
            </a:r>
            <a:endParaRPr lang="en-US" sz="3200" b="1" i="1" dirty="0">
              <a:solidFill>
                <a:schemeClr val="tx2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CR" sz="3200" b="1" i="1" dirty="0">
                <a:solidFill>
                  <a:schemeClr val="tx2"/>
                </a:solidFill>
              </a:rPr>
              <a:t>Normativa internacional de </a:t>
            </a:r>
            <a:r>
              <a:rPr lang="es-CR" sz="3200" b="1" i="1" dirty="0" smtClean="0">
                <a:solidFill>
                  <a:schemeClr val="tx2"/>
                </a:solidFill>
              </a:rPr>
              <a:t>DDHH</a:t>
            </a:r>
            <a:endParaRPr lang="en-US" sz="3200" b="1" i="1" dirty="0">
              <a:solidFill>
                <a:schemeClr val="tx2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CR" sz="3200" b="1" i="1" dirty="0">
                <a:solidFill>
                  <a:schemeClr val="tx2"/>
                </a:solidFill>
              </a:rPr>
              <a:t>Derecho Internacional de </a:t>
            </a:r>
            <a:r>
              <a:rPr lang="es-CR" sz="3200" b="1" i="1" dirty="0" smtClean="0">
                <a:solidFill>
                  <a:schemeClr val="tx2"/>
                </a:solidFill>
              </a:rPr>
              <a:t>refugiados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CR" sz="3200" b="1" i="1" dirty="0" smtClean="0">
                <a:solidFill>
                  <a:schemeClr val="tx2"/>
                </a:solidFill>
              </a:rPr>
              <a:t>Estándares internacionales fijados por mecanismos regionales (Corte IDH)</a:t>
            </a:r>
            <a:endParaRPr lang="en-US" sz="3200" b="1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46038"/>
            <a:ext cx="7239000" cy="639762"/>
          </a:xfrm>
        </p:spPr>
        <p:txBody>
          <a:bodyPr/>
          <a:lstStyle/>
          <a:p>
            <a:r>
              <a:rPr lang="es-CR" sz="4000" dirty="0" smtClean="0"/>
              <a:t>Instrumentos </a:t>
            </a:r>
            <a:r>
              <a:rPr lang="es-CR" sz="4000" dirty="0"/>
              <a:t>internacionales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r>
              <a:rPr lang="es-CR" sz="2800" dirty="0" smtClean="0">
                <a:solidFill>
                  <a:schemeClr val="tx2"/>
                </a:solidFill>
              </a:rPr>
              <a:t>Convención </a:t>
            </a:r>
            <a:r>
              <a:rPr lang="es-CR" sz="2800" dirty="0">
                <a:solidFill>
                  <a:schemeClr val="tx2"/>
                </a:solidFill>
              </a:rPr>
              <a:t>de los Derechos del </a:t>
            </a:r>
            <a:r>
              <a:rPr lang="es-CR" sz="2800" dirty="0" smtClean="0">
                <a:solidFill>
                  <a:schemeClr val="tx2"/>
                </a:solidFill>
              </a:rPr>
              <a:t>Niño (1989)</a:t>
            </a:r>
          </a:p>
          <a:p>
            <a:r>
              <a:rPr lang="es-CR" sz="2800" dirty="0" smtClean="0">
                <a:solidFill>
                  <a:schemeClr val="tx2"/>
                </a:solidFill>
              </a:rPr>
              <a:t>Observación </a:t>
            </a:r>
            <a:r>
              <a:rPr lang="es-CR" sz="2800" dirty="0">
                <a:solidFill>
                  <a:schemeClr val="tx2"/>
                </a:solidFill>
              </a:rPr>
              <a:t>No. 6 </a:t>
            </a:r>
            <a:r>
              <a:rPr lang="es-CR" sz="2800" dirty="0" smtClean="0">
                <a:solidFill>
                  <a:schemeClr val="tx2"/>
                </a:solidFill>
              </a:rPr>
              <a:t>CDN </a:t>
            </a:r>
            <a:r>
              <a:rPr lang="es-ES" sz="2800" i="1" dirty="0" smtClean="0">
                <a:solidFill>
                  <a:schemeClr val="tx2"/>
                </a:solidFill>
              </a:rPr>
              <a:t>Trato </a:t>
            </a:r>
            <a:r>
              <a:rPr lang="es-ES" sz="2800" i="1" dirty="0">
                <a:solidFill>
                  <a:schemeClr val="tx2"/>
                </a:solidFill>
              </a:rPr>
              <a:t>de los menores </a:t>
            </a:r>
            <a:r>
              <a:rPr lang="es-ES" sz="2800" i="1" dirty="0">
                <a:solidFill>
                  <a:schemeClr val="tx2"/>
                </a:solidFill>
              </a:rPr>
              <a:t>no acompañados </a:t>
            </a:r>
            <a:r>
              <a:rPr lang="es-ES" sz="2800" i="1" dirty="0">
                <a:solidFill>
                  <a:schemeClr val="tx2"/>
                </a:solidFill>
              </a:rPr>
              <a:t>y separados de su familia fuera de </a:t>
            </a:r>
            <a:r>
              <a:rPr lang="es-ES" sz="2800" i="1" dirty="0">
                <a:solidFill>
                  <a:schemeClr val="tx2"/>
                </a:solidFill>
              </a:rPr>
              <a:t>su </a:t>
            </a:r>
            <a:r>
              <a:rPr lang="en-US" sz="2800" i="1" dirty="0" err="1">
                <a:solidFill>
                  <a:schemeClr val="tx2"/>
                </a:solidFill>
              </a:rPr>
              <a:t>país</a:t>
            </a:r>
            <a:r>
              <a:rPr lang="en-US" sz="2800" i="1" dirty="0">
                <a:solidFill>
                  <a:schemeClr val="tx2"/>
                </a:solidFill>
              </a:rPr>
              <a:t> </a:t>
            </a:r>
            <a:r>
              <a:rPr lang="en-US" sz="2800" i="1" dirty="0">
                <a:solidFill>
                  <a:schemeClr val="tx2"/>
                </a:solidFill>
              </a:rPr>
              <a:t>de </a:t>
            </a:r>
            <a:r>
              <a:rPr lang="en-US" sz="2800" i="1" dirty="0" err="1" smtClean="0">
                <a:solidFill>
                  <a:schemeClr val="tx2"/>
                </a:solidFill>
              </a:rPr>
              <a:t>origen</a:t>
            </a:r>
            <a:r>
              <a:rPr lang="en-US" sz="2800" dirty="0" smtClean="0">
                <a:solidFill>
                  <a:schemeClr val="tx2"/>
                </a:solidFill>
              </a:rPr>
              <a:t> (2005)</a:t>
            </a:r>
            <a:endParaRPr lang="es-CR" sz="2800" dirty="0">
              <a:solidFill>
                <a:schemeClr val="tx2"/>
              </a:solidFill>
            </a:endParaRPr>
          </a:p>
          <a:p>
            <a:r>
              <a:rPr lang="es-CR" sz="2800" dirty="0">
                <a:solidFill>
                  <a:schemeClr val="tx2"/>
                </a:solidFill>
              </a:rPr>
              <a:t>Observación General No. 14 del </a:t>
            </a:r>
            <a:r>
              <a:rPr lang="es-CR" sz="2800" dirty="0" smtClean="0">
                <a:solidFill>
                  <a:schemeClr val="tx2"/>
                </a:solidFill>
              </a:rPr>
              <a:t>CDN </a:t>
            </a:r>
            <a:r>
              <a:rPr lang="es-ES" sz="2800" i="1" dirty="0" smtClean="0">
                <a:solidFill>
                  <a:schemeClr val="tx2"/>
                </a:solidFill>
              </a:rPr>
              <a:t>sobre </a:t>
            </a:r>
            <a:r>
              <a:rPr lang="es-ES" sz="2800" i="1" dirty="0">
                <a:solidFill>
                  <a:schemeClr val="tx2"/>
                </a:solidFill>
              </a:rPr>
              <a:t>el derecho del niño a que su interés superior sea </a:t>
            </a:r>
            <a:r>
              <a:rPr lang="es-ES" sz="2800" i="1" dirty="0" smtClean="0">
                <a:solidFill>
                  <a:schemeClr val="tx2"/>
                </a:solidFill>
              </a:rPr>
              <a:t>una </a:t>
            </a:r>
            <a:r>
              <a:rPr lang="en-US" sz="2800" i="1" dirty="0" err="1" smtClean="0">
                <a:solidFill>
                  <a:schemeClr val="tx2"/>
                </a:solidFill>
              </a:rPr>
              <a:t>consideración</a:t>
            </a:r>
            <a:r>
              <a:rPr lang="en-US" sz="2800" i="1" dirty="0" smtClean="0">
                <a:solidFill>
                  <a:schemeClr val="tx2"/>
                </a:solidFill>
              </a:rPr>
              <a:t> primordial </a:t>
            </a:r>
            <a:r>
              <a:rPr lang="en-US" sz="2800" dirty="0" smtClean="0">
                <a:solidFill>
                  <a:schemeClr val="tx2"/>
                </a:solidFill>
              </a:rPr>
              <a:t>(2013)</a:t>
            </a:r>
            <a:endParaRPr lang="es-CR" sz="2800" dirty="0">
              <a:solidFill>
                <a:schemeClr val="tx2"/>
              </a:solidFill>
            </a:endParaRPr>
          </a:p>
          <a:p>
            <a:r>
              <a:rPr lang="es-CR" sz="2800" dirty="0" smtClean="0">
                <a:solidFill>
                  <a:schemeClr val="tx2"/>
                </a:solidFill>
              </a:rPr>
              <a:t>Opinión </a:t>
            </a:r>
            <a:r>
              <a:rPr lang="es-CR" sz="2800" dirty="0">
                <a:solidFill>
                  <a:schemeClr val="tx2"/>
                </a:solidFill>
              </a:rPr>
              <a:t>Consultiva Corte IDH (</a:t>
            </a:r>
            <a:r>
              <a:rPr lang="es-CR" sz="2800" dirty="0" smtClean="0">
                <a:solidFill>
                  <a:schemeClr val="tx2"/>
                </a:solidFill>
              </a:rPr>
              <a:t>OC-21/14) </a:t>
            </a:r>
            <a:r>
              <a:rPr lang="en-US" sz="2800" i="1" dirty="0" smtClean="0">
                <a:solidFill>
                  <a:schemeClr val="tx2"/>
                </a:solidFill>
              </a:rPr>
              <a:t>Derechos </a:t>
            </a:r>
            <a:r>
              <a:rPr lang="en-US" sz="2800" i="1" dirty="0">
                <a:solidFill>
                  <a:schemeClr val="tx2"/>
                </a:solidFill>
              </a:rPr>
              <a:t>y </a:t>
            </a:r>
            <a:r>
              <a:rPr lang="en-US" sz="2800" i="1" dirty="0" err="1">
                <a:solidFill>
                  <a:schemeClr val="tx2"/>
                </a:solidFill>
              </a:rPr>
              <a:t>garantías</a:t>
            </a:r>
            <a:r>
              <a:rPr lang="en-US" sz="2800" i="1" dirty="0">
                <a:solidFill>
                  <a:schemeClr val="tx2"/>
                </a:solidFill>
              </a:rPr>
              <a:t> </a:t>
            </a:r>
            <a:r>
              <a:rPr lang="en-US" sz="2800" i="1" dirty="0" smtClean="0">
                <a:solidFill>
                  <a:schemeClr val="tx2"/>
                </a:solidFill>
              </a:rPr>
              <a:t>de </a:t>
            </a:r>
            <a:r>
              <a:rPr lang="es-ES" sz="2800" i="1" dirty="0" smtClean="0">
                <a:solidFill>
                  <a:schemeClr val="tx2"/>
                </a:solidFill>
              </a:rPr>
              <a:t>niñas </a:t>
            </a:r>
            <a:r>
              <a:rPr lang="es-ES" sz="2800" i="1" dirty="0">
                <a:solidFill>
                  <a:schemeClr val="tx2"/>
                </a:solidFill>
              </a:rPr>
              <a:t>y niños en el contexto de la migración y/o en necesidad de protección </a:t>
            </a:r>
            <a:r>
              <a:rPr lang="es-ES" sz="2800" i="1" dirty="0" smtClean="0">
                <a:solidFill>
                  <a:schemeClr val="tx2"/>
                </a:solidFill>
              </a:rPr>
              <a:t>internacional</a:t>
            </a:r>
            <a:endParaRPr lang="es-CR" sz="2800" i="1" dirty="0" smtClean="0">
              <a:solidFill>
                <a:schemeClr val="tx2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32ECA-FA79-4D84-99BC-F1E32869241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390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32ECA-FA79-4D84-99BC-F1E32869241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607" y="990600"/>
            <a:ext cx="6749597" cy="513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781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-152400"/>
            <a:ext cx="8229600" cy="1143000"/>
          </a:xfrm>
        </p:spPr>
        <p:txBody>
          <a:bodyPr/>
          <a:lstStyle/>
          <a:p>
            <a:r>
              <a:rPr lang="en-US" sz="3600" dirty="0" smtClean="0"/>
              <a:t>OC 21/14 Corte IDH</a:t>
            </a:r>
            <a:br>
              <a:rPr lang="en-US" sz="3600" dirty="0" smtClean="0"/>
            </a:br>
            <a:r>
              <a:rPr lang="en-US" sz="3600" dirty="0" err="1" smtClean="0"/>
              <a:t>Principales</a:t>
            </a:r>
            <a:r>
              <a:rPr lang="en-US" sz="3600" dirty="0" smtClean="0"/>
              <a:t> </a:t>
            </a:r>
            <a:r>
              <a:rPr lang="en-US" sz="3600" dirty="0" err="1"/>
              <a:t>obligaciones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Respetar </a:t>
            </a:r>
            <a:r>
              <a:rPr lang="es-ES" dirty="0"/>
              <a:t>los derechos y garantías de </a:t>
            </a:r>
            <a:r>
              <a:rPr lang="es-ES" dirty="0" smtClean="0"/>
              <a:t>NNA sin </a:t>
            </a:r>
            <a:r>
              <a:rPr lang="es-ES" dirty="0"/>
              <a:t>discriminación por ningún </a:t>
            </a:r>
            <a:r>
              <a:rPr lang="es-ES" dirty="0" smtClean="0"/>
              <a:t>motivo fundado </a:t>
            </a:r>
            <a:r>
              <a:rPr lang="es-ES" dirty="0"/>
              <a:t>en su condición migratoria o la de </a:t>
            </a:r>
            <a:r>
              <a:rPr lang="es-ES" dirty="0" smtClean="0"/>
              <a:t>sus </a:t>
            </a:r>
            <a:r>
              <a:rPr lang="en-US" dirty="0" smtClean="0"/>
              <a:t>padres</a:t>
            </a:r>
            <a:r>
              <a:rPr lang="en-US" dirty="0"/>
              <a:t>.</a:t>
            </a:r>
          </a:p>
          <a:p>
            <a:r>
              <a:rPr lang="es-ES" dirty="0" smtClean="0"/>
              <a:t>Articular </a:t>
            </a:r>
            <a:r>
              <a:rPr lang="es-ES" dirty="0"/>
              <a:t>las leyes y políticas migratorias </a:t>
            </a:r>
            <a:r>
              <a:rPr lang="es-ES" dirty="0" smtClean="0"/>
              <a:t>con los </a:t>
            </a:r>
            <a:r>
              <a:rPr lang="es-ES" dirty="0"/>
              <a:t>sistemas de protección de derechos de </a:t>
            </a:r>
            <a:r>
              <a:rPr lang="es-ES" dirty="0" smtClean="0"/>
              <a:t>la niñez</a:t>
            </a:r>
            <a:r>
              <a:rPr lang="es-ES" dirty="0"/>
              <a:t>. </a:t>
            </a:r>
            <a:r>
              <a:rPr lang="es-ES" b="1" dirty="0"/>
              <a:t>¡La protección integral de la </a:t>
            </a:r>
            <a:r>
              <a:rPr lang="es-ES" b="1" dirty="0" smtClean="0"/>
              <a:t>infancia debe </a:t>
            </a:r>
            <a:r>
              <a:rPr lang="es-ES" b="1" dirty="0"/>
              <a:t>primar sobre cualquier objetivo o </a:t>
            </a:r>
            <a:r>
              <a:rPr lang="es-ES" b="1" dirty="0" smtClean="0"/>
              <a:t>interés </a:t>
            </a:r>
            <a:r>
              <a:rPr lang="en-US" b="1" dirty="0" smtClean="0"/>
              <a:t>de </a:t>
            </a:r>
            <a:r>
              <a:rPr lang="en-US" b="1" dirty="0"/>
              <a:t>la </a:t>
            </a:r>
            <a:r>
              <a:rPr lang="en-US" b="1" dirty="0" err="1"/>
              <a:t>política</a:t>
            </a:r>
            <a:r>
              <a:rPr lang="en-US" b="1" dirty="0"/>
              <a:t> </a:t>
            </a:r>
            <a:r>
              <a:rPr lang="en-US" b="1" dirty="0" err="1"/>
              <a:t>migratoria</a:t>
            </a:r>
            <a:r>
              <a:rPr lang="en-US" b="1" dirty="0"/>
              <a:t>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32ECA-FA79-4D84-99BC-F1E32869241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776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152400"/>
            <a:ext cx="6400800" cy="563562"/>
          </a:xfrm>
        </p:spPr>
        <p:txBody>
          <a:bodyPr/>
          <a:lstStyle/>
          <a:p>
            <a:r>
              <a:rPr lang="es-CR" sz="3200" dirty="0"/>
              <a:t>VIDA, SUPERVIVENCIA Y DESARROLLO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CR" dirty="0" smtClean="0"/>
              <a:t>Protección </a:t>
            </a:r>
            <a:r>
              <a:rPr lang="es-CR" dirty="0"/>
              <a:t>contra la violencia y la </a:t>
            </a:r>
            <a:r>
              <a:rPr lang="es-CR" dirty="0" smtClean="0"/>
              <a:t>explotación</a:t>
            </a:r>
          </a:p>
          <a:p>
            <a:pPr lvl="0"/>
            <a:r>
              <a:rPr lang="es-CR" dirty="0" smtClean="0"/>
              <a:t>En </a:t>
            </a:r>
            <a:r>
              <a:rPr lang="es-CR" dirty="0"/>
              <a:t>DIS protección ante riesgos y peligros, evaluar impacto en la vida y desarrollo de NNA de las decisiones que se tomen en el proceso migratorio).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32ECA-FA79-4D84-99BC-F1E32869241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456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2743200"/>
          </a:xfrm>
        </p:spPr>
        <p:txBody>
          <a:bodyPr/>
          <a:lstStyle/>
          <a:p>
            <a:pPr marL="0" lvl="0" indent="0">
              <a:buNone/>
            </a:pPr>
            <a:r>
              <a:rPr lang="es-CR" b="1" dirty="0" smtClean="0"/>
              <a:t>NIÑO, NIÑA O ADOLESCENTE COMO SUJETO DE DERECHOS</a:t>
            </a:r>
            <a:r>
              <a:rPr lang="es-CR" dirty="0" smtClean="0"/>
              <a:t> con </a:t>
            </a:r>
            <a:r>
              <a:rPr lang="es-CR" dirty="0"/>
              <a:t>derechos “generales” y “específicos”, con dignidad, sujeto activo – no objeto pasivo - con “voz</a:t>
            </a:r>
            <a:r>
              <a:rPr lang="es-CR" dirty="0" smtClean="0"/>
              <a:t>”).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32ECA-FA79-4D84-99BC-F1E32869241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492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274638"/>
            <a:ext cx="6019800" cy="487362"/>
          </a:xfrm>
        </p:spPr>
        <p:txBody>
          <a:bodyPr/>
          <a:lstStyle/>
          <a:p>
            <a:r>
              <a:rPr lang="es-CR" sz="3200" dirty="0"/>
              <a:t>IGUALDAD ANTE LA LEY Y NO DISCRIMINACIÓN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r>
              <a:rPr lang="es-CR" sz="2800" dirty="0" smtClean="0"/>
              <a:t>No </a:t>
            </a:r>
            <a:r>
              <a:rPr lang="es-CR" sz="2800" dirty="0"/>
              <a:t>discriminación por razones relacionadas con </a:t>
            </a:r>
            <a:r>
              <a:rPr lang="es-CR" sz="2800" dirty="0" smtClean="0"/>
              <a:t>los NNA </a:t>
            </a:r>
            <a:r>
              <a:rPr lang="es-CR" sz="2800" dirty="0"/>
              <a:t>o sus padres/tutores, no incluir regulaciones discriminatorias, eliminar regulaciones discriminatorias y combatir prácticas discriminatorias. </a:t>
            </a:r>
            <a:endParaRPr lang="es-CR" sz="2800" dirty="0" smtClean="0"/>
          </a:p>
          <a:p>
            <a:r>
              <a:rPr lang="es-CR" sz="2800" dirty="0" smtClean="0"/>
              <a:t>Disfrute </a:t>
            </a:r>
            <a:r>
              <a:rPr lang="es-CR" sz="2800" dirty="0"/>
              <a:t>de derechos se extiende a NNA extranjeros independientemente de su estatus migratorio –limitaciones: acceso a recursos públicos y prejuicios culturales-. </a:t>
            </a:r>
            <a:endParaRPr lang="es-CR" sz="2800" dirty="0" smtClean="0"/>
          </a:p>
          <a:p>
            <a:r>
              <a:rPr lang="es-CR" sz="2800" dirty="0" smtClean="0"/>
              <a:t>Necesidades </a:t>
            </a:r>
            <a:r>
              <a:rPr lang="es-CR" sz="2800" dirty="0"/>
              <a:t>diferenciadas por edad, género y diversidad).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32ECA-FA79-4D84-99BC-F1E32869241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799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95400"/>
            <a:ext cx="7772400" cy="1362075"/>
          </a:xfrm>
        </p:spPr>
        <p:txBody>
          <a:bodyPr/>
          <a:lstStyle/>
          <a:p>
            <a:pPr algn="ctr"/>
            <a:r>
              <a:rPr lang="es-CR" dirty="0" smtClean="0"/>
              <a:t>Muchas GRACIAS</a:t>
            </a:r>
            <a:br>
              <a:rPr lang="es-CR" dirty="0" smtClean="0"/>
            </a:br>
            <a:r>
              <a:rPr lang="es-CR" dirty="0" smtClean="0"/>
              <a:t/>
            </a:r>
            <a:br>
              <a:rPr lang="es-CR" dirty="0" smtClean="0"/>
            </a:br>
            <a:endParaRPr lang="es-C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733800"/>
            <a:ext cx="7772400" cy="1500187"/>
          </a:xfrm>
        </p:spPr>
        <p:txBody>
          <a:bodyPr/>
          <a:lstStyle/>
          <a:p>
            <a:pPr algn="ctr"/>
            <a:r>
              <a:rPr lang="es-CR" sz="2800" b="1" dirty="0" smtClean="0">
                <a:solidFill>
                  <a:srgbClr val="0070C0"/>
                </a:solidFill>
              </a:rPr>
              <a:t>Programa Mesoamérica</a:t>
            </a:r>
          </a:p>
          <a:p>
            <a:pPr algn="ctr"/>
            <a:r>
              <a:rPr lang="es-CR" sz="2800" dirty="0">
                <a:hlinkClick r:id="rId2"/>
              </a:rPr>
              <a:t>http://</a:t>
            </a:r>
            <a:r>
              <a:rPr lang="es-CR" sz="2800" dirty="0" smtClean="0">
                <a:hlinkClick r:id="rId2"/>
              </a:rPr>
              <a:t>www.programamesoamerica.iom.int</a:t>
            </a:r>
            <a:endParaRPr lang="es-CR" sz="2800" dirty="0"/>
          </a:p>
          <a:p>
            <a:pPr algn="ctr"/>
            <a:r>
              <a:rPr lang="es-CR" sz="2800" dirty="0" smtClean="0"/>
              <a:t> </a:t>
            </a:r>
          </a:p>
          <a:p>
            <a:pPr algn="ctr"/>
            <a:r>
              <a:rPr lang="es-CR" sz="2800" dirty="0" smtClean="0">
                <a:solidFill>
                  <a:srgbClr val="0070C0"/>
                </a:solidFill>
              </a:rPr>
              <a:t>Giada </a:t>
            </a:r>
            <a:r>
              <a:rPr lang="es-CR" sz="2800" dirty="0" err="1" smtClean="0">
                <a:solidFill>
                  <a:srgbClr val="0070C0"/>
                </a:solidFill>
              </a:rPr>
              <a:t>Saguto</a:t>
            </a:r>
            <a:endParaRPr lang="es-CR" sz="2800" dirty="0" smtClean="0">
              <a:solidFill>
                <a:srgbClr val="0070C0"/>
              </a:solidFill>
            </a:endParaRPr>
          </a:p>
          <a:p>
            <a:pPr algn="ctr"/>
            <a:r>
              <a:rPr lang="es-CR" sz="2800" i="1" dirty="0" smtClean="0">
                <a:solidFill>
                  <a:srgbClr val="0070C0"/>
                </a:solidFill>
              </a:rPr>
              <a:t>Especialista técnica, OIM Costa Rica</a:t>
            </a:r>
          </a:p>
          <a:p>
            <a:pPr algn="ctr"/>
            <a:r>
              <a:rPr lang="es-CR" sz="2800" dirty="0" smtClean="0">
                <a:hlinkClick r:id="rId3"/>
              </a:rPr>
              <a:t>gsaguto@iom.int</a:t>
            </a:r>
            <a:r>
              <a:rPr lang="es-CR" sz="2800" dirty="0" smtClean="0"/>
              <a:t> </a:t>
            </a:r>
            <a:endParaRPr lang="es-CR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4E88D5-8767-4717-89C0-B400209CB07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0" y="5387081"/>
            <a:ext cx="3302724" cy="81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68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3628</TotalTime>
  <Words>378</Words>
  <Application>Microsoft Office PowerPoint</Application>
  <PresentationFormat>On-screen Show (4:3)</PresentationFormat>
  <Paragraphs>44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Bases de los principios: </vt:lpstr>
      <vt:lpstr>Instrumentos internacionales</vt:lpstr>
      <vt:lpstr>PowerPoint Presentation</vt:lpstr>
      <vt:lpstr>OC 21/14 Corte IDH Principales obligaciones</vt:lpstr>
      <vt:lpstr>VIDA, SUPERVIVENCIA Y DESARROLLO</vt:lpstr>
      <vt:lpstr>PowerPoint Presentation</vt:lpstr>
      <vt:lpstr>IGUALDAD ANTE LA LEY Y NO DISCRIMINACIÓN </vt:lpstr>
      <vt:lpstr>Muchas GRACIAS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CABALLERO Alfred Franco</dc:creator>
  <cp:lastModifiedBy>Revisión técnica 4</cp:lastModifiedBy>
  <cp:revision>279</cp:revision>
  <cp:lastPrinted>2016-02-10T14:37:51Z</cp:lastPrinted>
  <dcterms:created xsi:type="dcterms:W3CDTF">2015-01-09T04:42:36Z</dcterms:created>
  <dcterms:modified xsi:type="dcterms:W3CDTF">2016-08-16T20:32:53Z</dcterms:modified>
</cp:coreProperties>
</file>