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D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-22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6ED5A-14C3-437E-A5EF-B7735F29BBF3}" type="datetimeFigureOut">
              <a:rPr lang="en-US"/>
              <a:pPr>
                <a:defRPr/>
              </a:pPr>
              <a:t>4/16/15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256FE-5C63-402D-BE78-3824F3F6738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1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9E63F-8613-401E-A4E6-13A9F39FC400}" type="datetimeFigureOut">
              <a:rPr lang="en-US"/>
              <a:pPr>
                <a:defRPr/>
              </a:pPr>
              <a:t>4/16/15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208D6-87CF-4A8D-A1CE-B5897C015F2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2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13830-5DE1-498B-93EE-7C43080EF8A1}" type="datetimeFigureOut">
              <a:rPr lang="en-US"/>
              <a:pPr>
                <a:defRPr/>
              </a:pPr>
              <a:t>4/16/15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FB19-3D97-4570-AF9F-1C3AD8D7C42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15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888D9-CA11-47E0-8492-4929966E32C4}" type="datetimeFigureOut">
              <a:rPr lang="en-US"/>
              <a:pPr>
                <a:defRPr/>
              </a:pPr>
              <a:t>4/16/15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3E9F4-EAF0-49CE-A007-91705CBCE9E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9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15EA9-6524-4E59-9738-51C92448C96A}" type="datetimeFigureOut">
              <a:rPr lang="en-US"/>
              <a:pPr>
                <a:defRPr/>
              </a:pPr>
              <a:t>4/16/15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4C70-0EEB-490D-85AA-2846F622A4B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9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B7662-D385-454C-8E61-E6021BC125B4}" type="datetimeFigureOut">
              <a:rPr lang="en-US"/>
              <a:pPr>
                <a:defRPr/>
              </a:pPr>
              <a:t>4/16/15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9244B-084B-4A00-A42C-2F5908196AD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6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F18E6-3229-4F65-8DDE-20408F02539F}" type="datetimeFigureOut">
              <a:rPr lang="en-US"/>
              <a:pPr>
                <a:defRPr/>
              </a:pPr>
              <a:t>4/16/15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21C26-3B6E-436E-98BB-593C90258C3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2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182B8-3527-4448-8B88-8A5A5B901DF7}" type="datetimeFigureOut">
              <a:rPr lang="en-US"/>
              <a:pPr>
                <a:defRPr/>
              </a:pPr>
              <a:t>4/16/15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54E22-2464-4DEB-824F-612201406A1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5D4F2-F3A8-40AC-B369-4431CB4827F0}" type="datetimeFigureOut">
              <a:rPr lang="en-US"/>
              <a:pPr>
                <a:defRPr/>
              </a:pPr>
              <a:t>4/16/15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80EC3-6B7F-4673-B535-402A2624AE6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7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B6E3D-3159-4FB1-9004-1C14966D5EE8}" type="datetimeFigureOut">
              <a:rPr lang="en-US"/>
              <a:pPr>
                <a:defRPr/>
              </a:pPr>
              <a:t>4/16/15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FF98-C2F1-42BD-8949-3E1512B987B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6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0F4B8-014F-4453-BA99-48E9C059CA46}" type="datetimeFigureOut">
              <a:rPr lang="en-US"/>
              <a:pPr>
                <a:defRPr/>
              </a:pPr>
              <a:t>4/16/15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C0048-65E6-49D1-AE59-1CBEF9D693E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4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R" smtClean="0"/>
              <a:t>Click to edit Master text styles</a:t>
            </a:r>
          </a:p>
          <a:p>
            <a:pPr lvl="1"/>
            <a:r>
              <a:rPr lang="en-US" altLang="es-CR" smtClean="0"/>
              <a:t>Second level</a:t>
            </a:r>
          </a:p>
          <a:p>
            <a:pPr lvl="2"/>
            <a:r>
              <a:rPr lang="en-US" altLang="es-CR" smtClean="0"/>
              <a:t>Third level</a:t>
            </a:r>
          </a:p>
          <a:p>
            <a:pPr lvl="3"/>
            <a:r>
              <a:rPr lang="en-US" altLang="es-CR" smtClean="0"/>
              <a:t>Fourth level</a:t>
            </a:r>
          </a:p>
          <a:p>
            <a:pPr lvl="4"/>
            <a:r>
              <a:rPr lang="en-US" altLang="es-C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09E5D8-5544-4EC9-9629-55D2924BD8C0}" type="datetimeFigureOut">
              <a:rPr lang="en-US"/>
              <a:pPr>
                <a:defRPr/>
              </a:pPr>
              <a:t>4/16/15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059F70-E25C-463A-978D-067AE75BD8D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salas@iom.int" TargetMode="External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3" y="1604257"/>
            <a:ext cx="2688839" cy="2688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5936" y="1973739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MESOAMERICA </a:t>
            </a:r>
          </a:p>
          <a:p>
            <a:pPr algn="ctr"/>
            <a:r>
              <a:rPr lang="en-GB" b="1" dirty="0" smtClean="0"/>
              <a:t>REGIONAL PROGRAMME</a:t>
            </a:r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Sofía</a:t>
            </a:r>
            <a:r>
              <a:rPr lang="en-GB" b="1" dirty="0" smtClean="0"/>
              <a:t> Salas  </a:t>
            </a:r>
            <a:r>
              <a:rPr lang="en-GB" b="1" dirty="0" smtClean="0">
                <a:hlinkClick r:id="rId3"/>
              </a:rPr>
              <a:t>ssalas@iom.int</a:t>
            </a:r>
            <a:endParaRPr lang="en-GB" b="1" dirty="0" smtClean="0"/>
          </a:p>
          <a:p>
            <a:pPr algn="ctr"/>
            <a:r>
              <a:rPr lang="en-GB" b="1" dirty="0" smtClean="0"/>
              <a:t>Regional Coordinator</a:t>
            </a:r>
          </a:p>
          <a:p>
            <a:pPr algn="ctr"/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3308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support from</a:t>
            </a:r>
            <a:r>
              <a:rPr lang="en-GB" dirty="0" smtClean="0"/>
              <a:t>: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7" y="5477298"/>
            <a:ext cx="1534142" cy="807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310541"/>
            <a:ext cx="1140718" cy="1140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2886" y="1052737"/>
            <a:ext cx="8433569" cy="1152127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GB" sz="2000" b="1" dirty="0" smtClean="0">
                <a:solidFill>
                  <a:srgbClr val="0D1B63"/>
                </a:solidFill>
                <a:latin typeface="+mn-lt"/>
              </a:rPr>
              <a:t>MESOAMERICA REGIONAL PROJECT</a:t>
            </a:r>
          </a:p>
          <a:p>
            <a:pPr algn="ctr">
              <a:lnSpc>
                <a:spcPct val="100000"/>
              </a:lnSpc>
              <a:defRPr/>
            </a:pPr>
            <a:r>
              <a:rPr lang="en-GB" sz="2000" b="1" dirty="0" smtClean="0">
                <a:solidFill>
                  <a:srgbClr val="0D1B63"/>
                </a:solidFill>
                <a:latin typeface="+mn-lt"/>
              </a:rPr>
              <a:t>Capacity-building </a:t>
            </a:r>
            <a:r>
              <a:rPr lang="en-GB" sz="2000" b="1" dirty="0" smtClean="0">
                <a:solidFill>
                  <a:srgbClr val="0D1B63"/>
                </a:solidFill>
                <a:latin typeface="+mn-lt"/>
              </a:rPr>
              <a:t>for</a:t>
            </a:r>
            <a:r>
              <a:rPr lang="en-GB" sz="2000" b="1" dirty="0" smtClean="0">
                <a:solidFill>
                  <a:srgbClr val="0D1B63"/>
                </a:solidFill>
                <a:latin typeface="+mn-lt"/>
              </a:rPr>
              <a:t> Protection and Assistance to Migrants </a:t>
            </a:r>
          </a:p>
          <a:p>
            <a:pPr algn="ctr">
              <a:lnSpc>
                <a:spcPct val="100000"/>
              </a:lnSpc>
              <a:defRPr/>
            </a:pPr>
            <a:r>
              <a:rPr lang="en-GB" sz="2000" b="1" dirty="0" smtClean="0">
                <a:solidFill>
                  <a:srgbClr val="0D1B63"/>
                </a:solidFill>
                <a:latin typeface="+mn-lt"/>
              </a:rPr>
              <a:t>in Vulnerable Situations</a:t>
            </a:r>
            <a:endParaRPr lang="en-GB" sz="2000" b="1" dirty="0" smtClean="0">
              <a:solidFill>
                <a:srgbClr val="0D1B63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781" y="2217058"/>
            <a:ext cx="7739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0D1B63"/>
                </a:solidFill>
              </a:rPr>
              <a:t>Beneficiary Countries</a:t>
            </a:r>
            <a:r>
              <a:rPr lang="en-GB" b="1" dirty="0" smtClean="0">
                <a:solidFill>
                  <a:srgbClr val="0D1B63"/>
                </a:solidFill>
              </a:rPr>
              <a:t>: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Guatemala, El Salvador, Honduras, Mexico (southern 			      border)</a:t>
            </a:r>
            <a:r>
              <a:rPr lang="en-GB" b="1" dirty="0" smtClean="0">
                <a:solidFill>
                  <a:srgbClr val="0D1B63"/>
                </a:solidFill>
              </a:rPr>
              <a:t>, Costa Rica and Panama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6781" y="3081154"/>
            <a:ext cx="7739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>
              <a:buNone/>
            </a:pPr>
            <a:r>
              <a:rPr lang="en-GB" sz="1600" b="1" dirty="0" smtClean="0">
                <a:solidFill>
                  <a:srgbClr val="0D1B63"/>
                </a:solidFill>
              </a:rPr>
              <a:t>Objective:</a:t>
            </a:r>
            <a:r>
              <a:rPr lang="en-GB" sz="1600" dirty="0" smtClean="0">
                <a:solidFill>
                  <a:sysClr val="windowText" lastClr="000000"/>
                </a:solidFill>
              </a:rPr>
              <a:t> </a:t>
            </a:r>
            <a:r>
              <a:rPr lang="en-GB" sz="1600" dirty="0" smtClean="0">
                <a:solidFill>
                  <a:srgbClr val="002060"/>
                </a:solidFill>
              </a:rPr>
              <a:t>To strengthen the capacity of government institutions and civil society organizations to provide protection and assistance to migrants in vulnerable situations, with a human rights and gender approach. </a:t>
            </a:r>
            <a:endParaRPr lang="en-GB" sz="1600" kern="0" dirty="0">
              <a:solidFill>
                <a:srgbClr val="002060"/>
              </a:solidFill>
              <a:cs typeface="Calibri" pitchFamily="34" charset="0"/>
            </a:endParaRPr>
          </a:p>
        </p:txBody>
      </p:sp>
      <p:sp>
        <p:nvSpPr>
          <p:cNvPr id="9" name="正方形/長方形 22"/>
          <p:cNvSpPr/>
          <p:nvPr/>
        </p:nvSpPr>
        <p:spPr>
          <a:xfrm>
            <a:off x="1619672" y="4080047"/>
            <a:ext cx="5544616" cy="357065"/>
          </a:xfrm>
          <a:prstGeom prst="rect">
            <a:avLst/>
          </a:prstGeom>
          <a:solidFill>
            <a:srgbClr val="FFDC47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 smtClean="0">
                <a:solidFill>
                  <a:srgbClr val="002060"/>
                </a:solidFill>
              </a:rPr>
              <a:t>COMPONENTS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443711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Capacity-building (workshops, online courses and classroom training);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  <a:latin typeface="Calibri"/>
              </a:rPr>
              <a:t>Prevention and dissemination (campaigns, information windows for migrants, strengthening civil society networks);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  <a:latin typeface="Calibri"/>
              </a:rPr>
              <a:t>Direct assistance and voluntary return for migrants in highly vulnerable situations;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  <a:latin typeface="Calibri"/>
              </a:rPr>
              <a:t>Regional coordination activities (cross-border meetings,</a:t>
            </a:r>
            <a:r>
              <a:rPr lang="en-GB" b="1" dirty="0" smtClean="0">
                <a:solidFill>
                  <a:srgbClr val="002060"/>
                </a:solidFill>
                <a:latin typeface="Calibri"/>
              </a:rPr>
              <a:t> support RCM</a:t>
            </a:r>
            <a:r>
              <a:rPr lang="en-GB" b="1" dirty="0" smtClean="0">
                <a:solidFill>
                  <a:srgbClr val="002060"/>
                </a:solidFill>
                <a:latin typeface="Calibri"/>
              </a:rPr>
              <a:t>, </a:t>
            </a:r>
            <a:r>
              <a:rPr lang="en-GB" dirty="0" smtClean="0">
                <a:solidFill>
                  <a:srgbClr val="002060"/>
                </a:solidFill>
                <a:latin typeface="Calibri"/>
              </a:rPr>
              <a:t>OCAM) </a:t>
            </a:r>
          </a:p>
          <a:p>
            <a:pPr lvl="0"/>
            <a:endParaRPr lang="en-GB" dirty="0" smtClean="0">
              <a:latin typeface="Calibri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22"/>
          <p:cNvSpPr/>
          <p:nvPr/>
        </p:nvSpPr>
        <p:spPr>
          <a:xfrm>
            <a:off x="323527" y="2276872"/>
            <a:ext cx="3167999" cy="122413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Prevention and awareness-raising on human rights and the risks associated to irregular migration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正方形/長方形 22"/>
          <p:cNvSpPr/>
          <p:nvPr/>
        </p:nvSpPr>
        <p:spPr>
          <a:xfrm>
            <a:off x="323879" y="4865632"/>
            <a:ext cx="3167999" cy="10836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More efficient dialogue and coordination mechanisms at a local, national and regional level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" name="正方形/長方形 22"/>
          <p:cNvSpPr/>
          <p:nvPr/>
        </p:nvSpPr>
        <p:spPr>
          <a:xfrm>
            <a:off x="3995936" y="2276872"/>
            <a:ext cx="4896192" cy="122413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Campaigns with community </a:t>
            </a:r>
            <a:r>
              <a:rPr lang="en-GB" sz="1600" dirty="0" smtClean="0">
                <a:solidFill>
                  <a:schemeClr val="tx1"/>
                </a:solidFill>
              </a:rPr>
              <a:t>participation </a:t>
            </a:r>
            <a:r>
              <a:rPr lang="en-GB" sz="1600" dirty="0" smtClean="0">
                <a:solidFill>
                  <a:schemeClr val="tx1"/>
                </a:solidFill>
              </a:rPr>
              <a:t>(youth) in communities of origin, transit and destination;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70C0"/>
                </a:solidFill>
              </a:rPr>
              <a:t>Establish information windows for migrants </a:t>
            </a:r>
            <a:r>
              <a:rPr lang="en-GB" sz="1600" dirty="0" smtClean="0">
                <a:solidFill>
                  <a:schemeClr val="tx1"/>
                </a:solidFill>
              </a:rPr>
              <a:t>(Paso Canoas (CR); </a:t>
            </a:r>
            <a:r>
              <a:rPr lang="en-GB" sz="1600" dirty="0" smtClean="0">
                <a:solidFill>
                  <a:schemeClr val="tx1"/>
                </a:solidFill>
              </a:rPr>
              <a:t>Suchiate</a:t>
            </a:r>
            <a:r>
              <a:rPr lang="en-GB" sz="1600" dirty="0" smtClean="0">
                <a:solidFill>
                  <a:schemeClr val="tx1"/>
                </a:solidFill>
              </a:rPr>
              <a:t> (Chiapas), San Marcos,  </a:t>
            </a:r>
            <a:r>
              <a:rPr lang="en-GB" sz="1600" dirty="0" smtClean="0">
                <a:solidFill>
                  <a:schemeClr val="tx1"/>
                </a:solidFill>
              </a:rPr>
              <a:t>Sibinal</a:t>
            </a:r>
            <a:r>
              <a:rPr lang="en-GB" sz="1600" dirty="0" smtClean="0">
                <a:solidFill>
                  <a:schemeClr val="tx1"/>
                </a:solidFill>
              </a:rPr>
              <a:t> and </a:t>
            </a:r>
            <a:r>
              <a:rPr lang="en-GB" sz="1600" dirty="0" smtClean="0">
                <a:solidFill>
                  <a:schemeClr val="tx1"/>
                </a:solidFill>
              </a:rPr>
              <a:t>Tacan</a:t>
            </a:r>
            <a:r>
              <a:rPr lang="en-GB" sz="1600" dirty="0" smtClean="0">
                <a:solidFill>
                  <a:schemeClr val="tx1"/>
                </a:solidFill>
              </a:rPr>
              <a:t>á</a:t>
            </a:r>
            <a:r>
              <a:rPr lang="en-GB" sz="1600" dirty="0" smtClean="0">
                <a:solidFill>
                  <a:schemeClr val="tx1"/>
                </a:solidFill>
              </a:rPr>
              <a:t> (GT)).  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9" name="Triángulo isósceles 40"/>
          <p:cNvSpPr/>
          <p:nvPr/>
        </p:nvSpPr>
        <p:spPr>
          <a:xfrm rot="5400000">
            <a:off x="2267743" y="3212976"/>
            <a:ext cx="2952328" cy="360040"/>
          </a:xfrm>
          <a:prstGeom prst="triangle">
            <a:avLst/>
          </a:prstGeom>
          <a:gradFill>
            <a:gsLst>
              <a:gs pos="37000">
                <a:srgbClr val="D3E0EF"/>
              </a:gs>
              <a:gs pos="1850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" y="-7303"/>
            <a:ext cx="9161578" cy="988032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正方形/長方形 11"/>
          <p:cNvSpPr/>
          <p:nvPr/>
        </p:nvSpPr>
        <p:spPr>
          <a:xfrm>
            <a:off x="323527" y="404664"/>
            <a:ext cx="3167999" cy="284505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Expected Results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" name="正方形/長方形 11"/>
          <p:cNvSpPr/>
          <p:nvPr/>
        </p:nvSpPr>
        <p:spPr>
          <a:xfrm>
            <a:off x="3995936" y="404664"/>
            <a:ext cx="4896192" cy="284505"/>
          </a:xfrm>
          <a:prstGeom prst="rect">
            <a:avLst/>
          </a:prstGeom>
          <a:solidFill>
            <a:srgbClr val="FFDC47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Strategic Actions (examples)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正方形/長方形 22"/>
          <p:cNvSpPr/>
          <p:nvPr/>
        </p:nvSpPr>
        <p:spPr>
          <a:xfrm>
            <a:off x="323527" y="836712"/>
            <a:ext cx="3167999" cy="129614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Capacity-building </a:t>
            </a:r>
            <a:r>
              <a:rPr lang="en-GB" sz="1600" dirty="0" smtClean="0">
                <a:solidFill>
                  <a:schemeClr val="tx1"/>
                </a:solidFill>
              </a:rPr>
              <a:t>for identification, referral and assistance to migrants in vulnerable situations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" name="正方形/長方形 22"/>
          <p:cNvSpPr/>
          <p:nvPr/>
        </p:nvSpPr>
        <p:spPr>
          <a:xfrm>
            <a:off x="3995936" y="836712"/>
            <a:ext cx="4896192" cy="126260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Training (at the central level and at the border);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Referral guidelines/mechanisms;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70C0"/>
                </a:solidFill>
              </a:rPr>
              <a:t>A s</a:t>
            </a:r>
            <a:r>
              <a:rPr lang="en-GB" sz="1600" b="1" dirty="0" smtClean="0">
                <a:solidFill>
                  <a:srgbClr val="0070C0"/>
                </a:solidFill>
              </a:rPr>
              <a:t>pecialized workshop on migrant boys, girls and adolescents </a:t>
            </a:r>
            <a:r>
              <a:rPr lang="en-GB" sz="1600" dirty="0" smtClean="0">
                <a:solidFill>
                  <a:schemeClr val="tx1"/>
                </a:solidFill>
              </a:rPr>
              <a:t>(training of trainers, service providers, management training for decision-makers).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237312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7" name="正方形/長方形 22"/>
          <p:cNvSpPr/>
          <p:nvPr/>
        </p:nvSpPr>
        <p:spPr>
          <a:xfrm>
            <a:off x="3996288" y="4581128"/>
            <a:ext cx="4896192" cy="216024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Strengthen inter-</a:t>
            </a:r>
            <a:r>
              <a:rPr lang="en-GB" sz="1600" dirty="0" smtClean="0">
                <a:solidFill>
                  <a:schemeClr val="tx1"/>
                </a:solidFill>
              </a:rPr>
              <a:t>institutional and </a:t>
            </a:r>
            <a:r>
              <a:rPr lang="en-GB" sz="1600" dirty="0" err="1" smtClean="0">
                <a:solidFill>
                  <a:schemeClr val="tx1"/>
                </a:solidFill>
              </a:rPr>
              <a:t>intersectoral</a:t>
            </a:r>
            <a:r>
              <a:rPr lang="en-GB" sz="1600" dirty="0" smtClean="0">
                <a:solidFill>
                  <a:schemeClr val="tx1"/>
                </a:solidFill>
              </a:rPr>
              <a:t> boards;</a:t>
            </a:r>
            <a:endParaRPr lang="en-GB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Support cross-border meetings/committees and organize </a:t>
            </a:r>
            <a:r>
              <a:rPr lang="en-GB" sz="1600" dirty="0" smtClean="0">
                <a:solidFill>
                  <a:schemeClr val="tx1"/>
                </a:solidFill>
              </a:rPr>
              <a:t>sectoral</a:t>
            </a:r>
            <a:r>
              <a:rPr lang="en-GB" sz="1600" dirty="0" smtClean="0">
                <a:solidFill>
                  <a:schemeClr val="tx1"/>
                </a:solidFill>
              </a:rPr>
              <a:t> and thematic boards;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70C0"/>
                </a:solidFill>
              </a:rPr>
              <a:t>Strengthen protection mechanisms for migrant boys, girls and adolescents at the border;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Support and follow-up on </a:t>
            </a:r>
            <a:r>
              <a:rPr lang="en-GB" sz="1600" dirty="0" smtClean="0">
                <a:solidFill>
                  <a:schemeClr val="tx1"/>
                </a:solidFill>
              </a:rPr>
              <a:t>regional commitments and agreements </a:t>
            </a:r>
            <a:r>
              <a:rPr lang="en-GB" sz="1600" b="1" dirty="0" smtClean="0">
                <a:solidFill>
                  <a:srgbClr val="0070C0"/>
                </a:solidFill>
              </a:rPr>
              <a:t>(RCM). </a:t>
            </a:r>
            <a:endParaRPr lang="en-GB" sz="1600" b="1" dirty="0">
              <a:solidFill>
                <a:srgbClr val="0070C0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23528" y="3641496"/>
            <a:ext cx="3167999" cy="10836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Improved capacity and services for direct assistance to migrants in vulnerable situations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5" name="正方形/長方形 22"/>
          <p:cNvSpPr/>
          <p:nvPr/>
        </p:nvSpPr>
        <p:spPr>
          <a:xfrm>
            <a:off x="3996288" y="3630328"/>
            <a:ext cx="4895840" cy="80678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Direct assistance and voluntary return;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70C0"/>
                </a:solidFill>
              </a:rPr>
              <a:t>Support shelters and NGOs.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7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77115"/>
            <a:ext cx="3744416" cy="210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69532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1124744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95961"/>
            <a:ext cx="2175688" cy="167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70" y="4267243"/>
            <a:ext cx="36385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3140527" cy="189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538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784976" cy="4525963"/>
          </a:xfrm>
        </p:spPr>
        <p:txBody>
          <a:bodyPr/>
          <a:lstStyle/>
          <a:p>
            <a:r>
              <a:rPr lang="en-GB" dirty="0" smtClean="0"/>
              <a:t>Sustainability of efforts</a:t>
            </a:r>
          </a:p>
          <a:p>
            <a:r>
              <a:rPr lang="en-GB" dirty="0" smtClean="0"/>
              <a:t>An i</a:t>
            </a:r>
            <a:r>
              <a:rPr lang="en-GB" dirty="0" smtClean="0"/>
              <a:t>nter-institutional and </a:t>
            </a:r>
            <a:r>
              <a:rPr lang="en-GB" dirty="0" smtClean="0"/>
              <a:t>intersectoral</a:t>
            </a:r>
            <a:r>
              <a:rPr lang="en-GB" dirty="0" smtClean="0"/>
              <a:t> approach</a:t>
            </a:r>
          </a:p>
          <a:p>
            <a:r>
              <a:rPr lang="en-GB" dirty="0" smtClean="0"/>
              <a:t>Technical accompaniment</a:t>
            </a:r>
          </a:p>
          <a:p>
            <a:r>
              <a:rPr lang="en-GB" dirty="0" smtClean="0"/>
              <a:t>Monitoring and evaluation</a:t>
            </a:r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27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OI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PresentationOIM</Template>
  <TotalTime>170</TotalTime>
  <Words>358</Words>
  <Application>Microsoft Macintosh PowerPoint</Application>
  <PresentationFormat>Presentación en pantalla (4:3)</PresentationFormat>
  <Paragraphs>41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PresentationOIM</vt:lpstr>
      <vt:lpstr>Presentación de PowerPoint</vt:lpstr>
      <vt:lpstr>Presentación de PowerPoint</vt:lpstr>
      <vt:lpstr> </vt:lpstr>
      <vt:lpstr>Presentación de PowerPoint</vt:lpstr>
      <vt:lpstr>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Presentacion</dc:creator>
  <cp:lastModifiedBy>Christiane Lehnhoff</cp:lastModifiedBy>
  <cp:revision>23</cp:revision>
  <dcterms:created xsi:type="dcterms:W3CDTF">2015-04-13T14:51:23Z</dcterms:created>
  <dcterms:modified xsi:type="dcterms:W3CDTF">2015-04-16T13:08:55Z</dcterms:modified>
</cp:coreProperties>
</file>