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59" r:id="rId2"/>
    <p:sldId id="473" r:id="rId3"/>
    <p:sldId id="476" r:id="rId4"/>
    <p:sldId id="477" r:id="rId5"/>
    <p:sldId id="445" r:id="rId6"/>
    <p:sldId id="456" r:id="rId7"/>
    <p:sldId id="448" r:id="rId8"/>
    <p:sldId id="449" r:id="rId9"/>
    <p:sldId id="452" r:id="rId10"/>
    <p:sldId id="453" r:id="rId11"/>
    <p:sldId id="396" r:id="rId12"/>
    <p:sldId id="458" r:id="rId13"/>
    <p:sldId id="386" r:id="rId14"/>
    <p:sldId id="481" r:id="rId15"/>
    <p:sldId id="399" r:id="rId16"/>
    <p:sldId id="455" r:id="rId17"/>
    <p:sldId id="479" r:id="rId18"/>
  </p:sldIdLst>
  <p:sldSz cx="9144000" cy="6858000" type="screen4x3"/>
  <p:notesSz cx="6662738" cy="9926638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57169" autoAdjust="0"/>
  </p:normalViewPr>
  <p:slideViewPr>
    <p:cSldViewPr>
      <p:cViewPr varScale="1">
        <p:scale>
          <a:sx n="37" d="100"/>
          <a:sy n="37" d="100"/>
        </p:scale>
        <p:origin x="-17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803B2-70C1-417C-B2E9-26C4BFCE6B6B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</dgm:pt>
    <dgm:pt modelId="{3E54CEF3-4DF2-4449-B4D8-A477F29949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Transit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DA462876-7E0C-457E-89E4-AFC271D35FC7}" type="parTrans" cxnId="{1CBD2BB6-BB5E-46C2-888E-320CC629C1DF}">
      <dgm:prSet/>
      <dgm:spPr/>
      <dgm:t>
        <a:bodyPr/>
        <a:lstStyle/>
        <a:p>
          <a:endParaRPr lang="en-US"/>
        </a:p>
      </dgm:t>
    </dgm:pt>
    <dgm:pt modelId="{DCD45304-8261-42F8-A14A-0C8E8F6BC36D}" type="sibTrans" cxnId="{1CBD2BB6-BB5E-46C2-888E-320CC629C1DF}">
      <dgm:prSet/>
      <dgm:spPr/>
      <dgm:t>
        <a:bodyPr/>
        <a:lstStyle/>
        <a:p>
          <a:endParaRPr lang="en-US"/>
        </a:p>
      </dgm:t>
    </dgm:pt>
    <dgm:pt modelId="{7C5F64F9-B60A-4CBC-B0BA-0A960F78CC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Destination community</a:t>
          </a:r>
        </a:p>
      </dgm:t>
    </dgm:pt>
    <dgm:pt modelId="{D372F87A-2547-496A-AA76-213C001BD56A}" type="parTrans" cxnId="{6E8EDE23-E9D0-4367-A3C5-496D90D5C72B}">
      <dgm:prSet/>
      <dgm:spPr/>
      <dgm:t>
        <a:bodyPr/>
        <a:lstStyle/>
        <a:p>
          <a:endParaRPr lang="en-US"/>
        </a:p>
      </dgm:t>
    </dgm:pt>
    <dgm:pt modelId="{5165683C-C2BE-4D42-B47E-5331492189D9}" type="sibTrans" cxnId="{6E8EDE23-E9D0-4367-A3C5-496D90D5C72B}">
      <dgm:prSet/>
      <dgm:spPr/>
      <dgm:t>
        <a:bodyPr/>
        <a:lstStyle/>
        <a:p>
          <a:endParaRPr lang="en-US"/>
        </a:p>
      </dgm:t>
    </dgm:pt>
    <dgm:pt modelId="{A1766A96-82C7-47EF-93A3-2EFB0F8E73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Return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E68522E2-3926-493A-AD8F-F34F2BFC964B}" type="parTrans" cxnId="{8318A7E0-B8D8-4DC2-BBC3-336C88FD44A7}">
      <dgm:prSet/>
      <dgm:spPr/>
      <dgm:t>
        <a:bodyPr/>
        <a:lstStyle/>
        <a:p>
          <a:endParaRPr lang="en-US"/>
        </a:p>
      </dgm:t>
    </dgm:pt>
    <dgm:pt modelId="{54F0E014-9E8C-40E3-9281-D5F2AB75ABF9}" type="sibTrans" cxnId="{8318A7E0-B8D8-4DC2-BBC3-336C88FD44A7}">
      <dgm:prSet/>
      <dgm:spPr/>
      <dgm:t>
        <a:bodyPr/>
        <a:lstStyle/>
        <a:p>
          <a:endParaRPr lang="en-US"/>
        </a:p>
      </dgm:t>
    </dgm:pt>
    <dgm:pt modelId="{47A5085B-82AD-4AB3-85E1-DAC8EF2592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Community of origin</a:t>
          </a:r>
        </a:p>
      </dgm:t>
    </dgm:pt>
    <dgm:pt modelId="{8113ADAD-BC66-4FF0-A588-692FC0E49D6E}" type="parTrans" cxnId="{FD9F1156-CD0A-4409-9833-871DB48C5EA8}">
      <dgm:prSet/>
      <dgm:spPr/>
      <dgm:t>
        <a:bodyPr/>
        <a:lstStyle/>
        <a:p>
          <a:endParaRPr lang="en-US"/>
        </a:p>
      </dgm:t>
    </dgm:pt>
    <dgm:pt modelId="{0382735E-7314-4563-B192-FFE6852F1A41}" type="sibTrans" cxnId="{FD9F1156-CD0A-4409-9833-871DB48C5EA8}">
      <dgm:prSet/>
      <dgm:spPr/>
      <dgm:t>
        <a:bodyPr/>
        <a:lstStyle/>
        <a:p>
          <a:endParaRPr lang="en-US"/>
        </a:p>
      </dgm:t>
    </dgm:pt>
    <dgm:pt modelId="{A6A7F13A-ED64-4B84-A23F-A8FB4ED27DD1}" type="pres">
      <dgm:prSet presAssocID="{08B803B2-70C1-417C-B2E9-26C4BFCE6B6B}" presName="cycle" presStyleCnt="0">
        <dgm:presLayoutVars>
          <dgm:dir/>
          <dgm:resizeHandles val="exact"/>
        </dgm:presLayoutVars>
      </dgm:prSet>
      <dgm:spPr/>
    </dgm:pt>
    <dgm:pt modelId="{75D822F7-AD3E-4AC5-B1E6-174AFB43AD4C}" type="pres">
      <dgm:prSet presAssocID="{3E54CEF3-4DF2-4449-B4D8-A477F29949F3}" presName="dummy" presStyleCnt="0"/>
      <dgm:spPr/>
    </dgm:pt>
    <dgm:pt modelId="{E3C460F5-42CD-4FED-A79D-F76E9A6492D2}" type="pres">
      <dgm:prSet presAssocID="{3E54CEF3-4DF2-4449-B4D8-A477F29949F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EB0FE-1250-4F21-B926-F80FC9C00E50}" type="pres">
      <dgm:prSet presAssocID="{DCD45304-8261-42F8-A14A-0C8E8F6BC36D}" presName="sibTrans" presStyleLbl="node1" presStyleIdx="0" presStyleCnt="4"/>
      <dgm:spPr/>
      <dgm:t>
        <a:bodyPr/>
        <a:lstStyle/>
        <a:p>
          <a:endParaRPr lang="en-US"/>
        </a:p>
      </dgm:t>
    </dgm:pt>
    <dgm:pt modelId="{C22A55F4-E17B-4B20-B56D-3942D9FD5B00}" type="pres">
      <dgm:prSet presAssocID="{7C5F64F9-B60A-4CBC-B0BA-0A960F78CCFD}" presName="dummy" presStyleCnt="0"/>
      <dgm:spPr/>
    </dgm:pt>
    <dgm:pt modelId="{96E79A52-E14A-412C-BEC4-39413B336D08}" type="pres">
      <dgm:prSet presAssocID="{7C5F64F9-B60A-4CBC-B0BA-0A960F78CCFD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45F60-9E5F-4CA5-85BF-51E5FCD0A1E1}" type="pres">
      <dgm:prSet presAssocID="{5165683C-C2BE-4D42-B47E-5331492189D9}" presName="sibTrans" presStyleLbl="node1" presStyleIdx="1" presStyleCnt="4"/>
      <dgm:spPr/>
      <dgm:t>
        <a:bodyPr/>
        <a:lstStyle/>
        <a:p>
          <a:endParaRPr lang="en-US"/>
        </a:p>
      </dgm:t>
    </dgm:pt>
    <dgm:pt modelId="{CC11D59C-DA48-4BF8-BD28-4239499979D5}" type="pres">
      <dgm:prSet presAssocID="{A1766A96-82C7-47EF-93A3-2EFB0F8E7365}" presName="dummy" presStyleCnt="0"/>
      <dgm:spPr/>
    </dgm:pt>
    <dgm:pt modelId="{A80D74D9-7FCE-4782-B028-A245E6CF6A40}" type="pres">
      <dgm:prSet presAssocID="{A1766A96-82C7-47EF-93A3-2EFB0F8E7365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4E3E2-C276-4F9B-A4F7-5D25F6713BD3}" type="pres">
      <dgm:prSet presAssocID="{54F0E014-9E8C-40E3-9281-D5F2AB75ABF9}" presName="sibTrans" presStyleLbl="node1" presStyleIdx="2" presStyleCnt="4"/>
      <dgm:spPr/>
      <dgm:t>
        <a:bodyPr/>
        <a:lstStyle/>
        <a:p>
          <a:endParaRPr lang="en-US"/>
        </a:p>
      </dgm:t>
    </dgm:pt>
    <dgm:pt modelId="{FCCEDA7B-3DE2-4CCC-A61A-FE1611913B63}" type="pres">
      <dgm:prSet presAssocID="{47A5085B-82AD-4AB3-85E1-DAC8EF2592AD}" presName="dummy" presStyleCnt="0"/>
      <dgm:spPr/>
    </dgm:pt>
    <dgm:pt modelId="{A689247D-092C-41C9-B2C4-D2889CF33956}" type="pres">
      <dgm:prSet presAssocID="{47A5085B-82AD-4AB3-85E1-DAC8EF2592A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8B4A1-BBF7-42A0-BA1C-75C0F824E659}" type="pres">
      <dgm:prSet presAssocID="{0382735E-7314-4563-B192-FFE6852F1A41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1D39690-B38A-4226-9080-1C38A0DCD94E}" type="presOf" srcId="{A1766A96-82C7-47EF-93A3-2EFB0F8E7365}" destId="{A80D74D9-7FCE-4782-B028-A245E6CF6A40}" srcOrd="0" destOrd="0" presId="urn:microsoft.com/office/officeart/2005/8/layout/cycle1"/>
    <dgm:cxn modelId="{17A5DB09-C263-4E80-B02F-CCA0D8DA1625}" type="presOf" srcId="{5165683C-C2BE-4D42-B47E-5331492189D9}" destId="{93F45F60-9E5F-4CA5-85BF-51E5FCD0A1E1}" srcOrd="0" destOrd="0" presId="urn:microsoft.com/office/officeart/2005/8/layout/cycle1"/>
    <dgm:cxn modelId="{1FC2B48A-EF2C-422F-B751-30E56ECC0188}" type="presOf" srcId="{7C5F64F9-B60A-4CBC-B0BA-0A960F78CCFD}" destId="{96E79A52-E14A-412C-BEC4-39413B336D08}" srcOrd="0" destOrd="0" presId="urn:microsoft.com/office/officeart/2005/8/layout/cycle1"/>
    <dgm:cxn modelId="{98F69A77-E6CD-4E03-A7CC-9E59A3460CC5}" type="presOf" srcId="{DCD45304-8261-42F8-A14A-0C8E8F6BC36D}" destId="{3C6EB0FE-1250-4F21-B926-F80FC9C00E50}" srcOrd="0" destOrd="0" presId="urn:microsoft.com/office/officeart/2005/8/layout/cycle1"/>
    <dgm:cxn modelId="{6E8EDE23-E9D0-4367-A3C5-496D90D5C72B}" srcId="{08B803B2-70C1-417C-B2E9-26C4BFCE6B6B}" destId="{7C5F64F9-B60A-4CBC-B0BA-0A960F78CCFD}" srcOrd="1" destOrd="0" parTransId="{D372F87A-2547-496A-AA76-213C001BD56A}" sibTransId="{5165683C-C2BE-4D42-B47E-5331492189D9}"/>
    <dgm:cxn modelId="{8318A7E0-B8D8-4DC2-BBC3-336C88FD44A7}" srcId="{08B803B2-70C1-417C-B2E9-26C4BFCE6B6B}" destId="{A1766A96-82C7-47EF-93A3-2EFB0F8E7365}" srcOrd="2" destOrd="0" parTransId="{E68522E2-3926-493A-AD8F-F34F2BFC964B}" sibTransId="{54F0E014-9E8C-40E3-9281-D5F2AB75ABF9}"/>
    <dgm:cxn modelId="{5CDBDFC0-9782-42F8-94CA-733680C0D856}" type="presOf" srcId="{3E54CEF3-4DF2-4449-B4D8-A477F29949F3}" destId="{E3C460F5-42CD-4FED-A79D-F76E9A6492D2}" srcOrd="0" destOrd="0" presId="urn:microsoft.com/office/officeart/2005/8/layout/cycle1"/>
    <dgm:cxn modelId="{5ABFFCE1-B869-4023-ABE2-B6E763480169}" type="presOf" srcId="{47A5085B-82AD-4AB3-85E1-DAC8EF2592AD}" destId="{A689247D-092C-41C9-B2C4-D2889CF33956}" srcOrd="0" destOrd="0" presId="urn:microsoft.com/office/officeart/2005/8/layout/cycle1"/>
    <dgm:cxn modelId="{1CBD2BB6-BB5E-46C2-888E-320CC629C1DF}" srcId="{08B803B2-70C1-417C-B2E9-26C4BFCE6B6B}" destId="{3E54CEF3-4DF2-4449-B4D8-A477F29949F3}" srcOrd="0" destOrd="0" parTransId="{DA462876-7E0C-457E-89E4-AFC271D35FC7}" sibTransId="{DCD45304-8261-42F8-A14A-0C8E8F6BC36D}"/>
    <dgm:cxn modelId="{53D32B68-F22B-4F88-897D-10394F6E6588}" type="presOf" srcId="{54F0E014-9E8C-40E3-9281-D5F2AB75ABF9}" destId="{8AA4E3E2-C276-4F9B-A4F7-5D25F6713BD3}" srcOrd="0" destOrd="0" presId="urn:microsoft.com/office/officeart/2005/8/layout/cycle1"/>
    <dgm:cxn modelId="{DFF53E91-FC9C-4290-9788-847EAD99F036}" type="presOf" srcId="{08B803B2-70C1-417C-B2E9-26C4BFCE6B6B}" destId="{A6A7F13A-ED64-4B84-A23F-A8FB4ED27DD1}" srcOrd="0" destOrd="0" presId="urn:microsoft.com/office/officeart/2005/8/layout/cycle1"/>
    <dgm:cxn modelId="{B4E491D5-41AE-424D-B425-66FCDCF6923A}" type="presOf" srcId="{0382735E-7314-4563-B192-FFE6852F1A41}" destId="{0658B4A1-BBF7-42A0-BA1C-75C0F824E659}" srcOrd="0" destOrd="0" presId="urn:microsoft.com/office/officeart/2005/8/layout/cycle1"/>
    <dgm:cxn modelId="{FD9F1156-CD0A-4409-9833-871DB48C5EA8}" srcId="{08B803B2-70C1-417C-B2E9-26C4BFCE6B6B}" destId="{47A5085B-82AD-4AB3-85E1-DAC8EF2592AD}" srcOrd="3" destOrd="0" parTransId="{8113ADAD-BC66-4FF0-A588-692FC0E49D6E}" sibTransId="{0382735E-7314-4563-B192-FFE6852F1A41}"/>
    <dgm:cxn modelId="{5BF4FB99-401A-4205-A487-42C99C7F00DB}" type="presParOf" srcId="{A6A7F13A-ED64-4B84-A23F-A8FB4ED27DD1}" destId="{75D822F7-AD3E-4AC5-B1E6-174AFB43AD4C}" srcOrd="0" destOrd="0" presId="urn:microsoft.com/office/officeart/2005/8/layout/cycle1"/>
    <dgm:cxn modelId="{D8421E79-325A-41E8-8FF9-2BA75F833C45}" type="presParOf" srcId="{A6A7F13A-ED64-4B84-A23F-A8FB4ED27DD1}" destId="{E3C460F5-42CD-4FED-A79D-F76E9A6492D2}" srcOrd="1" destOrd="0" presId="urn:microsoft.com/office/officeart/2005/8/layout/cycle1"/>
    <dgm:cxn modelId="{6757658B-9B61-4513-9A2D-6057C3DD4DCD}" type="presParOf" srcId="{A6A7F13A-ED64-4B84-A23F-A8FB4ED27DD1}" destId="{3C6EB0FE-1250-4F21-B926-F80FC9C00E50}" srcOrd="2" destOrd="0" presId="urn:microsoft.com/office/officeart/2005/8/layout/cycle1"/>
    <dgm:cxn modelId="{9E7FEA07-1985-4C44-9B77-7B32160014B5}" type="presParOf" srcId="{A6A7F13A-ED64-4B84-A23F-A8FB4ED27DD1}" destId="{C22A55F4-E17B-4B20-B56D-3942D9FD5B00}" srcOrd="3" destOrd="0" presId="urn:microsoft.com/office/officeart/2005/8/layout/cycle1"/>
    <dgm:cxn modelId="{9B234E48-6D2A-4F7A-B927-7B7ED322751D}" type="presParOf" srcId="{A6A7F13A-ED64-4B84-A23F-A8FB4ED27DD1}" destId="{96E79A52-E14A-412C-BEC4-39413B336D08}" srcOrd="4" destOrd="0" presId="urn:microsoft.com/office/officeart/2005/8/layout/cycle1"/>
    <dgm:cxn modelId="{931ABE10-DC26-4AF0-9DE7-C9D9A2E31300}" type="presParOf" srcId="{A6A7F13A-ED64-4B84-A23F-A8FB4ED27DD1}" destId="{93F45F60-9E5F-4CA5-85BF-51E5FCD0A1E1}" srcOrd="5" destOrd="0" presId="urn:microsoft.com/office/officeart/2005/8/layout/cycle1"/>
    <dgm:cxn modelId="{CFA9ADE7-B618-41C2-8157-549E94E7789F}" type="presParOf" srcId="{A6A7F13A-ED64-4B84-A23F-A8FB4ED27DD1}" destId="{CC11D59C-DA48-4BF8-BD28-4239499979D5}" srcOrd="6" destOrd="0" presId="urn:microsoft.com/office/officeart/2005/8/layout/cycle1"/>
    <dgm:cxn modelId="{6A24DF7A-87A2-47DD-B947-07E81B15B406}" type="presParOf" srcId="{A6A7F13A-ED64-4B84-A23F-A8FB4ED27DD1}" destId="{A80D74D9-7FCE-4782-B028-A245E6CF6A40}" srcOrd="7" destOrd="0" presId="urn:microsoft.com/office/officeart/2005/8/layout/cycle1"/>
    <dgm:cxn modelId="{A16588D4-2721-4476-B4E4-883BAA10BCF5}" type="presParOf" srcId="{A6A7F13A-ED64-4B84-A23F-A8FB4ED27DD1}" destId="{8AA4E3E2-C276-4F9B-A4F7-5D25F6713BD3}" srcOrd="8" destOrd="0" presId="urn:microsoft.com/office/officeart/2005/8/layout/cycle1"/>
    <dgm:cxn modelId="{BA6C0127-C429-4FA0-B8C2-E1601EBE5A41}" type="presParOf" srcId="{A6A7F13A-ED64-4B84-A23F-A8FB4ED27DD1}" destId="{FCCEDA7B-3DE2-4CCC-A61A-FE1611913B63}" srcOrd="9" destOrd="0" presId="urn:microsoft.com/office/officeart/2005/8/layout/cycle1"/>
    <dgm:cxn modelId="{B5B6345F-3CC5-4294-9443-C4B86AB6DEA5}" type="presParOf" srcId="{A6A7F13A-ED64-4B84-A23F-A8FB4ED27DD1}" destId="{A689247D-092C-41C9-B2C4-D2889CF33956}" srcOrd="10" destOrd="0" presId="urn:microsoft.com/office/officeart/2005/8/layout/cycle1"/>
    <dgm:cxn modelId="{235E8535-4658-4B4E-AF81-E131BE7056C2}" type="presParOf" srcId="{A6A7F13A-ED64-4B84-A23F-A8FB4ED27DD1}" destId="{0658B4A1-BBF7-42A0-BA1C-75C0F824E65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C343F-8007-4862-A46D-8F7FCA3B768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B4E1209-25D9-4DB8-8CE3-75BB1047CC0E}">
      <dgm:prSet phldrT="[Text]" custT="1"/>
      <dgm:spPr/>
      <dgm:t>
        <a:bodyPr/>
        <a:lstStyle/>
        <a:p>
          <a:r>
            <a:rPr lang="en-US" sz="2000" b="1" noProof="0" dirty="0" smtClean="0">
              <a:solidFill>
                <a:schemeClr val="bg1"/>
              </a:solidFill>
            </a:rPr>
            <a:t>Investigation Protocol-Technical Committees</a:t>
          </a:r>
          <a:endParaRPr lang="en-US" sz="2000" b="1" noProof="0" dirty="0">
            <a:solidFill>
              <a:schemeClr val="bg1"/>
            </a:solidFill>
          </a:endParaRPr>
        </a:p>
      </dgm:t>
    </dgm:pt>
    <dgm:pt modelId="{FC27C783-D013-4076-8621-60064328B6E2}" type="parTrans" cxnId="{5780CCBD-0692-469D-B31E-F120CA8913EA}">
      <dgm:prSet/>
      <dgm:spPr/>
      <dgm:t>
        <a:bodyPr/>
        <a:lstStyle/>
        <a:p>
          <a:endParaRPr lang="en-US"/>
        </a:p>
      </dgm:t>
    </dgm:pt>
    <dgm:pt modelId="{497E2B6D-94BE-4BD3-A620-1EE8D82FB4B7}" type="sibTrans" cxnId="{5780CCBD-0692-469D-B31E-F120CA8913EA}">
      <dgm:prSet/>
      <dgm:spPr/>
      <dgm:t>
        <a:bodyPr/>
        <a:lstStyle/>
        <a:p>
          <a:endParaRPr lang="en-US"/>
        </a:p>
      </dgm:t>
    </dgm:pt>
    <dgm:pt modelId="{4EC8996E-073F-4968-94F7-375DE57D4301}">
      <dgm:prSet phldrT="[Text]" custT="1"/>
      <dgm:spPr/>
      <dgm:t>
        <a:bodyPr/>
        <a:lstStyle/>
        <a:p>
          <a:r>
            <a:rPr lang="de-CH" sz="2000" b="1" dirty="0" smtClean="0">
              <a:solidFill>
                <a:schemeClr val="bg1"/>
              </a:solidFill>
            </a:rPr>
            <a:t>Collection of information</a:t>
          </a:r>
          <a:endParaRPr lang="en-US" sz="2000" dirty="0">
            <a:solidFill>
              <a:schemeClr val="bg1"/>
            </a:solidFill>
          </a:endParaRPr>
        </a:p>
      </dgm:t>
    </dgm:pt>
    <dgm:pt modelId="{BA780966-879C-4636-8EE9-EE2AB3017BA9}" type="parTrans" cxnId="{2212CE29-127F-49D2-8835-564F1AD3E940}">
      <dgm:prSet/>
      <dgm:spPr/>
      <dgm:t>
        <a:bodyPr/>
        <a:lstStyle/>
        <a:p>
          <a:endParaRPr lang="en-US"/>
        </a:p>
      </dgm:t>
    </dgm:pt>
    <dgm:pt modelId="{B10B7E5F-6DDA-4F7C-8A45-0C2C67203C7A}" type="sibTrans" cxnId="{2212CE29-127F-49D2-8835-564F1AD3E940}">
      <dgm:prSet/>
      <dgm:spPr/>
      <dgm:t>
        <a:bodyPr/>
        <a:lstStyle/>
        <a:p>
          <a:endParaRPr lang="en-US"/>
        </a:p>
      </dgm:t>
    </dgm:pt>
    <dgm:pt modelId="{A5991076-2D40-42A3-A7EB-7F812029EDBA}">
      <dgm:prSet phldrT="[Text]" custT="1"/>
      <dgm:spPr/>
      <dgm:t>
        <a:bodyPr/>
        <a:lstStyle/>
        <a:p>
          <a:r>
            <a:rPr lang="en-US" sz="2400" b="1" noProof="0" dirty="0" smtClean="0">
              <a:solidFill>
                <a:schemeClr val="bg1"/>
              </a:solidFill>
            </a:rPr>
            <a:t>National Dialogues</a:t>
          </a:r>
          <a:endParaRPr lang="en-US" sz="2400" b="1" noProof="0" dirty="0">
            <a:solidFill>
              <a:schemeClr val="bg1"/>
            </a:solidFill>
          </a:endParaRPr>
        </a:p>
      </dgm:t>
    </dgm:pt>
    <dgm:pt modelId="{8C268F71-7795-40EB-9ACB-822C839C0A84}" type="parTrans" cxnId="{EEDAFF04-99E9-417C-8708-AF49E24A7203}">
      <dgm:prSet/>
      <dgm:spPr/>
      <dgm:t>
        <a:bodyPr/>
        <a:lstStyle/>
        <a:p>
          <a:endParaRPr lang="en-US"/>
        </a:p>
      </dgm:t>
    </dgm:pt>
    <dgm:pt modelId="{4B25EEB0-0B66-45F9-930B-6EBD721EE8C8}" type="sibTrans" cxnId="{EEDAFF04-99E9-417C-8708-AF49E24A7203}">
      <dgm:prSet/>
      <dgm:spPr/>
      <dgm:t>
        <a:bodyPr/>
        <a:lstStyle/>
        <a:p>
          <a:endParaRPr lang="en-US"/>
        </a:p>
      </dgm:t>
    </dgm:pt>
    <dgm:pt modelId="{BC4988A6-5616-4309-98B2-2661BD7F09A7}">
      <dgm:prSet/>
      <dgm:spPr/>
      <dgm:t>
        <a:bodyPr/>
        <a:lstStyle/>
        <a:p>
          <a:endParaRPr lang="en-US"/>
        </a:p>
      </dgm:t>
    </dgm:pt>
    <dgm:pt modelId="{54E3E5DC-D82E-49A6-AE2D-F7114124A86F}" type="parTrans" cxnId="{1DA1B2A6-0BAE-47CA-B6DA-3A64779561EB}">
      <dgm:prSet/>
      <dgm:spPr/>
      <dgm:t>
        <a:bodyPr/>
        <a:lstStyle/>
        <a:p>
          <a:endParaRPr lang="en-US"/>
        </a:p>
      </dgm:t>
    </dgm:pt>
    <dgm:pt modelId="{196649EA-2F07-4004-9099-00D2D55D819D}" type="sibTrans" cxnId="{1DA1B2A6-0BAE-47CA-B6DA-3A64779561EB}">
      <dgm:prSet/>
      <dgm:spPr/>
      <dgm:t>
        <a:bodyPr/>
        <a:lstStyle/>
        <a:p>
          <a:endParaRPr lang="en-US"/>
        </a:p>
      </dgm:t>
    </dgm:pt>
    <dgm:pt modelId="{5B362412-4025-41AD-95D1-534E67AFBFAC}">
      <dgm:prSet custT="1"/>
      <dgm:spPr/>
      <dgm:t>
        <a:bodyPr/>
        <a:lstStyle/>
        <a:p>
          <a:r>
            <a:rPr lang="en-US" sz="2400" b="1" kern="1200" noProof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Document Approval</a:t>
          </a:r>
          <a:endParaRPr lang="en-US" sz="2400" b="1" kern="1200" noProof="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C77A4BAD-036A-4DC0-9740-D28E598308F5}" type="parTrans" cxnId="{C78FD2BA-2D42-4A95-B631-0DFDAD0B05D5}">
      <dgm:prSet/>
      <dgm:spPr/>
      <dgm:t>
        <a:bodyPr/>
        <a:lstStyle/>
        <a:p>
          <a:endParaRPr lang="en-US"/>
        </a:p>
      </dgm:t>
    </dgm:pt>
    <dgm:pt modelId="{ED957955-6085-42FB-9CDE-11C3E64408C7}" type="sibTrans" cxnId="{C78FD2BA-2D42-4A95-B631-0DFDAD0B05D5}">
      <dgm:prSet/>
      <dgm:spPr/>
      <dgm:t>
        <a:bodyPr/>
        <a:lstStyle/>
        <a:p>
          <a:endParaRPr lang="en-US"/>
        </a:p>
      </dgm:t>
    </dgm:pt>
    <dgm:pt modelId="{E76CEA19-8750-4DED-A77F-6458B6BFD05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National Plan for Migration and Health</a:t>
          </a:r>
          <a:endParaRPr lang="en-US" b="1" dirty="0">
            <a:solidFill>
              <a:schemeClr val="tx1"/>
            </a:solidFill>
          </a:endParaRPr>
        </a:p>
      </dgm:t>
    </dgm:pt>
    <dgm:pt modelId="{763514DF-683E-40AC-9279-B4226B6A7716}" type="parTrans" cxnId="{CA3E26F5-6988-4E73-8C9D-5B24A91689ED}">
      <dgm:prSet/>
      <dgm:spPr/>
      <dgm:t>
        <a:bodyPr/>
        <a:lstStyle/>
        <a:p>
          <a:endParaRPr lang="es-CR"/>
        </a:p>
      </dgm:t>
    </dgm:pt>
    <dgm:pt modelId="{494D8488-92F6-43C1-875E-CAAABBD21E22}" type="sibTrans" cxnId="{CA3E26F5-6988-4E73-8C9D-5B24A91689ED}">
      <dgm:prSet/>
      <dgm:spPr/>
      <dgm:t>
        <a:bodyPr/>
        <a:lstStyle/>
        <a:p>
          <a:endParaRPr lang="es-CR"/>
        </a:p>
      </dgm:t>
    </dgm:pt>
    <dgm:pt modelId="{E26404A5-2A0E-47AC-95FA-6B602E497C01}" type="pres">
      <dgm:prSet presAssocID="{ED5C343F-8007-4862-A46D-8F7FCA3B768B}" presName="arrowDiagram" presStyleCnt="0">
        <dgm:presLayoutVars>
          <dgm:chMax val="5"/>
          <dgm:dir/>
          <dgm:resizeHandles val="exact"/>
        </dgm:presLayoutVars>
      </dgm:prSet>
      <dgm:spPr/>
    </dgm:pt>
    <dgm:pt modelId="{A8F6C9F5-7F5D-42B1-AB2C-7A00D979D7CF}" type="pres">
      <dgm:prSet presAssocID="{ED5C343F-8007-4862-A46D-8F7FCA3B768B}" presName="arrow" presStyleLbl="bgShp" presStyleIdx="0" presStyleCnt="1" custLinFactNeighborY="-1613"/>
      <dgm:spPr/>
      <dgm:t>
        <a:bodyPr/>
        <a:lstStyle/>
        <a:p>
          <a:endParaRPr lang="en-US"/>
        </a:p>
      </dgm:t>
    </dgm:pt>
    <dgm:pt modelId="{32F67B51-E60E-4EC4-AC8C-55EF569F553A}" type="pres">
      <dgm:prSet presAssocID="{ED5C343F-8007-4862-A46D-8F7FCA3B768B}" presName="arrowDiagram5" presStyleCnt="0"/>
      <dgm:spPr/>
    </dgm:pt>
    <dgm:pt modelId="{462FFC2D-FD22-43B2-AFE3-BCD59B84FF1C}" type="pres">
      <dgm:prSet presAssocID="{EB4E1209-25D9-4DB8-8CE3-75BB1047CC0E}" presName="bullet5a" presStyleLbl="node1" presStyleIdx="0" presStyleCnt="5" custLinFactNeighborX="54038" custLinFactNeighborY="-79658"/>
      <dgm:spPr/>
    </dgm:pt>
    <dgm:pt modelId="{58ABF0EC-C41E-4FFF-BA4F-A25507271225}" type="pres">
      <dgm:prSet presAssocID="{EB4E1209-25D9-4DB8-8CE3-75BB1047CC0E}" presName="textBox5a" presStyleLbl="revTx" presStyleIdx="0" presStyleCnt="5" custScaleX="175276" custLinFactNeighborX="65211" custLinFactNeighborY="9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66C0C-EAB8-45CC-BB95-E477539ED49D}" type="pres">
      <dgm:prSet presAssocID="{4EC8996E-073F-4968-94F7-375DE57D4301}" presName="bullet5b" presStyleLbl="node1" presStyleIdx="1" presStyleCnt="5" custLinFactNeighborX="-96366" custLinFactNeighborY="65999"/>
      <dgm:spPr/>
    </dgm:pt>
    <dgm:pt modelId="{441336E1-402A-4EF9-BBC2-0AAD53942FFD}" type="pres">
      <dgm:prSet presAssocID="{4EC8996E-073F-4968-94F7-375DE57D4301}" presName="textBox5b" presStyleLbl="revTx" presStyleIdx="1" presStyleCnt="5" custScaleX="140256" custScaleY="77839" custLinFactX="-31539" custLinFactNeighborX="-100000" custLinFactNeighborY="-26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704AE-D68A-48BE-AC16-CA1869A58E14}" type="pres">
      <dgm:prSet presAssocID="{5B362412-4025-41AD-95D1-534E67AFBFAC}" presName="bullet5c" presStyleLbl="node1" presStyleIdx="2" presStyleCnt="5" custLinFactX="-100000" custLinFactNeighborX="-121280" custLinFactNeighborY="834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4946C54-9CBB-49B4-9FF4-0490B2669982}" type="pres">
      <dgm:prSet presAssocID="{5B362412-4025-41AD-95D1-534E67AFBFAC}" presName="textBox5c" presStyleLbl="revTx" presStyleIdx="2" presStyleCnt="5" custScaleX="125935" custLinFactNeighborX="-94041" custLinFactNeighborY="-63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999DA-BBD6-4CE8-AEB6-F16672A9109B}" type="pres">
      <dgm:prSet presAssocID="{A5991076-2D40-42A3-A7EB-7F812029EDBA}" presName="bullet5d" presStyleLbl="node1" presStyleIdx="3" presStyleCnt="5" custLinFactNeighborX="4724" custLinFactNeighborY="-37845"/>
      <dgm:spPr/>
    </dgm:pt>
    <dgm:pt modelId="{C527C425-4B02-4F73-B86E-8EDD491D7C86}" type="pres">
      <dgm:prSet presAssocID="{A5991076-2D40-42A3-A7EB-7F812029EDBA}" presName="textBox5d" presStyleLbl="revTx" presStyleIdx="3" presStyleCnt="5" custScaleX="106717" custLinFactNeighborX="-42182" custLinFactNeighborY="-40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CD138-9C01-4ABF-962B-9F104DB51536}" type="pres">
      <dgm:prSet presAssocID="{E76CEA19-8750-4DED-A77F-6458B6BFD059}" presName="bullet5e" presStyleLbl="node1" presStyleIdx="4" presStyleCnt="5"/>
      <dgm:spPr/>
    </dgm:pt>
    <dgm:pt modelId="{5A0C3D1B-3018-4CE2-ACE4-BF9E767F69C4}" type="pres">
      <dgm:prSet presAssocID="{E76CEA19-8750-4DED-A77F-6458B6BFD059}" presName="textBox5e" presStyleLbl="revTx" presStyleIdx="4" presStyleCnt="5" custScaleX="75546" custScaleY="85937" custLinFactNeighborX="-3981" custLinFactNeighborY="-2281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89FF6987-46B1-4F22-AF98-34F68B697868}" type="presOf" srcId="{EB4E1209-25D9-4DB8-8CE3-75BB1047CC0E}" destId="{58ABF0EC-C41E-4FFF-BA4F-A25507271225}" srcOrd="0" destOrd="0" presId="urn:microsoft.com/office/officeart/2005/8/layout/arrow2"/>
    <dgm:cxn modelId="{1DA1B2A6-0BAE-47CA-B6DA-3A64779561EB}" srcId="{ED5C343F-8007-4862-A46D-8F7FCA3B768B}" destId="{BC4988A6-5616-4309-98B2-2661BD7F09A7}" srcOrd="5" destOrd="0" parTransId="{54E3E5DC-D82E-49A6-AE2D-F7114124A86F}" sibTransId="{196649EA-2F07-4004-9099-00D2D55D819D}"/>
    <dgm:cxn modelId="{315512AC-8434-4AD6-AC06-86B644F23653}" type="presOf" srcId="{4EC8996E-073F-4968-94F7-375DE57D4301}" destId="{441336E1-402A-4EF9-BBC2-0AAD53942FFD}" srcOrd="0" destOrd="0" presId="urn:microsoft.com/office/officeart/2005/8/layout/arrow2"/>
    <dgm:cxn modelId="{76711E20-F511-4BD6-842C-BE0BAD0407A4}" type="presOf" srcId="{A5991076-2D40-42A3-A7EB-7F812029EDBA}" destId="{C527C425-4B02-4F73-B86E-8EDD491D7C86}" srcOrd="0" destOrd="0" presId="urn:microsoft.com/office/officeart/2005/8/layout/arrow2"/>
    <dgm:cxn modelId="{C78FD2BA-2D42-4A95-B631-0DFDAD0B05D5}" srcId="{ED5C343F-8007-4862-A46D-8F7FCA3B768B}" destId="{5B362412-4025-41AD-95D1-534E67AFBFAC}" srcOrd="2" destOrd="0" parTransId="{C77A4BAD-036A-4DC0-9740-D28E598308F5}" sibTransId="{ED957955-6085-42FB-9CDE-11C3E64408C7}"/>
    <dgm:cxn modelId="{EEDAFF04-99E9-417C-8708-AF49E24A7203}" srcId="{ED5C343F-8007-4862-A46D-8F7FCA3B768B}" destId="{A5991076-2D40-42A3-A7EB-7F812029EDBA}" srcOrd="3" destOrd="0" parTransId="{8C268F71-7795-40EB-9ACB-822C839C0A84}" sibTransId="{4B25EEB0-0B66-45F9-930B-6EBD721EE8C8}"/>
    <dgm:cxn modelId="{0C184DCB-40CE-43A7-9096-73027474EAC9}" type="presOf" srcId="{ED5C343F-8007-4862-A46D-8F7FCA3B768B}" destId="{E26404A5-2A0E-47AC-95FA-6B602E497C01}" srcOrd="0" destOrd="0" presId="urn:microsoft.com/office/officeart/2005/8/layout/arrow2"/>
    <dgm:cxn modelId="{89960193-54B1-4F2C-884A-44DF33B7F065}" type="presOf" srcId="{E76CEA19-8750-4DED-A77F-6458B6BFD059}" destId="{5A0C3D1B-3018-4CE2-ACE4-BF9E767F69C4}" srcOrd="0" destOrd="0" presId="urn:microsoft.com/office/officeart/2005/8/layout/arrow2"/>
    <dgm:cxn modelId="{CA3E26F5-6988-4E73-8C9D-5B24A91689ED}" srcId="{ED5C343F-8007-4862-A46D-8F7FCA3B768B}" destId="{E76CEA19-8750-4DED-A77F-6458B6BFD059}" srcOrd="4" destOrd="0" parTransId="{763514DF-683E-40AC-9279-B4226B6A7716}" sibTransId="{494D8488-92F6-43C1-875E-CAAABBD21E22}"/>
    <dgm:cxn modelId="{2212CE29-127F-49D2-8835-564F1AD3E940}" srcId="{ED5C343F-8007-4862-A46D-8F7FCA3B768B}" destId="{4EC8996E-073F-4968-94F7-375DE57D4301}" srcOrd="1" destOrd="0" parTransId="{BA780966-879C-4636-8EE9-EE2AB3017BA9}" sibTransId="{B10B7E5F-6DDA-4F7C-8A45-0C2C67203C7A}"/>
    <dgm:cxn modelId="{E8AD2667-E3E4-4150-95D0-ACCA4B013AF6}" type="presOf" srcId="{5B362412-4025-41AD-95D1-534E67AFBFAC}" destId="{B4946C54-9CBB-49B4-9FF4-0490B2669982}" srcOrd="0" destOrd="0" presId="urn:microsoft.com/office/officeart/2005/8/layout/arrow2"/>
    <dgm:cxn modelId="{5780CCBD-0692-469D-B31E-F120CA8913EA}" srcId="{ED5C343F-8007-4862-A46D-8F7FCA3B768B}" destId="{EB4E1209-25D9-4DB8-8CE3-75BB1047CC0E}" srcOrd="0" destOrd="0" parTransId="{FC27C783-D013-4076-8621-60064328B6E2}" sibTransId="{497E2B6D-94BE-4BD3-A620-1EE8D82FB4B7}"/>
    <dgm:cxn modelId="{95B0975F-4924-4E5F-957B-29271F0FD877}" type="presParOf" srcId="{E26404A5-2A0E-47AC-95FA-6B602E497C01}" destId="{A8F6C9F5-7F5D-42B1-AB2C-7A00D979D7CF}" srcOrd="0" destOrd="0" presId="urn:microsoft.com/office/officeart/2005/8/layout/arrow2"/>
    <dgm:cxn modelId="{21EB7001-AC50-458C-9EDB-16E05D74AA7E}" type="presParOf" srcId="{E26404A5-2A0E-47AC-95FA-6B602E497C01}" destId="{32F67B51-E60E-4EC4-AC8C-55EF569F553A}" srcOrd="1" destOrd="0" presId="urn:microsoft.com/office/officeart/2005/8/layout/arrow2"/>
    <dgm:cxn modelId="{75BA75E7-969E-47FF-90FD-9E38FD622CC1}" type="presParOf" srcId="{32F67B51-E60E-4EC4-AC8C-55EF569F553A}" destId="{462FFC2D-FD22-43B2-AFE3-BCD59B84FF1C}" srcOrd="0" destOrd="0" presId="urn:microsoft.com/office/officeart/2005/8/layout/arrow2"/>
    <dgm:cxn modelId="{0C28F0A5-46A9-4509-BBB2-4C9CF68D12EF}" type="presParOf" srcId="{32F67B51-E60E-4EC4-AC8C-55EF569F553A}" destId="{58ABF0EC-C41E-4FFF-BA4F-A25507271225}" srcOrd="1" destOrd="0" presId="urn:microsoft.com/office/officeart/2005/8/layout/arrow2"/>
    <dgm:cxn modelId="{B24E10CC-660E-4B21-AA2B-1F3E78C062BA}" type="presParOf" srcId="{32F67B51-E60E-4EC4-AC8C-55EF569F553A}" destId="{95A66C0C-EAB8-45CC-BB95-E477539ED49D}" srcOrd="2" destOrd="0" presId="urn:microsoft.com/office/officeart/2005/8/layout/arrow2"/>
    <dgm:cxn modelId="{9095B08F-4CE1-4742-85B5-195EB4F62286}" type="presParOf" srcId="{32F67B51-E60E-4EC4-AC8C-55EF569F553A}" destId="{441336E1-402A-4EF9-BBC2-0AAD53942FFD}" srcOrd="3" destOrd="0" presId="urn:microsoft.com/office/officeart/2005/8/layout/arrow2"/>
    <dgm:cxn modelId="{121B2ECD-13B0-46AE-95DE-4231E5DE4468}" type="presParOf" srcId="{32F67B51-E60E-4EC4-AC8C-55EF569F553A}" destId="{D48704AE-D68A-48BE-AC16-CA1869A58E14}" srcOrd="4" destOrd="0" presId="urn:microsoft.com/office/officeart/2005/8/layout/arrow2"/>
    <dgm:cxn modelId="{9A0F5E09-2CE3-4394-BE17-7F3F5DBCE113}" type="presParOf" srcId="{32F67B51-E60E-4EC4-AC8C-55EF569F553A}" destId="{B4946C54-9CBB-49B4-9FF4-0490B2669982}" srcOrd="5" destOrd="0" presId="urn:microsoft.com/office/officeart/2005/8/layout/arrow2"/>
    <dgm:cxn modelId="{409DCA28-21A5-4C42-8F40-7E24E233C85C}" type="presParOf" srcId="{32F67B51-E60E-4EC4-AC8C-55EF569F553A}" destId="{3D4999DA-BBD6-4CE8-AEB6-F16672A9109B}" srcOrd="6" destOrd="0" presId="urn:microsoft.com/office/officeart/2005/8/layout/arrow2"/>
    <dgm:cxn modelId="{DA924EFA-A047-421A-BF1B-D1B3764C7AD1}" type="presParOf" srcId="{32F67B51-E60E-4EC4-AC8C-55EF569F553A}" destId="{C527C425-4B02-4F73-B86E-8EDD491D7C86}" srcOrd="7" destOrd="0" presId="urn:microsoft.com/office/officeart/2005/8/layout/arrow2"/>
    <dgm:cxn modelId="{AB8569FB-B5E5-4A96-B41E-A05009569239}" type="presParOf" srcId="{32F67B51-E60E-4EC4-AC8C-55EF569F553A}" destId="{F0ECD138-9C01-4ABF-962B-9F104DB51536}" srcOrd="8" destOrd="0" presId="urn:microsoft.com/office/officeart/2005/8/layout/arrow2"/>
    <dgm:cxn modelId="{703999BE-DDD0-4C42-918E-BF0D7CD440A6}" type="presParOf" srcId="{32F67B51-E60E-4EC4-AC8C-55EF569F553A}" destId="{5A0C3D1B-3018-4CE2-ACE4-BF9E767F69C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9E45B-DAC3-417D-8CB6-B52CDD2BE301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3431B-8413-4A7C-B3C2-8F05D2C4D75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856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E8E5-7E74-4B0D-8698-E960F2CFF2A6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2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6838" indent="-96838">
              <a:buSzPct val="80000"/>
              <a:buFontTx/>
              <a:buChar char="•"/>
            </a:pPr>
            <a:endParaRPr lang="es-CR" dirty="0" smtClean="0"/>
          </a:p>
          <a:p>
            <a:pPr marL="96838" indent="-96838"/>
            <a:endParaRPr lang="es-C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560C2-6780-47A9-9384-D53A792C0A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560C2-6780-47A9-9384-D53A792C0A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560C2-6780-47A9-9384-D53A792C0A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560C2-6780-47A9-9384-D53A792C0A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A75E3-B4A9-452D-B0C0-890EC490AC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6838" indent="-96838"/>
            <a:endParaRPr lang="es-C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58AE3-9FC0-4AF2-9D69-F8D0A03EE1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4413" y="866775"/>
            <a:ext cx="4633912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886825" y="4718600"/>
            <a:ext cx="4889093" cy="4179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4413" y="866775"/>
            <a:ext cx="4633912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886825" y="4718600"/>
            <a:ext cx="4889093" cy="4179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ES" sz="2400" baseline="0" dirty="0" smtClean="0">
                <a:solidFill>
                  <a:schemeClr val="bg1"/>
                </a:solidFill>
              </a:rPr>
              <a:t>Very interesting since the issue of mental health is fundamental to understanding the health of returned migrants.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es-ES" sz="2400" baseline="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ES" sz="2400" baseline="0" dirty="0" smtClean="0">
                <a:solidFill>
                  <a:schemeClr val="bg1"/>
                </a:solidFill>
              </a:rPr>
              <a:t>Through the study we succeeded in making visible the conditions of hopelessness, principally in the returned population, who also reported significant levels of anxiety.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ES" sz="2400" baseline="0" dirty="0" smtClean="0">
                <a:solidFill>
                  <a:schemeClr val="bg1"/>
                </a:solidFill>
              </a:rPr>
              <a:t>Family fragmentation was the situation that presented the highest levels of depression, according to the scales presented.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es-ES" sz="2400" baseline="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es-E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ES" sz="2400" dirty="0" smtClean="0">
                <a:solidFill>
                  <a:schemeClr val="bg1"/>
                </a:solidFill>
              </a:rPr>
              <a:t>Violence in the communities of origin is also a push factor. However, there</a:t>
            </a:r>
            <a:r>
              <a:rPr lang="en-US" altLang="es-ES" sz="2400" baseline="0" dirty="0" smtClean="0">
                <a:solidFill>
                  <a:schemeClr val="bg1"/>
                </a:solidFill>
              </a:rPr>
              <a:t> is also evidence of much violence during the return phase, with serious effects on the people, families and communities:</a:t>
            </a:r>
            <a:endParaRPr lang="en-US" altLang="es-E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es-E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es-ES" sz="2400" dirty="0" smtClean="0">
                <a:solidFill>
                  <a:schemeClr val="bg1"/>
                </a:solidFill>
              </a:rPr>
              <a:t>Stigma and discrimination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altLang="es-E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es-ES" sz="2400" dirty="0" smtClean="0">
                <a:solidFill>
                  <a:schemeClr val="bg1"/>
                </a:solidFill>
              </a:rPr>
              <a:t>1 in 5 reported at least one type of violence during the event of migration. Men: verbal</a:t>
            </a:r>
            <a:r>
              <a:rPr lang="en-US" altLang="es-ES" sz="2400" baseline="0" dirty="0" smtClean="0">
                <a:solidFill>
                  <a:schemeClr val="bg1"/>
                </a:solidFill>
              </a:rPr>
              <a:t> and psychological violence/ Women: discourtesy</a:t>
            </a:r>
            <a:endParaRPr lang="en-US" altLang="es-E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altLang="es-E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es-ES" sz="2400" dirty="0" smtClean="0">
                <a:solidFill>
                  <a:prstClr val="black"/>
                </a:solidFill>
              </a:rPr>
              <a:t>Customs</a:t>
            </a:r>
            <a:r>
              <a:rPr lang="en-US" altLang="es-ES" sz="2400" baseline="0" dirty="0" smtClean="0">
                <a:solidFill>
                  <a:prstClr val="black"/>
                </a:solidFill>
              </a:rPr>
              <a:t> officials, police and military authorities are identified as the principal attackers of migrants according to the interviewed population.</a:t>
            </a:r>
            <a:endParaRPr lang="en-US" altLang="es-ES" sz="2400" dirty="0" smtClean="0">
              <a:solidFill>
                <a:prstClr val="black"/>
              </a:solidFill>
            </a:endParaRPr>
          </a:p>
          <a:p>
            <a:endParaRPr lang="en-US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4413" y="866775"/>
            <a:ext cx="4633912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886825" y="4718600"/>
            <a:ext cx="4889093" cy="4179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000" dirty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6921">
              <a:defRPr/>
            </a:pPr>
            <a:endParaRPr lang="en-GB" dirty="0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887" eaLnBrk="0" hangingPunct="0">
              <a:defRPr sz="4800" b="1">
                <a:solidFill>
                  <a:srgbClr val="FFFF00"/>
                </a:solidFill>
                <a:latin typeface="Garamond" pitchFamily="18" charset="0"/>
              </a:defRPr>
            </a:lvl1pPr>
            <a:lvl2pPr marL="743439" indent="-285939" defTabSz="930887" eaLnBrk="0" hangingPunct="0">
              <a:defRPr sz="4800" b="1">
                <a:solidFill>
                  <a:srgbClr val="FFFF00"/>
                </a:solidFill>
                <a:latin typeface="Garamond" pitchFamily="18" charset="0"/>
              </a:defRPr>
            </a:lvl2pPr>
            <a:lvl3pPr marL="1143752" indent="-228750" defTabSz="930887" eaLnBrk="0" hangingPunct="0">
              <a:defRPr sz="4800" b="1">
                <a:solidFill>
                  <a:srgbClr val="FFFF00"/>
                </a:solidFill>
                <a:latin typeface="Garamond" pitchFamily="18" charset="0"/>
              </a:defRPr>
            </a:lvl3pPr>
            <a:lvl4pPr marL="1601253" indent="-228750" defTabSz="930887" eaLnBrk="0" hangingPunct="0">
              <a:defRPr sz="4800" b="1">
                <a:solidFill>
                  <a:srgbClr val="FFFF00"/>
                </a:solidFill>
                <a:latin typeface="Garamond" pitchFamily="18" charset="0"/>
              </a:defRPr>
            </a:lvl4pPr>
            <a:lvl5pPr marL="2058754" indent="-228750" defTabSz="930887" eaLnBrk="0" hangingPunct="0">
              <a:defRPr sz="4800" b="1">
                <a:solidFill>
                  <a:srgbClr val="FFFF00"/>
                </a:solidFill>
                <a:latin typeface="Garamond" pitchFamily="18" charset="0"/>
              </a:defRPr>
            </a:lvl5pPr>
            <a:lvl6pPr marL="2516254" indent="-228750" algn="ctr" defTabSz="93088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4800" b="1">
                <a:solidFill>
                  <a:srgbClr val="FFFF00"/>
                </a:solidFill>
                <a:latin typeface="Garamond" pitchFamily="18" charset="0"/>
              </a:defRPr>
            </a:lvl6pPr>
            <a:lvl7pPr marL="2973756" indent="-228750" algn="ctr" defTabSz="93088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4800" b="1">
                <a:solidFill>
                  <a:srgbClr val="FFFF00"/>
                </a:solidFill>
                <a:latin typeface="Garamond" pitchFamily="18" charset="0"/>
              </a:defRPr>
            </a:lvl7pPr>
            <a:lvl8pPr marL="3431256" indent="-228750" algn="ctr" defTabSz="93088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4800" b="1">
                <a:solidFill>
                  <a:srgbClr val="FFFF00"/>
                </a:solidFill>
                <a:latin typeface="Garamond" pitchFamily="18" charset="0"/>
              </a:defRPr>
            </a:lvl8pPr>
            <a:lvl9pPr marL="3888757" indent="-228750" algn="ctr" defTabSz="93088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4800" b="1">
                <a:solidFill>
                  <a:srgbClr val="FFFF00"/>
                </a:solidFill>
                <a:latin typeface="Garamond" pitchFamily="18" charset="0"/>
              </a:defRPr>
            </a:lvl9pPr>
          </a:lstStyle>
          <a:p>
            <a:pPr eaLnBrk="1" hangingPunct="1"/>
            <a:fld id="{F4966950-263B-41FD-8B18-FEDA23298BC0}" type="slidenum">
              <a:rPr lang="es-ES" sz="1200" b="0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es-ES" sz="12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9481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0710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16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645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261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521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15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580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757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904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660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1250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J:\FOTOS FRONTERA SUR\IMG_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773400" y="-10134600"/>
            <a:ext cx="40690800" cy="271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9632" y="5218113"/>
            <a:ext cx="6624736" cy="1100137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200" i="1" dirty="0" smtClean="0">
                <a:solidFill>
                  <a:schemeClr val="bg1"/>
                </a:solidFill>
              </a:rPr>
              <a:t>Healthy migrants in Healthy communities</a:t>
            </a:r>
          </a:p>
          <a:p>
            <a:pPr>
              <a:defRPr/>
            </a:pPr>
            <a:endParaRPr lang="es-CR" sz="5400" i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s-CR" sz="5400" i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5400" i="1" dirty="0" smtClean="0">
                <a:solidFill>
                  <a:schemeClr val="bg1"/>
                </a:solidFill>
              </a:rPr>
              <a:t>Dr. Carlos Van der </a:t>
            </a:r>
            <a:r>
              <a:rPr lang="en-US" sz="5400" i="1" dirty="0" err="1" smtClean="0">
                <a:solidFill>
                  <a:schemeClr val="bg1"/>
                </a:solidFill>
              </a:rPr>
              <a:t>Laat</a:t>
            </a:r>
            <a:endParaRPr lang="en-US" sz="5400" i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5400" i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5400" i="1" dirty="0" smtClean="0">
                <a:solidFill>
                  <a:schemeClr val="bg1"/>
                </a:solidFill>
              </a:rPr>
              <a:t>International Organization for Migration</a:t>
            </a:r>
          </a:p>
          <a:p>
            <a:pPr>
              <a:defRPr/>
            </a:pPr>
            <a:endParaRPr lang="en-US" sz="5400" i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5400" i="1" dirty="0" smtClean="0">
                <a:solidFill>
                  <a:schemeClr val="bg1"/>
                </a:solidFill>
              </a:rPr>
              <a:t>Migration Health Division – Regional Office San José</a:t>
            </a:r>
            <a:endParaRPr lang="en-US" sz="5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22531" name="Picture 4" descr="Migracion 0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46" y="-69822"/>
            <a:ext cx="9131543" cy="6918213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131800"/>
            <a:ext cx="3096261" cy="319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3610"/>
            <a:ext cx="3384377" cy="315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3558877"/>
            <a:ext cx="828092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</a:rPr>
              <a:t>“Since he </a:t>
            </a:r>
            <a:r>
              <a:rPr lang="en-US" sz="2400" i="1" dirty="0" smtClean="0">
                <a:solidFill>
                  <a:schemeClr val="bg1"/>
                </a:solidFill>
              </a:rPr>
              <a:t>left I </a:t>
            </a:r>
            <a:r>
              <a:rPr lang="en-US" sz="2400" i="1" dirty="0">
                <a:solidFill>
                  <a:schemeClr val="bg1"/>
                </a:solidFill>
              </a:rPr>
              <a:t>live in anguish, it makes me very nervous, I think that something might happen to him/(…) it has upset my blood pressure, I </a:t>
            </a:r>
            <a:r>
              <a:rPr lang="en-US" sz="2400" i="1" dirty="0" smtClean="0">
                <a:solidFill>
                  <a:schemeClr val="bg1"/>
                </a:solidFill>
              </a:rPr>
              <a:t>had </a:t>
            </a:r>
            <a:r>
              <a:rPr lang="en-US" sz="2400" i="1" dirty="0">
                <a:solidFill>
                  <a:schemeClr val="bg1"/>
                </a:solidFill>
              </a:rPr>
              <a:t>to admit </a:t>
            </a:r>
            <a:r>
              <a:rPr lang="en-US" sz="2400" i="1" dirty="0" smtClean="0">
                <a:solidFill>
                  <a:schemeClr val="bg1"/>
                </a:solidFill>
              </a:rPr>
              <a:t>myself, </a:t>
            </a:r>
            <a:r>
              <a:rPr lang="en-US" sz="2400" i="1" dirty="0">
                <a:solidFill>
                  <a:schemeClr val="bg1"/>
                </a:solidFill>
              </a:rPr>
              <a:t>then I stabilized/ I think about him a lot, I don’t know where he is (…) and that is affecting my health/ I cry a lot, I have become violent with the children, sometimes I don’t want to eat, I get sick with the flu, the child misbehaves in class and is very rebellious…” (Woman, mother of a migrant. Focus group-Chinandega) </a:t>
            </a:r>
          </a:p>
          <a:p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5790283" y="6379559"/>
            <a:ext cx="2958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Source: IOM/ Jesuit Service-Nicaragua</a:t>
            </a:r>
          </a:p>
        </p:txBody>
      </p:sp>
    </p:spTree>
    <p:extLst>
      <p:ext uri="{BB962C8B-B14F-4D97-AF65-F5344CB8AC3E}">
        <p14:creationId xmlns:p14="http://schemas.microsoft.com/office/powerpoint/2010/main" val="15077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/>
          </p:cNvSpPr>
          <p:nvPr/>
        </p:nvSpPr>
        <p:spPr bwMode="auto">
          <a:xfrm>
            <a:off x="-20092" y="-2232"/>
            <a:ext cx="9164092" cy="6860232"/>
          </a:xfrm>
          <a:prstGeom prst="rect">
            <a:avLst/>
          </a:prstGeom>
          <a:gradFill rotWithShape="0">
            <a:gsLst>
              <a:gs pos="0">
                <a:srgbClr val="00003B"/>
              </a:gs>
              <a:gs pos="50000">
                <a:srgbClr val="000080"/>
              </a:gs>
              <a:gs pos="100000">
                <a:srgbClr val="00003B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98" tIns="50798" rIns="50798" bIns="50798" anchor="ctr"/>
          <a:lstStyle/>
          <a:p>
            <a:endParaRPr lang="es-CR"/>
          </a:p>
        </p:txBody>
      </p:sp>
      <p:pic>
        <p:nvPicPr>
          <p:cNvPr id="1026" name="Picture 2" descr="C:\Users\cvanderlaat.AS\Pictures\Fotografías\_MG_11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48" b="-9567"/>
          <a:stretch/>
        </p:blipFill>
        <p:spPr bwMode="auto">
          <a:xfrm>
            <a:off x="-620410" y="29916"/>
            <a:ext cx="9758511" cy="68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48812" y="2512"/>
            <a:ext cx="9180689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79512" y="548680"/>
            <a:ext cx="8934632" cy="639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8896" tIns="50798" rIns="88896" bIns="50798">
            <a:spAutoFit/>
          </a:bodyPr>
          <a:lstStyle/>
          <a:p>
            <a:pPr algn="ctr" defTabSz="914145">
              <a:spcBef>
                <a:spcPts val="492"/>
              </a:spcBef>
              <a:buClr>
                <a:srgbClr val="FFFFFF"/>
              </a:buClr>
              <a:buSzPct val="100000"/>
            </a:pPr>
            <a:r>
              <a:rPr lang="en-US" sz="36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Premise of Health and Migration</a:t>
            </a:r>
          </a:p>
          <a:p>
            <a:pPr algn="ctr" defTabSz="914145">
              <a:spcBef>
                <a:spcPts val="492"/>
              </a:spcBef>
              <a:buClr>
                <a:srgbClr val="FFFFFF"/>
              </a:buClr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(Human Rights Focus)</a:t>
            </a:r>
            <a:endParaRPr lang="en-US" sz="20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defTabSz="914145">
              <a:spcBef>
                <a:spcPts val="492"/>
              </a:spcBef>
              <a:buClr>
                <a:srgbClr val="FFFFFF"/>
              </a:buClr>
              <a:buSzPct val="100000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Pro-active measures to support migrant persons.</a:t>
            </a: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defTabSz="914145">
              <a:spcBef>
                <a:spcPts val="492"/>
              </a:spcBef>
              <a:buClr>
                <a:srgbClr val="FFFFFF"/>
              </a:buClr>
              <a:buSzPct val="100000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NEVER with solely restrictive purposes</a:t>
            </a: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19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45" y="2561931"/>
            <a:ext cx="2313755" cy="292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23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vanderlaat.AS\Pictures\OIM\Niños O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909" y="0"/>
            <a:ext cx="9180689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2481" y="1493114"/>
            <a:ext cx="9131543" cy="5610262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85744" y="1354800"/>
            <a:ext cx="8306736" cy="531455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EC82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860545" y="224265"/>
            <a:ext cx="7757134" cy="12688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A76C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gray">
          <a:xfrm>
            <a:off x="1547663" y="350859"/>
            <a:ext cx="7070015" cy="133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Monitoring Migration Health</a:t>
            </a:r>
          </a:p>
          <a:p>
            <a:pPr algn="ctr"/>
            <a:r>
              <a:rPr lang="es-CR" sz="2000" dirty="0" err="1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Important</a:t>
            </a:r>
            <a:r>
              <a:rPr lang="es-CR" sz="20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 </a:t>
            </a:r>
            <a:r>
              <a:rPr lang="es-CR" sz="20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cause of </a:t>
            </a:r>
            <a:r>
              <a:rPr lang="es-CR" sz="20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vulnerability</a:t>
            </a:r>
            <a:r>
              <a:rPr lang="es-CR" sz="20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: </a:t>
            </a:r>
          </a:p>
          <a:p>
            <a:pPr defTabSz="321457">
              <a:lnSpc>
                <a:spcPts val="2461"/>
              </a:lnSpc>
            </a:pPr>
            <a:r>
              <a:rPr lang="es-CR" sz="20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																 </a:t>
            </a:r>
            <a:r>
              <a:rPr lang="es-CR" sz="2000" u="sng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invisibility</a:t>
            </a:r>
            <a:endParaRPr lang="es-CR" sz="2000" u="sng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9155" y="1533232"/>
            <a:ext cx="8058710" cy="604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321457">
              <a:lnSpc>
                <a:spcPts val="2461"/>
              </a:lnSpc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defTabSz="321457">
              <a:lnSpc>
                <a:spcPts val="2461"/>
              </a:lnSpc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Inter-</a:t>
            </a:r>
            <a:r>
              <a:rPr lang="en-US" sz="2400" dirty="0" err="1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sectoral</a:t>
            </a: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 systems of information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Inclusion of the migration variable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</a:t>
            </a:r>
            <a:endParaRPr lang="en-US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To improve the knowledge of trends and results through the breakdown and analysis of the </a:t>
            </a: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information, considering diversity</a:t>
            </a:r>
            <a:endParaRPr lang="en-US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To compare data and establish links in order to facilitate decision-making and the monitoring of policies and </a:t>
            </a: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programs</a:t>
            </a:r>
            <a:endParaRPr lang="en-US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Monitoring of </a:t>
            </a: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behaviors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, perceptions, specific needs </a:t>
            </a:r>
          </a:p>
          <a:p>
            <a:endParaRPr lang="en-US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To follow-up with people who have a high-risk.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endParaRPr lang="es-CR" sz="20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vanderlaat.AS\Pictures\OIM\Niños O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909" y="0"/>
            <a:ext cx="9180689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958" y="1268413"/>
            <a:ext cx="9131543" cy="5610262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85744" y="1916832"/>
            <a:ext cx="8065020" cy="4752528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EC82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893630" y="1052736"/>
            <a:ext cx="7757134" cy="90880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A76C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gray">
          <a:xfrm>
            <a:off x="1630076" y="1052736"/>
            <a:ext cx="65423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Human Resources Training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33770" y="2051798"/>
            <a:ext cx="7816994" cy="458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321457">
              <a:lnSpc>
                <a:spcPts val="2461"/>
              </a:lnSpc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Migratory and Consular Officials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Basic ability to detect signs and symptoms of infectious/contagious diseases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To develop capacities for intercultural conduct and communication skills 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At least 1 or 2 people trained in basic first aid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Information and sensitization about the health of migratory persons (To avoid stigma)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vanderlaat.AS\Pictures\OIM\Niños O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909" y="0"/>
            <a:ext cx="9180689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958" y="1268413"/>
            <a:ext cx="9131543" cy="5610262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85744" y="1329458"/>
            <a:ext cx="8065020" cy="2744086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EC82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833770" y="408817"/>
            <a:ext cx="7757134" cy="90880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A76C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gray">
          <a:xfrm>
            <a:off x="1960168" y="509278"/>
            <a:ext cx="5624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Migrant sensitive systems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33770" y="1416406"/>
            <a:ext cx="7568968" cy="265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Strengthen capacities for response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Kidnapping/trafficking/ rape 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Standard Operational Procedures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Training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Also monitor occupational health within the network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Intercultural contextualization</a:t>
            </a:r>
            <a:endParaRPr lang="en-US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38956" y="5041234"/>
            <a:ext cx="8065020" cy="1570147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EC82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gray">
          <a:xfrm>
            <a:off x="846842" y="4177139"/>
            <a:ext cx="7757134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A76C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gray">
          <a:xfrm>
            <a:off x="1913380" y="4249835"/>
            <a:ext cx="5624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kumimoji="0" lang="en-US" sz="2400" dirty="0" smtClean="0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Partnerships, multi country framework</a:t>
            </a:r>
            <a:endParaRPr kumimoji="0" lang="en-US" sz="2400" dirty="0">
              <a:solidFill>
                <a:schemeClr val="tx1"/>
              </a:solidFill>
              <a:latin typeface="Berlin Sans FB Demi" pitchFamily="34" charset="0"/>
              <a:cs typeface="Arial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86982" y="5176200"/>
            <a:ext cx="7568968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s-CR" sz="2400" dirty="0" smtClean="0">
                <a:solidFill>
                  <a:schemeClr val="bg1"/>
                </a:solidFill>
                <a:latin typeface="Noteworthy Bold" charset="0"/>
                <a:sym typeface="Noteworthy Bold" charset="0"/>
              </a:rPr>
              <a:t>Service Network:</a:t>
            </a: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 Bi-</a:t>
            </a:r>
            <a:r>
              <a:rPr lang="es-CR" sz="2400" dirty="0" err="1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national</a:t>
            </a: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 </a:t>
            </a: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/ </a:t>
            </a: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Regional</a:t>
            </a: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Partnerships with Ministries of Health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Communication SOPs</a:t>
            </a:r>
            <a:endParaRPr lang="en-US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vanderlaat.AS\Pictures\OIM\Niños O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909" y="0"/>
            <a:ext cx="9180689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958" y="1268413"/>
            <a:ext cx="9131543" cy="5610262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85744" y="1916832"/>
            <a:ext cx="8341568" cy="4752528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EC82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893630" y="1052736"/>
            <a:ext cx="7757134" cy="90880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A76C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gray">
          <a:xfrm>
            <a:off x="1630076" y="1268413"/>
            <a:ext cx="6686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Health in detention centers:  Minimum level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17082" y="2037966"/>
            <a:ext cx="8310230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342900" indent="-342900" defTabSz="321457">
              <a:lnSpc>
                <a:spcPts val="2461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Gender: Separation of spaces</a:t>
            </a:r>
          </a:p>
          <a:p>
            <a:pPr marL="1485900" lvl="2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Well-lit spaces/ Areas with privacy </a:t>
            </a:r>
          </a:p>
          <a:p>
            <a:pPr marL="1485900" lvl="2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Sanitation: provision of basic supplies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Interculturally</a:t>
            </a: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 appropriate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Language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Spaces for prayer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Promotion of mental health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Voluntary access to health services 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Health promotion and education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vanderlaat.AS\Pictures\Indígenas\Baile Indíge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41" y="-69822"/>
            <a:ext cx="9131543" cy="6918213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583" name="Line 4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87624" y="289684"/>
            <a:ext cx="712834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C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Formal </a:t>
            </a:r>
            <a:r>
              <a:rPr lang="es-C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Requests</a:t>
            </a:r>
            <a:r>
              <a:rPr lang="es-C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to GRCM</a:t>
            </a:r>
            <a:endParaRPr lang="es-C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237" y="3861048"/>
            <a:ext cx="8136904" cy="26704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32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sym typeface="Noteworthy Bold" charset="0"/>
              </a:rPr>
              <a:t>We support Canada’s initiative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Calibri" pitchFamily="34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Calibri" pitchFamily="34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sym typeface="Noteworthy Bold" charset="0"/>
              </a:rPr>
              <a:t>To consider the technical support that IOM could contribute with regards to the subject of the health of migrant persons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32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imag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6" name="Picture 2" descr="ima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03056"/>
            <a:ext cx="9179719" cy="20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0" y="1268016"/>
            <a:ext cx="9142884" cy="0"/>
          </a:xfrm>
          <a:prstGeom prst="line">
            <a:avLst/>
          </a:prstGeom>
          <a:noFill/>
          <a:ln w="13546" cap="flat" cmpd="sng">
            <a:solidFill>
              <a:srgbClr val="99CC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s-CR"/>
          </a:p>
        </p:txBody>
      </p:sp>
      <p:sp>
        <p:nvSpPr>
          <p:cNvPr id="31748" name="Rectangle 4"/>
          <p:cNvSpPr>
            <a:spLocks/>
          </p:cNvSpPr>
          <p:nvPr/>
        </p:nvSpPr>
        <p:spPr bwMode="auto">
          <a:xfrm>
            <a:off x="3132088" y="4941466"/>
            <a:ext cx="4741664" cy="166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/>
          <a:lstStyle/>
          <a:p>
            <a:pPr defTabSz="914145"/>
            <a:r>
              <a:rPr lang="es-CR"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Dr. Carlos Van der Laat </a:t>
            </a:r>
          </a:p>
          <a:p>
            <a:pPr defTabSz="914145"/>
            <a:r>
              <a:rPr lang="es-CR"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Migration Health Officer </a:t>
            </a:r>
          </a:p>
          <a:p>
            <a:pPr defTabSz="914145"/>
            <a:r>
              <a:rPr lang="es-CR"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International Organization for Migration</a:t>
            </a:r>
          </a:p>
          <a:p>
            <a:pPr defTabSz="914145"/>
            <a:endParaRPr lang="es-CR" sz="200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914145"/>
            <a:r>
              <a:rPr lang="es-CR"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cvanderlaat@iom.int</a:t>
            </a:r>
            <a:endParaRPr lang="es-CR"/>
          </a:p>
        </p:txBody>
      </p:sp>
      <p:pic>
        <p:nvPicPr>
          <p:cNvPr id="31749" name="Picture 5" descr="imag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76" y="0"/>
            <a:ext cx="9181952" cy="12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Rectangle 6"/>
          <p:cNvSpPr>
            <a:spLocks/>
          </p:cNvSpPr>
          <p:nvPr/>
        </p:nvSpPr>
        <p:spPr bwMode="auto">
          <a:xfrm>
            <a:off x="714375" y="340444"/>
            <a:ext cx="8302377" cy="58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/>
          <a:lstStyle/>
          <a:p>
            <a:pPr defTabSz="914145">
              <a:spcBef>
                <a:spcPts val="703"/>
              </a:spcBef>
            </a:pPr>
            <a:r>
              <a:rPr lang="es-CR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Healthy Migrants in Healthy Communities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083225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513707" y="227707"/>
            <a:ext cx="6630293" cy="838275"/>
          </a:xfrm>
        </p:spPr>
        <p:txBody>
          <a:bodyPr lIns="88896" tIns="50798" rIns="88896" bIns="50798"/>
          <a:lstStyle/>
          <a:p>
            <a:pPr algn="r" defTabSz="914145"/>
            <a:r>
              <a:rPr lang="es-CR"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Mensaje Clave:</a:t>
            </a:r>
            <a:br>
              <a:rPr lang="es-CR"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es-CR"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La migración como determinante social de la salud  </a:t>
            </a:r>
            <a:endParaRPr lang="es-CR"/>
          </a:p>
        </p:txBody>
      </p:sp>
      <p:pic>
        <p:nvPicPr>
          <p:cNvPr id="5122" name="Picture 2" descr="image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515" y="0"/>
            <a:ext cx="5364510" cy="685911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/>
          </p:cNvSpPr>
          <p:nvPr/>
        </p:nvSpPr>
        <p:spPr bwMode="auto">
          <a:xfrm>
            <a:off x="-20092" y="-2232"/>
            <a:ext cx="3760515" cy="6845722"/>
          </a:xfrm>
          <a:prstGeom prst="rect">
            <a:avLst/>
          </a:prstGeom>
          <a:gradFill rotWithShape="0">
            <a:gsLst>
              <a:gs pos="0">
                <a:srgbClr val="00003B"/>
              </a:gs>
              <a:gs pos="50000">
                <a:srgbClr val="000080"/>
              </a:gs>
              <a:gs pos="100000">
                <a:srgbClr val="00003B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98" tIns="50798" rIns="50798" bIns="50798" anchor="ctr"/>
          <a:lstStyle/>
          <a:p>
            <a:endParaRPr lang="es-CR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395139" y="419695"/>
            <a:ext cx="3167807" cy="475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>
            <a:spAutoFit/>
          </a:bodyPr>
          <a:lstStyle/>
          <a:p>
            <a:pPr marL="56925" indent="-56925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r>
              <a:rPr lang="en-US" sz="2100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Although migration is not a risk to health,  it is a determinant of health.</a:t>
            </a:r>
            <a:endParaRPr lang="en-US" sz="28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6925" indent="-56925" defTabSz="914145">
              <a:spcBef>
                <a:spcPts val="492"/>
              </a:spcBef>
            </a:pPr>
            <a:endParaRPr lang="en-US" sz="21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6925" indent="-56925" defTabSz="914145">
              <a:spcBef>
                <a:spcPts val="492"/>
              </a:spcBef>
            </a:pPr>
            <a:endParaRPr lang="en-US" sz="21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6925" indent="-56925" defTabSz="914145">
              <a:spcBef>
                <a:spcPts val="492"/>
              </a:spcBef>
            </a:pPr>
            <a:endParaRPr lang="en-US" sz="21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6925" indent="-56925" defTabSz="914145">
              <a:spcBef>
                <a:spcPts val="492"/>
              </a:spcBef>
            </a:pPr>
            <a:endParaRPr lang="en-US" sz="21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6925" indent="-56925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r>
              <a:rPr lang="en-US" sz="2100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Depending on how mobility occurs, the risks of it affecting health increase.</a:t>
            </a:r>
            <a:endParaRPr lang="en-US" sz="28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6925" indent="-56925" defTabSz="914145">
              <a:spcBef>
                <a:spcPts val="492"/>
              </a:spcBef>
            </a:pPr>
            <a:endParaRPr lang="es-CR" sz="21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6925" indent="-56925" defTabSz="914145">
              <a:spcBef>
                <a:spcPts val="492"/>
              </a:spcBef>
            </a:pPr>
            <a:endParaRPr lang="es-CR" sz="21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27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image5-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/>
          </p:cNvSpPr>
          <p:nvPr/>
        </p:nvSpPr>
        <p:spPr bwMode="auto">
          <a:xfrm>
            <a:off x="5582" y="-69205"/>
            <a:ext cx="9131721" cy="6917160"/>
          </a:xfrm>
          <a:prstGeom prst="rect">
            <a:avLst/>
          </a:prstGeom>
          <a:gradFill rotWithShape="0">
            <a:gsLst>
              <a:gs pos="0">
                <a:srgbClr val="00003B"/>
              </a:gs>
              <a:gs pos="50000">
                <a:srgbClr val="000080"/>
              </a:gs>
              <a:gs pos="100000">
                <a:srgbClr val="00003B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98" tIns="50798" rIns="50798" bIns="50798" anchor="ctr"/>
          <a:lstStyle/>
          <a:p>
            <a:endParaRPr lang="es-CR"/>
          </a:p>
        </p:txBody>
      </p:sp>
      <p:pic>
        <p:nvPicPr>
          <p:cNvPr id="11267" name="Picture 3" descr="image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7" y="0"/>
            <a:ext cx="1007939" cy="12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1268016"/>
            <a:ext cx="9144000" cy="0"/>
          </a:xfrm>
          <a:prstGeom prst="line">
            <a:avLst/>
          </a:prstGeom>
          <a:noFill/>
          <a:ln w="13546" cap="flat" cmpd="sng">
            <a:solidFill>
              <a:srgbClr val="99CC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s-CR"/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-35719" y="0"/>
            <a:ext cx="9179719" cy="6858000"/>
          </a:xfrm>
          <a:prstGeom prst="rect">
            <a:avLst/>
          </a:prstGeom>
          <a:gradFill rotWithShape="0">
            <a:gsLst>
              <a:gs pos="0">
                <a:srgbClr val="00003B"/>
              </a:gs>
              <a:gs pos="50000">
                <a:srgbClr val="000080"/>
              </a:gs>
              <a:gs pos="100000">
                <a:srgbClr val="00003B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98" tIns="50798" rIns="50798" bIns="50798" anchor="ctr"/>
          <a:lstStyle/>
          <a:p>
            <a:endParaRPr lang="es-CR"/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594941" y="54695"/>
            <a:ext cx="8229823" cy="70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>
            <a:spAutoFit/>
          </a:bodyPr>
          <a:lstStyle/>
          <a:p>
            <a:pPr algn="ctr" defTabSz="914145"/>
            <a:r>
              <a:rPr lang="es-CR" sz="39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Social </a:t>
            </a:r>
            <a:r>
              <a:rPr lang="es-CR" sz="39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Determinants</a:t>
            </a:r>
            <a:r>
              <a:rPr lang="es-CR" sz="39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of </a:t>
            </a:r>
            <a:r>
              <a:rPr lang="es-CR" sz="39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Health</a:t>
            </a:r>
            <a:endParaRPr lang="es-CR" dirty="0"/>
          </a:p>
        </p:txBody>
      </p:sp>
      <p:pic>
        <p:nvPicPr>
          <p:cNvPr id="11271" name="Picture 7" descr="image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71" y="760140"/>
            <a:ext cx="8147223" cy="585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539130" y="3274963"/>
            <a:ext cx="3608710" cy="2367484"/>
            <a:chOff x="0" y="0"/>
            <a:chExt cx="405" cy="266"/>
          </a:xfrm>
        </p:grpSpPr>
        <p:sp>
          <p:nvSpPr>
            <p:cNvPr id="11273" name="Rectangle 9"/>
            <p:cNvSpPr>
              <a:spLocks/>
            </p:cNvSpPr>
            <p:nvPr/>
          </p:nvSpPr>
          <p:spPr bwMode="auto">
            <a:xfrm rot="1582784">
              <a:off x="117" y="112"/>
              <a:ext cx="171" cy="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435" tIns="72248" rIns="126435" bIns="72248"/>
            <a:lstStyle/>
            <a:p>
              <a:pPr defTabSz="914145">
                <a:spcBef>
                  <a:spcPts val="703"/>
                </a:spcBef>
              </a:pPr>
              <a:r>
                <a:rPr lang="es-CR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MIGRACION</a:t>
              </a:r>
              <a:endParaRPr lang="es-CR"/>
            </a:p>
          </p:txBody>
        </p:sp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0" y="-1"/>
              <a:ext cx="405" cy="267"/>
              <a:chOff x="0" y="0"/>
              <a:chExt cx="405" cy="266"/>
            </a:xfrm>
          </p:grpSpPr>
          <p:sp>
            <p:nvSpPr>
              <p:cNvPr id="11275" name="AutoShape 11"/>
              <p:cNvSpPr>
                <a:spLocks/>
              </p:cNvSpPr>
              <p:nvPr/>
            </p:nvSpPr>
            <p:spPr bwMode="auto">
              <a:xfrm rot="1664745">
                <a:off x="-5" y="91"/>
                <a:ext cx="414" cy="83"/>
              </a:xfrm>
              <a:prstGeom prst="leftRightArrow">
                <a:avLst>
                  <a:gd name="adj1" fmla="val 50000"/>
                  <a:gd name="adj2" fmla="val 72972"/>
                </a:avLst>
              </a:prstGeom>
              <a:solidFill>
                <a:srgbClr val="FF0000"/>
              </a:solidFill>
              <a:ln w="18062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CR"/>
              </a:p>
            </p:txBody>
          </p:sp>
          <p:sp>
            <p:nvSpPr>
              <p:cNvPr id="11276" name="Rectangle 12"/>
              <p:cNvSpPr>
                <a:spLocks/>
              </p:cNvSpPr>
              <p:nvPr/>
            </p:nvSpPr>
            <p:spPr bwMode="auto">
              <a:xfrm rot="1664745">
                <a:off x="38" y="111"/>
                <a:ext cx="328" cy="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914145"/>
                <a:r>
                  <a:rPr lang="es-CR">
                    <a:solidFill>
                      <a:srgbClr val="EEECE1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                    Migration</a:t>
                </a:r>
                <a:endParaRPr lang="es-C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5239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endParaRPr lang="es-C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531" y="1599531"/>
            <a:ext cx="8229823" cy="4526235"/>
          </a:xfrm>
        </p:spPr>
        <p:txBody>
          <a:bodyPr lIns="88896" tIns="50798" rIns="88896" bIns="50798" anchor="t"/>
          <a:lstStyle/>
          <a:p>
            <a:endParaRPr lang="es-CR"/>
          </a:p>
        </p:txBody>
      </p:sp>
      <p:pic>
        <p:nvPicPr>
          <p:cNvPr id="13315" name="Picture 3" descr="image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" y="0"/>
            <a:ext cx="91417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0070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vanderlaat.AS\Pictures\OIM\asistencia tecnica INSP_UNFPA\asistencia tecnica INSP_UNFPA 2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41" y="-69822"/>
            <a:ext cx="9131543" cy="6918213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390" name="Picture 6" descr="IOM 60th Anniversary logo whi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0806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Line 4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2236788" y="152400"/>
            <a:ext cx="6846887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Spaces of vulnerability according to the stage in the Migration cycle</a:t>
            </a: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775958107"/>
              </p:ext>
            </p:extLst>
          </p:nvPr>
        </p:nvGraphicFramePr>
        <p:xfrm>
          <a:off x="800100" y="1371600"/>
          <a:ext cx="7543800" cy="522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397" name="Group 15"/>
          <p:cNvGrpSpPr>
            <a:grpSpLocks/>
          </p:cNvGrpSpPr>
          <p:nvPr/>
        </p:nvGrpSpPr>
        <p:grpSpPr bwMode="auto">
          <a:xfrm>
            <a:off x="3206750" y="2590800"/>
            <a:ext cx="2808288" cy="2736850"/>
            <a:chOff x="1769" y="2450"/>
            <a:chExt cx="844" cy="844"/>
          </a:xfrm>
        </p:grpSpPr>
        <p:pic>
          <p:nvPicPr>
            <p:cNvPr id="16398" name="Picture 16" descr="Illegal immigration round"/>
            <p:cNvPicPr>
              <a:picLocks noChangeAspect="1" noChangeArrowheads="1"/>
            </p:cNvPicPr>
            <p:nvPr/>
          </p:nvPicPr>
          <p:blipFill>
            <a:blip r:embed="rId10" cstate="email">
              <a:lum brigh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" y="2455"/>
              <a:ext cx="83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9" name="Oval 17"/>
            <p:cNvSpPr>
              <a:spLocks noChangeArrowheads="1"/>
            </p:cNvSpPr>
            <p:nvPr/>
          </p:nvSpPr>
          <p:spPr bwMode="auto">
            <a:xfrm>
              <a:off x="1770" y="2450"/>
              <a:ext cx="843" cy="843"/>
            </a:xfrm>
            <a:prstGeom prst="ellipse">
              <a:avLst/>
            </a:prstGeom>
            <a:noFill/>
            <a:ln w="22225" cmpd="thickThin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CR"/>
            </a:p>
          </p:txBody>
        </p:sp>
      </p:grpSp>
      <p:sp>
        <p:nvSpPr>
          <p:cNvPr id="2" name="Oval 1"/>
          <p:cNvSpPr/>
          <p:nvPr/>
        </p:nvSpPr>
        <p:spPr>
          <a:xfrm>
            <a:off x="2051720" y="4941168"/>
            <a:ext cx="1872208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212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97" r="-1"/>
          <a:stretch/>
        </p:blipFill>
        <p:spPr bwMode="auto">
          <a:xfrm>
            <a:off x="-1132086" y="0"/>
            <a:ext cx="10305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80527" y="-69822"/>
            <a:ext cx="9318212" cy="6918213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8878876"/>
              </p:ext>
            </p:extLst>
          </p:nvPr>
        </p:nvGraphicFramePr>
        <p:xfrm>
          <a:off x="76201" y="1066801"/>
          <a:ext cx="8839200" cy="533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3892" y="204269"/>
            <a:ext cx="896461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 sz="3600" dirty="0" smtClean="0">
                <a:solidFill>
                  <a:schemeClr val="bg1"/>
                </a:solidFill>
              </a:rPr>
              <a:t>IOM Proposal</a:t>
            </a:r>
            <a:br>
              <a:rPr lang="de-CH" sz="3600" dirty="0" smtClean="0">
                <a:solidFill>
                  <a:schemeClr val="bg1"/>
                </a:solidFill>
              </a:rPr>
            </a:br>
            <a:r>
              <a:rPr lang="de-CH" sz="2400" dirty="0" smtClean="0">
                <a:solidFill>
                  <a:schemeClr val="bg1"/>
                </a:solidFill>
              </a:rPr>
              <a:t>Guatemala</a:t>
            </a:r>
            <a:r>
              <a:rPr lang="de-CH" sz="3600" dirty="0" smtClean="0">
                <a:solidFill>
                  <a:schemeClr val="bg1"/>
                </a:solidFill>
              </a:rPr>
              <a:t> - </a:t>
            </a:r>
            <a:r>
              <a:rPr lang="de-CH" sz="2400" dirty="0" smtClean="0">
                <a:solidFill>
                  <a:schemeClr val="bg1"/>
                </a:solidFill>
              </a:rPr>
              <a:t>El Salvador – Honduras - Nicaragua 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076056" y="4581128"/>
            <a:ext cx="3240360" cy="19389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08" tIns="45704" rIns="91408" bIns="45704" rtlCol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de-CH" sz="2000" dirty="0" smtClean="0">
                <a:solidFill>
                  <a:srgbClr val="FFFFFF"/>
                </a:solidFill>
              </a:rPr>
              <a:t>Irregular Migrant Population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de-CH" sz="2000" dirty="0" smtClean="0">
              <a:solidFill>
                <a:srgbClr val="FFFFFF"/>
              </a:solidFill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de-CH" sz="2000" dirty="0" smtClean="0">
                <a:solidFill>
                  <a:srgbClr val="FFFFFF"/>
                </a:solidFill>
              </a:rPr>
              <a:t>Families fragmented by migration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de-CH" sz="2000" dirty="0" smtClean="0">
              <a:solidFill>
                <a:srgbClr val="FFFFFF"/>
              </a:solidFill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de-CH" sz="2000" dirty="0" smtClean="0">
                <a:solidFill>
                  <a:srgbClr val="FFFFFF"/>
                </a:solidFill>
              </a:rPr>
              <a:t>Return population</a:t>
            </a:r>
            <a:endParaRPr lang="de-CH" sz="2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429000"/>
            <a:ext cx="3953580" cy="107718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s-CR" sz="2000" b="1" dirty="0" smtClean="0">
                <a:solidFill>
                  <a:schemeClr val="bg1"/>
                </a:solidFill>
              </a:rPr>
              <a:t> Regional Dialogue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s-CR" sz="2400" b="1" dirty="0" smtClean="0">
                <a:solidFill>
                  <a:schemeClr val="bg1"/>
                </a:solidFill>
              </a:rPr>
              <a:t>(</a:t>
            </a:r>
            <a:r>
              <a:rPr lang="es-CR" sz="2000" b="1" dirty="0" smtClean="0">
                <a:solidFill>
                  <a:schemeClr val="bg1"/>
                </a:solidFill>
              </a:rPr>
              <a:t>OCAM - RESSCAD- COMISCA-CRM)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Other Forums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864" y="2829319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67062" y="4227201"/>
            <a:ext cx="1692969" cy="707854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fr-CH" sz="2000" b="1" dirty="0" smtClean="0">
                <a:solidFill>
                  <a:schemeClr val="bg1"/>
                </a:solidFill>
              </a:rPr>
              <a:t>National Consultations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771534" y="169990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3" name="Picture 6" descr="C:\100_FUJI\โปลิโอ\DSC0343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-36511" y="115888"/>
            <a:ext cx="9144001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645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0" y="1229618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483768" y="152400"/>
            <a:ext cx="6599907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Vulnerability to the use of drugs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5580112" y="1294184"/>
            <a:ext cx="33208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It was found that 16%-36% of participants  reported the consumption of alcoholic beverages, and at least 17% increased their consumption  at the event of migration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10% reported the  use of drugs, marijuana being the most frequently consumed. In the returned population, more than 50% reported an increase in the use of drugs associated with the event of migration.</a:t>
            </a: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662" y="1412776"/>
            <a:ext cx="4767309" cy="52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06008" y="2722961"/>
            <a:ext cx="1368152" cy="706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Rectangle 2"/>
          <p:cNvSpPr/>
          <p:nvPr/>
        </p:nvSpPr>
        <p:spPr>
          <a:xfrm>
            <a:off x="7400975" y="6452623"/>
            <a:ext cx="15762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Source: IOM/Sierra</a:t>
            </a:r>
            <a:endParaRPr lang="es-C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9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3" name="Picture 6" descr="C:\100_FUJI\โปลิโอ\DSC0343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-36511" y="115888"/>
            <a:ext cx="9144001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645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0" y="1229618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483768" y="152400"/>
            <a:ext cx="6599907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Vulnerability to mental health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611560" y="1383462"/>
            <a:ext cx="25973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It was observed that migration had a greater impact on the mental health of members of fragmented families and on women. </a:t>
            </a: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5947" y="1281218"/>
            <a:ext cx="4392488" cy="53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7308304" y="3132629"/>
            <a:ext cx="1368152" cy="397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Oval 12"/>
          <p:cNvSpPr/>
          <p:nvPr/>
        </p:nvSpPr>
        <p:spPr>
          <a:xfrm>
            <a:off x="5964072" y="5253270"/>
            <a:ext cx="1368152" cy="490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Oval 13"/>
          <p:cNvSpPr/>
          <p:nvPr/>
        </p:nvSpPr>
        <p:spPr>
          <a:xfrm>
            <a:off x="7188975" y="4007588"/>
            <a:ext cx="1368152" cy="462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angle 1"/>
          <p:cNvSpPr/>
          <p:nvPr/>
        </p:nvSpPr>
        <p:spPr>
          <a:xfrm>
            <a:off x="410296" y="6165304"/>
            <a:ext cx="1976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Source: IOM/Sierra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0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3" name="Picture 6" descr="C:\100_FUJI\โปลิโอ\DSC0343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-36511" y="115888"/>
            <a:ext cx="9144001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645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0" y="1412776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236788" y="152400"/>
            <a:ext cx="6846887" cy="1200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Families fragmented by migration 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Social-Epidemiological Profile</a:t>
            </a:r>
            <a:endParaRPr 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805"/>
          <a:stretch/>
        </p:blipFill>
        <p:spPr bwMode="auto">
          <a:xfrm>
            <a:off x="395536" y="4094752"/>
            <a:ext cx="4598143" cy="17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1"/>
          <p:cNvSpPr txBox="1"/>
          <p:nvPr/>
        </p:nvSpPr>
        <p:spPr>
          <a:xfrm>
            <a:off x="5220072" y="1844824"/>
            <a:ext cx="35938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1/3 reported at least one member of the family being unwell before the  event of migration.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50% indication that health conditions  worsened subsequent to their migration, associating sadness, frustration and anxiety as causes.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30% indicated improvement, due to receiving remittances to attend to their health conditions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19021" y="4833951"/>
            <a:ext cx="1368152" cy="706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angle 1"/>
          <p:cNvSpPr/>
          <p:nvPr/>
        </p:nvSpPr>
        <p:spPr>
          <a:xfrm>
            <a:off x="6620541" y="6217298"/>
            <a:ext cx="2029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Source: IOM/ Sierra</a:t>
            </a:r>
            <a:endParaRPr lang="es-CR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9"/>
          <a:stretch/>
        </p:blipFill>
        <p:spPr bwMode="auto">
          <a:xfrm>
            <a:off x="389030" y="1809946"/>
            <a:ext cx="4598143" cy="199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38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849</Words>
  <Application>Microsoft Office PowerPoint</Application>
  <PresentationFormat>On-screen Show (4:3)</PresentationFormat>
  <Paragraphs>151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Mensaje Clave: La migración como determinante social de la salud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LAAT Carlos</dc:creator>
  <cp:lastModifiedBy>RODAS Renán</cp:lastModifiedBy>
  <cp:revision>108</cp:revision>
  <cp:lastPrinted>2012-11-27T22:15:58Z</cp:lastPrinted>
  <dcterms:created xsi:type="dcterms:W3CDTF">2012-03-06T14:34:23Z</dcterms:created>
  <dcterms:modified xsi:type="dcterms:W3CDTF">2014-11-25T23:24:28Z</dcterms:modified>
</cp:coreProperties>
</file>