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4" r:id="rId6"/>
    <p:sldMasterId id="2147483686" r:id="rId7"/>
  </p:sldMasterIdLst>
  <p:notesMasterIdLst>
    <p:notesMasterId r:id="rId39"/>
  </p:notesMasterIdLst>
  <p:handoutMasterIdLst>
    <p:handoutMasterId r:id="rId40"/>
  </p:handoutMasterIdLst>
  <p:sldIdLst>
    <p:sldId id="256" r:id="rId8"/>
    <p:sldId id="257" r:id="rId9"/>
    <p:sldId id="333" r:id="rId10"/>
    <p:sldId id="348" r:id="rId11"/>
    <p:sldId id="342" r:id="rId12"/>
    <p:sldId id="326" r:id="rId13"/>
    <p:sldId id="318" r:id="rId14"/>
    <p:sldId id="274" r:id="rId15"/>
    <p:sldId id="336" r:id="rId16"/>
    <p:sldId id="324" r:id="rId17"/>
    <p:sldId id="281" r:id="rId18"/>
    <p:sldId id="328" r:id="rId19"/>
    <p:sldId id="344" r:id="rId20"/>
    <p:sldId id="345" r:id="rId21"/>
    <p:sldId id="346" r:id="rId22"/>
    <p:sldId id="352" r:id="rId23"/>
    <p:sldId id="301" r:id="rId24"/>
    <p:sldId id="302" r:id="rId25"/>
    <p:sldId id="284" r:id="rId26"/>
    <p:sldId id="310" r:id="rId27"/>
    <p:sldId id="309" r:id="rId28"/>
    <p:sldId id="308" r:id="rId29"/>
    <p:sldId id="349" r:id="rId30"/>
    <p:sldId id="363" r:id="rId31"/>
    <p:sldId id="364" r:id="rId32"/>
    <p:sldId id="365" r:id="rId33"/>
    <p:sldId id="366" r:id="rId34"/>
    <p:sldId id="367" r:id="rId35"/>
    <p:sldId id="368" r:id="rId36"/>
    <p:sldId id="369" r:id="rId37"/>
    <p:sldId id="370" r:id="rId38"/>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B08"/>
    <a:srgbClr val="191389"/>
    <a:srgbClr val="0036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88908" autoAdjust="0"/>
  </p:normalViewPr>
  <p:slideViewPr>
    <p:cSldViewPr snapToGrid="0" snapToObjects="1">
      <p:cViewPr>
        <p:scale>
          <a:sx n="90" d="100"/>
          <a:sy n="90" d="100"/>
        </p:scale>
        <p:origin x="-468" y="34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285197840835933"/>
          <c:h val="0.87622754393210733"/>
        </c:manualLayout>
      </c:layout>
      <c:lineChart>
        <c:grouping val="standard"/>
        <c:varyColors val="0"/>
        <c:ser>
          <c:idx val="0"/>
          <c:order val="0"/>
          <c:tx>
            <c:strRef>
              <c:f>Sheet1!$B$1</c:f>
              <c:strCache>
                <c:ptCount val="1"/>
                <c:pt idx="0">
                  <c:v>Series 1</c:v>
                </c:pt>
              </c:strCache>
            </c:strRef>
          </c:tx>
          <c:spPr>
            <a:ln w="76200"/>
          </c:spPr>
          <c:marker>
            <c:symbol val="none"/>
          </c:marker>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Sheet1!$B$2:$B$16</c:f>
              <c:numCache>
                <c:formatCode>General</c:formatCode>
                <c:ptCount val="15"/>
                <c:pt idx="0">
                  <c:v>5.5</c:v>
                </c:pt>
                <c:pt idx="1">
                  <c:v>7.3</c:v>
                </c:pt>
                <c:pt idx="2">
                  <c:v>11.2</c:v>
                </c:pt>
                <c:pt idx="3">
                  <c:v>23.6</c:v>
                </c:pt>
                <c:pt idx="4">
                  <c:v>32</c:v>
                </c:pt>
                <c:pt idx="5">
                  <c:v>40</c:v>
                </c:pt>
                <c:pt idx="6">
                  <c:v>44</c:v>
                </c:pt>
                <c:pt idx="7">
                  <c:v>52</c:v>
                </c:pt>
                <c:pt idx="8">
                  <c:v>56</c:v>
                </c:pt>
                <c:pt idx="9">
                  <c:v>64</c:v>
                </c:pt>
                <c:pt idx="10">
                  <c:v>73</c:v>
                </c:pt>
                <c:pt idx="11">
                  <c:v>88</c:v>
                </c:pt>
                <c:pt idx="12">
                  <c:v>96</c:v>
                </c:pt>
                <c:pt idx="13">
                  <c:v>129</c:v>
                </c:pt>
                <c:pt idx="14">
                  <c:v>153</c:v>
                </c:pt>
              </c:numCache>
            </c:numRef>
          </c:val>
          <c:smooth val="0"/>
        </c:ser>
        <c:ser>
          <c:idx val="1"/>
          <c:order val="1"/>
          <c:tx>
            <c:strRef>
              <c:f>Sheet1!$C$1</c:f>
              <c:strCache>
                <c:ptCount val="1"/>
                <c:pt idx="0">
                  <c:v>Column1</c:v>
                </c:pt>
              </c:strCache>
            </c:strRef>
          </c:tx>
          <c:marker>
            <c:symbol val="none"/>
          </c:marker>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Sheet1!$C$2:$C$16</c:f>
              <c:numCache>
                <c:formatCode>General</c:formatCode>
                <c:ptCount val="15"/>
              </c:numCache>
            </c:numRef>
          </c:val>
          <c:smooth val="0"/>
        </c:ser>
        <c:ser>
          <c:idx val="2"/>
          <c:order val="2"/>
          <c:tx>
            <c:strRef>
              <c:f>Sheet1!$D$1</c:f>
              <c:strCache>
                <c:ptCount val="1"/>
                <c:pt idx="0">
                  <c:v>Column2</c:v>
                </c:pt>
              </c:strCache>
            </c:strRef>
          </c:tx>
          <c:marker>
            <c:symbol val="none"/>
          </c:marker>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Sheet1!$D$2:$D$16</c:f>
              <c:numCache>
                <c:formatCode>General</c:formatCode>
                <c:ptCount val="15"/>
              </c:numCache>
            </c:numRef>
          </c:val>
          <c:smooth val="0"/>
        </c:ser>
        <c:dLbls>
          <c:showLegendKey val="0"/>
          <c:showVal val="0"/>
          <c:showCatName val="0"/>
          <c:showSerName val="0"/>
          <c:showPercent val="0"/>
          <c:showBubbleSize val="0"/>
        </c:dLbls>
        <c:marker val="1"/>
        <c:smooth val="0"/>
        <c:axId val="31901568"/>
        <c:axId val="31903104"/>
      </c:lineChart>
      <c:catAx>
        <c:axId val="31901568"/>
        <c:scaling>
          <c:orientation val="minMax"/>
        </c:scaling>
        <c:delete val="0"/>
        <c:axPos val="b"/>
        <c:numFmt formatCode="General" sourceLinked="1"/>
        <c:majorTickMark val="out"/>
        <c:minorTickMark val="none"/>
        <c:tickLblPos val="nextTo"/>
        <c:txPr>
          <a:bodyPr/>
          <a:lstStyle/>
          <a:p>
            <a:pPr>
              <a:defRPr sz="1400"/>
            </a:pPr>
            <a:endParaRPr lang="en-US"/>
          </a:p>
        </c:txPr>
        <c:crossAx val="31903104"/>
        <c:crosses val="autoZero"/>
        <c:auto val="1"/>
        <c:lblAlgn val="ctr"/>
        <c:lblOffset val="100"/>
        <c:noMultiLvlLbl val="0"/>
      </c:catAx>
      <c:valAx>
        <c:axId val="31903104"/>
        <c:scaling>
          <c:orientation val="minMax"/>
        </c:scaling>
        <c:delete val="1"/>
        <c:axPos val="l"/>
        <c:numFmt formatCode="General" sourceLinked="1"/>
        <c:majorTickMark val="out"/>
        <c:minorTickMark val="none"/>
        <c:tickLblPos val="nextTo"/>
        <c:crossAx val="3190156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3E102-B118-49ED-8652-5081AD4A8BEA}" type="doc">
      <dgm:prSet loTypeId="urn:microsoft.com/office/officeart/2005/8/layout/vList3" loCatId="list" qsTypeId="urn:microsoft.com/office/officeart/2005/8/quickstyle/simple1" qsCatId="simple" csTypeId="urn:microsoft.com/office/officeart/2005/8/colors/accent1_2" csCatId="accent1" phldr="1"/>
      <dgm:spPr/>
    </dgm:pt>
    <dgm:pt modelId="{29C9C2B9-33BF-41B6-A32D-C09B7C7657F9}">
      <dgm:prSet custT="1"/>
      <dgm:spPr>
        <a:solidFill>
          <a:schemeClr val="accent1">
            <a:lumMod val="75000"/>
          </a:schemeClr>
        </a:solidFill>
      </dgm:spPr>
      <dgm:t>
        <a:bodyPr/>
        <a:lstStyle/>
        <a:p>
          <a:r>
            <a:rPr lang="fr-CH" sz="2000" b="1" dirty="0" smtClean="0">
              <a:solidFill>
                <a:schemeClr val="bg1"/>
              </a:solidFill>
            </a:rPr>
            <a:t>GFMD session on Migrant  </a:t>
          </a:r>
          <a:r>
            <a:rPr lang="fr-CH" sz="2000" b="1" dirty="0" err="1" smtClean="0">
              <a:solidFill>
                <a:schemeClr val="bg1"/>
              </a:solidFill>
            </a:rPr>
            <a:t>Health</a:t>
          </a:r>
          <a:endParaRPr lang="fr-CH" sz="2000" b="1" dirty="0" smtClean="0">
            <a:solidFill>
              <a:schemeClr val="bg1"/>
            </a:solidFill>
          </a:endParaRPr>
        </a:p>
      </dgm:t>
    </dgm:pt>
    <dgm:pt modelId="{9BE1FFE4-7D21-40CA-B629-3FE3880C002E}" type="parTrans" cxnId="{886482BE-3C58-4306-83C4-C75D8EAF68E5}">
      <dgm:prSet/>
      <dgm:spPr/>
      <dgm:t>
        <a:bodyPr/>
        <a:lstStyle/>
        <a:p>
          <a:endParaRPr lang="en-US" b="0"/>
        </a:p>
      </dgm:t>
    </dgm:pt>
    <dgm:pt modelId="{B4FC0133-8498-4DB8-8E72-86B2DDFA6EF3}" type="sibTrans" cxnId="{886482BE-3C58-4306-83C4-C75D8EAF68E5}">
      <dgm:prSet/>
      <dgm:spPr/>
      <dgm:t>
        <a:bodyPr/>
        <a:lstStyle/>
        <a:p>
          <a:endParaRPr lang="en-US" b="0"/>
        </a:p>
      </dgm:t>
    </dgm:pt>
    <dgm:pt modelId="{F93F924E-C608-4AB8-8B16-33E285C34D31}">
      <dgm:prSet custT="1"/>
      <dgm:spPr>
        <a:solidFill>
          <a:schemeClr val="accent1">
            <a:lumMod val="75000"/>
          </a:schemeClr>
        </a:solidFill>
      </dgm:spPr>
      <dgm:t>
        <a:bodyPr/>
        <a:lstStyle/>
        <a:p>
          <a:r>
            <a:rPr lang="fr-CH" sz="2000" b="1" dirty="0" smtClean="0"/>
            <a:t>WHO- IOM Global Consultation, Spain</a:t>
          </a:r>
        </a:p>
      </dgm:t>
    </dgm:pt>
    <dgm:pt modelId="{9D9B6738-9ECA-43C7-8A1F-AFF3BE728136}" type="parTrans" cxnId="{01AEA7DE-CD8A-4B17-8E8B-F19BF0157253}">
      <dgm:prSet/>
      <dgm:spPr/>
      <dgm:t>
        <a:bodyPr/>
        <a:lstStyle/>
        <a:p>
          <a:endParaRPr lang="en-US" b="0"/>
        </a:p>
      </dgm:t>
    </dgm:pt>
    <dgm:pt modelId="{283798CB-C83E-4D97-B83C-A1BA9C1F3D07}" type="sibTrans" cxnId="{01AEA7DE-CD8A-4B17-8E8B-F19BF0157253}">
      <dgm:prSet/>
      <dgm:spPr/>
      <dgm:t>
        <a:bodyPr/>
        <a:lstStyle/>
        <a:p>
          <a:endParaRPr lang="en-US" b="0"/>
        </a:p>
      </dgm:t>
    </dgm:pt>
    <dgm:pt modelId="{74E85BE8-199E-495C-9B34-9B52085AD164}">
      <dgm:prSet/>
      <dgm:spPr>
        <a:solidFill>
          <a:schemeClr val="accent1">
            <a:lumMod val="60000"/>
            <a:lumOff val="40000"/>
          </a:schemeClr>
        </a:solidFill>
      </dgm:spPr>
      <dgm:t>
        <a:bodyPr/>
        <a:lstStyle/>
        <a:p>
          <a:r>
            <a:rPr lang="fr-CH" b="1" dirty="0" err="1" smtClean="0">
              <a:solidFill>
                <a:schemeClr val="bg1"/>
              </a:solidFill>
            </a:rPr>
            <a:t>Cooperative</a:t>
          </a:r>
          <a:r>
            <a:rPr lang="fr-CH" b="1" dirty="0" smtClean="0">
              <a:solidFill>
                <a:schemeClr val="bg1"/>
              </a:solidFill>
            </a:rPr>
            <a:t> agreement </a:t>
          </a:r>
          <a:r>
            <a:rPr lang="fr-CH" b="1" dirty="0" err="1" smtClean="0">
              <a:solidFill>
                <a:schemeClr val="bg1"/>
              </a:solidFill>
            </a:rPr>
            <a:t>between</a:t>
          </a:r>
          <a:r>
            <a:rPr lang="fr-CH" b="1" dirty="0" smtClean="0">
              <a:solidFill>
                <a:schemeClr val="bg1"/>
              </a:solidFill>
            </a:rPr>
            <a:t> UNAIDS-IOM</a:t>
          </a:r>
        </a:p>
      </dgm:t>
    </dgm:pt>
    <dgm:pt modelId="{CAEE02AD-B53B-454C-AFFF-7804B4B3B727}" type="parTrans" cxnId="{1B2F3A3F-82EF-4DDA-B518-E4C3AD7CD1CC}">
      <dgm:prSet/>
      <dgm:spPr/>
      <dgm:t>
        <a:bodyPr/>
        <a:lstStyle/>
        <a:p>
          <a:endParaRPr lang="en-US" b="0"/>
        </a:p>
      </dgm:t>
    </dgm:pt>
    <dgm:pt modelId="{14CE88A7-ADE3-45F3-8DB2-5B0B4C21703F}" type="sibTrans" cxnId="{1B2F3A3F-82EF-4DDA-B518-E4C3AD7CD1CC}">
      <dgm:prSet/>
      <dgm:spPr/>
      <dgm:t>
        <a:bodyPr/>
        <a:lstStyle/>
        <a:p>
          <a:endParaRPr lang="en-US" b="0"/>
        </a:p>
      </dgm:t>
    </dgm:pt>
    <dgm:pt modelId="{ED8F2BDB-3010-483F-A567-FD0E604F443A}">
      <dgm:prSet/>
      <dgm:spPr>
        <a:solidFill>
          <a:schemeClr val="accent1">
            <a:lumMod val="60000"/>
            <a:lumOff val="40000"/>
          </a:schemeClr>
        </a:solidFill>
      </dgm:spPr>
      <dgm:t>
        <a:bodyPr/>
        <a:lstStyle/>
        <a:p>
          <a:r>
            <a:rPr lang="fr-CH" b="1" dirty="0" smtClean="0">
              <a:solidFill>
                <a:schemeClr val="bg1"/>
              </a:solidFill>
            </a:rPr>
            <a:t>WHO -IOM MOU</a:t>
          </a:r>
        </a:p>
      </dgm:t>
    </dgm:pt>
    <dgm:pt modelId="{40A116FA-573F-44FA-9E1D-CD80D5034A6E}" type="parTrans" cxnId="{A7B812FB-CD07-4E89-95A4-21A2C9B0B60F}">
      <dgm:prSet/>
      <dgm:spPr/>
      <dgm:t>
        <a:bodyPr/>
        <a:lstStyle/>
        <a:p>
          <a:endParaRPr lang="en-US" b="0"/>
        </a:p>
      </dgm:t>
    </dgm:pt>
    <dgm:pt modelId="{C6FF9B55-A638-4229-BFBC-662B65B6DC44}" type="sibTrans" cxnId="{A7B812FB-CD07-4E89-95A4-21A2C9B0B60F}">
      <dgm:prSet/>
      <dgm:spPr/>
      <dgm:t>
        <a:bodyPr/>
        <a:lstStyle/>
        <a:p>
          <a:endParaRPr lang="en-US" b="0"/>
        </a:p>
      </dgm:t>
    </dgm:pt>
    <dgm:pt modelId="{51BE930B-E276-45A0-BD1C-BA0972DA6151}">
      <dgm:prSet custT="1"/>
      <dgm:spPr>
        <a:solidFill>
          <a:schemeClr val="accent6">
            <a:lumMod val="75000"/>
          </a:schemeClr>
        </a:solidFill>
        <a:ln>
          <a:solidFill>
            <a:schemeClr val="accent6">
              <a:lumMod val="75000"/>
            </a:schemeClr>
          </a:solidFill>
        </a:ln>
      </dgm:spPr>
      <dgm:t>
        <a:bodyPr/>
        <a:lstStyle/>
        <a:p>
          <a:r>
            <a:rPr lang="fr-CH" sz="2000" b="1" dirty="0" smtClean="0"/>
            <a:t>WHA </a:t>
          </a:r>
          <a:r>
            <a:rPr lang="fr-CH" sz="2000" b="1" dirty="0" err="1" smtClean="0"/>
            <a:t>Resolution</a:t>
          </a:r>
          <a:r>
            <a:rPr lang="fr-CH" sz="2000" b="1" dirty="0" smtClean="0"/>
            <a:t> 61.17 on the </a:t>
          </a:r>
          <a:r>
            <a:rPr lang="fr-CH" sz="2000" b="1" dirty="0" err="1" smtClean="0"/>
            <a:t>health</a:t>
          </a:r>
          <a:r>
            <a:rPr lang="fr-CH" sz="2000" b="1" dirty="0" smtClean="0"/>
            <a:t> of migrants</a:t>
          </a:r>
        </a:p>
      </dgm:t>
    </dgm:pt>
    <dgm:pt modelId="{394D4C5A-301E-40B4-9022-39512AFF9745}" type="parTrans" cxnId="{0FA2E5A1-CBAA-40DD-9E3F-BDD86AC3F28E}">
      <dgm:prSet/>
      <dgm:spPr/>
      <dgm:t>
        <a:bodyPr/>
        <a:lstStyle/>
        <a:p>
          <a:endParaRPr lang="en-US" b="0"/>
        </a:p>
      </dgm:t>
    </dgm:pt>
    <dgm:pt modelId="{1657BA12-7884-4905-A810-0C9E0A520A58}" type="sibTrans" cxnId="{0FA2E5A1-CBAA-40DD-9E3F-BDD86AC3F28E}">
      <dgm:prSet/>
      <dgm:spPr/>
      <dgm:t>
        <a:bodyPr/>
        <a:lstStyle/>
        <a:p>
          <a:endParaRPr lang="en-US" b="0"/>
        </a:p>
      </dgm:t>
    </dgm:pt>
    <dgm:pt modelId="{C15FA465-C1F0-41D8-A0A8-F86613C56AC0}">
      <dgm:prSet custT="1"/>
      <dgm:spPr/>
      <dgm:t>
        <a:bodyPr/>
        <a:lstStyle/>
        <a:p>
          <a:r>
            <a:rPr lang="fr-CH" sz="2000" b="1" dirty="0" smtClean="0"/>
            <a:t>IOM Council ‘migrant </a:t>
          </a:r>
          <a:r>
            <a:rPr lang="fr-CH" sz="2000" b="1" dirty="0" err="1" smtClean="0"/>
            <a:t>health</a:t>
          </a:r>
          <a:r>
            <a:rPr lang="fr-CH" sz="2000" b="1" dirty="0" smtClean="0"/>
            <a:t> for the </a:t>
          </a:r>
          <a:r>
            <a:rPr lang="fr-CH" sz="2000" b="1" dirty="0" err="1" smtClean="0"/>
            <a:t>benefit</a:t>
          </a:r>
          <a:r>
            <a:rPr lang="fr-CH" sz="2000" b="1" dirty="0" smtClean="0"/>
            <a:t> of all’</a:t>
          </a:r>
        </a:p>
      </dgm:t>
    </dgm:pt>
    <dgm:pt modelId="{7719B40F-9180-4B3D-8F9C-ED9429F93731}" type="parTrans" cxnId="{722BF9B4-378F-48F7-B261-F522071D5D34}">
      <dgm:prSet/>
      <dgm:spPr/>
      <dgm:t>
        <a:bodyPr/>
        <a:lstStyle/>
        <a:p>
          <a:endParaRPr lang="en-US" b="0"/>
        </a:p>
      </dgm:t>
    </dgm:pt>
    <dgm:pt modelId="{8A7E0402-7DAC-4DCA-BC3E-6D5C42E6C071}" type="sibTrans" cxnId="{722BF9B4-378F-48F7-B261-F522071D5D34}">
      <dgm:prSet/>
      <dgm:spPr/>
      <dgm:t>
        <a:bodyPr/>
        <a:lstStyle/>
        <a:p>
          <a:endParaRPr lang="en-US" b="0"/>
        </a:p>
      </dgm:t>
    </dgm:pt>
    <dgm:pt modelId="{8C3E8B08-D039-42E6-B22C-5BC1DB88CB30}" type="pres">
      <dgm:prSet presAssocID="{A363E102-B118-49ED-8652-5081AD4A8BEA}" presName="linearFlow" presStyleCnt="0">
        <dgm:presLayoutVars>
          <dgm:dir/>
          <dgm:resizeHandles val="exact"/>
        </dgm:presLayoutVars>
      </dgm:prSet>
      <dgm:spPr/>
    </dgm:pt>
    <dgm:pt modelId="{E02E0C72-32F3-4DA3-922B-4951861A73D0}" type="pres">
      <dgm:prSet presAssocID="{29C9C2B9-33BF-41B6-A32D-C09B7C7657F9}" presName="composite" presStyleCnt="0"/>
      <dgm:spPr/>
    </dgm:pt>
    <dgm:pt modelId="{D24BF1E9-F40B-4982-A7C6-4B6DBBF07E20}" type="pres">
      <dgm:prSet presAssocID="{29C9C2B9-33BF-41B6-A32D-C09B7C7657F9}" presName="imgShp" presStyleLbl="fgImgPlace1" presStyleIdx="0" presStyleCnt="6"/>
      <dgm:spPr/>
    </dgm:pt>
    <dgm:pt modelId="{290E22A8-AF47-4BA4-B8A9-4E017462CB22}" type="pres">
      <dgm:prSet presAssocID="{29C9C2B9-33BF-41B6-A32D-C09B7C7657F9}" presName="txShp" presStyleLbl="node1" presStyleIdx="0" presStyleCnt="6" custScaleX="121442" custLinFactNeighborX="18856" custLinFactNeighborY="-1752">
        <dgm:presLayoutVars>
          <dgm:bulletEnabled val="1"/>
        </dgm:presLayoutVars>
      </dgm:prSet>
      <dgm:spPr/>
      <dgm:t>
        <a:bodyPr/>
        <a:lstStyle/>
        <a:p>
          <a:endParaRPr lang="en-US"/>
        </a:p>
      </dgm:t>
    </dgm:pt>
    <dgm:pt modelId="{426A77F6-D6E3-425C-872B-A1EC2A3EF7B6}" type="pres">
      <dgm:prSet presAssocID="{B4FC0133-8498-4DB8-8E72-86B2DDFA6EF3}" presName="spacing" presStyleCnt="0"/>
      <dgm:spPr/>
    </dgm:pt>
    <dgm:pt modelId="{A00DC4F1-8EC8-4255-8923-3551B31A801D}" type="pres">
      <dgm:prSet presAssocID="{F93F924E-C608-4AB8-8B16-33E285C34D31}" presName="composite" presStyleCnt="0"/>
      <dgm:spPr/>
    </dgm:pt>
    <dgm:pt modelId="{1BA27A4E-E843-412A-8C41-30627B4B27BE}" type="pres">
      <dgm:prSet presAssocID="{F93F924E-C608-4AB8-8B16-33E285C34D31}" presName="imgShp" presStyleLbl="fgImgPlace1" presStyleIdx="1" presStyleCnt="6"/>
      <dgm:spPr/>
    </dgm:pt>
    <dgm:pt modelId="{3A6CB231-19B4-4DB7-B8BA-53AA84EF54D0}" type="pres">
      <dgm:prSet presAssocID="{F93F924E-C608-4AB8-8B16-33E285C34D31}" presName="txShp" presStyleLbl="node1" presStyleIdx="1" presStyleCnt="6" custScaleX="119948" custLinFactNeighborX="18830" custLinFactNeighborY="-3705">
        <dgm:presLayoutVars>
          <dgm:bulletEnabled val="1"/>
        </dgm:presLayoutVars>
      </dgm:prSet>
      <dgm:spPr/>
      <dgm:t>
        <a:bodyPr/>
        <a:lstStyle/>
        <a:p>
          <a:endParaRPr lang="en-US"/>
        </a:p>
      </dgm:t>
    </dgm:pt>
    <dgm:pt modelId="{81616C04-B31E-435A-8937-C6AC950905E8}" type="pres">
      <dgm:prSet presAssocID="{283798CB-C83E-4D97-B83C-A1BA9C1F3D07}" presName="spacing" presStyleCnt="0"/>
      <dgm:spPr/>
    </dgm:pt>
    <dgm:pt modelId="{965988F8-008C-45C3-9A02-AA52F6CD3397}" type="pres">
      <dgm:prSet presAssocID="{51BE930B-E276-45A0-BD1C-BA0972DA6151}" presName="composite" presStyleCnt="0"/>
      <dgm:spPr/>
    </dgm:pt>
    <dgm:pt modelId="{5160AACF-AB5B-47D4-9523-B2F650CFAD4D}" type="pres">
      <dgm:prSet presAssocID="{51BE930B-E276-45A0-BD1C-BA0972DA6151}" presName="imgShp" presStyleLbl="fgImgPlace1" presStyleIdx="2" presStyleCnt="6"/>
      <dgm:spPr>
        <a:solidFill>
          <a:schemeClr val="accent6">
            <a:lumMod val="60000"/>
            <a:lumOff val="40000"/>
          </a:schemeClr>
        </a:solidFill>
      </dgm:spPr>
    </dgm:pt>
    <dgm:pt modelId="{C92E0B2C-E4F3-41C4-8C29-AED86EB2FA87}" type="pres">
      <dgm:prSet presAssocID="{51BE930B-E276-45A0-BD1C-BA0972DA6151}" presName="txShp" presStyleLbl="node1" presStyleIdx="2" presStyleCnt="6" custScaleX="120728" custLinFactNeighborX="14468" custLinFactNeighborY="-3974">
        <dgm:presLayoutVars>
          <dgm:bulletEnabled val="1"/>
        </dgm:presLayoutVars>
      </dgm:prSet>
      <dgm:spPr/>
      <dgm:t>
        <a:bodyPr/>
        <a:lstStyle/>
        <a:p>
          <a:endParaRPr lang="en-US"/>
        </a:p>
      </dgm:t>
    </dgm:pt>
    <dgm:pt modelId="{28C0C2AB-A492-46C4-9CA6-14CB567D886A}" type="pres">
      <dgm:prSet presAssocID="{1657BA12-7884-4905-A810-0C9E0A520A58}" presName="spacing" presStyleCnt="0"/>
      <dgm:spPr/>
    </dgm:pt>
    <dgm:pt modelId="{B578187D-4527-431D-B738-03BE9B7EBDC8}" type="pres">
      <dgm:prSet presAssocID="{C15FA465-C1F0-41D8-A0A8-F86613C56AC0}" presName="composite" presStyleCnt="0"/>
      <dgm:spPr/>
    </dgm:pt>
    <dgm:pt modelId="{1453C562-2D3C-46C1-95DC-8A5714A1AB2E}" type="pres">
      <dgm:prSet presAssocID="{C15FA465-C1F0-41D8-A0A8-F86613C56AC0}" presName="imgShp" presStyleLbl="fgImgPlace1" presStyleIdx="3" presStyleCnt="6"/>
      <dgm:spPr/>
    </dgm:pt>
    <dgm:pt modelId="{70738581-EC82-4432-A926-8B8EA4BB0A63}" type="pres">
      <dgm:prSet presAssocID="{C15FA465-C1F0-41D8-A0A8-F86613C56AC0}" presName="txShp" presStyleLbl="node1" presStyleIdx="3" presStyleCnt="6" custScaleX="125671" custLinFactNeighborX="19598" custLinFactNeighborY="-3298">
        <dgm:presLayoutVars>
          <dgm:bulletEnabled val="1"/>
        </dgm:presLayoutVars>
      </dgm:prSet>
      <dgm:spPr/>
      <dgm:t>
        <a:bodyPr/>
        <a:lstStyle/>
        <a:p>
          <a:endParaRPr lang="en-US"/>
        </a:p>
      </dgm:t>
    </dgm:pt>
    <dgm:pt modelId="{8AE43102-AA3E-48B7-BB4E-F45C6A7AD83E}" type="pres">
      <dgm:prSet presAssocID="{8A7E0402-7DAC-4DCA-BC3E-6D5C42E6C071}" presName="spacing" presStyleCnt="0"/>
      <dgm:spPr/>
    </dgm:pt>
    <dgm:pt modelId="{BD4D6866-C3EF-4A8F-84B5-7A59D17CAE40}" type="pres">
      <dgm:prSet presAssocID="{74E85BE8-199E-495C-9B34-9B52085AD164}" presName="composite" presStyleCnt="0"/>
      <dgm:spPr/>
    </dgm:pt>
    <dgm:pt modelId="{FF7A702E-9569-408C-923A-E93B859948D4}" type="pres">
      <dgm:prSet presAssocID="{74E85BE8-199E-495C-9B34-9B52085AD164}" presName="imgShp" presStyleLbl="fgImgPlace1" presStyleIdx="4" presStyleCnt="6"/>
      <dgm:spPr/>
    </dgm:pt>
    <dgm:pt modelId="{C0920E8C-06CB-46C7-ABC6-926D9FCB0B6B}" type="pres">
      <dgm:prSet presAssocID="{74E85BE8-199E-495C-9B34-9B52085AD164}" presName="txShp" presStyleLbl="node1" presStyleIdx="4" presStyleCnt="6" custScaleX="129349" custLinFactNeighborX="14018" custLinFactNeighborY="-1987">
        <dgm:presLayoutVars>
          <dgm:bulletEnabled val="1"/>
        </dgm:presLayoutVars>
      </dgm:prSet>
      <dgm:spPr/>
      <dgm:t>
        <a:bodyPr/>
        <a:lstStyle/>
        <a:p>
          <a:endParaRPr lang="en-US"/>
        </a:p>
      </dgm:t>
    </dgm:pt>
    <dgm:pt modelId="{CF5DD92E-3915-4D05-ABD1-EB495C68800C}" type="pres">
      <dgm:prSet presAssocID="{14CE88A7-ADE3-45F3-8DB2-5B0B4C21703F}" presName="spacing" presStyleCnt="0"/>
      <dgm:spPr/>
    </dgm:pt>
    <dgm:pt modelId="{DB22A94C-7DBF-4F04-951E-598EF1777ED6}" type="pres">
      <dgm:prSet presAssocID="{ED8F2BDB-3010-483F-A567-FD0E604F443A}" presName="composite" presStyleCnt="0"/>
      <dgm:spPr/>
    </dgm:pt>
    <dgm:pt modelId="{75E99688-663E-4BC6-8FD0-73D28FB81B83}" type="pres">
      <dgm:prSet presAssocID="{ED8F2BDB-3010-483F-A567-FD0E604F443A}" presName="imgShp" presStyleLbl="fgImgPlace1" presStyleIdx="5" presStyleCnt="6"/>
      <dgm:spPr/>
    </dgm:pt>
    <dgm:pt modelId="{C92B04BA-9998-4529-94D7-BF9D83FF6107}" type="pres">
      <dgm:prSet presAssocID="{ED8F2BDB-3010-483F-A567-FD0E604F443A}" presName="txShp" presStyleLbl="node1" presStyleIdx="5" presStyleCnt="6" custScaleX="129862" custLinFactNeighborX="14672" custLinFactNeighborY="187">
        <dgm:presLayoutVars>
          <dgm:bulletEnabled val="1"/>
        </dgm:presLayoutVars>
      </dgm:prSet>
      <dgm:spPr/>
      <dgm:t>
        <a:bodyPr/>
        <a:lstStyle/>
        <a:p>
          <a:endParaRPr lang="en-US"/>
        </a:p>
      </dgm:t>
    </dgm:pt>
  </dgm:ptLst>
  <dgm:cxnLst>
    <dgm:cxn modelId="{A7B812FB-CD07-4E89-95A4-21A2C9B0B60F}" srcId="{A363E102-B118-49ED-8652-5081AD4A8BEA}" destId="{ED8F2BDB-3010-483F-A567-FD0E604F443A}" srcOrd="5" destOrd="0" parTransId="{40A116FA-573F-44FA-9E1D-CD80D5034A6E}" sibTransId="{C6FF9B55-A638-4229-BFBC-662B65B6DC44}"/>
    <dgm:cxn modelId="{1B2F3A3F-82EF-4DDA-B518-E4C3AD7CD1CC}" srcId="{A363E102-B118-49ED-8652-5081AD4A8BEA}" destId="{74E85BE8-199E-495C-9B34-9B52085AD164}" srcOrd="4" destOrd="0" parTransId="{CAEE02AD-B53B-454C-AFFF-7804B4B3B727}" sibTransId="{14CE88A7-ADE3-45F3-8DB2-5B0B4C21703F}"/>
    <dgm:cxn modelId="{4F588BDB-E9E6-43CC-8E54-CB5E50C70D87}" type="presOf" srcId="{29C9C2B9-33BF-41B6-A32D-C09B7C7657F9}" destId="{290E22A8-AF47-4BA4-B8A9-4E017462CB22}" srcOrd="0" destOrd="0" presId="urn:microsoft.com/office/officeart/2005/8/layout/vList3"/>
    <dgm:cxn modelId="{D662A395-71D5-4A45-B610-73041212918F}" type="presOf" srcId="{74E85BE8-199E-495C-9B34-9B52085AD164}" destId="{C0920E8C-06CB-46C7-ABC6-926D9FCB0B6B}" srcOrd="0" destOrd="0" presId="urn:microsoft.com/office/officeart/2005/8/layout/vList3"/>
    <dgm:cxn modelId="{DAE8B066-22C4-46FD-A03D-B2DA83F42E66}" type="presOf" srcId="{F93F924E-C608-4AB8-8B16-33E285C34D31}" destId="{3A6CB231-19B4-4DB7-B8BA-53AA84EF54D0}" srcOrd="0" destOrd="0" presId="urn:microsoft.com/office/officeart/2005/8/layout/vList3"/>
    <dgm:cxn modelId="{534EA029-A33F-49A3-BC5E-E2DEEBA44CA1}" type="presOf" srcId="{C15FA465-C1F0-41D8-A0A8-F86613C56AC0}" destId="{70738581-EC82-4432-A926-8B8EA4BB0A63}" srcOrd="0" destOrd="0" presId="urn:microsoft.com/office/officeart/2005/8/layout/vList3"/>
    <dgm:cxn modelId="{0FA2E5A1-CBAA-40DD-9E3F-BDD86AC3F28E}" srcId="{A363E102-B118-49ED-8652-5081AD4A8BEA}" destId="{51BE930B-E276-45A0-BD1C-BA0972DA6151}" srcOrd="2" destOrd="0" parTransId="{394D4C5A-301E-40B4-9022-39512AFF9745}" sibTransId="{1657BA12-7884-4905-A810-0C9E0A520A58}"/>
    <dgm:cxn modelId="{886482BE-3C58-4306-83C4-C75D8EAF68E5}" srcId="{A363E102-B118-49ED-8652-5081AD4A8BEA}" destId="{29C9C2B9-33BF-41B6-A32D-C09B7C7657F9}" srcOrd="0" destOrd="0" parTransId="{9BE1FFE4-7D21-40CA-B629-3FE3880C002E}" sibTransId="{B4FC0133-8498-4DB8-8E72-86B2DDFA6EF3}"/>
    <dgm:cxn modelId="{01AEA7DE-CD8A-4B17-8E8B-F19BF0157253}" srcId="{A363E102-B118-49ED-8652-5081AD4A8BEA}" destId="{F93F924E-C608-4AB8-8B16-33E285C34D31}" srcOrd="1" destOrd="0" parTransId="{9D9B6738-9ECA-43C7-8A1F-AFF3BE728136}" sibTransId="{283798CB-C83E-4D97-B83C-A1BA9C1F3D07}"/>
    <dgm:cxn modelId="{722BF9B4-378F-48F7-B261-F522071D5D34}" srcId="{A363E102-B118-49ED-8652-5081AD4A8BEA}" destId="{C15FA465-C1F0-41D8-A0A8-F86613C56AC0}" srcOrd="3" destOrd="0" parTransId="{7719B40F-9180-4B3D-8F9C-ED9429F93731}" sibTransId="{8A7E0402-7DAC-4DCA-BC3E-6D5C42E6C071}"/>
    <dgm:cxn modelId="{5FA8A843-2499-4E40-BDD1-2CCC054679B1}" type="presOf" srcId="{ED8F2BDB-3010-483F-A567-FD0E604F443A}" destId="{C92B04BA-9998-4529-94D7-BF9D83FF6107}" srcOrd="0" destOrd="0" presId="urn:microsoft.com/office/officeart/2005/8/layout/vList3"/>
    <dgm:cxn modelId="{A20D4AB4-9591-42EF-AB29-4B5F5F7E7682}" type="presOf" srcId="{51BE930B-E276-45A0-BD1C-BA0972DA6151}" destId="{C92E0B2C-E4F3-41C4-8C29-AED86EB2FA87}" srcOrd="0" destOrd="0" presId="urn:microsoft.com/office/officeart/2005/8/layout/vList3"/>
    <dgm:cxn modelId="{33DF6CF7-1952-40C2-B9F9-7DDE7EDE73A1}" type="presOf" srcId="{A363E102-B118-49ED-8652-5081AD4A8BEA}" destId="{8C3E8B08-D039-42E6-B22C-5BC1DB88CB30}" srcOrd="0" destOrd="0" presId="urn:microsoft.com/office/officeart/2005/8/layout/vList3"/>
    <dgm:cxn modelId="{7ABB2789-1D86-466C-B9CD-9B1B977F8051}" type="presParOf" srcId="{8C3E8B08-D039-42E6-B22C-5BC1DB88CB30}" destId="{E02E0C72-32F3-4DA3-922B-4951861A73D0}" srcOrd="0" destOrd="0" presId="urn:microsoft.com/office/officeart/2005/8/layout/vList3"/>
    <dgm:cxn modelId="{008EC1E6-7273-4508-8BB5-3072E88703A5}" type="presParOf" srcId="{E02E0C72-32F3-4DA3-922B-4951861A73D0}" destId="{D24BF1E9-F40B-4982-A7C6-4B6DBBF07E20}" srcOrd="0" destOrd="0" presId="urn:microsoft.com/office/officeart/2005/8/layout/vList3"/>
    <dgm:cxn modelId="{EEACFBFB-C9D6-4855-929B-737DF04EFAFC}" type="presParOf" srcId="{E02E0C72-32F3-4DA3-922B-4951861A73D0}" destId="{290E22A8-AF47-4BA4-B8A9-4E017462CB22}" srcOrd="1" destOrd="0" presId="urn:microsoft.com/office/officeart/2005/8/layout/vList3"/>
    <dgm:cxn modelId="{559AEBD1-0215-49F0-9AFF-1DB5F9BEADB6}" type="presParOf" srcId="{8C3E8B08-D039-42E6-B22C-5BC1DB88CB30}" destId="{426A77F6-D6E3-425C-872B-A1EC2A3EF7B6}" srcOrd="1" destOrd="0" presId="urn:microsoft.com/office/officeart/2005/8/layout/vList3"/>
    <dgm:cxn modelId="{AEC87530-BC51-4181-9120-9634CAA60ECE}" type="presParOf" srcId="{8C3E8B08-D039-42E6-B22C-5BC1DB88CB30}" destId="{A00DC4F1-8EC8-4255-8923-3551B31A801D}" srcOrd="2" destOrd="0" presId="urn:microsoft.com/office/officeart/2005/8/layout/vList3"/>
    <dgm:cxn modelId="{F22F5D47-4ECB-48B9-A16F-929C3260A060}" type="presParOf" srcId="{A00DC4F1-8EC8-4255-8923-3551B31A801D}" destId="{1BA27A4E-E843-412A-8C41-30627B4B27BE}" srcOrd="0" destOrd="0" presId="urn:microsoft.com/office/officeart/2005/8/layout/vList3"/>
    <dgm:cxn modelId="{4620C455-6B49-49A5-AFEE-674873F5A335}" type="presParOf" srcId="{A00DC4F1-8EC8-4255-8923-3551B31A801D}" destId="{3A6CB231-19B4-4DB7-B8BA-53AA84EF54D0}" srcOrd="1" destOrd="0" presId="urn:microsoft.com/office/officeart/2005/8/layout/vList3"/>
    <dgm:cxn modelId="{A6646177-1CFB-4130-89BB-D4CAEE055C8F}" type="presParOf" srcId="{8C3E8B08-D039-42E6-B22C-5BC1DB88CB30}" destId="{81616C04-B31E-435A-8937-C6AC950905E8}" srcOrd="3" destOrd="0" presId="urn:microsoft.com/office/officeart/2005/8/layout/vList3"/>
    <dgm:cxn modelId="{601B3AFD-2073-4A06-B75C-9424F2235551}" type="presParOf" srcId="{8C3E8B08-D039-42E6-B22C-5BC1DB88CB30}" destId="{965988F8-008C-45C3-9A02-AA52F6CD3397}" srcOrd="4" destOrd="0" presId="urn:microsoft.com/office/officeart/2005/8/layout/vList3"/>
    <dgm:cxn modelId="{976ACADD-B95E-466F-A03D-F3B707E5AC4B}" type="presParOf" srcId="{965988F8-008C-45C3-9A02-AA52F6CD3397}" destId="{5160AACF-AB5B-47D4-9523-B2F650CFAD4D}" srcOrd="0" destOrd="0" presId="urn:microsoft.com/office/officeart/2005/8/layout/vList3"/>
    <dgm:cxn modelId="{D48A78EB-78D6-4880-A5EE-892BD7DC98B2}" type="presParOf" srcId="{965988F8-008C-45C3-9A02-AA52F6CD3397}" destId="{C92E0B2C-E4F3-41C4-8C29-AED86EB2FA87}" srcOrd="1" destOrd="0" presId="urn:microsoft.com/office/officeart/2005/8/layout/vList3"/>
    <dgm:cxn modelId="{ADABE989-49CE-4CA0-ADF1-693AC14F95A6}" type="presParOf" srcId="{8C3E8B08-D039-42E6-B22C-5BC1DB88CB30}" destId="{28C0C2AB-A492-46C4-9CA6-14CB567D886A}" srcOrd="5" destOrd="0" presId="urn:microsoft.com/office/officeart/2005/8/layout/vList3"/>
    <dgm:cxn modelId="{ECEFAA81-4586-4A44-A99B-804E39B82141}" type="presParOf" srcId="{8C3E8B08-D039-42E6-B22C-5BC1DB88CB30}" destId="{B578187D-4527-431D-B738-03BE9B7EBDC8}" srcOrd="6" destOrd="0" presId="urn:microsoft.com/office/officeart/2005/8/layout/vList3"/>
    <dgm:cxn modelId="{7196CFBF-AB07-4056-8E23-3DC5E9EA6FC3}" type="presParOf" srcId="{B578187D-4527-431D-B738-03BE9B7EBDC8}" destId="{1453C562-2D3C-46C1-95DC-8A5714A1AB2E}" srcOrd="0" destOrd="0" presId="urn:microsoft.com/office/officeart/2005/8/layout/vList3"/>
    <dgm:cxn modelId="{559AF95B-D799-4AF2-8B09-506301F9672E}" type="presParOf" srcId="{B578187D-4527-431D-B738-03BE9B7EBDC8}" destId="{70738581-EC82-4432-A926-8B8EA4BB0A63}" srcOrd="1" destOrd="0" presId="urn:microsoft.com/office/officeart/2005/8/layout/vList3"/>
    <dgm:cxn modelId="{7C463AC1-03A2-403F-BA0C-CC10D9471EA3}" type="presParOf" srcId="{8C3E8B08-D039-42E6-B22C-5BC1DB88CB30}" destId="{8AE43102-AA3E-48B7-BB4E-F45C6A7AD83E}" srcOrd="7" destOrd="0" presId="urn:microsoft.com/office/officeart/2005/8/layout/vList3"/>
    <dgm:cxn modelId="{1877C3F3-4DD1-429B-87D8-E275A2099A65}" type="presParOf" srcId="{8C3E8B08-D039-42E6-B22C-5BC1DB88CB30}" destId="{BD4D6866-C3EF-4A8F-84B5-7A59D17CAE40}" srcOrd="8" destOrd="0" presId="urn:microsoft.com/office/officeart/2005/8/layout/vList3"/>
    <dgm:cxn modelId="{A909BF80-5CBE-4D85-B96F-54F356D37F9B}" type="presParOf" srcId="{BD4D6866-C3EF-4A8F-84B5-7A59D17CAE40}" destId="{FF7A702E-9569-408C-923A-E93B859948D4}" srcOrd="0" destOrd="0" presId="urn:microsoft.com/office/officeart/2005/8/layout/vList3"/>
    <dgm:cxn modelId="{2BC7956C-8456-433D-BD8F-B8F82577B359}" type="presParOf" srcId="{BD4D6866-C3EF-4A8F-84B5-7A59D17CAE40}" destId="{C0920E8C-06CB-46C7-ABC6-926D9FCB0B6B}" srcOrd="1" destOrd="0" presId="urn:microsoft.com/office/officeart/2005/8/layout/vList3"/>
    <dgm:cxn modelId="{58F39784-5D71-4A48-BE02-E218AA9F17DE}" type="presParOf" srcId="{8C3E8B08-D039-42E6-B22C-5BC1DB88CB30}" destId="{CF5DD92E-3915-4D05-ABD1-EB495C68800C}" srcOrd="9" destOrd="0" presId="urn:microsoft.com/office/officeart/2005/8/layout/vList3"/>
    <dgm:cxn modelId="{899FC684-F918-48D1-B4E8-54C5C3C4C48A}" type="presParOf" srcId="{8C3E8B08-D039-42E6-B22C-5BC1DB88CB30}" destId="{DB22A94C-7DBF-4F04-951E-598EF1777ED6}" srcOrd="10" destOrd="0" presId="urn:microsoft.com/office/officeart/2005/8/layout/vList3"/>
    <dgm:cxn modelId="{C7372028-8CA2-4530-ABEE-4797CD72E5A5}" type="presParOf" srcId="{DB22A94C-7DBF-4F04-951E-598EF1777ED6}" destId="{75E99688-663E-4BC6-8FD0-73D28FB81B83}" srcOrd="0" destOrd="0" presId="urn:microsoft.com/office/officeart/2005/8/layout/vList3"/>
    <dgm:cxn modelId="{E9F23BD4-2925-4110-AC6B-2D608A256CB4}" type="presParOf" srcId="{DB22A94C-7DBF-4F04-951E-598EF1777ED6}" destId="{C92B04BA-9998-4529-94D7-BF9D83FF610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3E102-B118-49ED-8652-5081AD4A8BEA}" type="doc">
      <dgm:prSet loTypeId="urn:microsoft.com/office/officeart/2005/8/layout/vList3" loCatId="list" qsTypeId="urn:microsoft.com/office/officeart/2005/8/quickstyle/simple1" qsCatId="simple" csTypeId="urn:microsoft.com/office/officeart/2005/8/colors/accent1_2" csCatId="accent1" phldr="1"/>
      <dgm:spPr/>
    </dgm:pt>
    <dgm:pt modelId="{925E7063-2B14-47ED-B18C-F6CD8F408FB2}">
      <dgm:prSet phldrT="[Text]" custT="1"/>
      <dgm:spPr>
        <a:solidFill>
          <a:schemeClr val="accent1">
            <a:lumMod val="75000"/>
          </a:schemeClr>
        </a:solidFill>
      </dgm:spPr>
      <dgm:t>
        <a:bodyPr/>
        <a:lstStyle/>
        <a:p>
          <a:pPr marL="0" marR="0" indent="0" defTabSz="2311400" eaLnBrk="1" fontAlgn="auto" latinLnBrk="0" hangingPunct="1">
            <a:lnSpc>
              <a:spcPct val="90000"/>
            </a:lnSpc>
            <a:spcBef>
              <a:spcPct val="0"/>
            </a:spcBef>
            <a:spcAft>
              <a:spcPct val="35000"/>
            </a:spcAft>
            <a:buClrTx/>
            <a:buSzTx/>
            <a:buFontTx/>
            <a:buNone/>
            <a:tabLst/>
            <a:defRPr/>
          </a:pPr>
          <a:r>
            <a:rPr lang="en-US" sz="1600" b="1" dirty="0" smtClean="0"/>
            <a:t>World Humanitarian Summit: global health ‘leaving no one behind’ (May</a:t>
          </a:r>
          <a:r>
            <a:rPr lang="en-US" sz="1400" b="1" dirty="0" smtClean="0"/>
            <a:t>)</a:t>
          </a:r>
        </a:p>
      </dgm:t>
    </dgm:pt>
    <dgm:pt modelId="{94C2A59C-5B7D-42E4-842F-BF759AB23EF9}" type="parTrans" cxnId="{C20F88DA-0653-48CB-ACE4-5954C22C9D3D}">
      <dgm:prSet/>
      <dgm:spPr/>
      <dgm:t>
        <a:bodyPr/>
        <a:lstStyle/>
        <a:p>
          <a:endParaRPr lang="en-US" sz="1400"/>
        </a:p>
      </dgm:t>
    </dgm:pt>
    <dgm:pt modelId="{24CD1963-0C5D-4393-9006-BC903317074B}" type="sibTrans" cxnId="{C20F88DA-0653-48CB-ACE4-5954C22C9D3D}">
      <dgm:prSet/>
      <dgm:spPr/>
      <dgm:t>
        <a:bodyPr/>
        <a:lstStyle/>
        <a:p>
          <a:endParaRPr lang="en-US" sz="1400"/>
        </a:p>
      </dgm:t>
    </dgm:pt>
    <dgm:pt modelId="{867ED1E9-8CE6-4C7B-AB35-58A3BCF37B46}">
      <dgm:prSet phldrT="[Text]" custT="1"/>
      <dgm:spPr>
        <a:solidFill>
          <a:schemeClr val="accent1">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H" sz="1400" b="1" dirty="0" smtClean="0"/>
            <a:t>69th </a:t>
          </a:r>
          <a:r>
            <a:rPr lang="fr-CH" sz="1600" b="1" dirty="0" smtClean="0"/>
            <a:t>WHO WHA: migrant </a:t>
          </a:r>
          <a:r>
            <a:rPr lang="fr-CH" sz="1600" b="1" dirty="0" err="1" smtClean="0"/>
            <a:t>health</a:t>
          </a:r>
          <a:r>
            <a:rPr lang="fr-CH" sz="1600" b="1" dirty="0" smtClean="0"/>
            <a:t> on the agenda;  </a:t>
          </a:r>
          <a:r>
            <a:rPr lang="en-US" sz="1600" b="1" dirty="0" smtClean="0"/>
            <a:t>Technical Briefing  on migration and health: </a:t>
          </a:r>
        </a:p>
        <a:p>
          <a:pPr marL="0" marR="0" indent="0" defTabSz="914400" eaLnBrk="1" fontAlgn="auto" latinLnBrk="0" hangingPunct="1">
            <a:lnSpc>
              <a:spcPct val="100000"/>
            </a:lnSpc>
            <a:spcBef>
              <a:spcPts val="0"/>
            </a:spcBef>
            <a:spcAft>
              <a:spcPts val="0"/>
            </a:spcAft>
            <a:buClrTx/>
            <a:buSzTx/>
            <a:buFontTx/>
            <a:buNone/>
            <a:tabLst/>
            <a:defRPr/>
          </a:pPr>
          <a:r>
            <a:rPr lang="en-US" sz="1600" b="1" i="1" dirty="0" smtClean="0"/>
            <a:t>Sustainable development and migration </a:t>
          </a:r>
          <a:r>
            <a:rPr lang="en-US" sz="1600" b="1" dirty="0" smtClean="0"/>
            <a:t>and, </a:t>
          </a:r>
          <a:r>
            <a:rPr lang="en-US" sz="1600" b="1" i="1" dirty="0" smtClean="0"/>
            <a:t>Large-scale displacement</a:t>
          </a:r>
          <a:r>
            <a:rPr lang="en-US" sz="1600" b="1" i="0" dirty="0" smtClean="0"/>
            <a:t> (May)</a:t>
          </a:r>
        </a:p>
      </dgm:t>
    </dgm:pt>
    <dgm:pt modelId="{57F5FF16-EFDE-40F1-B011-7794103776C6}" type="parTrans" cxnId="{34920E7A-1C23-48C6-8D13-A4BA13396369}">
      <dgm:prSet/>
      <dgm:spPr/>
      <dgm:t>
        <a:bodyPr/>
        <a:lstStyle/>
        <a:p>
          <a:endParaRPr lang="en-US" sz="1400"/>
        </a:p>
      </dgm:t>
    </dgm:pt>
    <dgm:pt modelId="{FCFD29C8-4F9D-4D15-90B5-1BB0C11B3FD9}" type="sibTrans" cxnId="{34920E7A-1C23-48C6-8D13-A4BA13396369}">
      <dgm:prSet/>
      <dgm:spPr/>
      <dgm:t>
        <a:bodyPr/>
        <a:lstStyle/>
        <a:p>
          <a:endParaRPr lang="en-US" sz="1400"/>
        </a:p>
      </dgm:t>
    </dgm:pt>
    <dgm:pt modelId="{1B23D826-3214-4105-A999-D896D557377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H" sz="1600" b="1" dirty="0" smtClean="0"/>
            <a:t>106th IOM Council- HL panel on migrant </a:t>
          </a:r>
          <a:r>
            <a:rPr lang="fr-CH" sz="1600" b="1" dirty="0" err="1" smtClean="0"/>
            <a:t>health</a:t>
          </a:r>
          <a:r>
            <a:rPr lang="fr-CH" sz="1600" b="1" dirty="0" smtClean="0"/>
            <a:t> incl. Invitation of Sri Lanka to host 2</a:t>
          </a:r>
          <a:r>
            <a:rPr lang="fr-CH" sz="1600" b="1" baseline="30000" dirty="0" smtClean="0"/>
            <a:t>nd</a:t>
          </a:r>
          <a:r>
            <a:rPr lang="fr-CH" sz="1600" b="1" dirty="0" smtClean="0"/>
            <a:t> Global Consultation (</a:t>
          </a:r>
          <a:r>
            <a:rPr lang="fr-CH" sz="1600" b="1" dirty="0" err="1" smtClean="0"/>
            <a:t>November</a:t>
          </a:r>
          <a:r>
            <a:rPr lang="fr-CH" sz="1600" b="1" dirty="0" smtClean="0"/>
            <a:t>)</a:t>
          </a:r>
        </a:p>
      </dgm:t>
    </dgm:pt>
    <dgm:pt modelId="{34A65C68-9A6E-43AF-9285-235EFA4F50D8}" type="parTrans" cxnId="{AC76946A-7632-4FC7-812A-7A44AB3702F0}">
      <dgm:prSet/>
      <dgm:spPr/>
      <dgm:t>
        <a:bodyPr/>
        <a:lstStyle/>
        <a:p>
          <a:endParaRPr lang="en-US" sz="1400"/>
        </a:p>
      </dgm:t>
    </dgm:pt>
    <dgm:pt modelId="{E96EB9E8-CF42-44BA-97EE-A8AF4CCAD1A8}" type="sibTrans" cxnId="{AC76946A-7632-4FC7-812A-7A44AB3702F0}">
      <dgm:prSet/>
      <dgm:spPr/>
      <dgm:t>
        <a:bodyPr/>
        <a:lstStyle/>
        <a:p>
          <a:endParaRPr lang="en-US" sz="1400"/>
        </a:p>
      </dgm:t>
    </dgm:pt>
    <dgm:pt modelId="{E4E6E2F1-A203-4F08-8EAD-CA75EB77282F}">
      <dgm:prSet phldrT="[Text]" custT="1"/>
      <dgm:spPr>
        <a:solidFill>
          <a:schemeClr val="accent1">
            <a:lumMod val="75000"/>
          </a:schemeClr>
        </a:solidFill>
      </dgm:spPr>
      <dgm:t>
        <a:bodyPr/>
        <a:lstStyle/>
        <a:p>
          <a:pPr defTabSz="533400">
            <a:lnSpc>
              <a:spcPct val="90000"/>
            </a:lnSpc>
            <a:spcBef>
              <a:spcPct val="0"/>
            </a:spcBef>
            <a:spcAft>
              <a:spcPct val="35000"/>
            </a:spcAft>
          </a:pPr>
          <a:r>
            <a:rPr lang="fr-CH" sz="1800" b="1" dirty="0" smtClean="0"/>
            <a:t>138th</a:t>
          </a:r>
          <a:r>
            <a:rPr lang="fr-CH" sz="1400" b="1" dirty="0" smtClean="0"/>
            <a:t> </a:t>
          </a:r>
          <a:r>
            <a:rPr lang="fr-CH" sz="1800" b="1" dirty="0" smtClean="0"/>
            <a:t>WHO EB migrant </a:t>
          </a:r>
          <a:r>
            <a:rPr lang="fr-CH" sz="1800" b="1" dirty="0" err="1" smtClean="0"/>
            <a:t>health</a:t>
          </a:r>
          <a:r>
            <a:rPr lang="fr-CH" sz="1800" b="1" dirty="0" smtClean="0"/>
            <a:t> on the agenda (</a:t>
          </a:r>
          <a:r>
            <a:rPr lang="fr-CH" sz="1800" b="1" dirty="0" err="1" smtClean="0"/>
            <a:t>January</a:t>
          </a:r>
          <a:r>
            <a:rPr lang="fr-CH" sz="1400" b="1" dirty="0" smtClean="0"/>
            <a:t>)</a:t>
          </a:r>
          <a:endParaRPr lang="en-US" sz="1400" b="1" dirty="0" smtClean="0"/>
        </a:p>
      </dgm:t>
    </dgm:pt>
    <dgm:pt modelId="{59C5301E-F1ED-46C0-A804-5890B978466B}" type="sibTrans" cxnId="{AB0E6CA4-4AE2-4A38-9747-A4C6D54A82CB}">
      <dgm:prSet/>
      <dgm:spPr/>
      <dgm:t>
        <a:bodyPr/>
        <a:lstStyle/>
        <a:p>
          <a:endParaRPr lang="en-US" sz="1400"/>
        </a:p>
      </dgm:t>
    </dgm:pt>
    <dgm:pt modelId="{92C985CF-15EB-4371-8DD9-B4BC1F72F6CF}" type="parTrans" cxnId="{AB0E6CA4-4AE2-4A38-9747-A4C6D54A82CB}">
      <dgm:prSet/>
      <dgm:spPr/>
      <dgm:t>
        <a:bodyPr/>
        <a:lstStyle/>
        <a:p>
          <a:endParaRPr lang="en-US" sz="1400"/>
        </a:p>
      </dgm:t>
    </dgm:pt>
    <dgm:pt modelId="{AE214C41-79E4-48DE-945C-10DC740D4F60}">
      <dgm:prSet/>
      <dgm:spPr/>
      <dgm:t>
        <a:bodyPr/>
        <a:lstStyle/>
        <a:p>
          <a:r>
            <a:rPr lang="fr-CH" b="1" dirty="0" smtClean="0"/>
            <a:t>2030 agenda and SDG (10.7)- UHC;  People </a:t>
          </a:r>
          <a:r>
            <a:rPr lang="fr-CH" b="1" dirty="0" err="1" smtClean="0"/>
            <a:t>centred</a:t>
          </a:r>
          <a:r>
            <a:rPr lang="fr-CH" b="1" dirty="0" smtClean="0"/>
            <a:t> </a:t>
          </a:r>
          <a:r>
            <a:rPr lang="fr-CH" b="1" dirty="0" err="1" smtClean="0"/>
            <a:t>health</a:t>
          </a:r>
          <a:r>
            <a:rPr lang="fr-CH" b="1" dirty="0" smtClean="0"/>
            <a:t> </a:t>
          </a:r>
          <a:r>
            <a:rPr lang="fr-CH" b="1" dirty="0" err="1" smtClean="0"/>
            <a:t>systems</a:t>
          </a:r>
          <a:r>
            <a:rPr lang="fr-CH" b="1" dirty="0" smtClean="0"/>
            <a:t>- ‘</a:t>
          </a:r>
          <a:r>
            <a:rPr lang="fr-CH" b="1" dirty="0" err="1" smtClean="0"/>
            <a:t>Leaving</a:t>
          </a:r>
          <a:r>
            <a:rPr lang="fr-CH" b="1" dirty="0" smtClean="0"/>
            <a:t> no one </a:t>
          </a:r>
          <a:r>
            <a:rPr lang="fr-CH" b="1" dirty="0" err="1" smtClean="0"/>
            <a:t>behind</a:t>
          </a:r>
          <a:r>
            <a:rPr lang="fr-CH" b="1" dirty="0" smtClean="0"/>
            <a:t>’ (</a:t>
          </a:r>
          <a:r>
            <a:rPr lang="fr-CH" b="1" dirty="0" err="1" smtClean="0"/>
            <a:t>September</a:t>
          </a:r>
          <a:r>
            <a:rPr lang="fr-CH" b="1" dirty="0" smtClean="0"/>
            <a:t>)</a:t>
          </a:r>
        </a:p>
      </dgm:t>
    </dgm:pt>
    <dgm:pt modelId="{836EB62B-B532-4D09-8BF8-0F12E05F176D}" type="parTrans" cxnId="{AA1B906C-2ADA-4343-A3D6-C5F2EDFA5B23}">
      <dgm:prSet/>
      <dgm:spPr/>
      <dgm:t>
        <a:bodyPr/>
        <a:lstStyle/>
        <a:p>
          <a:endParaRPr lang="en-US"/>
        </a:p>
      </dgm:t>
    </dgm:pt>
    <dgm:pt modelId="{D76B2B13-614A-43E4-BA19-F444724D1636}" type="sibTrans" cxnId="{AA1B906C-2ADA-4343-A3D6-C5F2EDFA5B23}">
      <dgm:prSet/>
      <dgm:spPr/>
      <dgm:t>
        <a:bodyPr/>
        <a:lstStyle/>
        <a:p>
          <a:endParaRPr lang="en-US"/>
        </a:p>
      </dgm:t>
    </dgm:pt>
    <dgm:pt modelId="{8C3E8B08-D039-42E6-B22C-5BC1DB88CB30}" type="pres">
      <dgm:prSet presAssocID="{A363E102-B118-49ED-8652-5081AD4A8BEA}" presName="linearFlow" presStyleCnt="0">
        <dgm:presLayoutVars>
          <dgm:dir/>
          <dgm:resizeHandles val="exact"/>
        </dgm:presLayoutVars>
      </dgm:prSet>
      <dgm:spPr/>
    </dgm:pt>
    <dgm:pt modelId="{FF0ACA0E-A5FF-46F0-B9BB-2750EF99C1AD}" type="pres">
      <dgm:prSet presAssocID="{925E7063-2B14-47ED-B18C-F6CD8F408FB2}" presName="composite" presStyleCnt="0"/>
      <dgm:spPr/>
    </dgm:pt>
    <dgm:pt modelId="{CF6E43B6-B759-461D-AF63-55F02C3A4C83}" type="pres">
      <dgm:prSet presAssocID="{925E7063-2B14-47ED-B18C-F6CD8F408FB2}" presName="imgShp" presStyleLbl="fgImgPlace1" presStyleIdx="0" presStyleCnt="5"/>
      <dgm:spPr/>
    </dgm:pt>
    <dgm:pt modelId="{C4626740-17F5-4484-9657-5560E80F2C9C}" type="pres">
      <dgm:prSet presAssocID="{925E7063-2B14-47ED-B18C-F6CD8F408FB2}" presName="txShp" presStyleLbl="node1" presStyleIdx="0" presStyleCnt="5" custScaleX="123490" custLinFactNeighborX="15126" custLinFactNeighborY="-94">
        <dgm:presLayoutVars>
          <dgm:bulletEnabled val="1"/>
        </dgm:presLayoutVars>
      </dgm:prSet>
      <dgm:spPr/>
      <dgm:t>
        <a:bodyPr/>
        <a:lstStyle/>
        <a:p>
          <a:endParaRPr lang="en-US"/>
        </a:p>
      </dgm:t>
    </dgm:pt>
    <dgm:pt modelId="{75446ECD-CDEC-4C1E-B6BF-640AEA702BA3}" type="pres">
      <dgm:prSet presAssocID="{24CD1963-0C5D-4393-9006-BC903317074B}" presName="spacing" presStyleCnt="0"/>
      <dgm:spPr/>
    </dgm:pt>
    <dgm:pt modelId="{E013E3CD-A56F-45EF-A7FC-47B9D48974D0}" type="pres">
      <dgm:prSet presAssocID="{867ED1E9-8CE6-4C7B-AB35-58A3BCF37B46}" presName="composite" presStyleCnt="0"/>
      <dgm:spPr/>
    </dgm:pt>
    <dgm:pt modelId="{2009047A-59E9-4193-9B18-D334BD42287B}" type="pres">
      <dgm:prSet presAssocID="{867ED1E9-8CE6-4C7B-AB35-58A3BCF37B46}" presName="imgShp" presStyleLbl="fgImgPlace1" presStyleIdx="1" presStyleCnt="5"/>
      <dgm:spPr/>
    </dgm:pt>
    <dgm:pt modelId="{2BBD3390-82B7-46E6-BAC0-7C6BDEBCFBF0}" type="pres">
      <dgm:prSet presAssocID="{867ED1E9-8CE6-4C7B-AB35-58A3BCF37B46}" presName="txShp" presStyleLbl="node1" presStyleIdx="1" presStyleCnt="5" custScaleX="130117" custScaleY="138882" custLinFactNeighborX="15102" custLinFactNeighborY="3284">
        <dgm:presLayoutVars>
          <dgm:bulletEnabled val="1"/>
        </dgm:presLayoutVars>
      </dgm:prSet>
      <dgm:spPr/>
      <dgm:t>
        <a:bodyPr/>
        <a:lstStyle/>
        <a:p>
          <a:endParaRPr lang="en-US"/>
        </a:p>
      </dgm:t>
    </dgm:pt>
    <dgm:pt modelId="{3DF98DD6-FC8D-48FB-BD37-13D7C940E303}" type="pres">
      <dgm:prSet presAssocID="{FCFD29C8-4F9D-4D15-90B5-1BB0C11B3FD9}" presName="spacing" presStyleCnt="0"/>
      <dgm:spPr/>
    </dgm:pt>
    <dgm:pt modelId="{04A2B5FA-9DAD-48B9-AA7D-1C20D16B94A3}" type="pres">
      <dgm:prSet presAssocID="{E4E6E2F1-A203-4F08-8EAD-CA75EB77282F}" presName="composite" presStyleCnt="0"/>
      <dgm:spPr/>
    </dgm:pt>
    <dgm:pt modelId="{BFC84DDB-B6C7-4130-8F43-6980B35EB190}" type="pres">
      <dgm:prSet presAssocID="{E4E6E2F1-A203-4F08-8EAD-CA75EB77282F}" presName="imgShp" presStyleLbl="fgImgPlace1" presStyleIdx="2" presStyleCnt="5"/>
      <dgm:spPr/>
    </dgm:pt>
    <dgm:pt modelId="{063A8FD0-D612-489F-B96B-6D4CC11F6084}" type="pres">
      <dgm:prSet presAssocID="{E4E6E2F1-A203-4F08-8EAD-CA75EB77282F}" presName="txShp" presStyleLbl="node1" presStyleIdx="2" presStyleCnt="5" custScaleX="118010" custScaleY="80609" custLinFactNeighborX="13517" custLinFactNeighborY="-5380">
        <dgm:presLayoutVars>
          <dgm:bulletEnabled val="1"/>
        </dgm:presLayoutVars>
      </dgm:prSet>
      <dgm:spPr/>
      <dgm:t>
        <a:bodyPr/>
        <a:lstStyle/>
        <a:p>
          <a:endParaRPr lang="en-US"/>
        </a:p>
      </dgm:t>
    </dgm:pt>
    <dgm:pt modelId="{A587CD68-5BFA-44E4-B177-9C0A4F95BEA7}" type="pres">
      <dgm:prSet presAssocID="{59C5301E-F1ED-46C0-A804-5890B978466B}" presName="spacing" presStyleCnt="0"/>
      <dgm:spPr/>
    </dgm:pt>
    <dgm:pt modelId="{808038C8-84DB-42FB-9542-F090CF818CD9}" type="pres">
      <dgm:prSet presAssocID="{1B23D826-3214-4105-A999-D896D557377A}" presName="composite" presStyleCnt="0"/>
      <dgm:spPr/>
    </dgm:pt>
    <dgm:pt modelId="{A4DD262D-4C44-4C1B-88E7-21A0B21CEEEB}" type="pres">
      <dgm:prSet presAssocID="{1B23D826-3214-4105-A999-D896D557377A}" presName="imgShp" presStyleLbl="fgImgPlace1" presStyleIdx="3" presStyleCnt="5"/>
      <dgm:spPr/>
    </dgm:pt>
    <dgm:pt modelId="{77346E08-8E8F-4459-82B4-AC5EC4CDF12D}" type="pres">
      <dgm:prSet presAssocID="{1B23D826-3214-4105-A999-D896D557377A}" presName="txShp" presStyleLbl="node1" presStyleIdx="3" presStyleCnt="5" custScaleX="125906" custLinFactNeighborX="12832" custLinFactNeighborY="423">
        <dgm:presLayoutVars>
          <dgm:bulletEnabled val="1"/>
        </dgm:presLayoutVars>
      </dgm:prSet>
      <dgm:spPr/>
      <dgm:t>
        <a:bodyPr/>
        <a:lstStyle/>
        <a:p>
          <a:endParaRPr lang="en-US"/>
        </a:p>
      </dgm:t>
    </dgm:pt>
    <dgm:pt modelId="{83A2627E-57F4-4BB5-AE3C-5570EA4DBC6B}" type="pres">
      <dgm:prSet presAssocID="{E96EB9E8-CF42-44BA-97EE-A8AF4CCAD1A8}" presName="spacing" presStyleCnt="0"/>
      <dgm:spPr/>
    </dgm:pt>
    <dgm:pt modelId="{1585AFE7-7E94-498B-A48B-A8878349EABA}" type="pres">
      <dgm:prSet presAssocID="{AE214C41-79E4-48DE-945C-10DC740D4F60}" presName="composite" presStyleCnt="0"/>
      <dgm:spPr/>
    </dgm:pt>
    <dgm:pt modelId="{494A0586-A725-4E78-9E31-A02B90CCDB59}" type="pres">
      <dgm:prSet presAssocID="{AE214C41-79E4-48DE-945C-10DC740D4F60}" presName="imgShp" presStyleLbl="fgImgPlace1" presStyleIdx="4" presStyleCnt="5"/>
      <dgm:spPr/>
    </dgm:pt>
    <dgm:pt modelId="{4D244CF0-C5B6-47F0-87E0-DB87FFBB85DA}" type="pres">
      <dgm:prSet presAssocID="{AE214C41-79E4-48DE-945C-10DC740D4F60}" presName="txShp" presStyleLbl="node1" presStyleIdx="4" presStyleCnt="5" custScaleX="125164" custLinFactNeighborX="15525" custLinFactNeighborY="94">
        <dgm:presLayoutVars>
          <dgm:bulletEnabled val="1"/>
        </dgm:presLayoutVars>
      </dgm:prSet>
      <dgm:spPr/>
      <dgm:t>
        <a:bodyPr/>
        <a:lstStyle/>
        <a:p>
          <a:endParaRPr lang="en-GB"/>
        </a:p>
      </dgm:t>
    </dgm:pt>
  </dgm:ptLst>
  <dgm:cxnLst>
    <dgm:cxn modelId="{C20F88DA-0653-48CB-ACE4-5954C22C9D3D}" srcId="{A363E102-B118-49ED-8652-5081AD4A8BEA}" destId="{925E7063-2B14-47ED-B18C-F6CD8F408FB2}" srcOrd="0" destOrd="0" parTransId="{94C2A59C-5B7D-42E4-842F-BF759AB23EF9}" sibTransId="{24CD1963-0C5D-4393-9006-BC903317074B}"/>
    <dgm:cxn modelId="{34920E7A-1C23-48C6-8D13-A4BA13396369}" srcId="{A363E102-B118-49ED-8652-5081AD4A8BEA}" destId="{867ED1E9-8CE6-4C7B-AB35-58A3BCF37B46}" srcOrd="1" destOrd="0" parTransId="{57F5FF16-EFDE-40F1-B011-7794103776C6}" sibTransId="{FCFD29C8-4F9D-4D15-90B5-1BB0C11B3FD9}"/>
    <dgm:cxn modelId="{33D04E7E-BD8A-4C6B-9F04-8A7F114F2E9D}" type="presOf" srcId="{925E7063-2B14-47ED-B18C-F6CD8F408FB2}" destId="{C4626740-17F5-4484-9657-5560E80F2C9C}" srcOrd="0" destOrd="0" presId="urn:microsoft.com/office/officeart/2005/8/layout/vList3"/>
    <dgm:cxn modelId="{AB0E6CA4-4AE2-4A38-9747-A4C6D54A82CB}" srcId="{A363E102-B118-49ED-8652-5081AD4A8BEA}" destId="{E4E6E2F1-A203-4F08-8EAD-CA75EB77282F}" srcOrd="2" destOrd="0" parTransId="{92C985CF-15EB-4371-8DD9-B4BC1F72F6CF}" sibTransId="{59C5301E-F1ED-46C0-A804-5890B978466B}"/>
    <dgm:cxn modelId="{8F38ED22-B47A-47B7-908D-62FE66FD8528}" type="presOf" srcId="{A363E102-B118-49ED-8652-5081AD4A8BEA}" destId="{8C3E8B08-D039-42E6-B22C-5BC1DB88CB30}" srcOrd="0" destOrd="0" presId="urn:microsoft.com/office/officeart/2005/8/layout/vList3"/>
    <dgm:cxn modelId="{AC76946A-7632-4FC7-812A-7A44AB3702F0}" srcId="{A363E102-B118-49ED-8652-5081AD4A8BEA}" destId="{1B23D826-3214-4105-A999-D896D557377A}" srcOrd="3" destOrd="0" parTransId="{34A65C68-9A6E-43AF-9285-235EFA4F50D8}" sibTransId="{E96EB9E8-CF42-44BA-97EE-A8AF4CCAD1A8}"/>
    <dgm:cxn modelId="{994C83DD-DDED-4E5F-99D9-0B4434E74C4D}" type="presOf" srcId="{1B23D826-3214-4105-A999-D896D557377A}" destId="{77346E08-8E8F-4459-82B4-AC5EC4CDF12D}" srcOrd="0" destOrd="0" presId="urn:microsoft.com/office/officeart/2005/8/layout/vList3"/>
    <dgm:cxn modelId="{37B67C1F-B9E4-4395-8101-42D073298B2D}" type="presOf" srcId="{867ED1E9-8CE6-4C7B-AB35-58A3BCF37B46}" destId="{2BBD3390-82B7-46E6-BAC0-7C6BDEBCFBF0}" srcOrd="0" destOrd="0" presId="urn:microsoft.com/office/officeart/2005/8/layout/vList3"/>
    <dgm:cxn modelId="{AA1B906C-2ADA-4343-A3D6-C5F2EDFA5B23}" srcId="{A363E102-B118-49ED-8652-5081AD4A8BEA}" destId="{AE214C41-79E4-48DE-945C-10DC740D4F60}" srcOrd="4" destOrd="0" parTransId="{836EB62B-B532-4D09-8BF8-0F12E05F176D}" sibTransId="{D76B2B13-614A-43E4-BA19-F444724D1636}"/>
    <dgm:cxn modelId="{421056A0-5F03-4845-AAE7-15072D087D90}" type="presOf" srcId="{AE214C41-79E4-48DE-945C-10DC740D4F60}" destId="{4D244CF0-C5B6-47F0-87E0-DB87FFBB85DA}" srcOrd="0" destOrd="0" presId="urn:microsoft.com/office/officeart/2005/8/layout/vList3"/>
    <dgm:cxn modelId="{1E9FC701-814F-480B-9360-3CA3B30D664A}" type="presOf" srcId="{E4E6E2F1-A203-4F08-8EAD-CA75EB77282F}" destId="{063A8FD0-D612-489F-B96B-6D4CC11F6084}" srcOrd="0" destOrd="0" presId="urn:microsoft.com/office/officeart/2005/8/layout/vList3"/>
    <dgm:cxn modelId="{8F9FCA96-2ECC-484B-92EF-CDE8B1170446}" type="presParOf" srcId="{8C3E8B08-D039-42E6-B22C-5BC1DB88CB30}" destId="{FF0ACA0E-A5FF-46F0-B9BB-2750EF99C1AD}" srcOrd="0" destOrd="0" presId="urn:microsoft.com/office/officeart/2005/8/layout/vList3"/>
    <dgm:cxn modelId="{510F3295-3E1D-45FC-B65B-F68BC4CD025E}" type="presParOf" srcId="{FF0ACA0E-A5FF-46F0-B9BB-2750EF99C1AD}" destId="{CF6E43B6-B759-461D-AF63-55F02C3A4C83}" srcOrd="0" destOrd="0" presId="urn:microsoft.com/office/officeart/2005/8/layout/vList3"/>
    <dgm:cxn modelId="{47A5D95C-C5AA-4AF2-BDB9-7939CE69BFDF}" type="presParOf" srcId="{FF0ACA0E-A5FF-46F0-B9BB-2750EF99C1AD}" destId="{C4626740-17F5-4484-9657-5560E80F2C9C}" srcOrd="1" destOrd="0" presId="urn:microsoft.com/office/officeart/2005/8/layout/vList3"/>
    <dgm:cxn modelId="{0FC9BC4C-AE0D-4D10-A1C6-D8A96BA20106}" type="presParOf" srcId="{8C3E8B08-D039-42E6-B22C-5BC1DB88CB30}" destId="{75446ECD-CDEC-4C1E-B6BF-640AEA702BA3}" srcOrd="1" destOrd="0" presId="urn:microsoft.com/office/officeart/2005/8/layout/vList3"/>
    <dgm:cxn modelId="{1BFB55AF-FB1D-4B6D-882E-FF4772B4BC78}" type="presParOf" srcId="{8C3E8B08-D039-42E6-B22C-5BC1DB88CB30}" destId="{E013E3CD-A56F-45EF-A7FC-47B9D48974D0}" srcOrd="2" destOrd="0" presId="urn:microsoft.com/office/officeart/2005/8/layout/vList3"/>
    <dgm:cxn modelId="{B3DEA972-A0D3-4026-BE4A-3B912518E0EB}" type="presParOf" srcId="{E013E3CD-A56F-45EF-A7FC-47B9D48974D0}" destId="{2009047A-59E9-4193-9B18-D334BD42287B}" srcOrd="0" destOrd="0" presId="urn:microsoft.com/office/officeart/2005/8/layout/vList3"/>
    <dgm:cxn modelId="{936A2A3F-8362-4FA7-AC82-FB779D660B12}" type="presParOf" srcId="{E013E3CD-A56F-45EF-A7FC-47B9D48974D0}" destId="{2BBD3390-82B7-46E6-BAC0-7C6BDEBCFBF0}" srcOrd="1" destOrd="0" presId="urn:microsoft.com/office/officeart/2005/8/layout/vList3"/>
    <dgm:cxn modelId="{8688359E-1DB8-48EF-9868-94BD630E24F8}" type="presParOf" srcId="{8C3E8B08-D039-42E6-B22C-5BC1DB88CB30}" destId="{3DF98DD6-FC8D-48FB-BD37-13D7C940E303}" srcOrd="3" destOrd="0" presId="urn:microsoft.com/office/officeart/2005/8/layout/vList3"/>
    <dgm:cxn modelId="{90AD781B-F0F0-4A20-BE0C-F50005CA152A}" type="presParOf" srcId="{8C3E8B08-D039-42E6-B22C-5BC1DB88CB30}" destId="{04A2B5FA-9DAD-48B9-AA7D-1C20D16B94A3}" srcOrd="4" destOrd="0" presId="urn:microsoft.com/office/officeart/2005/8/layout/vList3"/>
    <dgm:cxn modelId="{2FCFEF86-336E-4307-9E1F-2C7C647E12E1}" type="presParOf" srcId="{04A2B5FA-9DAD-48B9-AA7D-1C20D16B94A3}" destId="{BFC84DDB-B6C7-4130-8F43-6980B35EB190}" srcOrd="0" destOrd="0" presId="urn:microsoft.com/office/officeart/2005/8/layout/vList3"/>
    <dgm:cxn modelId="{2308BB35-1B35-46CC-AEC9-1FE3C0F3836A}" type="presParOf" srcId="{04A2B5FA-9DAD-48B9-AA7D-1C20D16B94A3}" destId="{063A8FD0-D612-489F-B96B-6D4CC11F6084}" srcOrd="1" destOrd="0" presId="urn:microsoft.com/office/officeart/2005/8/layout/vList3"/>
    <dgm:cxn modelId="{9ACE489E-CC8F-4A5E-9B5F-A54006EF698C}" type="presParOf" srcId="{8C3E8B08-D039-42E6-B22C-5BC1DB88CB30}" destId="{A587CD68-5BFA-44E4-B177-9C0A4F95BEA7}" srcOrd="5" destOrd="0" presId="urn:microsoft.com/office/officeart/2005/8/layout/vList3"/>
    <dgm:cxn modelId="{73D4F9A5-18F0-40F0-8F7C-24BFC72E530A}" type="presParOf" srcId="{8C3E8B08-D039-42E6-B22C-5BC1DB88CB30}" destId="{808038C8-84DB-42FB-9542-F090CF818CD9}" srcOrd="6" destOrd="0" presId="urn:microsoft.com/office/officeart/2005/8/layout/vList3"/>
    <dgm:cxn modelId="{184FCD7E-C378-43B1-8B06-A2B8762542FF}" type="presParOf" srcId="{808038C8-84DB-42FB-9542-F090CF818CD9}" destId="{A4DD262D-4C44-4C1B-88E7-21A0B21CEEEB}" srcOrd="0" destOrd="0" presId="urn:microsoft.com/office/officeart/2005/8/layout/vList3"/>
    <dgm:cxn modelId="{BBD32267-15D5-41A1-ADB1-48CDCAB30F79}" type="presParOf" srcId="{808038C8-84DB-42FB-9542-F090CF818CD9}" destId="{77346E08-8E8F-4459-82B4-AC5EC4CDF12D}" srcOrd="1" destOrd="0" presId="urn:microsoft.com/office/officeart/2005/8/layout/vList3"/>
    <dgm:cxn modelId="{B1A81B6F-92C3-4B28-82F9-EBE2D2D428D0}" type="presParOf" srcId="{8C3E8B08-D039-42E6-B22C-5BC1DB88CB30}" destId="{83A2627E-57F4-4BB5-AE3C-5570EA4DBC6B}" srcOrd="7" destOrd="0" presId="urn:microsoft.com/office/officeart/2005/8/layout/vList3"/>
    <dgm:cxn modelId="{24247A08-350C-45E0-94A6-DCB1AA35B28C}" type="presParOf" srcId="{8C3E8B08-D039-42E6-B22C-5BC1DB88CB30}" destId="{1585AFE7-7E94-498B-A48B-A8878349EABA}" srcOrd="8" destOrd="0" presId="urn:microsoft.com/office/officeart/2005/8/layout/vList3"/>
    <dgm:cxn modelId="{50BCF87C-8F7D-4946-B196-5DBC9EBBC1E3}" type="presParOf" srcId="{1585AFE7-7E94-498B-A48B-A8878349EABA}" destId="{494A0586-A725-4E78-9E31-A02B90CCDB59}" srcOrd="0" destOrd="0" presId="urn:microsoft.com/office/officeart/2005/8/layout/vList3"/>
    <dgm:cxn modelId="{C4557EB3-1F2B-4E2B-911A-8E11B53368C2}" type="presParOf" srcId="{1585AFE7-7E94-498B-A48B-A8878349EABA}" destId="{4D244CF0-C5B6-47F0-87E0-DB87FFBB85D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065C4-178D-418E-860F-E8DAC2F8D64F}" type="doc">
      <dgm:prSet loTypeId="urn:microsoft.com/office/officeart/2005/8/layout/venn1" loCatId="relationship" qsTypeId="urn:microsoft.com/office/officeart/2005/8/quickstyle/simple4" qsCatId="simple" csTypeId="urn:microsoft.com/office/officeart/2005/8/colors/colorful2" csCatId="colorful" phldr="1"/>
      <dgm:spPr/>
    </dgm:pt>
    <dgm:pt modelId="{8044F547-36FB-4B13-A0E2-51BF37F7E874}">
      <dgm:prSet phldrT="[Text]" custT="1"/>
      <dgm:spPr/>
      <dgm:t>
        <a:bodyPr/>
        <a:lstStyle/>
        <a:p>
          <a:r>
            <a:rPr lang="de-CH" sz="2000" b="1" dirty="0" smtClean="0"/>
            <a:t>Migrants’ well-being</a:t>
          </a:r>
          <a:endParaRPr lang="en-US" sz="2000" b="1" dirty="0"/>
        </a:p>
      </dgm:t>
    </dgm:pt>
    <dgm:pt modelId="{62F27AD9-96D6-49F0-8010-B0733693C092}" type="parTrans" cxnId="{10C076E2-3342-49B3-BEA4-4CCC76A2BA18}">
      <dgm:prSet/>
      <dgm:spPr/>
      <dgm:t>
        <a:bodyPr/>
        <a:lstStyle/>
        <a:p>
          <a:endParaRPr lang="en-US" b="1"/>
        </a:p>
      </dgm:t>
    </dgm:pt>
    <dgm:pt modelId="{F2AB802F-2940-4BFB-87DD-D590F4F98BFD}" type="sibTrans" cxnId="{10C076E2-3342-49B3-BEA4-4CCC76A2BA18}">
      <dgm:prSet/>
      <dgm:spPr/>
      <dgm:t>
        <a:bodyPr/>
        <a:lstStyle/>
        <a:p>
          <a:endParaRPr lang="en-US" b="1"/>
        </a:p>
      </dgm:t>
    </dgm:pt>
    <dgm:pt modelId="{CE61D44D-EA60-4A15-96A0-ED37B78A7EF5}" type="pres">
      <dgm:prSet presAssocID="{223065C4-178D-418E-860F-E8DAC2F8D64F}" presName="compositeShape" presStyleCnt="0">
        <dgm:presLayoutVars>
          <dgm:chMax val="7"/>
          <dgm:dir/>
          <dgm:resizeHandles val="exact"/>
        </dgm:presLayoutVars>
      </dgm:prSet>
      <dgm:spPr/>
    </dgm:pt>
    <dgm:pt modelId="{BBCC717A-5C4A-4401-B8E3-5760D93D818D}" type="pres">
      <dgm:prSet presAssocID="{8044F547-36FB-4B13-A0E2-51BF37F7E874}" presName="circ1TxSh" presStyleLbl="vennNode1" presStyleIdx="0" presStyleCnt="1" custScaleX="81019" custScaleY="57020" custLinFactNeighborX="-3354"/>
      <dgm:spPr/>
      <dgm:t>
        <a:bodyPr/>
        <a:lstStyle/>
        <a:p>
          <a:endParaRPr lang="en-US"/>
        </a:p>
      </dgm:t>
    </dgm:pt>
  </dgm:ptLst>
  <dgm:cxnLst>
    <dgm:cxn modelId="{32CA0D8F-FF2A-45FA-97A3-03D2F3376709}" type="presOf" srcId="{8044F547-36FB-4B13-A0E2-51BF37F7E874}" destId="{BBCC717A-5C4A-4401-B8E3-5760D93D818D}" srcOrd="0" destOrd="0" presId="urn:microsoft.com/office/officeart/2005/8/layout/venn1"/>
    <dgm:cxn modelId="{10C076E2-3342-49B3-BEA4-4CCC76A2BA18}" srcId="{223065C4-178D-418E-860F-E8DAC2F8D64F}" destId="{8044F547-36FB-4B13-A0E2-51BF37F7E874}" srcOrd="0" destOrd="0" parTransId="{62F27AD9-96D6-49F0-8010-B0733693C092}" sibTransId="{F2AB802F-2940-4BFB-87DD-D590F4F98BFD}"/>
    <dgm:cxn modelId="{30B442A0-F475-4CA4-8E43-64BDF9732AD8}" type="presOf" srcId="{223065C4-178D-418E-860F-E8DAC2F8D64F}" destId="{CE61D44D-EA60-4A15-96A0-ED37B78A7EF5}" srcOrd="0" destOrd="0" presId="urn:microsoft.com/office/officeart/2005/8/layout/venn1"/>
    <dgm:cxn modelId="{07F78FB0-A2CB-4332-A8E3-B407ED3B44B2}" type="presParOf" srcId="{CE61D44D-EA60-4A15-96A0-ED37B78A7EF5}" destId="{BBCC717A-5C4A-4401-B8E3-5760D93D818D}"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63E102-B118-49ED-8652-5081AD4A8BEA}" type="doc">
      <dgm:prSet loTypeId="urn:microsoft.com/office/officeart/2005/8/layout/vList3" loCatId="list" qsTypeId="urn:microsoft.com/office/officeart/2005/8/quickstyle/simple1" qsCatId="simple" csTypeId="urn:microsoft.com/office/officeart/2005/8/colors/accent1_2" csCatId="accent1" phldr="1"/>
      <dgm:spPr/>
    </dgm:pt>
    <dgm:pt modelId="{925E7063-2B14-47ED-B18C-F6CD8F408FB2}">
      <dgm:prSet phldrT="[Text]" custT="1"/>
      <dgm:spPr>
        <a:solidFill>
          <a:schemeClr val="accent1">
            <a:lumMod val="75000"/>
          </a:schemeClr>
        </a:solidFill>
      </dgm:spPr>
      <dgm:t>
        <a:bodyPr/>
        <a:lstStyle/>
        <a:p>
          <a:pPr marL="0" marR="0" indent="0" defTabSz="969963" eaLnBrk="1" fontAlgn="auto" latinLnBrk="0" hangingPunct="1">
            <a:lnSpc>
              <a:spcPct val="100000"/>
            </a:lnSpc>
            <a:spcBef>
              <a:spcPts val="0"/>
            </a:spcBef>
            <a:spcAft>
              <a:spcPts val="0"/>
            </a:spcAft>
            <a:buClrTx/>
            <a:buSzTx/>
            <a:buFontTx/>
            <a:buNone/>
            <a:tabLst/>
            <a:defRPr/>
          </a:pPr>
          <a:r>
            <a:rPr lang="fr-CH" sz="1800" b="1" dirty="0" err="1" smtClean="0"/>
            <a:t>Sustainable</a:t>
          </a:r>
          <a:r>
            <a:rPr lang="fr-CH" sz="1800" b="1" dirty="0" smtClean="0"/>
            <a:t> </a:t>
          </a:r>
          <a:r>
            <a:rPr lang="fr-CH" sz="1800" b="1" dirty="0" err="1" smtClean="0"/>
            <a:t>Development</a:t>
          </a:r>
          <a:endParaRPr lang="fr-CH" sz="1800" b="1" dirty="0" smtClean="0"/>
        </a:p>
        <a:p>
          <a:pPr defTabSz="2311400">
            <a:lnSpc>
              <a:spcPct val="90000"/>
            </a:lnSpc>
            <a:spcBef>
              <a:spcPct val="0"/>
            </a:spcBef>
            <a:spcAft>
              <a:spcPct val="35000"/>
            </a:spcAft>
          </a:pPr>
          <a:r>
            <a:rPr lang="fr-CH" sz="1800" b="1" dirty="0" smtClean="0"/>
            <a:t>Agenda</a:t>
          </a:r>
          <a:endParaRPr lang="en-US" sz="1800" dirty="0"/>
        </a:p>
      </dgm:t>
    </dgm:pt>
    <dgm:pt modelId="{94C2A59C-5B7D-42E4-842F-BF759AB23EF9}" type="parTrans" cxnId="{C20F88DA-0653-48CB-ACE4-5954C22C9D3D}">
      <dgm:prSet/>
      <dgm:spPr/>
      <dgm:t>
        <a:bodyPr/>
        <a:lstStyle/>
        <a:p>
          <a:endParaRPr lang="en-US"/>
        </a:p>
      </dgm:t>
    </dgm:pt>
    <dgm:pt modelId="{24CD1963-0C5D-4393-9006-BC903317074B}" type="sibTrans" cxnId="{C20F88DA-0653-48CB-ACE4-5954C22C9D3D}">
      <dgm:prSet/>
      <dgm:spPr/>
      <dgm:t>
        <a:bodyPr/>
        <a:lstStyle/>
        <a:p>
          <a:endParaRPr lang="en-US"/>
        </a:p>
      </dgm:t>
    </dgm:pt>
    <dgm:pt modelId="{867ED1E9-8CE6-4C7B-AB35-58A3BCF37B4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CH" sz="1800" b="1" dirty="0" smtClean="0">
            <a:solidFill>
              <a:schemeClr val="tx1">
                <a:lumMod val="85000"/>
                <a:lumOff val="15000"/>
              </a:schemeClr>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800" b="1" dirty="0" smtClean="0">
              <a:solidFill>
                <a:schemeClr val="bg1"/>
              </a:solidFill>
            </a:rPr>
            <a:t>Global Consultation on Migrant </a:t>
          </a:r>
          <a:r>
            <a:rPr lang="fr-CH" sz="1800" b="1" dirty="0" err="1" smtClean="0">
              <a:solidFill>
                <a:schemeClr val="bg1"/>
              </a:solidFill>
            </a:rPr>
            <a:t>Health</a:t>
          </a:r>
          <a:r>
            <a:rPr lang="fr-CH" sz="1800" b="1" dirty="0" smtClean="0">
              <a:solidFill>
                <a:schemeClr val="bg1"/>
              </a:solidFill>
            </a:rPr>
            <a:t> (</a:t>
          </a:r>
          <a:r>
            <a:rPr lang="fr-CH" sz="1800" b="1" dirty="0" err="1" smtClean="0">
              <a:solidFill>
                <a:schemeClr val="bg1"/>
              </a:solidFill>
            </a:rPr>
            <a:t>February</a:t>
          </a:r>
          <a:r>
            <a:rPr lang="fr-CH" sz="1800" b="1" dirty="0" smtClean="0">
              <a:solidFill>
                <a:schemeClr val="bg1"/>
              </a:solidFill>
            </a:rPr>
            <a:t>)</a:t>
          </a:r>
          <a:endParaRPr lang="en-US" sz="1800" b="1" dirty="0" smtClean="0">
            <a:solidFill>
              <a:schemeClr val="bg1"/>
            </a:solidFill>
          </a:endParaRPr>
        </a:p>
        <a:p>
          <a:pPr>
            <a:lnSpc>
              <a:spcPct val="90000"/>
            </a:lnSpc>
            <a:spcBef>
              <a:spcPct val="0"/>
            </a:spcBef>
            <a:spcAft>
              <a:spcPct val="35000"/>
            </a:spcAft>
          </a:pPr>
          <a:endParaRPr lang="en-US" sz="1800" b="1" dirty="0"/>
        </a:p>
      </dgm:t>
    </dgm:pt>
    <dgm:pt modelId="{57F5FF16-EFDE-40F1-B011-7794103776C6}" type="parTrans" cxnId="{34920E7A-1C23-48C6-8D13-A4BA13396369}">
      <dgm:prSet/>
      <dgm:spPr/>
      <dgm:t>
        <a:bodyPr/>
        <a:lstStyle/>
        <a:p>
          <a:endParaRPr lang="en-US"/>
        </a:p>
      </dgm:t>
    </dgm:pt>
    <dgm:pt modelId="{FCFD29C8-4F9D-4D15-90B5-1BB0C11B3FD9}" type="sibTrans" cxnId="{34920E7A-1C23-48C6-8D13-A4BA13396369}">
      <dgm:prSet/>
      <dgm:spPr/>
      <dgm:t>
        <a:bodyPr/>
        <a:lstStyle/>
        <a:p>
          <a:endParaRPr lang="en-US"/>
        </a:p>
      </dgm:t>
    </dgm:pt>
    <dgm:pt modelId="{E4E6E2F1-A203-4F08-8EAD-CA75EB77282F}">
      <dgm:prSet phldrT="[Text]" custT="1"/>
      <dgm:spPr>
        <a:solidFill>
          <a:schemeClr val="accent1">
            <a:lumMod val="60000"/>
            <a:lumOff val="40000"/>
          </a:schemeClr>
        </a:solidFill>
      </dgm:spPr>
      <dgm:t>
        <a:bodyPr/>
        <a:lstStyle/>
        <a:p>
          <a:r>
            <a:rPr lang="fr-CH" sz="1800" b="1" dirty="0" smtClean="0">
              <a:solidFill>
                <a:schemeClr val="tx1">
                  <a:lumMod val="85000"/>
                  <a:lumOff val="15000"/>
                </a:schemeClr>
              </a:solidFill>
            </a:rPr>
            <a:t>9th GFMD (</a:t>
          </a:r>
          <a:r>
            <a:rPr lang="fr-CH" sz="1800" b="1" dirty="0" err="1" smtClean="0">
              <a:solidFill>
                <a:schemeClr val="tx1">
                  <a:lumMod val="85000"/>
                  <a:lumOff val="15000"/>
                </a:schemeClr>
              </a:solidFill>
            </a:rPr>
            <a:t>December</a:t>
          </a:r>
          <a:r>
            <a:rPr lang="fr-CH" sz="1600" b="1" dirty="0" smtClean="0">
              <a:solidFill>
                <a:schemeClr val="tx1">
                  <a:lumMod val="85000"/>
                  <a:lumOff val="15000"/>
                </a:schemeClr>
              </a:solidFill>
            </a:rPr>
            <a:t>)</a:t>
          </a:r>
          <a:endParaRPr lang="en-US" sz="1600" b="1" dirty="0">
            <a:solidFill>
              <a:schemeClr val="tx1">
                <a:lumMod val="85000"/>
                <a:lumOff val="15000"/>
              </a:schemeClr>
            </a:solidFill>
          </a:endParaRPr>
        </a:p>
      </dgm:t>
    </dgm:pt>
    <dgm:pt modelId="{92C985CF-15EB-4371-8DD9-B4BC1F72F6CF}" type="parTrans" cxnId="{AB0E6CA4-4AE2-4A38-9747-A4C6D54A82CB}">
      <dgm:prSet/>
      <dgm:spPr/>
      <dgm:t>
        <a:bodyPr/>
        <a:lstStyle/>
        <a:p>
          <a:endParaRPr lang="en-US"/>
        </a:p>
      </dgm:t>
    </dgm:pt>
    <dgm:pt modelId="{59C5301E-F1ED-46C0-A804-5890B978466B}" type="sibTrans" cxnId="{AB0E6CA4-4AE2-4A38-9747-A4C6D54A82CB}">
      <dgm:prSet/>
      <dgm:spPr/>
      <dgm:t>
        <a:bodyPr/>
        <a:lstStyle/>
        <a:p>
          <a:endParaRPr lang="en-US"/>
        </a:p>
      </dgm:t>
    </dgm:pt>
    <dgm:pt modelId="{6CFA0D72-7221-4C04-A2F2-2D32BC70CF10}">
      <dgm:prSet phldrT="[Text]" custT="1"/>
      <dgm:spPr>
        <a:solidFill>
          <a:schemeClr val="accent1">
            <a:lumMod val="60000"/>
            <a:lumOff val="40000"/>
          </a:schemeClr>
        </a:solidFill>
      </dgm:spPr>
      <dgm:t>
        <a:bodyPr/>
        <a:lstStyle/>
        <a:p>
          <a:r>
            <a:rPr lang="fr-CH" sz="1800" b="1" dirty="0" smtClean="0">
              <a:solidFill>
                <a:schemeClr val="tx1">
                  <a:lumMod val="85000"/>
                  <a:lumOff val="15000"/>
                </a:schemeClr>
              </a:solidFill>
            </a:rPr>
            <a:t>IOM 107th Council (</a:t>
          </a:r>
          <a:r>
            <a:rPr lang="fr-CH" sz="1800" b="1" dirty="0" err="1" smtClean="0">
              <a:solidFill>
                <a:schemeClr val="tx1">
                  <a:lumMod val="85000"/>
                  <a:lumOff val="15000"/>
                </a:schemeClr>
              </a:solidFill>
            </a:rPr>
            <a:t>December</a:t>
          </a:r>
          <a:r>
            <a:rPr lang="fr-CH" sz="1400" b="1" dirty="0" smtClean="0">
              <a:solidFill>
                <a:schemeClr val="tx1">
                  <a:lumMod val="85000"/>
                  <a:lumOff val="15000"/>
                </a:schemeClr>
              </a:solidFill>
            </a:rPr>
            <a:t>)</a:t>
          </a:r>
          <a:endParaRPr lang="en-US" sz="1400" b="1" dirty="0">
            <a:solidFill>
              <a:schemeClr val="tx1">
                <a:lumMod val="85000"/>
                <a:lumOff val="15000"/>
              </a:schemeClr>
            </a:solidFill>
          </a:endParaRPr>
        </a:p>
      </dgm:t>
    </dgm:pt>
    <dgm:pt modelId="{77501FE8-AF78-41CF-90E6-9799C3E24A2F}" type="parTrans" cxnId="{062E0121-74DA-4058-A9B8-D9B1F7F904FE}">
      <dgm:prSet/>
      <dgm:spPr/>
      <dgm:t>
        <a:bodyPr/>
        <a:lstStyle/>
        <a:p>
          <a:endParaRPr lang="en-US"/>
        </a:p>
      </dgm:t>
    </dgm:pt>
    <dgm:pt modelId="{4D04C983-FBD3-45D6-B690-D87024F2A3B5}" type="sibTrans" cxnId="{062E0121-74DA-4058-A9B8-D9B1F7F904FE}">
      <dgm:prSet/>
      <dgm:spPr/>
      <dgm:t>
        <a:bodyPr/>
        <a:lstStyle/>
        <a:p>
          <a:endParaRPr lang="en-US"/>
        </a:p>
      </dgm:t>
    </dgm:pt>
    <dgm:pt modelId="{99E449A3-AC76-40BD-BF99-9A6A45B0E69A}">
      <dgm:prSet phldrT="[Text]" custT="1"/>
      <dgm:spPr>
        <a:solidFill>
          <a:schemeClr val="accent1">
            <a:lumMod val="60000"/>
            <a:lumOff val="40000"/>
          </a:schemeClr>
        </a:solidFill>
      </dgm:spPr>
      <dgm:t>
        <a:bodyPr/>
        <a:lstStyle/>
        <a:p>
          <a:pPr defTabSz="990600">
            <a:tabLst>
              <a:tab pos="0" algn="l"/>
            </a:tabLst>
          </a:pPr>
          <a:r>
            <a:rPr lang="en-US" sz="1800" b="1" dirty="0" smtClean="0">
              <a:solidFill>
                <a:schemeClr val="tx1">
                  <a:lumMod val="85000"/>
                  <a:lumOff val="15000"/>
                </a:schemeClr>
              </a:solidFill>
            </a:rPr>
            <a:t>Puebla Process (September)</a:t>
          </a:r>
          <a:endParaRPr lang="en-US" sz="1800" b="1" dirty="0">
            <a:solidFill>
              <a:schemeClr val="tx1">
                <a:lumMod val="85000"/>
                <a:lumOff val="15000"/>
              </a:schemeClr>
            </a:solidFill>
          </a:endParaRPr>
        </a:p>
      </dgm:t>
    </dgm:pt>
    <dgm:pt modelId="{9C1B742E-48CA-4785-88FD-DF9DBEE906EC}" type="parTrans" cxnId="{FDE0336A-8943-41CB-86DB-11ECE73253D0}">
      <dgm:prSet/>
      <dgm:spPr/>
      <dgm:t>
        <a:bodyPr/>
        <a:lstStyle/>
        <a:p>
          <a:endParaRPr lang="en-US"/>
        </a:p>
      </dgm:t>
    </dgm:pt>
    <dgm:pt modelId="{59C18AD5-14AA-41F1-9D00-D89FFA41C47B}" type="sibTrans" cxnId="{FDE0336A-8943-41CB-86DB-11ECE73253D0}">
      <dgm:prSet/>
      <dgm:spPr/>
      <dgm:t>
        <a:bodyPr/>
        <a:lstStyle/>
        <a:p>
          <a:endParaRPr lang="en-US"/>
        </a:p>
      </dgm:t>
    </dgm:pt>
    <dgm:pt modelId="{FC42B7E1-8C61-4677-8814-8FC1382B6A2E}">
      <dgm:prSet phldrT="[Text]" custT="1"/>
      <dgm:spPr>
        <a:solidFill>
          <a:schemeClr val="accent1">
            <a:lumMod val="60000"/>
            <a:lumOff val="40000"/>
          </a:schemeClr>
        </a:solidFill>
      </dgm:spPr>
      <dgm:t>
        <a:bodyPr/>
        <a:lstStyle/>
        <a:p>
          <a:r>
            <a:rPr lang="fr-CH" sz="1800" b="1" dirty="0" smtClean="0">
              <a:solidFill>
                <a:schemeClr val="tx1">
                  <a:lumMod val="85000"/>
                  <a:lumOff val="15000"/>
                </a:schemeClr>
              </a:solidFill>
            </a:rPr>
            <a:t>World </a:t>
          </a:r>
          <a:r>
            <a:rPr lang="fr-CH" sz="1800" b="1" dirty="0" err="1" smtClean="0">
              <a:solidFill>
                <a:schemeClr val="tx1">
                  <a:lumMod val="85000"/>
                  <a:lumOff val="15000"/>
                </a:schemeClr>
              </a:solidFill>
            </a:rPr>
            <a:t>Health</a:t>
          </a:r>
          <a:r>
            <a:rPr lang="fr-CH" sz="1800" b="1" dirty="0" smtClean="0">
              <a:solidFill>
                <a:schemeClr val="tx1">
                  <a:lumMod val="85000"/>
                  <a:lumOff val="15000"/>
                </a:schemeClr>
              </a:solidFill>
            </a:rPr>
            <a:t> </a:t>
          </a:r>
          <a:r>
            <a:rPr lang="fr-CH" sz="1800" b="1" dirty="0" err="1" smtClean="0">
              <a:solidFill>
                <a:schemeClr val="tx1">
                  <a:lumMod val="85000"/>
                  <a:lumOff val="15000"/>
                </a:schemeClr>
              </a:solidFill>
            </a:rPr>
            <a:t>Summit</a:t>
          </a:r>
          <a:r>
            <a:rPr lang="fr-CH" sz="1800" b="1" dirty="0" smtClean="0">
              <a:solidFill>
                <a:schemeClr val="tx1">
                  <a:lumMod val="85000"/>
                  <a:lumOff val="15000"/>
                </a:schemeClr>
              </a:solidFill>
            </a:rPr>
            <a:t>, Migration and </a:t>
          </a:r>
          <a:r>
            <a:rPr lang="fr-CH" sz="1800" b="1" dirty="0" err="1" smtClean="0">
              <a:solidFill>
                <a:schemeClr val="tx1">
                  <a:lumMod val="85000"/>
                  <a:lumOff val="15000"/>
                </a:schemeClr>
              </a:solidFill>
            </a:rPr>
            <a:t>Refugee</a:t>
          </a:r>
          <a:r>
            <a:rPr lang="fr-CH" sz="1800" b="1" dirty="0" smtClean="0">
              <a:solidFill>
                <a:schemeClr val="tx1">
                  <a:lumMod val="85000"/>
                  <a:lumOff val="15000"/>
                </a:schemeClr>
              </a:solidFill>
            </a:rPr>
            <a:t> </a:t>
          </a:r>
          <a:r>
            <a:rPr lang="fr-CH" sz="1800" b="1" dirty="0" err="1" smtClean="0">
              <a:solidFill>
                <a:schemeClr val="tx1">
                  <a:lumMod val="85000"/>
                  <a:lumOff val="15000"/>
                </a:schemeClr>
              </a:solidFill>
            </a:rPr>
            <a:t>Health</a:t>
          </a:r>
          <a:r>
            <a:rPr lang="fr-CH" sz="1800" b="1" dirty="0" smtClean="0">
              <a:solidFill>
                <a:schemeClr val="tx1">
                  <a:lumMod val="85000"/>
                  <a:lumOff val="15000"/>
                </a:schemeClr>
              </a:solidFill>
            </a:rPr>
            <a:t> (</a:t>
          </a:r>
          <a:r>
            <a:rPr lang="fr-CH" sz="1800" b="1" dirty="0" err="1" smtClean="0">
              <a:solidFill>
                <a:schemeClr val="tx1">
                  <a:lumMod val="85000"/>
                  <a:lumOff val="15000"/>
                </a:schemeClr>
              </a:solidFill>
            </a:rPr>
            <a:t>October</a:t>
          </a:r>
          <a:r>
            <a:rPr lang="fr-CH" sz="1800" b="1" dirty="0" smtClean="0">
              <a:solidFill>
                <a:schemeClr val="tx1">
                  <a:lumMod val="85000"/>
                  <a:lumOff val="15000"/>
                </a:schemeClr>
              </a:solidFill>
            </a:rPr>
            <a:t>)</a:t>
          </a:r>
          <a:endParaRPr lang="en-US" sz="1800" b="1" dirty="0">
            <a:solidFill>
              <a:schemeClr val="tx1">
                <a:lumMod val="85000"/>
                <a:lumOff val="15000"/>
              </a:schemeClr>
            </a:solidFill>
          </a:endParaRPr>
        </a:p>
      </dgm:t>
    </dgm:pt>
    <dgm:pt modelId="{E3068443-E51D-4F9C-BEA8-8AFA967C2E29}" type="parTrans" cxnId="{E95EBB2B-F7DE-4DDC-A732-CC1AD771DDE0}">
      <dgm:prSet/>
      <dgm:spPr/>
      <dgm:t>
        <a:bodyPr/>
        <a:lstStyle/>
        <a:p>
          <a:endParaRPr lang="en-US"/>
        </a:p>
      </dgm:t>
    </dgm:pt>
    <dgm:pt modelId="{2706FB5E-B5A8-4ED8-ABFF-9A13DED5786E}" type="sibTrans" cxnId="{E95EBB2B-F7DE-4DDC-A732-CC1AD771DDE0}">
      <dgm:prSet/>
      <dgm:spPr/>
      <dgm:t>
        <a:bodyPr/>
        <a:lstStyle/>
        <a:p>
          <a:endParaRPr lang="en-US"/>
        </a:p>
      </dgm:t>
    </dgm:pt>
    <dgm:pt modelId="{8AD2C0F9-A473-4DD4-A8E5-315DD5A6CB38}">
      <dgm:prSet phldrT="[Text]" custT="1"/>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H" sz="1600" b="1" dirty="0" smtClean="0">
              <a:solidFill>
                <a:schemeClr val="tx1">
                  <a:lumMod val="85000"/>
                  <a:lumOff val="15000"/>
                </a:schemeClr>
              </a:solidFill>
            </a:rPr>
            <a:t>71 st UNGA HL Meeting (Sept):  Large </a:t>
          </a:r>
          <a:r>
            <a:rPr lang="fr-CH" sz="1600" b="1" dirty="0" err="1" smtClean="0">
              <a:solidFill>
                <a:schemeClr val="tx1">
                  <a:lumMod val="85000"/>
                  <a:lumOff val="15000"/>
                </a:schemeClr>
              </a:solidFill>
            </a:rPr>
            <a:t>Movements</a:t>
          </a:r>
          <a:r>
            <a:rPr lang="fr-CH" sz="1600" b="1" dirty="0" smtClean="0">
              <a:solidFill>
                <a:schemeClr val="tx1">
                  <a:lumMod val="85000"/>
                  <a:lumOff val="15000"/>
                </a:schemeClr>
              </a:solidFill>
            </a:rPr>
            <a:t> of </a:t>
          </a:r>
          <a:r>
            <a:rPr lang="fr-CH" sz="1600" b="1" dirty="0" err="1" smtClean="0">
              <a:solidFill>
                <a:schemeClr val="tx1">
                  <a:lumMod val="85000"/>
                  <a:lumOff val="15000"/>
                </a:schemeClr>
              </a:solidFill>
            </a:rPr>
            <a:t>Refugees</a:t>
          </a:r>
          <a:r>
            <a:rPr lang="fr-CH" sz="1600" b="1" dirty="0" smtClean="0">
              <a:solidFill>
                <a:schemeClr val="tx1">
                  <a:lumMod val="85000"/>
                  <a:lumOff val="15000"/>
                </a:schemeClr>
              </a:solidFill>
            </a:rPr>
            <a:t> &amp; Migrants</a:t>
          </a:r>
          <a:endParaRPr lang="en-US" sz="1600" b="1" dirty="0">
            <a:solidFill>
              <a:schemeClr val="tx1">
                <a:lumMod val="85000"/>
                <a:lumOff val="15000"/>
              </a:schemeClr>
            </a:solidFill>
          </a:endParaRPr>
        </a:p>
      </dgm:t>
    </dgm:pt>
    <dgm:pt modelId="{DE6F1F1A-5590-4645-8AE8-342D6878FA6B}" type="parTrans" cxnId="{99064BFA-5972-47DF-8BC6-C1C44E510E59}">
      <dgm:prSet/>
      <dgm:spPr/>
      <dgm:t>
        <a:bodyPr/>
        <a:lstStyle/>
        <a:p>
          <a:endParaRPr lang="en-US"/>
        </a:p>
      </dgm:t>
    </dgm:pt>
    <dgm:pt modelId="{5561D8F2-FA60-44E8-AC4E-330EE75A4636}" type="sibTrans" cxnId="{99064BFA-5972-47DF-8BC6-C1C44E510E59}">
      <dgm:prSet/>
      <dgm:spPr/>
      <dgm:t>
        <a:bodyPr/>
        <a:lstStyle/>
        <a:p>
          <a:endParaRPr lang="en-US"/>
        </a:p>
      </dgm:t>
    </dgm:pt>
    <dgm:pt modelId="{B40D8CE7-0D78-4BE2-9407-11F554BD9486}">
      <dgm:prSet phldrT="[Text]" custT="1"/>
      <dgm:spPr>
        <a:solidFill>
          <a:schemeClr val="accent1">
            <a:lumMod val="60000"/>
            <a:lumOff val="40000"/>
          </a:schemeClr>
        </a:solidFill>
      </dgm:spPr>
      <dgm:t>
        <a:bodyPr/>
        <a:lstStyle/>
        <a:p>
          <a:r>
            <a:rPr lang="fr-CH" sz="1800" b="1" dirty="0" smtClean="0">
              <a:solidFill>
                <a:schemeClr val="tx1">
                  <a:lumMod val="85000"/>
                  <a:lumOff val="15000"/>
                </a:schemeClr>
              </a:solidFill>
            </a:rPr>
            <a:t>The Colombo </a:t>
          </a:r>
          <a:r>
            <a:rPr lang="fr-CH" sz="1800" b="1" dirty="0" err="1" smtClean="0">
              <a:solidFill>
                <a:schemeClr val="tx1">
                  <a:lumMod val="85000"/>
                  <a:lumOff val="15000"/>
                </a:schemeClr>
              </a:solidFill>
            </a:rPr>
            <a:t>Process</a:t>
          </a:r>
          <a:r>
            <a:rPr lang="fr-CH" sz="1800" b="1" dirty="0" smtClean="0">
              <a:solidFill>
                <a:schemeClr val="tx1">
                  <a:lumMod val="85000"/>
                  <a:lumOff val="15000"/>
                </a:schemeClr>
              </a:solidFill>
            </a:rPr>
            <a:t> (August)</a:t>
          </a:r>
          <a:endParaRPr lang="en-US" sz="1800" b="1" dirty="0">
            <a:solidFill>
              <a:schemeClr val="tx1">
                <a:lumMod val="85000"/>
                <a:lumOff val="15000"/>
              </a:schemeClr>
            </a:solidFill>
          </a:endParaRPr>
        </a:p>
      </dgm:t>
    </dgm:pt>
    <dgm:pt modelId="{24B98CD5-5D36-4E57-B930-D29A70D77414}" type="parTrans" cxnId="{FAC39F49-FEB7-4629-B30E-1CE850F11C7E}">
      <dgm:prSet/>
      <dgm:spPr/>
      <dgm:t>
        <a:bodyPr/>
        <a:lstStyle/>
        <a:p>
          <a:endParaRPr lang="en-US"/>
        </a:p>
      </dgm:t>
    </dgm:pt>
    <dgm:pt modelId="{9183AEAC-3913-4634-BC9A-16C96E86B035}" type="sibTrans" cxnId="{FAC39F49-FEB7-4629-B30E-1CE850F11C7E}">
      <dgm:prSet/>
      <dgm:spPr/>
      <dgm:t>
        <a:bodyPr/>
        <a:lstStyle/>
        <a:p>
          <a:endParaRPr lang="en-US"/>
        </a:p>
      </dgm:t>
    </dgm:pt>
    <dgm:pt modelId="{8C3E8B08-D039-42E6-B22C-5BC1DB88CB30}" type="pres">
      <dgm:prSet presAssocID="{A363E102-B118-49ED-8652-5081AD4A8BEA}" presName="linearFlow" presStyleCnt="0">
        <dgm:presLayoutVars>
          <dgm:dir/>
          <dgm:resizeHandles val="exact"/>
        </dgm:presLayoutVars>
      </dgm:prSet>
      <dgm:spPr/>
    </dgm:pt>
    <dgm:pt modelId="{FF0ACA0E-A5FF-46F0-B9BB-2750EF99C1AD}" type="pres">
      <dgm:prSet presAssocID="{925E7063-2B14-47ED-B18C-F6CD8F408FB2}" presName="composite" presStyleCnt="0"/>
      <dgm:spPr/>
    </dgm:pt>
    <dgm:pt modelId="{CF6E43B6-B759-461D-AF63-55F02C3A4C83}" type="pres">
      <dgm:prSet presAssocID="{925E7063-2B14-47ED-B18C-F6CD8F408FB2}" presName="imgShp" presStyleLbl="fgImgPlace1" presStyleIdx="0" presStyleCnt="8" custLinFactX="-21825" custLinFactNeighborX="-100000" custLinFactNeighborY="-42"/>
      <dgm:spPr/>
    </dgm:pt>
    <dgm:pt modelId="{C4626740-17F5-4484-9657-5560E80F2C9C}" type="pres">
      <dgm:prSet presAssocID="{925E7063-2B14-47ED-B18C-F6CD8F408FB2}" presName="txShp" presStyleLbl="node1" presStyleIdx="0" presStyleCnt="8" custScaleX="111353" custLinFactNeighborX="-1623" custLinFactNeighborY="-42">
        <dgm:presLayoutVars>
          <dgm:bulletEnabled val="1"/>
        </dgm:presLayoutVars>
      </dgm:prSet>
      <dgm:spPr/>
      <dgm:t>
        <a:bodyPr/>
        <a:lstStyle/>
        <a:p>
          <a:endParaRPr lang="en-US"/>
        </a:p>
      </dgm:t>
    </dgm:pt>
    <dgm:pt modelId="{75446ECD-CDEC-4C1E-B6BF-640AEA702BA3}" type="pres">
      <dgm:prSet presAssocID="{24CD1963-0C5D-4393-9006-BC903317074B}" presName="spacing" presStyleCnt="0"/>
      <dgm:spPr/>
    </dgm:pt>
    <dgm:pt modelId="{E013E3CD-A56F-45EF-A7FC-47B9D48974D0}" type="pres">
      <dgm:prSet presAssocID="{867ED1E9-8CE6-4C7B-AB35-58A3BCF37B46}" presName="composite" presStyleCnt="0"/>
      <dgm:spPr/>
    </dgm:pt>
    <dgm:pt modelId="{2009047A-59E9-4193-9B18-D334BD42287B}" type="pres">
      <dgm:prSet presAssocID="{867ED1E9-8CE6-4C7B-AB35-58A3BCF37B46}" presName="imgShp" presStyleLbl="fgImgPlace1" presStyleIdx="1" presStyleCnt="8" custLinFactX="-9615" custLinFactNeighborX="-100000" custLinFactNeighborY="15199"/>
      <dgm:spPr/>
    </dgm:pt>
    <dgm:pt modelId="{2BBD3390-82B7-46E6-BAC0-7C6BDEBCFBF0}" type="pres">
      <dgm:prSet presAssocID="{867ED1E9-8CE6-4C7B-AB35-58A3BCF37B46}" presName="txShp" presStyleLbl="node1" presStyleIdx="1" presStyleCnt="8" custScaleX="112529" custLinFactNeighborX="354" custLinFactNeighborY="-1773">
        <dgm:presLayoutVars>
          <dgm:bulletEnabled val="1"/>
        </dgm:presLayoutVars>
      </dgm:prSet>
      <dgm:spPr/>
      <dgm:t>
        <a:bodyPr/>
        <a:lstStyle/>
        <a:p>
          <a:endParaRPr lang="en-US"/>
        </a:p>
      </dgm:t>
    </dgm:pt>
    <dgm:pt modelId="{3DF98DD6-FC8D-48FB-BD37-13D7C940E303}" type="pres">
      <dgm:prSet presAssocID="{FCFD29C8-4F9D-4D15-90B5-1BB0C11B3FD9}" presName="spacing" presStyleCnt="0"/>
      <dgm:spPr/>
    </dgm:pt>
    <dgm:pt modelId="{04A2B5FA-9DAD-48B9-AA7D-1C20D16B94A3}" type="pres">
      <dgm:prSet presAssocID="{E4E6E2F1-A203-4F08-8EAD-CA75EB77282F}" presName="composite" presStyleCnt="0"/>
      <dgm:spPr/>
    </dgm:pt>
    <dgm:pt modelId="{BFC84DDB-B6C7-4130-8F43-6980B35EB190}" type="pres">
      <dgm:prSet presAssocID="{E4E6E2F1-A203-4F08-8EAD-CA75EB77282F}" presName="imgShp" presStyleLbl="fgImgPlace1" presStyleIdx="2" presStyleCnt="8" custLinFactX="-7691" custLinFactNeighborX="-100000" custLinFactNeighborY="10064"/>
      <dgm:spPr/>
    </dgm:pt>
    <dgm:pt modelId="{063A8FD0-D612-489F-B96B-6D4CC11F6084}" type="pres">
      <dgm:prSet presAssocID="{E4E6E2F1-A203-4F08-8EAD-CA75EB77282F}" presName="txShp" presStyleLbl="node1" presStyleIdx="2" presStyleCnt="8" custScaleX="112625" custLinFactNeighborX="-1149" custLinFactNeighborY="2516">
        <dgm:presLayoutVars>
          <dgm:bulletEnabled val="1"/>
        </dgm:presLayoutVars>
      </dgm:prSet>
      <dgm:spPr/>
      <dgm:t>
        <a:bodyPr/>
        <a:lstStyle/>
        <a:p>
          <a:endParaRPr lang="en-US"/>
        </a:p>
      </dgm:t>
    </dgm:pt>
    <dgm:pt modelId="{A587CD68-5BFA-44E4-B177-9C0A4F95BEA7}" type="pres">
      <dgm:prSet presAssocID="{59C5301E-F1ED-46C0-A804-5890B978466B}" presName="spacing" presStyleCnt="0"/>
      <dgm:spPr/>
    </dgm:pt>
    <dgm:pt modelId="{D4636AEC-E83D-49FF-B5AE-243B2814D10E}" type="pres">
      <dgm:prSet presAssocID="{6CFA0D72-7221-4C04-A2F2-2D32BC70CF10}" presName="composite" presStyleCnt="0"/>
      <dgm:spPr/>
    </dgm:pt>
    <dgm:pt modelId="{06CAF5F6-928D-4A34-984C-2A9A1873EEE6}" type="pres">
      <dgm:prSet presAssocID="{6CFA0D72-7221-4C04-A2F2-2D32BC70CF10}" presName="imgShp" presStyleLbl="fgImgPlace1" presStyleIdx="3" presStyleCnt="8" custLinFactX="-7186" custLinFactNeighborX="-100000"/>
      <dgm:spPr/>
    </dgm:pt>
    <dgm:pt modelId="{7EAE1FEB-8393-402F-B3DB-021AD2E6DAF1}" type="pres">
      <dgm:prSet presAssocID="{6CFA0D72-7221-4C04-A2F2-2D32BC70CF10}" presName="txShp" presStyleLbl="node1" presStyleIdx="3" presStyleCnt="8" custScaleX="112803" custLinFactNeighborX="-884" custLinFactNeighborY="-7548">
        <dgm:presLayoutVars>
          <dgm:bulletEnabled val="1"/>
        </dgm:presLayoutVars>
      </dgm:prSet>
      <dgm:spPr/>
      <dgm:t>
        <a:bodyPr/>
        <a:lstStyle/>
        <a:p>
          <a:endParaRPr lang="en-US"/>
        </a:p>
      </dgm:t>
    </dgm:pt>
    <dgm:pt modelId="{48FEED6B-9E91-467C-8CEB-EB0CEEA02852}" type="pres">
      <dgm:prSet presAssocID="{4D04C983-FBD3-45D6-B690-D87024F2A3B5}" presName="spacing" presStyleCnt="0"/>
      <dgm:spPr/>
    </dgm:pt>
    <dgm:pt modelId="{1AE0E0A7-4A02-4D8E-B542-18F2A04269FB}" type="pres">
      <dgm:prSet presAssocID="{99E449A3-AC76-40BD-BF99-9A6A45B0E69A}" presName="composite" presStyleCnt="0"/>
      <dgm:spPr/>
    </dgm:pt>
    <dgm:pt modelId="{441ED478-682D-4835-8EEF-933FE491F0F7}" type="pres">
      <dgm:prSet presAssocID="{99E449A3-AC76-40BD-BF99-9A6A45B0E69A}" presName="imgShp" presStyleLbl="fgImgPlace1" presStyleIdx="4" presStyleCnt="8" custLinFactX="-19225" custLinFactNeighborX="-100000" custLinFactNeighborY="5032"/>
      <dgm:spPr/>
    </dgm:pt>
    <dgm:pt modelId="{7788E9A4-45A7-46C9-8C3A-E41878E1984F}" type="pres">
      <dgm:prSet presAssocID="{99E449A3-AC76-40BD-BF99-9A6A45B0E69A}" presName="txShp" presStyleLbl="node1" presStyleIdx="4" presStyleCnt="8" custScaleX="113270" custLinFactY="25802" custLinFactNeighborX="-1048" custLinFactNeighborY="100000">
        <dgm:presLayoutVars>
          <dgm:bulletEnabled val="1"/>
        </dgm:presLayoutVars>
      </dgm:prSet>
      <dgm:spPr/>
      <dgm:t>
        <a:bodyPr/>
        <a:lstStyle/>
        <a:p>
          <a:endParaRPr lang="en-US"/>
        </a:p>
      </dgm:t>
    </dgm:pt>
    <dgm:pt modelId="{8079FD33-EABF-4C86-8CAC-2F57FE627D61}" type="pres">
      <dgm:prSet presAssocID="{59C18AD5-14AA-41F1-9D00-D89FFA41C47B}" presName="spacing" presStyleCnt="0"/>
      <dgm:spPr/>
    </dgm:pt>
    <dgm:pt modelId="{BF3BC61E-8434-4053-914E-FE5FA9497D31}" type="pres">
      <dgm:prSet presAssocID="{FC42B7E1-8C61-4677-8814-8FC1382B6A2E}" presName="composite" presStyleCnt="0"/>
      <dgm:spPr/>
    </dgm:pt>
    <dgm:pt modelId="{F3951744-F351-4A76-A66F-4E153216C05A}" type="pres">
      <dgm:prSet presAssocID="{FC42B7E1-8C61-4677-8814-8FC1382B6A2E}" presName="imgShp" presStyleLbl="fgImgPlace1" presStyleIdx="5" presStyleCnt="8" custLinFactX="-19225" custLinFactNeighborX="-100000" custLinFactNeighborY="2516"/>
      <dgm:spPr/>
    </dgm:pt>
    <dgm:pt modelId="{024FB41A-ADDA-4B0F-A090-4D12D62EE6AB}" type="pres">
      <dgm:prSet presAssocID="{FC42B7E1-8C61-4677-8814-8FC1382B6A2E}" presName="txShp" presStyleLbl="node1" presStyleIdx="5" presStyleCnt="8" custScaleX="113270" custLinFactY="-35867" custLinFactNeighborX="-1048" custLinFactNeighborY="-100000">
        <dgm:presLayoutVars>
          <dgm:bulletEnabled val="1"/>
        </dgm:presLayoutVars>
      </dgm:prSet>
      <dgm:spPr/>
      <dgm:t>
        <a:bodyPr/>
        <a:lstStyle/>
        <a:p>
          <a:endParaRPr lang="en-US"/>
        </a:p>
      </dgm:t>
    </dgm:pt>
    <dgm:pt modelId="{B39634F1-ACB6-4C99-89A7-328042EF9453}" type="pres">
      <dgm:prSet presAssocID="{2706FB5E-B5A8-4ED8-ABFF-9A13DED5786E}" presName="spacing" presStyleCnt="0"/>
      <dgm:spPr/>
    </dgm:pt>
    <dgm:pt modelId="{FC3E8D49-51B2-4861-B601-160AEE3ADE3A}" type="pres">
      <dgm:prSet presAssocID="{8AD2C0F9-A473-4DD4-A8E5-315DD5A6CB38}" presName="composite" presStyleCnt="0"/>
      <dgm:spPr/>
    </dgm:pt>
    <dgm:pt modelId="{4C4C0ED5-0215-462A-8F6C-22981EC7863E}" type="pres">
      <dgm:prSet presAssocID="{8AD2C0F9-A473-4DD4-A8E5-315DD5A6CB38}" presName="imgShp" presStyleLbl="fgImgPlace1" presStyleIdx="6" presStyleCnt="8" custLinFactX="-19225" custLinFactNeighborX="-100000"/>
      <dgm:spPr/>
    </dgm:pt>
    <dgm:pt modelId="{C5F68AA6-569E-4061-856F-5B6F524A513B}" type="pres">
      <dgm:prSet presAssocID="{8AD2C0F9-A473-4DD4-A8E5-315DD5A6CB38}" presName="txShp" presStyleLbl="node1" presStyleIdx="6" presStyleCnt="8" custScaleX="113270">
        <dgm:presLayoutVars>
          <dgm:bulletEnabled val="1"/>
        </dgm:presLayoutVars>
      </dgm:prSet>
      <dgm:spPr/>
      <dgm:t>
        <a:bodyPr/>
        <a:lstStyle/>
        <a:p>
          <a:endParaRPr lang="en-US"/>
        </a:p>
      </dgm:t>
    </dgm:pt>
    <dgm:pt modelId="{616A831C-A986-482B-A78A-088D81FAE440}" type="pres">
      <dgm:prSet presAssocID="{5561D8F2-FA60-44E8-AC4E-330EE75A4636}" presName="spacing" presStyleCnt="0"/>
      <dgm:spPr/>
    </dgm:pt>
    <dgm:pt modelId="{510EAF94-1082-4EED-B0F0-4F87247840D9}" type="pres">
      <dgm:prSet presAssocID="{B40D8CE7-0D78-4BE2-9407-11F554BD9486}" presName="composite" presStyleCnt="0"/>
      <dgm:spPr/>
    </dgm:pt>
    <dgm:pt modelId="{C265206F-6F6C-434B-BA60-00CB77A10D12}" type="pres">
      <dgm:prSet presAssocID="{B40D8CE7-0D78-4BE2-9407-11F554BD9486}" presName="imgShp" presStyleLbl="fgImgPlace1" presStyleIdx="7" presStyleCnt="8" custLinFactX="-17301" custLinFactNeighborX="-100000" custLinFactNeighborY="-12016"/>
      <dgm:spPr/>
    </dgm:pt>
    <dgm:pt modelId="{9FA49175-D443-4C2E-92DD-7C1F1D4494BB}" type="pres">
      <dgm:prSet presAssocID="{B40D8CE7-0D78-4BE2-9407-11F554BD9486}" presName="txShp" presStyleLbl="node1" presStyleIdx="7" presStyleCnt="8" custScaleX="113270">
        <dgm:presLayoutVars>
          <dgm:bulletEnabled val="1"/>
        </dgm:presLayoutVars>
      </dgm:prSet>
      <dgm:spPr/>
      <dgm:t>
        <a:bodyPr/>
        <a:lstStyle/>
        <a:p>
          <a:endParaRPr lang="en-US"/>
        </a:p>
      </dgm:t>
    </dgm:pt>
  </dgm:ptLst>
  <dgm:cxnLst>
    <dgm:cxn modelId="{AB0E6CA4-4AE2-4A38-9747-A4C6D54A82CB}" srcId="{A363E102-B118-49ED-8652-5081AD4A8BEA}" destId="{E4E6E2F1-A203-4F08-8EAD-CA75EB77282F}" srcOrd="2" destOrd="0" parTransId="{92C985CF-15EB-4371-8DD9-B4BC1F72F6CF}" sibTransId="{59C5301E-F1ED-46C0-A804-5890B978466B}"/>
    <dgm:cxn modelId="{E95EBB2B-F7DE-4DDC-A732-CC1AD771DDE0}" srcId="{A363E102-B118-49ED-8652-5081AD4A8BEA}" destId="{FC42B7E1-8C61-4677-8814-8FC1382B6A2E}" srcOrd="5" destOrd="0" parTransId="{E3068443-E51D-4F9C-BEA8-8AFA967C2E29}" sibTransId="{2706FB5E-B5A8-4ED8-ABFF-9A13DED5786E}"/>
    <dgm:cxn modelId="{99064BFA-5972-47DF-8BC6-C1C44E510E59}" srcId="{A363E102-B118-49ED-8652-5081AD4A8BEA}" destId="{8AD2C0F9-A473-4DD4-A8E5-315DD5A6CB38}" srcOrd="6" destOrd="0" parTransId="{DE6F1F1A-5590-4645-8AE8-342D6878FA6B}" sibTransId="{5561D8F2-FA60-44E8-AC4E-330EE75A4636}"/>
    <dgm:cxn modelId="{3679D61F-4610-4F62-B644-BD232CC6B60B}" type="presOf" srcId="{6CFA0D72-7221-4C04-A2F2-2D32BC70CF10}" destId="{7EAE1FEB-8393-402F-B3DB-021AD2E6DAF1}" srcOrd="0" destOrd="0" presId="urn:microsoft.com/office/officeart/2005/8/layout/vList3"/>
    <dgm:cxn modelId="{5519263B-3BE5-4B21-AF97-B5CB16485886}" type="presOf" srcId="{A363E102-B118-49ED-8652-5081AD4A8BEA}" destId="{8C3E8B08-D039-42E6-B22C-5BC1DB88CB30}" srcOrd="0" destOrd="0" presId="urn:microsoft.com/office/officeart/2005/8/layout/vList3"/>
    <dgm:cxn modelId="{55EE6CB9-CD53-4ED6-8A0B-5C3C77CB40C5}" type="presOf" srcId="{925E7063-2B14-47ED-B18C-F6CD8F408FB2}" destId="{C4626740-17F5-4484-9657-5560E80F2C9C}" srcOrd="0" destOrd="0" presId="urn:microsoft.com/office/officeart/2005/8/layout/vList3"/>
    <dgm:cxn modelId="{C4617758-7A62-448A-8B89-12D9CA88F28E}" type="presOf" srcId="{867ED1E9-8CE6-4C7B-AB35-58A3BCF37B46}" destId="{2BBD3390-82B7-46E6-BAC0-7C6BDEBCFBF0}" srcOrd="0" destOrd="0" presId="urn:microsoft.com/office/officeart/2005/8/layout/vList3"/>
    <dgm:cxn modelId="{FDE0336A-8943-41CB-86DB-11ECE73253D0}" srcId="{A363E102-B118-49ED-8652-5081AD4A8BEA}" destId="{99E449A3-AC76-40BD-BF99-9A6A45B0E69A}" srcOrd="4" destOrd="0" parTransId="{9C1B742E-48CA-4785-88FD-DF9DBEE906EC}" sibTransId="{59C18AD5-14AA-41F1-9D00-D89FFA41C47B}"/>
    <dgm:cxn modelId="{C20F88DA-0653-48CB-ACE4-5954C22C9D3D}" srcId="{A363E102-B118-49ED-8652-5081AD4A8BEA}" destId="{925E7063-2B14-47ED-B18C-F6CD8F408FB2}" srcOrd="0" destOrd="0" parTransId="{94C2A59C-5B7D-42E4-842F-BF759AB23EF9}" sibTransId="{24CD1963-0C5D-4393-9006-BC903317074B}"/>
    <dgm:cxn modelId="{E4D861F3-6BDD-4C20-9651-85927A10B920}" type="presOf" srcId="{FC42B7E1-8C61-4677-8814-8FC1382B6A2E}" destId="{024FB41A-ADDA-4B0F-A090-4D12D62EE6AB}" srcOrd="0" destOrd="0" presId="urn:microsoft.com/office/officeart/2005/8/layout/vList3"/>
    <dgm:cxn modelId="{87D6A710-975B-4991-AFBA-B9414BEAED1C}" type="presOf" srcId="{B40D8CE7-0D78-4BE2-9407-11F554BD9486}" destId="{9FA49175-D443-4C2E-92DD-7C1F1D4494BB}" srcOrd="0" destOrd="0" presId="urn:microsoft.com/office/officeart/2005/8/layout/vList3"/>
    <dgm:cxn modelId="{FAC39F49-FEB7-4629-B30E-1CE850F11C7E}" srcId="{A363E102-B118-49ED-8652-5081AD4A8BEA}" destId="{B40D8CE7-0D78-4BE2-9407-11F554BD9486}" srcOrd="7" destOrd="0" parTransId="{24B98CD5-5D36-4E57-B930-D29A70D77414}" sibTransId="{9183AEAC-3913-4634-BC9A-16C96E86B035}"/>
    <dgm:cxn modelId="{34920E7A-1C23-48C6-8D13-A4BA13396369}" srcId="{A363E102-B118-49ED-8652-5081AD4A8BEA}" destId="{867ED1E9-8CE6-4C7B-AB35-58A3BCF37B46}" srcOrd="1" destOrd="0" parTransId="{57F5FF16-EFDE-40F1-B011-7794103776C6}" sibTransId="{FCFD29C8-4F9D-4D15-90B5-1BB0C11B3FD9}"/>
    <dgm:cxn modelId="{EA8990C3-8C91-4F4D-A626-48228FDF85E5}" type="presOf" srcId="{8AD2C0F9-A473-4DD4-A8E5-315DD5A6CB38}" destId="{C5F68AA6-569E-4061-856F-5B6F524A513B}" srcOrd="0" destOrd="0" presId="urn:microsoft.com/office/officeart/2005/8/layout/vList3"/>
    <dgm:cxn modelId="{C78A95A1-2663-4800-8A8D-BDA50D4AE293}" type="presOf" srcId="{99E449A3-AC76-40BD-BF99-9A6A45B0E69A}" destId="{7788E9A4-45A7-46C9-8C3A-E41878E1984F}" srcOrd="0" destOrd="0" presId="urn:microsoft.com/office/officeart/2005/8/layout/vList3"/>
    <dgm:cxn modelId="{F5F14C28-3321-4BE3-8C87-56A8E7510DDD}" type="presOf" srcId="{E4E6E2F1-A203-4F08-8EAD-CA75EB77282F}" destId="{063A8FD0-D612-489F-B96B-6D4CC11F6084}" srcOrd="0" destOrd="0" presId="urn:microsoft.com/office/officeart/2005/8/layout/vList3"/>
    <dgm:cxn modelId="{062E0121-74DA-4058-A9B8-D9B1F7F904FE}" srcId="{A363E102-B118-49ED-8652-5081AD4A8BEA}" destId="{6CFA0D72-7221-4C04-A2F2-2D32BC70CF10}" srcOrd="3" destOrd="0" parTransId="{77501FE8-AF78-41CF-90E6-9799C3E24A2F}" sibTransId="{4D04C983-FBD3-45D6-B690-D87024F2A3B5}"/>
    <dgm:cxn modelId="{D814D76F-34A0-4BE6-B5A3-38304F6356D7}" type="presParOf" srcId="{8C3E8B08-D039-42E6-B22C-5BC1DB88CB30}" destId="{FF0ACA0E-A5FF-46F0-B9BB-2750EF99C1AD}" srcOrd="0" destOrd="0" presId="urn:microsoft.com/office/officeart/2005/8/layout/vList3"/>
    <dgm:cxn modelId="{EC2C7D56-77C1-4B69-83D5-302F508D4D30}" type="presParOf" srcId="{FF0ACA0E-A5FF-46F0-B9BB-2750EF99C1AD}" destId="{CF6E43B6-B759-461D-AF63-55F02C3A4C83}" srcOrd="0" destOrd="0" presId="urn:microsoft.com/office/officeart/2005/8/layout/vList3"/>
    <dgm:cxn modelId="{9F378C83-DB15-4056-A082-0EEFA4D02331}" type="presParOf" srcId="{FF0ACA0E-A5FF-46F0-B9BB-2750EF99C1AD}" destId="{C4626740-17F5-4484-9657-5560E80F2C9C}" srcOrd="1" destOrd="0" presId="urn:microsoft.com/office/officeart/2005/8/layout/vList3"/>
    <dgm:cxn modelId="{B4BCB93F-81AF-4D73-B415-43DF6EF5A17A}" type="presParOf" srcId="{8C3E8B08-D039-42E6-B22C-5BC1DB88CB30}" destId="{75446ECD-CDEC-4C1E-B6BF-640AEA702BA3}" srcOrd="1" destOrd="0" presId="urn:microsoft.com/office/officeart/2005/8/layout/vList3"/>
    <dgm:cxn modelId="{FFE9FBC1-295C-4B2E-B810-5061782C0BFB}" type="presParOf" srcId="{8C3E8B08-D039-42E6-B22C-5BC1DB88CB30}" destId="{E013E3CD-A56F-45EF-A7FC-47B9D48974D0}" srcOrd="2" destOrd="0" presId="urn:microsoft.com/office/officeart/2005/8/layout/vList3"/>
    <dgm:cxn modelId="{869D1C8C-4B5B-482E-89F2-220E6FA98254}" type="presParOf" srcId="{E013E3CD-A56F-45EF-A7FC-47B9D48974D0}" destId="{2009047A-59E9-4193-9B18-D334BD42287B}" srcOrd="0" destOrd="0" presId="urn:microsoft.com/office/officeart/2005/8/layout/vList3"/>
    <dgm:cxn modelId="{7ADF039F-6E77-4186-8B97-BB81B1CAE6D4}" type="presParOf" srcId="{E013E3CD-A56F-45EF-A7FC-47B9D48974D0}" destId="{2BBD3390-82B7-46E6-BAC0-7C6BDEBCFBF0}" srcOrd="1" destOrd="0" presId="urn:microsoft.com/office/officeart/2005/8/layout/vList3"/>
    <dgm:cxn modelId="{F39E154A-FAFB-40D4-AF08-BD854E690C4E}" type="presParOf" srcId="{8C3E8B08-D039-42E6-B22C-5BC1DB88CB30}" destId="{3DF98DD6-FC8D-48FB-BD37-13D7C940E303}" srcOrd="3" destOrd="0" presId="urn:microsoft.com/office/officeart/2005/8/layout/vList3"/>
    <dgm:cxn modelId="{7BE11822-5831-485A-8FF4-5D3F3E169331}" type="presParOf" srcId="{8C3E8B08-D039-42E6-B22C-5BC1DB88CB30}" destId="{04A2B5FA-9DAD-48B9-AA7D-1C20D16B94A3}" srcOrd="4" destOrd="0" presId="urn:microsoft.com/office/officeart/2005/8/layout/vList3"/>
    <dgm:cxn modelId="{793769A8-39F8-4C8D-BBF0-A034075514B1}" type="presParOf" srcId="{04A2B5FA-9DAD-48B9-AA7D-1C20D16B94A3}" destId="{BFC84DDB-B6C7-4130-8F43-6980B35EB190}" srcOrd="0" destOrd="0" presId="urn:microsoft.com/office/officeart/2005/8/layout/vList3"/>
    <dgm:cxn modelId="{475A6C7D-3EAF-4001-8706-8AF798251BEB}" type="presParOf" srcId="{04A2B5FA-9DAD-48B9-AA7D-1C20D16B94A3}" destId="{063A8FD0-D612-489F-B96B-6D4CC11F6084}" srcOrd="1" destOrd="0" presId="urn:microsoft.com/office/officeart/2005/8/layout/vList3"/>
    <dgm:cxn modelId="{FC1E8EAA-4EFC-4DC9-AB35-8F8552B673D2}" type="presParOf" srcId="{8C3E8B08-D039-42E6-B22C-5BC1DB88CB30}" destId="{A587CD68-5BFA-44E4-B177-9C0A4F95BEA7}" srcOrd="5" destOrd="0" presId="urn:microsoft.com/office/officeart/2005/8/layout/vList3"/>
    <dgm:cxn modelId="{9D82C8B7-B03C-43CC-A2FF-917A51A71B0F}" type="presParOf" srcId="{8C3E8B08-D039-42E6-B22C-5BC1DB88CB30}" destId="{D4636AEC-E83D-49FF-B5AE-243B2814D10E}" srcOrd="6" destOrd="0" presId="urn:microsoft.com/office/officeart/2005/8/layout/vList3"/>
    <dgm:cxn modelId="{F1EAB0A9-11D0-437F-B17C-22B5BC9F4DCC}" type="presParOf" srcId="{D4636AEC-E83D-49FF-B5AE-243B2814D10E}" destId="{06CAF5F6-928D-4A34-984C-2A9A1873EEE6}" srcOrd="0" destOrd="0" presId="urn:microsoft.com/office/officeart/2005/8/layout/vList3"/>
    <dgm:cxn modelId="{E53FDD8C-BDD6-414A-AE10-28514DBFC3C4}" type="presParOf" srcId="{D4636AEC-E83D-49FF-B5AE-243B2814D10E}" destId="{7EAE1FEB-8393-402F-B3DB-021AD2E6DAF1}" srcOrd="1" destOrd="0" presId="urn:microsoft.com/office/officeart/2005/8/layout/vList3"/>
    <dgm:cxn modelId="{CCBF8FF3-DFC8-4070-8CC0-EB96B1327D3B}" type="presParOf" srcId="{8C3E8B08-D039-42E6-B22C-5BC1DB88CB30}" destId="{48FEED6B-9E91-467C-8CEB-EB0CEEA02852}" srcOrd="7" destOrd="0" presId="urn:microsoft.com/office/officeart/2005/8/layout/vList3"/>
    <dgm:cxn modelId="{9382C371-F473-4A8D-A5FB-48B75534027B}" type="presParOf" srcId="{8C3E8B08-D039-42E6-B22C-5BC1DB88CB30}" destId="{1AE0E0A7-4A02-4D8E-B542-18F2A04269FB}" srcOrd="8" destOrd="0" presId="urn:microsoft.com/office/officeart/2005/8/layout/vList3"/>
    <dgm:cxn modelId="{5BA99ECA-9C8E-4917-8A8E-A28471AC3139}" type="presParOf" srcId="{1AE0E0A7-4A02-4D8E-B542-18F2A04269FB}" destId="{441ED478-682D-4835-8EEF-933FE491F0F7}" srcOrd="0" destOrd="0" presId="urn:microsoft.com/office/officeart/2005/8/layout/vList3"/>
    <dgm:cxn modelId="{50F2D8BB-7D67-42E4-AF97-70EC52B9EAEC}" type="presParOf" srcId="{1AE0E0A7-4A02-4D8E-B542-18F2A04269FB}" destId="{7788E9A4-45A7-46C9-8C3A-E41878E1984F}" srcOrd="1" destOrd="0" presId="urn:microsoft.com/office/officeart/2005/8/layout/vList3"/>
    <dgm:cxn modelId="{AB2BAD95-F791-498C-B2C6-A757A890EB80}" type="presParOf" srcId="{8C3E8B08-D039-42E6-B22C-5BC1DB88CB30}" destId="{8079FD33-EABF-4C86-8CAC-2F57FE627D61}" srcOrd="9" destOrd="0" presId="urn:microsoft.com/office/officeart/2005/8/layout/vList3"/>
    <dgm:cxn modelId="{63825764-E6A3-44C8-B963-B6B4073A7303}" type="presParOf" srcId="{8C3E8B08-D039-42E6-B22C-5BC1DB88CB30}" destId="{BF3BC61E-8434-4053-914E-FE5FA9497D31}" srcOrd="10" destOrd="0" presId="urn:microsoft.com/office/officeart/2005/8/layout/vList3"/>
    <dgm:cxn modelId="{FE4285F9-96E2-4E1B-8D6A-6C001C2AE540}" type="presParOf" srcId="{BF3BC61E-8434-4053-914E-FE5FA9497D31}" destId="{F3951744-F351-4A76-A66F-4E153216C05A}" srcOrd="0" destOrd="0" presId="urn:microsoft.com/office/officeart/2005/8/layout/vList3"/>
    <dgm:cxn modelId="{4E2E28D1-C465-48CC-807E-8544A4C66A55}" type="presParOf" srcId="{BF3BC61E-8434-4053-914E-FE5FA9497D31}" destId="{024FB41A-ADDA-4B0F-A090-4D12D62EE6AB}" srcOrd="1" destOrd="0" presId="urn:microsoft.com/office/officeart/2005/8/layout/vList3"/>
    <dgm:cxn modelId="{5A4C0D37-6193-4811-88EF-EE287B84FD0A}" type="presParOf" srcId="{8C3E8B08-D039-42E6-B22C-5BC1DB88CB30}" destId="{B39634F1-ACB6-4C99-89A7-328042EF9453}" srcOrd="11" destOrd="0" presId="urn:microsoft.com/office/officeart/2005/8/layout/vList3"/>
    <dgm:cxn modelId="{65C9CF6B-3DEB-4E6A-A22A-0315314069E5}" type="presParOf" srcId="{8C3E8B08-D039-42E6-B22C-5BC1DB88CB30}" destId="{FC3E8D49-51B2-4861-B601-160AEE3ADE3A}" srcOrd="12" destOrd="0" presId="urn:microsoft.com/office/officeart/2005/8/layout/vList3"/>
    <dgm:cxn modelId="{DEDA251F-4DDB-44FC-BC7B-E62411893EBC}" type="presParOf" srcId="{FC3E8D49-51B2-4861-B601-160AEE3ADE3A}" destId="{4C4C0ED5-0215-462A-8F6C-22981EC7863E}" srcOrd="0" destOrd="0" presId="urn:microsoft.com/office/officeart/2005/8/layout/vList3"/>
    <dgm:cxn modelId="{03AEDCD7-2F34-49F0-AF40-349BCEFEF98A}" type="presParOf" srcId="{FC3E8D49-51B2-4861-B601-160AEE3ADE3A}" destId="{C5F68AA6-569E-4061-856F-5B6F524A513B}" srcOrd="1" destOrd="0" presId="urn:microsoft.com/office/officeart/2005/8/layout/vList3"/>
    <dgm:cxn modelId="{B3EF7A00-309A-4FC5-B81C-F8D883069149}" type="presParOf" srcId="{8C3E8B08-D039-42E6-B22C-5BC1DB88CB30}" destId="{616A831C-A986-482B-A78A-088D81FAE440}" srcOrd="13" destOrd="0" presId="urn:microsoft.com/office/officeart/2005/8/layout/vList3"/>
    <dgm:cxn modelId="{A04315D6-379E-462B-B93F-24F80BAD3751}" type="presParOf" srcId="{8C3E8B08-D039-42E6-B22C-5BC1DB88CB30}" destId="{510EAF94-1082-4EED-B0F0-4F87247840D9}" srcOrd="14" destOrd="0" presId="urn:microsoft.com/office/officeart/2005/8/layout/vList3"/>
    <dgm:cxn modelId="{C0D54F14-EDE9-46D4-AB07-F305C24691B7}" type="presParOf" srcId="{510EAF94-1082-4EED-B0F0-4F87247840D9}" destId="{C265206F-6F6C-434B-BA60-00CB77A10D12}" srcOrd="0" destOrd="0" presId="urn:microsoft.com/office/officeart/2005/8/layout/vList3"/>
    <dgm:cxn modelId="{6FC46D30-1240-48A1-A9FD-D1476B17D75C}" type="presParOf" srcId="{510EAF94-1082-4EED-B0F0-4F87247840D9}" destId="{9FA49175-D443-4C2E-92DD-7C1F1D4494B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E22A8-AF47-4BA4-B8A9-4E017462CB22}">
      <dsp:nvSpPr>
        <dsp:cNvPr id="0" name=""/>
        <dsp:cNvSpPr/>
      </dsp:nvSpPr>
      <dsp:spPr>
        <a:xfrm rot="10800000">
          <a:off x="872591" y="0"/>
          <a:ext cx="3662457" cy="767038"/>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76200" rIns="142240" bIns="76200" numCol="1" spcCol="1270" anchor="ctr" anchorCtr="0">
          <a:noAutofit/>
        </a:bodyPr>
        <a:lstStyle/>
        <a:p>
          <a:pPr lvl="0" algn="ctr" defTabSz="889000">
            <a:lnSpc>
              <a:spcPct val="90000"/>
            </a:lnSpc>
            <a:spcBef>
              <a:spcPct val="0"/>
            </a:spcBef>
            <a:spcAft>
              <a:spcPct val="35000"/>
            </a:spcAft>
          </a:pPr>
          <a:r>
            <a:rPr lang="fr-CH" sz="2000" b="1" kern="1200" dirty="0" smtClean="0">
              <a:solidFill>
                <a:schemeClr val="bg1"/>
              </a:solidFill>
            </a:rPr>
            <a:t>GFMD session on Migrant  </a:t>
          </a:r>
          <a:r>
            <a:rPr lang="fr-CH" sz="2000" b="1" kern="1200" dirty="0" err="1" smtClean="0">
              <a:solidFill>
                <a:schemeClr val="bg1"/>
              </a:solidFill>
            </a:rPr>
            <a:t>Health</a:t>
          </a:r>
          <a:endParaRPr lang="fr-CH" sz="2000" b="1" kern="1200" dirty="0" smtClean="0">
            <a:solidFill>
              <a:schemeClr val="bg1"/>
            </a:solidFill>
          </a:endParaRPr>
        </a:p>
      </dsp:txBody>
      <dsp:txXfrm rot="10800000">
        <a:off x="1064350" y="0"/>
        <a:ext cx="3470698" cy="767038"/>
      </dsp:txXfrm>
    </dsp:sp>
    <dsp:sp modelId="{D24BF1E9-F40B-4982-A7C6-4B6DBBF07E20}">
      <dsp:nvSpPr>
        <dsp:cNvPr id="0" name=""/>
        <dsp:cNvSpPr/>
      </dsp:nvSpPr>
      <dsp:spPr>
        <a:xfrm>
          <a:off x="406198" y="159"/>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6CB231-19B4-4DB7-B8BA-53AA84EF54D0}">
      <dsp:nvSpPr>
        <dsp:cNvPr id="0" name=""/>
        <dsp:cNvSpPr/>
      </dsp:nvSpPr>
      <dsp:spPr>
        <a:xfrm rot="10800000">
          <a:off x="917648" y="967746"/>
          <a:ext cx="3617400" cy="767038"/>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76200" rIns="142240" bIns="76200" numCol="1" spcCol="1270" anchor="ctr" anchorCtr="0">
          <a:noAutofit/>
        </a:bodyPr>
        <a:lstStyle/>
        <a:p>
          <a:pPr lvl="0" algn="ctr" defTabSz="889000">
            <a:lnSpc>
              <a:spcPct val="90000"/>
            </a:lnSpc>
            <a:spcBef>
              <a:spcPct val="0"/>
            </a:spcBef>
            <a:spcAft>
              <a:spcPct val="35000"/>
            </a:spcAft>
          </a:pPr>
          <a:r>
            <a:rPr lang="fr-CH" sz="2000" b="1" kern="1200" dirty="0" smtClean="0"/>
            <a:t>WHO- IOM Global Consultation, Spain</a:t>
          </a:r>
        </a:p>
      </dsp:txBody>
      <dsp:txXfrm rot="10800000">
        <a:off x="1109407" y="967746"/>
        <a:ext cx="3425641" cy="767038"/>
      </dsp:txXfrm>
    </dsp:sp>
    <dsp:sp modelId="{1BA27A4E-E843-412A-8C41-30627B4B27BE}">
      <dsp:nvSpPr>
        <dsp:cNvPr id="0" name=""/>
        <dsp:cNvSpPr/>
      </dsp:nvSpPr>
      <dsp:spPr>
        <a:xfrm>
          <a:off x="417462" y="996165"/>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E0B2C-E4F3-41C4-8C29-AED86EB2FA87}">
      <dsp:nvSpPr>
        <dsp:cNvPr id="0" name=""/>
        <dsp:cNvSpPr/>
      </dsp:nvSpPr>
      <dsp:spPr>
        <a:xfrm rot="10800000">
          <a:off x="894124" y="1961689"/>
          <a:ext cx="3640924" cy="767038"/>
        </a:xfrm>
        <a:prstGeom prst="homePlate">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76200" rIns="142240" bIns="76200" numCol="1" spcCol="1270" anchor="ctr" anchorCtr="0">
          <a:noAutofit/>
        </a:bodyPr>
        <a:lstStyle/>
        <a:p>
          <a:pPr lvl="0" algn="ctr" defTabSz="889000">
            <a:lnSpc>
              <a:spcPct val="90000"/>
            </a:lnSpc>
            <a:spcBef>
              <a:spcPct val="0"/>
            </a:spcBef>
            <a:spcAft>
              <a:spcPct val="35000"/>
            </a:spcAft>
          </a:pPr>
          <a:r>
            <a:rPr lang="fr-CH" sz="2000" b="1" kern="1200" dirty="0" smtClean="0"/>
            <a:t>WHA </a:t>
          </a:r>
          <a:r>
            <a:rPr lang="fr-CH" sz="2000" b="1" kern="1200" dirty="0" err="1" smtClean="0"/>
            <a:t>Resolution</a:t>
          </a:r>
          <a:r>
            <a:rPr lang="fr-CH" sz="2000" b="1" kern="1200" dirty="0" smtClean="0"/>
            <a:t> 61.17 on the </a:t>
          </a:r>
          <a:r>
            <a:rPr lang="fr-CH" sz="2000" b="1" kern="1200" dirty="0" err="1" smtClean="0"/>
            <a:t>health</a:t>
          </a:r>
          <a:r>
            <a:rPr lang="fr-CH" sz="2000" b="1" kern="1200" dirty="0" smtClean="0"/>
            <a:t> of migrants</a:t>
          </a:r>
        </a:p>
      </dsp:txBody>
      <dsp:txXfrm rot="10800000">
        <a:off x="1085883" y="1961689"/>
        <a:ext cx="3449165" cy="767038"/>
      </dsp:txXfrm>
    </dsp:sp>
    <dsp:sp modelId="{5160AACF-AB5B-47D4-9523-B2F650CFAD4D}">
      <dsp:nvSpPr>
        <dsp:cNvPr id="0" name=""/>
        <dsp:cNvSpPr/>
      </dsp:nvSpPr>
      <dsp:spPr>
        <a:xfrm>
          <a:off x="411581" y="1992171"/>
          <a:ext cx="767038" cy="767038"/>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738581-EC82-4432-A926-8B8EA4BB0A63}">
      <dsp:nvSpPr>
        <dsp:cNvPr id="0" name=""/>
        <dsp:cNvSpPr/>
      </dsp:nvSpPr>
      <dsp:spPr>
        <a:xfrm rot="10800000">
          <a:off x="745053" y="2962879"/>
          <a:ext cx="3789995" cy="7670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76200" rIns="142240" bIns="76200" numCol="1" spcCol="1270" anchor="ctr" anchorCtr="0">
          <a:noAutofit/>
        </a:bodyPr>
        <a:lstStyle/>
        <a:p>
          <a:pPr lvl="0" algn="ctr" defTabSz="889000">
            <a:lnSpc>
              <a:spcPct val="90000"/>
            </a:lnSpc>
            <a:spcBef>
              <a:spcPct val="0"/>
            </a:spcBef>
            <a:spcAft>
              <a:spcPct val="35000"/>
            </a:spcAft>
          </a:pPr>
          <a:r>
            <a:rPr lang="fr-CH" sz="2000" b="1" kern="1200" dirty="0" smtClean="0"/>
            <a:t>IOM Council ‘migrant </a:t>
          </a:r>
          <a:r>
            <a:rPr lang="fr-CH" sz="2000" b="1" kern="1200" dirty="0" err="1" smtClean="0"/>
            <a:t>health</a:t>
          </a:r>
          <a:r>
            <a:rPr lang="fr-CH" sz="2000" b="1" kern="1200" dirty="0" smtClean="0"/>
            <a:t> for the </a:t>
          </a:r>
          <a:r>
            <a:rPr lang="fr-CH" sz="2000" b="1" kern="1200" dirty="0" err="1" smtClean="0"/>
            <a:t>benefit</a:t>
          </a:r>
          <a:r>
            <a:rPr lang="fr-CH" sz="2000" b="1" kern="1200" dirty="0" smtClean="0"/>
            <a:t> of all’</a:t>
          </a:r>
        </a:p>
      </dsp:txBody>
      <dsp:txXfrm rot="10800000">
        <a:off x="936812" y="2962879"/>
        <a:ext cx="3598236" cy="767038"/>
      </dsp:txXfrm>
    </dsp:sp>
    <dsp:sp modelId="{1453C562-2D3C-46C1-95DC-8A5714A1AB2E}">
      <dsp:nvSpPr>
        <dsp:cNvPr id="0" name=""/>
        <dsp:cNvSpPr/>
      </dsp:nvSpPr>
      <dsp:spPr>
        <a:xfrm>
          <a:off x="376101" y="2988176"/>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20E8C-06CB-46C7-ABC6-926D9FCB0B6B}">
      <dsp:nvSpPr>
        <dsp:cNvPr id="0" name=""/>
        <dsp:cNvSpPr/>
      </dsp:nvSpPr>
      <dsp:spPr>
        <a:xfrm rot="10800000">
          <a:off x="634132" y="3968941"/>
          <a:ext cx="3900916" cy="767038"/>
        </a:xfrm>
        <a:prstGeom prst="homePlat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80010" rIns="149352" bIns="80010" numCol="1" spcCol="1270" anchor="ctr" anchorCtr="0">
          <a:noAutofit/>
        </a:bodyPr>
        <a:lstStyle/>
        <a:p>
          <a:pPr lvl="0" algn="ctr" defTabSz="933450">
            <a:lnSpc>
              <a:spcPct val="90000"/>
            </a:lnSpc>
            <a:spcBef>
              <a:spcPct val="0"/>
            </a:spcBef>
            <a:spcAft>
              <a:spcPct val="35000"/>
            </a:spcAft>
          </a:pPr>
          <a:r>
            <a:rPr lang="fr-CH" sz="2100" b="1" kern="1200" dirty="0" err="1" smtClean="0">
              <a:solidFill>
                <a:schemeClr val="bg1"/>
              </a:solidFill>
            </a:rPr>
            <a:t>Cooperative</a:t>
          </a:r>
          <a:r>
            <a:rPr lang="fr-CH" sz="2100" b="1" kern="1200" dirty="0" smtClean="0">
              <a:solidFill>
                <a:schemeClr val="bg1"/>
              </a:solidFill>
            </a:rPr>
            <a:t> agreement </a:t>
          </a:r>
          <a:r>
            <a:rPr lang="fr-CH" sz="2100" b="1" kern="1200" dirty="0" err="1" smtClean="0">
              <a:solidFill>
                <a:schemeClr val="bg1"/>
              </a:solidFill>
            </a:rPr>
            <a:t>between</a:t>
          </a:r>
          <a:r>
            <a:rPr lang="fr-CH" sz="2100" b="1" kern="1200" dirty="0" smtClean="0">
              <a:solidFill>
                <a:schemeClr val="bg1"/>
              </a:solidFill>
            </a:rPr>
            <a:t> UNAIDS-IOM</a:t>
          </a:r>
        </a:p>
      </dsp:txBody>
      <dsp:txXfrm rot="10800000">
        <a:off x="825891" y="3968941"/>
        <a:ext cx="3709157" cy="767038"/>
      </dsp:txXfrm>
    </dsp:sp>
    <dsp:sp modelId="{FF7A702E-9569-408C-923A-E93B859948D4}">
      <dsp:nvSpPr>
        <dsp:cNvPr id="0" name=""/>
        <dsp:cNvSpPr/>
      </dsp:nvSpPr>
      <dsp:spPr>
        <a:xfrm>
          <a:off x="376101" y="3984182"/>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B04BA-9998-4529-94D7-BF9D83FF6107}">
      <dsp:nvSpPr>
        <dsp:cNvPr id="0" name=""/>
        <dsp:cNvSpPr/>
      </dsp:nvSpPr>
      <dsp:spPr>
        <a:xfrm rot="10800000">
          <a:off x="618660" y="4980348"/>
          <a:ext cx="3916388" cy="767038"/>
        </a:xfrm>
        <a:prstGeom prst="homePlat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80010" rIns="149352" bIns="80010" numCol="1" spcCol="1270" anchor="ctr" anchorCtr="0">
          <a:noAutofit/>
        </a:bodyPr>
        <a:lstStyle/>
        <a:p>
          <a:pPr lvl="0" algn="ctr" defTabSz="933450">
            <a:lnSpc>
              <a:spcPct val="90000"/>
            </a:lnSpc>
            <a:spcBef>
              <a:spcPct val="0"/>
            </a:spcBef>
            <a:spcAft>
              <a:spcPct val="35000"/>
            </a:spcAft>
          </a:pPr>
          <a:r>
            <a:rPr lang="fr-CH" sz="2100" b="1" kern="1200" dirty="0" smtClean="0">
              <a:solidFill>
                <a:schemeClr val="bg1"/>
              </a:solidFill>
            </a:rPr>
            <a:t>WHO -IOM MOU</a:t>
          </a:r>
        </a:p>
      </dsp:txBody>
      <dsp:txXfrm rot="10800000">
        <a:off x="810419" y="4980348"/>
        <a:ext cx="3724629" cy="767038"/>
      </dsp:txXfrm>
    </dsp:sp>
    <dsp:sp modelId="{75E99688-663E-4BC6-8FD0-73D28FB81B83}">
      <dsp:nvSpPr>
        <dsp:cNvPr id="0" name=""/>
        <dsp:cNvSpPr/>
      </dsp:nvSpPr>
      <dsp:spPr>
        <a:xfrm>
          <a:off x="376101" y="4980188"/>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1"/>
            <a:ext cx="2890665" cy="496412"/>
          </a:xfrm>
          <a:prstGeom prst="rect">
            <a:avLst/>
          </a:prstGeom>
        </p:spPr>
        <p:txBody>
          <a:bodyPr vert="horz" lIns="91440" tIns="45720" rIns="91440" bIns="45720" rtlCol="0"/>
          <a:lstStyle>
            <a:lvl1pPr algn="r">
              <a:defRPr sz="1200"/>
            </a:lvl1pPr>
          </a:lstStyle>
          <a:p>
            <a:fld id="{A5F83760-A691-4025-981F-34A902DAE0A1}" type="datetimeFigureOut">
              <a:rPr lang="en-GB" smtClean="0"/>
              <a:t>29/09/2016</a:t>
            </a:fld>
            <a:endParaRPr lang="en-GB"/>
          </a:p>
        </p:txBody>
      </p:sp>
      <p:sp>
        <p:nvSpPr>
          <p:cNvPr id="4" name="Footer Placeholder 3"/>
          <p:cNvSpPr>
            <a:spLocks noGrp="1"/>
          </p:cNvSpPr>
          <p:nvPr>
            <p:ph type="ftr" sz="quarter" idx="2"/>
          </p:nvPr>
        </p:nvSpPr>
        <p:spPr>
          <a:xfrm>
            <a:off x="0" y="9428630"/>
            <a:ext cx="2890665"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F6BEFD63-4CEA-466D-8515-6051E1A5746A}" type="slidenum">
              <a:rPr lang="en-GB" smtClean="0"/>
              <a:t>‹#›</a:t>
            </a:fld>
            <a:endParaRPr lang="en-GB"/>
          </a:p>
        </p:txBody>
      </p:sp>
    </p:spTree>
    <p:extLst>
      <p:ext uri="{BB962C8B-B14F-4D97-AF65-F5344CB8AC3E}">
        <p14:creationId xmlns:p14="http://schemas.microsoft.com/office/powerpoint/2010/main" val="2967218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282F7D3-4EF3-4568-9F46-58E1B8FAFC64}" type="datetimeFigureOut">
              <a:rPr lang="en-GB" smtClean="0"/>
              <a:t>29/09/2016</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A73CD7C3-0098-42F2-8BDD-3D787DC3FEA0}" type="slidenum">
              <a:rPr lang="en-GB" smtClean="0"/>
              <a:t>‹#›</a:t>
            </a:fld>
            <a:endParaRPr lang="en-GB"/>
          </a:p>
        </p:txBody>
      </p:sp>
    </p:spTree>
    <p:extLst>
      <p:ext uri="{BB962C8B-B14F-4D97-AF65-F5344CB8AC3E}">
        <p14:creationId xmlns:p14="http://schemas.microsoft.com/office/powerpoint/2010/main" val="66927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3CD7C3-0098-42F2-8BDD-3D787DC3FEA0}" type="slidenum">
              <a:rPr lang="en-GB" smtClean="0"/>
              <a:t>1</a:t>
            </a:fld>
            <a:endParaRPr lang="en-GB"/>
          </a:p>
        </p:txBody>
      </p:sp>
    </p:spTree>
    <p:extLst>
      <p:ext uri="{BB962C8B-B14F-4D97-AF65-F5344CB8AC3E}">
        <p14:creationId xmlns:p14="http://schemas.microsoft.com/office/powerpoint/2010/main" val="139657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100" kern="1200" dirty="0" smtClean="0">
                <a:solidFill>
                  <a:schemeClr val="tx1"/>
                </a:solidFill>
                <a:effectLst/>
                <a:latin typeface="+mn-lt"/>
                <a:ea typeface="+mn-ea"/>
                <a:cs typeface="+mn-cs"/>
              </a:rPr>
              <a:t>But Lets be frank, despite the positive developments mentioned, Millions of migrants are still denied access to health care and remain invisible to global health initiatives; --a lack of coordinated policies prevents the achievement of their right to health; --a lack of leadership makes their voices unheard; --a lack of data impedes the monitoring of  health parameters;-- and internal and cross-border human mobility is insufficiently understood and addressed within surveillance and response mechanisms. </a:t>
            </a:r>
            <a:r>
              <a:rPr lang="en-US" sz="1100" b="1" kern="1200" dirty="0" smtClean="0">
                <a:solidFill>
                  <a:schemeClr val="tx1"/>
                </a:solidFill>
                <a:effectLst/>
                <a:latin typeface="+mn-lt"/>
                <a:ea typeface="+mn-ea"/>
                <a:cs typeface="+mn-cs"/>
              </a:rPr>
              <a:t>A recent study by IOM revealed that migrants and other mobile population groups have not been included in National, Regional and Global Pandemic Preparedness Plans in 27 countries within the Asia-Pacific region.</a:t>
            </a:r>
            <a:r>
              <a:rPr lang="en-GB" sz="1100" kern="1200" dirty="0" smtClean="0">
                <a:solidFill>
                  <a:schemeClr val="tx1"/>
                </a:solidFill>
                <a:effectLst/>
                <a:latin typeface="+mn-lt"/>
                <a:ea typeface="+mn-ea"/>
                <a:cs typeface="+mn-cs"/>
              </a:rPr>
              <a:t> </a:t>
            </a:r>
          </a:p>
          <a:p>
            <a:pPr lvl="0"/>
            <a:r>
              <a:rPr lang="en-GB" sz="1100" kern="1200" dirty="0" smtClean="0">
                <a:solidFill>
                  <a:schemeClr val="tx1"/>
                </a:solidFill>
                <a:effectLst/>
                <a:latin typeface="+mn-lt"/>
                <a:ea typeface="+mn-ea"/>
                <a:cs typeface="+mn-cs"/>
              </a:rPr>
              <a:t>--1 </a:t>
            </a:r>
            <a:r>
              <a:rPr lang="en-GB" sz="1100" kern="1200" dirty="0" err="1" smtClean="0">
                <a:solidFill>
                  <a:schemeClr val="tx1"/>
                </a:solidFill>
                <a:effectLst/>
                <a:latin typeface="+mn-lt"/>
                <a:ea typeface="+mn-ea"/>
                <a:cs typeface="+mn-cs"/>
              </a:rPr>
              <a:t>cntry</a:t>
            </a:r>
            <a:r>
              <a:rPr lang="en-GB" sz="1100" kern="1200" baseline="0" dirty="0" smtClean="0">
                <a:solidFill>
                  <a:schemeClr val="tx1"/>
                </a:solidFill>
                <a:effectLst/>
                <a:latin typeface="+mn-lt"/>
                <a:ea typeface="+mn-ea"/>
                <a:cs typeface="+mn-cs"/>
              </a:rPr>
              <a:t> only reported back to the WHA on the 2008 Resolution -showing lack of accountability</a:t>
            </a:r>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 </a:t>
            </a:r>
            <a:r>
              <a:rPr lang="en-US" sz="1100" dirty="0" smtClean="0"/>
              <a:t>All this against</a:t>
            </a:r>
            <a:r>
              <a:rPr lang="en-US" sz="1100" baseline="0" dirty="0" smtClean="0"/>
              <a:t> a 2030 agenda and sweeping concepts like UHC, people </a:t>
            </a:r>
            <a:r>
              <a:rPr lang="en-US" sz="1100" baseline="0" dirty="0" err="1" smtClean="0"/>
              <a:t>centred</a:t>
            </a:r>
            <a:r>
              <a:rPr lang="en-US" sz="1100" baseline="0" dirty="0" smtClean="0"/>
              <a:t> health systems and leaving no one behind. These concepts are only real if all people </a:t>
            </a:r>
            <a:r>
              <a:rPr lang="en-US" sz="1100" baseline="0" dirty="0" err="1" smtClean="0"/>
              <a:t>incl</a:t>
            </a:r>
            <a:r>
              <a:rPr lang="en-US" sz="1100" baseline="0" dirty="0" smtClean="0"/>
              <a:t> migrants are accounted for.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 2015 IOM council and 2016 EB of WHO (Italy) and last WHA had dedicated sessions on MH</a:t>
            </a:r>
            <a:r>
              <a:rPr lang="en-US" sz="1100" dirty="0" smtClean="0"/>
              <a:t>--IOM Director General William Lacy Swing participated the WHA, alongside WHO Director General Margaret Chan, Ministers of Health from several Member States and close partners. This was the first time the World Health Assembly organized a Technical Briefing on Migration and Health.  It </a:t>
            </a:r>
            <a:r>
              <a:rPr lang="fr-CH" sz="1100" kern="1200" dirty="0" smtClean="0">
                <a:solidFill>
                  <a:schemeClr val="tx1"/>
                </a:solidFill>
                <a:effectLst/>
                <a:latin typeface="+mn-lt"/>
                <a:ea typeface="+mn-ea"/>
                <a:cs typeface="+mn-cs"/>
              </a:rPr>
              <a:t>conclusion</a:t>
            </a:r>
            <a:r>
              <a:rPr lang="fr-CH" sz="1100" kern="1200" baseline="0" dirty="0" smtClean="0">
                <a:solidFill>
                  <a:schemeClr val="tx1"/>
                </a:solidFill>
                <a:effectLst/>
                <a:latin typeface="+mn-lt"/>
                <a:ea typeface="+mn-ea"/>
                <a:cs typeface="+mn-cs"/>
              </a:rPr>
              <a:t>s </a:t>
            </a:r>
            <a:r>
              <a:rPr lang="fr-CH" sz="1100" kern="1200" baseline="0" dirty="0" err="1" smtClean="0">
                <a:solidFill>
                  <a:schemeClr val="tx1"/>
                </a:solidFill>
                <a:effectLst/>
                <a:latin typeface="+mn-lt"/>
                <a:ea typeface="+mn-ea"/>
                <a:cs typeface="+mn-cs"/>
              </a:rPr>
              <a:t>reiterated</a:t>
            </a:r>
            <a:r>
              <a:rPr lang="fr-CH" sz="1100" kern="1200" baseline="0" dirty="0" smtClean="0">
                <a:solidFill>
                  <a:schemeClr val="tx1"/>
                </a:solidFill>
                <a:effectLst/>
                <a:latin typeface="+mn-lt"/>
                <a:ea typeface="+mn-ea"/>
                <a:cs typeface="+mn-cs"/>
              </a:rPr>
              <a:t> </a:t>
            </a:r>
            <a:r>
              <a:rPr lang="fr-CH" sz="1100" kern="1200" baseline="0" dirty="0" err="1" smtClean="0">
                <a:solidFill>
                  <a:schemeClr val="tx1"/>
                </a:solidFill>
                <a:effectLst/>
                <a:latin typeface="+mn-lt"/>
                <a:ea typeface="+mn-ea"/>
                <a:cs typeface="+mn-cs"/>
              </a:rPr>
              <a:t>previous</a:t>
            </a:r>
            <a:r>
              <a:rPr lang="fr-CH" sz="1100" kern="1200" baseline="0" dirty="0" smtClean="0">
                <a:solidFill>
                  <a:schemeClr val="tx1"/>
                </a:solidFill>
                <a:effectLst/>
                <a:latin typeface="+mn-lt"/>
                <a:ea typeface="+mn-ea"/>
                <a:cs typeface="+mn-cs"/>
              </a:rPr>
              <a:t> </a:t>
            </a:r>
            <a:r>
              <a:rPr lang="fr-CH" sz="1100" kern="1200" baseline="0" dirty="0" err="1" smtClean="0">
                <a:solidFill>
                  <a:schemeClr val="tx1"/>
                </a:solidFill>
                <a:effectLst/>
                <a:latin typeface="+mn-lt"/>
                <a:ea typeface="+mn-ea"/>
                <a:cs typeface="+mn-cs"/>
              </a:rPr>
              <a:t>recommendations</a:t>
            </a:r>
            <a:r>
              <a:rPr lang="fr-CH" sz="1100" kern="1200" baseline="0" dirty="0" smtClean="0">
                <a:solidFill>
                  <a:schemeClr val="tx1"/>
                </a:solidFill>
                <a:effectLst/>
                <a:latin typeface="+mn-lt"/>
                <a:ea typeface="+mn-ea"/>
                <a:cs typeface="+mn-cs"/>
              </a:rPr>
              <a:t> </a:t>
            </a:r>
            <a:r>
              <a:rPr lang="fr-CH" sz="1100" kern="1200" baseline="0" dirty="0" err="1" smtClean="0">
                <a:solidFill>
                  <a:schemeClr val="tx1"/>
                </a:solidFill>
                <a:effectLst/>
                <a:latin typeface="+mn-lt"/>
                <a:ea typeface="+mn-ea"/>
                <a:cs typeface="+mn-cs"/>
              </a:rPr>
              <a:t>such</a:t>
            </a:r>
            <a:r>
              <a:rPr lang="fr-CH" sz="1100" kern="1200" baseline="0" dirty="0" smtClean="0">
                <a:solidFill>
                  <a:schemeClr val="tx1"/>
                </a:solidFill>
                <a:effectLst/>
                <a:latin typeface="+mn-lt"/>
                <a:ea typeface="+mn-ea"/>
                <a:cs typeface="+mn-cs"/>
              </a:rPr>
              <a:t> as s</a:t>
            </a:r>
            <a:r>
              <a:rPr lang="en-GB" sz="1100" kern="1200" dirty="0" err="1" smtClean="0">
                <a:solidFill>
                  <a:schemeClr val="tx1"/>
                </a:solidFill>
                <a:effectLst/>
                <a:latin typeface="+mn-lt"/>
                <a:ea typeface="+mn-ea"/>
                <a:cs typeface="+mn-cs"/>
              </a:rPr>
              <a:t>olutions</a:t>
            </a:r>
            <a:r>
              <a:rPr lang="en-GB" sz="1100" kern="1200" dirty="0" smtClean="0">
                <a:solidFill>
                  <a:schemeClr val="tx1"/>
                </a:solidFill>
                <a:effectLst/>
                <a:latin typeface="+mn-lt"/>
                <a:ea typeface="+mn-ea"/>
                <a:cs typeface="+mn-cs"/>
              </a:rPr>
              <a:t> require </a:t>
            </a:r>
            <a:r>
              <a:rPr lang="en-GB" sz="1100" kern="1200" dirty="0" err="1" smtClean="0">
                <a:solidFill>
                  <a:schemeClr val="tx1"/>
                </a:solidFill>
                <a:effectLst/>
                <a:latin typeface="+mn-lt"/>
                <a:ea typeface="+mn-ea"/>
                <a:cs typeface="+mn-cs"/>
              </a:rPr>
              <a:t>multisectoral</a:t>
            </a:r>
            <a:r>
              <a:rPr lang="en-GB" sz="1100" kern="1200" dirty="0" smtClean="0">
                <a:solidFill>
                  <a:schemeClr val="tx1"/>
                </a:solidFill>
                <a:effectLst/>
                <a:latin typeface="+mn-lt"/>
                <a:ea typeface="+mn-ea"/>
                <a:cs typeface="+mn-cs"/>
              </a:rPr>
              <a:t> partnership-based and system-wide approaches. Solutions along the continuum of human mobility –– require the support of intercountry diplomacy . In the absence of solutions, the health needs of migrants, and host communities are unmet, with economic, social, health security and public health consequences at significant cost to both migrants and societies. </a:t>
            </a:r>
          </a:p>
          <a:p>
            <a:r>
              <a:rPr lang="en-IN" sz="1100" kern="1200" dirty="0" smtClean="0">
                <a:solidFill>
                  <a:schemeClr val="tx1"/>
                </a:solidFill>
                <a:effectLst/>
                <a:latin typeface="+mn-lt"/>
                <a:ea typeface="+mn-ea"/>
                <a:cs typeface="+mn-cs"/>
              </a:rPr>
              <a:t>	</a:t>
            </a:r>
            <a:endParaRPr lang="en-GB" sz="1100" dirty="0" smtClean="0"/>
          </a:p>
          <a:p>
            <a:pPr lvl="0"/>
            <a:endParaRPr lang="en-GB" sz="1100"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78064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Meanwhile</a:t>
            </a:r>
            <a:r>
              <a:rPr lang="fr-CH" dirty="0" smtClean="0"/>
              <a:t> </a:t>
            </a:r>
            <a:r>
              <a:rPr lang="fr-CH" dirty="0" err="1" smtClean="0"/>
              <a:t>dangerous</a:t>
            </a:r>
            <a:r>
              <a:rPr lang="fr-CH" dirty="0" smtClean="0"/>
              <a:t> migration routes continue and</a:t>
            </a:r>
            <a:r>
              <a:rPr lang="fr-CH" baseline="0" dirty="0" smtClean="0"/>
              <a:t> shift. ….at </a:t>
            </a:r>
            <a:r>
              <a:rPr lang="fr-CH" dirty="0" smtClean="0"/>
              <a:t>the moment, the </a:t>
            </a:r>
            <a:r>
              <a:rPr lang="fr-CH" dirty="0" err="1" smtClean="0"/>
              <a:t>most</a:t>
            </a:r>
            <a:r>
              <a:rPr lang="fr-CH" dirty="0" smtClean="0"/>
              <a:t> </a:t>
            </a:r>
            <a:r>
              <a:rPr lang="fr-CH" dirty="0" err="1" smtClean="0"/>
              <a:t>dangerous</a:t>
            </a:r>
            <a:r>
              <a:rPr lang="fr-CH" dirty="0" smtClean="0"/>
              <a:t> destination for</a:t>
            </a:r>
            <a:r>
              <a:rPr lang="fr-CH" baseline="0" dirty="0" smtClean="0"/>
              <a:t> ‘non </a:t>
            </a:r>
            <a:r>
              <a:rPr lang="fr-CH" baseline="0" dirty="0" err="1" smtClean="0"/>
              <a:t>orderly</a:t>
            </a:r>
            <a:r>
              <a:rPr lang="fr-CH" baseline="0" dirty="0" smtClean="0"/>
              <a:t>’ migration in the world </a:t>
            </a:r>
            <a:r>
              <a:rPr lang="fr-CH" baseline="0" dirty="0" err="1" smtClean="0"/>
              <a:t>is</a:t>
            </a:r>
            <a:r>
              <a:rPr lang="fr-CH" baseline="0" dirty="0" smtClean="0"/>
              <a:t> Europe-  </a:t>
            </a:r>
            <a:r>
              <a:rPr lang="fr-CH" baseline="0" dirty="0" err="1" smtClean="0"/>
              <a:t>this</a:t>
            </a:r>
            <a:r>
              <a:rPr lang="fr-CH" baseline="0" dirty="0" smtClean="0"/>
              <a:t> shows the </a:t>
            </a:r>
            <a:r>
              <a:rPr lang="fr-CH" baseline="0" dirty="0" err="1" smtClean="0"/>
              <a:t>sad</a:t>
            </a:r>
            <a:r>
              <a:rPr lang="fr-CH" baseline="0" dirty="0" smtClean="0"/>
              <a:t>  IOM Project </a:t>
            </a:r>
            <a:r>
              <a:rPr lang="fr-CH" baseline="0" dirty="0" err="1" smtClean="0"/>
              <a:t>which</a:t>
            </a:r>
            <a:r>
              <a:rPr lang="fr-CH" baseline="0" dirty="0" smtClean="0"/>
              <a:t> </a:t>
            </a:r>
            <a:r>
              <a:rPr lang="fr-CH" baseline="0" dirty="0" err="1" smtClean="0"/>
              <a:t>counts</a:t>
            </a:r>
            <a:r>
              <a:rPr lang="fr-CH" baseline="0" dirty="0" smtClean="0"/>
              <a:t> </a:t>
            </a:r>
            <a:r>
              <a:rPr lang="fr-CH" baseline="0" dirty="0" err="1" smtClean="0"/>
              <a:t>deaths</a:t>
            </a:r>
            <a:r>
              <a:rPr lang="fr-CH" baseline="0" dirty="0" smtClean="0"/>
              <a:t> and </a:t>
            </a:r>
            <a:r>
              <a:rPr lang="fr-CH" baseline="0" dirty="0" err="1" smtClean="0"/>
              <a:t>missing</a:t>
            </a:r>
            <a:r>
              <a:rPr lang="fr-CH" baseline="0" dirty="0" smtClean="0"/>
              <a:t> migrants en route.</a:t>
            </a:r>
          </a:p>
        </p:txBody>
      </p:sp>
      <p:sp>
        <p:nvSpPr>
          <p:cNvPr id="4" name="Slide Number Placeholder 3"/>
          <p:cNvSpPr>
            <a:spLocks noGrp="1"/>
          </p:cNvSpPr>
          <p:nvPr>
            <p:ph type="sldNum" sz="quarter" idx="10"/>
          </p:nvPr>
        </p:nvSpPr>
        <p:spPr/>
        <p:txBody>
          <a:bodyPr/>
          <a:lstStyle/>
          <a:p>
            <a:fld id="{308FDD9E-9209-4850-A762-0AA031661ECC}" type="slidenum">
              <a:rPr lang="en-US" smtClean="0"/>
              <a:pPr/>
              <a:t>11</a:t>
            </a:fld>
            <a:endParaRPr lang="en-US"/>
          </a:p>
        </p:txBody>
      </p:sp>
    </p:spTree>
    <p:extLst>
      <p:ext uri="{BB962C8B-B14F-4D97-AF65-F5344CB8AC3E}">
        <p14:creationId xmlns:p14="http://schemas.microsoft.com/office/powerpoint/2010/main" val="303169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IOM</a:t>
            </a:r>
            <a:r>
              <a:rPr lang="en-GB" sz="1200" kern="1200" baseline="0" dirty="0" smtClean="0">
                <a:solidFill>
                  <a:schemeClr val="tx1"/>
                </a:solidFill>
                <a:effectLst/>
                <a:latin typeface="+mn-lt"/>
                <a:ea typeface="+mn-ea"/>
                <a:cs typeface="+mn-cs"/>
              </a:rPr>
              <a:t> always says that migration in and of itself is not a risk to health but the circumstances surrounding the migration process can render people vulnerable to health risks. </a:t>
            </a:r>
            <a:r>
              <a:rPr lang="en-GB" sz="1200" kern="1200" dirty="0" smtClean="0">
                <a:solidFill>
                  <a:schemeClr val="tx1"/>
                </a:solidFill>
                <a:effectLst/>
                <a:latin typeface="+mn-lt"/>
                <a:ea typeface="+mn-ea"/>
                <a:cs typeface="+mn-cs"/>
              </a:rPr>
              <a:t>Trends</a:t>
            </a:r>
            <a:r>
              <a:rPr lang="en-GB" sz="1200" kern="1200" baseline="0" dirty="0" smtClean="0">
                <a:solidFill>
                  <a:schemeClr val="tx1"/>
                </a:solidFill>
                <a:effectLst/>
                <a:latin typeface="+mn-lt"/>
                <a:ea typeface="+mn-ea"/>
                <a:cs typeface="+mn-cs"/>
              </a:rPr>
              <a:t> to worry about in particular</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include</a:t>
            </a:r>
            <a:r>
              <a:rPr lang="fr-CH" sz="1200" kern="1200" baseline="0" dirty="0" smtClean="0">
                <a:solidFill>
                  <a:schemeClr val="tx1"/>
                </a:solidFill>
                <a:effectLst/>
                <a:latin typeface="+mn-lt"/>
                <a:ea typeface="+mn-ea"/>
                <a:cs typeface="+mn-cs"/>
              </a:rPr>
              <a:t>:</a:t>
            </a:r>
            <a:endParaRPr lang="fr-CH"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a:t>
            </a:r>
            <a:r>
              <a:rPr lang="fr-CH" sz="1200" baseline="0" dirty="0" err="1" smtClean="0"/>
              <a:t>Increasing</a:t>
            </a:r>
            <a:r>
              <a:rPr lang="fr-CH" sz="1200" baseline="0" dirty="0" smtClean="0"/>
              <a:t> </a:t>
            </a:r>
            <a:r>
              <a:rPr lang="fr-CH" sz="1200" baseline="0" dirty="0" err="1" smtClean="0"/>
              <a:t>forced</a:t>
            </a:r>
            <a:r>
              <a:rPr lang="fr-CH" sz="1200" baseline="0" dirty="0" smtClean="0"/>
              <a:t> </a:t>
            </a:r>
            <a:r>
              <a:rPr lang="fr-CH" sz="1200" baseline="0" dirty="0" err="1" smtClean="0"/>
              <a:t>mgration</a:t>
            </a:r>
            <a:r>
              <a:rPr lang="fr-CH" sz="1200" baseline="0" dirty="0" smtClean="0"/>
              <a:t> and </a:t>
            </a:r>
            <a:r>
              <a:rPr lang="fr-CH" sz="1200" baseline="0" dirty="0" err="1" smtClean="0"/>
              <a:t>irregular</a:t>
            </a:r>
            <a:r>
              <a:rPr lang="fr-CH" sz="1200" baseline="0" dirty="0" smtClean="0"/>
              <a:t> migration </a:t>
            </a:r>
            <a:r>
              <a:rPr lang="fr-CH" sz="1200" baseline="0" dirty="0" err="1" smtClean="0"/>
              <a:t>flows</a:t>
            </a:r>
            <a:r>
              <a:rPr lang="fr-CH" sz="1200" baseline="0" dirty="0" smtClean="0"/>
              <a:t>. </a:t>
            </a:r>
            <a:r>
              <a:rPr lang="fr-CH" sz="1200" baseline="0" dirty="0" err="1" smtClean="0"/>
              <a:t>Those</a:t>
            </a:r>
            <a:r>
              <a:rPr lang="fr-CH" sz="1200" baseline="0" dirty="0" smtClean="0"/>
              <a:t> </a:t>
            </a:r>
            <a:r>
              <a:rPr lang="fr-CH" sz="1200" baseline="0" dirty="0" err="1" smtClean="0"/>
              <a:t>whose</a:t>
            </a:r>
            <a:r>
              <a:rPr lang="fr-CH" sz="1200" baseline="0" dirty="0" smtClean="0"/>
              <a:t> </a:t>
            </a:r>
            <a:r>
              <a:rPr lang="fr-CH" sz="1200" baseline="0" dirty="0" err="1" smtClean="0"/>
              <a:t>health</a:t>
            </a:r>
            <a:r>
              <a:rPr lang="fr-CH" sz="1200" baseline="0" dirty="0" smtClean="0"/>
              <a:t> </a:t>
            </a:r>
            <a:r>
              <a:rPr lang="fr-CH" sz="1200" baseline="0" dirty="0" err="1" smtClean="0"/>
              <a:t>is</a:t>
            </a:r>
            <a:r>
              <a:rPr lang="fr-CH" sz="1200" baseline="0" dirty="0" smtClean="0"/>
              <a:t> at </a:t>
            </a:r>
            <a:r>
              <a:rPr lang="fr-CH" sz="1200" baseline="0" dirty="0" err="1" smtClean="0"/>
              <a:t>most</a:t>
            </a:r>
            <a:r>
              <a:rPr lang="fr-CH" sz="1200" baseline="0" dirty="0" smtClean="0"/>
              <a:t> </a:t>
            </a:r>
            <a:r>
              <a:rPr lang="fr-CH" sz="1200" baseline="0" dirty="0" err="1" smtClean="0"/>
              <a:t>risk</a:t>
            </a:r>
            <a:r>
              <a:rPr lang="fr-CH" sz="1200" baseline="0" dirty="0" smtClean="0"/>
              <a:t>, have the least </a:t>
            </a:r>
            <a:r>
              <a:rPr lang="fr-CH" sz="1200" baseline="0" dirty="0" err="1" smtClean="0"/>
              <a:t>access</a:t>
            </a:r>
            <a:r>
              <a:rPr lang="fr-CH" sz="1200" baseline="0" dirty="0" smtClean="0"/>
              <a:t> to </a:t>
            </a:r>
            <a:r>
              <a:rPr lang="fr-CH" sz="1200" baseline="0" dirty="0" err="1" smtClean="0"/>
              <a:t>health</a:t>
            </a:r>
            <a:r>
              <a:rPr lang="fr-CH" sz="1200" baseline="0" dirty="0" smtClean="0"/>
              <a:t> services, esp IM s.</a:t>
            </a:r>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a:t>
            </a:r>
            <a:r>
              <a:rPr lang="fr-CH" sz="1200" baseline="0" dirty="0" err="1" smtClean="0"/>
              <a:t>Slavery</a:t>
            </a:r>
            <a:r>
              <a:rPr lang="fr-CH" sz="1200" baseline="0" dirty="0" smtClean="0"/>
              <a:t> </a:t>
            </a:r>
            <a:r>
              <a:rPr lang="fr-CH" sz="1200" baseline="0" dirty="0" err="1" smtClean="0"/>
              <a:t>is</a:t>
            </a:r>
            <a:r>
              <a:rPr lang="fr-CH" sz="1200" baseline="0" dirty="0" smtClean="0"/>
              <a:t> </a:t>
            </a:r>
            <a:r>
              <a:rPr lang="fr-CH" sz="1200" baseline="0" dirty="0" err="1" smtClean="0"/>
              <a:t>omnipresent</a:t>
            </a:r>
            <a:r>
              <a:rPr lang="fr-CH" sz="1200" baseline="0" dirty="0" smtClean="0"/>
              <a:t>: _ </a:t>
            </a:r>
            <a:r>
              <a:rPr lang="fr-CH" sz="1200" baseline="0" dirty="0" err="1" smtClean="0"/>
              <a:t>think</a:t>
            </a:r>
            <a:r>
              <a:rPr lang="fr-CH" sz="1200" baseline="0" dirty="0" smtClean="0"/>
              <a:t> of the B </a:t>
            </a:r>
            <a:r>
              <a:rPr lang="fr-CH" sz="1200" baseline="0" dirty="0" err="1" smtClean="0"/>
              <a:t>deshis</a:t>
            </a:r>
            <a:r>
              <a:rPr lang="fr-CH" sz="1200" baseline="0" dirty="0" smtClean="0"/>
              <a:t>, </a:t>
            </a:r>
            <a:r>
              <a:rPr lang="fr-CH" sz="1200" baseline="0" dirty="0" err="1" smtClean="0"/>
              <a:t>nepalese</a:t>
            </a:r>
            <a:r>
              <a:rPr lang="fr-CH" sz="1200" baseline="0" dirty="0" smtClean="0"/>
              <a:t>, and of course central and </a:t>
            </a:r>
            <a:r>
              <a:rPr lang="fr-CH" sz="1200" baseline="0" dirty="0" err="1" smtClean="0"/>
              <a:t>south</a:t>
            </a:r>
            <a:r>
              <a:rPr lang="fr-CH" sz="1200" baseline="0" dirty="0" smtClean="0"/>
              <a:t> </a:t>
            </a:r>
            <a:r>
              <a:rPr lang="fr-CH" sz="1200" baseline="0" dirty="0" err="1" smtClean="0"/>
              <a:t>americans</a:t>
            </a:r>
            <a:r>
              <a:rPr lang="fr-CH" sz="1200" baseline="0" dirty="0" smtClean="0"/>
              <a:t> , </a:t>
            </a:r>
            <a:r>
              <a:rPr lang="fr-CH" sz="1200" baseline="0" dirty="0" err="1" smtClean="0"/>
              <a:t>working</a:t>
            </a:r>
            <a:r>
              <a:rPr lang="fr-CH" sz="1200" baseline="0" dirty="0" smtClean="0"/>
              <a:t> and living in </a:t>
            </a:r>
            <a:r>
              <a:rPr lang="fr-CH" sz="1200" baseline="0" dirty="0" err="1" smtClean="0"/>
              <a:t>wealthier</a:t>
            </a:r>
            <a:r>
              <a:rPr lang="fr-CH" sz="1200" baseline="0" dirty="0" smtClean="0"/>
              <a:t> parts of the world </a:t>
            </a:r>
            <a:r>
              <a:rPr lang="fr-CH" sz="1200" baseline="0" dirty="0" err="1" smtClean="0"/>
              <a:t>under</a:t>
            </a:r>
            <a:r>
              <a:rPr lang="fr-CH" sz="1200" baseline="0" dirty="0" smtClean="0"/>
              <a:t> </a:t>
            </a:r>
            <a:r>
              <a:rPr lang="fr-CH" sz="1200" baseline="0" dirty="0" err="1" smtClean="0"/>
              <a:t>unbearable</a:t>
            </a:r>
            <a:r>
              <a:rPr lang="fr-CH" sz="1200" baseline="0" dirty="0" smtClean="0"/>
              <a:t> conditions,</a:t>
            </a:r>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a:t>
            </a:r>
            <a:r>
              <a:rPr lang="fr-CH" sz="1200" baseline="0" dirty="0" err="1" smtClean="0"/>
              <a:t>Detention</a:t>
            </a:r>
            <a:r>
              <a:rPr lang="fr-CH" sz="1200" baseline="0" dirty="0" smtClean="0"/>
              <a:t> practices </a:t>
            </a:r>
            <a:r>
              <a:rPr lang="fr-CH" sz="1200" baseline="0" dirty="0" err="1" smtClean="0"/>
              <a:t>from</a:t>
            </a:r>
            <a:r>
              <a:rPr lang="fr-CH" sz="1200" baseline="0" dirty="0" smtClean="0"/>
              <a:t> </a:t>
            </a:r>
            <a:r>
              <a:rPr lang="fr-CH" sz="1200" baseline="0" dirty="0" err="1" smtClean="0"/>
              <a:t>guantanamo</a:t>
            </a:r>
            <a:r>
              <a:rPr lang="fr-CH" sz="1200" baseline="0" dirty="0" smtClean="0"/>
              <a:t> till </a:t>
            </a:r>
            <a:r>
              <a:rPr lang="fr-CH" sz="1200" baseline="0" dirty="0" err="1" smtClean="0"/>
              <a:t>manus</a:t>
            </a:r>
            <a:r>
              <a:rPr lang="fr-CH" sz="1200" baseline="0" dirty="0" smtClean="0"/>
              <a:t> </a:t>
            </a:r>
            <a:r>
              <a:rPr lang="fr-CH" sz="1200" baseline="0" dirty="0" err="1" smtClean="0"/>
              <a:t>island</a:t>
            </a:r>
            <a:r>
              <a:rPr lang="fr-CH" sz="1200" baseline="0" dirty="0" smtClean="0"/>
              <a:t> in the S Pacific</a:t>
            </a:r>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a:t>
            </a:r>
            <a:r>
              <a:rPr lang="fr-CH" sz="1200" baseline="0" dirty="0" err="1" smtClean="0"/>
              <a:t>Deportation</a:t>
            </a:r>
            <a:r>
              <a:rPr lang="fr-CH" sz="1200" baseline="0" dirty="0" smtClean="0"/>
              <a:t> </a:t>
            </a:r>
            <a:r>
              <a:rPr lang="fr-CH" sz="1200" baseline="0" dirty="0" err="1" smtClean="0"/>
              <a:t>based</a:t>
            </a:r>
            <a:r>
              <a:rPr lang="fr-CH" sz="1200" baseline="0" dirty="0" smtClean="0"/>
              <a:t> on </a:t>
            </a:r>
            <a:r>
              <a:rPr lang="fr-CH" sz="1200" baseline="0" dirty="0" err="1" smtClean="0"/>
              <a:t>health</a:t>
            </a:r>
            <a:r>
              <a:rPr lang="fr-CH" sz="1200" baseline="0" dirty="0" smtClean="0"/>
              <a:t> grounds, </a:t>
            </a:r>
            <a:r>
              <a:rPr lang="fr-CH" sz="1200" baseline="0" dirty="0" err="1" smtClean="0"/>
              <a:t>incl</a:t>
            </a:r>
            <a:r>
              <a:rPr lang="fr-CH" sz="1200" baseline="0" dirty="0" smtClean="0"/>
              <a:t> HIV, TB and </a:t>
            </a:r>
            <a:r>
              <a:rPr lang="fr-CH" sz="1200" baseline="0" dirty="0" err="1" smtClean="0"/>
              <a:t>pregnancy</a:t>
            </a:r>
            <a:r>
              <a:rPr lang="fr-CH" sz="1200" baseline="0" dirty="0" smtClean="0"/>
              <a:t> are </a:t>
            </a:r>
            <a:r>
              <a:rPr lang="fr-CH" sz="1200" baseline="0" dirty="0" err="1" smtClean="0"/>
              <a:t>still</a:t>
            </a:r>
            <a:r>
              <a:rPr lang="fr-CH" sz="1200" baseline="0" dirty="0" smtClean="0"/>
              <a:t> </a:t>
            </a:r>
            <a:r>
              <a:rPr lang="fr-CH" sz="1200" baseline="0" dirty="0" err="1" smtClean="0"/>
              <a:t>widely</a:t>
            </a:r>
            <a:r>
              <a:rPr lang="fr-CH" sz="1200" baseline="0" dirty="0" smtClean="0"/>
              <a:t> </a:t>
            </a:r>
            <a:r>
              <a:rPr lang="fr-CH" sz="1200" baseline="0" dirty="0" err="1" smtClean="0"/>
              <a:t>practiced</a:t>
            </a:r>
            <a:r>
              <a:rPr lang="fr-CH" sz="1200"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This </a:t>
            </a:r>
            <a:r>
              <a:rPr lang="fr-CH" sz="1200" baseline="0" dirty="0" err="1" smtClean="0"/>
              <a:t>is</a:t>
            </a:r>
            <a:r>
              <a:rPr lang="fr-CH" sz="1200" baseline="0" dirty="0" smtClean="0"/>
              <a:t> the reality of million migrants </a:t>
            </a:r>
            <a:r>
              <a:rPr lang="fr-CH" sz="1200" baseline="0" dirty="0" err="1" smtClean="0"/>
              <a:t>looking</a:t>
            </a:r>
            <a:r>
              <a:rPr lang="fr-CH" sz="1200" baseline="0" dirty="0" smtClean="0"/>
              <a:t> to </a:t>
            </a:r>
            <a:r>
              <a:rPr lang="fr-CH" sz="1200" baseline="0" dirty="0" err="1" smtClean="0"/>
              <a:t>better</a:t>
            </a:r>
            <a:r>
              <a:rPr lang="fr-CH" sz="1200" baseline="0" dirty="0" smtClean="0"/>
              <a:t> </a:t>
            </a:r>
            <a:r>
              <a:rPr lang="fr-CH" sz="1200" baseline="0" dirty="0" err="1" smtClean="0"/>
              <a:t>their</a:t>
            </a:r>
            <a:r>
              <a:rPr lang="fr-CH" sz="1200" baseline="0" dirty="0" smtClean="0"/>
              <a:t> </a:t>
            </a:r>
            <a:r>
              <a:rPr lang="fr-CH" sz="1200" baseline="0" dirty="0" err="1" smtClean="0"/>
              <a:t>lives</a:t>
            </a:r>
            <a:r>
              <a:rPr lang="fr-CH" sz="1200" baseline="0" dirty="0" smtClean="0"/>
              <a:t> and </a:t>
            </a:r>
            <a:r>
              <a:rPr lang="fr-CH" sz="1200" baseline="0" dirty="0" err="1" smtClean="0"/>
              <a:t>those</a:t>
            </a:r>
            <a:r>
              <a:rPr lang="fr-CH" sz="1200" baseline="0" dirty="0" smtClean="0"/>
              <a:t> of </a:t>
            </a:r>
            <a:r>
              <a:rPr lang="fr-CH" sz="1200" baseline="0" dirty="0" err="1" smtClean="0"/>
              <a:t>their</a:t>
            </a:r>
            <a:r>
              <a:rPr lang="fr-CH" sz="1200" baseline="0" dirty="0" smtClean="0"/>
              <a:t> </a:t>
            </a:r>
            <a:r>
              <a:rPr lang="fr-CH" sz="1200" baseline="0" dirty="0" err="1" smtClean="0"/>
              <a:t>families</a:t>
            </a:r>
            <a:r>
              <a:rPr lang="fr-CH" sz="1200" baseline="0" dirty="0" smtClean="0"/>
              <a:t>.</a:t>
            </a:r>
          </a:p>
        </p:txBody>
      </p:sp>
      <p:sp>
        <p:nvSpPr>
          <p:cNvPr id="4" name="Slide Number Placeholder 3"/>
          <p:cNvSpPr>
            <a:spLocks noGrp="1"/>
          </p:cNvSpPr>
          <p:nvPr>
            <p:ph type="sldNum" sz="quarter" idx="10"/>
          </p:nvPr>
        </p:nvSpPr>
        <p:spPr/>
        <p:txBody>
          <a:bodyPr/>
          <a:lstStyle/>
          <a:p>
            <a:fld id="{308FDD9E-9209-4850-A762-0AA031661ECC}" type="slidenum">
              <a:rPr lang="en-US" smtClean="0"/>
              <a:pPr/>
              <a:t>12</a:t>
            </a:fld>
            <a:endParaRPr lang="en-US"/>
          </a:p>
        </p:txBody>
      </p:sp>
    </p:spTree>
    <p:extLst>
      <p:ext uri="{BB962C8B-B14F-4D97-AF65-F5344CB8AC3E}">
        <p14:creationId xmlns:p14="http://schemas.microsoft.com/office/powerpoint/2010/main" val="266895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biggest challenge</a:t>
            </a:r>
            <a:r>
              <a:rPr lang="en-US" baseline="0" dirty="0" smtClean="0"/>
              <a:t> no matter what we do in this domain , is to change t</a:t>
            </a:r>
            <a:r>
              <a:rPr lang="en-US" dirty="0" smtClean="0"/>
              <a:t>he public discourse on migration , which is toxic. As long as this trends</a:t>
            </a:r>
            <a:r>
              <a:rPr lang="en-US" baseline="0" dirty="0" smtClean="0"/>
              <a:t> moves on, efforts to progress in our domain , are in vain. </a:t>
            </a:r>
            <a:endParaRPr lang="en-US"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13</a:t>
            </a:fld>
            <a:endParaRPr lang="en-US"/>
          </a:p>
        </p:txBody>
      </p:sp>
    </p:spTree>
    <p:extLst>
      <p:ext uri="{BB962C8B-B14F-4D97-AF65-F5344CB8AC3E}">
        <p14:creationId xmlns:p14="http://schemas.microsoft.com/office/powerpoint/2010/main" val="345497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partnership</a:t>
            </a:r>
            <a:r>
              <a:rPr lang="en-US" baseline="0" dirty="0" smtClean="0"/>
              <a:t> with </a:t>
            </a:r>
            <a:r>
              <a:rPr lang="en-US" baseline="0" dirty="0" err="1" smtClean="0"/>
              <a:t>facebook</a:t>
            </a:r>
            <a:r>
              <a:rPr lang="en-US" baseline="0" dirty="0" smtClean="0"/>
              <a:t> IOM runs a Campaign to change perceptions and raise awareness</a:t>
            </a:r>
            <a:endParaRPr lang="en-US"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14</a:t>
            </a:fld>
            <a:endParaRPr lang="en-US"/>
          </a:p>
        </p:txBody>
      </p:sp>
    </p:spTree>
    <p:extLst>
      <p:ext uri="{BB962C8B-B14F-4D97-AF65-F5344CB8AC3E}">
        <p14:creationId xmlns:p14="http://schemas.microsoft.com/office/powerpoint/2010/main" val="65936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tells the story of </a:t>
            </a:r>
            <a:r>
              <a:rPr lang="en-US" dirty="0" smtClean="0"/>
              <a:t>Refugees,, </a:t>
            </a:r>
            <a:r>
              <a:rPr lang="en-US" dirty="0" err="1" smtClean="0"/>
              <a:t>econom</a:t>
            </a:r>
            <a:r>
              <a:rPr lang="en-US" dirty="0" smtClean="0"/>
              <a:t> migrants,</a:t>
            </a:r>
            <a:r>
              <a:rPr lang="en-US" baseline="0" dirty="0" smtClean="0"/>
              <a:t> diaspora, students  who share their stories and Give a </a:t>
            </a:r>
            <a:r>
              <a:rPr lang="en-US" baseline="0" dirty="0" err="1" smtClean="0"/>
              <a:t>hUMAN</a:t>
            </a:r>
            <a:r>
              <a:rPr lang="en-US" baseline="0" dirty="0" smtClean="0"/>
              <a:t> face to migrants and change perceptions . Also Jim Yong of the WB did.</a:t>
            </a:r>
            <a:endParaRPr lang="en-US"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15</a:t>
            </a:fld>
            <a:endParaRPr lang="en-US"/>
          </a:p>
        </p:txBody>
      </p:sp>
    </p:spTree>
    <p:extLst>
      <p:ext uri="{BB962C8B-B14F-4D97-AF65-F5344CB8AC3E}">
        <p14:creationId xmlns:p14="http://schemas.microsoft.com/office/powerpoint/2010/main" val="226346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smtClean="0">
                <a:solidFill>
                  <a:srgbClr val="000000"/>
                </a:solidFill>
              </a:rPr>
              <a:t>We cannot talk about migrant</a:t>
            </a:r>
            <a:r>
              <a:rPr lang="en-US" altLang="en-US" baseline="0" dirty="0" smtClean="0">
                <a:solidFill>
                  <a:srgbClr val="000000"/>
                </a:solidFill>
              </a:rPr>
              <a:t> health without mentioning t</a:t>
            </a:r>
            <a:r>
              <a:rPr lang="en-US" altLang="en-US" dirty="0" smtClean="0">
                <a:solidFill>
                  <a:srgbClr val="000000"/>
                </a:solidFill>
              </a:rPr>
              <a:t>he discourse on migrants</a:t>
            </a:r>
            <a:r>
              <a:rPr lang="en-US" altLang="en-US" baseline="0" dirty="0" smtClean="0">
                <a:solidFill>
                  <a:srgbClr val="000000"/>
                </a:solidFill>
              </a:rPr>
              <a:t> and the economy</a:t>
            </a:r>
          </a:p>
          <a:p>
            <a:pPr lvl="0"/>
            <a:r>
              <a:rPr lang="en-US" altLang="en-US" baseline="0" dirty="0" smtClean="0">
                <a:solidFill>
                  <a:srgbClr val="000000"/>
                </a:solidFill>
              </a:rPr>
              <a:t>When talking about migration we talk about the world of work</a:t>
            </a: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308FDD9E-9209-4850-A762-0AA031661ECC}" type="slidenum">
              <a:rPr lang="en-US" smtClean="0"/>
              <a:pPr/>
              <a:t>16</a:t>
            </a:fld>
            <a:endParaRPr lang="en-US"/>
          </a:p>
        </p:txBody>
      </p:sp>
    </p:spTree>
    <p:extLst>
      <p:ext uri="{BB962C8B-B14F-4D97-AF65-F5344CB8AC3E}">
        <p14:creationId xmlns:p14="http://schemas.microsoft.com/office/powerpoint/2010/main" val="83419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C00000"/>
                </a:solidFill>
              </a:rPr>
              <a:t>Yet,</a:t>
            </a:r>
            <a:r>
              <a:rPr lang="en-GB" sz="1200" b="0" baseline="0" dirty="0" smtClean="0">
                <a:solidFill>
                  <a:srgbClr val="C00000"/>
                </a:solidFill>
              </a:rPr>
              <a:t> </a:t>
            </a:r>
            <a:r>
              <a:rPr lang="en-GB" sz="1200" b="0" dirty="0" smtClean="0">
                <a:solidFill>
                  <a:srgbClr val="C00000"/>
                </a:solidFill>
              </a:rPr>
              <a:t>The argument of States to restrict access to health services is often:</a:t>
            </a:r>
            <a:r>
              <a:rPr lang="en-GB" sz="1200" b="0" baseline="0" dirty="0" smtClean="0">
                <a:solidFill>
                  <a:srgbClr val="C00000"/>
                </a:solidFill>
              </a:rPr>
              <a:t> high costs. No matter the existing proof and data that PHC , prevention are the cheapest….migrant health is still often thought of as unaffordable by many states. </a:t>
            </a:r>
            <a:endParaRPr lang="en-US" b="0"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17</a:t>
            </a:fld>
            <a:endParaRPr lang="en-US"/>
          </a:p>
        </p:txBody>
      </p:sp>
    </p:spTree>
    <p:extLst>
      <p:ext uri="{BB962C8B-B14F-4D97-AF65-F5344CB8AC3E}">
        <p14:creationId xmlns:p14="http://schemas.microsoft.com/office/powerpoint/2010/main" val="645040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600" b="1" dirty="0" smtClean="0"/>
              <a:t>Migrants </a:t>
            </a:r>
            <a:r>
              <a:rPr lang="fr-CH" sz="1600" b="1" dirty="0" err="1" smtClean="0"/>
              <a:t>send</a:t>
            </a:r>
            <a:r>
              <a:rPr lang="fr-CH" sz="1600" b="1" dirty="0" smtClean="0"/>
              <a:t>  more </a:t>
            </a:r>
            <a:r>
              <a:rPr lang="fr-CH" sz="1600" b="1" dirty="0" err="1" smtClean="0"/>
              <a:t>than</a:t>
            </a:r>
            <a:r>
              <a:rPr lang="fr-CH" sz="1600" b="1" dirty="0" smtClean="0"/>
              <a:t> 500 BILLION USD home/</a:t>
            </a:r>
            <a:r>
              <a:rPr lang="fr-CH" sz="1600" b="1" dirty="0" err="1" smtClean="0"/>
              <a:t>year</a:t>
            </a:r>
            <a:r>
              <a:rPr lang="fr-CH" sz="1600" b="1" dirty="0" smtClean="0"/>
              <a:t> !!</a:t>
            </a:r>
            <a:endParaRPr lang="en-US" sz="1600" b="1" dirty="0" smtClean="0"/>
          </a:p>
          <a:p>
            <a:r>
              <a:rPr lang="fr-CH" b="1" dirty="0" err="1" smtClean="0"/>
              <a:t>Worldbank</a:t>
            </a:r>
            <a:r>
              <a:rPr lang="fr-CH" b="1" dirty="0" smtClean="0"/>
              <a:t>:</a:t>
            </a:r>
            <a:endParaRPr lang="en-US" b="1" dirty="0" smtClean="0"/>
          </a:p>
          <a:p>
            <a:r>
              <a:rPr lang="en-US" i="1" dirty="0" smtClean="0"/>
              <a:t>“At more than three times the size of development aid, international migrants’ remittances provide a lifeline for millions of households in developing countries…”  (</a:t>
            </a:r>
            <a:r>
              <a:rPr lang="en-US" i="1" dirty="0" err="1" smtClean="0"/>
              <a:t>Dilip</a:t>
            </a:r>
            <a:r>
              <a:rPr lang="en-US" i="1" dirty="0" smtClean="0"/>
              <a:t> </a:t>
            </a:r>
            <a:r>
              <a:rPr lang="en-US" i="1" dirty="0" err="1" smtClean="0"/>
              <a:t>Ratha</a:t>
            </a:r>
            <a:r>
              <a:rPr lang="en-US" i="1" dirty="0" smtClean="0"/>
              <a:t>).</a:t>
            </a:r>
            <a:endParaRPr lang="en-US" i="1" dirty="0" smtClean="0">
              <a:effectLst/>
            </a:endParaRPr>
          </a:p>
          <a:p>
            <a:r>
              <a:rPr lang="en-US" dirty="0" smtClean="0"/>
              <a:t>The United States was the largest </a:t>
            </a:r>
            <a:r>
              <a:rPr lang="en-US" u="sng" dirty="0" smtClean="0"/>
              <a:t>remittance source country</a:t>
            </a:r>
            <a:r>
              <a:rPr lang="en-US" dirty="0" smtClean="0"/>
              <a:t>, with an estimated $56 billion in outward flows in 2014, followed by Saudi Arabia ($37 billion), and Russia ($33 billion).</a:t>
            </a:r>
          </a:p>
          <a:p>
            <a:r>
              <a:rPr lang="en-US" dirty="0" smtClean="0"/>
              <a:t>India was the largest </a:t>
            </a:r>
            <a:r>
              <a:rPr lang="en-US" u="sng" dirty="0" smtClean="0"/>
              <a:t>remittance receiving country, </a:t>
            </a:r>
            <a:r>
              <a:rPr lang="en-US" dirty="0" smtClean="0"/>
              <a:t>with an estimated $72 billion in 2015, followed by China ($64 billion), the Philippines ($30 billion)</a:t>
            </a:r>
            <a:r>
              <a:rPr lang="en-US" baseline="0" dirty="0" smtClean="0"/>
              <a:t> and Mexico (25.7 B)</a:t>
            </a:r>
          </a:p>
          <a:p>
            <a:r>
              <a:rPr lang="en-US" baseline="0" dirty="0" smtClean="0"/>
              <a:t>The by far top </a:t>
            </a:r>
            <a:r>
              <a:rPr lang="en-US" b="1" baseline="0" dirty="0" smtClean="0"/>
              <a:t>remittance corridor </a:t>
            </a:r>
            <a:r>
              <a:rPr lang="en-US" baseline="0" dirty="0" smtClean="0"/>
              <a:t>was USA-Mexico with 25.2 Bin 2015 compared to the second biggest USA- China of only 16 B</a:t>
            </a:r>
            <a:endParaRPr lang="en-US" dirty="0" smtClean="0"/>
          </a:p>
          <a:p>
            <a:endParaRPr lang="en-GB" dirty="0"/>
          </a:p>
        </p:txBody>
      </p:sp>
      <p:sp>
        <p:nvSpPr>
          <p:cNvPr id="4" name="Slide Number Placeholder 3"/>
          <p:cNvSpPr>
            <a:spLocks noGrp="1"/>
          </p:cNvSpPr>
          <p:nvPr>
            <p:ph type="sldNum" sz="quarter" idx="10"/>
          </p:nvPr>
        </p:nvSpPr>
        <p:spPr/>
        <p:txBody>
          <a:bodyPr/>
          <a:lstStyle/>
          <a:p>
            <a:fld id="{2BC41D3E-5E63-4E45-81E0-81BC21FF6C28}" type="slidenum">
              <a:rPr lang="en-GB" smtClean="0"/>
              <a:t>18</a:t>
            </a:fld>
            <a:endParaRPr lang="en-GB"/>
          </a:p>
        </p:txBody>
      </p:sp>
    </p:spTree>
    <p:extLst>
      <p:ext uri="{BB962C8B-B14F-4D97-AF65-F5344CB8AC3E}">
        <p14:creationId xmlns:p14="http://schemas.microsoft.com/office/powerpoint/2010/main" val="414047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t>19</a:t>
            </a:fld>
            <a:endParaRPr lang="en-GB"/>
          </a:p>
        </p:txBody>
      </p:sp>
    </p:spTree>
    <p:extLst>
      <p:ext uri="{BB962C8B-B14F-4D97-AF65-F5344CB8AC3E}">
        <p14:creationId xmlns:p14="http://schemas.microsoft.com/office/powerpoint/2010/main" val="396302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t>2</a:t>
            </a:fld>
            <a:endParaRPr lang="en-GB"/>
          </a:p>
        </p:txBody>
      </p:sp>
    </p:spTree>
    <p:extLst>
      <p:ext uri="{BB962C8B-B14F-4D97-AF65-F5344CB8AC3E}">
        <p14:creationId xmlns:p14="http://schemas.microsoft.com/office/powerpoint/2010/main" val="299294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were we need to go</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FBB5169-FAEF-4F94-9A48-888B40BB4B59}" type="slidenum">
              <a:rPr lang="en-US" smtClean="0"/>
              <a:t>20</a:t>
            </a:fld>
            <a:endParaRPr lang="en-US"/>
          </a:p>
        </p:txBody>
      </p:sp>
    </p:spTree>
    <p:extLst>
      <p:ext uri="{BB962C8B-B14F-4D97-AF65-F5344CB8AC3E}">
        <p14:creationId xmlns:p14="http://schemas.microsoft.com/office/powerpoint/2010/main" val="1330502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now widely acknowledged that migration carries a development potential, owing to migrants’ intellectual, cultural, social and financial capital and their active participation in societies of origin and destination. Nevertheless, discussions of the health and well-being of migrants had not yet gained much momentum in relevant global debates, such as the 2006 and 2013 United Nations High-level Dialogue on International Migration and Development .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tx2"/>
                </a:solidFill>
                <a:latin typeface="Bodoni MT" panose="02070603080606020203" pitchFamily="18" charset="0"/>
                <a:cs typeface="Arial" panose="020B0604020202020204" pitchFamily="34" charset="0"/>
              </a:rPr>
              <a:t>The good</a:t>
            </a:r>
            <a:r>
              <a:rPr lang="en-US" sz="1200" kern="0" baseline="0" dirty="0" smtClean="0">
                <a:solidFill>
                  <a:schemeClr val="tx2"/>
                </a:solidFill>
                <a:latin typeface="Bodoni MT" panose="02070603080606020203" pitchFamily="18" charset="0"/>
                <a:cs typeface="Arial" panose="020B0604020202020204" pitchFamily="34" charset="0"/>
              </a:rPr>
              <a:t> news is that </a:t>
            </a:r>
            <a:r>
              <a:rPr lang="en-US" sz="1200" kern="0" dirty="0" smtClean="0">
                <a:solidFill>
                  <a:schemeClr val="tx2"/>
                </a:solidFill>
                <a:latin typeface="Bodoni MT" panose="02070603080606020203" pitchFamily="18" charset="0"/>
                <a:cs typeface="Arial" panose="020B0604020202020204" pitchFamily="34" charset="0"/>
              </a:rPr>
              <a:t>The 2030 Agenda  refers to migrants or </a:t>
            </a:r>
            <a:r>
              <a:rPr lang="en-US" sz="1200" u="sng" kern="0" dirty="0" smtClean="0">
                <a:solidFill>
                  <a:schemeClr val="tx2"/>
                </a:solidFill>
                <a:latin typeface="Bodoni MT" panose="02070603080606020203" pitchFamily="18" charset="0"/>
                <a:cs typeface="Arial" panose="020B0604020202020204" pitchFamily="34" charset="0"/>
              </a:rPr>
              <a:t>migration in some</a:t>
            </a:r>
            <a:r>
              <a:rPr lang="en-US" sz="1200" u="sng" kern="0" baseline="0" dirty="0" smtClean="0">
                <a:solidFill>
                  <a:schemeClr val="tx2"/>
                </a:solidFill>
                <a:latin typeface="Bodoni MT" panose="02070603080606020203" pitchFamily="18" charset="0"/>
                <a:cs typeface="Arial" panose="020B0604020202020204" pitchFamily="34" charset="0"/>
              </a:rPr>
              <a:t> of </a:t>
            </a:r>
            <a:r>
              <a:rPr lang="en-US" sz="1200" u="sng" kern="0" dirty="0" smtClean="0">
                <a:solidFill>
                  <a:schemeClr val="tx2"/>
                </a:solidFill>
                <a:latin typeface="Bodoni MT" panose="02070603080606020203" pitchFamily="18" charset="0"/>
                <a:cs typeface="Arial" panose="020B0604020202020204" pitchFamily="34" charset="0"/>
              </a:rPr>
              <a:t>the targets in the SDGs </a:t>
            </a:r>
            <a:endParaRPr lang="en-US" dirty="0" smtClean="0"/>
          </a:p>
          <a:p>
            <a:r>
              <a:rPr lang="en-US" sz="1100" i="1" dirty="0" smtClean="0">
                <a:solidFill>
                  <a:schemeClr val="tx2"/>
                </a:solidFill>
                <a:latin typeface="+mn-lt"/>
                <a:cs typeface="Angsana New" panose="02020603050405020304" pitchFamily="18" charset="-34"/>
              </a:rPr>
              <a:t>No longer is human mobility seen as just background context for development, or worse merely seen as a consequence of lack of development. </a:t>
            </a:r>
            <a:r>
              <a:rPr lang="en-US" sz="1100" b="1" i="1" dirty="0" smtClean="0">
                <a:solidFill>
                  <a:schemeClr val="tx2"/>
                </a:solidFill>
                <a:latin typeface="+mn-lt"/>
                <a:cs typeface="Angsana New" panose="02020603050405020304" pitchFamily="18" charset="-34"/>
              </a:rPr>
              <a:t>migration is an issue to act upon to enhance sustainable development . We may have an opportunity</a:t>
            </a:r>
            <a:r>
              <a:rPr lang="en-US" sz="1100" b="1" i="1" baseline="0" dirty="0" smtClean="0">
                <a:solidFill>
                  <a:schemeClr val="tx2"/>
                </a:solidFill>
                <a:latin typeface="+mn-lt"/>
                <a:cs typeface="Angsana New" panose="02020603050405020304" pitchFamily="18" charset="-34"/>
              </a:rPr>
              <a:t> here !</a:t>
            </a:r>
            <a:endParaRPr lang="en-US" sz="1100" dirty="0">
              <a:latin typeface="+mn-lt"/>
            </a:endParaRPr>
          </a:p>
        </p:txBody>
      </p:sp>
      <p:sp>
        <p:nvSpPr>
          <p:cNvPr id="4" name="Slide Number Placeholder 3"/>
          <p:cNvSpPr>
            <a:spLocks noGrp="1"/>
          </p:cNvSpPr>
          <p:nvPr>
            <p:ph type="sldNum" sz="quarter" idx="10"/>
          </p:nvPr>
        </p:nvSpPr>
        <p:spPr/>
        <p:txBody>
          <a:bodyPr/>
          <a:lstStyle/>
          <a:p>
            <a:fld id="{F3C32085-59BB-475B-9950-C25768556D69}" type="slidenum">
              <a:rPr lang="en-GB" smtClean="0"/>
              <a:t>21</a:t>
            </a:fld>
            <a:endParaRPr lang="en-GB"/>
          </a:p>
        </p:txBody>
      </p:sp>
    </p:spTree>
    <p:extLst>
      <p:ext uri="{BB962C8B-B14F-4D97-AF65-F5344CB8AC3E}">
        <p14:creationId xmlns:p14="http://schemas.microsoft.com/office/powerpoint/2010/main" val="624991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r>
              <a:rPr lang="de-CH" sz="1100" b="0" dirty="0" smtClean="0">
                <a:solidFill>
                  <a:srgbClr val="FF0000"/>
                </a:solidFill>
              </a:rPr>
              <a:t>This</a:t>
            </a:r>
            <a:r>
              <a:rPr lang="de-CH" sz="1100" b="0" baseline="0" dirty="0" smtClean="0">
                <a:solidFill>
                  <a:srgbClr val="FF0000"/>
                </a:solidFill>
              </a:rPr>
              <a:t> concept is based on </a:t>
            </a:r>
            <a:r>
              <a:rPr lang="de-CH" sz="1100" b="0" baseline="0" dirty="0" smtClean="0"/>
              <a:t>IOM’s policy recommendations to the </a:t>
            </a:r>
            <a:r>
              <a:rPr lang="de-CH" sz="1100" b="0" baseline="0" dirty="0" smtClean="0">
                <a:solidFill>
                  <a:srgbClr val="FF0000"/>
                </a:solidFill>
              </a:rPr>
              <a:t>2013 UNGA </a:t>
            </a:r>
            <a:r>
              <a:rPr lang="de-CH" sz="1100" b="0" baseline="0" dirty="0" smtClean="0"/>
              <a:t>HLD :</a:t>
            </a:r>
            <a:r>
              <a:rPr lang="de-CH" sz="1100" b="0" dirty="0" smtClean="0">
                <a:solidFill>
                  <a:srgbClr val="FF0000"/>
                </a:solidFill>
              </a:rPr>
              <a:t>  migration is an</a:t>
            </a:r>
            <a:r>
              <a:rPr lang="de-CH" sz="1100" b="0" baseline="0" dirty="0" smtClean="0">
                <a:solidFill>
                  <a:srgbClr val="FF0000"/>
                </a:solidFill>
              </a:rPr>
              <a:t> enabler for development if </a:t>
            </a:r>
            <a:r>
              <a:rPr lang="de-CH" sz="1100" b="0" baseline="0" dirty="0" smtClean="0"/>
              <a:t>two crucial actions are taken : </a:t>
            </a:r>
          </a:p>
          <a:p>
            <a:pPr marL="228600" indent="-228600">
              <a:buAutoNum type="arabicParenR"/>
            </a:pPr>
            <a:r>
              <a:rPr lang="de-CH" sz="1100" b="1" baseline="0" dirty="0" smtClean="0"/>
              <a:t>Enhance access for migrants </a:t>
            </a:r>
            <a:r>
              <a:rPr lang="de-CH" sz="1100" b="0" baseline="0" dirty="0" smtClean="0"/>
              <a:t>to health promotion, prevention, and care, and </a:t>
            </a:r>
          </a:p>
          <a:p>
            <a:pPr marL="228600" indent="-228600">
              <a:buAutoNum type="arabicParenR"/>
            </a:pPr>
            <a:r>
              <a:rPr lang="de-CH" sz="1100" b="1" baseline="0" dirty="0" smtClean="0"/>
              <a:t>Address the social determinants for health for migrants</a:t>
            </a:r>
            <a:r>
              <a:rPr lang="de-CH" sz="1100" b="0" baseline="0" dirty="0" smtClean="0"/>
              <a:t>, i.e. The conditions in which they work, live and travel.  Doing this will mean:</a:t>
            </a:r>
          </a:p>
          <a:p>
            <a:r>
              <a:rPr lang="en-US" sz="1100" b="1" i="0" u="none" strike="noStrike" kern="1200" baseline="0" dirty="0" smtClean="0">
                <a:solidFill>
                  <a:schemeClr val="tx1"/>
                </a:solidFill>
                <a:latin typeface="+mn-lt"/>
                <a:ea typeface="+mn-ea"/>
                <a:cs typeface="+mn-cs"/>
              </a:rPr>
              <a:t>1. Public perceptions of migrants are improved– </a:t>
            </a:r>
            <a:r>
              <a:rPr lang="en-US" sz="1100" b="0" i="0" u="none" strike="noStrike" kern="1200" baseline="0" dirty="0" smtClean="0">
                <a:solidFill>
                  <a:schemeClr val="tx1"/>
                </a:solidFill>
                <a:latin typeface="+mn-lt"/>
                <a:ea typeface="+mn-ea"/>
                <a:cs typeface="+mn-cs"/>
              </a:rPr>
              <a:t>will reduce marginalization and improve access</a:t>
            </a:r>
          </a:p>
          <a:p>
            <a:r>
              <a:rPr lang="en-US" sz="1100" b="1" i="0" u="none" strike="noStrike" kern="1200" baseline="0" dirty="0" smtClean="0">
                <a:solidFill>
                  <a:schemeClr val="tx1"/>
                </a:solidFill>
                <a:latin typeface="+mn-lt"/>
                <a:ea typeface="+mn-ea"/>
                <a:cs typeface="+mn-cs"/>
              </a:rPr>
              <a:t>2. Human rights of all migrants are protected – </a:t>
            </a:r>
            <a:r>
              <a:rPr lang="en-US" sz="1100" b="0" i="0" u="none" strike="noStrike" kern="1200" baseline="0" dirty="0" smtClean="0">
                <a:solidFill>
                  <a:schemeClr val="tx1"/>
                </a:solidFill>
                <a:latin typeface="+mn-lt"/>
                <a:ea typeface="+mn-ea"/>
                <a:cs typeface="+mn-cs"/>
              </a:rPr>
              <a:t>only then, we can truly talk about INCLUSIVE development, and talk about human-rights- and people-</a:t>
            </a:r>
            <a:r>
              <a:rPr lang="en-US" sz="1100" b="0" i="0" u="none" strike="noStrike" kern="1200" baseline="0" dirty="0" err="1" smtClean="0">
                <a:solidFill>
                  <a:schemeClr val="tx1"/>
                </a:solidFill>
                <a:latin typeface="+mn-lt"/>
                <a:ea typeface="+mn-ea"/>
                <a:cs typeface="+mn-cs"/>
              </a:rPr>
              <a:t>centred</a:t>
            </a:r>
            <a:r>
              <a:rPr lang="en-US" sz="1100" b="0" i="0" u="none" strike="noStrike" kern="1200" baseline="0" dirty="0" smtClean="0">
                <a:solidFill>
                  <a:schemeClr val="tx1"/>
                </a:solidFill>
                <a:latin typeface="+mn-lt"/>
                <a:ea typeface="+mn-ea"/>
                <a:cs typeface="+mn-cs"/>
              </a:rPr>
              <a:t> development is not merely cheap talk (1 bio migrants!)</a:t>
            </a:r>
          </a:p>
          <a:p>
            <a:r>
              <a:rPr lang="en-US" sz="1100" b="1" i="0" u="none" strike="noStrike" kern="1200" baseline="0" dirty="0" smtClean="0">
                <a:solidFill>
                  <a:schemeClr val="tx1"/>
                </a:solidFill>
                <a:latin typeface="+mn-lt"/>
                <a:ea typeface="+mn-ea"/>
                <a:cs typeface="+mn-cs"/>
              </a:rPr>
              <a:t>3. Migration is factored into development planning </a:t>
            </a:r>
            <a:endParaRPr lang="en-US" sz="1100" b="0" i="0" u="none" strike="noStrike" kern="1200" baseline="0" dirty="0" smtClean="0">
              <a:solidFill>
                <a:schemeClr val="tx1"/>
              </a:solidFill>
              <a:latin typeface="+mn-lt"/>
              <a:ea typeface="+mn-ea"/>
              <a:cs typeface="+mn-cs"/>
            </a:endParaRPr>
          </a:p>
          <a:p>
            <a:r>
              <a:rPr lang="en-US" sz="1100" b="1" i="0" u="none" strike="noStrike" kern="1200" baseline="0" dirty="0" smtClean="0">
                <a:solidFill>
                  <a:schemeClr val="tx1"/>
                </a:solidFill>
                <a:latin typeface="+mn-lt"/>
                <a:ea typeface="+mn-ea"/>
                <a:cs typeface="+mn-cs"/>
              </a:rPr>
              <a:t>4. Evidence building and knowledge-based policy-making is enhanced – </a:t>
            </a:r>
            <a:r>
              <a:rPr lang="en-US" sz="1100" b="0" i="0" u="none" strike="noStrike" kern="1200" baseline="0" dirty="0" smtClean="0">
                <a:solidFill>
                  <a:schemeClr val="tx1"/>
                </a:solidFill>
                <a:latin typeface="+mn-lt"/>
                <a:ea typeface="+mn-ea"/>
                <a:cs typeface="+mn-cs"/>
              </a:rPr>
              <a:t>to increase knowledge about factors that determine migrants’ health, and how to address them </a:t>
            </a:r>
          </a:p>
          <a:p>
            <a:r>
              <a:rPr lang="en-US" sz="1100" b="1" i="0" u="none" strike="noStrike" kern="1200" baseline="0" dirty="0" smtClean="0">
                <a:solidFill>
                  <a:schemeClr val="tx1"/>
                </a:solidFill>
                <a:latin typeface="+mn-lt"/>
                <a:ea typeface="+mn-ea"/>
                <a:cs typeface="+mn-cs"/>
              </a:rPr>
              <a:t>5. Policy coherence and institutional development is promoted – </a:t>
            </a:r>
            <a:r>
              <a:rPr lang="en-US" sz="1100" b="0" i="0" u="none" strike="noStrike" kern="1200" baseline="0" dirty="0" smtClean="0">
                <a:solidFill>
                  <a:schemeClr val="tx1"/>
                </a:solidFill>
                <a:latin typeface="+mn-lt"/>
                <a:ea typeface="+mn-ea"/>
                <a:cs typeface="+mn-cs"/>
              </a:rPr>
              <a:t>e.g. coherence between health and migration policies. A first step is that colleagues from different ministries talk to each other, which is great to see at this event today. </a:t>
            </a:r>
            <a:endParaRPr lang="en-US" sz="1100" b="1" i="0" u="none" strike="noStrike" kern="1200" baseline="0" dirty="0" smtClean="0">
              <a:solidFill>
                <a:schemeClr val="tx1"/>
              </a:solidFill>
              <a:latin typeface="+mn-lt"/>
              <a:ea typeface="+mn-ea"/>
              <a:cs typeface="+mn-cs"/>
            </a:endParaRPr>
          </a:p>
          <a:p>
            <a:r>
              <a:rPr lang="de-CH" sz="1100" b="1" i="0" u="none" strike="noStrike" kern="1200" baseline="0" dirty="0" smtClean="0">
                <a:solidFill>
                  <a:schemeClr val="tx1"/>
                </a:solidFill>
                <a:latin typeface="+mn-lt"/>
                <a:ea typeface="+mn-ea"/>
                <a:cs typeface="+mn-cs"/>
              </a:rPr>
              <a:t>6. Migration in crisis situations is better managed </a:t>
            </a:r>
            <a:endParaRPr lang="en-US" sz="11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691E9A6-350F-452E-ACFA-67FCF0A0059F}" type="slidenum">
              <a:rPr lang="en-US" smtClean="0"/>
              <a:pPr>
                <a:defRPr/>
              </a:pPr>
              <a:t>22</a:t>
            </a:fld>
            <a:endParaRPr lang="en-US"/>
          </a:p>
        </p:txBody>
      </p:sp>
    </p:spTree>
    <p:extLst>
      <p:ext uri="{BB962C8B-B14F-4D97-AF65-F5344CB8AC3E}">
        <p14:creationId xmlns:p14="http://schemas.microsoft.com/office/powerpoint/2010/main" val="2356151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A</a:t>
            </a:r>
            <a:r>
              <a:rPr lang="fr-CH" baseline="0" dirty="0" smtClean="0"/>
              <a:t> </a:t>
            </a:r>
            <a:r>
              <a:rPr lang="fr-CH" baseline="0" dirty="0" err="1" smtClean="0"/>
              <a:t>very</a:t>
            </a:r>
            <a:r>
              <a:rPr lang="fr-CH" baseline="0" dirty="0" smtClean="0"/>
              <a:t> </a:t>
            </a:r>
            <a:r>
              <a:rPr lang="fr-CH" baseline="0" dirty="0" err="1" smtClean="0"/>
              <a:t>recent</a:t>
            </a:r>
            <a:r>
              <a:rPr lang="fr-CH" baseline="0" dirty="0" smtClean="0"/>
              <a:t> </a:t>
            </a:r>
            <a:r>
              <a:rPr lang="fr-CH" baseline="0" dirty="0" err="1" smtClean="0"/>
              <a:t>quote</a:t>
            </a:r>
            <a:r>
              <a:rPr lang="fr-CH" baseline="0" dirty="0" smtClean="0"/>
              <a:t> of relevance </a:t>
            </a:r>
            <a:r>
              <a:rPr lang="fr-CH" baseline="0" dirty="0" err="1" smtClean="0"/>
              <a:t>from</a:t>
            </a:r>
            <a:r>
              <a:rPr lang="fr-CH" baseline="0" dirty="0" smtClean="0"/>
              <a:t> the </a:t>
            </a:r>
            <a:r>
              <a:rPr lang="fr-CH" baseline="0" dirty="0" err="1" smtClean="0"/>
              <a:t>president</a:t>
            </a:r>
            <a:r>
              <a:rPr lang="fr-CH" baseline="0" dirty="0" smtClean="0"/>
              <a:t> of mexico </a:t>
            </a:r>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t>23</a:t>
            </a:fld>
            <a:endParaRPr lang="en-GB"/>
          </a:p>
        </p:txBody>
      </p:sp>
    </p:spTree>
    <p:extLst>
      <p:ext uri="{BB962C8B-B14F-4D97-AF65-F5344CB8AC3E}">
        <p14:creationId xmlns:p14="http://schemas.microsoft.com/office/powerpoint/2010/main" val="509678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Let s focus on </a:t>
            </a:r>
            <a:r>
              <a:rPr lang="fr-CH" dirty="0" err="1" smtClean="0"/>
              <a:t>opportunities</a:t>
            </a:r>
            <a:r>
              <a:rPr lang="fr-CH" dirty="0" smtClean="0"/>
              <a:t>: This </a:t>
            </a:r>
            <a:r>
              <a:rPr lang="fr-CH" dirty="0" err="1" smtClean="0"/>
              <a:t>year</a:t>
            </a:r>
            <a:r>
              <a:rPr lang="fr-CH" baseline="0" dirty="0" smtClean="0"/>
              <a:t> has </a:t>
            </a:r>
            <a:r>
              <a:rPr lang="fr-CH" baseline="0" dirty="0" err="1" smtClean="0"/>
              <a:t>shown</a:t>
            </a:r>
            <a:r>
              <a:rPr lang="fr-CH" baseline="0" dirty="0" smtClean="0"/>
              <a:t> important </a:t>
            </a:r>
            <a:r>
              <a:rPr lang="fr-CH" baseline="0" dirty="0" err="1" smtClean="0"/>
              <a:t>regional</a:t>
            </a:r>
            <a:r>
              <a:rPr lang="fr-CH" baseline="0" dirty="0" smtClean="0"/>
              <a:t> </a:t>
            </a:r>
            <a:r>
              <a:rPr lang="fr-CH" baseline="0" dirty="0" err="1" smtClean="0"/>
              <a:t>level</a:t>
            </a:r>
            <a:r>
              <a:rPr lang="fr-CH" baseline="0" dirty="0" smtClean="0"/>
              <a:t> attention . Not </a:t>
            </a:r>
            <a:r>
              <a:rPr lang="fr-CH" baseline="0" dirty="0" err="1" smtClean="0"/>
              <a:t>only</a:t>
            </a:r>
            <a:r>
              <a:rPr lang="fr-CH" baseline="0" dirty="0" smtClean="0"/>
              <a:t> in the </a:t>
            </a:r>
            <a:r>
              <a:rPr lang="fr-CH" u="sng" baseline="0" dirty="0" err="1" smtClean="0"/>
              <a:t>health</a:t>
            </a:r>
            <a:r>
              <a:rPr lang="fr-CH" u="sng" baseline="0" dirty="0" smtClean="0"/>
              <a:t> </a:t>
            </a:r>
            <a:r>
              <a:rPr lang="fr-CH" baseline="0" dirty="0" err="1" smtClean="0"/>
              <a:t>domain</a:t>
            </a:r>
            <a:r>
              <a:rPr lang="fr-CH" baseline="0" dirty="0" smtClean="0"/>
              <a:t> </a:t>
            </a:r>
            <a:r>
              <a:rPr lang="fr-CH" baseline="0" dirty="0" err="1" smtClean="0"/>
              <a:t>through</a:t>
            </a:r>
            <a:r>
              <a:rPr lang="fr-CH" baseline="0" dirty="0" smtClean="0"/>
              <a:t> the RCM of WHO (in SEARO, EURO, PAHO RCMS have migrant </a:t>
            </a:r>
            <a:r>
              <a:rPr lang="fr-CH" baseline="0" dirty="0" err="1" smtClean="0"/>
              <a:t>health</a:t>
            </a:r>
            <a:r>
              <a:rPr lang="fr-CH" baseline="0" dirty="0" smtClean="0"/>
              <a:t> on the agenda). </a:t>
            </a:r>
            <a:r>
              <a:rPr lang="fr-CH" baseline="0" dirty="0" err="1" smtClean="0"/>
              <a:t>Also</a:t>
            </a:r>
            <a:r>
              <a:rPr lang="fr-CH" baseline="0" dirty="0" smtClean="0"/>
              <a:t> in the </a:t>
            </a:r>
            <a:r>
              <a:rPr lang="fr-CH" u="sng" baseline="0" dirty="0" smtClean="0"/>
              <a:t>migration</a:t>
            </a:r>
            <a:r>
              <a:rPr lang="fr-CH" baseline="0" dirty="0" smtClean="0"/>
              <a:t> </a:t>
            </a:r>
            <a:r>
              <a:rPr lang="fr-CH" baseline="0" dirty="0" err="1" smtClean="0"/>
              <a:t>sector</a:t>
            </a:r>
            <a:r>
              <a:rPr lang="fr-CH" baseline="0" dirty="0" smtClean="0"/>
              <a:t> </a:t>
            </a:r>
            <a:r>
              <a:rPr lang="fr-CH" baseline="0" dirty="0" err="1" smtClean="0"/>
              <a:t>we</a:t>
            </a:r>
            <a:r>
              <a:rPr lang="fr-CH" baseline="0" dirty="0" smtClean="0"/>
              <a:t> </a:t>
            </a:r>
            <a:r>
              <a:rPr lang="fr-CH" baseline="0" dirty="0" err="1" smtClean="0"/>
              <a:t>see</a:t>
            </a:r>
            <a:r>
              <a:rPr lang="fr-CH" baseline="0" dirty="0" smtClean="0"/>
              <a:t> good initiative </a:t>
            </a:r>
            <a:r>
              <a:rPr lang="fr-CH" baseline="0" dirty="0" err="1" smtClean="0"/>
              <a:t>such</a:t>
            </a:r>
            <a:r>
              <a:rPr lang="fr-CH" baseline="0" dirty="0" smtClean="0"/>
              <a:t> as </a:t>
            </a:r>
            <a:r>
              <a:rPr lang="fr-CH" baseline="0" dirty="0" err="1" smtClean="0"/>
              <a:t>todays</a:t>
            </a:r>
            <a:r>
              <a:rPr lang="fr-CH" baseline="0" dirty="0" smtClean="0"/>
              <a:t> </a:t>
            </a:r>
            <a:r>
              <a:rPr lang="fr-CH" baseline="0" dirty="0" err="1" smtClean="0"/>
              <a:t>event</a:t>
            </a:r>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7469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Meanwhile , On the other side of the globe</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ColomboProcess</a:t>
            </a:r>
            <a:r>
              <a:rPr lang="en-US" sz="1200" b="0" i="0" u="none" strike="noStrike" kern="1200" baseline="0" dirty="0" smtClean="0">
                <a:solidFill>
                  <a:schemeClr val="tx1"/>
                </a:solidFill>
                <a:latin typeface="+mn-lt"/>
                <a:ea typeface="+mn-ea"/>
                <a:cs typeface="+mn-cs"/>
              </a:rPr>
              <a:t> ministerial declaration includes a recommendation to consider the inclusion of Migrant Health as a new thematic priority for the CP, </a:t>
            </a:r>
            <a:r>
              <a:rPr lang="en-US" sz="1200" b="1" i="0" u="none" strike="noStrike" kern="1200" baseline="0" dirty="0" smtClean="0">
                <a:solidFill>
                  <a:schemeClr val="tx1"/>
                </a:solidFill>
                <a:latin typeface="+mn-lt"/>
                <a:ea typeface="+mn-ea"/>
                <a:cs typeface="+mn-cs"/>
              </a:rPr>
              <a:t>given the importance of the health of migrant workers throughout the migration cycle to reduce long-term economic and social costs, and the acknowledgement of the right to healthcare for migrant workers</a:t>
            </a:r>
            <a:r>
              <a:rPr lang="en-US" sz="1200" b="0" i="0" u="none" strike="noStrike" kern="1200" baseline="0" dirty="0" smtClean="0">
                <a:solidFill>
                  <a:schemeClr val="tx1"/>
                </a:solidFill>
                <a:latin typeface="+mn-lt"/>
                <a:ea typeface="+mn-ea"/>
                <a:cs typeface="+mn-cs"/>
              </a:rPr>
              <a:t> by the 26th Session (26/21) and 29th HRC Session (29/2) of the Human Rights Council and the stipulation in the SDGs of access to universal health coverage.</a:t>
            </a:r>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970796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mn-lt"/>
                <a:ea typeface="+mn-ea"/>
                <a:cs typeface="+mn-cs"/>
              </a:rPr>
              <a:t>At global level</a:t>
            </a:r>
            <a:r>
              <a:rPr lang="en-GB" sz="1100" kern="1200" baseline="0" dirty="0" smtClean="0">
                <a:solidFill>
                  <a:schemeClr val="tx1"/>
                </a:solidFill>
                <a:effectLst/>
                <a:latin typeface="+mn-lt"/>
                <a:ea typeface="+mn-ea"/>
                <a:cs typeface="+mn-cs"/>
              </a:rPr>
              <a:t>, IOM and WHO are co organizing </a:t>
            </a:r>
            <a:r>
              <a:rPr lang="en-GB" sz="1100" b="1" i="1" kern="1200" baseline="0" dirty="0" smtClean="0">
                <a:solidFill>
                  <a:schemeClr val="tx1"/>
                </a:solidFill>
                <a:effectLst/>
                <a:latin typeface="+mn-lt"/>
                <a:ea typeface="+mn-ea"/>
                <a:cs typeface="+mn-cs"/>
              </a:rPr>
              <a:t>2</a:t>
            </a:r>
            <a:r>
              <a:rPr lang="en-GB" sz="1100" b="1" i="1" kern="1200" baseline="30000" dirty="0" smtClean="0">
                <a:solidFill>
                  <a:schemeClr val="tx1"/>
                </a:solidFill>
                <a:effectLst/>
                <a:latin typeface="+mn-lt"/>
                <a:ea typeface="+mn-ea"/>
                <a:cs typeface="+mn-cs"/>
              </a:rPr>
              <a:t>nd</a:t>
            </a:r>
            <a:r>
              <a:rPr lang="en-GB" sz="1100" b="1" i="1" kern="1200" baseline="0" dirty="0" smtClean="0">
                <a:solidFill>
                  <a:schemeClr val="tx1"/>
                </a:solidFill>
                <a:effectLst/>
                <a:latin typeface="+mn-lt"/>
                <a:ea typeface="+mn-ea"/>
                <a:cs typeface="+mn-cs"/>
              </a:rPr>
              <a:t> GC following the offer of the president of S L during the IOM Council and WHA</a:t>
            </a:r>
          </a:p>
          <a:p>
            <a:r>
              <a:rPr lang="en-GB" sz="1100" b="1" i="1" kern="1200" dirty="0" smtClean="0">
                <a:solidFill>
                  <a:schemeClr val="tx1"/>
                </a:solidFill>
                <a:effectLst/>
                <a:latin typeface="+mn-lt"/>
                <a:ea typeface="+mn-ea"/>
                <a:cs typeface="+mn-cs"/>
              </a:rPr>
              <a:t>Objectives:</a:t>
            </a:r>
            <a:endParaRPr lang="en-GB"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-To </a:t>
            </a:r>
            <a:r>
              <a:rPr lang="en-US" sz="1100" b="1" kern="1200" dirty="0" smtClean="0">
                <a:solidFill>
                  <a:schemeClr val="tx1"/>
                </a:solidFill>
                <a:effectLst/>
                <a:latin typeface="+mn-lt"/>
                <a:ea typeface="+mn-ea"/>
                <a:cs typeface="+mn-cs"/>
              </a:rPr>
              <a:t>share </a:t>
            </a:r>
            <a:r>
              <a:rPr lang="en-GB" sz="1100" b="1" kern="1200" dirty="0" smtClean="0">
                <a:solidFill>
                  <a:schemeClr val="tx1"/>
                </a:solidFill>
                <a:effectLst/>
                <a:latin typeface="+mn-lt"/>
                <a:ea typeface="+mn-ea"/>
                <a:cs typeface="+mn-cs"/>
              </a:rPr>
              <a:t>lessons learned, good practices and research in addressing the health needs of migrants since the adoption of the 2008 WHA Resolution</a:t>
            </a:r>
            <a:r>
              <a:rPr lang="en-GB" sz="1100" kern="1200" dirty="0" smtClean="0">
                <a:solidFill>
                  <a:schemeClr val="tx1"/>
                </a:solidFill>
                <a:effectLst/>
                <a:latin typeface="+mn-lt"/>
                <a:ea typeface="+mn-ea"/>
                <a:cs typeface="+mn-cs"/>
              </a:rPr>
              <a:t>, </a:t>
            </a:r>
          </a:p>
          <a:p>
            <a:pPr lvl="0"/>
            <a:r>
              <a:rPr lang="en-GB" sz="1100" kern="1200" dirty="0" smtClean="0">
                <a:solidFill>
                  <a:schemeClr val="tx1"/>
                </a:solidFill>
                <a:effectLst/>
                <a:latin typeface="+mn-lt"/>
                <a:ea typeface="+mn-ea"/>
                <a:cs typeface="+mn-cs"/>
              </a:rPr>
              <a:t>-To </a:t>
            </a:r>
            <a:r>
              <a:rPr lang="en-GB" sz="1100" b="1" kern="1200" dirty="0" smtClean="0">
                <a:solidFill>
                  <a:schemeClr val="tx1"/>
                </a:solidFill>
                <a:effectLst/>
                <a:latin typeface="+mn-lt"/>
                <a:ea typeface="+mn-ea"/>
                <a:cs typeface="+mn-cs"/>
              </a:rPr>
              <a:t>reach consensus on key policy strategies for a unified agenda across regions</a:t>
            </a:r>
            <a:r>
              <a:rPr lang="en-GB" sz="1100" kern="1200" dirty="0" smtClean="0">
                <a:solidFill>
                  <a:schemeClr val="tx1"/>
                </a:solidFill>
                <a:effectLst/>
                <a:latin typeface="+mn-lt"/>
                <a:ea typeface="+mn-ea"/>
                <a:cs typeface="+mn-cs"/>
              </a:rPr>
              <a:t>; </a:t>
            </a:r>
          </a:p>
          <a:p>
            <a:pPr lvl="0"/>
            <a:r>
              <a:rPr lang="en-GB" sz="1100" kern="1200" dirty="0" smtClean="0">
                <a:solidFill>
                  <a:schemeClr val="tx1"/>
                </a:solidFill>
                <a:effectLst/>
                <a:latin typeface="+mn-lt"/>
                <a:ea typeface="+mn-ea"/>
                <a:cs typeface="+mn-cs"/>
              </a:rPr>
              <a:t>-To </a:t>
            </a:r>
            <a:r>
              <a:rPr lang="en-GB" sz="1100" b="1" kern="1200" dirty="0" smtClean="0">
                <a:solidFill>
                  <a:schemeClr val="tx1"/>
                </a:solidFill>
                <a:effectLst/>
                <a:latin typeface="+mn-lt"/>
                <a:ea typeface="+mn-ea"/>
                <a:cs typeface="+mn-cs"/>
              </a:rPr>
              <a:t>engage multi-sectoral partners at policy level for a sustained international dialogue and an enabling policy environment for change</a:t>
            </a:r>
            <a:r>
              <a:rPr lang="en-GB" sz="11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1" i="1" kern="1200" dirty="0" smtClean="0">
                <a:solidFill>
                  <a:schemeClr val="tx1"/>
                </a:solidFill>
                <a:effectLst/>
                <a:latin typeface="+mn-lt"/>
                <a:ea typeface="+mn-ea"/>
                <a:cs typeface="+mn-cs"/>
              </a:rPr>
              <a:t>Some 100 Participants </a:t>
            </a:r>
            <a:r>
              <a:rPr lang="en-US" sz="1100" kern="1200" dirty="0" smtClean="0">
                <a:solidFill>
                  <a:schemeClr val="tx1"/>
                </a:solidFill>
                <a:effectLst/>
                <a:latin typeface="+mn-lt"/>
                <a:ea typeface="+mn-ea"/>
                <a:cs typeface="+mn-cs"/>
              </a:rPr>
              <a:t>will be invited across sectors and regions.</a:t>
            </a:r>
            <a:endParaRPr lang="en-GB" sz="1100" kern="1200" dirty="0" smtClean="0">
              <a:solidFill>
                <a:schemeClr val="tx1"/>
              </a:solidFill>
              <a:effectLst/>
              <a:latin typeface="+mn-lt"/>
              <a:ea typeface="+mn-ea"/>
              <a:cs typeface="+mn-cs"/>
            </a:endParaRPr>
          </a:p>
          <a:p>
            <a:r>
              <a:rPr lang="en-GB" sz="1100" b="1" i="1" kern="1200" dirty="0" smtClean="0">
                <a:solidFill>
                  <a:schemeClr val="tx1"/>
                </a:solidFill>
                <a:effectLst/>
                <a:latin typeface="+mn-lt"/>
                <a:ea typeface="+mn-ea"/>
                <a:cs typeface="+mn-cs"/>
              </a:rPr>
              <a:t> (Expected outcomes</a:t>
            </a:r>
            <a:endParaRPr lang="en-GB" sz="1100" i="1" kern="1200" dirty="0" smtClean="0">
              <a:solidFill>
                <a:schemeClr val="tx1"/>
              </a:solidFill>
              <a:effectLst/>
              <a:latin typeface="+mn-lt"/>
              <a:ea typeface="+mn-ea"/>
              <a:cs typeface="+mn-cs"/>
            </a:endParaRPr>
          </a:p>
          <a:p>
            <a:pPr lvl="0"/>
            <a:r>
              <a:rPr lang="en-GB" sz="1100" i="1" kern="1200" dirty="0" smtClean="0">
                <a:solidFill>
                  <a:schemeClr val="tx1"/>
                </a:solidFill>
                <a:effectLst/>
                <a:latin typeface="+mn-lt"/>
                <a:ea typeface="+mn-ea"/>
                <a:cs typeface="+mn-cs"/>
              </a:rPr>
              <a:t>A </a:t>
            </a:r>
            <a:r>
              <a:rPr lang="en-GB" sz="1100" b="1" i="1" kern="1200" dirty="0" smtClean="0">
                <a:solidFill>
                  <a:schemeClr val="tx1"/>
                </a:solidFill>
                <a:effectLst/>
                <a:latin typeface="+mn-lt"/>
                <a:ea typeface="+mn-ea"/>
                <a:cs typeface="+mn-cs"/>
              </a:rPr>
              <a:t>Report on the Consultation to be presented to the IOM Council and the 140</a:t>
            </a:r>
            <a:r>
              <a:rPr lang="en-GB" sz="1100" b="1" i="1" kern="1200" baseline="30000" dirty="0" smtClean="0">
                <a:solidFill>
                  <a:schemeClr val="tx1"/>
                </a:solidFill>
                <a:effectLst/>
                <a:latin typeface="+mn-lt"/>
                <a:ea typeface="+mn-ea"/>
                <a:cs typeface="+mn-cs"/>
              </a:rPr>
              <a:t>th</a:t>
            </a:r>
            <a:r>
              <a:rPr lang="en-GB" sz="1100" b="1" i="1" kern="1200" dirty="0" smtClean="0">
                <a:solidFill>
                  <a:schemeClr val="tx1"/>
                </a:solidFill>
                <a:effectLst/>
                <a:latin typeface="+mn-lt"/>
                <a:ea typeface="+mn-ea"/>
                <a:cs typeface="+mn-cs"/>
              </a:rPr>
              <a:t> Session of WHO Executive Board;</a:t>
            </a:r>
          </a:p>
          <a:p>
            <a:pPr lvl="0"/>
            <a:r>
              <a:rPr lang="en-GB" sz="1100" i="1" kern="1200" dirty="0" smtClean="0">
                <a:solidFill>
                  <a:schemeClr val="tx1"/>
                </a:solidFill>
                <a:effectLst/>
                <a:latin typeface="+mn-lt"/>
                <a:ea typeface="+mn-ea"/>
                <a:cs typeface="+mn-cs"/>
              </a:rPr>
              <a:t>An agreed upon ‘Accountability Framework’, based on the 2010 Madrid ‘Operational Framework’, including a set of indicators to also be considered within a possible new WHA Resolution on the health of migrants, within relevant SDGs, and in line with the priorities as outlined in WHA 69/27 report ‘Promoting the health of migrants’;</a:t>
            </a:r>
          </a:p>
          <a:p>
            <a:pPr lvl="0"/>
            <a:r>
              <a:rPr lang="en-GB" sz="1100" i="1" kern="1200" dirty="0" smtClean="0">
                <a:solidFill>
                  <a:schemeClr val="tx1"/>
                </a:solidFill>
                <a:effectLst/>
                <a:latin typeface="+mn-lt"/>
                <a:ea typeface="+mn-ea"/>
                <a:cs typeface="+mn-cs"/>
              </a:rPr>
              <a:t>A common roadmap towards research and policy dialogue milestones 2016-2018;</a:t>
            </a:r>
          </a:p>
          <a:p>
            <a:pPr lvl="0"/>
            <a:r>
              <a:rPr lang="en-GB" sz="1100" i="1" kern="1200" dirty="0" smtClean="0">
                <a:solidFill>
                  <a:schemeClr val="tx1"/>
                </a:solidFill>
                <a:effectLst/>
                <a:latin typeface="+mn-lt"/>
                <a:ea typeface="+mn-ea"/>
                <a:cs typeface="+mn-cs"/>
              </a:rPr>
              <a:t>Elements for the establishment of an international network of expertise on -</a:t>
            </a:r>
            <a:r>
              <a:rPr lang="fr-CH" altLang="en-US" sz="1100" i="1" dirty="0" smtClean="0"/>
              <a:t> </a:t>
            </a:r>
            <a:r>
              <a:rPr lang="fr-CH" altLang="en-US" sz="1100" i="1" dirty="0" err="1" smtClean="0"/>
              <a:t>provide</a:t>
            </a:r>
            <a:r>
              <a:rPr lang="fr-CH" altLang="en-US" sz="1100" i="1" dirty="0" smtClean="0"/>
              <a:t> leadership, </a:t>
            </a:r>
            <a:r>
              <a:rPr lang="fr-CH" altLang="en-US" sz="1100" i="1" dirty="0" err="1" smtClean="0"/>
              <a:t>technical</a:t>
            </a:r>
            <a:r>
              <a:rPr lang="fr-CH" altLang="en-US" sz="1100" i="1" dirty="0" smtClean="0"/>
              <a:t> guidance, </a:t>
            </a:r>
            <a:r>
              <a:rPr lang="fr-CH" altLang="en-US" sz="1100" i="1" dirty="0" err="1" smtClean="0"/>
              <a:t>mobilize</a:t>
            </a:r>
            <a:r>
              <a:rPr lang="fr-CH" altLang="en-US" sz="1100" i="1" dirty="0" smtClean="0"/>
              <a:t> expertise, document and </a:t>
            </a:r>
            <a:r>
              <a:rPr lang="fr-CH" altLang="en-US" sz="1100" i="1" dirty="0" err="1" smtClean="0"/>
              <a:t>share</a:t>
            </a:r>
            <a:r>
              <a:rPr lang="fr-CH" altLang="en-US" sz="1100" i="1" dirty="0" smtClean="0"/>
              <a:t> information and best practices)</a:t>
            </a:r>
            <a:endParaRPr lang="en-GB" sz="1100" i="1" kern="1200" dirty="0" smtClean="0">
              <a:solidFill>
                <a:schemeClr val="tx1"/>
              </a:solidFill>
              <a:effectLst/>
              <a:latin typeface="+mn-lt"/>
              <a:ea typeface="+mn-ea"/>
              <a:cs typeface="+mn-cs"/>
            </a:endParaRPr>
          </a:p>
          <a:p>
            <a:endParaRPr lang="en-GB" sz="1100" dirty="0" smtClean="0"/>
          </a:p>
          <a:p>
            <a:endParaRPr lang="en-GB" sz="1100"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904755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Moreover, The UN Summit on Large Movements of Refugees and Migrants, which took place last week (19/09) in New York, created a unique opportunity for the global community to forge a greater consensus on managing the world’s movements of migrants and refugees. </a:t>
            </a:r>
          </a:p>
          <a:p>
            <a:r>
              <a:rPr lang="en-US" dirty="0" smtClean="0"/>
              <a:t>-The UN Summit adopted a declaration with important commitments</a:t>
            </a:r>
            <a:r>
              <a:rPr lang="en-US" baseline="0" dirty="0" smtClean="0"/>
              <a:t> to improve the wellbeing of migrants and refugees and recognize their international development role and human rights, it </a:t>
            </a:r>
            <a:r>
              <a:rPr lang="en-US" dirty="0" smtClean="0"/>
              <a:t> also set in motion a much longer process focused on migration – a 2018 Global Compact on safe, regular and orderly migration that upholds the human rights of migrants and their families, irrespective of migration status. Health however,</a:t>
            </a:r>
            <a:r>
              <a:rPr lang="en-US" baseline="0" dirty="0" smtClean="0"/>
              <a:t> is only marginally addressed in a fragmented manner.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-signing </a:t>
            </a:r>
            <a:r>
              <a:rPr lang="en-US" dirty="0" err="1" smtClean="0"/>
              <a:t>ceremy</a:t>
            </a:r>
            <a:r>
              <a:rPr lang="en-US" dirty="0" smtClean="0"/>
              <a:t>:</a:t>
            </a:r>
            <a:r>
              <a:rPr lang="en-US" baseline="0" dirty="0" smtClean="0"/>
              <a:t> </a:t>
            </a:r>
            <a:r>
              <a:rPr lang="en-US" dirty="0" smtClean="0"/>
              <a:t>IOM Director General William Lacy Swing and UN Secretary General Ban </a:t>
            </a:r>
            <a:r>
              <a:rPr lang="en-US" dirty="0" err="1" smtClean="0"/>
              <a:t>ki</a:t>
            </a:r>
            <a:r>
              <a:rPr lang="en-US" dirty="0" smtClean="0"/>
              <a:t>-Moon . IOM became</a:t>
            </a:r>
            <a:r>
              <a:rPr lang="en-US" baseline="0" dirty="0" smtClean="0"/>
              <a:t> a </a:t>
            </a:r>
            <a:r>
              <a:rPr lang="en-US" b="1" baseline="0" dirty="0" smtClean="0"/>
              <a:t>UN related organization</a:t>
            </a:r>
            <a:r>
              <a:rPr lang="en-US" b="1" dirty="0" smtClean="0"/>
              <a:t> </a:t>
            </a:r>
            <a:r>
              <a:rPr lang="en-US" dirty="0" smtClean="0"/>
              <a:t>giving the UN for the first time, an explicit migration mandate.</a:t>
            </a:r>
          </a:p>
          <a:p>
            <a:r>
              <a:rPr lang="en-US" sz="1200" b="1" i="1" kern="1200" dirty="0" smtClean="0">
                <a:solidFill>
                  <a:schemeClr val="tx1"/>
                </a:solidFill>
                <a:effectLst/>
                <a:latin typeface="+mn-lt"/>
                <a:ea typeface="+mn-ea"/>
                <a:cs typeface="+mn-cs"/>
              </a:rPr>
              <a:t> impacts</a:t>
            </a:r>
            <a:r>
              <a:rPr lang="en-US" sz="1200" i="1" kern="1200" dirty="0" smtClean="0">
                <a:solidFill>
                  <a:schemeClr val="tx1"/>
                </a:solidFill>
                <a:effectLst/>
                <a:latin typeface="+mn-lt"/>
                <a:ea typeface="+mn-ea"/>
                <a:cs typeface="+mn-cs"/>
              </a:rPr>
              <a:t>: World Bank announcing the Global Crisis Response Platform offering to low- and middle-income countries hosting refugees access to grants and loans on </a:t>
            </a:r>
            <a:r>
              <a:rPr lang="en-US" sz="1200" i="1" kern="1200" dirty="0" err="1" smtClean="0">
                <a:solidFill>
                  <a:schemeClr val="tx1"/>
                </a:solidFill>
                <a:effectLst/>
                <a:latin typeface="+mn-lt"/>
                <a:ea typeface="+mn-ea"/>
                <a:cs typeface="+mn-cs"/>
              </a:rPr>
              <a:t>favourable</a:t>
            </a:r>
            <a:r>
              <a:rPr lang="en-US" sz="1200" i="1" kern="1200" dirty="0" smtClean="0">
                <a:solidFill>
                  <a:schemeClr val="tx1"/>
                </a:solidFill>
                <a:effectLst/>
                <a:latin typeface="+mn-lt"/>
                <a:ea typeface="+mn-ea"/>
                <a:cs typeface="+mn-cs"/>
              </a:rPr>
              <a:t> conditions; the Education Cannot Wait initiative; 50 plus countries committing their resources to do work on the ground… ;</a:t>
            </a:r>
            <a:endParaRPr lang="en-GB"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r>
              <a:rPr lang="en-US" i="1" dirty="0" smtClean="0"/>
              <a:t>the United States helped to establish the Emergency Resettlement Country Joint Support Mechanism (ERCM) – a IOM and UNHCR– which will provide both financial and technical assistance to countries that are interested in establishing or expanding refugee resettlement programs</a:t>
            </a:r>
            <a:endParaRPr lang="en-GB" i="1"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074731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During</a:t>
            </a:r>
            <a:r>
              <a:rPr lang="en-US" sz="1200" kern="1200" baseline="0" dirty="0" smtClean="0">
                <a:solidFill>
                  <a:schemeClr val="tx1"/>
                </a:solidFill>
                <a:effectLst/>
                <a:latin typeface="+mn-lt"/>
                <a:ea typeface="+mn-ea"/>
                <a:cs typeface="+mn-cs"/>
              </a:rPr>
              <a:t> the UNGA events a  side event on migrant was organized by IOM, UNHCR , WHO and hosted by S Lanka and Italy. </a:t>
            </a:r>
            <a:r>
              <a:rPr lang="en-US" dirty="0" smtClean="0"/>
              <a:t>The event was the first on migration, human mobility and health at the UNGA. </a:t>
            </a:r>
          </a:p>
          <a:p>
            <a:pPr lvl="0"/>
            <a:r>
              <a:rPr lang="en-US" sz="1200" kern="1200" dirty="0" smtClean="0">
                <a:solidFill>
                  <a:schemeClr val="tx1"/>
                </a:solidFill>
                <a:effectLst/>
                <a:latin typeface="+mn-lt"/>
                <a:ea typeface="+mn-ea"/>
                <a:cs typeface="+mn-cs"/>
              </a:rPr>
              <a:t>Outcomes :  moving towards</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integrating refugee health needs into HS </a:t>
            </a:r>
            <a:r>
              <a:rPr lang="en-US" sz="1200" kern="1200" baseline="0" dirty="0" smtClean="0">
                <a:solidFill>
                  <a:schemeClr val="tx1"/>
                </a:solidFill>
                <a:effectLst/>
                <a:latin typeface="+mn-lt"/>
                <a:ea typeface="+mn-ea"/>
                <a:cs typeface="+mn-cs"/>
              </a:rPr>
              <a:t>, rather than having parallel systems; and from a health financing point of vies, integrating migration health the </a:t>
            </a:r>
            <a:r>
              <a:rPr lang="en-US" sz="1200" b="1" kern="1200" baseline="0" dirty="0" smtClean="0">
                <a:solidFill>
                  <a:schemeClr val="tx1"/>
                </a:solidFill>
                <a:effectLst/>
                <a:latin typeface="+mn-lt"/>
                <a:ea typeface="+mn-ea"/>
                <a:cs typeface="+mn-cs"/>
              </a:rPr>
              <a:t>development agenda, </a:t>
            </a:r>
            <a:r>
              <a:rPr lang="en-US" sz="1200" kern="1200" baseline="0" dirty="0" smtClean="0">
                <a:solidFill>
                  <a:schemeClr val="tx1"/>
                </a:solidFill>
                <a:effectLst/>
                <a:latin typeface="+mn-lt"/>
                <a:ea typeface="+mn-ea"/>
                <a:cs typeface="+mn-cs"/>
              </a:rPr>
              <a:t>rather than relying on emergency funding.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UNGA is </a:t>
            </a:r>
            <a:r>
              <a:rPr lang="en-US" sz="1200" b="1" kern="1200" dirty="0" smtClean="0">
                <a:solidFill>
                  <a:schemeClr val="tx1"/>
                </a:solidFill>
                <a:effectLst/>
                <a:latin typeface="+mn-lt"/>
                <a:ea typeface="+mn-ea"/>
                <a:cs typeface="+mn-cs"/>
              </a:rPr>
              <a:t>our chance to ensure the development of a meaningful Global Compact for Safe, Orderly and Regular Migration. </a:t>
            </a:r>
            <a:r>
              <a:rPr lang="en-US" sz="1200" u="sng" kern="1200" dirty="0" smtClean="0">
                <a:solidFill>
                  <a:schemeClr val="tx1"/>
                </a:solidFill>
                <a:effectLst/>
                <a:latin typeface="+mn-lt"/>
                <a:ea typeface="+mn-ea"/>
                <a:cs typeface="+mn-cs"/>
              </a:rPr>
              <a:t>This is our unique opportunity</a:t>
            </a:r>
            <a:r>
              <a:rPr lang="en-US" sz="1200" kern="1200" dirty="0" smtClean="0">
                <a:solidFill>
                  <a:schemeClr val="tx1"/>
                </a:solidFill>
                <a:effectLst/>
                <a:latin typeface="+mn-lt"/>
                <a:ea typeface="+mn-ea"/>
                <a:cs typeface="+mn-cs"/>
              </a:rPr>
              <a:t> to promote the health of migrants and refugees within this framework. Our task is to ensure calls for ‘</a:t>
            </a:r>
            <a:r>
              <a:rPr lang="en-US" sz="1200" b="1" kern="1200" dirty="0" smtClean="0">
                <a:solidFill>
                  <a:schemeClr val="tx1"/>
                </a:solidFill>
                <a:effectLst/>
                <a:latin typeface="+mn-lt"/>
                <a:ea typeface="+mn-ea"/>
                <a:cs typeface="+mn-cs"/>
              </a:rPr>
              <a:t>equitable access to health services without discrimination’</a:t>
            </a:r>
            <a:r>
              <a:rPr lang="en-US" sz="1200" kern="1200" dirty="0" smtClean="0">
                <a:solidFill>
                  <a:schemeClr val="tx1"/>
                </a:solidFill>
                <a:effectLst/>
                <a:latin typeface="+mn-lt"/>
                <a:ea typeface="+mn-ea"/>
                <a:cs typeface="+mn-cs"/>
              </a:rPr>
              <a:t> are heard. As fragmented initiatives rarely produce worthwhile results, </a:t>
            </a:r>
            <a:r>
              <a:rPr lang="en-US" sz="1200" u="sng" kern="1200" dirty="0" smtClean="0">
                <a:solidFill>
                  <a:schemeClr val="tx1"/>
                </a:solidFill>
                <a:effectLst/>
                <a:latin typeface="+mn-lt"/>
                <a:ea typeface="+mn-ea"/>
                <a:cs typeface="+mn-cs"/>
              </a:rPr>
              <a:t>this is our opportunity</a:t>
            </a:r>
            <a:r>
              <a:rPr lang="en-US" sz="1200" kern="1200" dirty="0" smtClean="0">
                <a:solidFill>
                  <a:schemeClr val="tx1"/>
                </a:solidFill>
                <a:effectLst/>
                <a:latin typeface="+mn-lt"/>
                <a:ea typeface="+mn-ea"/>
                <a:cs typeface="+mn-cs"/>
              </a:rPr>
              <a:t> for a </a:t>
            </a:r>
            <a:r>
              <a:rPr lang="en-US" sz="1200" b="1" kern="1200" dirty="0" smtClean="0">
                <a:solidFill>
                  <a:schemeClr val="tx1"/>
                </a:solidFill>
                <a:effectLst/>
                <a:latin typeface="+mn-lt"/>
                <a:ea typeface="+mn-ea"/>
                <a:cs typeface="+mn-cs"/>
              </a:rPr>
              <a:t>multi sectoral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dialogue and engagement on health</a:t>
            </a:r>
            <a:r>
              <a:rPr lang="en-US" sz="1200" kern="1200" dirty="0" smtClean="0">
                <a:solidFill>
                  <a:schemeClr val="tx1"/>
                </a:solidFill>
                <a:effectLst/>
                <a:latin typeface="+mn-lt"/>
                <a:ea typeface="+mn-ea"/>
                <a:cs typeface="+mn-cs"/>
              </a:rPr>
              <a:t> , which is essential to reach a </a:t>
            </a:r>
            <a:r>
              <a:rPr lang="en-US" sz="1200" b="1" kern="1200" dirty="0" smtClean="0">
                <a:solidFill>
                  <a:schemeClr val="tx1"/>
                </a:solidFill>
                <a:effectLst/>
                <a:latin typeface="+mn-lt"/>
                <a:ea typeface="+mn-ea"/>
                <a:cs typeface="+mn-cs"/>
              </a:rPr>
              <a:t>unified agenda </a:t>
            </a:r>
            <a:r>
              <a:rPr lang="en-US" sz="1200" u="sng" kern="1200" dirty="0" smtClean="0">
                <a:solidFill>
                  <a:schemeClr val="tx1"/>
                </a:solidFill>
                <a:effectLst/>
                <a:latin typeface="+mn-lt"/>
                <a:ea typeface="+mn-ea"/>
                <a:cs typeface="+mn-cs"/>
              </a:rPr>
              <a:t>reconciling acute, crises-driven large scale displacement</a:t>
            </a:r>
            <a:r>
              <a:rPr lang="en-US" sz="1200" kern="1200" dirty="0" smtClean="0">
                <a:solidFill>
                  <a:schemeClr val="tx1"/>
                </a:solidFill>
                <a:effectLst/>
                <a:latin typeface="+mn-lt"/>
                <a:ea typeface="+mn-ea"/>
                <a:cs typeface="+mn-cs"/>
              </a:rPr>
              <a:t> as well as </a:t>
            </a:r>
            <a:r>
              <a:rPr lang="en-US" sz="1200" u="sng" kern="1200" dirty="0" smtClean="0">
                <a:solidFill>
                  <a:schemeClr val="tx1"/>
                </a:solidFill>
                <a:effectLst/>
                <a:latin typeface="+mn-lt"/>
                <a:ea typeface="+mn-ea"/>
                <a:cs typeface="+mn-cs"/>
              </a:rPr>
              <a:t>long term economic and disparity-driven structural migration</a:t>
            </a:r>
            <a:r>
              <a:rPr lang="en-US" sz="1200" kern="1200" dirty="0" smtClean="0">
                <a:solidFill>
                  <a:schemeClr val="tx1"/>
                </a:solidFill>
                <a:effectLst/>
                <a:latin typeface="+mn-lt"/>
                <a:ea typeface="+mn-ea"/>
                <a:cs typeface="+mn-cs"/>
              </a:rPr>
              <a:t>, and pave the way towards a </a:t>
            </a:r>
            <a:r>
              <a:rPr lang="en-US" sz="1200" b="1" kern="1200" dirty="0" smtClean="0">
                <a:solidFill>
                  <a:schemeClr val="tx1"/>
                </a:solidFill>
                <a:effectLst/>
                <a:latin typeface="+mn-lt"/>
                <a:ea typeface="+mn-ea"/>
                <a:cs typeface="+mn-cs"/>
              </a:rPr>
              <a:t>joint roadmap of key benchmarks and accountability. </a:t>
            </a:r>
            <a:r>
              <a:rPr lang="en-US" sz="1200" kern="1200" dirty="0" smtClean="0">
                <a:solidFill>
                  <a:schemeClr val="tx1"/>
                </a:solidFill>
                <a:effectLst/>
                <a:latin typeface="+mn-lt"/>
                <a:ea typeface="+mn-ea"/>
                <a:cs typeface="+mn-cs"/>
              </a:rPr>
              <a:t> After all, migration health issues cannot be solved by the health sector alone and migration and health are inextricably linked with other policies on development,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foreign policy, security, the environment, and so on.</a:t>
            </a:r>
            <a:endParaRPr lang="en-GB" sz="1200" kern="1200" dirty="0" smtClean="0">
              <a:solidFill>
                <a:schemeClr val="tx1"/>
              </a:solidFill>
              <a:effectLst/>
              <a:latin typeface="+mn-lt"/>
              <a:ea typeface="+mn-ea"/>
              <a:cs typeface="+mn-cs"/>
            </a:endParaRPr>
          </a:p>
          <a:p>
            <a:r>
              <a:rPr lang="fr-CH" dirty="0" smtClean="0"/>
              <a:t>-- </a:t>
            </a:r>
            <a:r>
              <a:rPr lang="fr-CH" dirty="0" err="1" smtClean="0"/>
              <a:t>interesting</a:t>
            </a:r>
            <a:r>
              <a:rPr lang="fr-CH" dirty="0" smtClean="0"/>
              <a:t> </a:t>
            </a:r>
            <a:r>
              <a:rPr lang="fr-CH" dirty="0" err="1" smtClean="0"/>
              <a:t>quote</a:t>
            </a:r>
            <a:r>
              <a:rPr lang="fr-CH" baseline="0" dirty="0" smtClean="0"/>
              <a:t> :</a:t>
            </a:r>
            <a:r>
              <a:rPr lang="fr-CH" dirty="0" smtClean="0"/>
              <a:t>-</a:t>
            </a:r>
            <a:r>
              <a:rPr lang="en-US" u="sng" dirty="0" smtClean="0"/>
              <a:t>The health sector is the frontline of service delivery, but at the same time it is the weakest sector in advocacy,” said Dr. </a:t>
            </a:r>
            <a:r>
              <a:rPr lang="en-US" u="sng" dirty="0" err="1" smtClean="0"/>
              <a:t>Ranieri</a:t>
            </a:r>
            <a:r>
              <a:rPr lang="en-US" u="sng" dirty="0" smtClean="0"/>
              <a:t> Guerra, Director General of Preventive Health and Chief Medical Officer at the Italian Ministry of Health.</a:t>
            </a:r>
            <a:endParaRPr lang="en-GB" u="sng"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846507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854075" y="744538"/>
            <a:ext cx="4960938" cy="3722687"/>
          </a:xfrm>
          <a:ln/>
        </p:spPr>
      </p:sp>
      <p:sp>
        <p:nvSpPr>
          <p:cNvPr id="3891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To achieve the global</a:t>
            </a:r>
            <a:r>
              <a:rPr lang="en-GB" sz="1100" kern="1200" baseline="0" dirty="0" smtClean="0">
                <a:solidFill>
                  <a:schemeClr val="tx1"/>
                </a:solidFill>
                <a:effectLst/>
                <a:latin typeface="+mn-lt"/>
                <a:ea typeface="+mn-ea"/>
                <a:cs typeface="+mn-cs"/>
              </a:rPr>
              <a:t> health initiatives and development goals, like UHC, and see migrant health mainstreamed in national Hs, we need to see more consistent and targeted engagement; a reference platform for partnership .(maybe within the GMG)… </a:t>
            </a:r>
            <a:r>
              <a:rPr lang="en-GB" sz="1100" b="0" kern="1200" baseline="0" dirty="0" smtClean="0">
                <a:solidFill>
                  <a:schemeClr val="tx1"/>
                </a:solidFill>
                <a:effectLst/>
                <a:latin typeface="+mn-lt"/>
                <a:ea typeface="+mn-ea"/>
                <a:cs typeface="+mn-cs"/>
              </a:rPr>
              <a:t>R</a:t>
            </a:r>
            <a:r>
              <a:rPr lang="en-GB" sz="1100" b="0" kern="1200" dirty="0" smtClean="0">
                <a:solidFill>
                  <a:schemeClr val="tx1"/>
                </a:solidFill>
                <a:effectLst/>
                <a:latin typeface="+mn-lt"/>
                <a:ea typeface="+mn-ea"/>
                <a:cs typeface="+mn-cs"/>
              </a:rPr>
              <a:t>each a unified agenda across regions on the health of migrants, reconciling acute large scale displacement as well as long term economic and disparity-driven structural migration</a:t>
            </a:r>
            <a:r>
              <a:rPr lang="en-GB" sz="1100" kern="1200" dirty="0" smtClean="0">
                <a:solidFill>
                  <a:schemeClr val="tx1"/>
                </a:solidFill>
                <a:effectLst/>
                <a:latin typeface="+mn-lt"/>
                <a:ea typeface="+mn-ea"/>
                <a:cs typeface="+mn-cs"/>
              </a:rPr>
              <a:t>, reconciling</a:t>
            </a:r>
            <a:r>
              <a:rPr lang="en-GB" sz="1100" kern="1200" baseline="0" dirty="0" smtClean="0">
                <a:solidFill>
                  <a:schemeClr val="tx1"/>
                </a:solidFill>
                <a:effectLst/>
                <a:latin typeface="+mn-lt"/>
                <a:ea typeface="+mn-ea"/>
                <a:cs typeface="+mn-cs"/>
              </a:rPr>
              <a:t> mandates of different agencies and different sectors;</a:t>
            </a:r>
            <a:r>
              <a:rPr lang="en-GB" sz="1100" kern="1200" dirty="0" smtClean="0">
                <a:solidFill>
                  <a:schemeClr val="tx1"/>
                </a:solidFill>
                <a:effectLst/>
                <a:latin typeface="+mn-lt"/>
                <a:ea typeface="+mn-ea"/>
                <a:cs typeface="+mn-cs"/>
              </a:rPr>
              <a:t> and to pave the way towards a possible roadmap of key benchmarks within both</a:t>
            </a:r>
            <a:r>
              <a:rPr lang="en-GB" sz="1100" kern="1200" baseline="0" dirty="0" smtClean="0">
                <a:solidFill>
                  <a:schemeClr val="tx1"/>
                </a:solidFill>
                <a:effectLst/>
                <a:latin typeface="+mn-lt"/>
                <a:ea typeface="+mn-ea"/>
                <a:cs typeface="+mn-cs"/>
              </a:rPr>
              <a:t> </a:t>
            </a:r>
            <a:r>
              <a:rPr lang="en-GB" sz="1100" u="sng" kern="1200" baseline="0" dirty="0" smtClean="0">
                <a:solidFill>
                  <a:schemeClr val="tx1"/>
                </a:solidFill>
                <a:effectLst/>
                <a:latin typeface="+mn-lt"/>
                <a:ea typeface="+mn-ea"/>
                <a:cs typeface="+mn-cs"/>
              </a:rPr>
              <a:t>health</a:t>
            </a:r>
            <a:r>
              <a:rPr lang="en-GB" sz="1100" kern="1200" baseline="0" dirty="0" smtClean="0">
                <a:solidFill>
                  <a:schemeClr val="tx1"/>
                </a:solidFill>
                <a:effectLst/>
                <a:latin typeface="+mn-lt"/>
                <a:ea typeface="+mn-ea"/>
                <a:cs typeface="+mn-cs"/>
              </a:rPr>
              <a:t> as well as </a:t>
            </a:r>
            <a:r>
              <a:rPr lang="en-GB" sz="1100" u="sng" kern="1200" baseline="0" dirty="0" smtClean="0">
                <a:solidFill>
                  <a:schemeClr val="tx1"/>
                </a:solidFill>
                <a:effectLst/>
                <a:latin typeface="+mn-lt"/>
                <a:ea typeface="+mn-ea"/>
                <a:cs typeface="+mn-cs"/>
              </a:rPr>
              <a:t>migration</a:t>
            </a:r>
            <a:r>
              <a:rPr lang="en-GB" sz="1100" kern="1200" baseline="0" dirty="0" smtClean="0">
                <a:solidFill>
                  <a:schemeClr val="tx1"/>
                </a:solidFill>
                <a:effectLst/>
                <a:latin typeface="+mn-lt"/>
                <a:ea typeface="+mn-ea"/>
                <a:cs typeface="+mn-cs"/>
              </a:rPr>
              <a:t> processes </a:t>
            </a:r>
            <a:r>
              <a:rPr lang="en-GB" sz="1100" kern="1200" dirty="0" smtClean="0">
                <a:solidFill>
                  <a:schemeClr val="tx1"/>
                </a:solidFill>
                <a:effectLst/>
                <a:latin typeface="+mn-lt"/>
                <a:ea typeface="+mn-ea"/>
                <a:cs typeface="+mn-cs"/>
              </a:rPr>
              <a:t>–</a:t>
            </a:r>
            <a:r>
              <a:rPr lang="en-GB" sz="1100" kern="1200" baseline="0" dirty="0" smtClean="0">
                <a:solidFill>
                  <a:schemeClr val="tx1"/>
                </a:solidFill>
                <a:effectLst/>
                <a:latin typeface="+mn-lt"/>
                <a:ea typeface="+mn-ea"/>
                <a:cs typeface="+mn-cs"/>
              </a:rPr>
              <a:t> </a:t>
            </a:r>
            <a:r>
              <a:rPr lang="en-GB" sz="1100" kern="1200" baseline="0" dirty="0" err="1" smtClean="0">
                <a:solidFill>
                  <a:schemeClr val="tx1"/>
                </a:solidFill>
                <a:effectLst/>
                <a:latin typeface="+mn-lt"/>
                <a:ea typeface="+mn-ea"/>
                <a:cs typeface="+mn-cs"/>
              </a:rPr>
              <a:t>incl</a:t>
            </a:r>
            <a:r>
              <a:rPr lang="en-GB" sz="1100" kern="1200" baseline="0" dirty="0" smtClean="0">
                <a:solidFill>
                  <a:schemeClr val="tx1"/>
                </a:solidFill>
                <a:effectLst/>
                <a:latin typeface="+mn-lt"/>
                <a:ea typeface="+mn-ea"/>
                <a:cs typeface="+mn-cs"/>
              </a:rPr>
              <a:t> </a:t>
            </a:r>
            <a:r>
              <a:rPr lang="en-GB" sz="1100" kern="1200" baseline="0" dirty="0" err="1" smtClean="0">
                <a:solidFill>
                  <a:schemeClr val="tx1"/>
                </a:solidFill>
                <a:effectLst/>
                <a:latin typeface="+mn-lt"/>
                <a:ea typeface="+mn-ea"/>
                <a:cs typeface="+mn-cs"/>
              </a:rPr>
              <a:t>RCPc</a:t>
            </a:r>
            <a:r>
              <a:rPr lang="en-GB" sz="1100" kern="1200" baseline="0" dirty="0" smtClean="0">
                <a:solidFill>
                  <a:schemeClr val="tx1"/>
                </a:solidFill>
                <a:effectLst/>
                <a:latin typeface="+mn-lt"/>
                <a:ea typeface="+mn-ea"/>
                <a:cs typeface="+mn-cs"/>
              </a:rPr>
              <a:t> like Colombo process , the Puebla </a:t>
            </a:r>
            <a:r>
              <a:rPr lang="en-GB" sz="1100" kern="1200" baseline="0" dirty="0" err="1" smtClean="0">
                <a:solidFill>
                  <a:schemeClr val="tx1"/>
                </a:solidFill>
                <a:effectLst/>
                <a:latin typeface="+mn-lt"/>
                <a:ea typeface="+mn-ea"/>
                <a:cs typeface="+mn-cs"/>
              </a:rPr>
              <a:t>proces</a:t>
            </a:r>
            <a:r>
              <a:rPr lang="en-GB" sz="1100" kern="1200" baseline="0" dirty="0" smtClean="0">
                <a:solidFill>
                  <a:schemeClr val="tx1"/>
                </a:solidFill>
                <a:effectLst/>
                <a:latin typeface="+mn-lt"/>
                <a:ea typeface="+mn-ea"/>
                <a:cs typeface="+mn-cs"/>
              </a:rPr>
              <a:t>, the UNGA (including the 2018 COMPACT),  2</a:t>
            </a:r>
            <a:r>
              <a:rPr lang="en-GB" sz="1100" kern="1200" baseline="30000" dirty="0" smtClean="0">
                <a:solidFill>
                  <a:schemeClr val="tx1"/>
                </a:solidFill>
                <a:effectLst/>
                <a:latin typeface="+mn-lt"/>
                <a:ea typeface="+mn-ea"/>
                <a:cs typeface="+mn-cs"/>
              </a:rPr>
              <a:t>nd</a:t>
            </a:r>
            <a:r>
              <a:rPr lang="en-GB" sz="1100" kern="1200" baseline="0" dirty="0" smtClean="0">
                <a:solidFill>
                  <a:schemeClr val="tx1"/>
                </a:solidFill>
                <a:effectLst/>
                <a:latin typeface="+mn-lt"/>
                <a:ea typeface="+mn-ea"/>
                <a:cs typeface="+mn-cs"/>
              </a:rPr>
              <a:t> Global Consultation, Global meetings such as the GFMD …all the way to  2030</a:t>
            </a:r>
            <a:endParaRPr lang="en-GB" sz="1100" kern="1200" dirty="0" smtClean="0">
              <a:solidFill>
                <a:schemeClr val="tx1"/>
              </a:solidFill>
              <a:effectLst/>
              <a:latin typeface="+mn-lt"/>
              <a:ea typeface="+mn-ea"/>
              <a:cs typeface="+mn-cs"/>
            </a:endParaRPr>
          </a:p>
          <a:p>
            <a:pPr eaLnBrk="1" hangingPunct="1">
              <a:lnSpc>
                <a:spcPct val="80000"/>
              </a:lnSpc>
              <a:defRPr/>
            </a:pPr>
            <a:endParaRPr lang="en-US" altLang="en-US" sz="800" i="1" dirty="0" smtClean="0"/>
          </a:p>
        </p:txBody>
      </p:sp>
    </p:spTree>
    <p:extLst>
      <p:ext uri="{BB962C8B-B14F-4D97-AF65-F5344CB8AC3E}">
        <p14:creationId xmlns:p14="http://schemas.microsoft.com/office/powerpoint/2010/main" val="351839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6170" rtl="0" eaLnBrk="1" fontAlgn="auto" latinLnBrk="0" hangingPunct="1">
              <a:lnSpc>
                <a:spcPct val="100000"/>
              </a:lnSpc>
              <a:spcBef>
                <a:spcPts val="0"/>
              </a:spcBef>
              <a:spcAft>
                <a:spcPts val="0"/>
              </a:spcAft>
              <a:buClrTx/>
              <a:buSzTx/>
              <a:buFontTx/>
              <a:buNone/>
              <a:tabLst/>
              <a:defRPr/>
            </a:pPr>
            <a:r>
              <a:rPr lang="en-US" dirty="0" smtClean="0"/>
              <a:t>First</a:t>
            </a:r>
            <a:r>
              <a:rPr lang="en-US" baseline="0" dirty="0" smtClean="0"/>
              <a:t> some context, </a:t>
            </a:r>
            <a:r>
              <a:rPr lang="en-US" dirty="0" smtClean="0"/>
              <a:t>migration</a:t>
            </a:r>
            <a:r>
              <a:rPr lang="en-US" baseline="0" dirty="0" smtClean="0"/>
              <a:t> is </a:t>
            </a:r>
            <a:r>
              <a:rPr lang="en-US" dirty="0" smtClean="0"/>
              <a:t>mega-trend of the 21st Century now represents unprecedented human mobility, with one of every seven people worldwide living or working somewhere other than their place of birth.</a:t>
            </a:r>
          </a:p>
          <a:p>
            <a:pPr defTabSz="906170">
              <a:defRPr/>
            </a:pPr>
            <a:r>
              <a:rPr lang="en-US" baseline="0" dirty="0" smtClean="0"/>
              <a:t>where are the 244 IM ? Most are in </a:t>
            </a:r>
            <a:r>
              <a:rPr lang="en-US" baseline="0" dirty="0" err="1" smtClean="0"/>
              <a:t>Asia.</a:t>
            </a:r>
            <a:r>
              <a:rPr lang="en-US" dirty="0" err="1" smtClean="0"/>
              <a:t>Orange</a:t>
            </a:r>
            <a:r>
              <a:rPr lang="en-US" baseline="0" dirty="0" smtClean="0"/>
              <a:t> number of migrants o emigrating. Green is number of people immigrating.</a:t>
            </a:r>
          </a:p>
          <a:p>
            <a:pPr defTabSz="906170">
              <a:defRPr/>
            </a:pPr>
            <a:r>
              <a:rPr lang="en-US" baseline="0" dirty="0" smtClean="0"/>
              <a:t>After India, </a:t>
            </a:r>
            <a:r>
              <a:rPr lang="en-US" b="1" baseline="0" dirty="0" err="1" smtClean="0"/>
              <a:t>mexico</a:t>
            </a:r>
            <a:r>
              <a:rPr lang="en-US" baseline="0" dirty="0" smtClean="0"/>
              <a:t> sees the biggest number of emigrants</a:t>
            </a:r>
          </a:p>
          <a:p>
            <a:pPr defTabSz="906170">
              <a:defRPr/>
            </a:pPr>
            <a:r>
              <a:rPr lang="en-US" baseline="0" dirty="0" smtClean="0"/>
              <a:t>Biggest </a:t>
            </a:r>
            <a:r>
              <a:rPr lang="en-US" b="1" baseline="0" dirty="0" smtClean="0"/>
              <a:t>migration corridor by FAR is between Mexico and the USA</a:t>
            </a:r>
            <a:r>
              <a:rPr lang="en-US" baseline="0" dirty="0" smtClean="0"/>
              <a:t>.</a:t>
            </a:r>
          </a:p>
          <a:p>
            <a:pPr marL="0" marR="0" lvl="0" indent="0" algn="l" defTabSz="906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important challenge we face today, however, </a:t>
            </a:r>
            <a:r>
              <a:rPr lang="en-US" sz="1200" b="1" kern="1200" dirty="0" smtClean="0">
                <a:solidFill>
                  <a:schemeClr val="tx1"/>
                </a:solidFill>
                <a:effectLst/>
                <a:latin typeface="+mn-lt"/>
                <a:ea typeface="+mn-ea"/>
                <a:cs typeface="+mn-cs"/>
              </a:rPr>
              <a:t>lies not in the numbers, </a:t>
            </a:r>
            <a:r>
              <a:rPr lang="en-US" sz="1200" kern="1200" dirty="0" smtClean="0">
                <a:solidFill>
                  <a:schemeClr val="tx1"/>
                </a:solidFill>
                <a:effectLst/>
                <a:latin typeface="+mn-lt"/>
                <a:ea typeface="+mn-ea"/>
                <a:cs typeface="+mn-cs"/>
              </a:rPr>
              <a:t>but in the fact that </a:t>
            </a:r>
            <a:r>
              <a:rPr lang="en-US" sz="1200" u="sng" kern="1200" dirty="0" smtClean="0">
                <a:solidFill>
                  <a:schemeClr val="tx1"/>
                </a:solidFill>
                <a:effectLst/>
                <a:latin typeface="+mn-lt"/>
                <a:ea typeface="+mn-ea"/>
                <a:cs typeface="+mn-cs"/>
              </a:rPr>
              <a:t>policies have not kept pace with the realities</a:t>
            </a:r>
            <a:r>
              <a:rPr lang="en-US" sz="1200" i="1" u="sng"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and drivers of human mobility</a:t>
            </a:r>
            <a:r>
              <a:rPr lang="en-US" sz="1200" kern="1200" dirty="0" smtClean="0">
                <a:solidFill>
                  <a:schemeClr val="tx1"/>
                </a:solidFill>
                <a:effectLst/>
                <a:latin typeface="+mn-lt"/>
                <a:ea typeface="+mn-ea"/>
                <a:cs typeface="+mn-cs"/>
              </a:rPr>
              <a:t>, such as disparities, the unprecedented number of crises, demographic trends, skill shortages, and. This increasingly visible </a:t>
            </a:r>
            <a:r>
              <a:rPr lang="en-US" sz="1200" u="sng" kern="1200" dirty="0" smtClean="0">
                <a:solidFill>
                  <a:schemeClr val="tx1"/>
                </a:solidFill>
                <a:effectLst/>
                <a:latin typeface="+mn-lt"/>
                <a:ea typeface="+mn-ea"/>
                <a:cs typeface="+mn-cs"/>
              </a:rPr>
              <a:t>crisis of the humanitarian and solidarity system</a:t>
            </a:r>
            <a:r>
              <a:rPr lang="en-US" sz="1200" kern="1200" dirty="0" smtClean="0">
                <a:solidFill>
                  <a:schemeClr val="tx1"/>
                </a:solidFill>
                <a:effectLst/>
                <a:latin typeface="+mn-lt"/>
                <a:ea typeface="+mn-ea"/>
                <a:cs typeface="+mn-cs"/>
              </a:rPr>
              <a:t> as well as </a:t>
            </a:r>
            <a:r>
              <a:rPr lang="en-US" sz="1200" u="sng" kern="1200" dirty="0" smtClean="0">
                <a:solidFill>
                  <a:schemeClr val="tx1"/>
                </a:solidFill>
                <a:effectLst/>
                <a:latin typeface="+mn-lt"/>
                <a:ea typeface="+mn-ea"/>
                <a:cs typeface="+mn-cs"/>
              </a:rPr>
              <a:t>integration strategies and management of diversity in societies</a:t>
            </a:r>
            <a:r>
              <a:rPr lang="en-US" sz="1200" kern="1200" dirty="0" smtClean="0">
                <a:solidFill>
                  <a:schemeClr val="tx1"/>
                </a:solidFill>
                <a:effectLst/>
                <a:latin typeface="+mn-lt"/>
                <a:ea typeface="+mn-ea"/>
                <a:cs typeface="+mn-cs"/>
              </a:rPr>
              <a:t>, calls for a new way of thinking about what development is , including within the health sector.  This is why</a:t>
            </a:r>
            <a:r>
              <a:rPr lang="en-US" sz="1200" kern="1200" baseline="0" dirty="0" smtClean="0">
                <a:solidFill>
                  <a:schemeClr val="tx1"/>
                </a:solidFill>
                <a:effectLst/>
                <a:latin typeface="+mn-lt"/>
                <a:ea typeface="+mn-ea"/>
                <a:cs typeface="+mn-cs"/>
              </a:rPr>
              <a:t> we are all here today.</a:t>
            </a:r>
            <a:endParaRPr lang="en-GB" sz="1200" kern="1200" dirty="0" smtClean="0">
              <a:solidFill>
                <a:schemeClr val="tx1"/>
              </a:solidFill>
              <a:effectLst/>
              <a:latin typeface="+mn-lt"/>
              <a:ea typeface="+mn-ea"/>
              <a:cs typeface="+mn-cs"/>
            </a:endParaRPr>
          </a:p>
          <a:p>
            <a:pPr defTabSz="906170">
              <a:defRPr/>
            </a:pPr>
            <a:endParaRPr lang="en-US"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3</a:t>
            </a:fld>
            <a:endParaRPr lang="en-US"/>
          </a:p>
        </p:txBody>
      </p:sp>
    </p:spTree>
    <p:extLst>
      <p:ext uri="{BB962C8B-B14F-4D97-AF65-F5344CB8AC3E}">
        <p14:creationId xmlns:p14="http://schemas.microsoft.com/office/powerpoint/2010/main" val="3724438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r>
              <a:rPr lang="en-US" altLang="en-US" sz="1200">
                <a:solidFill>
                  <a:prstClr val="black"/>
                </a:solidFill>
              </a:rPr>
              <a:t>World Health Organization</a:t>
            </a:r>
          </a:p>
        </p:txBody>
      </p:sp>
      <p:sp>
        <p:nvSpPr>
          <p:cNvPr id="55299" name="Rectangle 3"/>
          <p:cNvSpPr>
            <a:spLocks noGrp="1" noChangeArrowheads="1"/>
          </p:cNvSpPr>
          <p:nvPr>
            <p:ph type="dt" sz="quarter" idx="1"/>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fld id="{2B62DB1C-970C-4DEA-8C5B-78AF4056FC7E}" type="datetime3">
              <a:rPr lang="en-US" altLang="en-US" sz="1200">
                <a:solidFill>
                  <a:prstClr val="black"/>
                </a:solidFill>
              </a:rPr>
              <a:pPr eaLnBrk="1" hangingPunct="1"/>
              <a:t>29 September 2016</a:t>
            </a:fld>
            <a:endParaRPr lang="en-US" altLang="en-US" sz="1200">
              <a:solidFill>
                <a:prstClr val="black"/>
              </a:solidFill>
            </a:endParaRPr>
          </a:p>
        </p:txBody>
      </p:sp>
      <p:sp>
        <p:nvSpPr>
          <p:cNvPr id="55300" name="Rectangle 7"/>
          <p:cNvSpPr>
            <a:spLocks noGrp="1" noChangeArrowheads="1"/>
          </p:cNvSpPr>
          <p:nvPr>
            <p:ph type="sldNum" sz="quarter" idx="5"/>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fld id="{E433C0ED-DA9D-49C9-834D-40E3955443CA}" type="slidenum">
              <a:rPr lang="en-US" altLang="en-US" sz="1200">
                <a:solidFill>
                  <a:prstClr val="black"/>
                </a:solidFill>
              </a:rPr>
              <a:pPr eaLnBrk="1" hangingPunct="1"/>
              <a:t>30</a:t>
            </a:fld>
            <a:endParaRPr lang="en-US" altLang="en-US" sz="1200">
              <a:solidFill>
                <a:prstClr val="black"/>
              </a:solidFill>
            </a:endParaRPr>
          </a:p>
        </p:txBody>
      </p:sp>
      <p:sp>
        <p:nvSpPr>
          <p:cNvPr id="55301" name="Rectangle 2"/>
          <p:cNvSpPr>
            <a:spLocks noGrp="1" noRot="1" noChangeAspect="1" noChangeArrowheads="1" noTextEdit="1"/>
          </p:cNvSpPr>
          <p:nvPr>
            <p:ph type="sldImg"/>
          </p:nvPr>
        </p:nvSpPr>
        <p:spPr>
          <a:xfrm>
            <a:off x="854075" y="744538"/>
            <a:ext cx="4960938" cy="3721100"/>
          </a:xfrm>
          <a:ln/>
        </p:spPr>
      </p:sp>
      <p:sp>
        <p:nvSpPr>
          <p:cNvPr id="55302" name="Rectangle 3"/>
          <p:cNvSpPr>
            <a:spLocks noGrp="1" noChangeArrowheads="1"/>
          </p:cNvSpPr>
          <p:nvPr>
            <p:ph type="body" idx="1"/>
          </p:nvPr>
        </p:nvSpPr>
        <p:spPr>
          <a:noFill/>
        </p:spPr>
        <p:txBody>
          <a:bodyPr/>
          <a:lstStyle/>
          <a:p>
            <a:pPr marL="226451" marR="0" lvl="0" indent="-226451" algn="l" defTabSz="914400" rtl="0" eaLnBrk="1" fontAlgn="auto" latinLnBrk="0" hangingPunct="1">
              <a:lnSpc>
                <a:spcPct val="9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 bearing in mind</a:t>
            </a:r>
            <a:r>
              <a:rPr lang="en-GB" sz="900" kern="1200" baseline="0" dirty="0" smtClean="0">
                <a:solidFill>
                  <a:schemeClr val="tx1"/>
                </a:solidFill>
                <a:effectLst/>
                <a:latin typeface="+mn-lt"/>
                <a:ea typeface="+mn-ea"/>
                <a:cs typeface="+mn-cs"/>
              </a:rPr>
              <a:t> the recent dialogues….</a:t>
            </a:r>
            <a:endParaRPr lang="en-US" altLang="en-US" sz="1100" dirty="0"/>
          </a:p>
        </p:txBody>
      </p:sp>
    </p:spTree>
    <p:extLst>
      <p:ext uri="{BB962C8B-B14F-4D97-AF65-F5344CB8AC3E}">
        <p14:creationId xmlns:p14="http://schemas.microsoft.com/office/powerpoint/2010/main" val="2789215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Migration</a:t>
            </a:r>
            <a:r>
              <a:rPr lang="fr-CH" baseline="0" dirty="0" smtClean="0"/>
              <a:t> </a:t>
            </a:r>
            <a:r>
              <a:rPr lang="fr-CH" baseline="0" dirty="0" err="1" smtClean="0"/>
              <a:t>is</a:t>
            </a:r>
            <a:r>
              <a:rPr lang="fr-CH" baseline="0" dirty="0" smtClean="0"/>
              <a:t> a </a:t>
            </a:r>
            <a:r>
              <a:rPr lang="fr-CH" baseline="0" dirty="0" err="1" smtClean="0"/>
              <a:t>fact</a:t>
            </a:r>
            <a:r>
              <a:rPr lang="fr-CH" baseline="0" dirty="0" smtClean="0"/>
              <a:t> of life and part of </a:t>
            </a:r>
            <a:r>
              <a:rPr lang="fr-CH" baseline="0" dirty="0" err="1" smtClean="0"/>
              <a:t>human</a:t>
            </a:r>
            <a:r>
              <a:rPr lang="fr-CH" baseline="0" dirty="0" smtClean="0"/>
              <a:t> nature. </a:t>
            </a:r>
          </a:p>
          <a:p>
            <a:r>
              <a:rPr lang="fr-CH" baseline="0" dirty="0" smtClean="0"/>
              <a:t>Migration </a:t>
            </a:r>
            <a:r>
              <a:rPr lang="fr-CH" baseline="0" dirty="0" err="1" smtClean="0"/>
              <a:t>is</a:t>
            </a:r>
            <a:r>
              <a:rPr lang="fr-CH" baseline="0" dirty="0" smtClean="0"/>
              <a:t> not a </a:t>
            </a:r>
            <a:r>
              <a:rPr lang="fr-CH" baseline="0" dirty="0" err="1" smtClean="0"/>
              <a:t>problem</a:t>
            </a:r>
            <a:r>
              <a:rPr lang="fr-CH" baseline="0" dirty="0" smtClean="0"/>
              <a:t>….</a:t>
            </a:r>
          </a:p>
          <a:p>
            <a:r>
              <a:rPr lang="fr-CH" baseline="0" dirty="0" err="1" smtClean="0"/>
              <a:t>Thanking</a:t>
            </a:r>
            <a:r>
              <a:rPr lang="fr-CH" baseline="0" dirty="0" smtClean="0"/>
              <a:t> the </a:t>
            </a:r>
            <a:r>
              <a:rPr lang="fr-CH" baseline="0" dirty="0" err="1" smtClean="0"/>
              <a:t>many</a:t>
            </a:r>
            <a:r>
              <a:rPr lang="fr-CH" baseline="0" dirty="0" smtClean="0"/>
              <a:t> </a:t>
            </a:r>
            <a:r>
              <a:rPr lang="fr-CH" baseline="0" dirty="0" err="1" smtClean="0"/>
              <a:t>partners</a:t>
            </a:r>
            <a:r>
              <a:rPr lang="fr-CH" baseline="0" dirty="0" smtClean="0"/>
              <a:t> </a:t>
            </a:r>
            <a:r>
              <a:rPr lang="fr-CH" baseline="0" dirty="0" err="1" smtClean="0"/>
              <a:t>with</a:t>
            </a:r>
            <a:r>
              <a:rPr lang="fr-CH" baseline="0" dirty="0" smtClean="0"/>
              <a:t> </a:t>
            </a:r>
            <a:r>
              <a:rPr lang="fr-CH" baseline="0" dirty="0" err="1" smtClean="0"/>
              <a:t>whom</a:t>
            </a:r>
            <a:r>
              <a:rPr lang="fr-CH" baseline="0" dirty="0" smtClean="0"/>
              <a:t> IOM has </a:t>
            </a:r>
            <a:r>
              <a:rPr lang="fr-CH" baseline="0" dirty="0" err="1" smtClean="0"/>
              <a:t>collaborated</a:t>
            </a:r>
            <a:r>
              <a:rPr lang="fr-CH" baseline="0" dirty="0" smtClean="0"/>
              <a:t> and made </a:t>
            </a:r>
            <a:r>
              <a:rPr lang="fr-CH" baseline="0" dirty="0" err="1" smtClean="0"/>
              <a:t>progress</a:t>
            </a:r>
            <a:r>
              <a:rPr lang="fr-CH" baseline="0" dirty="0" smtClean="0"/>
              <a:t>. </a:t>
            </a:r>
            <a:r>
              <a:rPr lang="fr-CH" baseline="0" dirty="0" err="1" smtClean="0"/>
              <a:t>We</a:t>
            </a:r>
            <a:r>
              <a:rPr lang="fr-CH" baseline="0" dirty="0" smtClean="0"/>
              <a:t> look </a:t>
            </a:r>
            <a:r>
              <a:rPr lang="fr-CH" baseline="0" dirty="0" err="1" smtClean="0"/>
              <a:t>forward</a:t>
            </a:r>
            <a:r>
              <a:rPr lang="fr-CH" baseline="0" dirty="0" smtClean="0"/>
              <a:t> to continue </a:t>
            </a:r>
            <a:r>
              <a:rPr lang="fr-CH" baseline="0" dirty="0" err="1" smtClean="0"/>
              <a:t>our</a:t>
            </a:r>
            <a:r>
              <a:rPr lang="fr-CH" baseline="0" dirty="0" smtClean="0"/>
              <a:t> collaboration</a:t>
            </a:r>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07261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&gt;1000 staff</a:t>
            </a:r>
          </a:p>
          <a:p>
            <a:r>
              <a:rPr lang="fr-CH" dirty="0" smtClean="0"/>
              <a:t>&gt;60 countries</a:t>
            </a:r>
          </a:p>
          <a:p>
            <a:r>
              <a:rPr lang="fr-CH" dirty="0" smtClean="0"/>
              <a:t>Orange</a:t>
            </a:r>
            <a:r>
              <a:rPr lang="fr-CH" baseline="0" dirty="0" smtClean="0"/>
              <a:t> countries: MHD </a:t>
            </a:r>
            <a:r>
              <a:rPr lang="fr-CH" baseline="0" dirty="0" err="1" smtClean="0"/>
              <a:t>activitities</a:t>
            </a:r>
            <a:r>
              <a:rPr lang="fr-CH" baseline="0" dirty="0" smtClean="0"/>
              <a:t>/ </a:t>
            </a:r>
            <a:r>
              <a:rPr lang="fr-CH" baseline="0" dirty="0" err="1" smtClean="0"/>
              <a:t>blue</a:t>
            </a:r>
            <a:r>
              <a:rPr lang="fr-CH" baseline="0" dirty="0" smtClean="0"/>
              <a:t> </a:t>
            </a:r>
            <a:r>
              <a:rPr lang="fr-CH" baseline="0" dirty="0" err="1" smtClean="0"/>
              <a:t>is</a:t>
            </a:r>
            <a:r>
              <a:rPr lang="fr-CH" baseline="0" dirty="0" smtClean="0"/>
              <a:t> </a:t>
            </a:r>
            <a:r>
              <a:rPr lang="fr-CH" baseline="0" dirty="0" err="1" smtClean="0"/>
              <a:t>where</a:t>
            </a:r>
            <a:r>
              <a:rPr lang="fr-CH" baseline="0" dirty="0" smtClean="0"/>
              <a:t> IOM </a:t>
            </a:r>
            <a:r>
              <a:rPr lang="fr-CH" baseline="0" dirty="0" err="1" smtClean="0"/>
              <a:t>is</a:t>
            </a:r>
            <a:r>
              <a:rPr lang="fr-CH" baseline="0" dirty="0" smtClean="0"/>
              <a:t> active</a:t>
            </a:r>
          </a:p>
          <a:p>
            <a:r>
              <a:rPr lang="fr-CH" sz="1200" dirty="0" err="1" smtClean="0">
                <a:solidFill>
                  <a:srgbClr val="002060"/>
                </a:solidFill>
              </a:rPr>
              <a:t>Medical</a:t>
            </a:r>
            <a:r>
              <a:rPr lang="fr-CH" sz="1200" dirty="0" smtClean="0">
                <a:solidFill>
                  <a:srgbClr val="002060"/>
                </a:solidFill>
              </a:rPr>
              <a:t> </a:t>
            </a:r>
            <a:r>
              <a:rPr lang="fr-CH" sz="1200" dirty="0" err="1" smtClean="0">
                <a:solidFill>
                  <a:srgbClr val="002060"/>
                </a:solidFill>
              </a:rPr>
              <a:t>activities</a:t>
            </a:r>
            <a:r>
              <a:rPr lang="fr-CH" sz="1200" dirty="0" smtClean="0">
                <a:solidFill>
                  <a:srgbClr val="002060"/>
                </a:solidFill>
              </a:rPr>
              <a:t> in the IOM constitution (1951)</a:t>
            </a:r>
          </a:p>
          <a:p>
            <a:r>
              <a:rPr lang="fr-CH" sz="1200" dirty="0" smtClean="0">
                <a:solidFill>
                  <a:srgbClr val="002060"/>
                </a:solidFill>
              </a:rPr>
              <a:t>Migrant </a:t>
            </a:r>
            <a:r>
              <a:rPr lang="fr-CH" sz="1200" dirty="0" err="1" smtClean="0">
                <a:solidFill>
                  <a:srgbClr val="002060"/>
                </a:solidFill>
              </a:rPr>
              <a:t>health</a:t>
            </a:r>
            <a:r>
              <a:rPr lang="fr-CH" sz="1200" dirty="0" smtClean="0">
                <a:solidFill>
                  <a:srgbClr val="002060"/>
                </a:solidFill>
              </a:rPr>
              <a:t> </a:t>
            </a:r>
            <a:r>
              <a:rPr lang="fr-CH" sz="1200" dirty="0" err="1" smtClean="0">
                <a:solidFill>
                  <a:srgbClr val="002060"/>
                </a:solidFill>
              </a:rPr>
              <a:t>cuts</a:t>
            </a:r>
            <a:r>
              <a:rPr lang="fr-CH" sz="1200" dirty="0" smtClean="0">
                <a:solidFill>
                  <a:srgbClr val="002060"/>
                </a:solidFill>
              </a:rPr>
              <a:t> </a:t>
            </a:r>
            <a:r>
              <a:rPr lang="fr-CH" sz="1200" dirty="0" err="1" smtClean="0">
                <a:solidFill>
                  <a:srgbClr val="002060"/>
                </a:solidFill>
              </a:rPr>
              <a:t>accross</a:t>
            </a:r>
            <a:r>
              <a:rPr lang="fr-CH" sz="1200" dirty="0" smtClean="0">
                <a:solidFill>
                  <a:srgbClr val="002060"/>
                </a:solidFill>
              </a:rPr>
              <a:t> the </a:t>
            </a:r>
            <a:r>
              <a:rPr lang="fr-CH" sz="1200" dirty="0" err="1" smtClean="0">
                <a:solidFill>
                  <a:srgbClr val="002060"/>
                </a:solidFill>
              </a:rPr>
              <a:t>different</a:t>
            </a:r>
            <a:r>
              <a:rPr lang="fr-CH" sz="1200" dirty="0" smtClean="0">
                <a:solidFill>
                  <a:srgbClr val="002060"/>
                </a:solidFill>
              </a:rPr>
              <a:t> areas of </a:t>
            </a:r>
            <a:r>
              <a:rPr lang="fr-CH" sz="1200" dirty="0" err="1" smtClean="0">
                <a:solidFill>
                  <a:srgbClr val="002060"/>
                </a:solidFill>
              </a:rPr>
              <a:t>work</a:t>
            </a:r>
            <a:r>
              <a:rPr lang="fr-CH" sz="1200" dirty="0" smtClean="0">
                <a:solidFill>
                  <a:srgbClr val="002060"/>
                </a:solidFill>
              </a:rPr>
              <a:t> of the </a:t>
            </a:r>
            <a:r>
              <a:rPr lang="fr-CH" sz="1200" dirty="0" err="1" smtClean="0">
                <a:solidFill>
                  <a:srgbClr val="002060"/>
                </a:solidFill>
              </a:rPr>
              <a:t>Organization</a:t>
            </a:r>
            <a:r>
              <a:rPr lang="fr-CH" sz="1200" dirty="0" smtClean="0">
                <a:solidFill>
                  <a:srgbClr val="002060"/>
                </a:solidFill>
              </a:rPr>
              <a:t> (</a:t>
            </a:r>
            <a:r>
              <a:rPr lang="fr-CH" sz="1200" dirty="0" err="1" smtClean="0">
                <a:solidFill>
                  <a:srgbClr val="002060"/>
                </a:solidFill>
              </a:rPr>
              <a:t>resettlement</a:t>
            </a:r>
            <a:r>
              <a:rPr lang="fr-CH" sz="1200" dirty="0" smtClean="0">
                <a:solidFill>
                  <a:srgbClr val="002060"/>
                </a:solidFill>
              </a:rPr>
              <a:t>,</a:t>
            </a:r>
            <a:r>
              <a:rPr lang="fr-CH" sz="1200" baseline="0" dirty="0" smtClean="0">
                <a:solidFill>
                  <a:srgbClr val="002060"/>
                </a:solidFill>
              </a:rPr>
              <a:t> CT, AVR, emergencies </a:t>
            </a:r>
            <a:r>
              <a:rPr lang="fr-CH" sz="1200" baseline="0" dirty="0" err="1" smtClean="0">
                <a:solidFill>
                  <a:srgbClr val="002060"/>
                </a:solidFill>
              </a:rPr>
              <a:t>etc</a:t>
            </a:r>
            <a:r>
              <a:rPr lang="fr-CH" sz="1200" baseline="0" dirty="0" smtClean="0">
                <a:solidFill>
                  <a:srgbClr val="002060"/>
                </a:solidFill>
              </a:rPr>
              <a:t>)</a:t>
            </a:r>
            <a:r>
              <a:rPr lang="fr-CH" sz="1200" dirty="0" smtClean="0">
                <a:solidFill>
                  <a:srgbClr val="002060"/>
                </a:solidFill>
              </a:rPr>
              <a:t>.</a:t>
            </a:r>
          </a:p>
          <a:p>
            <a:r>
              <a:rPr lang="fr-CH" sz="1200" dirty="0" err="1" smtClean="0">
                <a:solidFill>
                  <a:srgbClr val="002060"/>
                </a:solidFill>
              </a:rPr>
              <a:t>Aim</a:t>
            </a:r>
            <a:r>
              <a:rPr lang="fr-CH" sz="1200" dirty="0" smtClean="0">
                <a:solidFill>
                  <a:srgbClr val="002060"/>
                </a:solidFill>
              </a:rPr>
              <a:t> to</a:t>
            </a:r>
            <a:r>
              <a:rPr lang="fr-CH" sz="1200" baseline="0" dirty="0" smtClean="0">
                <a:solidFill>
                  <a:srgbClr val="002060"/>
                </a:solidFill>
              </a:rPr>
              <a:t> </a:t>
            </a:r>
            <a:r>
              <a:rPr lang="fr-CH" sz="1200" dirty="0" err="1" smtClean="0">
                <a:solidFill>
                  <a:srgbClr val="002060"/>
                </a:solidFill>
              </a:rPr>
              <a:t>Deliver</a:t>
            </a:r>
            <a:r>
              <a:rPr lang="fr-CH" sz="1200" dirty="0" smtClean="0">
                <a:solidFill>
                  <a:srgbClr val="002060"/>
                </a:solidFill>
              </a:rPr>
              <a:t> </a:t>
            </a:r>
            <a:r>
              <a:rPr lang="fr-CH" sz="1200" dirty="0" err="1" smtClean="0">
                <a:solidFill>
                  <a:srgbClr val="002060"/>
                </a:solidFill>
              </a:rPr>
              <a:t>equitable</a:t>
            </a:r>
            <a:r>
              <a:rPr lang="fr-CH" sz="1200" dirty="0" smtClean="0">
                <a:solidFill>
                  <a:srgbClr val="002060"/>
                </a:solidFill>
              </a:rPr>
              <a:t> </a:t>
            </a:r>
            <a:r>
              <a:rPr lang="fr-CH" sz="1200" dirty="0" err="1" smtClean="0">
                <a:solidFill>
                  <a:srgbClr val="002060"/>
                </a:solidFill>
              </a:rPr>
              <a:t>health</a:t>
            </a:r>
            <a:r>
              <a:rPr lang="fr-CH" sz="1200" dirty="0" smtClean="0">
                <a:solidFill>
                  <a:srgbClr val="002060"/>
                </a:solidFill>
              </a:rPr>
              <a:t> services for all </a:t>
            </a:r>
          </a:p>
          <a:p>
            <a:r>
              <a:rPr lang="fr-CH" sz="1200" dirty="0" err="1" smtClean="0">
                <a:solidFill>
                  <a:srgbClr val="002060"/>
                </a:solidFill>
              </a:rPr>
              <a:t>Build</a:t>
            </a:r>
            <a:r>
              <a:rPr lang="fr-CH" sz="1200" dirty="0" smtClean="0">
                <a:solidFill>
                  <a:srgbClr val="002060"/>
                </a:solidFill>
              </a:rPr>
              <a:t> </a:t>
            </a:r>
            <a:r>
              <a:rPr lang="fr-CH" sz="1200" dirty="0" err="1" smtClean="0">
                <a:solidFill>
                  <a:srgbClr val="002060"/>
                </a:solidFill>
              </a:rPr>
              <a:t>capacity</a:t>
            </a:r>
            <a:r>
              <a:rPr lang="fr-CH" sz="1200" dirty="0" smtClean="0">
                <a:solidFill>
                  <a:srgbClr val="002060"/>
                </a:solidFill>
              </a:rPr>
              <a:t> </a:t>
            </a:r>
            <a:r>
              <a:rPr lang="fr-CH" sz="1200" dirty="0" err="1" smtClean="0">
                <a:solidFill>
                  <a:srgbClr val="002060"/>
                </a:solidFill>
              </a:rPr>
              <a:t>among</a:t>
            </a:r>
            <a:r>
              <a:rPr lang="fr-CH" sz="1200" dirty="0" smtClean="0">
                <a:solidFill>
                  <a:srgbClr val="002060"/>
                </a:solidFill>
              </a:rPr>
              <a:t> </a:t>
            </a:r>
            <a:r>
              <a:rPr lang="fr-CH" sz="1200" dirty="0" err="1" smtClean="0">
                <a:solidFill>
                  <a:srgbClr val="002060"/>
                </a:solidFill>
              </a:rPr>
              <a:t>partners</a:t>
            </a:r>
            <a:r>
              <a:rPr lang="fr-CH" sz="1200" dirty="0" smtClean="0">
                <a:solidFill>
                  <a:srgbClr val="002060"/>
                </a:solidFill>
              </a:rPr>
              <a:t> on </a:t>
            </a:r>
            <a:r>
              <a:rPr lang="fr-CH" sz="1200" dirty="0" err="1" smtClean="0">
                <a:solidFill>
                  <a:srgbClr val="002060"/>
                </a:solidFill>
              </a:rPr>
              <a:t>health</a:t>
            </a:r>
            <a:r>
              <a:rPr lang="fr-CH" sz="1200" dirty="0" smtClean="0">
                <a:solidFill>
                  <a:srgbClr val="002060"/>
                </a:solidFill>
              </a:rPr>
              <a:t> issues </a:t>
            </a:r>
            <a:r>
              <a:rPr lang="fr-CH" sz="1200" dirty="0" err="1" smtClean="0">
                <a:solidFill>
                  <a:srgbClr val="002060"/>
                </a:solidFill>
              </a:rPr>
              <a:t>associated</a:t>
            </a:r>
            <a:r>
              <a:rPr lang="fr-CH" sz="1200" dirty="0" smtClean="0">
                <a:solidFill>
                  <a:srgbClr val="002060"/>
                </a:solidFill>
              </a:rPr>
              <a:t> </a:t>
            </a:r>
            <a:r>
              <a:rPr lang="fr-CH" sz="1200" dirty="0" err="1" smtClean="0">
                <a:solidFill>
                  <a:srgbClr val="002060"/>
                </a:solidFill>
              </a:rPr>
              <a:t>with</a:t>
            </a:r>
            <a:r>
              <a:rPr lang="fr-CH" sz="1200" dirty="0" smtClean="0">
                <a:solidFill>
                  <a:srgbClr val="002060"/>
                </a:solidFill>
              </a:rPr>
              <a:t> migration and population </a:t>
            </a:r>
            <a:r>
              <a:rPr lang="fr-CH" sz="1200" dirty="0" err="1" smtClean="0">
                <a:solidFill>
                  <a:srgbClr val="002060"/>
                </a:solidFill>
              </a:rPr>
              <a:t>mobility</a:t>
            </a:r>
            <a:r>
              <a:rPr lang="fr-CH" sz="1200" dirty="0" smtClean="0">
                <a:solidFill>
                  <a:srgbClr val="00206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Within its Migration Health Division (MHD), the International Organization for Migration (IOM) delivers and promotes comprehensive, preventive and curative health </a:t>
            </a:r>
            <a:r>
              <a:rPr lang="en-US" sz="1200" i="1" kern="1200" dirty="0" err="1" smtClean="0">
                <a:solidFill>
                  <a:schemeClr val="tx1"/>
                </a:solidFill>
                <a:effectLst/>
                <a:latin typeface="+mn-lt"/>
                <a:ea typeface="+mn-ea"/>
                <a:cs typeface="+mn-cs"/>
              </a:rPr>
              <a:t>programmes</a:t>
            </a:r>
            <a:r>
              <a:rPr lang="en-US" sz="1200" i="1" kern="1200" dirty="0" smtClean="0">
                <a:solidFill>
                  <a:schemeClr val="tx1"/>
                </a:solidFill>
                <a:effectLst/>
                <a:latin typeface="+mn-lt"/>
                <a:ea typeface="+mn-ea"/>
                <a:cs typeface="+mn-cs"/>
              </a:rPr>
              <a:t> which are beneficial, accessible, and equitable for migrants and mobile populations. Bridging the needs of both migrants , host communities and IOM’s member states, MHD contributes towards the physical, mental and social well-being of migrants, enabling them and host communities to achieve social and economic development.</a:t>
            </a:r>
            <a:r>
              <a:rPr lang="fr-CH" sz="1200" i="1" dirty="0" smtClean="0">
                <a:solidFill>
                  <a:srgbClr val="00206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CH" sz="1200" i="1" dirty="0" err="1" smtClean="0">
                <a:solidFill>
                  <a:srgbClr val="002060"/>
                </a:solidFill>
              </a:rPr>
              <a:t>Build</a:t>
            </a:r>
            <a:r>
              <a:rPr lang="fr-CH" sz="1200" i="1" dirty="0" smtClean="0">
                <a:solidFill>
                  <a:srgbClr val="002060"/>
                </a:solidFill>
              </a:rPr>
              <a:t> </a:t>
            </a:r>
            <a:r>
              <a:rPr lang="fr-CH" sz="1200" i="1" dirty="0" err="1" smtClean="0">
                <a:solidFill>
                  <a:srgbClr val="002060"/>
                </a:solidFill>
              </a:rPr>
              <a:t>capacity</a:t>
            </a:r>
            <a:r>
              <a:rPr lang="fr-CH" sz="1200" i="1" dirty="0" smtClean="0">
                <a:solidFill>
                  <a:srgbClr val="002060"/>
                </a:solidFill>
              </a:rPr>
              <a:t> </a:t>
            </a:r>
            <a:r>
              <a:rPr lang="fr-CH" sz="1200" i="1" dirty="0" err="1" smtClean="0">
                <a:solidFill>
                  <a:srgbClr val="002060"/>
                </a:solidFill>
              </a:rPr>
              <a:t>among</a:t>
            </a:r>
            <a:r>
              <a:rPr lang="fr-CH" sz="1200" i="1" dirty="0" smtClean="0">
                <a:solidFill>
                  <a:srgbClr val="002060"/>
                </a:solidFill>
              </a:rPr>
              <a:t> </a:t>
            </a:r>
            <a:r>
              <a:rPr lang="fr-CH" sz="1200" i="1" dirty="0" err="1" smtClean="0">
                <a:solidFill>
                  <a:srgbClr val="002060"/>
                </a:solidFill>
              </a:rPr>
              <a:t>partners</a:t>
            </a:r>
            <a:r>
              <a:rPr lang="fr-CH" sz="1200" i="1" dirty="0" smtClean="0">
                <a:solidFill>
                  <a:srgbClr val="002060"/>
                </a:solidFill>
              </a:rPr>
              <a:t> on </a:t>
            </a:r>
            <a:r>
              <a:rPr lang="fr-CH" sz="1200" i="1" dirty="0" err="1" smtClean="0">
                <a:solidFill>
                  <a:srgbClr val="002060"/>
                </a:solidFill>
              </a:rPr>
              <a:t>health</a:t>
            </a:r>
            <a:r>
              <a:rPr lang="fr-CH" sz="1200" i="1" dirty="0" smtClean="0">
                <a:solidFill>
                  <a:srgbClr val="002060"/>
                </a:solidFill>
              </a:rPr>
              <a:t> issues </a:t>
            </a:r>
            <a:r>
              <a:rPr lang="fr-CH" sz="1200" i="1" dirty="0" err="1" smtClean="0">
                <a:solidFill>
                  <a:srgbClr val="002060"/>
                </a:solidFill>
              </a:rPr>
              <a:t>associated</a:t>
            </a:r>
            <a:r>
              <a:rPr lang="fr-CH" sz="1200" i="1" dirty="0" smtClean="0">
                <a:solidFill>
                  <a:srgbClr val="002060"/>
                </a:solidFill>
              </a:rPr>
              <a:t> </a:t>
            </a:r>
            <a:r>
              <a:rPr lang="fr-CH" sz="1200" i="1" dirty="0" err="1" smtClean="0">
                <a:solidFill>
                  <a:srgbClr val="002060"/>
                </a:solidFill>
              </a:rPr>
              <a:t>with</a:t>
            </a:r>
            <a:r>
              <a:rPr lang="fr-CH" sz="1200" i="1" dirty="0" smtClean="0">
                <a:solidFill>
                  <a:srgbClr val="002060"/>
                </a:solidFill>
              </a:rPr>
              <a:t> migration and population </a:t>
            </a:r>
            <a:r>
              <a:rPr lang="fr-CH" sz="1200" i="1" dirty="0" err="1" smtClean="0">
                <a:solidFill>
                  <a:srgbClr val="002060"/>
                </a:solidFill>
              </a:rPr>
              <a:t>mobility</a:t>
            </a:r>
            <a:r>
              <a:rPr lang="fr-CH" sz="1200" i="1" dirty="0" smtClean="0">
                <a:solidFill>
                  <a:srgbClr val="002060"/>
                </a:solidFill>
              </a:rPr>
              <a:t>.</a:t>
            </a:r>
          </a:p>
          <a:p>
            <a:endParaRPr lang="en-GB" i="1" dirty="0" smtClean="0"/>
          </a:p>
          <a:p>
            <a:endParaRPr lang="fr-CH" i="1" dirty="0" smtClean="0"/>
          </a:p>
        </p:txBody>
      </p:sp>
      <p:sp>
        <p:nvSpPr>
          <p:cNvPr id="4" name="Slide Number Placeholder 3"/>
          <p:cNvSpPr>
            <a:spLocks noGrp="1"/>
          </p:cNvSpPr>
          <p:nvPr>
            <p:ph type="sldNum" sz="quarter" idx="10"/>
          </p:nvPr>
        </p:nvSpPr>
        <p:spPr/>
        <p:txBody>
          <a:bodyPr/>
          <a:lstStyle/>
          <a:p>
            <a:fld id="{A73CD7C3-0098-42F2-8BDD-3D787DC3FEA0}" type="slidenum">
              <a:rPr lang="en-GB" smtClean="0"/>
              <a:t>4</a:t>
            </a:fld>
            <a:endParaRPr lang="en-GB"/>
          </a:p>
        </p:txBody>
      </p:sp>
    </p:spTree>
    <p:extLst>
      <p:ext uri="{BB962C8B-B14F-4D97-AF65-F5344CB8AC3E}">
        <p14:creationId xmlns:p14="http://schemas.microsoft.com/office/powerpoint/2010/main" val="91714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223056" indent="-223056" algn="just">
              <a:spcAft>
                <a:spcPts val="0"/>
              </a:spcAft>
              <a:buFont typeface="+mj-lt"/>
              <a:buAutoNum type="arabicPeriod"/>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ADDB57-0A2B-4989-A31A-E3D024CEDAC0}"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80309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50" dirty="0" smtClean="0"/>
              <a:t>Although IOM</a:t>
            </a:r>
            <a:r>
              <a:rPr lang="en-GB" altLang="en-US" sz="1050" baseline="0" dirty="0" smtClean="0"/>
              <a:t> is not the only actor in migration and health, our evolution over the past 15 years does illustrate the growth in this domain. </a:t>
            </a:r>
          </a:p>
          <a:p>
            <a:r>
              <a:rPr lang="fr-CH" altLang="en-US" sz="1050" dirty="0" err="1" smtClean="0"/>
              <a:t>Some</a:t>
            </a:r>
            <a:r>
              <a:rPr lang="fr-CH" altLang="en-US" sz="1050" dirty="0" smtClean="0"/>
              <a:t> major </a:t>
            </a:r>
            <a:r>
              <a:rPr lang="fr-CH" altLang="en-US" sz="1050" dirty="0" err="1" smtClean="0"/>
              <a:t>reasons</a:t>
            </a:r>
            <a:r>
              <a:rPr lang="fr-CH" altLang="en-US" sz="1050" dirty="0" smtClean="0"/>
              <a:t> </a:t>
            </a:r>
            <a:r>
              <a:rPr lang="fr-CH" altLang="en-US" sz="1050" dirty="0" err="1" smtClean="0"/>
              <a:t>behind</a:t>
            </a:r>
            <a:r>
              <a:rPr lang="fr-CH" altLang="en-US" sz="1050" dirty="0" smtClean="0"/>
              <a:t> </a:t>
            </a:r>
            <a:r>
              <a:rPr lang="fr-CH" altLang="en-US" sz="1050" dirty="0" err="1" smtClean="0"/>
              <a:t>this</a:t>
            </a:r>
            <a:r>
              <a:rPr lang="fr-CH" altLang="en-US" sz="1050" dirty="0" smtClean="0"/>
              <a:t> </a:t>
            </a:r>
            <a:r>
              <a:rPr lang="fr-CH" altLang="en-US" sz="1050" dirty="0" err="1" smtClean="0"/>
              <a:t>growth</a:t>
            </a:r>
            <a:r>
              <a:rPr lang="fr-CH" altLang="en-US" sz="1050" baseline="0" dirty="0" smtClean="0"/>
              <a:t>  ?__</a:t>
            </a:r>
            <a:r>
              <a:rPr lang="en-GB" sz="1050" b="1" kern="1200" dirty="0" smtClean="0">
                <a:solidFill>
                  <a:schemeClr val="tx1"/>
                </a:solidFill>
                <a:effectLst/>
                <a:latin typeface="+mn-lt"/>
                <a:ea typeface="+mn-ea"/>
                <a:cs typeface="+mn-cs"/>
              </a:rPr>
              <a:t>HIV/AIDS epidemic </a:t>
            </a:r>
            <a:r>
              <a:rPr lang="en-GB" sz="1050" kern="1200" dirty="0" smtClean="0">
                <a:solidFill>
                  <a:schemeClr val="tx1"/>
                </a:solidFill>
                <a:effectLst/>
                <a:latin typeface="+mn-lt"/>
                <a:ea typeface="+mn-ea"/>
                <a:cs typeface="+mn-cs"/>
              </a:rPr>
              <a:t>was sweeping the globe. The first-hand exposure to the issues linking the HIV/AIDS and migration formed the basis for the Organization’s involvement in the sector. In </a:t>
            </a:r>
            <a:r>
              <a:rPr lang="en-GB" sz="1050" b="1" kern="1200" dirty="0" err="1" smtClean="0">
                <a:solidFill>
                  <a:schemeClr val="tx1"/>
                </a:solidFill>
                <a:effectLst/>
                <a:latin typeface="+mn-lt"/>
                <a:ea typeface="+mn-ea"/>
                <a:cs typeface="+mn-cs"/>
              </a:rPr>
              <a:t>addtion</a:t>
            </a:r>
            <a:r>
              <a:rPr lang="en-GB" sz="1050" b="1" kern="1200" dirty="0" smtClean="0">
                <a:solidFill>
                  <a:schemeClr val="tx1"/>
                </a:solidFill>
                <a:effectLst/>
                <a:latin typeface="+mn-lt"/>
                <a:ea typeface="+mn-ea"/>
                <a:cs typeface="+mn-cs"/>
              </a:rPr>
              <a:t>,</a:t>
            </a:r>
            <a:r>
              <a:rPr lang="en-GB" sz="1050" b="1" kern="1200" baseline="0" dirty="0" smtClean="0">
                <a:solidFill>
                  <a:schemeClr val="tx1"/>
                </a:solidFill>
                <a:effectLst/>
                <a:latin typeface="+mn-lt"/>
                <a:ea typeface="+mn-ea"/>
                <a:cs typeface="+mn-cs"/>
              </a:rPr>
              <a:t> </a:t>
            </a:r>
            <a:r>
              <a:rPr lang="en-GB" sz="1050" b="1" kern="1200" dirty="0" smtClean="0">
                <a:solidFill>
                  <a:schemeClr val="tx1"/>
                </a:solidFill>
                <a:effectLst/>
                <a:latin typeface="+mn-lt"/>
                <a:ea typeface="+mn-ea"/>
                <a:cs typeface="+mn-cs"/>
              </a:rPr>
              <a:t>TB</a:t>
            </a:r>
            <a:r>
              <a:rPr lang="en-GB" sz="1050" b="1" kern="1200" baseline="0" dirty="0" smtClean="0">
                <a:solidFill>
                  <a:schemeClr val="tx1"/>
                </a:solidFill>
                <a:effectLst/>
                <a:latin typeface="+mn-lt"/>
                <a:ea typeface="+mn-ea"/>
                <a:cs typeface="+mn-cs"/>
              </a:rPr>
              <a:t> related </a:t>
            </a:r>
            <a:r>
              <a:rPr lang="en-GB" sz="1050" kern="1200" baseline="0" dirty="0" smtClean="0">
                <a:solidFill>
                  <a:schemeClr val="tx1"/>
                </a:solidFill>
                <a:effectLst/>
                <a:latin typeface="+mn-lt"/>
                <a:ea typeface="+mn-ea"/>
                <a:cs typeface="+mn-cs"/>
              </a:rPr>
              <a:t>programmes (</a:t>
            </a:r>
            <a:r>
              <a:rPr lang="en-GB" sz="1050" kern="1200" baseline="0" dirty="0" err="1" smtClean="0">
                <a:solidFill>
                  <a:schemeClr val="tx1"/>
                </a:solidFill>
                <a:effectLst/>
                <a:latin typeface="+mn-lt"/>
                <a:ea typeface="+mn-ea"/>
                <a:cs typeface="+mn-cs"/>
              </a:rPr>
              <a:t>Dx</a:t>
            </a:r>
            <a:r>
              <a:rPr lang="en-GB" sz="1050" kern="1200" baseline="0" dirty="0" smtClean="0">
                <a:solidFill>
                  <a:schemeClr val="tx1"/>
                </a:solidFill>
                <a:effectLst/>
                <a:latin typeface="+mn-lt"/>
                <a:ea typeface="+mn-ea"/>
                <a:cs typeface="+mn-cs"/>
              </a:rPr>
              <a:t>, Rx )gained important interest (e.g. GFATM funding )</a:t>
            </a:r>
            <a:endParaRPr lang="en-GB" altLang="en-US" sz="1050" dirty="0" smtClean="0"/>
          </a:p>
          <a:p>
            <a:r>
              <a:rPr lang="en-GB" altLang="en-US" sz="1050" dirty="0" smtClean="0"/>
              <a:t>-</a:t>
            </a:r>
            <a:r>
              <a:rPr lang="en-GB" altLang="en-US" sz="1050" b="1" dirty="0" smtClean="0"/>
              <a:t>Requests</a:t>
            </a:r>
            <a:r>
              <a:rPr lang="en-GB" altLang="en-US" sz="1050" b="1" baseline="0" dirty="0" smtClean="0"/>
              <a:t> for immigration related</a:t>
            </a:r>
            <a:r>
              <a:rPr lang="en-GB" altLang="en-US" sz="1050" b="1" dirty="0" smtClean="0"/>
              <a:t> health assessments </a:t>
            </a:r>
            <a:r>
              <a:rPr lang="en-GB" altLang="en-US" sz="1050" dirty="0" smtClean="0"/>
              <a:t>(HA) increased steeply</a:t>
            </a:r>
            <a:r>
              <a:rPr lang="en-GB" altLang="en-US" sz="1050" baseline="0" dirty="0" smtClean="0"/>
              <a:t> for varying migrant populations: labour migrants, students; more destination countries asked for them and </a:t>
            </a:r>
            <a:r>
              <a:rPr lang="en-GB" altLang="en-US" sz="1050" dirty="0" smtClean="0"/>
              <a:t>HA became more migrant-centred facilitating pre-departure treatment</a:t>
            </a:r>
            <a:r>
              <a:rPr lang="en-GB" altLang="en-US" sz="1050" baseline="0" dirty="0" smtClean="0"/>
              <a:t> and prevention</a:t>
            </a:r>
            <a:endParaRPr lang="en-GB" altLang="en-US" sz="1050" dirty="0" smtClean="0"/>
          </a:p>
          <a:p>
            <a:pPr lvl="0"/>
            <a:r>
              <a:rPr lang="en-GB" sz="1050" kern="1200" dirty="0" smtClean="0">
                <a:solidFill>
                  <a:schemeClr val="tx1"/>
                </a:solidFill>
                <a:effectLst/>
                <a:latin typeface="+mn-lt"/>
                <a:ea typeface="+mn-ea"/>
                <a:cs typeface="+mn-cs"/>
              </a:rPr>
              <a:t>-IOM progressively became a major humanitarian actor, including the health sector.</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One of the most important areas of activity is</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the response to public health emergencies with a human mobility component. For instance, the Ebola crisis highlighted the global community’s limited understanding of the links between health and mobility and the lack of targeted outreach health services and surveillance along mobility pathways which undermined the effectiveness of disease control measures,. </a:t>
            </a:r>
            <a:r>
              <a:rPr lang="en-GB" sz="1050" i="1" kern="1200" dirty="0" smtClean="0">
                <a:solidFill>
                  <a:schemeClr val="tx1"/>
                </a:solidFill>
                <a:effectLst/>
                <a:latin typeface="+mn-lt"/>
                <a:ea typeface="+mn-ea"/>
                <a:cs typeface="+mn-cs"/>
              </a:rPr>
              <a:t>IOM developed a considerable “health, border and mobility management” programme.,. </a:t>
            </a:r>
          </a:p>
          <a:p>
            <a:r>
              <a:rPr lang="en-GB" sz="1050" kern="1200" dirty="0" smtClean="0">
                <a:solidFill>
                  <a:schemeClr val="tx1"/>
                </a:solidFill>
                <a:effectLst/>
                <a:latin typeface="+mn-lt"/>
                <a:ea typeface="+mn-ea"/>
                <a:cs typeface="+mn-cs"/>
              </a:rPr>
              <a:t>- We also witnessed increasing interest</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 in </a:t>
            </a:r>
            <a:r>
              <a:rPr lang="en-GB" sz="1050" b="1" kern="1200" dirty="0" smtClean="0">
                <a:solidFill>
                  <a:schemeClr val="tx1"/>
                </a:solidFill>
                <a:effectLst/>
                <a:latin typeface="+mn-lt"/>
                <a:ea typeface="+mn-ea"/>
                <a:cs typeface="+mn-cs"/>
              </a:rPr>
              <a:t>mental health and psychosocial </a:t>
            </a:r>
            <a:r>
              <a:rPr lang="en-GB" sz="1050" kern="1200" dirty="0" smtClean="0">
                <a:solidFill>
                  <a:schemeClr val="tx1"/>
                </a:solidFill>
                <a:effectLst/>
                <a:latin typeface="+mn-lt"/>
                <a:ea typeface="+mn-ea"/>
                <a:cs typeface="+mn-cs"/>
              </a:rPr>
              <a:t>support activities, </a:t>
            </a:r>
            <a:r>
              <a:rPr lang="en-GB" sz="1050" kern="1200" dirty="0" err="1" smtClean="0">
                <a:solidFill>
                  <a:schemeClr val="tx1"/>
                </a:solidFill>
                <a:effectLst/>
                <a:latin typeface="+mn-lt"/>
                <a:ea typeface="+mn-ea"/>
                <a:cs typeface="+mn-cs"/>
              </a:rPr>
              <a:t>esp</a:t>
            </a:r>
            <a:r>
              <a:rPr lang="en-GB" sz="1050" kern="1200" dirty="0" smtClean="0">
                <a:solidFill>
                  <a:schemeClr val="tx1"/>
                </a:solidFill>
                <a:effectLst/>
                <a:latin typeface="+mn-lt"/>
                <a:ea typeface="+mn-ea"/>
                <a:cs typeface="+mn-cs"/>
              </a:rPr>
              <a:t> related to crisis.</a:t>
            </a:r>
          </a:p>
          <a:p>
            <a:r>
              <a:rPr lang="fr-CH" altLang="en-US" sz="1050" kern="1200" dirty="0" smtClean="0">
                <a:solidFill>
                  <a:schemeClr val="tx1"/>
                </a:solidFill>
                <a:effectLst/>
                <a:latin typeface="+mn-lt"/>
                <a:ea typeface="+mn-ea"/>
                <a:cs typeface="+mn-cs"/>
              </a:rPr>
              <a:t>-</a:t>
            </a:r>
            <a:r>
              <a:rPr lang="fr-CH" altLang="en-US" sz="1050" i="1" kern="1200" dirty="0" err="1" smtClean="0">
                <a:solidFill>
                  <a:schemeClr val="tx1"/>
                </a:solidFill>
                <a:effectLst/>
                <a:latin typeface="+mn-lt"/>
                <a:ea typeface="+mn-ea"/>
                <a:cs typeface="+mn-cs"/>
              </a:rPr>
              <a:t>Capacity</a:t>
            </a:r>
            <a:r>
              <a:rPr lang="fr-CH" altLang="en-US" sz="1050" i="1" kern="1200" baseline="0" dirty="0" smtClean="0">
                <a:solidFill>
                  <a:schemeClr val="tx1"/>
                </a:solidFill>
                <a:effectLst/>
                <a:latin typeface="+mn-lt"/>
                <a:ea typeface="+mn-ea"/>
                <a:cs typeface="+mn-cs"/>
              </a:rPr>
              <a:t> building </a:t>
            </a:r>
            <a:r>
              <a:rPr lang="fr-CH" altLang="en-US" sz="1050" i="1" kern="1200" baseline="0" dirty="0" err="1" smtClean="0">
                <a:solidFill>
                  <a:schemeClr val="tx1"/>
                </a:solidFill>
                <a:effectLst/>
                <a:latin typeface="+mn-lt"/>
                <a:ea typeface="+mn-ea"/>
                <a:cs typeface="+mn-cs"/>
              </a:rPr>
              <a:t>activities</a:t>
            </a:r>
            <a:r>
              <a:rPr lang="fr-CH" altLang="en-US" sz="1050" i="1" kern="1200" baseline="0" dirty="0" smtClean="0">
                <a:solidFill>
                  <a:schemeClr val="tx1"/>
                </a:solidFill>
                <a:effectLst/>
                <a:latin typeface="+mn-lt"/>
                <a:ea typeface="+mn-ea"/>
                <a:cs typeface="+mn-cs"/>
              </a:rPr>
              <a:t> for </a:t>
            </a:r>
            <a:r>
              <a:rPr lang="fr-CH" altLang="en-US" sz="1050" i="1" kern="1200" baseline="0" dirty="0" err="1" smtClean="0">
                <a:solidFill>
                  <a:schemeClr val="tx1"/>
                </a:solidFill>
                <a:effectLst/>
                <a:latin typeface="+mn-lt"/>
                <a:ea typeface="+mn-ea"/>
                <a:cs typeface="+mn-cs"/>
              </a:rPr>
              <a:t>health</a:t>
            </a:r>
            <a:r>
              <a:rPr lang="fr-CH" altLang="en-US" sz="1050" i="1" kern="1200" baseline="0" dirty="0" smtClean="0">
                <a:solidFill>
                  <a:schemeClr val="tx1"/>
                </a:solidFill>
                <a:effectLst/>
                <a:latin typeface="+mn-lt"/>
                <a:ea typeface="+mn-ea"/>
                <a:cs typeface="+mn-cs"/>
              </a:rPr>
              <a:t> and non </a:t>
            </a:r>
            <a:r>
              <a:rPr lang="fr-CH" altLang="en-US" sz="1050" i="1" kern="1200" baseline="0" dirty="0" err="1" smtClean="0">
                <a:solidFill>
                  <a:schemeClr val="tx1"/>
                </a:solidFill>
                <a:effectLst/>
                <a:latin typeface="+mn-lt"/>
                <a:ea typeface="+mn-ea"/>
                <a:cs typeface="+mn-cs"/>
              </a:rPr>
              <a:t>health</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sector</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workers</a:t>
            </a:r>
            <a:r>
              <a:rPr lang="fr-CH" altLang="en-US" sz="1050" i="1" kern="1200" baseline="0" dirty="0" smtClean="0">
                <a:solidFill>
                  <a:schemeClr val="tx1"/>
                </a:solidFill>
                <a:effectLst/>
                <a:latin typeface="+mn-lt"/>
                <a:ea typeface="+mn-ea"/>
                <a:cs typeface="+mn-cs"/>
              </a:rPr>
              <a:t> in </a:t>
            </a:r>
            <a:r>
              <a:rPr lang="fr-CH" altLang="en-US" sz="1050" i="1" kern="1200" baseline="0" dirty="0" err="1" smtClean="0">
                <a:solidFill>
                  <a:schemeClr val="tx1"/>
                </a:solidFill>
                <a:effectLst/>
                <a:latin typeface="+mn-lt"/>
                <a:ea typeface="+mn-ea"/>
                <a:cs typeface="+mn-cs"/>
              </a:rPr>
              <a:t>health</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matters</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associated</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with</a:t>
            </a:r>
            <a:r>
              <a:rPr lang="fr-CH" altLang="en-US" sz="1050" i="1" kern="1200" baseline="0" dirty="0" smtClean="0">
                <a:solidFill>
                  <a:schemeClr val="tx1"/>
                </a:solidFill>
                <a:effectLst/>
                <a:latin typeface="+mn-lt"/>
                <a:ea typeface="+mn-ea"/>
                <a:cs typeface="+mn-cs"/>
              </a:rPr>
              <a:t> migration. </a:t>
            </a:r>
            <a:endParaRPr lang="en-GB" altLang="en-US" sz="1050" i="1" dirty="0" smtClean="0"/>
          </a:p>
          <a:p>
            <a:pPr marL="557969" lvl="1" indent="-400736" defTabSz="393779">
              <a:lnSpc>
                <a:spcPct val="50000"/>
              </a:lnSpc>
              <a:buNone/>
            </a:pPr>
            <a:r>
              <a:rPr lang="it-IT" altLang="en-US" sz="1050" dirty="0" smtClean="0"/>
              <a:t>All this against Milestones</a:t>
            </a:r>
            <a:r>
              <a:rPr lang="it-IT" altLang="en-US" sz="1050" baseline="0" dirty="0" smtClean="0"/>
              <a:t> including the  MOU w WHO and UNAIDS. </a:t>
            </a:r>
            <a:r>
              <a:rPr lang="it-IT" altLang="en-US" sz="1050" b="1" dirty="0" smtClean="0"/>
              <a:t>WHA</a:t>
            </a:r>
            <a:r>
              <a:rPr lang="it-IT" altLang="en-US" sz="1050" b="1" baseline="0" dirty="0" smtClean="0"/>
              <a:t> resolution: </a:t>
            </a:r>
            <a:r>
              <a:rPr lang="it-IT" altLang="en-US" sz="1050" b="1" dirty="0" smtClean="0"/>
              <a:t>on</a:t>
            </a:r>
          </a:p>
          <a:p>
            <a:pPr marL="557969" lvl="1" indent="-400736" defTabSz="393779">
              <a:lnSpc>
                <a:spcPct val="50000"/>
              </a:lnSpc>
              <a:buNone/>
            </a:pPr>
            <a:r>
              <a:rPr lang="it-IT" altLang="en-US" sz="1050" b="1" dirty="0" smtClean="0"/>
              <a:t>the</a:t>
            </a:r>
            <a:r>
              <a:rPr lang="it-IT" altLang="en-US" sz="1050" b="1" baseline="0" dirty="0" smtClean="0"/>
              <a:t> health of migrants</a:t>
            </a:r>
            <a:endParaRPr lang="it-IT" altLang="en-US" sz="1050" b="1" dirty="0" smtClean="0"/>
          </a:p>
          <a:p>
            <a:r>
              <a:rPr lang="fr-CH" sz="1050" dirty="0" smtClean="0">
                <a:solidFill>
                  <a:srgbClr val="C00000"/>
                </a:solidFill>
              </a:rPr>
              <a:t>2015: IOM </a:t>
            </a:r>
            <a:r>
              <a:rPr lang="fr-CH" sz="1050" dirty="0" err="1" smtClean="0">
                <a:solidFill>
                  <a:srgbClr val="C00000"/>
                </a:solidFill>
              </a:rPr>
              <a:t>council</a:t>
            </a:r>
            <a:r>
              <a:rPr lang="fr-CH" sz="1050" dirty="0" smtClean="0">
                <a:solidFill>
                  <a:srgbClr val="C00000"/>
                </a:solidFill>
              </a:rPr>
              <a:t> document ‘</a:t>
            </a:r>
            <a:r>
              <a:rPr lang="fr-CH" sz="1050" dirty="0" err="1" smtClean="0">
                <a:solidFill>
                  <a:srgbClr val="C00000"/>
                </a:solidFill>
              </a:rPr>
              <a:t>Advancing</a:t>
            </a:r>
            <a:r>
              <a:rPr lang="fr-CH" sz="1050" dirty="0" smtClean="0">
                <a:solidFill>
                  <a:srgbClr val="C00000"/>
                </a:solidFill>
              </a:rPr>
              <a:t> the </a:t>
            </a:r>
            <a:r>
              <a:rPr lang="fr-CH" sz="1050" dirty="0" err="1" smtClean="0">
                <a:solidFill>
                  <a:srgbClr val="C00000"/>
                </a:solidFill>
              </a:rPr>
              <a:t>unfinished</a:t>
            </a:r>
            <a:r>
              <a:rPr lang="fr-CH" sz="1050" dirty="0" smtClean="0">
                <a:solidFill>
                  <a:srgbClr val="C00000"/>
                </a:solidFill>
              </a:rPr>
              <a:t> agenda of Migrant </a:t>
            </a:r>
            <a:r>
              <a:rPr lang="fr-CH" sz="1050" dirty="0" err="1" smtClean="0">
                <a:solidFill>
                  <a:srgbClr val="C00000"/>
                </a:solidFill>
              </a:rPr>
              <a:t>Health</a:t>
            </a:r>
            <a:r>
              <a:rPr lang="fr-CH" sz="1050" dirty="0" smtClean="0">
                <a:solidFill>
                  <a:srgbClr val="C00000"/>
                </a:solidFill>
              </a:rPr>
              <a:t>  and a HLD on Global </a:t>
            </a:r>
            <a:r>
              <a:rPr lang="fr-CH" sz="1050" dirty="0" err="1" smtClean="0">
                <a:solidFill>
                  <a:srgbClr val="C00000"/>
                </a:solidFill>
              </a:rPr>
              <a:t>Health</a:t>
            </a:r>
            <a:r>
              <a:rPr lang="fr-CH" sz="1050" dirty="0" smtClean="0">
                <a:solidFill>
                  <a:srgbClr val="C00000"/>
                </a:solidFill>
              </a:rPr>
              <a:t>……2015: </a:t>
            </a:r>
            <a:r>
              <a:rPr lang="fr-CH" sz="1050" dirty="0" err="1" smtClean="0">
                <a:solidFill>
                  <a:srgbClr val="C00000"/>
                </a:solidFill>
              </a:rPr>
              <a:t>MoH</a:t>
            </a:r>
            <a:r>
              <a:rPr lang="fr-CH" sz="1050" dirty="0" smtClean="0">
                <a:solidFill>
                  <a:srgbClr val="C00000"/>
                </a:solidFill>
              </a:rPr>
              <a:t> </a:t>
            </a:r>
            <a:r>
              <a:rPr lang="fr-CH" sz="1050" dirty="0" err="1" smtClean="0">
                <a:solidFill>
                  <a:srgbClr val="C00000"/>
                </a:solidFill>
              </a:rPr>
              <a:t>Italy</a:t>
            </a:r>
            <a:r>
              <a:rPr lang="fr-CH" sz="1050" dirty="0" smtClean="0">
                <a:solidFill>
                  <a:srgbClr val="C00000"/>
                </a:solidFill>
              </a:rPr>
              <a:t> HL meeting on</a:t>
            </a:r>
            <a:r>
              <a:rPr lang="fr-CH" sz="1050" baseline="0" dirty="0" smtClean="0">
                <a:solidFill>
                  <a:srgbClr val="C00000"/>
                </a:solidFill>
              </a:rPr>
              <a:t> migrant </a:t>
            </a:r>
            <a:r>
              <a:rPr lang="fr-CH" sz="1050" baseline="0" dirty="0" err="1" smtClean="0">
                <a:solidFill>
                  <a:srgbClr val="C00000"/>
                </a:solidFill>
              </a:rPr>
              <a:t>health</a:t>
            </a:r>
            <a:r>
              <a:rPr lang="fr-CH" sz="1050" baseline="0" dirty="0" smtClean="0">
                <a:solidFill>
                  <a:srgbClr val="C00000"/>
                </a:solidFill>
              </a:rPr>
              <a:t> </a:t>
            </a:r>
            <a:endParaRPr lang="fr-CH" sz="1050" dirty="0" smtClean="0">
              <a:solidFill>
                <a:srgbClr val="C00000"/>
              </a:solidFill>
            </a:endParaRPr>
          </a:p>
          <a:p>
            <a:r>
              <a:rPr lang="fr-CH" sz="1050" dirty="0" smtClean="0">
                <a:solidFill>
                  <a:srgbClr val="C00000"/>
                </a:solidFill>
              </a:rPr>
              <a:t>2016 : </a:t>
            </a:r>
            <a:r>
              <a:rPr lang="fr-CH" sz="1050" dirty="0" err="1" smtClean="0">
                <a:solidFill>
                  <a:srgbClr val="C00000"/>
                </a:solidFill>
              </a:rPr>
              <a:t>Executive</a:t>
            </a:r>
            <a:r>
              <a:rPr lang="fr-CH" sz="1050" dirty="0" smtClean="0">
                <a:solidFill>
                  <a:srgbClr val="C00000"/>
                </a:solidFill>
              </a:rPr>
              <a:t> </a:t>
            </a:r>
            <a:r>
              <a:rPr lang="fr-CH" sz="1050" dirty="0" err="1" smtClean="0">
                <a:solidFill>
                  <a:srgbClr val="C00000"/>
                </a:solidFill>
              </a:rPr>
              <a:t>Board</a:t>
            </a:r>
            <a:r>
              <a:rPr lang="fr-CH" sz="1050" dirty="0" smtClean="0">
                <a:solidFill>
                  <a:srgbClr val="C00000"/>
                </a:solidFill>
              </a:rPr>
              <a:t> and WHA agenda item and a </a:t>
            </a:r>
            <a:r>
              <a:rPr lang="fr-CH" sz="1050" dirty="0" err="1" smtClean="0">
                <a:solidFill>
                  <a:srgbClr val="C00000"/>
                </a:solidFill>
              </a:rPr>
              <a:t>special</a:t>
            </a:r>
            <a:r>
              <a:rPr lang="fr-CH" sz="1050" dirty="0" smtClean="0">
                <a:solidFill>
                  <a:srgbClr val="C00000"/>
                </a:solidFill>
              </a:rPr>
              <a:t> briefing on Migration and </a:t>
            </a:r>
            <a:r>
              <a:rPr lang="fr-CH" sz="1050" dirty="0" err="1" smtClean="0">
                <a:solidFill>
                  <a:srgbClr val="C00000"/>
                </a:solidFill>
              </a:rPr>
              <a:t>Health</a:t>
            </a:r>
            <a:endParaRPr lang="fr-CH" sz="105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H" sz="1050" b="1" dirty="0" smtClean="0"/>
          </a:p>
          <a:p>
            <a:endParaRPr lang="en-GB" sz="1050"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2690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467525" indent="-467525" defTabSz="393779">
              <a:lnSpc>
                <a:spcPct val="80000"/>
              </a:lnSpc>
              <a:spcBef>
                <a:spcPct val="85000"/>
              </a:spcBef>
              <a:buNone/>
            </a:pPr>
            <a:r>
              <a:rPr lang="en-GB" altLang="en-US" baseline="0" dirty="0" smtClean="0"/>
              <a:t>WHA resolution on the health of migrants, was triggered by </a:t>
            </a:r>
            <a:r>
              <a:rPr lang="en-GB" altLang="en-US" b="1" baseline="0" dirty="0" smtClean="0"/>
              <a:t>Portugal</a:t>
            </a:r>
            <a:r>
              <a:rPr lang="en-GB" altLang="en-US" baseline="0" dirty="0" smtClean="0"/>
              <a:t> during their EU presidency; This resolution asked MS to </a:t>
            </a:r>
            <a:r>
              <a:rPr lang="en-GB" altLang="en-US" baseline="0" dirty="0" err="1" smtClean="0"/>
              <a:t>prmote</a:t>
            </a:r>
            <a:r>
              <a:rPr lang="en-GB" altLang="en-US" baseline="0" dirty="0" smtClean="0"/>
              <a:t> the health of migrants, migrant sensitive health systems, multi sectoral and international collaboration……..</a:t>
            </a:r>
          </a:p>
          <a:p>
            <a:pPr marL="467525" indent="-467525" defTabSz="393779">
              <a:lnSpc>
                <a:spcPct val="80000"/>
              </a:lnSpc>
              <a:spcBef>
                <a:spcPct val="85000"/>
              </a:spcBef>
              <a:buNone/>
            </a:pPr>
            <a:r>
              <a:rPr lang="en-GB" altLang="en-US" baseline="0" dirty="0" smtClean="0"/>
              <a:t> </a:t>
            </a:r>
            <a:r>
              <a:rPr lang="en-GB" altLang="en-US" dirty="0" smtClean="0"/>
              <a:t>2 years</a:t>
            </a:r>
            <a:r>
              <a:rPr lang="en-GB" altLang="en-US" baseline="0" dirty="0" smtClean="0"/>
              <a:t> later, </a:t>
            </a:r>
            <a:r>
              <a:rPr lang="en-GB" altLang="en-US" dirty="0" smtClean="0"/>
              <a:t>The first </a:t>
            </a:r>
            <a:r>
              <a:rPr lang="en-GB" altLang="en-US" sz="1200" dirty="0" smtClean="0">
                <a:solidFill>
                  <a:srgbClr val="002CB8"/>
                </a:solidFill>
              </a:rPr>
              <a:t>Global </a:t>
            </a:r>
            <a:r>
              <a:rPr lang="en-GB" altLang="en-US" dirty="0" smtClean="0"/>
              <a:t>Consultation ,</a:t>
            </a:r>
            <a:r>
              <a:rPr lang="en-GB" altLang="en-US" baseline="0" dirty="0" smtClean="0"/>
              <a:t> was </a:t>
            </a:r>
            <a:r>
              <a:rPr lang="en-GB" altLang="en-US" dirty="0" smtClean="0"/>
              <a:t>organized by WHO , in collaboration with IOM and the</a:t>
            </a:r>
            <a:r>
              <a:rPr lang="en-GB" altLang="en-US" baseline="0" dirty="0" smtClean="0"/>
              <a:t> g</a:t>
            </a:r>
            <a:r>
              <a:rPr lang="en-GB" altLang="en-US" u="sng" dirty="0" smtClean="0"/>
              <a:t>overnment of </a:t>
            </a:r>
            <a:r>
              <a:rPr lang="en-GB" altLang="en-US" b="1" u="sng" dirty="0" smtClean="0"/>
              <a:t>Spain</a:t>
            </a:r>
            <a:r>
              <a:rPr lang="en-GB" altLang="en-US" u="sng" dirty="0" smtClean="0"/>
              <a:t>.</a:t>
            </a:r>
            <a:r>
              <a:rPr lang="en-GB" altLang="en-US" dirty="0" smtClean="0"/>
              <a:t> </a:t>
            </a:r>
            <a:r>
              <a:rPr lang="en-GB" altLang="en-US" baseline="0" dirty="0" smtClean="0"/>
              <a:t> in 2010 in Madrid.</a:t>
            </a:r>
            <a:endParaRPr lang="en-GB" altLang="en-US" dirty="0" smtClean="0"/>
          </a:p>
          <a:p>
            <a:pPr marL="467525" indent="-467525" defTabSz="393779">
              <a:lnSpc>
                <a:spcPct val="80000"/>
              </a:lnSpc>
              <a:spcBef>
                <a:spcPct val="85000"/>
              </a:spcBef>
              <a:buNone/>
            </a:pPr>
            <a:r>
              <a:rPr lang="en-GB" altLang="en-US" sz="1200" dirty="0" smtClean="0">
                <a:solidFill>
                  <a:srgbClr val="002CB8"/>
                </a:solidFill>
              </a:rPr>
              <a:t>To: T</a:t>
            </a:r>
            <a:r>
              <a:rPr lang="en-GB" altLang="en-US" sz="1200" dirty="0" smtClean="0"/>
              <a:t>ake stock of concerns by MS &amp; Stakeholders; Reach consensus </a:t>
            </a:r>
            <a:r>
              <a:rPr lang="en-GB" altLang="en-US" sz="1200" baseline="0" dirty="0" smtClean="0"/>
              <a:t>for</a:t>
            </a:r>
            <a:r>
              <a:rPr lang="en-GB" altLang="en-US" sz="1200" dirty="0" smtClean="0"/>
              <a:t> an operational framework with priority</a:t>
            </a:r>
            <a:r>
              <a:rPr lang="en-GB" altLang="en-US" sz="1200" baseline="0" dirty="0" smtClean="0"/>
              <a:t> actions</a:t>
            </a:r>
            <a:r>
              <a:rPr lang="en-GB" altLang="en-US" sz="1200" dirty="0" smtClean="0"/>
              <a:t> to assist MS and stakeholders in order to implement</a:t>
            </a:r>
            <a:r>
              <a:rPr lang="en-GB" altLang="en-US" sz="1200" baseline="0" dirty="0" smtClean="0"/>
              <a:t> the WHA resolution. Priority actions were grouped in 4 areas: monitoring…</a:t>
            </a:r>
            <a:endParaRPr lang="en-GB" altLang="en-US" sz="1200" b="1" dirty="0" smtClean="0"/>
          </a:p>
        </p:txBody>
      </p:sp>
      <p:sp>
        <p:nvSpPr>
          <p:cNvPr id="4" name="Slide Number Placeholder 3"/>
          <p:cNvSpPr>
            <a:spLocks noGrp="1"/>
          </p:cNvSpPr>
          <p:nvPr>
            <p:ph type="sldNum" sz="quarter" idx="10"/>
          </p:nvPr>
        </p:nvSpPr>
        <p:spPr/>
        <p:txBody>
          <a:bodyPr/>
          <a:lstStyle/>
          <a:p>
            <a:pPr>
              <a:defRPr/>
            </a:pPr>
            <a:fld id="{7691E9A6-350F-452E-ACFA-67FCF0A0059F}" type="slidenum">
              <a:rPr lang="en-US" smtClean="0"/>
              <a:pPr>
                <a:defRPr/>
              </a:pPr>
              <a:t>7</a:t>
            </a:fld>
            <a:endParaRPr lang="en-US"/>
          </a:p>
        </p:txBody>
      </p:sp>
    </p:spTree>
    <p:extLst>
      <p:ext uri="{BB962C8B-B14F-4D97-AF65-F5344CB8AC3E}">
        <p14:creationId xmlns:p14="http://schemas.microsoft.com/office/powerpoint/2010/main" val="387650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r>
              <a:rPr lang="en-US" altLang="en-US" sz="1200">
                <a:solidFill>
                  <a:schemeClr val="tx1"/>
                </a:solidFill>
              </a:rPr>
              <a:t>World Health Organization</a:t>
            </a:r>
          </a:p>
        </p:txBody>
      </p:sp>
      <p:sp>
        <p:nvSpPr>
          <p:cNvPr id="55299" name="Rectangle 3"/>
          <p:cNvSpPr>
            <a:spLocks noGrp="1" noChangeArrowheads="1"/>
          </p:cNvSpPr>
          <p:nvPr>
            <p:ph type="dt" sz="quarter" idx="1"/>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fld id="{2B62DB1C-970C-4DEA-8C5B-78AF4056FC7E}" type="datetime3">
              <a:rPr lang="en-US" altLang="en-US" sz="1200">
                <a:solidFill>
                  <a:schemeClr val="tx1"/>
                </a:solidFill>
              </a:rPr>
              <a:pPr eaLnBrk="1" hangingPunct="1"/>
              <a:t>29 September 2016</a:t>
            </a:fld>
            <a:endParaRPr lang="en-US" altLang="en-US" sz="1200">
              <a:solidFill>
                <a:schemeClr val="tx1"/>
              </a:solidFill>
            </a:endParaRPr>
          </a:p>
        </p:txBody>
      </p:sp>
      <p:sp>
        <p:nvSpPr>
          <p:cNvPr id="55300" name="Rectangle 7"/>
          <p:cNvSpPr>
            <a:spLocks noGrp="1" noChangeArrowheads="1"/>
          </p:cNvSpPr>
          <p:nvPr>
            <p:ph type="sldNum" sz="quarter" idx="5"/>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fld id="{E433C0ED-DA9D-49C9-834D-40E3955443CA}" type="slidenum">
              <a:rPr lang="en-US" altLang="en-US" sz="1200">
                <a:solidFill>
                  <a:schemeClr val="tx1"/>
                </a:solidFill>
              </a:rPr>
              <a:pPr eaLnBrk="1" hangingPunct="1"/>
              <a:t>8</a:t>
            </a:fld>
            <a:endParaRPr lang="en-US" altLang="en-US" sz="1200">
              <a:solidFill>
                <a:schemeClr val="tx1"/>
              </a:solidFill>
            </a:endParaRPr>
          </a:p>
        </p:txBody>
      </p:sp>
      <p:sp>
        <p:nvSpPr>
          <p:cNvPr id="55301" name="Rectangle 2"/>
          <p:cNvSpPr>
            <a:spLocks noGrp="1" noRot="1" noChangeAspect="1" noChangeArrowheads="1" noTextEdit="1"/>
          </p:cNvSpPr>
          <p:nvPr>
            <p:ph type="sldImg"/>
          </p:nvPr>
        </p:nvSpPr>
        <p:spPr>
          <a:xfrm>
            <a:off x="854075" y="744538"/>
            <a:ext cx="4960938" cy="3721100"/>
          </a:xfrm>
          <a:ln/>
        </p:spPr>
      </p:sp>
      <p:sp>
        <p:nvSpPr>
          <p:cNvPr id="55302" name="Rectangle 3"/>
          <p:cNvSpPr>
            <a:spLocks noGrp="1" noChangeArrowheads="1"/>
          </p:cNvSpPr>
          <p:nvPr>
            <p:ph type="body" idx="1"/>
          </p:nvPr>
        </p:nvSpPr>
        <p:spPr>
          <a:noFill/>
        </p:spPr>
        <p:txBody>
          <a:bodyPr/>
          <a:lstStyle/>
          <a:p>
            <a:pPr marL="226451" marR="0" lvl="0" indent="-226451" algn="l" defTabSz="914400" rtl="0" eaLnBrk="1" fontAlgn="auto" latinLnBrk="0" hangingPunct="1">
              <a:lnSpc>
                <a:spcPct val="9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Let s </a:t>
            </a:r>
            <a:r>
              <a:rPr lang="en-GB" sz="1100" kern="1200" dirty="0" smtClean="0">
                <a:solidFill>
                  <a:schemeClr val="tx1"/>
                </a:solidFill>
                <a:effectLst/>
                <a:latin typeface="+mn-lt"/>
                <a:ea typeface="+mn-ea"/>
                <a:cs typeface="+mn-cs"/>
              </a:rPr>
              <a:t>take</a:t>
            </a:r>
            <a:r>
              <a:rPr lang="en-GB" sz="1100" kern="1200" baseline="0" dirty="0" smtClean="0">
                <a:solidFill>
                  <a:schemeClr val="tx1"/>
                </a:solidFill>
                <a:effectLst/>
                <a:latin typeface="+mn-lt"/>
                <a:ea typeface="+mn-ea"/>
                <a:cs typeface="+mn-cs"/>
              </a:rPr>
              <a:t> a closer look at</a:t>
            </a:r>
            <a:r>
              <a:rPr lang="en-GB" sz="1100" kern="1200" dirty="0" smtClean="0">
                <a:solidFill>
                  <a:schemeClr val="tx1"/>
                </a:solidFill>
                <a:effectLst/>
                <a:latin typeface="+mn-lt"/>
                <a:ea typeface="+mn-ea"/>
                <a:cs typeface="+mn-cs"/>
              </a:rPr>
              <a:t> the Operational framework, and see</a:t>
            </a:r>
            <a:r>
              <a:rPr lang="en-GB" sz="1100" kern="1200" baseline="0" dirty="0" smtClean="0">
                <a:solidFill>
                  <a:schemeClr val="tx1"/>
                </a:solidFill>
                <a:effectLst/>
                <a:latin typeface="+mn-lt"/>
                <a:ea typeface="+mn-ea"/>
                <a:cs typeface="+mn-cs"/>
              </a:rPr>
              <a:t> what happened since: It </a:t>
            </a:r>
            <a:r>
              <a:rPr lang="en-GB" sz="1100" kern="1200" dirty="0" smtClean="0">
                <a:solidFill>
                  <a:schemeClr val="tx1"/>
                </a:solidFill>
                <a:effectLst/>
                <a:latin typeface="+mn-lt"/>
                <a:ea typeface="+mn-ea"/>
                <a:cs typeface="+mn-cs"/>
              </a:rPr>
              <a:t>has since been adopted by a number of governments</a:t>
            </a:r>
            <a:r>
              <a:rPr lang="en-GB" sz="1100" kern="1200" baseline="0" dirty="0" smtClean="0">
                <a:solidFill>
                  <a:schemeClr val="tx1"/>
                </a:solidFill>
                <a:effectLst/>
                <a:latin typeface="+mn-lt"/>
                <a:ea typeface="+mn-ea"/>
                <a:cs typeface="+mn-cs"/>
              </a:rPr>
              <a:t> and it has been the blue print for IOM programming (</a:t>
            </a:r>
            <a:r>
              <a:rPr lang="en-GB" sz="1100" kern="1200" baseline="0" dirty="0" err="1" smtClean="0">
                <a:solidFill>
                  <a:schemeClr val="tx1"/>
                </a:solidFill>
                <a:effectLst/>
                <a:latin typeface="+mn-lt"/>
                <a:ea typeface="+mn-ea"/>
                <a:cs typeface="+mn-cs"/>
              </a:rPr>
              <a:t>Equihealth</a:t>
            </a:r>
            <a:r>
              <a:rPr lang="en-GB" sz="1100" kern="1200" baseline="0" dirty="0" smtClean="0">
                <a:solidFill>
                  <a:schemeClr val="tx1"/>
                </a:solidFill>
                <a:effectLst/>
                <a:latin typeface="+mn-lt"/>
                <a:ea typeface="+mn-ea"/>
                <a:cs typeface="+mn-cs"/>
              </a:rPr>
              <a:t>; PHAMESA Africa)</a:t>
            </a:r>
            <a:endParaRPr lang="en-GB" sz="1100" kern="1200" dirty="0" smtClean="0">
              <a:solidFill>
                <a:schemeClr val="tx1"/>
              </a:solidFill>
              <a:effectLst/>
              <a:latin typeface="+mn-lt"/>
              <a:ea typeface="+mn-ea"/>
              <a:cs typeface="+mn-cs"/>
            </a:endParaRPr>
          </a:p>
          <a:p>
            <a:r>
              <a:rPr lang="fr-CH" sz="1100" dirty="0" smtClean="0"/>
              <a:t>1- Monitoring:</a:t>
            </a:r>
            <a:r>
              <a:rPr lang="fr-CH" sz="1100" baseline="0" dirty="0" smtClean="0"/>
              <a:t> </a:t>
            </a:r>
            <a:r>
              <a:rPr lang="fr-CH" sz="1100" baseline="0" dirty="0" err="1" smtClean="0"/>
              <a:t>we</a:t>
            </a:r>
            <a:r>
              <a:rPr lang="fr-CH" sz="1100" baseline="0" dirty="0" smtClean="0"/>
              <a:t> </a:t>
            </a:r>
            <a:r>
              <a:rPr lang="fr-CH" sz="1100" baseline="0" dirty="0" err="1" smtClean="0"/>
              <a:t>see</a:t>
            </a:r>
            <a:r>
              <a:rPr lang="fr-CH" sz="1100" baseline="0" dirty="0" smtClean="0"/>
              <a:t> more data  and important efforts on the </a:t>
            </a:r>
            <a:r>
              <a:rPr lang="fr-CH" sz="1100" baseline="0" dirty="0" err="1" smtClean="0"/>
              <a:t>indicators</a:t>
            </a:r>
            <a:r>
              <a:rPr lang="fr-CH" sz="1100" baseline="0" dirty="0" smtClean="0"/>
              <a:t> front (MIPEX)---the </a:t>
            </a:r>
            <a:r>
              <a:rPr lang="fr-CH" sz="1100" baseline="0" dirty="0" err="1" smtClean="0"/>
              <a:t>extend</a:t>
            </a:r>
            <a:r>
              <a:rPr lang="fr-CH" sz="1100" baseline="0" dirty="0" smtClean="0"/>
              <a:t> to </a:t>
            </a:r>
            <a:r>
              <a:rPr lang="fr-CH" sz="1100" baseline="0" dirty="0" err="1" smtClean="0"/>
              <a:t>which</a:t>
            </a:r>
            <a:r>
              <a:rPr lang="fr-CH" sz="1100" baseline="0" dirty="0" smtClean="0"/>
              <a:t> data have </a:t>
            </a:r>
            <a:r>
              <a:rPr lang="fr-CH" sz="1100" baseline="0" dirty="0" err="1" smtClean="0"/>
              <a:t>informed</a:t>
            </a:r>
            <a:r>
              <a:rPr lang="fr-CH" sz="1100" baseline="0" dirty="0" smtClean="0"/>
              <a:t> </a:t>
            </a:r>
            <a:r>
              <a:rPr lang="fr-CH" sz="1100" baseline="0" dirty="0" err="1" smtClean="0"/>
              <a:t>policies</a:t>
            </a:r>
            <a:r>
              <a:rPr lang="fr-CH" sz="1100" baseline="0" dirty="0" smtClean="0"/>
              <a:t> </a:t>
            </a:r>
            <a:r>
              <a:rPr lang="fr-CH" sz="1100" baseline="0" dirty="0" err="1" smtClean="0"/>
              <a:t>is</a:t>
            </a:r>
            <a:r>
              <a:rPr lang="fr-CH" sz="1100" baseline="0" dirty="0" smtClean="0"/>
              <a:t> </a:t>
            </a:r>
            <a:r>
              <a:rPr lang="fr-CH" sz="1100" baseline="0" dirty="0" err="1" smtClean="0"/>
              <a:t>another</a:t>
            </a:r>
            <a:r>
              <a:rPr lang="fr-CH" sz="1100" baseline="0" dirty="0" smtClean="0"/>
              <a:t> issue </a:t>
            </a:r>
            <a:r>
              <a:rPr lang="fr-CH" sz="1100" baseline="0" dirty="0" err="1" smtClean="0"/>
              <a:t>though</a:t>
            </a:r>
            <a:r>
              <a:rPr lang="fr-CH" sz="1100" baseline="0" dirty="0" smtClean="0"/>
              <a:t>. In </a:t>
            </a:r>
            <a:r>
              <a:rPr lang="fr-CH" sz="1100" baseline="0" dirty="0" err="1" smtClean="0"/>
              <a:t>fact</a:t>
            </a:r>
            <a:r>
              <a:rPr lang="fr-CH" sz="1100" baseline="0" dirty="0" smtClean="0"/>
              <a:t>, </a:t>
            </a:r>
            <a:r>
              <a:rPr lang="fr-CH" sz="1100" baseline="0" dirty="0" err="1" smtClean="0"/>
              <a:t>policies</a:t>
            </a:r>
            <a:r>
              <a:rPr lang="fr-CH" sz="1100" baseline="0" dirty="0" smtClean="0"/>
              <a:t> </a:t>
            </a:r>
            <a:r>
              <a:rPr lang="fr-CH" sz="1100" baseline="0" dirty="0" err="1" smtClean="0"/>
              <a:t>may</a:t>
            </a:r>
            <a:r>
              <a:rPr lang="fr-CH" sz="1100" baseline="0" dirty="0" smtClean="0"/>
              <a:t> </a:t>
            </a:r>
            <a:r>
              <a:rPr lang="fr-CH" sz="1100" baseline="0" dirty="0" err="1" smtClean="0"/>
              <a:t>even</a:t>
            </a:r>
            <a:r>
              <a:rPr lang="fr-CH" sz="1100" baseline="0" dirty="0" smtClean="0"/>
              <a:t> </a:t>
            </a:r>
            <a:r>
              <a:rPr lang="fr-CH" sz="1100" baseline="0" dirty="0" err="1" smtClean="0"/>
              <a:t>contradict</a:t>
            </a:r>
            <a:r>
              <a:rPr lang="fr-CH" sz="1100" baseline="0" dirty="0" smtClean="0"/>
              <a:t> </a:t>
            </a:r>
            <a:r>
              <a:rPr lang="fr-CH" sz="1100" baseline="0" dirty="0" err="1" smtClean="0"/>
              <a:t>research</a:t>
            </a:r>
            <a:r>
              <a:rPr lang="fr-CH" sz="1100" baseline="0" dirty="0" smtClean="0"/>
              <a:t> </a:t>
            </a:r>
            <a:r>
              <a:rPr lang="fr-CH" sz="1100" baseline="0" dirty="0" err="1" smtClean="0"/>
              <a:t>findings</a:t>
            </a:r>
            <a:r>
              <a:rPr lang="fr-CH" sz="1100" baseline="0" dirty="0" smtClean="0"/>
              <a:t> </a:t>
            </a:r>
            <a:r>
              <a:rPr lang="fr-CH" sz="1100" baseline="0" dirty="0" err="1" smtClean="0"/>
              <a:t>that</a:t>
            </a:r>
            <a:r>
              <a:rPr lang="fr-CH" sz="1100" baseline="0" dirty="0" smtClean="0"/>
              <a:t> </a:t>
            </a:r>
            <a:r>
              <a:rPr lang="fr-CH" sz="1100" baseline="0" dirty="0" err="1" smtClean="0"/>
              <a:t>attempt</a:t>
            </a:r>
            <a:r>
              <a:rPr lang="fr-CH" sz="1100" baseline="0" dirty="0" smtClean="0"/>
              <a:t> to guide </a:t>
            </a:r>
            <a:r>
              <a:rPr lang="fr-CH" sz="1100" baseline="0" dirty="0" err="1" smtClean="0"/>
              <a:t>wise</a:t>
            </a:r>
            <a:r>
              <a:rPr lang="fr-CH" sz="1100" baseline="0" dirty="0" smtClean="0"/>
              <a:t> public </a:t>
            </a:r>
            <a:r>
              <a:rPr lang="fr-CH" sz="1100" baseline="0" dirty="0" err="1" smtClean="0"/>
              <a:t>health</a:t>
            </a:r>
            <a:r>
              <a:rPr lang="fr-CH" sz="1100" baseline="0" dirty="0" smtClean="0"/>
              <a:t> </a:t>
            </a:r>
            <a:r>
              <a:rPr lang="fr-CH" sz="1100" baseline="0" dirty="0" err="1" smtClean="0"/>
              <a:t>policy</a:t>
            </a:r>
            <a:r>
              <a:rPr lang="fr-CH" sz="1100" baseline="0" dirty="0" smtClean="0"/>
              <a:t> </a:t>
            </a:r>
            <a:r>
              <a:rPr lang="fr-CH" sz="1100" baseline="0" dirty="0" err="1" smtClean="0"/>
              <a:t>development</a:t>
            </a:r>
            <a:endParaRPr lang="fr-CH"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H" sz="1100" dirty="0" smtClean="0"/>
              <a:t>2- on</a:t>
            </a:r>
            <a:r>
              <a:rPr lang="fr-CH" sz="1100" baseline="0" dirty="0" smtClean="0"/>
              <a:t> the</a:t>
            </a:r>
            <a:r>
              <a:rPr lang="fr-CH" sz="1100" dirty="0" smtClean="0"/>
              <a:t> Policy</a:t>
            </a:r>
            <a:r>
              <a:rPr lang="fr-CH" sz="1100" baseline="0" dirty="0" smtClean="0"/>
              <a:t> and </a:t>
            </a:r>
            <a:r>
              <a:rPr lang="fr-CH" sz="1100" baseline="0" dirty="0" err="1" smtClean="0"/>
              <a:t>legal</a:t>
            </a:r>
            <a:r>
              <a:rPr lang="fr-CH" sz="1100" baseline="0" dirty="0" smtClean="0"/>
              <a:t> </a:t>
            </a:r>
            <a:r>
              <a:rPr lang="fr-CH" sz="1100" baseline="0" dirty="0" err="1" smtClean="0"/>
              <a:t>frameworks</a:t>
            </a:r>
            <a:r>
              <a:rPr lang="fr-CH" sz="1100" baseline="0" dirty="0" smtClean="0"/>
              <a:t> </a:t>
            </a:r>
            <a:r>
              <a:rPr lang="fr-CH" sz="1100" baseline="0" dirty="0" err="1" smtClean="0"/>
              <a:t>level</a:t>
            </a:r>
            <a:r>
              <a:rPr lang="fr-CH" sz="1100" baseline="0" dirty="0" smtClean="0"/>
              <a:t>: </a:t>
            </a:r>
            <a:r>
              <a:rPr lang="fr-CH" sz="1100" dirty="0" smtClean="0"/>
              <a:t>esp countries of labour migrant </a:t>
            </a:r>
            <a:r>
              <a:rPr lang="fr-CH" sz="1100" dirty="0" err="1" smtClean="0"/>
              <a:t>origin</a:t>
            </a:r>
            <a:r>
              <a:rPr lang="fr-CH" sz="1100" dirty="0" smtClean="0"/>
              <a:t> made relevant </a:t>
            </a:r>
            <a:r>
              <a:rPr lang="fr-CH" sz="1100" dirty="0" err="1" smtClean="0"/>
              <a:t>progress</a:t>
            </a:r>
            <a:r>
              <a:rPr lang="fr-CH" sz="1100" baseline="0" dirty="0" smtClean="0"/>
              <a:t>. (PH, TH , S Lanka, B </a:t>
            </a:r>
            <a:r>
              <a:rPr lang="fr-CH" sz="1100" baseline="0" dirty="0" err="1" smtClean="0"/>
              <a:t>desh</a:t>
            </a:r>
            <a:r>
              <a:rPr lang="fr-CH" sz="1100" baseline="0" dirty="0" smtClean="0"/>
              <a:t>, L </a:t>
            </a:r>
            <a:r>
              <a:rPr lang="fr-CH" sz="1100" baseline="0" dirty="0" err="1" smtClean="0"/>
              <a:t>america</a:t>
            </a:r>
            <a:r>
              <a:rPr lang="fr-CH" sz="1100" baseline="0" dirty="0" smtClean="0"/>
              <a:t>) </a:t>
            </a:r>
            <a:r>
              <a:rPr lang="fr-CH" sz="1100" dirty="0" err="1" smtClean="0"/>
              <a:t>Health</a:t>
            </a:r>
            <a:r>
              <a:rPr lang="fr-CH" sz="1100" dirty="0" smtClean="0"/>
              <a:t> </a:t>
            </a:r>
            <a:r>
              <a:rPr lang="fr-CH" sz="1100" dirty="0" err="1" smtClean="0"/>
              <a:t>financing</a:t>
            </a:r>
            <a:r>
              <a:rPr lang="fr-CH" sz="1100" dirty="0" smtClean="0"/>
              <a:t> </a:t>
            </a:r>
            <a:r>
              <a:rPr lang="fr-CH" sz="1100" dirty="0" err="1" smtClean="0"/>
              <a:t>models</a:t>
            </a:r>
            <a:r>
              <a:rPr lang="fr-CH" sz="1100" dirty="0" smtClean="0"/>
              <a:t>, for</a:t>
            </a:r>
            <a:r>
              <a:rPr lang="fr-CH" sz="1100" baseline="0" dirty="0" smtClean="0"/>
              <a:t> instance </a:t>
            </a:r>
            <a:r>
              <a:rPr lang="fr-CH" sz="1100" dirty="0" smtClean="0"/>
              <a:t>in the </a:t>
            </a:r>
            <a:r>
              <a:rPr lang="fr-CH" sz="1100" dirty="0" err="1" smtClean="0"/>
              <a:t>form</a:t>
            </a:r>
            <a:r>
              <a:rPr lang="fr-CH" sz="1100" dirty="0" smtClean="0"/>
              <a:t> of </a:t>
            </a:r>
            <a:r>
              <a:rPr lang="fr-CH" sz="1100" dirty="0" err="1" smtClean="0"/>
              <a:t>insurances</a:t>
            </a:r>
            <a:r>
              <a:rPr lang="fr-CH" sz="1100" dirty="0" smtClean="0"/>
              <a:t> continue</a:t>
            </a:r>
            <a:r>
              <a:rPr lang="fr-CH" sz="1100" baseline="0" dirty="0" smtClean="0"/>
              <a:t> to </a:t>
            </a:r>
            <a:r>
              <a:rPr lang="fr-CH" sz="1100" baseline="0" dirty="0" err="1" smtClean="0"/>
              <a:t>be</a:t>
            </a:r>
            <a:r>
              <a:rPr lang="fr-CH" sz="1100" dirty="0" smtClean="0"/>
              <a:t> </a:t>
            </a:r>
            <a:r>
              <a:rPr lang="fr-CH" sz="1100" dirty="0" err="1" smtClean="0"/>
              <a:t>explored</a:t>
            </a:r>
            <a:r>
              <a:rPr lang="fr-CH" sz="1100" dirty="0" smtClean="0"/>
              <a:t>, as a </a:t>
            </a:r>
            <a:r>
              <a:rPr lang="fr-CH" sz="1100" dirty="0" err="1" smtClean="0"/>
              <a:t>means</a:t>
            </a:r>
            <a:r>
              <a:rPr lang="fr-CH" sz="1100" dirty="0" smtClean="0"/>
              <a:t> to </a:t>
            </a:r>
            <a:r>
              <a:rPr lang="fr-CH" sz="1100" dirty="0" err="1" smtClean="0"/>
              <a:t>protect</a:t>
            </a:r>
            <a:r>
              <a:rPr lang="fr-CH" sz="1100" dirty="0" smtClean="0"/>
              <a:t> </a:t>
            </a:r>
            <a:r>
              <a:rPr lang="fr-CH" sz="1100" dirty="0" err="1" smtClean="0"/>
              <a:t>outgoing</a:t>
            </a:r>
            <a:r>
              <a:rPr lang="fr-CH" sz="1100" dirty="0" smtClean="0"/>
              <a:t> </a:t>
            </a:r>
            <a:r>
              <a:rPr lang="fr-CH" sz="1100" dirty="0" err="1" smtClean="0"/>
              <a:t>nationals</a:t>
            </a:r>
            <a:r>
              <a:rPr lang="fr-CH" sz="1100" dirty="0" smtClean="0"/>
              <a:t>. </a:t>
            </a:r>
            <a:r>
              <a:rPr lang="fr-CH" sz="1100" dirty="0" err="1" smtClean="0"/>
              <a:t>These</a:t>
            </a:r>
            <a:r>
              <a:rPr lang="fr-CH" sz="1100" dirty="0" smtClean="0"/>
              <a:t> countries </a:t>
            </a:r>
            <a:r>
              <a:rPr lang="fr-CH" sz="1100" dirty="0" err="1" smtClean="0"/>
              <a:t>may</a:t>
            </a:r>
            <a:r>
              <a:rPr lang="fr-CH" sz="1100" dirty="0" smtClean="0"/>
              <a:t> </a:t>
            </a:r>
            <a:r>
              <a:rPr lang="fr-CH" sz="1100" dirty="0" err="1" smtClean="0"/>
              <a:t>depend</a:t>
            </a:r>
            <a:r>
              <a:rPr lang="fr-CH" sz="1100" baseline="0" dirty="0" smtClean="0"/>
              <a:t> </a:t>
            </a:r>
            <a:r>
              <a:rPr lang="fr-CH" sz="1100" baseline="0" dirty="0" err="1" smtClean="0"/>
              <a:t>heavily</a:t>
            </a:r>
            <a:r>
              <a:rPr lang="fr-CH" sz="1100" baseline="0" dirty="0" smtClean="0"/>
              <a:t> on </a:t>
            </a:r>
            <a:r>
              <a:rPr lang="fr-CH" sz="1100" baseline="0" dirty="0" err="1" smtClean="0"/>
              <a:t>remittances</a:t>
            </a:r>
            <a:r>
              <a:rPr lang="fr-CH" sz="1100" baseline="0" dirty="0" smtClean="0"/>
              <a:t>; focal points in </a:t>
            </a:r>
            <a:r>
              <a:rPr lang="fr-CH" sz="1100" baseline="0" dirty="0" err="1" smtClean="0"/>
              <a:t>MoH</a:t>
            </a:r>
            <a:r>
              <a:rPr lang="fr-CH" sz="1100" baseline="0" dirty="0" smtClean="0"/>
              <a:t> to </a:t>
            </a:r>
            <a:r>
              <a:rPr lang="fr-CH" sz="1100" baseline="0" dirty="0" err="1" smtClean="0"/>
              <a:t>coordinate</a:t>
            </a:r>
            <a:r>
              <a:rPr lang="fr-CH" sz="1100" baseline="0" dirty="0" smtClean="0"/>
              <a:t> </a:t>
            </a:r>
            <a:r>
              <a:rPr lang="fr-CH" sz="1100" baseline="0" dirty="0" err="1" smtClean="0"/>
              <a:t>among</a:t>
            </a:r>
            <a:r>
              <a:rPr lang="fr-CH" sz="1100" baseline="0" dirty="0" smtClean="0"/>
              <a:t> </a:t>
            </a:r>
            <a:r>
              <a:rPr lang="fr-CH" sz="1100" baseline="0" dirty="0" err="1" smtClean="0"/>
              <a:t>ministries</a:t>
            </a:r>
            <a:r>
              <a:rPr lang="fr-CH" sz="1100" baseline="0" dirty="0" smtClean="0"/>
              <a:t>; </a:t>
            </a:r>
            <a:r>
              <a:rPr lang="en-GB" sz="1100" kern="1200" dirty="0" smtClean="0">
                <a:solidFill>
                  <a:schemeClr val="tx1"/>
                </a:solidFill>
                <a:effectLst/>
                <a:latin typeface="+mn-lt"/>
                <a:ea typeface="+mn-ea"/>
                <a:cs typeface="+mn-cs"/>
              </a:rPr>
              <a:t> Governments of Thailand and Sri Lanka, both of undertook policy reform to provide more equitable and accessible health services for migrants, regardless of their legal status in the country </a:t>
            </a:r>
            <a:r>
              <a:rPr lang="en-GB" sz="1100" kern="1200" baseline="0" dirty="0" smtClean="0">
                <a:solidFill>
                  <a:schemeClr val="tx1"/>
                </a:solidFill>
                <a:effectLst/>
                <a:latin typeface="+mn-lt"/>
                <a:ea typeface="+mn-ea"/>
                <a:cs typeface="+mn-cs"/>
              </a:rPr>
              <a:t>; </a:t>
            </a:r>
            <a:r>
              <a:rPr lang="en-GB" altLang="en-US" sz="1100" b="1" dirty="0" smtClean="0">
                <a:latin typeface="Times New Roman" pitchFamily="18" charset="0"/>
              </a:rPr>
              <a:t>Mexico</a:t>
            </a:r>
            <a:r>
              <a:rPr lang="en-GB" altLang="en-US" sz="1100" dirty="0" smtClean="0">
                <a:latin typeface="Times New Roman" pitchFamily="18" charset="0"/>
              </a:rPr>
              <a:t> specifically attempts to target their 12 million workers in the United States through a Comprehensive Health Care Strategy, including low cost insurance for their family members back home. Consulates in</a:t>
            </a:r>
            <a:r>
              <a:rPr lang="en-GB" altLang="en-US" sz="1100" baseline="0" dirty="0" smtClean="0">
                <a:latin typeface="Times New Roman" pitchFamily="18" charset="0"/>
              </a:rPr>
              <a:t> the USA </a:t>
            </a:r>
            <a:r>
              <a:rPr lang="en-GB" altLang="en-US" sz="1100" dirty="0" smtClean="0">
                <a:latin typeface="Times New Roman" pitchFamily="18" charset="0"/>
              </a:rPr>
              <a:t>provide health information  and triage (window</a:t>
            </a:r>
            <a:r>
              <a:rPr lang="en-GB" altLang="en-US" sz="1100" baseline="0" dirty="0" smtClean="0">
                <a:latin typeface="Times New Roman" pitchFamily="18" charset="0"/>
              </a:rPr>
              <a:t>s of health)</a:t>
            </a:r>
            <a:r>
              <a:rPr lang="en-GB" altLang="en-US" sz="1100" b="0" i="1" dirty="0" smtClean="0">
                <a:latin typeface="Times New Roman" pitchFamily="18" charset="0"/>
              </a:rPr>
              <a:t>. </a:t>
            </a:r>
            <a:r>
              <a:rPr lang="en-GB" altLang="en-US" sz="1100" b="1" dirty="0" smtClean="0"/>
              <a:t>Argentina</a:t>
            </a:r>
            <a:r>
              <a:rPr lang="en-GB" altLang="en-US" sz="1100" dirty="0" smtClean="0"/>
              <a:t>, host to half of South America's migrant population, adopted universal access to all migrants, regardless of their legal status. </a:t>
            </a:r>
            <a:r>
              <a:rPr lang="en-GB" altLang="en-US" sz="1100" b="1" dirty="0" smtClean="0"/>
              <a:t>Spain and Portugal</a:t>
            </a:r>
            <a:r>
              <a:rPr lang="en-GB" altLang="en-US" sz="1100" dirty="0" smtClean="0"/>
              <a:t> have similar arrangements.. (</a:t>
            </a:r>
            <a:r>
              <a:rPr lang="en-GB" altLang="en-US" sz="1100" b="0" i="1" dirty="0" smtClean="0">
                <a:latin typeface="Times New Roman" pitchFamily="18" charset="0"/>
              </a:rPr>
              <a:t>Sounds promising but there are many proven limitations to these systems. Limitations: many go through informal channels without compulsory insurance and economic</a:t>
            </a:r>
            <a:r>
              <a:rPr lang="en-GB" altLang="en-US" sz="1100" b="0" i="1" baseline="0" dirty="0" smtClean="0">
                <a:latin typeface="Times New Roman" pitchFamily="18" charset="0"/>
              </a:rPr>
              <a:t> crisis lead to reduction of  benefits for </a:t>
            </a:r>
            <a:r>
              <a:rPr lang="en-GB" altLang="en-US" sz="1100" b="0" i="1" baseline="0" dirty="0" err="1" smtClean="0">
                <a:latin typeface="Times New Roman" pitchFamily="18" charset="0"/>
              </a:rPr>
              <a:t>migrnts</a:t>
            </a:r>
            <a:r>
              <a:rPr lang="en-GB" altLang="en-US" sz="1100" b="0" i="1" dirty="0" smtClean="0">
                <a:latin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fr-CH" sz="1100" dirty="0" smtClean="0"/>
              <a:t>3 on the </a:t>
            </a:r>
            <a:r>
              <a:rPr lang="fr-CH" sz="1100" dirty="0" err="1" smtClean="0"/>
              <a:t>Health</a:t>
            </a:r>
            <a:r>
              <a:rPr lang="fr-CH" sz="1100" dirty="0" smtClean="0"/>
              <a:t> </a:t>
            </a:r>
            <a:r>
              <a:rPr lang="fr-CH" sz="1100" dirty="0" err="1" smtClean="0"/>
              <a:t>systems</a:t>
            </a:r>
            <a:r>
              <a:rPr lang="fr-CH" sz="1100" dirty="0" smtClean="0"/>
              <a:t> </a:t>
            </a:r>
            <a:r>
              <a:rPr lang="fr-CH" sz="1100" dirty="0" err="1" smtClean="0"/>
              <a:t>level</a:t>
            </a:r>
            <a:r>
              <a:rPr lang="fr-CH" sz="1100" dirty="0" smtClean="0"/>
              <a:t>:</a:t>
            </a:r>
            <a:r>
              <a:rPr lang="fr-CH" sz="1100" baseline="0" dirty="0" smtClean="0"/>
              <a:t> </a:t>
            </a:r>
            <a:r>
              <a:rPr lang="fr-CH" sz="1100" dirty="0" err="1" smtClean="0"/>
              <a:t>Capacity</a:t>
            </a:r>
            <a:r>
              <a:rPr lang="fr-CH" sz="1100" dirty="0" smtClean="0"/>
              <a:t> building of </a:t>
            </a:r>
            <a:r>
              <a:rPr lang="fr-CH" sz="1100" dirty="0" err="1" smtClean="0"/>
              <a:t>health</a:t>
            </a:r>
            <a:r>
              <a:rPr lang="fr-CH" sz="1100" dirty="0" smtClean="0"/>
              <a:t> and non </a:t>
            </a:r>
            <a:r>
              <a:rPr lang="fr-CH" sz="1100" dirty="0" err="1" smtClean="0"/>
              <a:t>health</a:t>
            </a:r>
            <a:r>
              <a:rPr lang="fr-CH" sz="1100" dirty="0" smtClean="0"/>
              <a:t> </a:t>
            </a:r>
            <a:r>
              <a:rPr lang="fr-CH" sz="1100" dirty="0" err="1" smtClean="0"/>
              <a:t>actors</a:t>
            </a:r>
            <a:r>
              <a:rPr lang="fr-CH" sz="1100" dirty="0" smtClean="0"/>
              <a:t>; cultural </a:t>
            </a:r>
            <a:r>
              <a:rPr lang="fr-CH" sz="1100" dirty="0" err="1" smtClean="0"/>
              <a:t>competence</a:t>
            </a:r>
            <a:r>
              <a:rPr lang="fr-CH" sz="1100" dirty="0" smtClean="0"/>
              <a:t> has been</a:t>
            </a:r>
            <a:r>
              <a:rPr lang="fr-CH" sz="1100" baseline="0" dirty="0" smtClean="0"/>
              <a:t> </a:t>
            </a:r>
            <a:r>
              <a:rPr lang="fr-CH" sz="1100" baseline="0" dirty="0" err="1" smtClean="0"/>
              <a:t>widely</a:t>
            </a:r>
            <a:r>
              <a:rPr lang="fr-CH" sz="1100" baseline="0" dirty="0" smtClean="0"/>
              <a:t> </a:t>
            </a:r>
            <a:r>
              <a:rPr lang="fr-CH" sz="1100" baseline="0" dirty="0" err="1" smtClean="0"/>
              <a:t>promoted</a:t>
            </a:r>
            <a:r>
              <a:rPr lang="fr-CH" sz="1100" baseline="0" dirty="0" smtClean="0"/>
              <a:t> and </a:t>
            </a:r>
            <a:r>
              <a:rPr lang="fr-CH" sz="1100" baseline="0" dirty="0" err="1" smtClean="0"/>
              <a:t>tools</a:t>
            </a:r>
            <a:r>
              <a:rPr lang="fr-CH" sz="1100" baseline="0" dirty="0" smtClean="0"/>
              <a:t> </a:t>
            </a:r>
            <a:r>
              <a:rPr lang="fr-CH" sz="1100" baseline="0" dirty="0" err="1" smtClean="0"/>
              <a:t>developed</a:t>
            </a:r>
            <a:r>
              <a:rPr lang="fr-CH" sz="1100" baseline="0" dirty="0" smtClean="0"/>
              <a:t> and </a:t>
            </a:r>
            <a:r>
              <a:rPr lang="fr-CH" sz="1100" baseline="0" dirty="0" err="1" smtClean="0"/>
              <a:t>financially</a:t>
            </a:r>
            <a:r>
              <a:rPr lang="fr-CH" sz="1100" baseline="0" dirty="0" smtClean="0"/>
              <a:t> </a:t>
            </a:r>
            <a:r>
              <a:rPr lang="fr-CH" sz="1100" baseline="0" dirty="0" err="1" smtClean="0"/>
              <a:t>supported</a:t>
            </a:r>
            <a:r>
              <a:rPr lang="fr-CH" sz="11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CH" sz="1100" dirty="0" smtClean="0"/>
              <a:t>4- Partnerships: RCP: </a:t>
            </a:r>
            <a:r>
              <a:rPr lang="fr-CH" sz="1100" dirty="0" err="1" smtClean="0"/>
              <a:t>especially</a:t>
            </a:r>
            <a:r>
              <a:rPr lang="fr-CH" sz="1100" dirty="0" smtClean="0"/>
              <a:t> </a:t>
            </a:r>
            <a:r>
              <a:rPr lang="fr-CH" sz="1100" dirty="0" err="1" smtClean="0"/>
              <a:t>Regional</a:t>
            </a:r>
            <a:r>
              <a:rPr lang="fr-CH" sz="1100" dirty="0" smtClean="0"/>
              <a:t> dialogues on labour migration and </a:t>
            </a:r>
            <a:r>
              <a:rPr lang="fr-CH" sz="1100" dirty="0" err="1" smtClean="0"/>
              <a:t>health</a:t>
            </a:r>
            <a:r>
              <a:rPr lang="fr-CH" sz="1100" dirty="0" smtClean="0"/>
              <a:t> have </a:t>
            </a:r>
            <a:r>
              <a:rPr lang="fr-CH" sz="1100" dirty="0" err="1" smtClean="0"/>
              <a:t>evolved</a:t>
            </a:r>
            <a:r>
              <a:rPr lang="fr-CH" sz="1100" baseline="0" dirty="0" smtClean="0"/>
              <a:t> , </a:t>
            </a:r>
            <a:r>
              <a:rPr lang="fr-CH" sz="1100" baseline="0" dirty="0" err="1" smtClean="0"/>
              <a:t>examples</a:t>
            </a:r>
            <a:r>
              <a:rPr lang="fr-CH" sz="1100" baseline="0" dirty="0" smtClean="0"/>
              <a:t> </a:t>
            </a:r>
            <a:r>
              <a:rPr lang="fr-CH" sz="1100" baseline="0" dirty="0" err="1" smtClean="0"/>
              <a:t>include</a:t>
            </a:r>
            <a:r>
              <a:rPr lang="fr-CH" sz="1100" baseline="0" dirty="0" smtClean="0"/>
              <a:t> </a:t>
            </a:r>
            <a:r>
              <a:rPr lang="fr-CH" sz="1100" dirty="0" smtClean="0"/>
              <a:t>ASEAN, Colombo </a:t>
            </a:r>
            <a:r>
              <a:rPr lang="fr-CH" sz="1100" dirty="0" err="1" smtClean="0"/>
              <a:t>process</a:t>
            </a:r>
            <a:r>
              <a:rPr lang="fr-CH" sz="1100" dirty="0" smtClean="0"/>
              <a:t>, GFMD 2010 agenda item </a:t>
            </a:r>
            <a:r>
              <a:rPr lang="fr-CH" sz="1100" b="1" dirty="0" smtClean="0"/>
              <a:t>Mexico</a:t>
            </a:r>
            <a:r>
              <a:rPr lang="fr-CH" sz="1100" dirty="0" smtClean="0"/>
              <a:t>; </a:t>
            </a:r>
            <a:r>
              <a:rPr lang="fr-CH" sz="1100" dirty="0" err="1" smtClean="0"/>
              <a:t>we</a:t>
            </a:r>
            <a:r>
              <a:rPr lang="fr-CH" sz="1100" dirty="0" smtClean="0"/>
              <a:t> </a:t>
            </a:r>
            <a:r>
              <a:rPr lang="fr-CH" sz="1100" dirty="0" err="1" smtClean="0"/>
              <a:t>saw</a:t>
            </a:r>
            <a:r>
              <a:rPr lang="fr-CH" sz="1100" dirty="0" smtClean="0"/>
              <a:t> more </a:t>
            </a:r>
            <a:r>
              <a:rPr lang="fr-CH" sz="1100" dirty="0" err="1" smtClean="0"/>
              <a:t>Regional</a:t>
            </a:r>
            <a:r>
              <a:rPr lang="fr-CH" sz="1100" dirty="0" smtClean="0"/>
              <a:t> </a:t>
            </a:r>
            <a:r>
              <a:rPr lang="fr-CH" sz="1100" dirty="0" err="1" smtClean="0"/>
              <a:t>health</a:t>
            </a:r>
            <a:r>
              <a:rPr lang="fr-CH" sz="1100" dirty="0" smtClean="0"/>
              <a:t> </a:t>
            </a:r>
            <a:r>
              <a:rPr lang="fr-CH" sz="1100" dirty="0" err="1" smtClean="0"/>
              <a:t>programming</a:t>
            </a:r>
            <a:r>
              <a:rPr lang="fr-CH" sz="1100" dirty="0" smtClean="0"/>
              <a:t>  (GFATM as </a:t>
            </a:r>
            <a:r>
              <a:rPr lang="fr-CH" sz="1100" dirty="0" err="1" smtClean="0"/>
              <a:t>well</a:t>
            </a:r>
            <a:r>
              <a:rPr lang="fr-CH" sz="1100" dirty="0" smtClean="0"/>
              <a:t>)- </a:t>
            </a:r>
            <a:r>
              <a:rPr lang="fr-CH" sz="1100" baseline="0" dirty="0" smtClean="0"/>
              <a:t>.</a:t>
            </a:r>
            <a:r>
              <a:rPr lang="en-GB" altLang="en-US" sz="1100" dirty="0" smtClean="0"/>
              <a:t>The </a:t>
            </a:r>
            <a:r>
              <a:rPr lang="en-GB" altLang="en-US" sz="1100" b="1" dirty="0" err="1" smtClean="0"/>
              <a:t>Ibero</a:t>
            </a:r>
            <a:r>
              <a:rPr lang="en-GB" altLang="en-US" sz="1100" b="1" dirty="0" smtClean="0"/>
              <a:t> </a:t>
            </a:r>
            <a:r>
              <a:rPr lang="en-GB" altLang="en-US" sz="1100" b="1" dirty="0" err="1" smtClean="0"/>
              <a:t>american</a:t>
            </a:r>
            <a:r>
              <a:rPr lang="en-GB" altLang="en-US" sz="1100" b="1" dirty="0" smtClean="0"/>
              <a:t> multilateral agreement </a:t>
            </a:r>
            <a:r>
              <a:rPr lang="en-GB" altLang="en-US" sz="1100" dirty="0" smtClean="0"/>
              <a:t>on social security is a pioneering initiative to guarantee the right of </a:t>
            </a:r>
            <a:r>
              <a:rPr lang="en-GB" altLang="en-US" sz="1100" dirty="0" err="1" smtClean="0"/>
              <a:t>Ibero</a:t>
            </a:r>
            <a:r>
              <a:rPr lang="en-GB" altLang="en-US" sz="1100" dirty="0" smtClean="0"/>
              <a:t> American migrant workers and their families to obtain contributory pensions for old age, disability, and work related accidents, within the </a:t>
            </a:r>
            <a:r>
              <a:rPr lang="en-GB" altLang="en-US" sz="1100" dirty="0" err="1" smtClean="0"/>
              <a:t>Ibero</a:t>
            </a:r>
            <a:r>
              <a:rPr lang="en-GB" altLang="en-US" sz="1100" dirty="0" smtClean="0"/>
              <a:t> </a:t>
            </a:r>
            <a:r>
              <a:rPr lang="en-GB" altLang="en-US" sz="1100" dirty="0" err="1" smtClean="0"/>
              <a:t>american</a:t>
            </a:r>
            <a:r>
              <a:rPr lang="en-GB" altLang="en-US" sz="1100" dirty="0" smtClean="0"/>
              <a:t> community. (This legal instrument would allow over 4. 5 million migrant workers to enjoy the portability of social security benefits. Health benefits are only in part addressed in the current agreement and is limited to accidents at the workplace and work related illness and disability..)</a:t>
            </a:r>
          </a:p>
          <a:p>
            <a:pPr marL="0" marR="0" indent="0" algn="l" defTabSz="914400" rtl="0" eaLnBrk="1" fontAlgn="auto" latinLnBrk="0" hangingPunct="1">
              <a:lnSpc>
                <a:spcPct val="100000"/>
              </a:lnSpc>
              <a:spcBef>
                <a:spcPts val="0"/>
              </a:spcBef>
              <a:spcAft>
                <a:spcPts val="0"/>
              </a:spcAft>
              <a:buClrTx/>
              <a:buSzTx/>
              <a:buFontTx/>
              <a:buNone/>
              <a:tabLst/>
              <a:defRPr/>
            </a:pPr>
            <a:r>
              <a:rPr lang="fr-CH" sz="1100" b="1" baseline="0" dirty="0" smtClean="0"/>
              <a:t>Bi national </a:t>
            </a:r>
            <a:r>
              <a:rPr lang="fr-CH" sz="1100" b="1" baseline="0" dirty="0" err="1" smtClean="0"/>
              <a:t>health</a:t>
            </a:r>
            <a:r>
              <a:rPr lang="fr-CH" sz="1100" b="1" baseline="0" dirty="0" smtClean="0"/>
              <a:t> </a:t>
            </a:r>
            <a:r>
              <a:rPr lang="fr-CH" sz="1100" b="1" baseline="0" dirty="0" err="1" smtClean="0"/>
              <a:t>week</a:t>
            </a:r>
            <a:r>
              <a:rPr lang="fr-CH" sz="1100" b="1" baseline="0" dirty="0" smtClean="0"/>
              <a:t> </a:t>
            </a:r>
            <a:r>
              <a:rPr lang="fr-CH" sz="1100" baseline="0" dirty="0" smtClean="0"/>
              <a:t>! </a:t>
            </a:r>
            <a:r>
              <a:rPr lang="fr-CH" sz="1100" baseline="0" dirty="0" err="1" smtClean="0"/>
              <a:t>Largest</a:t>
            </a:r>
            <a:r>
              <a:rPr lang="fr-CH" sz="1100" baseline="0" dirty="0" smtClean="0"/>
              <a:t> </a:t>
            </a:r>
            <a:r>
              <a:rPr lang="fr-CH" sz="1100" baseline="0" dirty="0" err="1" smtClean="0"/>
              <a:t>mh</a:t>
            </a:r>
            <a:r>
              <a:rPr lang="fr-CH" sz="1100" baseline="0" dirty="0" smtClean="0"/>
              <a:t> network i m </a:t>
            </a:r>
            <a:r>
              <a:rPr lang="fr-CH" sz="1100" baseline="0" dirty="0" err="1" smtClean="0"/>
              <a:t>aware</a:t>
            </a:r>
            <a:r>
              <a:rPr lang="fr-CH" sz="1100" baseline="0" dirty="0" smtClean="0"/>
              <a:t> of.</a:t>
            </a:r>
          </a:p>
          <a:p>
            <a:pPr marL="0" marR="0" indent="0" algn="l" defTabSz="914400" rtl="0" eaLnBrk="1" fontAlgn="auto" latinLnBrk="0" hangingPunct="1">
              <a:lnSpc>
                <a:spcPct val="100000"/>
              </a:lnSpc>
              <a:spcBef>
                <a:spcPts val="0"/>
              </a:spcBef>
              <a:spcAft>
                <a:spcPts val="0"/>
              </a:spcAft>
              <a:buClrTx/>
              <a:buSzTx/>
              <a:buFontTx/>
              <a:buNone/>
              <a:tabLst/>
              <a:defRPr/>
            </a:pPr>
            <a:r>
              <a:rPr lang="fr-CH" sz="1100" baseline="0" dirty="0" err="1" smtClean="0"/>
              <a:t>These</a:t>
            </a:r>
            <a:r>
              <a:rPr lang="fr-CH" sz="1100" baseline="0" dirty="0" smtClean="0"/>
              <a:t> are good </a:t>
            </a:r>
            <a:r>
              <a:rPr lang="fr-CH" sz="1100" baseline="0" dirty="0" err="1" smtClean="0"/>
              <a:t>examples</a:t>
            </a:r>
            <a:endParaRPr lang="fr-CH" sz="1100" baseline="0" dirty="0" smtClean="0"/>
          </a:p>
          <a:p>
            <a:endParaRPr lang="fr-CH" sz="1100" u="sng" dirty="0" smtClean="0"/>
          </a:p>
          <a:p>
            <a:endParaRPr lang="fr-CH" sz="1100" dirty="0" smtClean="0"/>
          </a:p>
          <a:p>
            <a:pPr marL="226451" indent="-226451">
              <a:lnSpc>
                <a:spcPct val="90000"/>
              </a:lnSpc>
            </a:pPr>
            <a:endParaRPr lang="en-US" altLang="en-US" sz="1100" dirty="0"/>
          </a:p>
        </p:txBody>
      </p:sp>
    </p:spTree>
    <p:extLst>
      <p:ext uri="{BB962C8B-B14F-4D97-AF65-F5344CB8AC3E}">
        <p14:creationId xmlns:p14="http://schemas.microsoft.com/office/powerpoint/2010/main" val="278921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MIPEX Health strand is a questionnaire designed to supplement the existing seven strands of the ‘Migrant Integration Policy Index’, which in its latest edition (2015) </a:t>
            </a:r>
            <a:r>
              <a:rPr lang="en-US" sz="1200" b="0" i="0" u="sng" strike="noStrike" kern="1200" baseline="0" dirty="0" smtClean="0">
                <a:solidFill>
                  <a:schemeClr val="tx1"/>
                </a:solidFill>
                <a:latin typeface="+mn-lt"/>
                <a:ea typeface="+mn-ea"/>
                <a:cs typeface="+mn-cs"/>
              </a:rPr>
              <a:t>monitors policies affecting migrant integration in 38 different countries</a:t>
            </a:r>
            <a:r>
              <a:rPr lang="en-US" sz="1200" b="0" i="0" u="none" strike="noStrike" kern="1200" baseline="0" dirty="0" smtClean="0">
                <a:solidFill>
                  <a:schemeClr val="tx1"/>
                </a:solidFill>
                <a:latin typeface="+mn-lt"/>
                <a:ea typeface="+mn-ea"/>
                <a:cs typeface="+mn-cs"/>
              </a:rPr>
              <a:t>. (The Health strand questionnaire is based on the </a:t>
            </a:r>
            <a:r>
              <a:rPr lang="en-US" sz="1200" b="0" i="1" u="none" strike="noStrike" kern="1200" baseline="0" dirty="0" smtClean="0">
                <a:solidFill>
                  <a:schemeClr val="tx1"/>
                </a:solidFill>
                <a:latin typeface="+mn-lt"/>
                <a:ea typeface="+mn-ea"/>
                <a:cs typeface="+mn-cs"/>
              </a:rPr>
              <a:t>Recommendations on Mobility, migration and access to health care </a:t>
            </a:r>
            <a:r>
              <a:rPr lang="en-US" sz="1200" b="0" i="0" u="none" strike="noStrike" kern="1200" baseline="0" dirty="0" smtClean="0">
                <a:solidFill>
                  <a:schemeClr val="tx1"/>
                </a:solidFill>
                <a:latin typeface="+mn-lt"/>
                <a:ea typeface="+mn-ea"/>
                <a:cs typeface="+mn-cs"/>
              </a:rPr>
              <a:t>which were based on a consultation process which lasted two years and involved researchers, IGOs, NGOs and a wide range of specialists in health care for migrants). </a:t>
            </a:r>
            <a:r>
              <a:rPr lang="en-US" sz="1200" b="1" i="0" u="none" strike="noStrike" kern="1200" baseline="0" dirty="0" smtClean="0">
                <a:solidFill>
                  <a:schemeClr val="tx1"/>
                </a:solidFill>
                <a:latin typeface="+mn-lt"/>
                <a:ea typeface="+mn-ea"/>
                <a:cs typeface="+mn-cs"/>
              </a:rPr>
              <a:t>The questionnaire including over 160 indicators, measures the equitability of policies relating to four issues</a:t>
            </a:r>
            <a:r>
              <a:rPr lang="en-US" sz="1200" b="0" i="0" u="none" strike="noStrike" kern="1200" baseline="0" dirty="0" smtClean="0">
                <a:solidFill>
                  <a:schemeClr val="tx1"/>
                </a:solidFill>
                <a:latin typeface="+mn-lt"/>
                <a:ea typeface="+mn-ea"/>
                <a:cs typeface="+mn-cs"/>
              </a:rPr>
              <a:t>: (A) Migrants’ </a:t>
            </a:r>
            <a:r>
              <a:rPr lang="en-US" sz="1200" b="1" i="0" u="none" strike="noStrike" kern="1200" baseline="0" dirty="0" smtClean="0">
                <a:solidFill>
                  <a:schemeClr val="tx1"/>
                </a:solidFill>
                <a:latin typeface="+mn-lt"/>
                <a:ea typeface="+mn-ea"/>
                <a:cs typeface="+mn-cs"/>
              </a:rPr>
              <a:t>entitlements</a:t>
            </a:r>
            <a:r>
              <a:rPr lang="en-US" sz="1200" b="0" i="0" u="none" strike="noStrike" kern="1200" baseline="0" dirty="0" smtClean="0">
                <a:solidFill>
                  <a:schemeClr val="tx1"/>
                </a:solidFill>
                <a:latin typeface="+mn-lt"/>
                <a:ea typeface="+mn-ea"/>
                <a:cs typeface="+mn-cs"/>
              </a:rPr>
              <a:t> to health services; (B) </a:t>
            </a:r>
            <a:r>
              <a:rPr lang="en-US" sz="1200" b="1" i="0" u="none" strike="noStrike" kern="1200" baseline="0" dirty="0" smtClean="0">
                <a:solidFill>
                  <a:schemeClr val="tx1"/>
                </a:solidFill>
                <a:latin typeface="+mn-lt"/>
                <a:ea typeface="+mn-ea"/>
                <a:cs typeface="+mn-cs"/>
              </a:rPr>
              <a:t>Accessibility</a:t>
            </a:r>
            <a:r>
              <a:rPr lang="en-US" sz="1200" b="0" i="0" u="none" strike="noStrike" kern="1200" baseline="0" dirty="0" smtClean="0">
                <a:solidFill>
                  <a:schemeClr val="tx1"/>
                </a:solidFill>
                <a:latin typeface="+mn-lt"/>
                <a:ea typeface="+mn-ea"/>
                <a:cs typeface="+mn-cs"/>
              </a:rPr>
              <a:t> of health services for migrants; (C) </a:t>
            </a:r>
            <a:r>
              <a:rPr lang="en-US" sz="1200" b="1" i="0" u="none" strike="noStrike" kern="1200" baseline="0" dirty="0" smtClean="0">
                <a:solidFill>
                  <a:schemeClr val="tx1"/>
                </a:solidFill>
                <a:latin typeface="+mn-lt"/>
                <a:ea typeface="+mn-ea"/>
                <a:cs typeface="+mn-cs"/>
              </a:rPr>
              <a:t>Responsiveness</a:t>
            </a:r>
            <a:r>
              <a:rPr lang="en-US" sz="1200" b="0" i="0" u="none" strike="noStrike" kern="1200" baseline="0" dirty="0" smtClean="0">
                <a:solidFill>
                  <a:schemeClr val="tx1"/>
                </a:solidFill>
                <a:latin typeface="+mn-lt"/>
                <a:ea typeface="+mn-ea"/>
                <a:cs typeface="+mn-cs"/>
              </a:rPr>
              <a:t> to migrants’ needs; and (D) </a:t>
            </a:r>
            <a:r>
              <a:rPr lang="en-US" sz="1200" b="1" i="0" u="none" strike="noStrike" kern="1200" baseline="0" dirty="0" smtClean="0">
                <a:solidFill>
                  <a:schemeClr val="tx1"/>
                </a:solidFill>
                <a:latin typeface="+mn-lt"/>
                <a:ea typeface="+mn-ea"/>
                <a:cs typeface="+mn-cs"/>
              </a:rPr>
              <a:t>Measures to achieve change </a:t>
            </a:r>
            <a:r>
              <a:rPr lang="en-US" sz="1200" b="0" i="0" u="none" strike="noStrike" kern="1200" baseline="0" dirty="0" smtClean="0">
                <a:solidFill>
                  <a:schemeClr val="tx1"/>
                </a:solidFill>
                <a:latin typeface="+mn-lt"/>
                <a:ea typeface="+mn-ea"/>
                <a:cs typeface="+mn-cs"/>
              </a:rPr>
              <a:t>.  The project is a </a:t>
            </a:r>
            <a:r>
              <a:rPr lang="en-US" sz="1200" b="1" i="0" u="none" strike="noStrike" kern="1200" baseline="0" dirty="0" smtClean="0">
                <a:solidFill>
                  <a:schemeClr val="tx1"/>
                </a:solidFill>
                <a:latin typeface="+mn-lt"/>
                <a:ea typeface="+mn-ea"/>
                <a:cs typeface="+mn-cs"/>
              </a:rPr>
              <a:t>EC funded </a:t>
            </a:r>
            <a:r>
              <a:rPr lang="en-US" sz="1200" b="0" i="0" u="none" strike="noStrike" kern="1200" baseline="0" dirty="0" smtClean="0">
                <a:solidFill>
                  <a:schemeClr val="tx1"/>
                </a:solidFill>
                <a:latin typeface="+mn-lt"/>
                <a:ea typeface="+mn-ea"/>
                <a:cs typeface="+mn-cs"/>
              </a:rPr>
              <a:t>collaboration of the IOM, in collaboration with the Migrant Policy Group (MPG) and COST Action IS1103 (‘Adapting European health services to diversity’). </a:t>
            </a:r>
          </a:p>
          <a:p>
            <a:r>
              <a:rPr lang="en-US" sz="1200" b="0" i="1" u="none" strike="noStrike" kern="1200" baseline="0" dirty="0" smtClean="0">
                <a:solidFill>
                  <a:schemeClr val="tx1"/>
                </a:solidFill>
                <a:latin typeface="+mn-lt"/>
                <a:ea typeface="+mn-ea"/>
                <a:cs typeface="+mn-cs"/>
              </a:rPr>
              <a:t>(High scores are obtained by non-European countries – with the exception of CA, where the government that was removed from office by the voters in 2015 weakened many ‘migrant-friendly’ measures. The wealthy EFTA countries CH and NO also occupy top positions. Perhaps because of its remote geographical position, EFTA country Iceland is not well adapted to the needs of migrants.) </a:t>
            </a:r>
            <a:endParaRPr lang="en-GB" i="1" dirty="0"/>
          </a:p>
        </p:txBody>
      </p:sp>
      <p:sp>
        <p:nvSpPr>
          <p:cNvPr id="4" name="Slide Number Placeholder 3"/>
          <p:cNvSpPr>
            <a:spLocks noGrp="1"/>
          </p:cNvSpPr>
          <p:nvPr>
            <p:ph type="sldNum" sz="quarter" idx="10"/>
          </p:nvPr>
        </p:nvSpPr>
        <p:spPr/>
        <p:txBody>
          <a:bodyPr/>
          <a:lstStyle/>
          <a:p>
            <a:fld id="{2BC41D3E-5E63-4E45-81E0-81BC21FF6C28}" type="slidenum">
              <a:rPr lang="en-GB" smtClean="0"/>
              <a:t>9</a:t>
            </a:fld>
            <a:endParaRPr lang="en-GB"/>
          </a:p>
        </p:txBody>
      </p:sp>
    </p:spTree>
    <p:extLst>
      <p:ext uri="{BB962C8B-B14F-4D97-AF65-F5344CB8AC3E}">
        <p14:creationId xmlns:p14="http://schemas.microsoft.com/office/powerpoint/2010/main" val="401449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145265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59922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03537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lIns="80147" tIns="40074" rIns="80147" bIns="40074"/>
          <a:lstStyle/>
          <a:p>
            <a:r>
              <a:rPr lang="en-US" smtClean="0"/>
              <a:t>Click to edit Master title style</a:t>
            </a:r>
            <a:endParaRPr lang="en-US"/>
          </a:p>
        </p:txBody>
      </p:sp>
      <p:sp>
        <p:nvSpPr>
          <p:cNvPr id="3" name="Table Placeholder 2"/>
          <p:cNvSpPr>
            <a:spLocks noGrp="1"/>
          </p:cNvSpPr>
          <p:nvPr>
            <p:ph type="tbl" idx="1"/>
          </p:nvPr>
        </p:nvSpPr>
        <p:spPr>
          <a:xfrm>
            <a:off x="442539" y="1380815"/>
            <a:ext cx="8291501" cy="4611835"/>
          </a:xfrm>
          <a:prstGeom prst="rect">
            <a:avLst/>
          </a:prstGeom>
        </p:spPr>
        <p:txBody>
          <a:bodyPr lIns="80147" tIns="40074" rIns="80147" bIns="40074"/>
          <a:lstStyle/>
          <a:p>
            <a:pPr lvl="0"/>
            <a:r>
              <a:rPr lang="en-US" noProof="0" smtClean="0"/>
              <a:t>Click icon to add table</a:t>
            </a:r>
          </a:p>
        </p:txBody>
      </p:sp>
    </p:spTree>
    <p:extLst>
      <p:ext uri="{BB962C8B-B14F-4D97-AF65-F5344CB8AC3E}">
        <p14:creationId xmlns:p14="http://schemas.microsoft.com/office/powerpoint/2010/main" val="1266480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0373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5233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511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090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47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2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47514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3422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7768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6542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6941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lIns="80147" tIns="40074" rIns="80147" bIns="40074"/>
          <a:lstStyle/>
          <a:p>
            <a:r>
              <a:rPr lang="en-US" smtClean="0"/>
              <a:t>Click to edit Master title style</a:t>
            </a:r>
            <a:endParaRPr lang="en-US"/>
          </a:p>
        </p:txBody>
      </p:sp>
      <p:sp>
        <p:nvSpPr>
          <p:cNvPr id="3" name="Table Placeholder 2"/>
          <p:cNvSpPr>
            <a:spLocks noGrp="1"/>
          </p:cNvSpPr>
          <p:nvPr>
            <p:ph type="tbl" idx="1"/>
          </p:nvPr>
        </p:nvSpPr>
        <p:spPr>
          <a:xfrm>
            <a:off x="442539" y="1380815"/>
            <a:ext cx="8291501" cy="4611835"/>
          </a:xfrm>
          <a:prstGeom prst="rect">
            <a:avLst/>
          </a:prstGeom>
        </p:spPr>
        <p:txBody>
          <a:bodyPr lIns="80147" tIns="40074" rIns="80147" bIns="40074"/>
          <a:lstStyle/>
          <a:p>
            <a:pPr lvl="0"/>
            <a:r>
              <a:rPr lang="en-US" noProof="0" smtClean="0"/>
              <a:t>Click icon to add table</a:t>
            </a:r>
          </a:p>
        </p:txBody>
      </p:sp>
    </p:spTree>
    <p:extLst>
      <p:ext uri="{BB962C8B-B14F-4D97-AF65-F5344CB8AC3E}">
        <p14:creationId xmlns:p14="http://schemas.microsoft.com/office/powerpoint/2010/main" val="2636071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26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090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918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170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39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583446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283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600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04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721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992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9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3F658-3195-0C4A-BA56-413C58380536}"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34364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3F658-3195-0C4A-BA56-413C58380536}"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68423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3F658-3195-0C4A-BA56-413C58380536}"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77495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3F658-3195-0C4A-BA56-413C58380536}" type="datetimeFigureOut">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63214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F658-3195-0C4A-BA56-413C58380536}"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184460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F658-3195-0C4A-BA56-413C58380536}"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10798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3F658-3195-0C4A-BA56-413C58380536}" type="datetimeFigureOut">
              <a:rPr lang="en-US" smtClean="0"/>
              <a:t>9/29/2016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B323-3D85-5A41-97B7-C72BE5437FA0}" type="slidenum">
              <a:rPr lang="en-US" smtClean="0"/>
              <a:t>‹#›</a:t>
            </a:fld>
            <a:endParaRPr lang="en-US"/>
          </a:p>
        </p:txBody>
      </p:sp>
    </p:spTree>
    <p:extLst>
      <p:ext uri="{BB962C8B-B14F-4D97-AF65-F5344CB8AC3E}">
        <p14:creationId xmlns:p14="http://schemas.microsoft.com/office/powerpoint/2010/main" val="228692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B692DF1-A0A9-4906-A468-1056946F2B63}" type="datetimeFigureOut">
              <a:rPr lang="en-GB" smtClean="0">
                <a:solidFill>
                  <a:prstClr val="black">
                    <a:tint val="75000"/>
                  </a:prstClr>
                </a:solidFill>
              </a:rPr>
              <a:pPr defTabSz="914400"/>
              <a:t>29/09/2016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12B1AA-FB07-4743-A7EE-9A5F38360F4D}"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5164948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0351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members.costadapt.eu/images/7/73/MIPEX_Jul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49311" y="1888882"/>
            <a:ext cx="7000407" cy="3231654"/>
          </a:xfrm>
          <a:prstGeom prst="rect">
            <a:avLst/>
          </a:prstGeom>
        </p:spPr>
        <p:txBody>
          <a:bodyPr wrap="square">
            <a:spAutoFit/>
          </a:bodyPr>
          <a:lstStyle/>
          <a:p>
            <a:pPr algn="ctr"/>
            <a:r>
              <a:rPr lang="en-GB" sz="2400" b="1" dirty="0" smtClean="0">
                <a:solidFill>
                  <a:srgbClr val="002CB8"/>
                </a:solidFill>
              </a:rPr>
              <a:t>Workshop on Migration Health</a:t>
            </a:r>
          </a:p>
          <a:p>
            <a:pPr algn="ctr"/>
            <a:r>
              <a:rPr lang="fr-CH" sz="2400" b="1" dirty="0" smtClean="0">
                <a:solidFill>
                  <a:srgbClr val="002CB8"/>
                </a:solidFill>
              </a:rPr>
              <a:t>San Jose</a:t>
            </a:r>
            <a:endParaRPr lang="en-GB" sz="2400" b="1" dirty="0">
              <a:solidFill>
                <a:srgbClr val="002CB8"/>
              </a:solidFill>
            </a:endParaRPr>
          </a:p>
          <a:p>
            <a:pPr algn="ctr"/>
            <a:r>
              <a:rPr lang="fr-CH" sz="2000" dirty="0" smtClean="0"/>
              <a:t>Costa Rica</a:t>
            </a:r>
            <a:endParaRPr lang="en-GB" sz="2000" dirty="0"/>
          </a:p>
          <a:p>
            <a:pPr algn="ctr"/>
            <a:r>
              <a:rPr lang="en-GB" sz="2000" dirty="0" smtClean="0"/>
              <a:t>28-29 September, 2016 </a:t>
            </a:r>
            <a:endParaRPr lang="fr-CH" sz="2000" dirty="0"/>
          </a:p>
          <a:p>
            <a:pPr algn="ctr"/>
            <a:endParaRPr lang="fr-CH" sz="2000" dirty="0" smtClean="0"/>
          </a:p>
          <a:p>
            <a:pPr algn="ctr"/>
            <a:r>
              <a:rPr lang="fr-CH" sz="2400" dirty="0" err="1" smtClean="0">
                <a:solidFill>
                  <a:srgbClr val="0036E2"/>
                </a:solidFill>
              </a:rPr>
              <a:t>Advancing</a:t>
            </a:r>
            <a:r>
              <a:rPr lang="fr-CH" sz="2400" dirty="0" smtClean="0">
                <a:solidFill>
                  <a:srgbClr val="0036E2"/>
                </a:solidFill>
              </a:rPr>
              <a:t> the Migration </a:t>
            </a:r>
            <a:r>
              <a:rPr lang="fr-CH" sz="2400" dirty="0" err="1" smtClean="0">
                <a:solidFill>
                  <a:srgbClr val="0036E2"/>
                </a:solidFill>
              </a:rPr>
              <a:t>Health</a:t>
            </a:r>
            <a:r>
              <a:rPr lang="fr-CH" sz="2400" dirty="0" smtClean="0">
                <a:solidFill>
                  <a:srgbClr val="0036E2"/>
                </a:solidFill>
              </a:rPr>
              <a:t> Agenda</a:t>
            </a:r>
            <a:endParaRPr lang="fr-CH" sz="2400" dirty="0">
              <a:solidFill>
                <a:srgbClr val="0036E2"/>
              </a:solidFill>
            </a:endParaRPr>
          </a:p>
          <a:p>
            <a:pPr algn="ctr"/>
            <a:endParaRPr lang="fr-CH" dirty="0"/>
          </a:p>
          <a:p>
            <a:pPr algn="ctr"/>
            <a:r>
              <a:rPr lang="fr-CH" b="1" dirty="0">
                <a:solidFill>
                  <a:srgbClr val="191389"/>
                </a:solidFill>
              </a:rPr>
              <a:t>Jacqueline Weekers</a:t>
            </a:r>
          </a:p>
          <a:p>
            <a:pPr algn="ctr"/>
            <a:r>
              <a:rPr lang="fr-CH" dirty="0">
                <a:solidFill>
                  <a:srgbClr val="191389"/>
                </a:solidFill>
              </a:rPr>
              <a:t>Senior Migration </a:t>
            </a:r>
            <a:r>
              <a:rPr lang="fr-CH" dirty="0" err="1">
                <a:solidFill>
                  <a:srgbClr val="191389"/>
                </a:solidFill>
              </a:rPr>
              <a:t>Health</a:t>
            </a:r>
            <a:r>
              <a:rPr lang="fr-CH" dirty="0">
                <a:solidFill>
                  <a:srgbClr val="191389"/>
                </a:solidFill>
              </a:rPr>
              <a:t> Policy </a:t>
            </a:r>
            <a:r>
              <a:rPr lang="fr-CH" dirty="0" err="1">
                <a:solidFill>
                  <a:srgbClr val="191389"/>
                </a:solidFill>
              </a:rPr>
              <a:t>Advisor</a:t>
            </a:r>
            <a:r>
              <a:rPr lang="fr-CH" dirty="0">
                <a:solidFill>
                  <a:srgbClr val="191389"/>
                </a:solidFill>
              </a:rPr>
              <a:t>, </a:t>
            </a:r>
          </a:p>
          <a:p>
            <a:pPr algn="ctr"/>
            <a:r>
              <a:rPr lang="fr-CH" dirty="0">
                <a:solidFill>
                  <a:srgbClr val="191389"/>
                </a:solidFill>
              </a:rPr>
              <a:t>International </a:t>
            </a:r>
            <a:r>
              <a:rPr lang="fr-CH" dirty="0" err="1">
                <a:solidFill>
                  <a:srgbClr val="191389"/>
                </a:solidFill>
              </a:rPr>
              <a:t>Organization</a:t>
            </a:r>
            <a:r>
              <a:rPr lang="fr-CH" dirty="0">
                <a:solidFill>
                  <a:srgbClr val="191389"/>
                </a:solidFill>
              </a:rPr>
              <a:t> for Migration (IOM), Geneva</a:t>
            </a:r>
            <a:endParaRPr lang="en-US" dirty="0">
              <a:solidFill>
                <a:srgbClr val="191389"/>
              </a:solidFill>
            </a:endParaRPr>
          </a:p>
        </p:txBody>
      </p:sp>
    </p:spTree>
    <p:extLst>
      <p:ext uri="{BB962C8B-B14F-4D97-AF65-F5344CB8AC3E}">
        <p14:creationId xmlns:p14="http://schemas.microsoft.com/office/powerpoint/2010/main" val="4080439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840" y="-30480"/>
            <a:ext cx="8229600" cy="880854"/>
          </a:xfrm>
        </p:spPr>
        <p:txBody>
          <a:bodyPr>
            <a:normAutofit/>
          </a:bodyPr>
          <a:lstStyle/>
          <a:p>
            <a:pPr algn="r"/>
            <a:r>
              <a:rPr lang="fr-CH" sz="3200" b="1" dirty="0" err="1" smtClean="0">
                <a:solidFill>
                  <a:srgbClr val="002060"/>
                </a:solidFill>
              </a:rPr>
              <a:t>What</a:t>
            </a:r>
            <a:r>
              <a:rPr lang="fr-CH" sz="3200" b="1" dirty="0" smtClean="0">
                <a:solidFill>
                  <a:srgbClr val="002060"/>
                </a:solidFill>
              </a:rPr>
              <a:t> has </a:t>
            </a:r>
            <a:r>
              <a:rPr lang="fr-CH" sz="3200" b="1" dirty="0" err="1" smtClean="0">
                <a:solidFill>
                  <a:srgbClr val="002060"/>
                </a:solidFill>
              </a:rPr>
              <a:t>happened</a:t>
            </a:r>
            <a:r>
              <a:rPr lang="fr-CH" sz="3200" b="1" dirty="0" smtClean="0">
                <a:solidFill>
                  <a:srgbClr val="002060"/>
                </a:solidFill>
              </a:rPr>
              <a:t> </a:t>
            </a:r>
            <a:r>
              <a:rPr lang="fr-CH" sz="3200" b="1" dirty="0" err="1" smtClean="0">
                <a:solidFill>
                  <a:srgbClr val="002060"/>
                </a:solidFill>
              </a:rPr>
              <a:t>since</a:t>
            </a:r>
            <a:r>
              <a:rPr lang="fr-CH" sz="3200" b="1" dirty="0" smtClean="0">
                <a:solidFill>
                  <a:srgbClr val="002060"/>
                </a:solidFill>
              </a:rPr>
              <a:t> </a:t>
            </a:r>
            <a:r>
              <a:rPr lang="fr-CH" sz="3200" dirty="0" smtClean="0">
                <a:solidFill>
                  <a:srgbClr val="002060"/>
                </a:solidFill>
              </a:rPr>
              <a:t>?</a:t>
            </a:r>
            <a:endParaRPr lang="en-GB" sz="3200" dirty="0">
              <a:solidFill>
                <a:srgbClr val="002060"/>
              </a:solidFill>
            </a:endParaRPr>
          </a:p>
        </p:txBody>
      </p:sp>
      <p:sp>
        <p:nvSpPr>
          <p:cNvPr id="3" name="Content Placeholder 2"/>
          <p:cNvSpPr>
            <a:spLocks noGrp="1"/>
          </p:cNvSpPr>
          <p:nvPr>
            <p:ph sz="half" idx="1"/>
          </p:nvPr>
        </p:nvSpPr>
        <p:spPr>
          <a:xfrm>
            <a:off x="55798" y="91698"/>
            <a:ext cx="4363802" cy="4525963"/>
          </a:xfrm>
          <a:ln>
            <a:solidFill>
              <a:schemeClr val="tx2"/>
            </a:solidFill>
          </a:ln>
        </p:spPr>
        <p:txBody>
          <a:bodyPr>
            <a:normAutofit fontScale="77500" lnSpcReduction="20000"/>
          </a:bodyPr>
          <a:lstStyle/>
          <a:p>
            <a:endParaRPr lang="fr-CH" dirty="0" smtClean="0">
              <a:solidFill>
                <a:srgbClr val="002060"/>
              </a:solidFill>
            </a:endParaRPr>
          </a:p>
          <a:p>
            <a:r>
              <a:rPr lang="fr-CH" dirty="0" err="1" smtClean="0">
                <a:solidFill>
                  <a:srgbClr val="002060"/>
                </a:solidFill>
              </a:rPr>
              <a:t>Systematic</a:t>
            </a:r>
            <a:r>
              <a:rPr lang="fr-CH" dirty="0" smtClean="0">
                <a:solidFill>
                  <a:srgbClr val="002060"/>
                </a:solidFill>
              </a:rPr>
              <a:t> discrimination: millions of migrants have </a:t>
            </a:r>
            <a:r>
              <a:rPr lang="fr-CH" dirty="0" err="1" smtClean="0">
                <a:solidFill>
                  <a:srgbClr val="002060"/>
                </a:solidFill>
              </a:rPr>
              <a:t>restricted</a:t>
            </a:r>
            <a:r>
              <a:rPr lang="fr-CH" dirty="0" smtClean="0">
                <a:solidFill>
                  <a:srgbClr val="002060"/>
                </a:solidFill>
              </a:rPr>
              <a:t> </a:t>
            </a:r>
            <a:r>
              <a:rPr lang="fr-CH" dirty="0" err="1" smtClean="0">
                <a:solidFill>
                  <a:srgbClr val="002060"/>
                </a:solidFill>
              </a:rPr>
              <a:t>access</a:t>
            </a:r>
            <a:r>
              <a:rPr lang="fr-CH" dirty="0" smtClean="0">
                <a:solidFill>
                  <a:srgbClr val="002060"/>
                </a:solidFill>
              </a:rPr>
              <a:t> to </a:t>
            </a:r>
            <a:r>
              <a:rPr lang="fr-CH" dirty="0" err="1" smtClean="0">
                <a:solidFill>
                  <a:srgbClr val="002060"/>
                </a:solidFill>
              </a:rPr>
              <a:t>health</a:t>
            </a:r>
            <a:r>
              <a:rPr lang="fr-CH" dirty="0" smtClean="0">
                <a:solidFill>
                  <a:srgbClr val="002060"/>
                </a:solidFill>
              </a:rPr>
              <a:t> services</a:t>
            </a:r>
          </a:p>
          <a:p>
            <a:r>
              <a:rPr lang="fr-CH" dirty="0" err="1" smtClean="0">
                <a:solidFill>
                  <a:srgbClr val="002060"/>
                </a:solidFill>
              </a:rPr>
              <a:t>Lack</a:t>
            </a:r>
            <a:r>
              <a:rPr lang="fr-CH" dirty="0" smtClean="0">
                <a:solidFill>
                  <a:srgbClr val="002060"/>
                </a:solidFill>
              </a:rPr>
              <a:t> of </a:t>
            </a:r>
            <a:r>
              <a:rPr lang="fr-CH" dirty="0" err="1" smtClean="0">
                <a:solidFill>
                  <a:srgbClr val="002060"/>
                </a:solidFill>
              </a:rPr>
              <a:t>emphasis</a:t>
            </a:r>
            <a:r>
              <a:rPr lang="fr-CH" dirty="0" smtClean="0">
                <a:solidFill>
                  <a:srgbClr val="002060"/>
                </a:solidFill>
              </a:rPr>
              <a:t> on migration </a:t>
            </a:r>
            <a:r>
              <a:rPr lang="fr-CH" dirty="0" err="1" smtClean="0">
                <a:solidFill>
                  <a:srgbClr val="002060"/>
                </a:solidFill>
              </a:rPr>
              <a:t>health</a:t>
            </a:r>
            <a:r>
              <a:rPr lang="fr-CH" dirty="0" smtClean="0">
                <a:solidFill>
                  <a:srgbClr val="002060"/>
                </a:solidFill>
              </a:rPr>
              <a:t> in global </a:t>
            </a:r>
            <a:r>
              <a:rPr lang="fr-CH" dirty="0" err="1" smtClean="0">
                <a:solidFill>
                  <a:srgbClr val="002060"/>
                </a:solidFill>
              </a:rPr>
              <a:t>health</a:t>
            </a:r>
            <a:r>
              <a:rPr lang="fr-CH" dirty="0" smtClean="0">
                <a:solidFill>
                  <a:srgbClr val="002060"/>
                </a:solidFill>
              </a:rPr>
              <a:t> initiatives and global </a:t>
            </a:r>
            <a:r>
              <a:rPr lang="fr-CH" dirty="0" err="1" smtClean="0">
                <a:solidFill>
                  <a:srgbClr val="002060"/>
                </a:solidFill>
              </a:rPr>
              <a:t>policies</a:t>
            </a:r>
            <a:r>
              <a:rPr lang="fr-CH" dirty="0" smtClean="0">
                <a:solidFill>
                  <a:srgbClr val="002060"/>
                </a:solidFill>
              </a:rPr>
              <a:t>,</a:t>
            </a:r>
          </a:p>
          <a:p>
            <a:r>
              <a:rPr lang="fr-CH" dirty="0" err="1" smtClean="0">
                <a:solidFill>
                  <a:srgbClr val="002060"/>
                </a:solidFill>
              </a:rPr>
              <a:t>Lack</a:t>
            </a:r>
            <a:r>
              <a:rPr lang="fr-CH" dirty="0" smtClean="0">
                <a:solidFill>
                  <a:srgbClr val="002060"/>
                </a:solidFill>
              </a:rPr>
              <a:t> of </a:t>
            </a:r>
            <a:r>
              <a:rPr lang="fr-CH" dirty="0" err="1" smtClean="0">
                <a:solidFill>
                  <a:srgbClr val="002060"/>
                </a:solidFill>
              </a:rPr>
              <a:t>policy</a:t>
            </a:r>
            <a:r>
              <a:rPr lang="fr-CH" dirty="0" smtClean="0">
                <a:solidFill>
                  <a:srgbClr val="002060"/>
                </a:solidFill>
              </a:rPr>
              <a:t> coordination and leadership ‘to do the right </a:t>
            </a:r>
            <a:r>
              <a:rPr lang="fr-CH" dirty="0" err="1" smtClean="0">
                <a:solidFill>
                  <a:srgbClr val="002060"/>
                </a:solidFill>
              </a:rPr>
              <a:t>thing</a:t>
            </a:r>
            <a:r>
              <a:rPr lang="fr-CH" dirty="0" smtClean="0">
                <a:solidFill>
                  <a:srgbClr val="002060"/>
                </a:solidFill>
              </a:rPr>
              <a:t>’</a:t>
            </a:r>
          </a:p>
          <a:p>
            <a:r>
              <a:rPr lang="fr-CH" dirty="0" err="1" smtClean="0">
                <a:solidFill>
                  <a:srgbClr val="002060"/>
                </a:solidFill>
              </a:rPr>
              <a:t>Lack</a:t>
            </a:r>
            <a:r>
              <a:rPr lang="fr-CH" dirty="0" smtClean="0">
                <a:solidFill>
                  <a:srgbClr val="002060"/>
                </a:solidFill>
              </a:rPr>
              <a:t> of </a:t>
            </a:r>
            <a:r>
              <a:rPr lang="fr-CH" dirty="0" err="1" smtClean="0">
                <a:solidFill>
                  <a:srgbClr val="002060"/>
                </a:solidFill>
              </a:rPr>
              <a:t>consideration</a:t>
            </a:r>
            <a:r>
              <a:rPr lang="fr-CH" dirty="0" smtClean="0">
                <a:solidFill>
                  <a:srgbClr val="002060"/>
                </a:solidFill>
              </a:rPr>
              <a:t> of </a:t>
            </a:r>
            <a:r>
              <a:rPr lang="fr-CH" dirty="0" err="1" smtClean="0">
                <a:solidFill>
                  <a:srgbClr val="002060"/>
                </a:solidFill>
              </a:rPr>
              <a:t>research</a:t>
            </a:r>
            <a:r>
              <a:rPr lang="fr-CH" dirty="0" smtClean="0">
                <a:solidFill>
                  <a:srgbClr val="002060"/>
                </a:solidFill>
              </a:rPr>
              <a:t> data for </a:t>
            </a:r>
            <a:r>
              <a:rPr lang="fr-CH" dirty="0" err="1" smtClean="0">
                <a:solidFill>
                  <a:srgbClr val="002060"/>
                </a:solidFill>
              </a:rPr>
              <a:t>policy</a:t>
            </a:r>
            <a:r>
              <a:rPr lang="fr-CH" dirty="0" smtClean="0">
                <a:solidFill>
                  <a:srgbClr val="002060"/>
                </a:solidFill>
              </a:rPr>
              <a:t> and planning</a:t>
            </a:r>
          </a:p>
          <a:p>
            <a:r>
              <a:rPr lang="fr-CH" dirty="0" err="1" smtClean="0">
                <a:solidFill>
                  <a:srgbClr val="002060"/>
                </a:solidFill>
              </a:rPr>
              <a:t>Only</a:t>
            </a:r>
            <a:r>
              <a:rPr lang="fr-CH" dirty="0" smtClean="0">
                <a:solidFill>
                  <a:srgbClr val="002060"/>
                </a:solidFill>
              </a:rPr>
              <a:t> 1 country </a:t>
            </a:r>
            <a:r>
              <a:rPr lang="fr-CH" dirty="0" err="1" smtClean="0">
                <a:solidFill>
                  <a:srgbClr val="002060"/>
                </a:solidFill>
              </a:rPr>
              <a:t>reported</a:t>
            </a:r>
            <a:r>
              <a:rPr lang="fr-CH" dirty="0" smtClean="0">
                <a:solidFill>
                  <a:srgbClr val="002060"/>
                </a:solidFill>
              </a:rPr>
              <a:t> back to the WHA on </a:t>
            </a:r>
            <a:r>
              <a:rPr lang="fr-CH" dirty="0" err="1" smtClean="0">
                <a:solidFill>
                  <a:srgbClr val="002060"/>
                </a:solidFill>
              </a:rPr>
              <a:t>its</a:t>
            </a:r>
            <a:r>
              <a:rPr lang="fr-CH" dirty="0" smtClean="0">
                <a:solidFill>
                  <a:srgbClr val="002060"/>
                </a:solidFill>
              </a:rPr>
              <a:t> </a:t>
            </a:r>
            <a:r>
              <a:rPr lang="fr-CH" dirty="0" err="1" smtClean="0">
                <a:solidFill>
                  <a:srgbClr val="002060"/>
                </a:solidFill>
              </a:rPr>
              <a:t>progress</a:t>
            </a:r>
            <a:r>
              <a:rPr lang="fr-CH" dirty="0" smtClean="0">
                <a:solidFill>
                  <a:srgbClr val="002060"/>
                </a:solidFill>
              </a:rPr>
              <a:t> </a:t>
            </a:r>
            <a:r>
              <a:rPr lang="fr-CH" dirty="0" err="1" smtClean="0">
                <a:solidFill>
                  <a:srgbClr val="002060"/>
                </a:solidFill>
              </a:rPr>
              <a:t>towards</a:t>
            </a:r>
            <a:r>
              <a:rPr lang="fr-CH" dirty="0" smtClean="0">
                <a:solidFill>
                  <a:srgbClr val="002060"/>
                </a:solidFill>
              </a:rPr>
              <a:t> the WHA 61.17 </a:t>
            </a:r>
            <a:r>
              <a:rPr lang="fr-CH" dirty="0" err="1" smtClean="0">
                <a:solidFill>
                  <a:srgbClr val="002060"/>
                </a:solidFill>
              </a:rPr>
              <a:t>implementation</a:t>
            </a:r>
            <a:endParaRPr lang="fr-CH" dirty="0" smtClean="0">
              <a:solidFill>
                <a:srgbClr val="002060"/>
              </a:solidFill>
            </a:endParaRPr>
          </a:p>
          <a:p>
            <a:endParaRPr lang="fr-CH" dirty="0" smtClean="0"/>
          </a:p>
          <a:p>
            <a:endParaRPr lang="fr-CH" dirty="0" smtClean="0"/>
          </a:p>
          <a:p>
            <a:endParaRPr lang="en-GB" dirty="0"/>
          </a:p>
        </p:txBody>
      </p:sp>
      <p:pic>
        <p:nvPicPr>
          <p:cNvPr id="1027" name="Picture 3" descr="C:\Users\jweekers\AppData\Local\Microsoft\Windows\Temporary Internet Files\Content.Outlook\J4O960DB\WHA69_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61" y="4683033"/>
            <a:ext cx="4206240" cy="21303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2251616064"/>
              </p:ext>
            </p:extLst>
          </p:nvPr>
        </p:nvGraphicFramePr>
        <p:xfrm>
          <a:off x="3933973" y="701551"/>
          <a:ext cx="5215467" cy="61118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4267501" y="6096000"/>
            <a:ext cx="1086579" cy="461665"/>
          </a:xfrm>
          <a:prstGeom prst="rect">
            <a:avLst/>
          </a:prstGeom>
          <a:noFill/>
        </p:spPr>
        <p:txBody>
          <a:bodyPr wrap="square" lIns="91440" tIns="45720" rIns="91440" bIns="45720">
            <a:spAutoFit/>
          </a:bodyPr>
          <a:lstStyle/>
          <a:p>
            <a:pPr algn="ctr" defTabSz="914400"/>
            <a:r>
              <a:rPr lang="en-US" sz="2400" b="1" dirty="0" smtClean="0">
                <a:ln w="0"/>
                <a:solidFill>
                  <a:prstClr val="black">
                    <a:lumMod val="85000"/>
                    <a:lumOff val="15000"/>
                  </a:prstClr>
                </a:solidFill>
                <a:effectLst>
                  <a:outerShdw blurRad="38100" dist="19050" dir="2700000" algn="tl" rotWithShape="0">
                    <a:prstClr val="black">
                      <a:alpha val="40000"/>
                    </a:prstClr>
                  </a:outerShdw>
                </a:effectLst>
              </a:rPr>
              <a:t>2015</a:t>
            </a:r>
            <a:endParaRPr lang="en-US" sz="24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1" name="Rectangle 10"/>
          <p:cNvSpPr/>
          <p:nvPr/>
        </p:nvSpPr>
        <p:spPr>
          <a:xfrm>
            <a:off x="4419601" y="3657169"/>
            <a:ext cx="934480" cy="461665"/>
          </a:xfrm>
          <a:prstGeom prst="rect">
            <a:avLst/>
          </a:prstGeom>
          <a:noFill/>
        </p:spPr>
        <p:txBody>
          <a:bodyPr wrap="square" lIns="91440" tIns="45720" rIns="91440" bIns="45720">
            <a:spAutoFit/>
          </a:bodyPr>
          <a:lstStyle/>
          <a:p>
            <a:pPr algn="ctr" defTabSz="914400"/>
            <a:r>
              <a:rPr lang="en-US" sz="2400" b="1" dirty="0" smtClean="0">
                <a:ln w="0"/>
                <a:solidFill>
                  <a:prstClr val="black">
                    <a:lumMod val="85000"/>
                    <a:lumOff val="15000"/>
                  </a:prstClr>
                </a:solidFill>
                <a:effectLst>
                  <a:outerShdw blurRad="38100" dist="19050" dir="2700000" algn="tl" rotWithShape="0">
                    <a:prstClr val="black">
                      <a:alpha val="40000"/>
                    </a:prstClr>
                  </a:outerShdw>
                </a:effectLst>
              </a:rPr>
              <a:t>2016</a:t>
            </a:r>
            <a:endParaRPr lang="en-US" sz="2400" b="1" dirty="0">
              <a:ln w="0"/>
              <a:solidFill>
                <a:prstClr val="black">
                  <a:lumMod val="85000"/>
                  <a:lumOff val="15000"/>
                </a:prstClr>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1548926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3124200" y="202331"/>
            <a:ext cx="6016283"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rtl="0" eaLnBrk="0" hangingPunct="0">
              <a:spcBef>
                <a:spcPct val="80000"/>
              </a:spcBef>
              <a:buClr>
                <a:srgbClr val="FF9933"/>
              </a:buClr>
              <a:buFont typeface="Wingdings" pitchFamily="2" charset="2"/>
              <a:buChar char="l"/>
              <a:defRPr sz="2800" b="1">
                <a:solidFill>
                  <a:schemeClr val="tx1"/>
                </a:solidFill>
                <a:latin typeface="Franklin Gothic Book" pitchFamily="34" charset="0"/>
                <a:cs typeface="Arial" charset="0"/>
              </a:defRPr>
            </a:lvl1pPr>
            <a:lvl2pPr marL="742950" indent="-285750" rtl="0" eaLnBrk="0" hangingPunct="0">
              <a:spcBef>
                <a:spcPct val="20000"/>
              </a:spcBef>
              <a:buClr>
                <a:srgbClr val="FF9933"/>
              </a:buClr>
              <a:buFont typeface="Arial" charset="0"/>
              <a:buChar char="–"/>
              <a:defRPr sz="2400">
                <a:solidFill>
                  <a:schemeClr val="tx1"/>
                </a:solidFill>
                <a:latin typeface="Franklin Gothic Book" pitchFamily="34" charset="0"/>
                <a:cs typeface="Arial" charset="0"/>
              </a:defRPr>
            </a:lvl2pPr>
            <a:lvl3pPr marL="1143000" indent="-228600" rtl="0" eaLnBrk="0" hangingPunct="0">
              <a:spcBef>
                <a:spcPct val="20000"/>
              </a:spcBef>
              <a:buClr>
                <a:srgbClr val="FF9933"/>
              </a:buClr>
              <a:buChar char="•"/>
              <a:defRPr sz="2400">
                <a:solidFill>
                  <a:schemeClr val="tx1"/>
                </a:solidFill>
                <a:latin typeface="Franklin Gothic Book" pitchFamily="34" charset="0"/>
                <a:cs typeface="Arial" charset="0"/>
              </a:defRPr>
            </a:lvl3pPr>
            <a:lvl4pPr marL="1600200" indent="-228600" rtl="0" eaLnBrk="0" hangingPunct="0">
              <a:spcBef>
                <a:spcPct val="20000"/>
              </a:spcBef>
              <a:buClr>
                <a:srgbClr val="FF9933"/>
              </a:buClr>
              <a:buFont typeface="Arial" charset="0"/>
              <a:buChar char="–"/>
              <a:defRPr sz="2400">
                <a:solidFill>
                  <a:schemeClr val="tx1"/>
                </a:solidFill>
                <a:latin typeface="Franklin Gothic Book"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algn="r" rtl="1" eaLnBrk="1" hangingPunct="1">
              <a:spcBef>
                <a:spcPct val="0"/>
              </a:spcBef>
              <a:buClrTx/>
              <a:buFontTx/>
              <a:buNone/>
            </a:pPr>
            <a:r>
              <a:rPr lang="fr-CH" altLang="en-US" sz="3200" dirty="0" smtClean="0">
                <a:solidFill>
                  <a:schemeClr val="bg1"/>
                </a:solidFill>
                <a:latin typeface="Arial" charset="0"/>
              </a:rPr>
              <a:t> </a:t>
            </a:r>
            <a:endParaRPr lang="en-US" altLang="en-US" sz="3200" dirty="0">
              <a:solidFill>
                <a:schemeClr val="bg1"/>
              </a:solidFill>
              <a:latin typeface="Arial" charset="0"/>
            </a:endParaRPr>
          </a:p>
        </p:txBody>
      </p:sp>
      <p:sp>
        <p:nvSpPr>
          <p:cNvPr id="5" name="Title 1"/>
          <p:cNvSpPr txBox="1">
            <a:spLocks/>
          </p:cNvSpPr>
          <p:nvPr/>
        </p:nvSpPr>
        <p:spPr>
          <a:xfrm>
            <a:off x="2496062" y="153546"/>
            <a:ext cx="6532606" cy="67094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3200" b="1" dirty="0">
                <a:solidFill>
                  <a:srgbClr val="002060"/>
                </a:solidFill>
              </a:rPr>
              <a:t>D</a:t>
            </a:r>
            <a:r>
              <a:rPr lang="fr-FR" sz="3200" b="1" dirty="0" smtClean="0">
                <a:solidFill>
                  <a:srgbClr val="002060"/>
                </a:solidFill>
              </a:rPr>
              <a:t>angerous migration </a:t>
            </a:r>
            <a:r>
              <a:rPr lang="fr-FR" sz="3200" b="1" dirty="0">
                <a:solidFill>
                  <a:srgbClr val="002060"/>
                </a:solidFill>
              </a:rPr>
              <a:t>routes 2016</a:t>
            </a:r>
            <a:endParaRPr lang="en-US" sz="2800" b="1" dirty="0">
              <a:solidFill>
                <a:srgbClr val="002060"/>
              </a:solidFill>
            </a:endParaRPr>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44880"/>
            <a:ext cx="9144000" cy="591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935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6518" y="4903248"/>
            <a:ext cx="3581400" cy="189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999F8A9-DFFE-4AF2-96A8-39A79D5A9BAD}" type="slidenum">
              <a:rPr lang="en-US" smtClean="0"/>
              <a:pPr/>
              <a:t>12</a:t>
            </a:fld>
            <a:endParaRPr lang="en-US"/>
          </a:p>
        </p:txBody>
      </p:sp>
      <p:sp>
        <p:nvSpPr>
          <p:cNvPr id="4" name="TextBox 3"/>
          <p:cNvSpPr txBox="1"/>
          <p:nvPr/>
        </p:nvSpPr>
        <p:spPr>
          <a:xfrm>
            <a:off x="195390" y="1187450"/>
            <a:ext cx="8598089"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CH" sz="2400" dirty="0" err="1" smtClean="0">
                <a:solidFill>
                  <a:srgbClr val="002060"/>
                </a:solidFill>
              </a:rPr>
              <a:t>Forced</a:t>
            </a:r>
            <a:r>
              <a:rPr lang="fr-CH" sz="2400" dirty="0" smtClean="0">
                <a:solidFill>
                  <a:srgbClr val="002060"/>
                </a:solidFill>
              </a:rPr>
              <a:t> </a:t>
            </a:r>
            <a:r>
              <a:rPr lang="fr-CH" sz="2400" dirty="0" err="1" smtClean="0">
                <a:solidFill>
                  <a:srgbClr val="002060"/>
                </a:solidFill>
              </a:rPr>
              <a:t>displacement</a:t>
            </a:r>
            <a:r>
              <a:rPr lang="fr-CH" sz="2400" dirty="0" smtClean="0">
                <a:solidFill>
                  <a:srgbClr val="002060"/>
                </a:solidFill>
              </a:rPr>
              <a:t> and </a:t>
            </a:r>
            <a:r>
              <a:rPr lang="fr-CH" sz="2400" dirty="0" err="1" smtClean="0">
                <a:solidFill>
                  <a:srgbClr val="002060"/>
                </a:solidFill>
              </a:rPr>
              <a:t>irregular</a:t>
            </a:r>
            <a:r>
              <a:rPr lang="fr-CH" sz="2400" dirty="0" smtClean="0">
                <a:solidFill>
                  <a:srgbClr val="002060"/>
                </a:solidFill>
              </a:rPr>
              <a:t> migration</a:t>
            </a:r>
          </a:p>
          <a:p>
            <a:pPr marL="285750" indent="-285750">
              <a:lnSpc>
                <a:spcPct val="150000"/>
              </a:lnSpc>
              <a:buFont typeface="Arial" panose="020B0604020202020204" pitchFamily="34" charset="0"/>
              <a:buChar char="•"/>
            </a:pPr>
            <a:r>
              <a:rPr lang="fr-CH" sz="2400" dirty="0" smtClean="0">
                <a:solidFill>
                  <a:srgbClr val="002060"/>
                </a:solidFill>
              </a:rPr>
              <a:t>Omni </a:t>
            </a:r>
            <a:r>
              <a:rPr lang="fr-CH" sz="2400" dirty="0" err="1" smtClean="0">
                <a:solidFill>
                  <a:srgbClr val="002060"/>
                </a:solidFill>
              </a:rPr>
              <a:t>present</a:t>
            </a:r>
            <a:r>
              <a:rPr lang="fr-CH" sz="2400" dirty="0" smtClean="0">
                <a:solidFill>
                  <a:srgbClr val="002060"/>
                </a:solidFill>
              </a:rPr>
              <a:t> exploitation, abuse, discrimination –</a:t>
            </a:r>
            <a:r>
              <a:rPr lang="fr-CH" sz="2400" dirty="0" err="1" smtClean="0">
                <a:solidFill>
                  <a:srgbClr val="002060"/>
                </a:solidFill>
              </a:rPr>
              <a:t>slavery</a:t>
            </a:r>
            <a:endParaRPr lang="fr-CH" sz="2400" dirty="0" smtClean="0">
              <a:solidFill>
                <a:srgbClr val="002060"/>
              </a:solidFill>
            </a:endParaRPr>
          </a:p>
          <a:p>
            <a:pPr marL="285750" indent="-285750">
              <a:lnSpc>
                <a:spcPct val="150000"/>
              </a:lnSpc>
              <a:buFont typeface="Arial" panose="020B0604020202020204" pitchFamily="34" charset="0"/>
              <a:buChar char="•"/>
            </a:pPr>
            <a:r>
              <a:rPr lang="fr-CH" sz="2400" dirty="0" err="1" smtClean="0">
                <a:solidFill>
                  <a:srgbClr val="002060"/>
                </a:solidFill>
              </a:rPr>
              <a:t>Widely</a:t>
            </a:r>
            <a:r>
              <a:rPr lang="fr-CH" sz="2400" dirty="0" smtClean="0">
                <a:solidFill>
                  <a:srgbClr val="002060"/>
                </a:solidFill>
              </a:rPr>
              <a:t> </a:t>
            </a:r>
            <a:r>
              <a:rPr lang="fr-CH" sz="2400" dirty="0" err="1" smtClean="0">
                <a:solidFill>
                  <a:srgbClr val="002060"/>
                </a:solidFill>
              </a:rPr>
              <a:t>used</a:t>
            </a:r>
            <a:r>
              <a:rPr lang="fr-CH" sz="2400" dirty="0" smtClean="0">
                <a:solidFill>
                  <a:srgbClr val="002060"/>
                </a:solidFill>
              </a:rPr>
              <a:t> </a:t>
            </a:r>
            <a:r>
              <a:rPr lang="fr-CH" sz="2400" dirty="0" err="1" smtClean="0">
                <a:solidFill>
                  <a:srgbClr val="002060"/>
                </a:solidFill>
              </a:rPr>
              <a:t>detention</a:t>
            </a:r>
            <a:r>
              <a:rPr lang="fr-CH" sz="2400" dirty="0" smtClean="0">
                <a:solidFill>
                  <a:srgbClr val="002060"/>
                </a:solidFill>
              </a:rPr>
              <a:t>  practices </a:t>
            </a:r>
          </a:p>
          <a:p>
            <a:pPr marL="285750" indent="-285750">
              <a:lnSpc>
                <a:spcPct val="150000"/>
              </a:lnSpc>
              <a:buFont typeface="Arial" panose="020B0604020202020204" pitchFamily="34" charset="0"/>
              <a:buChar char="•"/>
            </a:pPr>
            <a:r>
              <a:rPr lang="fr-CH" sz="2400" dirty="0" err="1" smtClean="0">
                <a:solidFill>
                  <a:srgbClr val="002060"/>
                </a:solidFill>
              </a:rPr>
              <a:t>Deportation</a:t>
            </a:r>
            <a:r>
              <a:rPr lang="fr-CH" sz="2400" dirty="0" smtClean="0">
                <a:solidFill>
                  <a:srgbClr val="002060"/>
                </a:solidFill>
              </a:rPr>
              <a:t> on </a:t>
            </a:r>
            <a:r>
              <a:rPr lang="fr-CH" sz="2400" dirty="0" err="1" smtClean="0">
                <a:solidFill>
                  <a:srgbClr val="002060"/>
                </a:solidFill>
              </a:rPr>
              <a:t>health</a:t>
            </a:r>
            <a:r>
              <a:rPr lang="fr-CH" sz="2400" dirty="0" smtClean="0">
                <a:solidFill>
                  <a:srgbClr val="002060"/>
                </a:solidFill>
              </a:rPr>
              <a:t> grounds</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9496" y="4495800"/>
            <a:ext cx="4191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72996" y="296582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2893098" y="161560"/>
            <a:ext cx="6054811" cy="67094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b="1" dirty="0">
                <a:solidFill>
                  <a:srgbClr val="002CB8"/>
                </a:solidFill>
              </a:rPr>
              <a:t> </a:t>
            </a:r>
            <a:r>
              <a:rPr lang="en-US" sz="3600" b="1" dirty="0" smtClean="0">
                <a:solidFill>
                  <a:srgbClr val="002060"/>
                </a:solidFill>
              </a:rPr>
              <a:t>Dangerous migration trends</a:t>
            </a:r>
            <a:endParaRPr lang="en-US" sz="3600" b="1" dirty="0">
              <a:solidFill>
                <a:srgbClr val="002060"/>
              </a:solidFill>
            </a:endParaRPr>
          </a:p>
        </p:txBody>
      </p:sp>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3429000"/>
            <a:ext cx="4272473" cy="195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 y="4903248"/>
            <a:ext cx="3427219"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945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13</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20" y="1199868"/>
            <a:ext cx="3476839" cy="204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10312" y="122345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22983" y="1999968"/>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55296" y="2834968"/>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436949"/>
            <a:ext cx="3698875"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32513" y="4625668"/>
            <a:ext cx="2738445" cy="173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1519415" y="199506"/>
            <a:ext cx="7652253" cy="11998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2060"/>
                </a:solidFill>
              </a:rPr>
              <a:t>Changing the toxic migration narrative</a:t>
            </a:r>
            <a:endParaRPr lang="en-US" sz="3200" b="1" dirty="0">
              <a:solidFill>
                <a:srgbClr val="002060"/>
              </a:solidFill>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570958" y="4599326"/>
            <a:ext cx="3477791" cy="175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59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14</a:t>
            </a:fld>
            <a:endParaRPr lang="en-US"/>
          </a:p>
        </p:txBody>
      </p:sp>
      <p:sp>
        <p:nvSpPr>
          <p:cNvPr id="5" name="Title 1"/>
          <p:cNvSpPr txBox="1">
            <a:spLocks/>
          </p:cNvSpPr>
          <p:nvPr/>
        </p:nvSpPr>
        <p:spPr>
          <a:xfrm>
            <a:off x="4429148" y="98778"/>
            <a:ext cx="4552904" cy="66627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b="1" dirty="0">
                <a:solidFill>
                  <a:srgbClr val="002060"/>
                </a:solidFill>
              </a:rPr>
              <a:t>Changing </a:t>
            </a:r>
            <a:r>
              <a:rPr lang="en-US" sz="3600" b="1" dirty="0" smtClean="0">
                <a:solidFill>
                  <a:srgbClr val="002060"/>
                </a:solidFill>
              </a:rPr>
              <a:t>perceptions</a:t>
            </a:r>
            <a:endParaRPr lang="en-US" sz="3600" b="1" dirty="0">
              <a:solidFill>
                <a:srgbClr val="002060"/>
              </a:solidFill>
            </a:endParaRPr>
          </a:p>
        </p:txBody>
      </p:sp>
      <p:pic>
        <p:nvPicPr>
          <p:cNvPr id="1026" name="Picture 2" descr="http://www.iom.int/sites/default/files/slideshow/160914_WOTM_banner_D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988" y="1645920"/>
            <a:ext cx="8881064" cy="425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47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15</a:t>
            </a:fld>
            <a:endParaRPr lang="en-US"/>
          </a:p>
        </p:txBody>
      </p:sp>
      <p:pic>
        <p:nvPicPr>
          <p:cNvPr id="3074" name="Picture 2" descr="C:\Users\jweekers\Pictures\imamigrant.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513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16</a:t>
            </a:fld>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758" y="1042051"/>
            <a:ext cx="8847438" cy="56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251888" y="166440"/>
            <a:ext cx="5511112" cy="63263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b="1" dirty="0" smtClean="0">
                <a:solidFill>
                  <a:srgbClr val="191389"/>
                </a:solidFill>
              </a:rPr>
              <a:t>Migrants and the economy</a:t>
            </a:r>
            <a:endParaRPr lang="en-US" sz="3600" b="1" dirty="0">
              <a:solidFill>
                <a:srgbClr val="191389"/>
              </a:solidFill>
            </a:endParaRPr>
          </a:p>
        </p:txBody>
      </p:sp>
    </p:spTree>
    <p:extLst>
      <p:ext uri="{BB962C8B-B14F-4D97-AF65-F5344CB8AC3E}">
        <p14:creationId xmlns:p14="http://schemas.microsoft.com/office/powerpoint/2010/main" val="3295990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susmith\Desktop\1_BIT_e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2263973"/>
            <a:ext cx="5825816" cy="42062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8F7F0A11-0092-44FE-AE1D-0010F8BD1B7D}" type="slidenum">
              <a:rPr lang="en-US" smtClean="0">
                <a:solidFill>
                  <a:srgbClr val="FFFFFF"/>
                </a:solidFill>
              </a:rPr>
              <a:pPr>
                <a:defRPr/>
              </a:pPr>
              <a:t>17</a:t>
            </a:fld>
            <a:endParaRPr lang="en-US" dirty="0">
              <a:solidFill>
                <a:srgbClr val="FFFFFF"/>
              </a:solidFill>
            </a:endParaRPr>
          </a:p>
        </p:txBody>
      </p:sp>
      <p:sp>
        <p:nvSpPr>
          <p:cNvPr id="7" name="TextBox 6"/>
          <p:cNvSpPr txBox="1"/>
          <p:nvPr/>
        </p:nvSpPr>
        <p:spPr>
          <a:xfrm>
            <a:off x="533400" y="1081691"/>
            <a:ext cx="8534400" cy="1200329"/>
          </a:xfrm>
          <a:prstGeom prst="rect">
            <a:avLst/>
          </a:prstGeom>
          <a:noFill/>
        </p:spPr>
        <p:txBody>
          <a:bodyPr wrap="square" rtlCol="0">
            <a:spAutoFit/>
          </a:bodyPr>
          <a:lstStyle/>
          <a:p>
            <a:pPr marL="285750" indent="-285750">
              <a:buSzPct val="120000"/>
              <a:buFont typeface="Arial" panose="020B0604020202020204" pitchFamily="34" charset="0"/>
              <a:buChar char="•"/>
            </a:pPr>
            <a:r>
              <a:rPr lang="fr-CH" sz="2400" dirty="0" smtClean="0">
                <a:solidFill>
                  <a:srgbClr val="191389"/>
                </a:solidFill>
                <a:latin typeface="Calibri" panose="020F0502020204030204" pitchFamily="34" charset="0"/>
              </a:rPr>
              <a:t>Migrants </a:t>
            </a:r>
            <a:r>
              <a:rPr lang="fr-CH" sz="2400" dirty="0" err="1" smtClean="0">
                <a:solidFill>
                  <a:srgbClr val="191389"/>
                </a:solidFill>
                <a:latin typeface="Calibri" panose="020F0502020204030204" pitchFamily="34" charset="0"/>
              </a:rPr>
              <a:t>contribute</a:t>
            </a:r>
            <a:r>
              <a:rPr lang="fr-CH" sz="2400" dirty="0" smtClean="0">
                <a:solidFill>
                  <a:srgbClr val="191389"/>
                </a:solidFill>
                <a:latin typeface="Calibri" panose="020F0502020204030204" pitchFamily="34" charset="0"/>
              </a:rPr>
              <a:t> to </a:t>
            </a:r>
            <a:r>
              <a:rPr lang="fr-CH" sz="2400" dirty="0" err="1" smtClean="0">
                <a:solidFill>
                  <a:srgbClr val="191389"/>
                </a:solidFill>
                <a:latin typeface="Calibri" panose="020F0502020204030204" pitchFamily="34" charset="0"/>
              </a:rPr>
              <a:t>economies</a:t>
            </a:r>
            <a:r>
              <a:rPr lang="fr-CH" sz="2400" dirty="0" smtClean="0">
                <a:solidFill>
                  <a:srgbClr val="191389"/>
                </a:solidFill>
                <a:latin typeface="Calibri" panose="020F0502020204030204" pitchFamily="34" charset="0"/>
              </a:rPr>
              <a:t> and </a:t>
            </a:r>
            <a:r>
              <a:rPr lang="fr-CH" sz="2400" dirty="0" err="1" smtClean="0">
                <a:solidFill>
                  <a:srgbClr val="191389"/>
                </a:solidFill>
                <a:latin typeface="Calibri" panose="020F0502020204030204" pitchFamily="34" charset="0"/>
              </a:rPr>
              <a:t>development</a:t>
            </a:r>
            <a:endParaRPr lang="en-US" sz="2400" dirty="0" smtClean="0">
              <a:solidFill>
                <a:srgbClr val="191389"/>
              </a:solidFill>
              <a:latin typeface="Calibri" panose="020F0502020204030204" pitchFamily="34" charset="0"/>
            </a:endParaRPr>
          </a:p>
          <a:p>
            <a:pPr marL="285750" indent="-285750">
              <a:buSzPct val="120000"/>
              <a:buFont typeface="Arial" panose="020B0604020202020204" pitchFamily="34" charset="0"/>
              <a:buChar char="•"/>
            </a:pPr>
            <a:r>
              <a:rPr lang="en-US" sz="2400" dirty="0" smtClean="0">
                <a:solidFill>
                  <a:srgbClr val="191389"/>
                </a:solidFill>
                <a:latin typeface="Calibri" panose="020F0502020204030204" pitchFamily="34" charset="0"/>
              </a:rPr>
              <a:t>Migrants contribute more in taxes and social contributions than they receive in benefits</a:t>
            </a:r>
          </a:p>
        </p:txBody>
      </p:sp>
      <p:sp>
        <p:nvSpPr>
          <p:cNvPr id="8" name="TextBox 7"/>
          <p:cNvSpPr txBox="1"/>
          <p:nvPr/>
        </p:nvSpPr>
        <p:spPr>
          <a:xfrm>
            <a:off x="253314" y="6506031"/>
            <a:ext cx="1830859" cy="261610"/>
          </a:xfrm>
          <a:prstGeom prst="rect">
            <a:avLst/>
          </a:prstGeom>
          <a:noFill/>
        </p:spPr>
        <p:txBody>
          <a:bodyPr wrap="square" rtlCol="0">
            <a:spAutoFit/>
          </a:bodyPr>
          <a:lstStyle/>
          <a:p>
            <a:pPr algn="ctr"/>
            <a:r>
              <a:rPr lang="en-US" sz="1100" dirty="0"/>
              <a:t>I</a:t>
            </a:r>
            <a:r>
              <a:rPr lang="en-US" sz="1100" dirty="0" smtClean="0"/>
              <a:t>mage: ILO/OHCHR, 2013.</a:t>
            </a:r>
          </a:p>
        </p:txBody>
      </p:sp>
      <p:sp>
        <p:nvSpPr>
          <p:cNvPr id="9" name="Title 1"/>
          <p:cNvSpPr txBox="1">
            <a:spLocks/>
          </p:cNvSpPr>
          <p:nvPr/>
        </p:nvSpPr>
        <p:spPr>
          <a:xfrm>
            <a:off x="2368378" y="149964"/>
            <a:ext cx="6516130" cy="54201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2CB8"/>
                </a:solidFill>
              </a:rPr>
              <a:t> </a:t>
            </a:r>
            <a:r>
              <a:rPr lang="en-US" sz="3200" b="1" dirty="0" smtClean="0">
                <a:solidFill>
                  <a:srgbClr val="191389"/>
                </a:solidFill>
              </a:rPr>
              <a:t>Migrants and the economy</a:t>
            </a:r>
            <a:endParaRPr lang="en-US" sz="2800" b="1" dirty="0">
              <a:solidFill>
                <a:srgbClr val="191389"/>
              </a:solidFill>
            </a:endParaRPr>
          </a:p>
        </p:txBody>
      </p:sp>
    </p:spTree>
    <p:extLst>
      <p:ext uri="{BB962C8B-B14F-4D97-AF65-F5344CB8AC3E}">
        <p14:creationId xmlns:p14="http://schemas.microsoft.com/office/powerpoint/2010/main" val="13489826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0500" y="1110136"/>
            <a:ext cx="8763000" cy="5341684"/>
          </a:xfrm>
          <a:prstGeom prst="rect">
            <a:avLst/>
          </a:prstGeom>
        </p:spPr>
      </p:pic>
      <p:sp>
        <p:nvSpPr>
          <p:cNvPr id="4" name="Rectangle 3"/>
          <p:cNvSpPr/>
          <p:nvPr/>
        </p:nvSpPr>
        <p:spPr>
          <a:xfrm>
            <a:off x="190500" y="6436311"/>
            <a:ext cx="8001000" cy="307777"/>
          </a:xfrm>
          <a:prstGeom prst="rect">
            <a:avLst/>
          </a:prstGeom>
        </p:spPr>
        <p:txBody>
          <a:bodyPr wrap="square">
            <a:spAutoFit/>
          </a:bodyPr>
          <a:lstStyle/>
          <a:p>
            <a:r>
              <a:rPr lang="en-US" sz="1400" dirty="0"/>
              <a:t>Source: World Bank Development Prospects Group, “Migration and Development Brief 24,” April 13, 2015.</a:t>
            </a:r>
          </a:p>
        </p:txBody>
      </p:sp>
      <p:sp>
        <p:nvSpPr>
          <p:cNvPr id="8" name="Title 1"/>
          <p:cNvSpPr txBox="1">
            <a:spLocks/>
          </p:cNvSpPr>
          <p:nvPr/>
        </p:nvSpPr>
        <p:spPr>
          <a:xfrm>
            <a:off x="3442388" y="166440"/>
            <a:ext cx="5511112" cy="63263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a:solidFill>
                  <a:srgbClr val="002060"/>
                </a:solidFill>
              </a:rPr>
              <a:t>Migrants and the economy</a:t>
            </a:r>
          </a:p>
        </p:txBody>
      </p:sp>
    </p:spTree>
    <p:extLst>
      <p:ext uri="{BB962C8B-B14F-4D97-AF65-F5344CB8AC3E}">
        <p14:creationId xmlns:p14="http://schemas.microsoft.com/office/powerpoint/2010/main" val="2242798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algn="r"/>
            <a:r>
              <a:rPr lang="fr-CH" sz="3200" b="1" dirty="0" err="1" smtClean="0">
                <a:solidFill>
                  <a:srgbClr val="002060"/>
                </a:solidFill>
              </a:rPr>
              <a:t>Where</a:t>
            </a:r>
            <a:r>
              <a:rPr lang="fr-CH" sz="3200" b="1" dirty="0" smtClean="0">
                <a:solidFill>
                  <a:srgbClr val="002060"/>
                </a:solidFill>
              </a:rPr>
              <a:t> are </a:t>
            </a:r>
            <a:r>
              <a:rPr lang="fr-CH" sz="3200" b="1" dirty="0" err="1" smtClean="0">
                <a:solidFill>
                  <a:srgbClr val="002060"/>
                </a:solidFill>
              </a:rPr>
              <a:t>we</a:t>
            </a:r>
            <a:r>
              <a:rPr lang="fr-CH" sz="3200" b="1" dirty="0" smtClean="0">
                <a:solidFill>
                  <a:srgbClr val="002060"/>
                </a:solidFill>
              </a:rPr>
              <a:t> </a:t>
            </a:r>
            <a:r>
              <a:rPr lang="fr-CH" sz="3200" b="1" dirty="0" err="1" smtClean="0">
                <a:solidFill>
                  <a:srgbClr val="002060"/>
                </a:solidFill>
              </a:rPr>
              <a:t>heading</a:t>
            </a:r>
            <a:r>
              <a:rPr lang="fr-CH" sz="3200" b="1" dirty="0" smtClean="0">
                <a:solidFill>
                  <a:srgbClr val="002060"/>
                </a:solidFill>
              </a:rPr>
              <a:t> ?</a:t>
            </a:r>
            <a:endParaRPr lang="en-GB" sz="3200" b="1" dirty="0">
              <a:solidFill>
                <a:srgbClr val="002060"/>
              </a:solidFill>
            </a:endParaRPr>
          </a:p>
        </p:txBody>
      </p:sp>
      <p:sp>
        <p:nvSpPr>
          <p:cNvPr id="4" name="Content Placeholder 3"/>
          <p:cNvSpPr>
            <a:spLocks noGrp="1"/>
          </p:cNvSpPr>
          <p:nvPr>
            <p:ph sz="half" idx="2"/>
          </p:nvPr>
        </p:nvSpPr>
        <p:spPr/>
        <p:txBody>
          <a:bodyPr/>
          <a:lstStyle/>
          <a:p>
            <a:endParaRPr lang="en-GB"/>
          </a:p>
        </p:txBody>
      </p:sp>
      <p:pic>
        <p:nvPicPr>
          <p:cNvPr id="4098" name="Picture 2" descr="C:\Users\jweekers\AppData\Local\Microsoft\Windows\Temporary Internet Files\Content.Outlook\J4O960DB\FullSizeRen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065" y="960120"/>
            <a:ext cx="7556269" cy="528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00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21920"/>
            <a:ext cx="8229600" cy="1143000"/>
          </a:xfrm>
        </p:spPr>
        <p:txBody>
          <a:bodyPr/>
          <a:lstStyle/>
          <a:p>
            <a:pPr algn="r"/>
            <a:r>
              <a:rPr lang="fr-CH" sz="3600" b="1" dirty="0" smtClean="0">
                <a:solidFill>
                  <a:schemeClr val="tx2"/>
                </a:solidFill>
              </a:rPr>
              <a:t>Content</a:t>
            </a:r>
            <a:endParaRPr lang="en-GB" b="1" dirty="0">
              <a:solidFill>
                <a:schemeClr val="tx2"/>
              </a:solidFill>
            </a:endParaRPr>
          </a:p>
        </p:txBody>
      </p:sp>
      <p:sp>
        <p:nvSpPr>
          <p:cNvPr id="3" name="Content Placeholder 2"/>
          <p:cNvSpPr>
            <a:spLocks noGrp="1"/>
          </p:cNvSpPr>
          <p:nvPr>
            <p:ph sz="half" idx="1"/>
          </p:nvPr>
        </p:nvSpPr>
        <p:spPr>
          <a:xfrm>
            <a:off x="457200" y="1600200"/>
            <a:ext cx="8564880" cy="4525963"/>
          </a:xfrm>
        </p:spPr>
        <p:txBody>
          <a:bodyPr>
            <a:normAutofit/>
          </a:bodyPr>
          <a:lstStyle/>
          <a:p>
            <a:r>
              <a:rPr lang="fr-CH" sz="2400" dirty="0" smtClean="0">
                <a:solidFill>
                  <a:srgbClr val="191389"/>
                </a:solidFill>
              </a:rPr>
              <a:t>IOM and Migrant </a:t>
            </a:r>
            <a:r>
              <a:rPr lang="fr-CH" sz="2400" dirty="0" err="1" smtClean="0">
                <a:solidFill>
                  <a:srgbClr val="191389"/>
                </a:solidFill>
              </a:rPr>
              <a:t>Health</a:t>
            </a:r>
            <a:endParaRPr lang="fr-CH" sz="2400" dirty="0" smtClean="0">
              <a:solidFill>
                <a:srgbClr val="191389"/>
              </a:solidFill>
            </a:endParaRPr>
          </a:p>
          <a:p>
            <a:r>
              <a:rPr lang="fr-CH" sz="2400" dirty="0" err="1" smtClean="0">
                <a:solidFill>
                  <a:srgbClr val="191389"/>
                </a:solidFill>
              </a:rPr>
              <a:t>What</a:t>
            </a:r>
            <a:r>
              <a:rPr lang="fr-CH" sz="2400" dirty="0" smtClean="0">
                <a:solidFill>
                  <a:srgbClr val="191389"/>
                </a:solidFill>
              </a:rPr>
              <a:t> has </a:t>
            </a:r>
            <a:r>
              <a:rPr lang="fr-CH" sz="2400" dirty="0" err="1" smtClean="0">
                <a:solidFill>
                  <a:srgbClr val="191389"/>
                </a:solidFill>
              </a:rPr>
              <a:t>happened</a:t>
            </a:r>
            <a:r>
              <a:rPr lang="fr-CH" sz="2400" dirty="0">
                <a:solidFill>
                  <a:srgbClr val="191389"/>
                </a:solidFill>
              </a:rPr>
              <a:t> </a:t>
            </a:r>
            <a:r>
              <a:rPr lang="fr-CH" sz="2400" dirty="0" err="1" smtClean="0">
                <a:solidFill>
                  <a:srgbClr val="191389"/>
                </a:solidFill>
              </a:rPr>
              <a:t>since</a:t>
            </a:r>
            <a:r>
              <a:rPr lang="fr-CH" sz="2400" dirty="0" smtClean="0">
                <a:solidFill>
                  <a:srgbClr val="191389"/>
                </a:solidFill>
              </a:rPr>
              <a:t> the </a:t>
            </a:r>
            <a:r>
              <a:rPr lang="fr-CH" sz="2400" dirty="0" err="1" smtClean="0">
                <a:solidFill>
                  <a:srgbClr val="191389"/>
                </a:solidFill>
              </a:rPr>
              <a:t>milestone</a:t>
            </a:r>
            <a:r>
              <a:rPr lang="fr-CH" sz="2400" dirty="0" smtClean="0">
                <a:solidFill>
                  <a:srgbClr val="191389"/>
                </a:solidFill>
              </a:rPr>
              <a:t> WHA </a:t>
            </a:r>
            <a:r>
              <a:rPr lang="fr-CH" sz="2400" dirty="0" err="1">
                <a:solidFill>
                  <a:srgbClr val="191389"/>
                </a:solidFill>
              </a:rPr>
              <a:t>Resolution</a:t>
            </a:r>
            <a:endParaRPr lang="fr-CH" sz="2400" dirty="0" smtClean="0">
              <a:solidFill>
                <a:srgbClr val="191389"/>
              </a:solidFill>
            </a:endParaRPr>
          </a:p>
          <a:p>
            <a:r>
              <a:rPr lang="fr-CH" sz="2400" dirty="0" smtClean="0">
                <a:solidFill>
                  <a:srgbClr val="191389"/>
                </a:solidFill>
              </a:rPr>
              <a:t>Challenges and </a:t>
            </a:r>
            <a:r>
              <a:rPr lang="fr-CH" sz="2400" dirty="0" err="1" smtClean="0">
                <a:solidFill>
                  <a:srgbClr val="191389"/>
                </a:solidFill>
              </a:rPr>
              <a:t>opportunities</a:t>
            </a:r>
            <a:endParaRPr lang="fr-CH" sz="2400" dirty="0" smtClean="0">
              <a:solidFill>
                <a:srgbClr val="191389"/>
              </a:solidFill>
            </a:endParaRPr>
          </a:p>
          <a:p>
            <a:r>
              <a:rPr lang="fr-CH" sz="2400" dirty="0" err="1" smtClean="0">
                <a:solidFill>
                  <a:srgbClr val="191389"/>
                </a:solidFill>
              </a:rPr>
              <a:t>Advancing</a:t>
            </a:r>
            <a:r>
              <a:rPr lang="fr-CH" sz="2400" dirty="0" smtClean="0">
                <a:solidFill>
                  <a:srgbClr val="191389"/>
                </a:solidFill>
              </a:rPr>
              <a:t> the agenda post UNGA 2016</a:t>
            </a:r>
            <a:endParaRPr lang="en-GB" sz="2400" dirty="0">
              <a:solidFill>
                <a:srgbClr val="191389"/>
              </a:solidFill>
            </a:endParaRPr>
          </a:p>
        </p:txBody>
      </p:sp>
    </p:spTree>
    <p:extLst>
      <p:ext uri="{BB962C8B-B14F-4D97-AF65-F5344CB8AC3E}">
        <p14:creationId xmlns:p14="http://schemas.microsoft.com/office/powerpoint/2010/main" val="3962817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2322" y="2536588"/>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0" y="178903"/>
            <a:ext cx="6781800" cy="338554"/>
          </a:xfrm>
          <a:prstGeom prst="rect">
            <a:avLst/>
          </a:prstGeom>
          <a:noFill/>
        </p:spPr>
        <p:txBody>
          <a:bodyPr wrap="square" rtlCol="0">
            <a:spAutoFit/>
          </a:bodyPr>
          <a:lstStyle/>
          <a:p>
            <a:endParaRPr lang="en-US" sz="1600" dirty="0" smtClean="0"/>
          </a:p>
        </p:txBody>
      </p:sp>
      <p:sp>
        <p:nvSpPr>
          <p:cNvPr id="5" name="TextBox 4"/>
          <p:cNvSpPr txBox="1"/>
          <p:nvPr/>
        </p:nvSpPr>
        <p:spPr>
          <a:xfrm>
            <a:off x="381001" y="1143000"/>
            <a:ext cx="5943599" cy="2769989"/>
          </a:xfrm>
          <a:prstGeom prst="rect">
            <a:avLst/>
          </a:prstGeom>
          <a:noFill/>
        </p:spPr>
        <p:txBody>
          <a:bodyPr wrap="square" rtlCol="0">
            <a:spAutoFit/>
          </a:bodyPr>
          <a:lstStyle/>
          <a:p>
            <a:pPr algn="just"/>
            <a:endParaRPr lang="en-US" sz="1500" dirty="0" smtClean="0"/>
          </a:p>
          <a:p>
            <a:pPr algn="just"/>
            <a:r>
              <a:rPr lang="en-US" sz="2400" dirty="0" smtClean="0"/>
              <a:t>3.8 Achieve </a:t>
            </a:r>
            <a:r>
              <a:rPr lang="en-US" sz="2400" b="1" dirty="0" smtClean="0">
                <a:solidFill>
                  <a:srgbClr val="00B050"/>
                </a:solidFill>
              </a:rPr>
              <a:t>universal health coverage</a:t>
            </a:r>
            <a:r>
              <a:rPr lang="en-US" sz="2400" dirty="0" smtClean="0"/>
              <a:t>, including financial risk protection, access to quality essential health-care services and access to safe, effective, quality and affordable essential medicines and vaccines for all</a:t>
            </a:r>
          </a:p>
          <a:p>
            <a:pPr algn="just"/>
            <a:endParaRPr lang="en-US" sz="1500" dirty="0" smtClean="0"/>
          </a:p>
        </p:txBody>
      </p:sp>
      <p:pic>
        <p:nvPicPr>
          <p:cNvPr id="61442" name="Picture 2" descr="Image associé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1812" y="214745"/>
            <a:ext cx="2005013" cy="2286001"/>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http://static.wixstatic.com/media/e81ae8ff873f8466aafef12d307c8212.wix_mp_51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400" y="3886199"/>
            <a:ext cx="5105400" cy="2971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38109" y="178903"/>
            <a:ext cx="2677208" cy="646331"/>
          </a:xfrm>
          <a:prstGeom prst="rect">
            <a:avLst/>
          </a:prstGeom>
          <a:noFill/>
        </p:spPr>
        <p:txBody>
          <a:bodyPr wrap="none" rtlCol="0">
            <a:spAutoFit/>
          </a:bodyPr>
          <a:lstStyle/>
          <a:p>
            <a:pPr algn="r"/>
            <a:r>
              <a:rPr lang="en-US" sz="3600" b="1" dirty="0" smtClean="0">
                <a:solidFill>
                  <a:srgbClr val="191389"/>
                </a:solidFill>
              </a:rPr>
              <a:t>Agenda 2030</a:t>
            </a:r>
            <a:endParaRPr lang="en-US" sz="3600" b="1" dirty="0">
              <a:solidFill>
                <a:srgbClr val="191389"/>
              </a:solidFill>
            </a:endParaRPr>
          </a:p>
        </p:txBody>
      </p:sp>
      <p:sp>
        <p:nvSpPr>
          <p:cNvPr id="3" name="TextBox 2"/>
          <p:cNvSpPr txBox="1"/>
          <p:nvPr/>
        </p:nvSpPr>
        <p:spPr>
          <a:xfrm>
            <a:off x="3657600" y="6287869"/>
            <a:ext cx="5410200" cy="646331"/>
          </a:xfrm>
          <a:prstGeom prst="rect">
            <a:avLst/>
          </a:prstGeom>
          <a:noFill/>
        </p:spPr>
        <p:txBody>
          <a:bodyPr wrap="square" rtlCol="0">
            <a:spAutoFit/>
          </a:bodyPr>
          <a:lstStyle/>
          <a:p>
            <a:r>
              <a:rPr lang="en-US" sz="3600" i="1" dirty="0" smtClean="0">
                <a:latin typeface="Algerian" panose="04020705040A02060702" pitchFamily="82" charset="0"/>
              </a:rPr>
              <a:t>LEAVE NO ONE BEHIND !</a:t>
            </a:r>
            <a:endParaRPr lang="en-US" sz="3600" i="1" dirty="0">
              <a:latin typeface="Algerian" panose="04020705040A02060702" pitchFamily="82" charset="0"/>
            </a:endParaRPr>
          </a:p>
        </p:txBody>
      </p:sp>
    </p:spTree>
    <p:extLst>
      <p:ext uri="{BB962C8B-B14F-4D97-AF65-F5344CB8AC3E}">
        <p14:creationId xmlns:p14="http://schemas.microsoft.com/office/powerpoint/2010/main" val="383256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517" y="0"/>
            <a:ext cx="7772400" cy="1143000"/>
          </a:xfrm>
        </p:spPr>
        <p:txBody>
          <a:bodyPr>
            <a:noAutofit/>
          </a:bodyPr>
          <a:lstStyle/>
          <a:p>
            <a:pPr algn="r"/>
            <a:r>
              <a:rPr lang="fr-CH" sz="3200" b="1" dirty="0" err="1" smtClean="0">
                <a:solidFill>
                  <a:srgbClr val="002060"/>
                </a:solidFill>
              </a:rPr>
              <a:t>Tracing</a:t>
            </a:r>
            <a:r>
              <a:rPr lang="fr-CH" sz="3200" b="1" dirty="0" smtClean="0">
                <a:solidFill>
                  <a:srgbClr val="002060"/>
                </a:solidFill>
              </a:rPr>
              <a:t> Migrant </a:t>
            </a:r>
            <a:r>
              <a:rPr lang="fr-CH" sz="3200" b="1" dirty="0" err="1" smtClean="0">
                <a:solidFill>
                  <a:srgbClr val="002060"/>
                </a:solidFill>
              </a:rPr>
              <a:t>Health</a:t>
            </a:r>
            <a:r>
              <a:rPr lang="fr-CH" sz="3200" b="1" dirty="0" smtClean="0">
                <a:solidFill>
                  <a:srgbClr val="002060"/>
                </a:solidFill>
              </a:rPr>
              <a:t> in </a:t>
            </a:r>
            <a:r>
              <a:rPr lang="fr-CH" sz="3200" b="1" dirty="0">
                <a:solidFill>
                  <a:srgbClr val="002060"/>
                </a:solidFill>
              </a:rPr>
              <a:t>the SDGs</a:t>
            </a:r>
            <a:endParaRPr lang="en-US" sz="3200" b="1" dirty="0"/>
          </a:p>
        </p:txBody>
      </p:sp>
      <p:pic>
        <p:nvPicPr>
          <p:cNvPr id="18" name="Picture 12" descr="SDGs Icon Goal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6907" y="1992855"/>
            <a:ext cx="864665" cy="8646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SDGs Icon Goal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5656" y="1988840"/>
            <a:ext cx="864096" cy="8686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SDGs Icon Goal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53433" y="1988840"/>
            <a:ext cx="868680" cy="86868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21" name="Picture 4" descr="SDGs Icon Goal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2183" y="1984824"/>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SDGs Icon Goal 1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60414" y="4222947"/>
            <a:ext cx="868680" cy="86868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23" name="Picture 20" descr="SDGs Icon Goal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53433" y="4229609"/>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SDGs Icon Goal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89392" y="4216286"/>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SDGs Icon Goal 1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39473" y="4236270"/>
            <a:ext cx="868680" cy="86868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26" name="Picture 14" descr="SDGs Icon Goal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332493" y="4242932"/>
            <a:ext cx="868680" cy="86868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27" name="Picture 8" descr="SDGs Icon Goal 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139953" y="1988840"/>
            <a:ext cx="864095" cy="86868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24262" y="1412776"/>
            <a:ext cx="3758658" cy="338554"/>
          </a:xfrm>
          <a:prstGeom prst="rect">
            <a:avLst/>
          </a:prstGeom>
          <a:noFill/>
        </p:spPr>
        <p:txBody>
          <a:bodyPr wrap="none" rtlCol="0" anchor="b">
            <a:spAutoFit/>
          </a:bodyPr>
          <a:lstStyle/>
          <a:p>
            <a:r>
              <a:rPr lang="fr-CH" sz="1600" b="1" dirty="0" smtClean="0">
                <a:solidFill>
                  <a:schemeClr val="bg1"/>
                </a:solidFill>
              </a:rPr>
              <a:t>Migration Health in the Goals and Targets </a:t>
            </a:r>
            <a:endParaRPr lang="en-US" sz="1600" b="1" dirty="0">
              <a:solidFill>
                <a:schemeClr val="bg1"/>
              </a:solidFill>
            </a:endParaRPr>
          </a:p>
        </p:txBody>
      </p:sp>
      <p:sp>
        <p:nvSpPr>
          <p:cNvPr id="7" name="TextBox 6"/>
          <p:cNvSpPr txBox="1"/>
          <p:nvPr/>
        </p:nvSpPr>
        <p:spPr>
          <a:xfrm>
            <a:off x="2635193" y="2941601"/>
            <a:ext cx="1247905" cy="353943"/>
          </a:xfrm>
          <a:prstGeom prst="rect">
            <a:avLst/>
          </a:prstGeom>
          <a:noFill/>
        </p:spPr>
        <p:txBody>
          <a:bodyPr wrap="square" rtlCol="0" anchor="ctr">
            <a:spAutoFit/>
          </a:bodyPr>
          <a:lstStyle/>
          <a:p>
            <a:pPr algn="ctr"/>
            <a:r>
              <a:rPr lang="fr-CH" sz="850" b="1" dirty="0" smtClean="0"/>
              <a:t>2.1-2: END HUNGER, MALNUTRITION</a:t>
            </a:r>
            <a:endParaRPr lang="en-US" sz="850" b="1" dirty="0"/>
          </a:p>
        </p:txBody>
      </p:sp>
      <p:sp>
        <p:nvSpPr>
          <p:cNvPr id="8" name="TextBox 7"/>
          <p:cNvSpPr txBox="1"/>
          <p:nvPr/>
        </p:nvSpPr>
        <p:spPr>
          <a:xfrm>
            <a:off x="4004906" y="2931056"/>
            <a:ext cx="1134189" cy="1277273"/>
          </a:xfrm>
          <a:prstGeom prst="rect">
            <a:avLst/>
          </a:prstGeom>
          <a:noFill/>
        </p:spPr>
        <p:txBody>
          <a:bodyPr wrap="square" rtlCol="0">
            <a:spAutoFit/>
          </a:bodyPr>
          <a:lstStyle/>
          <a:p>
            <a:pPr algn="ctr"/>
            <a:r>
              <a:rPr lang="fr-CH" sz="850" b="1" dirty="0" smtClean="0"/>
              <a:t>3.8: UNIVERSAL HEALTH COVERAGE</a:t>
            </a:r>
          </a:p>
          <a:p>
            <a:pPr algn="ctr"/>
            <a:endParaRPr lang="fr-CH" sz="850" b="1" dirty="0"/>
          </a:p>
          <a:p>
            <a:pPr algn="ctr"/>
            <a:r>
              <a:rPr lang="fr-CH" sz="850" b="1" dirty="0" smtClean="0"/>
              <a:t>3.d: STENGTHEN CAPACITIES FOR EARLY WARNING IN GLOBAL HEALTH RISKS</a:t>
            </a:r>
          </a:p>
          <a:p>
            <a:endParaRPr lang="en-US" sz="900" dirty="0"/>
          </a:p>
        </p:txBody>
      </p:sp>
      <p:sp>
        <p:nvSpPr>
          <p:cNvPr id="9" name="TextBox 8"/>
          <p:cNvSpPr txBox="1"/>
          <p:nvPr/>
        </p:nvSpPr>
        <p:spPr>
          <a:xfrm>
            <a:off x="6830623" y="2931055"/>
            <a:ext cx="1008112" cy="1138773"/>
          </a:xfrm>
          <a:prstGeom prst="rect">
            <a:avLst/>
          </a:prstGeom>
          <a:noFill/>
        </p:spPr>
        <p:txBody>
          <a:bodyPr wrap="square" rtlCol="0" anchor="ctr">
            <a:spAutoFit/>
          </a:bodyPr>
          <a:lstStyle/>
          <a:p>
            <a:pPr algn="ctr"/>
            <a:r>
              <a:rPr lang="fr-CH" sz="850" b="1" dirty="0" smtClean="0"/>
              <a:t>6.1: UNIVERSAL ACCESS TO DRINKING WATER</a:t>
            </a:r>
          </a:p>
          <a:p>
            <a:pPr algn="ctr"/>
            <a:endParaRPr lang="fr-CH" sz="850" b="1" dirty="0"/>
          </a:p>
          <a:p>
            <a:pPr algn="ctr"/>
            <a:r>
              <a:rPr lang="fr-CH" sz="850" b="1" dirty="0" smtClean="0"/>
              <a:t>6.2: UNIVERSAL ACCESS TO SANITATION AND HYGIENE</a:t>
            </a:r>
            <a:endParaRPr lang="en-US" sz="850" b="1" dirty="0"/>
          </a:p>
        </p:txBody>
      </p:sp>
      <p:sp>
        <p:nvSpPr>
          <p:cNvPr id="10" name="TextBox 9"/>
          <p:cNvSpPr txBox="1"/>
          <p:nvPr/>
        </p:nvSpPr>
        <p:spPr>
          <a:xfrm>
            <a:off x="1330316" y="2931056"/>
            <a:ext cx="1092414" cy="1138773"/>
          </a:xfrm>
          <a:prstGeom prst="rect">
            <a:avLst/>
          </a:prstGeom>
          <a:noFill/>
        </p:spPr>
        <p:txBody>
          <a:bodyPr wrap="square" rtlCol="0" anchor="ctr">
            <a:spAutoFit/>
          </a:bodyPr>
          <a:lstStyle/>
          <a:p>
            <a:pPr algn="ctr"/>
            <a:r>
              <a:rPr lang="fr-CH" sz="850" b="1" dirty="0" smtClean="0"/>
              <a:t>1.1: ERADICATE EXTREME POVERTY</a:t>
            </a:r>
          </a:p>
          <a:p>
            <a:pPr algn="ctr"/>
            <a:endParaRPr lang="fr-CH" sz="850" b="1" dirty="0" smtClean="0"/>
          </a:p>
          <a:p>
            <a:pPr algn="ctr"/>
            <a:r>
              <a:rPr lang="fr-CH" sz="850" b="1" dirty="0" smtClean="0"/>
              <a:t>1.15: RESILIENCE TO CLIMATE EVENTS &amp; ECONOMIC, SOCIAL, &amp; ENVIRONMENTAL SHOCKS</a:t>
            </a:r>
            <a:endParaRPr lang="en-US" sz="850" b="1" dirty="0"/>
          </a:p>
        </p:txBody>
      </p:sp>
      <p:sp>
        <p:nvSpPr>
          <p:cNvPr id="11" name="TextBox 10"/>
          <p:cNvSpPr txBox="1"/>
          <p:nvPr/>
        </p:nvSpPr>
        <p:spPr>
          <a:xfrm>
            <a:off x="5356908" y="2931057"/>
            <a:ext cx="1152128" cy="1007968"/>
          </a:xfrm>
          <a:prstGeom prst="rect">
            <a:avLst/>
          </a:prstGeom>
          <a:noFill/>
        </p:spPr>
        <p:txBody>
          <a:bodyPr wrap="square" rtlCol="0" anchor="ctr">
            <a:spAutoFit/>
          </a:bodyPr>
          <a:lstStyle/>
          <a:p>
            <a:pPr algn="ctr"/>
            <a:r>
              <a:rPr lang="fr-CH" sz="850" b="1" dirty="0" smtClean="0"/>
              <a:t>5.2: TRAFFICKING (WOMEN AND GIRLS)</a:t>
            </a:r>
          </a:p>
          <a:p>
            <a:pPr algn="ctr"/>
            <a:endParaRPr lang="fr-CH" sz="850" b="1" dirty="0"/>
          </a:p>
          <a:p>
            <a:pPr algn="ctr"/>
            <a:r>
              <a:rPr lang="fr-CH" sz="850" b="1" dirty="0" smtClean="0"/>
              <a:t>5.6: UNIVERSAL ACCESS TO SEXUAL AND REPRODUCTIVE RIGHTS</a:t>
            </a:r>
            <a:endParaRPr lang="en-US" sz="850" b="1" dirty="0"/>
          </a:p>
        </p:txBody>
      </p:sp>
      <p:sp>
        <p:nvSpPr>
          <p:cNvPr id="13" name="TextBox 12"/>
          <p:cNvSpPr txBox="1"/>
          <p:nvPr/>
        </p:nvSpPr>
        <p:spPr>
          <a:xfrm>
            <a:off x="1184104" y="5166192"/>
            <a:ext cx="1261995" cy="877163"/>
          </a:xfrm>
          <a:prstGeom prst="rect">
            <a:avLst/>
          </a:prstGeom>
          <a:noFill/>
        </p:spPr>
        <p:txBody>
          <a:bodyPr wrap="square" rtlCol="0">
            <a:spAutoFit/>
          </a:bodyPr>
          <a:lstStyle/>
          <a:p>
            <a:pPr algn="ctr"/>
            <a:r>
              <a:rPr lang="fr-CH" sz="850" b="1" dirty="0" smtClean="0"/>
              <a:t>8.7: TRAFFICKING </a:t>
            </a:r>
          </a:p>
          <a:p>
            <a:pPr algn="ctr"/>
            <a:endParaRPr lang="fr-CH" sz="850" b="1" dirty="0"/>
          </a:p>
          <a:p>
            <a:pPr algn="ctr"/>
            <a:r>
              <a:rPr lang="fr-CH" sz="850" b="1" dirty="0" smtClean="0"/>
              <a:t>8.8: PROJECT LABOUR RIGHTS OF MIGRANT WORKERS (MIGRANT WOMEN)</a:t>
            </a:r>
            <a:endParaRPr lang="en-US" sz="850" b="1" dirty="0"/>
          </a:p>
        </p:txBody>
      </p:sp>
      <p:sp>
        <p:nvSpPr>
          <p:cNvPr id="14" name="TextBox 13"/>
          <p:cNvSpPr txBox="1"/>
          <p:nvPr/>
        </p:nvSpPr>
        <p:spPr>
          <a:xfrm>
            <a:off x="2620002" y="5191963"/>
            <a:ext cx="1154211" cy="615553"/>
          </a:xfrm>
          <a:prstGeom prst="rect">
            <a:avLst/>
          </a:prstGeom>
          <a:noFill/>
        </p:spPr>
        <p:txBody>
          <a:bodyPr wrap="square" rtlCol="0">
            <a:spAutoFit/>
          </a:bodyPr>
          <a:lstStyle/>
          <a:p>
            <a:pPr algn="ctr"/>
            <a:r>
              <a:rPr lang="fr-CH" sz="850" b="1" dirty="0" smtClean="0"/>
              <a:t>10.7: PLANNED AND WELL-MANAGED MIGRATION POLICY</a:t>
            </a:r>
          </a:p>
          <a:p>
            <a:pPr algn="ctr"/>
            <a:endParaRPr lang="fr-CH" sz="850" b="1" dirty="0"/>
          </a:p>
        </p:txBody>
      </p:sp>
      <p:sp>
        <p:nvSpPr>
          <p:cNvPr id="15" name="TextBox 14"/>
          <p:cNvSpPr txBox="1"/>
          <p:nvPr/>
        </p:nvSpPr>
        <p:spPr>
          <a:xfrm>
            <a:off x="3950321" y="5166192"/>
            <a:ext cx="1080120" cy="1138773"/>
          </a:xfrm>
          <a:prstGeom prst="rect">
            <a:avLst/>
          </a:prstGeom>
          <a:noFill/>
        </p:spPr>
        <p:txBody>
          <a:bodyPr wrap="square" rtlCol="0">
            <a:spAutoFit/>
          </a:bodyPr>
          <a:lstStyle/>
          <a:p>
            <a:pPr algn="ctr"/>
            <a:r>
              <a:rPr lang="fr-CH" sz="850" b="1" dirty="0" smtClean="0"/>
              <a:t>11.1 ACCESS TO SAFE HOUSING</a:t>
            </a:r>
          </a:p>
          <a:p>
            <a:pPr algn="ctr"/>
            <a:endParaRPr lang="fr-CH" sz="850" b="1" dirty="0"/>
          </a:p>
          <a:p>
            <a:pPr algn="ctr"/>
            <a:r>
              <a:rPr lang="fr-CH" sz="850" b="1" dirty="0" smtClean="0"/>
              <a:t>11.5: REDUCE DEATHS &amp; NUMBER OF PEOPLE AFFECTED BY DIASTERS</a:t>
            </a:r>
            <a:endParaRPr lang="en-US" sz="850" b="1" dirty="0"/>
          </a:p>
        </p:txBody>
      </p:sp>
      <p:sp>
        <p:nvSpPr>
          <p:cNvPr id="16" name="TextBox 15"/>
          <p:cNvSpPr txBox="1"/>
          <p:nvPr/>
        </p:nvSpPr>
        <p:spPr>
          <a:xfrm>
            <a:off x="5469126" y="5191963"/>
            <a:ext cx="1117182" cy="1138773"/>
          </a:xfrm>
          <a:prstGeom prst="rect">
            <a:avLst/>
          </a:prstGeom>
          <a:noFill/>
        </p:spPr>
        <p:txBody>
          <a:bodyPr wrap="square" rtlCol="0">
            <a:spAutoFit/>
          </a:bodyPr>
          <a:lstStyle/>
          <a:p>
            <a:pPr algn="ctr"/>
            <a:r>
              <a:rPr lang="fr-CH" sz="850" b="1" dirty="0" smtClean="0"/>
              <a:t>16.1: REDUCE ALL FORMS OF VIOLENCE</a:t>
            </a:r>
          </a:p>
          <a:p>
            <a:pPr algn="ctr"/>
            <a:endParaRPr lang="fr-CH" sz="850" b="1" dirty="0" smtClean="0"/>
          </a:p>
          <a:p>
            <a:pPr algn="ctr"/>
            <a:r>
              <a:rPr lang="fr-CH" sz="850" b="1" dirty="0" smtClean="0"/>
              <a:t>16.2: TRAFFICKING (CHILDREN)</a:t>
            </a:r>
          </a:p>
          <a:p>
            <a:pPr algn="ctr"/>
            <a:endParaRPr lang="fr-CH" sz="850" dirty="0"/>
          </a:p>
          <a:p>
            <a:pPr algn="ctr"/>
            <a:endParaRPr lang="en-US" sz="850" dirty="0"/>
          </a:p>
        </p:txBody>
      </p:sp>
      <p:sp>
        <p:nvSpPr>
          <p:cNvPr id="17" name="TextBox 16"/>
          <p:cNvSpPr txBox="1"/>
          <p:nvPr/>
        </p:nvSpPr>
        <p:spPr>
          <a:xfrm>
            <a:off x="6912226" y="5191962"/>
            <a:ext cx="965056" cy="1138773"/>
          </a:xfrm>
          <a:prstGeom prst="rect">
            <a:avLst/>
          </a:prstGeom>
          <a:noFill/>
        </p:spPr>
        <p:txBody>
          <a:bodyPr wrap="square" rtlCol="0">
            <a:spAutoFit/>
          </a:bodyPr>
          <a:lstStyle/>
          <a:p>
            <a:pPr algn="ctr"/>
            <a:r>
              <a:rPr lang="fr-CH" sz="850" b="1" dirty="0" smtClean="0"/>
              <a:t>17.16: ENHANCE GLOBAL PARTNERSHIPS</a:t>
            </a:r>
          </a:p>
          <a:p>
            <a:pPr algn="ctr"/>
            <a:endParaRPr lang="fr-CH" sz="850" b="1" dirty="0"/>
          </a:p>
          <a:p>
            <a:pPr algn="ctr"/>
            <a:r>
              <a:rPr lang="fr-CH" sz="850" b="1" dirty="0" smtClean="0"/>
              <a:t>17.18: DATA DISAGGREGATED BY MIGRATORY STATUS</a:t>
            </a:r>
            <a:endParaRPr lang="en-US" sz="850" b="1" dirty="0"/>
          </a:p>
        </p:txBody>
      </p:sp>
      <p:sp>
        <p:nvSpPr>
          <p:cNvPr id="3" name="Rectangle 2"/>
          <p:cNvSpPr/>
          <p:nvPr/>
        </p:nvSpPr>
        <p:spPr>
          <a:xfrm>
            <a:off x="0" y="1275446"/>
            <a:ext cx="9144000" cy="5582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9552" y="1287439"/>
            <a:ext cx="8064895" cy="4105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smtClean="0"/>
              <a:t>Migration Health in Goals and Targets</a:t>
            </a:r>
            <a:endParaRPr lang="en-US" b="1" dirty="0"/>
          </a:p>
        </p:txBody>
      </p:sp>
    </p:spTree>
    <p:extLst>
      <p:ext uri="{BB962C8B-B14F-4D97-AF65-F5344CB8AC3E}">
        <p14:creationId xmlns:p14="http://schemas.microsoft.com/office/powerpoint/2010/main" val="425891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70378"/>
            <a:ext cx="8517151" cy="609600"/>
          </a:xfrm>
        </p:spPr>
        <p:txBody>
          <a:bodyPr>
            <a:normAutofit/>
          </a:bodyPr>
          <a:lstStyle/>
          <a:p>
            <a:pPr algn="r"/>
            <a:r>
              <a:rPr lang="de-CH" sz="2800" b="1" dirty="0" smtClean="0">
                <a:solidFill>
                  <a:srgbClr val="002060"/>
                </a:solidFill>
              </a:rPr>
              <a:t>Migration is an enabler for development, if:  </a:t>
            </a:r>
            <a:endParaRPr lang="en-US" sz="3200" b="1" dirty="0" smtClean="0">
              <a:solidFill>
                <a:srgbClr val="002060"/>
              </a:solidFill>
            </a:endParaRPr>
          </a:p>
        </p:txBody>
      </p:sp>
      <p:sp>
        <p:nvSpPr>
          <p:cNvPr id="6" name="Oval 5"/>
          <p:cNvSpPr/>
          <p:nvPr/>
        </p:nvSpPr>
        <p:spPr>
          <a:xfrm>
            <a:off x="152402" y="838200"/>
            <a:ext cx="8898149" cy="50650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1219200" y="1567833"/>
            <a:ext cx="6781800" cy="360575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2" name="Group 21"/>
          <p:cNvGrpSpPr/>
          <p:nvPr/>
        </p:nvGrpSpPr>
        <p:grpSpPr>
          <a:xfrm>
            <a:off x="152400" y="1484621"/>
            <a:ext cx="1949716" cy="1106181"/>
            <a:chOff x="3144915" y="3842269"/>
            <a:chExt cx="2493885" cy="1346441"/>
          </a:xfrm>
        </p:grpSpPr>
        <p:sp>
          <p:nvSpPr>
            <p:cNvPr id="23" name="Rounded Rectangle 22"/>
            <p:cNvSpPr/>
            <p:nvPr/>
          </p:nvSpPr>
          <p:spPr>
            <a:xfrm>
              <a:off x="3144915" y="3842269"/>
              <a:ext cx="2493885" cy="134644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Rounded Rectangle 4"/>
            <p:cNvSpPr/>
            <p:nvPr/>
          </p:nvSpPr>
          <p:spPr>
            <a:xfrm>
              <a:off x="3210643" y="3907997"/>
              <a:ext cx="2362429" cy="1214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b="1" kern="1200" dirty="0" smtClean="0"/>
                <a:t>migration in crisis </a:t>
              </a:r>
              <a:r>
                <a:rPr lang="de-CH" sz="1900" kern="1200" dirty="0" smtClean="0"/>
                <a:t>situations is managed</a:t>
              </a:r>
              <a:endParaRPr lang="en-US" sz="1900" kern="1200" dirty="0"/>
            </a:p>
          </p:txBody>
        </p:sp>
      </p:grpSp>
      <p:grpSp>
        <p:nvGrpSpPr>
          <p:cNvPr id="16" name="Group 15"/>
          <p:cNvGrpSpPr/>
          <p:nvPr/>
        </p:nvGrpSpPr>
        <p:grpSpPr>
          <a:xfrm>
            <a:off x="7010400" y="1386866"/>
            <a:ext cx="1936000" cy="1301691"/>
            <a:chOff x="5875014" y="2667000"/>
            <a:chExt cx="2006233" cy="1438728"/>
          </a:xfrm>
        </p:grpSpPr>
        <p:sp>
          <p:nvSpPr>
            <p:cNvPr id="17" name="Rounded Rectangle 16"/>
            <p:cNvSpPr/>
            <p:nvPr/>
          </p:nvSpPr>
          <p:spPr>
            <a:xfrm>
              <a:off x="5875014" y="2667000"/>
              <a:ext cx="2006233" cy="14387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Rounded Rectangle 4"/>
            <p:cNvSpPr/>
            <p:nvPr/>
          </p:nvSpPr>
          <p:spPr>
            <a:xfrm>
              <a:off x="5945247" y="2737233"/>
              <a:ext cx="1865767" cy="1298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b="1" kern="1200" dirty="0" smtClean="0"/>
                <a:t>human rights </a:t>
              </a:r>
              <a:r>
                <a:rPr lang="de-CH" sz="1900" kern="1200" dirty="0" smtClean="0"/>
                <a:t>of all migrants are protected</a:t>
              </a:r>
              <a:endParaRPr lang="en-US" sz="1900" kern="1200" dirty="0"/>
            </a:p>
          </p:txBody>
        </p:sp>
      </p:grpSp>
      <p:grpSp>
        <p:nvGrpSpPr>
          <p:cNvPr id="13" name="Group 12"/>
          <p:cNvGrpSpPr/>
          <p:nvPr/>
        </p:nvGrpSpPr>
        <p:grpSpPr>
          <a:xfrm>
            <a:off x="6934203" y="3905627"/>
            <a:ext cx="2006233" cy="1188561"/>
            <a:chOff x="5791209" y="990601"/>
            <a:chExt cx="2187981" cy="1313689"/>
          </a:xfrm>
        </p:grpSpPr>
        <p:sp>
          <p:nvSpPr>
            <p:cNvPr id="14" name="Rounded Rectangle 13"/>
            <p:cNvSpPr/>
            <p:nvPr/>
          </p:nvSpPr>
          <p:spPr>
            <a:xfrm>
              <a:off x="5791209" y="990601"/>
              <a:ext cx="2187981" cy="131368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Rounded Rectangle 4"/>
            <p:cNvSpPr/>
            <p:nvPr/>
          </p:nvSpPr>
          <p:spPr>
            <a:xfrm>
              <a:off x="5855338" y="1054730"/>
              <a:ext cx="2059723" cy="1185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kern="1200" dirty="0" smtClean="0"/>
                <a:t>Migration is factored into </a:t>
              </a:r>
              <a:r>
                <a:rPr lang="de-CH" sz="1900" b="1" kern="1200" dirty="0" smtClean="0"/>
                <a:t>development planning</a:t>
              </a:r>
              <a:endParaRPr lang="en-US" sz="1900" b="1" kern="1200" dirty="0"/>
            </a:p>
          </p:txBody>
        </p:sp>
      </p:grpSp>
      <p:graphicFrame>
        <p:nvGraphicFramePr>
          <p:cNvPr id="3" name="Diagram 2"/>
          <p:cNvGraphicFramePr/>
          <p:nvPr>
            <p:extLst/>
          </p:nvPr>
        </p:nvGraphicFramePr>
        <p:xfrm>
          <a:off x="3352801" y="2368778"/>
          <a:ext cx="2590800" cy="205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152403" y="3886200"/>
            <a:ext cx="1949717" cy="1350900"/>
            <a:chOff x="645858" y="2654853"/>
            <a:chExt cx="1949717" cy="1350900"/>
          </a:xfrm>
        </p:grpSpPr>
        <p:sp>
          <p:nvSpPr>
            <p:cNvPr id="26" name="Rounded Rectangle 25"/>
            <p:cNvSpPr/>
            <p:nvPr/>
          </p:nvSpPr>
          <p:spPr>
            <a:xfrm>
              <a:off x="645858" y="2654853"/>
              <a:ext cx="1949717" cy="13509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Rounded Rectangle 4"/>
            <p:cNvSpPr/>
            <p:nvPr/>
          </p:nvSpPr>
          <p:spPr>
            <a:xfrm>
              <a:off x="707031" y="2732948"/>
              <a:ext cx="1817825" cy="12190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b="1" kern="1200" dirty="0" smtClean="0"/>
                <a:t>policy coherence </a:t>
              </a:r>
              <a:r>
                <a:rPr lang="de-CH" sz="1900" kern="1200" dirty="0" smtClean="0"/>
                <a:t>and </a:t>
              </a:r>
              <a:r>
                <a:rPr lang="de-CH" sz="1900" kern="1200" smtClean="0"/>
                <a:t>institutional development is </a:t>
              </a:r>
              <a:r>
                <a:rPr lang="de-CH" sz="1900" kern="1200" dirty="0" smtClean="0"/>
                <a:t>promoted</a:t>
              </a:r>
              <a:endParaRPr lang="en-US" sz="1900" kern="1200" dirty="0"/>
            </a:p>
          </p:txBody>
        </p:sp>
      </p:grpSp>
      <p:grpSp>
        <p:nvGrpSpPr>
          <p:cNvPr id="7" name="Group 6"/>
          <p:cNvGrpSpPr/>
          <p:nvPr/>
        </p:nvGrpSpPr>
        <p:grpSpPr>
          <a:xfrm>
            <a:off x="3124200" y="5031812"/>
            <a:ext cx="2895600" cy="1096460"/>
            <a:chOff x="261642" y="902921"/>
            <a:chExt cx="2786359" cy="1535475"/>
          </a:xfrm>
        </p:grpSpPr>
        <p:sp>
          <p:nvSpPr>
            <p:cNvPr id="8" name="Rounded Rectangle 7"/>
            <p:cNvSpPr/>
            <p:nvPr/>
          </p:nvSpPr>
          <p:spPr>
            <a:xfrm>
              <a:off x="261642" y="902921"/>
              <a:ext cx="2786359" cy="153547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ounded Rectangle 4"/>
            <p:cNvSpPr/>
            <p:nvPr/>
          </p:nvSpPr>
          <p:spPr>
            <a:xfrm>
              <a:off x="336597" y="977877"/>
              <a:ext cx="2636447" cy="1385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kern="1200" dirty="0" smtClean="0"/>
                <a:t>evidence building and </a:t>
              </a:r>
              <a:r>
                <a:rPr lang="de-CH" sz="1900" b="1" kern="1200" dirty="0" smtClean="0"/>
                <a:t>knowledge-based policy-making </a:t>
              </a:r>
              <a:r>
                <a:rPr lang="de-CH" sz="1900" kern="1200" dirty="0" smtClean="0"/>
                <a:t>is enhanced</a:t>
              </a:r>
              <a:endParaRPr lang="en-US" sz="1900" kern="1200" dirty="0"/>
            </a:p>
          </p:txBody>
        </p:sp>
      </p:grpSp>
      <p:cxnSp>
        <p:nvCxnSpPr>
          <p:cNvPr id="30720" name="Straight Arrow Connector 30719"/>
          <p:cNvCxnSpPr/>
          <p:nvPr/>
        </p:nvCxnSpPr>
        <p:spPr>
          <a:xfrm>
            <a:off x="4558352" y="1644744"/>
            <a:ext cx="0" cy="56505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212372" y="4375666"/>
            <a:ext cx="866060" cy="10846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019800" y="4299473"/>
            <a:ext cx="838200" cy="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212375" y="2209800"/>
            <a:ext cx="866059" cy="15897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00403" y="4114800"/>
            <a:ext cx="276136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CH" b="1" dirty="0" smtClean="0"/>
              <a:t>Address the SDH </a:t>
            </a:r>
            <a:endParaRPr lang="en-US" b="1" dirty="0"/>
          </a:p>
        </p:txBody>
      </p:sp>
      <p:sp>
        <p:nvSpPr>
          <p:cNvPr id="33" name="TextBox 32"/>
          <p:cNvSpPr txBox="1"/>
          <p:nvPr/>
        </p:nvSpPr>
        <p:spPr>
          <a:xfrm>
            <a:off x="3200403" y="2297668"/>
            <a:ext cx="276136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CH" b="1" dirty="0" smtClean="0"/>
              <a:t>Enhance access to health                              </a:t>
            </a:r>
            <a:endParaRPr lang="en-US" b="1" dirty="0"/>
          </a:p>
        </p:txBody>
      </p:sp>
      <p:cxnSp>
        <p:nvCxnSpPr>
          <p:cNvPr id="37" name="Straight Arrow Connector 36"/>
          <p:cNvCxnSpPr/>
          <p:nvPr/>
        </p:nvCxnSpPr>
        <p:spPr>
          <a:xfrm flipH="1">
            <a:off x="6096000" y="2184112"/>
            <a:ext cx="820804" cy="18466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4557216" y="4499902"/>
            <a:ext cx="14784" cy="53191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352800" y="679978"/>
            <a:ext cx="2453900" cy="939078"/>
            <a:chOff x="5875014" y="2667000"/>
            <a:chExt cx="2006233" cy="1438728"/>
          </a:xfrm>
        </p:grpSpPr>
        <p:sp>
          <p:nvSpPr>
            <p:cNvPr id="63" name="Rounded Rectangle 62"/>
            <p:cNvSpPr/>
            <p:nvPr/>
          </p:nvSpPr>
          <p:spPr>
            <a:xfrm>
              <a:off x="5875014" y="2667000"/>
              <a:ext cx="2006233" cy="14387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4" name="Rounded Rectangle 4"/>
            <p:cNvSpPr/>
            <p:nvPr/>
          </p:nvSpPr>
          <p:spPr>
            <a:xfrm>
              <a:off x="5937484" y="2778577"/>
              <a:ext cx="1865765" cy="1298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b="1" kern="1200" dirty="0" smtClean="0"/>
                <a:t>Public pereceptions </a:t>
              </a:r>
              <a:r>
                <a:rPr lang="de-CH" sz="1900" kern="1200" dirty="0" smtClean="0"/>
                <a:t>of migrants are improved</a:t>
              </a:r>
              <a:endParaRPr lang="en-US" sz="1900" kern="1200" dirty="0"/>
            </a:p>
          </p:txBody>
        </p:sp>
      </p:grpSp>
      <p:sp>
        <p:nvSpPr>
          <p:cNvPr id="2" name="TextBox 1"/>
          <p:cNvSpPr txBox="1"/>
          <p:nvPr/>
        </p:nvSpPr>
        <p:spPr>
          <a:xfrm>
            <a:off x="6438900" y="6068919"/>
            <a:ext cx="2705100" cy="369332"/>
          </a:xfrm>
          <a:prstGeom prst="rect">
            <a:avLst/>
          </a:prstGeom>
          <a:noFill/>
        </p:spPr>
        <p:txBody>
          <a:bodyPr wrap="square" rtlCol="0">
            <a:spAutoFit/>
          </a:bodyPr>
          <a:lstStyle/>
          <a:p>
            <a:r>
              <a:rPr lang="fr-CH" dirty="0" smtClean="0"/>
              <a:t>IOM, UNGA HLD, 2013</a:t>
            </a:r>
            <a:endParaRPr lang="en-GB" dirty="0"/>
          </a:p>
        </p:txBody>
      </p:sp>
    </p:spTree>
    <p:extLst>
      <p:ext uri="{BB962C8B-B14F-4D97-AF65-F5344CB8AC3E}">
        <p14:creationId xmlns:p14="http://schemas.microsoft.com/office/powerpoint/2010/main" val="68023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118"/>
            <a:ext cx="8229600" cy="1143000"/>
          </a:xfrm>
        </p:spPr>
        <p:txBody>
          <a:bodyPr>
            <a:noAutofit/>
          </a:bodyPr>
          <a:lstStyle/>
          <a:p>
            <a:pPr algn="r"/>
            <a:r>
              <a:rPr lang="en-US" sz="2800" b="1" dirty="0">
                <a:solidFill>
                  <a:srgbClr val="002060"/>
                </a:solidFill>
              </a:rPr>
              <a:t>Migration: A Crucial Force for </a:t>
            </a:r>
            <a:r>
              <a:rPr lang="en-US" sz="2800" b="1" dirty="0" smtClean="0">
                <a:solidFill>
                  <a:srgbClr val="002060"/>
                </a:solidFill>
              </a:rPr>
              <a:t>Development</a:t>
            </a:r>
            <a:br>
              <a:rPr lang="en-US" sz="2800" b="1" dirty="0" smtClean="0">
                <a:solidFill>
                  <a:srgbClr val="002060"/>
                </a:solidFill>
              </a:rPr>
            </a:br>
            <a:r>
              <a:rPr lang="en-US" sz="2800" b="1" dirty="0" smtClean="0">
                <a:solidFill>
                  <a:srgbClr val="002060"/>
                </a:solidFill>
              </a:rPr>
              <a:t> </a:t>
            </a:r>
            <a:r>
              <a:rPr lang="en-US" sz="2800" b="1" dirty="0">
                <a:solidFill>
                  <a:srgbClr val="002060"/>
                </a:solidFill>
              </a:rPr>
              <a:t>and Global Integration</a:t>
            </a:r>
            <a:r>
              <a:rPr lang="en-US" sz="2800" dirty="0"/>
              <a:t/>
            </a:r>
            <a:br>
              <a:rPr lang="en-US" sz="2800" dirty="0"/>
            </a:br>
            <a:endParaRPr lang="en-GB" sz="2800" dirty="0"/>
          </a:p>
        </p:txBody>
      </p:sp>
      <p:sp>
        <p:nvSpPr>
          <p:cNvPr id="3" name="Content Placeholder 2"/>
          <p:cNvSpPr>
            <a:spLocks noGrp="1"/>
          </p:cNvSpPr>
          <p:nvPr>
            <p:ph idx="1"/>
          </p:nvPr>
        </p:nvSpPr>
        <p:spPr>
          <a:xfrm>
            <a:off x="175260" y="632618"/>
            <a:ext cx="9166860" cy="4525963"/>
          </a:xfrm>
        </p:spPr>
        <p:txBody>
          <a:bodyPr>
            <a:normAutofit/>
          </a:bodyPr>
          <a:lstStyle/>
          <a:p>
            <a:pPr marL="0" indent="0">
              <a:buNone/>
            </a:pPr>
            <a:endParaRPr lang="en-US" sz="2800" dirty="0" smtClean="0">
              <a:solidFill>
                <a:srgbClr val="002060"/>
              </a:solidFill>
            </a:endParaRPr>
          </a:p>
          <a:p>
            <a:pPr marL="0" indent="0">
              <a:buNone/>
            </a:pPr>
            <a:r>
              <a:rPr lang="en-US" sz="2800" dirty="0" smtClean="0">
                <a:solidFill>
                  <a:srgbClr val="002060"/>
                </a:solidFill>
              </a:rPr>
              <a:t>“The </a:t>
            </a:r>
            <a:r>
              <a:rPr lang="en-US" sz="2800" dirty="0">
                <a:solidFill>
                  <a:srgbClr val="002060"/>
                </a:solidFill>
              </a:rPr>
              <a:t>evolution of humanity has been shaped around the migration of people between regions and </a:t>
            </a:r>
            <a:r>
              <a:rPr lang="en-US" sz="2800" dirty="0" smtClean="0">
                <a:solidFill>
                  <a:srgbClr val="002060"/>
                </a:solidFill>
              </a:rPr>
              <a:t>continents”, </a:t>
            </a:r>
            <a:r>
              <a:rPr lang="en-US" sz="2800" dirty="0">
                <a:solidFill>
                  <a:srgbClr val="002060"/>
                </a:solidFill>
              </a:rPr>
              <a:t>writes </a:t>
            </a:r>
            <a:r>
              <a:rPr lang="en-US" sz="2800" b="1" dirty="0">
                <a:solidFill>
                  <a:srgbClr val="002060"/>
                </a:solidFill>
              </a:rPr>
              <a:t>Mexican President Enrique Pena Nieto</a:t>
            </a:r>
            <a:r>
              <a:rPr lang="en-US" sz="2800" dirty="0">
                <a:solidFill>
                  <a:srgbClr val="002060"/>
                </a:solidFill>
              </a:rPr>
              <a:t> in a blog for the </a:t>
            </a:r>
            <a:r>
              <a:rPr lang="en-US" sz="2800" b="1" dirty="0">
                <a:solidFill>
                  <a:srgbClr val="002060"/>
                </a:solidFill>
              </a:rPr>
              <a:t>Huffington </a:t>
            </a:r>
            <a:r>
              <a:rPr lang="en-US" sz="2800" b="1" dirty="0" smtClean="0">
                <a:solidFill>
                  <a:srgbClr val="002060"/>
                </a:solidFill>
              </a:rPr>
              <a:t>Post, Sept 2016.</a:t>
            </a:r>
            <a:endParaRPr lang="en-US" sz="2800" dirty="0">
              <a:solidFill>
                <a:srgbClr val="002060"/>
              </a:solidFill>
            </a:endParaRPr>
          </a:p>
          <a:p>
            <a:pPr marL="0" indent="0">
              <a:buNone/>
            </a:pPr>
            <a:endParaRPr lang="en-GB" sz="28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3127248"/>
            <a:ext cx="5334000" cy="324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27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8229600" cy="1143000"/>
          </a:xfrm>
        </p:spPr>
        <p:txBody>
          <a:bodyPr>
            <a:normAutofit/>
          </a:bodyPr>
          <a:lstStyle/>
          <a:p>
            <a:pPr algn="r"/>
            <a:r>
              <a:rPr lang="fr-CH" sz="3600" b="1" dirty="0" err="1" smtClean="0">
                <a:solidFill>
                  <a:srgbClr val="002060"/>
                </a:solidFill>
              </a:rPr>
              <a:t>Opportunities</a:t>
            </a:r>
            <a:r>
              <a:rPr lang="fr-CH" sz="3600" b="1" dirty="0" smtClean="0">
                <a:solidFill>
                  <a:srgbClr val="002060"/>
                </a:solidFill>
              </a:rPr>
              <a:t>: </a:t>
            </a:r>
            <a:r>
              <a:rPr lang="fr-CH" sz="3200" b="1" dirty="0" err="1" smtClean="0">
                <a:solidFill>
                  <a:srgbClr val="002060"/>
                </a:solidFill>
              </a:rPr>
              <a:t>Regional</a:t>
            </a:r>
            <a:r>
              <a:rPr lang="fr-CH" sz="3600" b="1" dirty="0">
                <a:solidFill>
                  <a:srgbClr val="002060"/>
                </a:solidFill>
              </a:rPr>
              <a:t> </a:t>
            </a:r>
            <a:r>
              <a:rPr lang="fr-CH" sz="3600" b="1" dirty="0" smtClean="0">
                <a:solidFill>
                  <a:srgbClr val="002060"/>
                </a:solidFill>
              </a:rPr>
              <a:t>dialogues</a:t>
            </a:r>
            <a:endParaRPr lang="en-GB" sz="3600" b="1" dirty="0">
              <a:solidFill>
                <a:srgbClr val="002060"/>
              </a:solidFill>
            </a:endParaRPr>
          </a:p>
        </p:txBody>
      </p:sp>
      <p:sp>
        <p:nvSpPr>
          <p:cNvPr id="3" name="Content Placeholder 2"/>
          <p:cNvSpPr>
            <a:spLocks noGrp="1"/>
          </p:cNvSpPr>
          <p:nvPr>
            <p:ph idx="1"/>
          </p:nvPr>
        </p:nvSpPr>
        <p:spPr>
          <a:xfrm>
            <a:off x="594360" y="1005840"/>
            <a:ext cx="8229600" cy="4525963"/>
          </a:xfrm>
        </p:spPr>
        <p:txBody>
          <a:bodyPr/>
          <a:lstStyle/>
          <a:p>
            <a:pPr marL="0" marR="0" indent="0" algn="ctr">
              <a:spcBef>
                <a:spcPts val="0"/>
              </a:spcBef>
              <a:spcAft>
                <a:spcPts val="0"/>
              </a:spcAft>
              <a:buNone/>
            </a:pPr>
            <a:r>
              <a:rPr lang="es-ES" b="1" dirty="0">
                <a:solidFill>
                  <a:srgbClr val="333399"/>
                </a:solidFill>
                <a:latin typeface="Tahoma"/>
              </a:rPr>
              <a:t> </a:t>
            </a:r>
            <a:endParaRPr lang="en-GB" b="1" i="1" dirty="0">
              <a:solidFill>
                <a:srgbClr val="5F5F5F"/>
              </a:solidFill>
              <a:latin typeface="Times New Roman"/>
            </a:endParaRPr>
          </a:p>
          <a:p>
            <a:pPr marL="0" marR="0" indent="0" algn="ctr">
              <a:spcBef>
                <a:spcPts val="0"/>
              </a:spcBef>
              <a:spcAft>
                <a:spcPts val="0"/>
              </a:spcAft>
              <a:buNone/>
            </a:pPr>
            <a:r>
              <a:rPr lang="en-US" b="1" dirty="0">
                <a:solidFill>
                  <a:srgbClr val="333399"/>
                </a:solidFill>
                <a:latin typeface="Tahoma"/>
              </a:rPr>
              <a:t>Regional Conference on Migration </a:t>
            </a:r>
            <a:endParaRPr lang="en-GB" b="1" i="1" dirty="0">
              <a:solidFill>
                <a:srgbClr val="5F5F5F"/>
              </a:solidFill>
              <a:latin typeface="Times New Roman"/>
            </a:endParaRPr>
          </a:p>
          <a:p>
            <a:pPr marL="0" marR="0" indent="0">
              <a:spcBef>
                <a:spcPts val="0"/>
              </a:spcBef>
              <a:spcAft>
                <a:spcPts val="0"/>
              </a:spcAft>
              <a:buNone/>
            </a:pPr>
            <a:r>
              <a:rPr lang="en-US" dirty="0">
                <a:latin typeface="Tahoma"/>
                <a:ea typeface="Times New Roman"/>
              </a:rPr>
              <a:t> </a:t>
            </a:r>
            <a:endParaRPr lang="en-GB" dirty="0">
              <a:latin typeface="Times New Roman"/>
              <a:ea typeface="Times New Roman"/>
            </a:endParaRPr>
          </a:p>
          <a:p>
            <a:pPr marL="0" marR="0" indent="0" algn="ctr">
              <a:spcBef>
                <a:spcPts val="0"/>
              </a:spcBef>
              <a:spcAft>
                <a:spcPts val="0"/>
              </a:spcAft>
              <a:buNone/>
            </a:pPr>
            <a:r>
              <a:rPr lang="en-US" b="1" dirty="0">
                <a:solidFill>
                  <a:srgbClr val="333399"/>
                </a:solidFill>
                <a:latin typeface="Tahoma"/>
              </a:rPr>
              <a:t>Migration Health Workshop</a:t>
            </a:r>
            <a:endParaRPr lang="en-GB" b="1" i="1" dirty="0">
              <a:solidFill>
                <a:srgbClr val="5F5F5F"/>
              </a:solidFill>
              <a:latin typeface="Times New Roman"/>
            </a:endParaRPr>
          </a:p>
          <a:p>
            <a:pPr marL="0" marR="0" indent="0">
              <a:spcBef>
                <a:spcPts val="0"/>
              </a:spcBef>
              <a:spcAft>
                <a:spcPts val="0"/>
              </a:spcAft>
              <a:buNone/>
            </a:pPr>
            <a:r>
              <a:rPr lang="en-US" dirty="0">
                <a:latin typeface="Tahoma"/>
                <a:ea typeface="Times New Roman"/>
              </a:rPr>
              <a:t> </a:t>
            </a:r>
            <a:endParaRPr lang="en-GB" dirty="0">
              <a:latin typeface="Times New Roman"/>
              <a:ea typeface="Times New Roman"/>
            </a:endParaRPr>
          </a:p>
          <a:p>
            <a:pPr marL="0" marR="0" indent="0" algn="ctr">
              <a:spcBef>
                <a:spcPts val="0"/>
              </a:spcBef>
              <a:spcAft>
                <a:spcPts val="0"/>
              </a:spcAft>
              <a:buNone/>
            </a:pPr>
            <a:r>
              <a:rPr lang="en-US" sz="2800" b="1" dirty="0">
                <a:latin typeface="Tahoma"/>
                <a:ea typeface="Times New Roman"/>
              </a:rPr>
              <a:t>September 28 - 29, 2016</a:t>
            </a:r>
            <a:endParaRPr lang="en-GB" dirty="0">
              <a:latin typeface="Times New Roman"/>
              <a:ea typeface="Times New Roman"/>
            </a:endParaRPr>
          </a:p>
          <a:p>
            <a:pPr marL="0" marR="0" indent="0" algn="ctr">
              <a:spcBef>
                <a:spcPts val="0"/>
              </a:spcBef>
              <a:spcAft>
                <a:spcPts val="0"/>
              </a:spcAft>
              <a:buNone/>
            </a:pPr>
            <a:r>
              <a:rPr lang="en-US" sz="2800" b="1" dirty="0">
                <a:latin typeface="Tahoma"/>
                <a:ea typeface="Times New Roman"/>
              </a:rPr>
              <a:t>Crowne Plaza Hotel </a:t>
            </a:r>
            <a:endParaRPr lang="en-GB" dirty="0">
              <a:latin typeface="Times New Roman"/>
              <a:ea typeface="Times New Roman"/>
            </a:endParaRPr>
          </a:p>
          <a:p>
            <a:pPr marL="0" marR="0" indent="0" algn="ctr">
              <a:spcBef>
                <a:spcPts val="0"/>
              </a:spcBef>
              <a:spcAft>
                <a:spcPts val="0"/>
              </a:spcAft>
              <a:buNone/>
            </a:pPr>
            <a:r>
              <a:rPr lang="es-CR" sz="2800" b="1" dirty="0">
                <a:latin typeface="Tahoma"/>
                <a:ea typeface="Times New Roman"/>
              </a:rPr>
              <a:t>San Jose, Costa Rica</a:t>
            </a:r>
            <a:endParaRPr lang="en-GB" dirty="0">
              <a:latin typeface="Times New Roman"/>
              <a:ea typeface="Times New Roman"/>
            </a:endParaRPr>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69920" y="5245657"/>
            <a:ext cx="3322319"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23760" y="5370592"/>
            <a:ext cx="1600200" cy="8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360" y="5364481"/>
            <a:ext cx="1722120" cy="8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752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a:bodyPr>
          <a:lstStyle/>
          <a:p>
            <a:pPr algn="r"/>
            <a:r>
              <a:rPr lang="fr-CH" sz="3200" b="1" dirty="0" err="1" smtClean="0">
                <a:solidFill>
                  <a:srgbClr val="002060"/>
                </a:solidFill>
              </a:rPr>
              <a:t>Opportunities</a:t>
            </a:r>
            <a:r>
              <a:rPr lang="fr-CH" sz="3200" b="1" dirty="0" smtClean="0">
                <a:solidFill>
                  <a:srgbClr val="002060"/>
                </a:solidFill>
              </a:rPr>
              <a:t>: </a:t>
            </a:r>
            <a:r>
              <a:rPr lang="fr-CH" sz="3200" b="1" dirty="0" err="1" smtClean="0">
                <a:solidFill>
                  <a:srgbClr val="002060"/>
                </a:solidFill>
              </a:rPr>
              <a:t>Regional</a:t>
            </a:r>
            <a:r>
              <a:rPr lang="fr-CH" sz="3200" b="1" dirty="0" smtClean="0">
                <a:solidFill>
                  <a:srgbClr val="002060"/>
                </a:solidFill>
              </a:rPr>
              <a:t> dialogues</a:t>
            </a:r>
            <a:endParaRPr lang="en-GB" sz="3200" b="1" dirty="0">
              <a:solidFill>
                <a:srgbClr val="002060"/>
              </a:solidFill>
            </a:endParaRPr>
          </a:p>
        </p:txBody>
      </p:sp>
      <p:sp>
        <p:nvSpPr>
          <p:cNvPr id="3" name="Content Placeholder 2"/>
          <p:cNvSpPr>
            <a:spLocks noGrp="1"/>
          </p:cNvSpPr>
          <p:nvPr>
            <p:ph idx="1"/>
          </p:nvPr>
        </p:nvSpPr>
        <p:spPr>
          <a:xfrm>
            <a:off x="457200" y="1036638"/>
            <a:ext cx="8229600" cy="4525963"/>
          </a:xfrm>
        </p:spPr>
        <p:txBody>
          <a:bodyPr>
            <a:normAutofit/>
          </a:bodyPr>
          <a:lstStyle/>
          <a:p>
            <a:pPr marL="0" indent="0" algn="ctr">
              <a:buNone/>
            </a:pPr>
            <a:r>
              <a:rPr lang="en-US" sz="2800" b="1" dirty="0">
                <a:solidFill>
                  <a:srgbClr val="002060"/>
                </a:solidFill>
              </a:rPr>
              <a:t>Fifth Ministerial Consultation on Overseas Employment and </a:t>
            </a:r>
            <a:r>
              <a:rPr lang="en-US" sz="2800" b="1" dirty="0" smtClean="0">
                <a:solidFill>
                  <a:srgbClr val="002060"/>
                </a:solidFill>
              </a:rPr>
              <a:t>Contractual Labour </a:t>
            </a:r>
            <a:r>
              <a:rPr lang="en-US" sz="2800" b="1" dirty="0">
                <a:solidFill>
                  <a:srgbClr val="002060"/>
                </a:solidFill>
              </a:rPr>
              <a:t>for Countries of Origin in Asia (Colombo Process)</a:t>
            </a:r>
          </a:p>
          <a:p>
            <a:pPr marL="0" indent="0" algn="ctr">
              <a:buNone/>
            </a:pPr>
            <a:r>
              <a:rPr lang="en-US" sz="2800" dirty="0">
                <a:solidFill>
                  <a:srgbClr val="002060"/>
                </a:solidFill>
              </a:rPr>
              <a:t>25th August 2016, Colombo, Sri Lanka</a:t>
            </a:r>
          </a:p>
          <a:p>
            <a:pPr marL="0" indent="0" algn="ctr">
              <a:buNone/>
            </a:pPr>
            <a:endParaRPr lang="en-GB" sz="2800" b="1" dirty="0" smtClean="0">
              <a:solidFill>
                <a:srgbClr val="002060"/>
              </a:solidFill>
            </a:endParaRPr>
          </a:p>
          <a:p>
            <a:pPr marL="0" indent="0" algn="ctr">
              <a:buNone/>
            </a:pPr>
            <a:r>
              <a:rPr lang="en-GB" sz="2800" b="1" dirty="0" smtClean="0">
                <a:solidFill>
                  <a:srgbClr val="002060"/>
                </a:solidFill>
              </a:rPr>
              <a:t>Colombo </a:t>
            </a:r>
            <a:r>
              <a:rPr lang="en-GB" sz="2800" b="1" dirty="0">
                <a:solidFill>
                  <a:srgbClr val="002060"/>
                </a:solidFill>
              </a:rPr>
              <a:t>Process Ministerial </a:t>
            </a:r>
            <a:r>
              <a:rPr lang="en-GB" sz="2800" b="1" dirty="0" smtClean="0">
                <a:solidFill>
                  <a:srgbClr val="002060"/>
                </a:solidFill>
              </a:rPr>
              <a:t>Declaration: </a:t>
            </a:r>
          </a:p>
          <a:p>
            <a:pPr marL="0" indent="0">
              <a:buNone/>
            </a:pPr>
            <a:r>
              <a:rPr lang="en-US" sz="2800" dirty="0" smtClean="0">
                <a:solidFill>
                  <a:srgbClr val="002060"/>
                </a:solidFill>
              </a:rPr>
              <a:t>“…To </a:t>
            </a:r>
            <a:r>
              <a:rPr lang="en-US" sz="2800" dirty="0">
                <a:solidFill>
                  <a:srgbClr val="002060"/>
                </a:solidFill>
              </a:rPr>
              <a:t>consider the inclusion of Migrant Health as a new thematic priority for </a:t>
            </a:r>
            <a:r>
              <a:rPr lang="en-US" sz="2800" dirty="0" smtClean="0">
                <a:solidFill>
                  <a:srgbClr val="002060"/>
                </a:solidFill>
              </a:rPr>
              <a:t>the CP…”</a:t>
            </a:r>
            <a:endParaRPr lang="en-GB" sz="2800" dirty="0">
              <a:solidFill>
                <a:srgbClr val="002060"/>
              </a:solidFill>
            </a:endParaRPr>
          </a:p>
        </p:txBody>
      </p:sp>
      <p:pic>
        <p:nvPicPr>
          <p:cNvPr id="1026" name="Picture 2" descr="C:\Users\jweekers\AppData\Local\Microsoft\Windows\Temporary Internet Files\Content.Outlook\J4O960DB\IMG_31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9720" y="4556760"/>
            <a:ext cx="3764280" cy="230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19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073" y="2649310"/>
            <a:ext cx="8826500" cy="2730500"/>
          </a:xfrm>
        </p:spPr>
        <p:txBody>
          <a:bodyPr>
            <a:normAutofit fontScale="90000"/>
          </a:bodyPr>
          <a:lstStyle/>
          <a:p>
            <a:r>
              <a:rPr lang="en-US" sz="4050" b="1" dirty="0">
                <a:solidFill>
                  <a:srgbClr val="191389"/>
                </a:solidFill>
              </a:rPr>
              <a:t>2</a:t>
            </a:r>
            <a:r>
              <a:rPr lang="en-US" sz="4050" b="1" baseline="30000" dirty="0">
                <a:solidFill>
                  <a:srgbClr val="191389"/>
                </a:solidFill>
              </a:rPr>
              <a:t>nd</a:t>
            </a:r>
            <a:r>
              <a:rPr lang="en-US" sz="4050" b="1" dirty="0">
                <a:solidFill>
                  <a:srgbClr val="191389"/>
                </a:solidFill>
              </a:rPr>
              <a:t> Global Consultation on Migrant Health: </a:t>
            </a:r>
            <a:br>
              <a:rPr lang="en-US" sz="4050" b="1" dirty="0">
                <a:solidFill>
                  <a:srgbClr val="191389"/>
                </a:solidFill>
              </a:rPr>
            </a:br>
            <a:r>
              <a:rPr lang="en-US" sz="4050" b="1" dirty="0">
                <a:solidFill>
                  <a:srgbClr val="191389"/>
                </a:solidFill>
              </a:rPr>
              <a:t>Resetting the Agenda</a:t>
            </a:r>
            <a:r>
              <a:rPr lang="en-US" sz="900" dirty="0">
                <a:solidFill>
                  <a:srgbClr val="191389"/>
                </a:solidFill>
              </a:rPr>
              <a:t/>
            </a:r>
            <a:br>
              <a:rPr lang="en-US" sz="900" dirty="0">
                <a:solidFill>
                  <a:srgbClr val="191389"/>
                </a:solidFill>
              </a:rPr>
            </a:br>
            <a:r>
              <a:rPr lang="en-US" sz="900" dirty="0">
                <a:solidFill>
                  <a:srgbClr val="191389"/>
                </a:solidFill>
              </a:rPr>
              <a:t/>
            </a:r>
            <a:br>
              <a:rPr lang="en-US" sz="900" dirty="0">
                <a:solidFill>
                  <a:srgbClr val="191389"/>
                </a:solidFill>
              </a:rPr>
            </a:br>
            <a:r>
              <a:rPr lang="en-US" sz="2700" i="1" dirty="0">
                <a:solidFill>
                  <a:srgbClr val="191389"/>
                </a:solidFill>
              </a:rPr>
              <a:t>Jointly Organized by IOM, WHO and the Government of the Democratic Socialist Republic of Sri Lanka</a:t>
            </a:r>
            <a:r>
              <a:rPr lang="en-US" sz="900" dirty="0">
                <a:solidFill>
                  <a:srgbClr val="191389"/>
                </a:solidFill>
              </a:rPr>
              <a:t/>
            </a:r>
            <a:br>
              <a:rPr lang="en-US" sz="900" dirty="0">
                <a:solidFill>
                  <a:srgbClr val="191389"/>
                </a:solidFill>
              </a:rPr>
            </a:br>
            <a:r>
              <a:rPr lang="en-US" sz="900" i="1" dirty="0">
                <a:solidFill>
                  <a:srgbClr val="191389"/>
                </a:solidFill>
              </a:rPr>
              <a:t>	</a:t>
            </a:r>
            <a:r>
              <a:rPr lang="en-US" sz="900" dirty="0">
                <a:solidFill>
                  <a:srgbClr val="191389"/>
                </a:solidFill>
              </a:rPr>
              <a:t/>
            </a:r>
            <a:br>
              <a:rPr lang="en-US" sz="900" dirty="0">
                <a:solidFill>
                  <a:srgbClr val="191389"/>
                </a:solidFill>
              </a:rPr>
            </a:br>
            <a:r>
              <a:rPr lang="en-US" sz="2325" dirty="0">
                <a:solidFill>
                  <a:srgbClr val="191389"/>
                </a:solidFill>
              </a:rPr>
              <a:t>Colombo, Sri Lanka | </a:t>
            </a:r>
            <a:r>
              <a:rPr lang="en-US" sz="2325" dirty="0" smtClean="0">
                <a:solidFill>
                  <a:srgbClr val="191389"/>
                </a:solidFill>
              </a:rPr>
              <a:t>February 2017</a:t>
            </a:r>
            <a:r>
              <a:rPr lang="en-US" sz="900" dirty="0">
                <a:solidFill>
                  <a:srgbClr val="191389"/>
                </a:solidFill>
              </a:rPr>
              <a:t/>
            </a:r>
            <a:br>
              <a:rPr lang="en-US" sz="900" dirty="0">
                <a:solidFill>
                  <a:srgbClr val="191389"/>
                </a:solidFill>
              </a:rPr>
            </a:br>
            <a:endParaRPr lang="en-US" sz="900" dirty="0">
              <a:solidFill>
                <a:srgbClr val="191389"/>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882650"/>
            <a:ext cx="9152646" cy="1860550"/>
          </a:xfrm>
          <a:prstGeom prst="rect">
            <a:avLst/>
          </a:prstGeom>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5611" y="5357733"/>
            <a:ext cx="1032590" cy="566818"/>
          </a:xfrm>
          <a:prstGeom prst="rect">
            <a:avLst/>
          </a:prstGeom>
          <a:noFill/>
        </p:spPr>
      </p:pic>
      <p:pic>
        <p:nvPicPr>
          <p:cNvPr id="6" name="Picture 5"/>
          <p:cNvPicPr/>
          <p:nvPr/>
        </p:nvPicPr>
        <p:blipFill>
          <a:blip r:embed="rId5" cstate="email">
            <a:extLst>
              <a:ext uri="{28A0092B-C50C-407E-A947-70E740481C1C}">
                <a14:useLocalDpi xmlns:a14="http://schemas.microsoft.com/office/drawing/2010/main"/>
              </a:ext>
            </a:extLst>
          </a:blip>
          <a:srcRect/>
          <a:stretch>
            <a:fillRect/>
          </a:stretch>
        </p:blipFill>
        <p:spPr bwMode="auto">
          <a:xfrm>
            <a:off x="4331573" y="5357733"/>
            <a:ext cx="538877" cy="643018"/>
          </a:xfrm>
          <a:prstGeom prst="rect">
            <a:avLst/>
          </a:prstGeom>
          <a:noFill/>
        </p:spPr>
      </p:pic>
      <p:pic>
        <p:nvPicPr>
          <p:cNvPr id="7" name="Picture 6" descr="WHO-EN-C-H"/>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7850" y="5416311"/>
            <a:ext cx="1181021" cy="463789"/>
          </a:xfrm>
          <a:prstGeom prst="rect">
            <a:avLst/>
          </a:prstGeom>
          <a:noFill/>
          <a:ln>
            <a:noFill/>
          </a:ln>
        </p:spPr>
      </p:pic>
      <p:sp>
        <p:nvSpPr>
          <p:cNvPr id="3" name="TextBox 2"/>
          <p:cNvSpPr txBox="1"/>
          <p:nvPr/>
        </p:nvSpPr>
        <p:spPr>
          <a:xfrm>
            <a:off x="3151466" y="186452"/>
            <a:ext cx="5992534" cy="584775"/>
          </a:xfrm>
          <a:prstGeom prst="rect">
            <a:avLst/>
          </a:prstGeom>
          <a:noFill/>
        </p:spPr>
        <p:txBody>
          <a:bodyPr wrap="square" rtlCol="0">
            <a:spAutoFit/>
          </a:bodyPr>
          <a:lstStyle/>
          <a:p>
            <a:pPr algn="r"/>
            <a:r>
              <a:rPr lang="fr-CH" sz="3200" b="1" dirty="0" err="1" smtClean="0">
                <a:solidFill>
                  <a:srgbClr val="002060"/>
                </a:solidFill>
              </a:rPr>
              <a:t>Opportunities</a:t>
            </a:r>
            <a:r>
              <a:rPr lang="fr-CH" sz="3200" b="1" dirty="0" smtClean="0">
                <a:solidFill>
                  <a:srgbClr val="002060"/>
                </a:solidFill>
              </a:rPr>
              <a:t>:  Global Dialogues</a:t>
            </a:r>
            <a:endParaRPr lang="en-GB" sz="3200" b="1" dirty="0">
              <a:solidFill>
                <a:srgbClr val="002060"/>
              </a:solidFill>
            </a:endParaRPr>
          </a:p>
        </p:txBody>
      </p:sp>
    </p:spTree>
    <p:extLst>
      <p:ext uri="{BB962C8B-B14F-4D97-AF65-F5344CB8AC3E}">
        <p14:creationId xmlns:p14="http://schemas.microsoft.com/office/powerpoint/2010/main" val="398675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
            <a:ext cx="8229600" cy="1143000"/>
          </a:xfrm>
        </p:spPr>
        <p:txBody>
          <a:bodyPr>
            <a:normAutofit/>
          </a:bodyPr>
          <a:lstStyle/>
          <a:p>
            <a:pPr algn="r"/>
            <a:r>
              <a:rPr lang="en-GB" sz="2400" b="1" dirty="0" smtClean="0">
                <a:solidFill>
                  <a:srgbClr val="002060"/>
                </a:solidFill>
              </a:rPr>
              <a:t>September 2016: UNGA </a:t>
            </a:r>
            <a:r>
              <a:rPr lang="en-GB" sz="2400" b="1" dirty="0">
                <a:solidFill>
                  <a:srgbClr val="002060"/>
                </a:solidFill>
              </a:rPr>
              <a:t>High Level meeting </a:t>
            </a:r>
            <a:r>
              <a:rPr lang="en-GB" sz="2400" b="1" dirty="0" smtClean="0">
                <a:solidFill>
                  <a:srgbClr val="002060"/>
                </a:solidFill>
              </a:rPr>
              <a:t>to</a:t>
            </a:r>
            <a:br>
              <a:rPr lang="en-GB" sz="2400" b="1" dirty="0" smtClean="0">
                <a:solidFill>
                  <a:srgbClr val="002060"/>
                </a:solidFill>
              </a:rPr>
            </a:br>
            <a:r>
              <a:rPr lang="en-GB" sz="2400" b="1" dirty="0" smtClean="0">
                <a:solidFill>
                  <a:srgbClr val="002060"/>
                </a:solidFill>
              </a:rPr>
              <a:t> Address </a:t>
            </a:r>
            <a:r>
              <a:rPr lang="en-GB" sz="2400" b="1" dirty="0">
                <a:solidFill>
                  <a:srgbClr val="002060"/>
                </a:solidFill>
              </a:rPr>
              <a:t>Large Movements of Refugees and </a:t>
            </a:r>
            <a:r>
              <a:rPr lang="en-GB" sz="2400" b="1" dirty="0" smtClean="0">
                <a:solidFill>
                  <a:srgbClr val="002060"/>
                </a:solidFill>
              </a:rPr>
              <a:t>Migrants </a:t>
            </a:r>
            <a:endParaRPr lang="en-GB" sz="2400" b="1" dirty="0">
              <a:solidFill>
                <a:srgbClr val="002060"/>
              </a:solidFill>
            </a:endParaRPr>
          </a:p>
        </p:txBody>
      </p:sp>
      <p:sp>
        <p:nvSpPr>
          <p:cNvPr id="3" name="Content Placeholder 2"/>
          <p:cNvSpPr>
            <a:spLocks noGrp="1"/>
          </p:cNvSpPr>
          <p:nvPr>
            <p:ph idx="1"/>
          </p:nvPr>
        </p:nvSpPr>
        <p:spPr>
          <a:xfrm>
            <a:off x="457200" y="1270150"/>
            <a:ext cx="8229600" cy="4525963"/>
          </a:xfrm>
        </p:spPr>
        <p:txBody>
          <a:bodyPr>
            <a:normAutofit/>
          </a:bodyPr>
          <a:lstStyle/>
          <a:p>
            <a:r>
              <a:rPr lang="en-US" sz="2400" dirty="0" smtClean="0">
                <a:solidFill>
                  <a:srgbClr val="002060"/>
                </a:solidFill>
              </a:rPr>
              <a:t>Build a </a:t>
            </a:r>
            <a:r>
              <a:rPr lang="en-US" sz="2400" dirty="0">
                <a:solidFill>
                  <a:srgbClr val="002060"/>
                </a:solidFill>
              </a:rPr>
              <a:t>greater consensus on managing the world’s movements of migrants and </a:t>
            </a:r>
            <a:r>
              <a:rPr lang="en-US" sz="2400" dirty="0" smtClean="0">
                <a:solidFill>
                  <a:srgbClr val="002060"/>
                </a:solidFill>
              </a:rPr>
              <a:t>refugees</a:t>
            </a:r>
          </a:p>
          <a:p>
            <a:r>
              <a:rPr lang="en-US" sz="2400" dirty="0">
                <a:solidFill>
                  <a:srgbClr val="002060"/>
                </a:solidFill>
              </a:rPr>
              <a:t>New York Declaration for Refugees and Migrants was </a:t>
            </a:r>
            <a:r>
              <a:rPr lang="en-US" sz="2400" dirty="0" smtClean="0">
                <a:solidFill>
                  <a:srgbClr val="002060"/>
                </a:solidFill>
              </a:rPr>
              <a:t>adopted</a:t>
            </a:r>
          </a:p>
          <a:p>
            <a:r>
              <a:rPr lang="en-US" sz="2400" dirty="0" smtClean="0">
                <a:solidFill>
                  <a:srgbClr val="002060"/>
                </a:solidFill>
              </a:rPr>
              <a:t>Global </a:t>
            </a:r>
            <a:r>
              <a:rPr lang="en-US" sz="2400" dirty="0">
                <a:solidFill>
                  <a:srgbClr val="002060"/>
                </a:solidFill>
              </a:rPr>
              <a:t>Compact on safe, regular and orderly </a:t>
            </a:r>
            <a:r>
              <a:rPr lang="en-US" sz="2400" dirty="0" smtClean="0">
                <a:solidFill>
                  <a:srgbClr val="002060"/>
                </a:solidFill>
              </a:rPr>
              <a:t>migration (2018)</a:t>
            </a:r>
          </a:p>
          <a:p>
            <a:r>
              <a:rPr lang="fr-CH" sz="2400" dirty="0" smtClean="0">
                <a:solidFill>
                  <a:srgbClr val="002060"/>
                </a:solidFill>
              </a:rPr>
              <a:t>IOM </a:t>
            </a:r>
            <a:r>
              <a:rPr lang="fr-CH" sz="2400" dirty="0" err="1" smtClean="0">
                <a:solidFill>
                  <a:srgbClr val="002060"/>
                </a:solidFill>
              </a:rPr>
              <a:t>became</a:t>
            </a:r>
            <a:r>
              <a:rPr lang="fr-CH" sz="2400" dirty="0" smtClean="0">
                <a:solidFill>
                  <a:srgbClr val="002060"/>
                </a:solidFill>
              </a:rPr>
              <a:t> a UN </a:t>
            </a:r>
            <a:r>
              <a:rPr lang="fr-CH" sz="2400" dirty="0" err="1" smtClean="0">
                <a:solidFill>
                  <a:srgbClr val="002060"/>
                </a:solidFill>
              </a:rPr>
              <a:t>related</a:t>
            </a:r>
            <a:r>
              <a:rPr lang="fr-CH" sz="2400" dirty="0" smtClean="0">
                <a:solidFill>
                  <a:srgbClr val="002060"/>
                </a:solidFill>
              </a:rPr>
              <a:t> </a:t>
            </a:r>
            <a:r>
              <a:rPr lang="fr-CH" sz="2400" dirty="0" err="1" smtClean="0">
                <a:solidFill>
                  <a:srgbClr val="002060"/>
                </a:solidFill>
              </a:rPr>
              <a:t>Organization</a:t>
            </a:r>
            <a:endParaRPr lang="fr-CH" sz="2400" dirty="0" smtClean="0">
              <a:solidFill>
                <a:srgbClr val="002060"/>
              </a:solidFill>
            </a:endParaRPr>
          </a:p>
        </p:txBody>
      </p:sp>
      <p:pic>
        <p:nvPicPr>
          <p:cNvPr id="1027" name="Picture 3" descr="C:\Users\jweekers\AppData\Local\Microsoft\Windows\Temporary Internet Files\Content.Outlook\J4O960DB\691886 - GA am - 19_09_2016 - 09.23.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480" y="3429000"/>
            <a:ext cx="3779520" cy="29665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891417"/>
            <a:ext cx="5212080" cy="2308324"/>
          </a:xfrm>
          <a:prstGeom prst="rect">
            <a:avLst/>
          </a:prstGeom>
        </p:spPr>
        <p:txBody>
          <a:bodyPr wrap="square">
            <a:spAutoFit/>
          </a:bodyPr>
          <a:lstStyle/>
          <a:p>
            <a:r>
              <a:rPr lang="en-US" b="1" dirty="0">
                <a:solidFill>
                  <a:srgbClr val="002060"/>
                </a:solidFill>
              </a:rPr>
              <a:t>Obama: 50 Countries to Take in 360,000 Refugees this Year </a:t>
            </a:r>
            <a:r>
              <a:rPr lang="en-US" b="1" dirty="0" smtClean="0">
                <a:solidFill>
                  <a:srgbClr val="002060"/>
                </a:solidFill>
              </a:rPr>
              <a:t>, 20 September 2016</a:t>
            </a:r>
          </a:p>
          <a:p>
            <a:endParaRPr lang="en-US" b="1" dirty="0">
              <a:solidFill>
                <a:srgbClr val="002060"/>
              </a:solidFill>
            </a:endParaRPr>
          </a:p>
          <a:p>
            <a:r>
              <a:rPr lang="en-US" dirty="0">
                <a:solidFill>
                  <a:srgbClr val="002060"/>
                </a:solidFill>
              </a:rPr>
              <a:t>"We cannot avert our eyes or turn our backs. </a:t>
            </a:r>
            <a:endParaRPr lang="en-US" dirty="0" smtClean="0">
              <a:solidFill>
                <a:srgbClr val="002060"/>
              </a:solidFill>
            </a:endParaRPr>
          </a:p>
          <a:p>
            <a:r>
              <a:rPr lang="en-US" dirty="0" smtClean="0">
                <a:solidFill>
                  <a:srgbClr val="002060"/>
                </a:solidFill>
              </a:rPr>
              <a:t>To </a:t>
            </a:r>
            <a:r>
              <a:rPr lang="en-US" dirty="0">
                <a:solidFill>
                  <a:srgbClr val="002060"/>
                </a:solidFill>
              </a:rPr>
              <a:t>slam the door in the face of these families would betray our deepest values," </a:t>
            </a:r>
            <a:endParaRPr lang="en-US" b="1" dirty="0" smtClean="0">
              <a:solidFill>
                <a:srgbClr val="002060"/>
              </a:solidFill>
            </a:endParaRPr>
          </a:p>
          <a:p>
            <a:endParaRPr lang="en-US" b="1"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4014498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
            <a:ext cx="8229600" cy="1143000"/>
          </a:xfrm>
        </p:spPr>
        <p:txBody>
          <a:bodyPr>
            <a:normAutofit/>
          </a:bodyPr>
          <a:lstStyle/>
          <a:p>
            <a:pPr algn="r"/>
            <a:r>
              <a:rPr lang="en-GB" sz="2800" b="1" dirty="0" smtClean="0">
                <a:solidFill>
                  <a:srgbClr val="002060"/>
                </a:solidFill>
              </a:rPr>
              <a:t>UNGA  Side event on </a:t>
            </a:r>
            <a:br>
              <a:rPr lang="en-GB" sz="2800" b="1" dirty="0" smtClean="0">
                <a:solidFill>
                  <a:srgbClr val="002060"/>
                </a:solidFill>
              </a:rPr>
            </a:br>
            <a:r>
              <a:rPr lang="en-GB" sz="2800" b="1" dirty="0" smtClean="0">
                <a:solidFill>
                  <a:srgbClr val="002060"/>
                </a:solidFill>
              </a:rPr>
              <a:t>‘health and migration and forced displacement’ </a:t>
            </a:r>
            <a:endParaRPr lang="en-GB" sz="2800" b="1" dirty="0">
              <a:solidFill>
                <a:srgbClr val="002060"/>
              </a:solidFill>
            </a:endParaRPr>
          </a:p>
        </p:txBody>
      </p:sp>
      <p:sp>
        <p:nvSpPr>
          <p:cNvPr id="3" name="Content Placeholder 2"/>
          <p:cNvSpPr>
            <a:spLocks noGrp="1"/>
          </p:cNvSpPr>
          <p:nvPr>
            <p:ph idx="1"/>
          </p:nvPr>
        </p:nvSpPr>
        <p:spPr/>
        <p:txBody>
          <a:bodyPr/>
          <a:lstStyle/>
          <a:p>
            <a:endParaRPr lang="en-GB" dirty="0"/>
          </a:p>
        </p:txBody>
      </p:sp>
      <p:pic>
        <p:nvPicPr>
          <p:cNvPr id="2050" name="Picture 2" descr="C:\Users\jweekers\AppData\Local\Microsoft\Windows\Temporary Internet Files\Content.Outlook\J4O960DB\Invitation Side Event 22 Sep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960120"/>
            <a:ext cx="7772400" cy="531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10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3DBEE07-60DD-469F-A137-020BDC5928C7}" type="slidenum">
              <a:rPr lang="en-US" altLang="en-US">
                <a:solidFill>
                  <a:prstClr val="white"/>
                </a:solidFill>
                <a:latin typeface="Arial Black" pitchFamily="34" charset="0"/>
              </a:rPr>
              <a:pPr/>
              <a:t>29</a:t>
            </a:fld>
            <a:endParaRPr lang="en-US" altLang="en-US">
              <a:solidFill>
                <a:prstClr val="white"/>
              </a:solidFill>
              <a:latin typeface="Arial Black" pitchFamily="34" charset="0"/>
            </a:endParaRPr>
          </a:p>
        </p:txBody>
      </p:sp>
      <p:sp>
        <p:nvSpPr>
          <p:cNvPr id="24579" name="Rectangle 1026"/>
          <p:cNvSpPr>
            <a:spLocks noGrp="1" noChangeArrowheads="1"/>
          </p:cNvSpPr>
          <p:nvPr>
            <p:ph type="title"/>
          </p:nvPr>
        </p:nvSpPr>
        <p:spPr bwMode="auto">
          <a:xfrm>
            <a:off x="2607733" y="40107"/>
            <a:ext cx="6417733" cy="8101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eaLnBrk="1" hangingPunct="1"/>
            <a:r>
              <a:rPr lang="fr-CH" altLang="en-US" sz="2800" b="1" dirty="0" smtClean="0">
                <a:solidFill>
                  <a:srgbClr val="002060"/>
                </a:solidFill>
              </a:rPr>
              <a:t>The </a:t>
            </a:r>
            <a:r>
              <a:rPr lang="fr-CH" altLang="en-US" sz="2800" b="1" dirty="0" err="1" smtClean="0">
                <a:solidFill>
                  <a:srgbClr val="002060"/>
                </a:solidFill>
              </a:rPr>
              <a:t>way</a:t>
            </a:r>
            <a:r>
              <a:rPr lang="fr-CH" altLang="en-US" sz="2800" b="1" dirty="0" smtClean="0">
                <a:solidFill>
                  <a:srgbClr val="002060"/>
                </a:solidFill>
              </a:rPr>
              <a:t> </a:t>
            </a:r>
            <a:r>
              <a:rPr lang="fr-CH" altLang="en-US" sz="2800" b="1" dirty="0" err="1" smtClean="0">
                <a:solidFill>
                  <a:srgbClr val="002060"/>
                </a:solidFill>
              </a:rPr>
              <a:t>forward</a:t>
            </a:r>
            <a:endParaRPr lang="en-US" altLang="en-US" sz="2800" b="1" dirty="0" smtClean="0">
              <a:solidFill>
                <a:srgbClr val="002060"/>
              </a:solidFill>
            </a:endParaRPr>
          </a:p>
        </p:txBody>
      </p:sp>
      <p:sp>
        <p:nvSpPr>
          <p:cNvPr id="25604" name="Rectangle 1029"/>
          <p:cNvSpPr>
            <a:spLocks noGrp="1" noChangeArrowheads="1"/>
          </p:cNvSpPr>
          <p:nvPr>
            <p:ph type="body" idx="1"/>
          </p:nvPr>
        </p:nvSpPr>
        <p:spPr bwMode="auto">
          <a:xfrm>
            <a:off x="123613" y="1009711"/>
            <a:ext cx="4369647" cy="5546694"/>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7500" lnSpcReduction="20000"/>
          </a:bodyPr>
          <a:lstStyle/>
          <a:p>
            <a:pPr marL="0" indent="0" eaLnBrk="1" hangingPunct="1">
              <a:lnSpc>
                <a:spcPct val="150000"/>
              </a:lnSpc>
              <a:buNone/>
            </a:pPr>
            <a:r>
              <a:rPr lang="fr-CH" altLang="en-US" sz="3500" b="1" dirty="0" smtClean="0">
                <a:solidFill>
                  <a:schemeClr val="tx2"/>
                </a:solidFill>
              </a:rPr>
              <a:t>More consistent and </a:t>
            </a:r>
            <a:r>
              <a:rPr lang="fr-CH" altLang="en-US" sz="3500" b="1" dirty="0" err="1" smtClean="0">
                <a:solidFill>
                  <a:schemeClr val="tx2"/>
                </a:solidFill>
              </a:rPr>
              <a:t>targetted</a:t>
            </a:r>
            <a:r>
              <a:rPr lang="fr-CH" altLang="en-US" sz="3500" b="1" dirty="0" smtClean="0">
                <a:solidFill>
                  <a:schemeClr val="tx2"/>
                </a:solidFill>
              </a:rPr>
              <a:t> engagement</a:t>
            </a:r>
          </a:p>
          <a:p>
            <a:pPr marL="400050" lvl="1" indent="0" eaLnBrk="1" hangingPunct="1">
              <a:lnSpc>
                <a:spcPct val="150000"/>
              </a:lnSpc>
              <a:buNone/>
            </a:pPr>
            <a:r>
              <a:rPr lang="fr-CH" altLang="en-US" sz="3500" dirty="0" err="1" smtClean="0"/>
              <a:t>Coordinated</a:t>
            </a:r>
            <a:r>
              <a:rPr lang="fr-CH" altLang="en-US" sz="3500" dirty="0" smtClean="0"/>
              <a:t> and </a:t>
            </a:r>
            <a:r>
              <a:rPr lang="fr-CH" altLang="en-US" sz="3500" dirty="0" err="1" smtClean="0"/>
              <a:t>comprehensive</a:t>
            </a:r>
            <a:r>
              <a:rPr lang="fr-CH" altLang="en-US" sz="3500" dirty="0" smtClean="0"/>
              <a:t> multi-</a:t>
            </a:r>
            <a:r>
              <a:rPr lang="fr-CH" altLang="en-US" sz="3500" dirty="0" err="1" smtClean="0"/>
              <a:t>sectoral</a:t>
            </a:r>
            <a:r>
              <a:rPr lang="fr-CH" altLang="en-US" sz="3500" dirty="0" smtClean="0"/>
              <a:t> </a:t>
            </a:r>
            <a:r>
              <a:rPr lang="fr-CH" altLang="en-US" sz="3500" dirty="0" err="1" smtClean="0"/>
              <a:t>response</a:t>
            </a:r>
            <a:r>
              <a:rPr lang="fr-CH" altLang="en-US" sz="3500" dirty="0" smtClean="0"/>
              <a:t> </a:t>
            </a:r>
            <a:r>
              <a:rPr lang="fr-CH" altLang="en-US" sz="3500" dirty="0" err="1" smtClean="0"/>
              <a:t>across</a:t>
            </a:r>
            <a:r>
              <a:rPr lang="fr-CH" altLang="en-US" sz="3500" dirty="0" smtClean="0"/>
              <a:t> </a:t>
            </a:r>
            <a:r>
              <a:rPr lang="fr-CH" altLang="en-US" sz="3500" dirty="0" err="1" smtClean="0"/>
              <a:t>regions</a:t>
            </a:r>
            <a:endParaRPr lang="fr-CH" altLang="en-US" sz="3500" dirty="0" smtClean="0"/>
          </a:p>
          <a:p>
            <a:pPr marL="0" indent="0" eaLnBrk="1" hangingPunct="1">
              <a:lnSpc>
                <a:spcPct val="150000"/>
              </a:lnSpc>
              <a:buNone/>
            </a:pPr>
            <a:r>
              <a:rPr lang="fr-CH" altLang="en-US" sz="3500" b="1" dirty="0" smtClean="0">
                <a:solidFill>
                  <a:schemeClr val="tx2"/>
                </a:solidFill>
              </a:rPr>
              <a:t>Reference </a:t>
            </a:r>
            <a:r>
              <a:rPr lang="fr-CH" altLang="en-US" sz="3500" b="1" dirty="0" err="1" smtClean="0">
                <a:solidFill>
                  <a:schemeClr val="tx2"/>
                </a:solidFill>
              </a:rPr>
              <a:t>platform</a:t>
            </a:r>
            <a:r>
              <a:rPr lang="fr-CH" altLang="en-US" sz="3500" b="1" dirty="0" smtClean="0">
                <a:solidFill>
                  <a:schemeClr val="tx2"/>
                </a:solidFill>
              </a:rPr>
              <a:t> and </a:t>
            </a:r>
            <a:r>
              <a:rPr lang="fr-CH" altLang="en-US" sz="3500" b="1" dirty="0" err="1" smtClean="0">
                <a:solidFill>
                  <a:schemeClr val="tx2"/>
                </a:solidFill>
              </a:rPr>
              <a:t>mechanism</a:t>
            </a:r>
            <a:r>
              <a:rPr lang="fr-CH" altLang="en-US" sz="3500" b="1" dirty="0" smtClean="0">
                <a:solidFill>
                  <a:schemeClr val="tx2"/>
                </a:solidFill>
              </a:rPr>
              <a:t> for consultation and </a:t>
            </a:r>
            <a:r>
              <a:rPr lang="fr-CH" altLang="en-US" sz="3500" b="1" dirty="0" err="1" smtClean="0">
                <a:solidFill>
                  <a:schemeClr val="tx2"/>
                </a:solidFill>
              </a:rPr>
              <a:t>partnership</a:t>
            </a:r>
            <a:endParaRPr lang="fr-CH" altLang="en-US" sz="3500" b="1" dirty="0" smtClean="0">
              <a:solidFill>
                <a:schemeClr val="tx2"/>
              </a:solidFill>
            </a:endParaRPr>
          </a:p>
          <a:p>
            <a:pPr marL="400050" lvl="1" indent="0" eaLnBrk="1" hangingPunct="1">
              <a:lnSpc>
                <a:spcPct val="150000"/>
              </a:lnSpc>
              <a:buNone/>
            </a:pPr>
            <a:r>
              <a:rPr lang="fr-CH" altLang="en-US" sz="3500" dirty="0" smtClean="0"/>
              <a:t>To </a:t>
            </a:r>
            <a:r>
              <a:rPr lang="fr-CH" altLang="en-US" sz="3500" dirty="0" err="1" smtClean="0"/>
              <a:t>provide</a:t>
            </a:r>
            <a:r>
              <a:rPr lang="fr-CH" altLang="en-US" sz="3500" dirty="0" smtClean="0"/>
              <a:t> leadership, </a:t>
            </a:r>
            <a:r>
              <a:rPr lang="fr-CH" altLang="en-US" sz="3500" dirty="0" err="1" smtClean="0"/>
              <a:t>technical</a:t>
            </a:r>
            <a:r>
              <a:rPr lang="fr-CH" altLang="en-US" sz="3500" dirty="0" smtClean="0"/>
              <a:t> guidance, </a:t>
            </a:r>
            <a:r>
              <a:rPr lang="fr-CH" altLang="en-US" sz="3500" dirty="0" err="1" smtClean="0"/>
              <a:t>mobilize</a:t>
            </a:r>
            <a:r>
              <a:rPr lang="fr-CH" altLang="en-US" sz="3500" dirty="0" smtClean="0"/>
              <a:t> expertise, </a:t>
            </a:r>
            <a:r>
              <a:rPr lang="fr-CH" altLang="en-US" sz="3500" dirty="0" err="1" smtClean="0"/>
              <a:t>resources</a:t>
            </a:r>
            <a:r>
              <a:rPr lang="fr-CH" altLang="en-US" sz="3500" dirty="0" smtClean="0"/>
              <a:t> and </a:t>
            </a:r>
            <a:r>
              <a:rPr lang="fr-CH" altLang="en-US" sz="3500" dirty="0" err="1" smtClean="0"/>
              <a:t>share</a:t>
            </a:r>
            <a:r>
              <a:rPr lang="fr-CH" altLang="en-US" sz="3500" dirty="0" smtClean="0"/>
              <a:t> information and best practices</a:t>
            </a:r>
          </a:p>
          <a:p>
            <a:pPr marL="0" indent="0">
              <a:lnSpc>
                <a:spcPct val="150000"/>
              </a:lnSpc>
              <a:buNone/>
            </a:pPr>
            <a:r>
              <a:rPr lang="fr-CH" altLang="en-US" sz="3500" b="1" dirty="0" smtClean="0">
                <a:solidFill>
                  <a:schemeClr val="tx2"/>
                </a:solidFill>
              </a:rPr>
              <a:t>Common Roadmap and </a:t>
            </a:r>
            <a:r>
              <a:rPr lang="fr-CH" sz="3500" b="1" dirty="0" err="1" smtClean="0">
                <a:solidFill>
                  <a:schemeClr val="tx2"/>
                </a:solidFill>
              </a:rPr>
              <a:t>Unified</a:t>
            </a:r>
            <a:r>
              <a:rPr lang="fr-CH" sz="3500" b="1" dirty="0" smtClean="0">
                <a:solidFill>
                  <a:schemeClr val="tx2"/>
                </a:solidFill>
              </a:rPr>
              <a:t> </a:t>
            </a:r>
            <a:r>
              <a:rPr lang="fr-CH" sz="3500" b="1" dirty="0">
                <a:solidFill>
                  <a:schemeClr val="tx2"/>
                </a:solidFill>
              </a:rPr>
              <a:t>agenda </a:t>
            </a:r>
            <a:endParaRPr lang="fr-CH" altLang="en-US" sz="3500" b="1" dirty="0" smtClean="0">
              <a:solidFill>
                <a:schemeClr val="tx2"/>
              </a:solidFill>
            </a:endParaRPr>
          </a:p>
          <a:p>
            <a:pPr marL="400050" lvl="1" indent="0" eaLnBrk="1" hangingPunct="1">
              <a:lnSpc>
                <a:spcPct val="150000"/>
              </a:lnSpc>
              <a:buNone/>
            </a:pPr>
            <a:r>
              <a:rPr lang="fr-CH" sz="3500" dirty="0" err="1" smtClean="0"/>
              <a:t>Reconciling</a:t>
            </a:r>
            <a:r>
              <a:rPr lang="fr-CH" sz="3500" dirty="0" smtClean="0"/>
              <a:t> </a:t>
            </a:r>
            <a:r>
              <a:rPr lang="fr-CH" sz="3500" dirty="0"/>
              <a:t>large </a:t>
            </a:r>
            <a:r>
              <a:rPr lang="fr-CH" sz="3500" dirty="0" err="1"/>
              <a:t>scale</a:t>
            </a:r>
            <a:r>
              <a:rPr lang="fr-CH" sz="3500" dirty="0"/>
              <a:t> </a:t>
            </a:r>
            <a:r>
              <a:rPr lang="fr-CH" sz="3500" dirty="0" err="1" smtClean="0"/>
              <a:t>displacement</a:t>
            </a:r>
            <a:r>
              <a:rPr lang="fr-CH" sz="3500" dirty="0" smtClean="0"/>
              <a:t>-structural </a:t>
            </a:r>
            <a:r>
              <a:rPr lang="fr-CH" sz="3500" dirty="0" err="1" smtClean="0"/>
              <a:t>disparity-driven</a:t>
            </a:r>
            <a:r>
              <a:rPr lang="fr-CH" sz="3500" dirty="0" smtClean="0"/>
              <a:t> migration </a:t>
            </a:r>
            <a:r>
              <a:rPr lang="fr-CH" sz="3500" dirty="0" err="1" smtClean="0"/>
              <a:t>migration</a:t>
            </a:r>
            <a:endParaRPr lang="fr-CH" sz="3500" dirty="0"/>
          </a:p>
          <a:p>
            <a:pPr marL="857250" lvl="1" indent="-457200" eaLnBrk="1" hangingPunct="1">
              <a:lnSpc>
                <a:spcPct val="150000"/>
              </a:lnSpc>
              <a:buFontTx/>
              <a:buNone/>
            </a:pPr>
            <a:endParaRPr lang="fr-CH" altLang="en-US" sz="2400" dirty="0" smtClean="0"/>
          </a:p>
        </p:txBody>
      </p:sp>
      <p:graphicFrame>
        <p:nvGraphicFramePr>
          <p:cNvPr id="7" name="Diagram 6"/>
          <p:cNvGraphicFramePr/>
          <p:nvPr>
            <p:extLst>
              <p:ext uri="{D42A27DB-BD31-4B8C-83A1-F6EECF244321}">
                <p14:modId xmlns:p14="http://schemas.microsoft.com/office/powerpoint/2010/main" val="544091133"/>
              </p:ext>
            </p:extLst>
          </p:nvPr>
        </p:nvGraphicFramePr>
        <p:xfrm>
          <a:off x="4572000" y="650176"/>
          <a:ext cx="5215467" cy="6111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448762" y="697832"/>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2030</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5" name="Rectangle 14"/>
          <p:cNvSpPr/>
          <p:nvPr/>
        </p:nvSpPr>
        <p:spPr>
          <a:xfrm>
            <a:off x="4448762" y="6156295"/>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2016</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8" name="Rectangle 17"/>
          <p:cNvSpPr/>
          <p:nvPr/>
        </p:nvSpPr>
        <p:spPr>
          <a:xfrm>
            <a:off x="4462684" y="1631813"/>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2017</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14540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3</a:t>
            </a:fld>
            <a:endParaRPr lang="en-US"/>
          </a:p>
        </p:txBody>
      </p:sp>
      <p:pic>
        <p:nvPicPr>
          <p:cNvPr id="205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 contrast="-26000"/>
                    </a14:imgEffect>
                  </a14:imgLayer>
                </a14:imgProps>
              </a:ext>
              <a:ext uri="{28A0092B-C50C-407E-A947-70E740481C1C}">
                <a14:useLocalDpi xmlns:a14="http://schemas.microsoft.com/office/drawing/2010/main"/>
              </a:ext>
            </a:extLst>
          </a:blip>
          <a:srcRect/>
          <a:stretch>
            <a:fillRect/>
          </a:stretch>
        </p:blipFill>
        <p:spPr bwMode="auto">
          <a:xfrm>
            <a:off x="1" y="1228318"/>
            <a:ext cx="9144000" cy="543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316481" y="226541"/>
            <a:ext cx="6827520" cy="49015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02060"/>
                </a:solidFill>
              </a:rPr>
              <a:t>Where do they go </a:t>
            </a:r>
            <a:r>
              <a:rPr lang="en-US" sz="2400" b="1" dirty="0" smtClean="0">
                <a:solidFill>
                  <a:srgbClr val="002060"/>
                </a:solidFill>
              </a:rPr>
              <a:t>and where </a:t>
            </a:r>
            <a:r>
              <a:rPr lang="en-US" sz="2400" b="1" dirty="0">
                <a:solidFill>
                  <a:srgbClr val="002060"/>
                </a:solidFill>
              </a:rPr>
              <a:t>do they come from?</a:t>
            </a:r>
          </a:p>
        </p:txBody>
      </p:sp>
    </p:spTree>
    <p:extLst>
      <p:ext uri="{BB962C8B-B14F-4D97-AF65-F5344CB8AC3E}">
        <p14:creationId xmlns:p14="http://schemas.microsoft.com/office/powerpoint/2010/main" val="172135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7680" y="28832"/>
            <a:ext cx="9496421" cy="48603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800" b="1" dirty="0" smtClean="0">
                <a:solidFill>
                  <a:srgbClr val="002060"/>
                </a:solidFill>
              </a:rPr>
              <a:t>Future considerations and next steps :</a:t>
            </a:r>
          </a:p>
          <a:p>
            <a:pPr algn="r"/>
            <a:r>
              <a:rPr lang="en-US" sz="2800" b="1" dirty="0" smtClean="0">
                <a:solidFill>
                  <a:srgbClr val="002060"/>
                </a:solidFill>
              </a:rPr>
              <a:t> lessons learned and priorities</a:t>
            </a:r>
            <a:endParaRPr lang="en-US" sz="2800" b="1" dirty="0">
              <a:solidFill>
                <a:srgbClr val="002060"/>
              </a:solidFill>
            </a:endParaRPr>
          </a:p>
        </p:txBody>
      </p:sp>
      <p:grpSp>
        <p:nvGrpSpPr>
          <p:cNvPr id="5" name="Group 9"/>
          <p:cNvGrpSpPr>
            <a:grpSpLocks/>
          </p:cNvGrpSpPr>
          <p:nvPr/>
        </p:nvGrpSpPr>
        <p:grpSpPr bwMode="auto">
          <a:xfrm>
            <a:off x="617220" y="1633303"/>
            <a:ext cx="7909560" cy="4297680"/>
            <a:chOff x="88900" y="2416868"/>
            <a:chExt cx="4559300" cy="1550294"/>
          </a:xfrm>
        </p:grpSpPr>
        <p:sp>
          <p:nvSpPr>
            <p:cNvPr id="6" name="Text Box 2"/>
            <p:cNvSpPr txBox="1">
              <a:spLocks noChangeArrowheads="1"/>
            </p:cNvSpPr>
            <p:nvPr/>
          </p:nvSpPr>
          <p:spPr bwMode="auto">
            <a:xfrm>
              <a:off x="88900" y="2416868"/>
              <a:ext cx="2225699" cy="775147"/>
            </a:xfrm>
            <a:prstGeom prst="rect">
              <a:avLst/>
            </a:prstGeom>
            <a:solidFill>
              <a:schemeClr val="accent6">
                <a:lumMod val="20000"/>
                <a:lumOff val="80000"/>
              </a:schemeClr>
            </a:solidFill>
            <a:ln w="9525" algn="ctr">
              <a:solidFill>
                <a:srgbClr val="000000"/>
              </a:solidFill>
              <a:miter lim="800000"/>
              <a:headEnd/>
              <a:tailEnd/>
            </a:ln>
          </p:spPr>
          <p:txBody>
            <a:bodyPr anchor="ctr"/>
            <a:lstStyle/>
            <a:p>
              <a:pPr marL="87313" algn="ctr" defTabSz="1042988">
                <a:spcBef>
                  <a:spcPts val="300"/>
                </a:spcBef>
                <a:buClr>
                  <a:srgbClr val="FF9933"/>
                </a:buClr>
                <a:defRPr/>
              </a:pPr>
              <a:r>
                <a:rPr lang="en-GB" sz="2200" b="1" dirty="0">
                  <a:solidFill>
                    <a:prstClr val="black"/>
                  </a:solidFill>
                  <a:cs typeface="Arial" charset="0"/>
                </a:rPr>
                <a:t>Monitoring Migrant </a:t>
              </a:r>
              <a:r>
                <a:rPr lang="en-GB" sz="2200" b="1" dirty="0" smtClean="0">
                  <a:solidFill>
                    <a:prstClr val="black"/>
                  </a:solidFill>
                  <a:cs typeface="Arial" charset="0"/>
                </a:rPr>
                <a:t>Health</a:t>
              </a:r>
              <a:endParaRPr lang="en-GB" sz="2200" b="1" dirty="0">
                <a:solidFill>
                  <a:prstClr val="black"/>
                </a:solidFill>
                <a:cs typeface="Arial" charset="0"/>
              </a:endParaRPr>
            </a:p>
          </p:txBody>
        </p:sp>
        <p:sp>
          <p:nvSpPr>
            <p:cNvPr id="7" name="Text Box 3"/>
            <p:cNvSpPr txBox="1">
              <a:spLocks noChangeArrowheads="1"/>
            </p:cNvSpPr>
            <p:nvPr/>
          </p:nvSpPr>
          <p:spPr bwMode="auto">
            <a:xfrm>
              <a:off x="2368550" y="3214951"/>
              <a:ext cx="2279650" cy="752211"/>
            </a:xfrm>
            <a:prstGeom prst="rect">
              <a:avLst/>
            </a:prstGeom>
            <a:solidFill>
              <a:schemeClr val="accent6">
                <a:lumMod val="20000"/>
                <a:lumOff val="80000"/>
              </a:schemeClr>
            </a:solidFill>
            <a:ln w="9525" algn="ctr">
              <a:solidFill>
                <a:srgbClr val="000000"/>
              </a:solidFill>
              <a:miter lim="800000"/>
              <a:headEnd/>
              <a:tailEnd/>
            </a:ln>
          </p:spPr>
          <p:txBody>
            <a:bodyPr anchor="ctr"/>
            <a:lstStyle/>
            <a:p>
              <a:pPr marL="87313" algn="ctr" defTabSz="1042988">
                <a:spcBef>
                  <a:spcPts val="300"/>
                </a:spcBef>
                <a:buClr>
                  <a:srgbClr val="FF9933"/>
                </a:buClr>
                <a:defRPr/>
              </a:pPr>
              <a:r>
                <a:rPr lang="en-GB" sz="2200" b="1" dirty="0">
                  <a:solidFill>
                    <a:prstClr val="black"/>
                  </a:solidFill>
                  <a:cs typeface="Arial" charset="0"/>
                </a:rPr>
                <a:t>Partnerships, </a:t>
              </a:r>
              <a:r>
                <a:rPr lang="en-GB" sz="2200" b="1" dirty="0" smtClean="0">
                  <a:solidFill>
                    <a:prstClr val="black"/>
                  </a:solidFill>
                  <a:cs typeface="Arial" charset="0"/>
                </a:rPr>
                <a:t>Networks </a:t>
              </a:r>
              <a:r>
                <a:rPr lang="en-GB" sz="2200" b="1" dirty="0">
                  <a:solidFill>
                    <a:prstClr val="black"/>
                  </a:solidFill>
                  <a:cs typeface="Arial" charset="0"/>
                </a:rPr>
                <a:t>and </a:t>
              </a:r>
              <a:r>
                <a:rPr lang="en-GB" sz="2200" b="1" dirty="0" smtClean="0">
                  <a:solidFill>
                    <a:prstClr val="black"/>
                  </a:solidFill>
                  <a:cs typeface="Arial" charset="0"/>
                </a:rPr>
                <a:t>Multi </a:t>
              </a:r>
              <a:r>
                <a:rPr lang="en-GB" sz="2200" b="1" dirty="0">
                  <a:solidFill>
                    <a:prstClr val="black"/>
                  </a:solidFill>
                  <a:cs typeface="Arial" charset="0"/>
                </a:rPr>
                <a:t>country F</a:t>
              </a:r>
              <a:r>
                <a:rPr lang="en-GB" sz="2200" b="1" dirty="0" smtClean="0">
                  <a:solidFill>
                    <a:prstClr val="black"/>
                  </a:solidFill>
                  <a:cs typeface="Arial" charset="0"/>
                </a:rPr>
                <a:t>rameworks</a:t>
              </a:r>
              <a:endParaRPr lang="en-GB" sz="2200" b="1" dirty="0">
                <a:solidFill>
                  <a:prstClr val="black"/>
                </a:solidFill>
                <a:cs typeface="Arial" charset="0"/>
              </a:endParaRPr>
            </a:p>
          </p:txBody>
        </p:sp>
        <p:sp>
          <p:nvSpPr>
            <p:cNvPr id="8" name="Text Box 4"/>
            <p:cNvSpPr txBox="1">
              <a:spLocks noChangeArrowheads="1"/>
            </p:cNvSpPr>
            <p:nvPr/>
          </p:nvSpPr>
          <p:spPr bwMode="auto">
            <a:xfrm>
              <a:off x="2368550" y="2416868"/>
              <a:ext cx="2279650" cy="775147"/>
            </a:xfrm>
            <a:prstGeom prst="rect">
              <a:avLst/>
            </a:prstGeom>
            <a:solidFill>
              <a:schemeClr val="accent6">
                <a:lumMod val="20000"/>
                <a:lumOff val="80000"/>
              </a:schemeClr>
            </a:solidFill>
            <a:ln w="9525" algn="ctr">
              <a:solidFill>
                <a:srgbClr val="000000"/>
              </a:solidFill>
              <a:miter lim="800000"/>
              <a:headEnd/>
              <a:tailEnd/>
            </a:ln>
          </p:spPr>
          <p:txBody>
            <a:bodyPr anchor="ctr"/>
            <a:lstStyle/>
            <a:p>
              <a:pPr algn="ctr" defTabSz="1042988">
                <a:spcBef>
                  <a:spcPts val="300"/>
                </a:spcBef>
                <a:buClr>
                  <a:srgbClr val="FF9933"/>
                </a:buClr>
                <a:defRPr/>
              </a:pPr>
              <a:r>
                <a:rPr lang="en-GB" sz="2200" b="1" dirty="0">
                  <a:solidFill>
                    <a:prstClr val="black"/>
                  </a:solidFill>
                  <a:cs typeface="Arial" charset="0"/>
                </a:rPr>
                <a:t>Policy and </a:t>
              </a:r>
              <a:r>
                <a:rPr lang="en-GB" sz="2200" b="1" dirty="0" smtClean="0">
                  <a:solidFill>
                    <a:prstClr val="black"/>
                  </a:solidFill>
                  <a:cs typeface="Arial" charset="0"/>
                </a:rPr>
                <a:t>Legal </a:t>
              </a:r>
              <a:r>
                <a:rPr lang="en-GB" sz="2200" b="1" dirty="0">
                  <a:solidFill>
                    <a:prstClr val="black"/>
                  </a:solidFill>
                  <a:cs typeface="Arial" charset="0"/>
                </a:rPr>
                <a:t>F</a:t>
              </a:r>
              <a:r>
                <a:rPr lang="en-GB" sz="2200" b="1" dirty="0" smtClean="0">
                  <a:solidFill>
                    <a:prstClr val="black"/>
                  </a:solidFill>
                  <a:cs typeface="Arial" charset="0"/>
                </a:rPr>
                <a:t>rameworks</a:t>
              </a:r>
              <a:endParaRPr lang="en-GB" sz="2200" b="1" dirty="0">
                <a:solidFill>
                  <a:prstClr val="black"/>
                </a:solidFill>
                <a:cs typeface="Arial" charset="0"/>
              </a:endParaRPr>
            </a:p>
          </p:txBody>
        </p:sp>
        <p:sp>
          <p:nvSpPr>
            <p:cNvPr id="9" name="Text Box 5"/>
            <p:cNvSpPr txBox="1">
              <a:spLocks noChangeArrowheads="1"/>
            </p:cNvSpPr>
            <p:nvPr/>
          </p:nvSpPr>
          <p:spPr bwMode="auto">
            <a:xfrm>
              <a:off x="88900" y="3214951"/>
              <a:ext cx="2225699" cy="752211"/>
            </a:xfrm>
            <a:prstGeom prst="rect">
              <a:avLst/>
            </a:prstGeom>
            <a:solidFill>
              <a:schemeClr val="accent6">
                <a:lumMod val="20000"/>
                <a:lumOff val="80000"/>
              </a:schemeClr>
            </a:solidFill>
            <a:ln w="9525" algn="ctr">
              <a:solidFill>
                <a:srgbClr val="000000"/>
              </a:solidFill>
              <a:miter lim="800000"/>
              <a:headEnd/>
              <a:tailEnd/>
            </a:ln>
          </p:spPr>
          <p:txBody>
            <a:bodyPr anchor="ctr"/>
            <a:lstStyle/>
            <a:p>
              <a:pPr marL="87313" algn="ctr" defTabSz="1042988">
                <a:spcBef>
                  <a:spcPct val="50000"/>
                </a:spcBef>
                <a:buClr>
                  <a:srgbClr val="FF9933"/>
                </a:buClr>
                <a:defRPr/>
              </a:pPr>
              <a:r>
                <a:rPr lang="en-GB" sz="2200" b="1" dirty="0" smtClean="0">
                  <a:solidFill>
                    <a:prstClr val="black"/>
                  </a:solidFill>
                  <a:cs typeface="Arial" charset="0"/>
                </a:rPr>
                <a:t>Migrant-Sensitive </a:t>
              </a:r>
              <a:r>
                <a:rPr lang="en-GB" sz="2200" b="1" dirty="0">
                  <a:solidFill>
                    <a:prstClr val="black"/>
                  </a:solidFill>
                  <a:cs typeface="Arial" charset="0"/>
                </a:rPr>
                <a:t>H</a:t>
              </a:r>
              <a:r>
                <a:rPr lang="en-GB" sz="2200" b="1" dirty="0" smtClean="0">
                  <a:solidFill>
                    <a:prstClr val="black"/>
                  </a:solidFill>
                  <a:cs typeface="Arial" charset="0"/>
                </a:rPr>
                <a:t>ealth </a:t>
              </a:r>
              <a:r>
                <a:rPr lang="en-GB" sz="2200" b="1" dirty="0">
                  <a:solidFill>
                    <a:prstClr val="black"/>
                  </a:solidFill>
                  <a:cs typeface="Arial" charset="0"/>
                </a:rPr>
                <a:t>S</a:t>
              </a:r>
              <a:r>
                <a:rPr lang="en-GB" sz="2200" b="1" dirty="0" smtClean="0">
                  <a:solidFill>
                    <a:prstClr val="black"/>
                  </a:solidFill>
                  <a:cs typeface="Arial" charset="0"/>
                </a:rPr>
                <a:t>ystems</a:t>
              </a:r>
              <a:endParaRPr lang="en-GB" sz="2200" b="1" dirty="0">
                <a:solidFill>
                  <a:prstClr val="black"/>
                </a:solidFill>
                <a:cs typeface="Arial" charset="0"/>
              </a:endParaRPr>
            </a:p>
          </p:txBody>
        </p:sp>
      </p:grpSp>
    </p:spTree>
    <p:extLst>
      <p:ext uri="{BB962C8B-B14F-4D97-AF65-F5344CB8AC3E}">
        <p14:creationId xmlns:p14="http://schemas.microsoft.com/office/powerpoint/2010/main" val="4049104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jweekers\AppData\Local\Microsoft\Windows\Temporary Internet Files\Content.Outlook\J4O960DB\FullSizeRender (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6636" y="899160"/>
            <a:ext cx="4017364" cy="54692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weekers\AppData\Local\Microsoft\Windows\Temporary Internet Files\Content.Outlook\J4O960DB\FullSizeRend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4543" y="5075633"/>
            <a:ext cx="1589457" cy="129274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2400" y="1437142"/>
            <a:ext cx="5571023"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1125" lvl="2" indent="0">
              <a:lnSpc>
                <a:spcPct val="250000"/>
              </a:lnSpc>
              <a:buFont typeface="Arial"/>
              <a:buNone/>
              <a:defRPr/>
            </a:pPr>
            <a:r>
              <a:rPr lang="fr-CH" altLang="en-US" sz="2000" b="1" dirty="0" smtClean="0">
                <a:solidFill>
                  <a:srgbClr val="1F497D"/>
                </a:solidFill>
                <a:latin typeface="Gill Sans MT" panose="020B0502020104020203" pitchFamily="34" charset="0"/>
              </a:rPr>
              <a:t>Migration </a:t>
            </a:r>
            <a:r>
              <a:rPr lang="fr-CH" altLang="en-US" sz="2000" b="1" dirty="0" err="1" smtClean="0">
                <a:solidFill>
                  <a:srgbClr val="1F497D"/>
                </a:solidFill>
                <a:latin typeface="Gill Sans MT" panose="020B0502020104020203" pitchFamily="34" charset="0"/>
              </a:rPr>
              <a:t>is</a:t>
            </a:r>
            <a:r>
              <a:rPr lang="fr-CH" altLang="en-US" sz="2000" b="1" dirty="0" smtClean="0">
                <a:solidFill>
                  <a:srgbClr val="1F497D"/>
                </a:solidFill>
                <a:latin typeface="Gill Sans MT" panose="020B0502020104020203" pitchFamily="34" charset="0"/>
              </a:rPr>
              <a:t>….</a:t>
            </a:r>
          </a:p>
          <a:p>
            <a:pPr marL="685800" lvl="2" indent="-574675">
              <a:buFont typeface="Arial" pitchFamily="34" charset="0"/>
              <a:buAutoNum type="arabicPeriod"/>
              <a:defRPr/>
            </a:pPr>
            <a:r>
              <a:rPr lang="fr-CH" altLang="en-US" sz="2000" b="1" dirty="0" err="1" smtClean="0">
                <a:solidFill>
                  <a:srgbClr val="1F497D"/>
                </a:solidFill>
                <a:latin typeface="Gill Sans MT" panose="020B0502020104020203" pitchFamily="34" charset="0"/>
              </a:rPr>
              <a:t>Inevitable</a:t>
            </a:r>
            <a:r>
              <a:rPr lang="fr-CH" altLang="en-US" sz="2000" dirty="0" smtClean="0">
                <a:solidFill>
                  <a:srgbClr val="1F497D"/>
                </a:solidFill>
                <a:latin typeface="Gill Sans MT" panose="020B0502020104020203" pitchFamily="34" charset="0"/>
              </a:rPr>
              <a:t> – </a:t>
            </a:r>
            <a:r>
              <a:rPr lang="fr-CH" altLang="en-US" sz="2000" dirty="0" err="1" smtClean="0">
                <a:solidFill>
                  <a:srgbClr val="1F497D"/>
                </a:solidFill>
                <a:latin typeface="Gill Sans MT" panose="020B0502020104020203" pitchFamily="34" charset="0"/>
              </a:rPr>
              <a:t>demographics</a:t>
            </a:r>
            <a:r>
              <a:rPr lang="fr-CH" altLang="en-US" sz="2000" dirty="0" smtClean="0">
                <a:solidFill>
                  <a:srgbClr val="1F497D"/>
                </a:solidFill>
                <a:latin typeface="Gill Sans MT" panose="020B0502020104020203" pitchFamily="34" charset="0"/>
              </a:rPr>
              <a:t> &amp; </a:t>
            </a:r>
            <a:r>
              <a:rPr lang="fr-CH" altLang="en-US" sz="2000" dirty="0" err="1" smtClean="0">
                <a:solidFill>
                  <a:srgbClr val="1F497D"/>
                </a:solidFill>
                <a:latin typeface="Gill Sans MT" panose="020B0502020104020203" pitchFamily="34" charset="0"/>
              </a:rPr>
              <a:t>disasters</a:t>
            </a:r>
            <a:endParaRPr lang="fr-CH" altLang="en-US" sz="2000" dirty="0" smtClean="0">
              <a:solidFill>
                <a:srgbClr val="1F497D"/>
              </a:solidFill>
              <a:latin typeface="Gill Sans MT" panose="020B0502020104020203" pitchFamily="34" charset="0"/>
            </a:endParaRPr>
          </a:p>
          <a:p>
            <a:pPr marL="685800" lvl="2" indent="-574675">
              <a:buFont typeface="Arial" pitchFamily="34" charset="0"/>
              <a:buAutoNum type="arabicPeriod"/>
              <a:defRPr/>
            </a:pPr>
            <a:r>
              <a:rPr lang="fr-CH" altLang="en-US" sz="2000" b="1" dirty="0" err="1" smtClean="0">
                <a:solidFill>
                  <a:srgbClr val="1F497D"/>
                </a:solidFill>
                <a:latin typeface="Gill Sans MT" panose="020B0502020104020203" pitchFamily="34" charset="0"/>
              </a:rPr>
              <a:t>Necessary</a:t>
            </a:r>
            <a:r>
              <a:rPr lang="fr-CH" altLang="en-US" sz="2000" b="1" dirty="0" smtClean="0">
                <a:solidFill>
                  <a:srgbClr val="1F497D"/>
                </a:solidFill>
                <a:latin typeface="Gill Sans MT" panose="020B0502020104020203" pitchFamily="34" charset="0"/>
              </a:rPr>
              <a:t> </a:t>
            </a:r>
            <a:r>
              <a:rPr lang="fr-CH" altLang="en-US" sz="2000" dirty="0" smtClean="0">
                <a:solidFill>
                  <a:srgbClr val="1F497D"/>
                </a:solidFill>
                <a:latin typeface="Gill Sans MT" panose="020B0502020104020203" pitchFamily="34" charset="0"/>
              </a:rPr>
              <a:t>– </a:t>
            </a:r>
            <a:r>
              <a:rPr lang="fr-CH" altLang="en-US" sz="2000" dirty="0" err="1" smtClean="0">
                <a:solidFill>
                  <a:srgbClr val="1F497D"/>
                </a:solidFill>
                <a:latin typeface="Gill Sans MT" panose="020B0502020104020203" pitchFamily="34" charset="0"/>
              </a:rPr>
              <a:t>development</a:t>
            </a:r>
            <a:r>
              <a:rPr lang="fr-CH" altLang="en-US" sz="2000" dirty="0" smtClean="0">
                <a:solidFill>
                  <a:srgbClr val="1F497D"/>
                </a:solidFill>
                <a:latin typeface="Gill Sans MT" panose="020B0502020104020203" pitchFamily="34" charset="0"/>
              </a:rPr>
              <a:t> </a:t>
            </a:r>
          </a:p>
          <a:p>
            <a:pPr marL="685800" lvl="2" indent="-574675">
              <a:buFont typeface="Arial" pitchFamily="34" charset="0"/>
              <a:buAutoNum type="arabicPeriod"/>
              <a:defRPr/>
            </a:pPr>
            <a:r>
              <a:rPr lang="fr-CH" altLang="en-US" sz="2000" b="1" dirty="0" err="1" smtClean="0">
                <a:solidFill>
                  <a:srgbClr val="1F497D"/>
                </a:solidFill>
                <a:latin typeface="Gill Sans MT" panose="020B0502020104020203" pitchFamily="34" charset="0"/>
              </a:rPr>
              <a:t>Desirable</a:t>
            </a:r>
            <a:r>
              <a:rPr lang="fr-CH" altLang="en-US" sz="2000" dirty="0" smtClean="0">
                <a:solidFill>
                  <a:srgbClr val="1F497D"/>
                </a:solidFill>
                <a:latin typeface="Gill Sans MT" panose="020B0502020104020203" pitchFamily="34" charset="0"/>
              </a:rPr>
              <a:t> – if </a:t>
            </a:r>
            <a:r>
              <a:rPr lang="fr-CH" altLang="en-US" sz="2000" dirty="0" err="1" smtClean="0">
                <a:solidFill>
                  <a:srgbClr val="1F497D"/>
                </a:solidFill>
                <a:latin typeface="Gill Sans MT" panose="020B0502020104020203" pitchFamily="34" charset="0"/>
              </a:rPr>
              <a:t>well-governed</a:t>
            </a:r>
            <a:r>
              <a:rPr lang="en-US" altLang="en-US" sz="2000" dirty="0" smtClean="0">
                <a:solidFill>
                  <a:srgbClr val="1F497D"/>
                </a:solidFill>
                <a:latin typeface="Gill Sans MT" panose="020B0502020104020203" pitchFamily="34" charset="0"/>
              </a:rPr>
              <a:t> </a:t>
            </a:r>
            <a:endParaRPr lang="fr-CH" altLang="en-US" sz="2000" dirty="0" smtClean="0">
              <a:solidFill>
                <a:srgbClr val="1F497D"/>
              </a:solidFill>
              <a:latin typeface="Gill Sans MT" panose="020B0502020104020203" pitchFamily="34" charset="0"/>
            </a:endParaRPr>
          </a:p>
          <a:p>
            <a:pPr>
              <a:lnSpc>
                <a:spcPct val="150000"/>
              </a:lnSpc>
            </a:pPr>
            <a:endParaRPr lang="fr-CH" dirty="0" smtClean="0">
              <a:solidFill>
                <a:srgbClr val="FFFF00"/>
              </a:solidFill>
              <a:latin typeface="Gill Sans MT" panose="020B0502020104020203" pitchFamily="34" charset="0"/>
            </a:endParaRPr>
          </a:p>
          <a:p>
            <a:pPr marL="0" indent="0">
              <a:lnSpc>
                <a:spcPct val="200000"/>
              </a:lnSpc>
              <a:buFont typeface="Arial"/>
              <a:buNone/>
            </a:pPr>
            <a:endParaRPr lang="fr-CH" sz="2600" dirty="0" smtClean="0">
              <a:solidFill>
                <a:prstClr val="white"/>
              </a:solidFill>
              <a:latin typeface="Gill Sans MT" panose="020B0502020104020203" pitchFamily="34" charset="0"/>
            </a:endParaRPr>
          </a:p>
          <a:p>
            <a:pPr marL="0" indent="0">
              <a:lnSpc>
                <a:spcPct val="200000"/>
              </a:lnSpc>
              <a:buFont typeface="Arial"/>
              <a:buNone/>
            </a:pPr>
            <a:endParaRPr lang="fr-CH" sz="2600" dirty="0" smtClean="0">
              <a:solidFill>
                <a:prstClr val="white"/>
              </a:solidFill>
              <a:latin typeface="Gill Sans MT" panose="020B0502020104020203" pitchFamily="34" charset="0"/>
            </a:endParaRPr>
          </a:p>
          <a:p>
            <a:pPr marL="514350" indent="-514350">
              <a:lnSpc>
                <a:spcPct val="200000"/>
              </a:lnSpc>
              <a:buFont typeface="+mj-lt"/>
              <a:buAutoNum type="arabicPeriod"/>
            </a:pPr>
            <a:endParaRPr lang="fr-CH" sz="2600" dirty="0" smtClean="0">
              <a:solidFill>
                <a:prstClr val="white"/>
              </a:solidFill>
              <a:latin typeface="Gill Sans MT" panose="020B0502020104020203" pitchFamily="34" charset="0"/>
            </a:endParaRPr>
          </a:p>
        </p:txBody>
      </p:sp>
      <p:sp>
        <p:nvSpPr>
          <p:cNvPr id="7" name="TextBox 6"/>
          <p:cNvSpPr txBox="1"/>
          <p:nvPr/>
        </p:nvSpPr>
        <p:spPr>
          <a:xfrm>
            <a:off x="152400" y="4215394"/>
            <a:ext cx="4974236" cy="1569660"/>
          </a:xfrm>
          <a:prstGeom prst="rect">
            <a:avLst/>
          </a:prstGeom>
          <a:noFill/>
          <a:ln>
            <a:solidFill>
              <a:schemeClr val="accent6">
                <a:lumMod val="75000"/>
              </a:schemeClr>
            </a:solidFill>
          </a:ln>
        </p:spPr>
        <p:txBody>
          <a:bodyPr wrap="square" rtlCol="0">
            <a:spAutoFit/>
          </a:bodyPr>
          <a:lstStyle/>
          <a:p>
            <a:pPr marL="0" lvl="1"/>
            <a:r>
              <a:rPr lang="en-US" b="1" dirty="0" smtClean="0">
                <a:solidFill>
                  <a:srgbClr val="C05B08"/>
                </a:solidFill>
              </a:rPr>
              <a:t>“</a:t>
            </a:r>
            <a:r>
              <a:rPr lang="en-US" sz="2400" b="1" dirty="0" smtClean="0">
                <a:solidFill>
                  <a:srgbClr val="C05B08"/>
                </a:solidFill>
              </a:rPr>
              <a:t>Migration </a:t>
            </a:r>
            <a:r>
              <a:rPr lang="en-US" sz="2400" b="1" dirty="0">
                <a:solidFill>
                  <a:srgbClr val="C05B08"/>
                </a:solidFill>
              </a:rPr>
              <a:t>is not a problem to be solved</a:t>
            </a:r>
            <a:r>
              <a:rPr lang="en-US" sz="2400" b="1" dirty="0" smtClean="0">
                <a:solidFill>
                  <a:srgbClr val="C05B08"/>
                </a:solidFill>
              </a:rPr>
              <a:t>,  but </a:t>
            </a:r>
            <a:r>
              <a:rPr lang="en-US" sz="2400" b="1" dirty="0">
                <a:solidFill>
                  <a:srgbClr val="C05B08"/>
                </a:solidFill>
              </a:rPr>
              <a:t>a reality to be </a:t>
            </a:r>
            <a:r>
              <a:rPr lang="en-US" sz="2400" b="1" dirty="0" smtClean="0">
                <a:solidFill>
                  <a:srgbClr val="C05B08"/>
                </a:solidFill>
              </a:rPr>
              <a:t>managed”</a:t>
            </a:r>
          </a:p>
          <a:p>
            <a:pPr marL="0" lvl="1"/>
            <a:r>
              <a:rPr lang="en-US" sz="2400" b="1" i="1" dirty="0" smtClean="0">
                <a:solidFill>
                  <a:srgbClr val="C05B08"/>
                </a:solidFill>
              </a:rPr>
              <a:t>W.L. Swing</a:t>
            </a:r>
            <a:endParaRPr lang="en-US" sz="2400" b="1" i="1" dirty="0">
              <a:solidFill>
                <a:srgbClr val="C05B08"/>
              </a:solidFill>
            </a:endParaRPr>
          </a:p>
          <a:p>
            <a:endParaRPr lang="en-US" sz="2400" dirty="0">
              <a:solidFill>
                <a:prstClr val="black"/>
              </a:solidFill>
            </a:endParaRPr>
          </a:p>
        </p:txBody>
      </p:sp>
    </p:spTree>
    <p:extLst>
      <p:ext uri="{BB962C8B-B14F-4D97-AF65-F5344CB8AC3E}">
        <p14:creationId xmlns:p14="http://schemas.microsoft.com/office/powerpoint/2010/main" val="200976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cap="all" smtClean="0"/>
              <a:t>Presentation title | dd month yyyy (click Insert/Header &amp; Footer to edit the footer text, then click Apply to All)</a:t>
            </a:r>
            <a:endParaRPr lang="en-US" dirty="0"/>
          </a:p>
        </p:txBody>
      </p:sp>
      <p:sp>
        <p:nvSpPr>
          <p:cNvPr id="3" name="Slide Number Placeholder 2"/>
          <p:cNvSpPr>
            <a:spLocks noGrp="1"/>
          </p:cNvSpPr>
          <p:nvPr>
            <p:ph type="sldNum" sz="quarter" idx="12"/>
          </p:nvPr>
        </p:nvSpPr>
        <p:spPr/>
        <p:txBody>
          <a:bodyPr/>
          <a:lstStyle/>
          <a:p>
            <a:fld id="{4FF39CAA-841D-4759-A372-834B5C3BB0BC}" type="slidenum">
              <a:rPr lang="en-US" smtClean="0"/>
              <a:t>4</a:t>
            </a:fld>
            <a:endParaRPr lang="en-US"/>
          </a:p>
        </p:txBody>
      </p:sp>
      <p:sp>
        <p:nvSpPr>
          <p:cNvPr id="4" name="Title 3"/>
          <p:cNvSpPr>
            <a:spLocks noGrp="1"/>
          </p:cNvSpPr>
          <p:nvPr>
            <p:ph type="title"/>
          </p:nvPr>
        </p:nvSpPr>
        <p:spPr>
          <a:xfrm>
            <a:off x="731520" y="15240"/>
            <a:ext cx="8229600" cy="1143000"/>
          </a:xfrm>
        </p:spPr>
        <p:txBody>
          <a:bodyPr>
            <a:normAutofit/>
          </a:bodyPr>
          <a:lstStyle/>
          <a:p>
            <a:pPr algn="r"/>
            <a:r>
              <a:rPr lang="en-GB" sz="3200" b="1" dirty="0" smtClean="0">
                <a:solidFill>
                  <a:srgbClr val="002060"/>
                </a:solidFill>
              </a:rPr>
              <a:t>IOM MHD global presence</a:t>
            </a:r>
            <a:endParaRPr lang="en-GB" sz="3200" b="1" dirty="0">
              <a:solidFill>
                <a:srgbClr val="002060"/>
              </a:solidFill>
            </a:endParaRPr>
          </a:p>
        </p:txBody>
      </p:sp>
      <p:pic>
        <p:nvPicPr>
          <p:cNvPr id="1026" name="Picture 2" descr="C:\Users\jweekers\AppData\Local\Microsoft\Windows\Temporary Internet Files\Content.Outlook\J4O960DB\IOM Global Presence-2M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 y="764523"/>
            <a:ext cx="8915400" cy="647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63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1588698"/>
            <a:ext cx="4729205" cy="4040660"/>
          </a:xfrm>
        </p:spPr>
        <p:txBody>
          <a:bodyPr>
            <a:normAutofit fontScale="92500" lnSpcReduction="20000"/>
          </a:bodyPr>
          <a:lstStyle/>
          <a:p>
            <a:pPr marL="914400" lvl="1" indent="-457200">
              <a:lnSpc>
                <a:spcPct val="110000"/>
              </a:lnSpc>
              <a:buFont typeface="+mj-lt"/>
              <a:buAutoNum type="arabicPeriod"/>
            </a:pPr>
            <a:r>
              <a:rPr lang="de-CH" sz="2400" dirty="0">
                <a:solidFill>
                  <a:srgbClr val="002060"/>
                </a:solidFill>
              </a:rPr>
              <a:t>Migrants are human beings, and have a right to </a:t>
            </a:r>
            <a:r>
              <a:rPr lang="de-CH" sz="2400" dirty="0" smtClean="0">
                <a:solidFill>
                  <a:srgbClr val="002060"/>
                </a:solidFill>
              </a:rPr>
              <a:t>health</a:t>
            </a:r>
            <a:endParaRPr lang="de-CH" sz="2400" dirty="0">
              <a:solidFill>
                <a:srgbClr val="002060"/>
              </a:solidFill>
            </a:endParaRPr>
          </a:p>
          <a:p>
            <a:pPr marL="914400" lvl="1" indent="-457200">
              <a:lnSpc>
                <a:spcPct val="110000"/>
              </a:lnSpc>
              <a:buFont typeface="+mj-lt"/>
              <a:buAutoNum type="arabicPeriod"/>
            </a:pPr>
            <a:r>
              <a:rPr lang="en-US" sz="2400" dirty="0">
                <a:solidFill>
                  <a:srgbClr val="002060"/>
                </a:solidFill>
              </a:rPr>
              <a:t>Including migrants in health systems improves public health </a:t>
            </a:r>
            <a:r>
              <a:rPr lang="en-US" sz="2400" dirty="0" smtClean="0">
                <a:solidFill>
                  <a:srgbClr val="002060"/>
                </a:solidFill>
              </a:rPr>
              <a:t>outcomes</a:t>
            </a:r>
            <a:endParaRPr lang="en-US" sz="2400" dirty="0">
              <a:solidFill>
                <a:srgbClr val="002060"/>
              </a:solidFill>
            </a:endParaRPr>
          </a:p>
          <a:p>
            <a:pPr marL="914400" lvl="1" indent="-457200">
              <a:lnSpc>
                <a:spcPct val="110000"/>
              </a:lnSpc>
              <a:buFont typeface="+mj-lt"/>
              <a:buAutoNum type="arabicPeriod"/>
            </a:pPr>
            <a:r>
              <a:rPr lang="en-US" sz="2400" dirty="0">
                <a:solidFill>
                  <a:srgbClr val="002060"/>
                </a:solidFill>
              </a:rPr>
              <a:t>Healthy migrants contribute to positive development </a:t>
            </a:r>
            <a:r>
              <a:rPr lang="en-US" sz="2400" dirty="0" smtClean="0">
                <a:solidFill>
                  <a:srgbClr val="002060"/>
                </a:solidFill>
              </a:rPr>
              <a:t>outcomes</a:t>
            </a:r>
          </a:p>
          <a:p>
            <a:pPr marL="914400" lvl="1" indent="-457200">
              <a:lnSpc>
                <a:spcPct val="110000"/>
              </a:lnSpc>
              <a:buFont typeface="+mj-lt"/>
              <a:buAutoNum type="arabicPeriod"/>
            </a:pPr>
            <a:r>
              <a:rPr lang="en-US" sz="2400" dirty="0" smtClean="0">
                <a:solidFill>
                  <a:srgbClr val="002060"/>
                </a:solidFill>
              </a:rPr>
              <a:t>Migrants and mobile populations connect communities and their epidemiological profiles</a:t>
            </a:r>
            <a:endParaRPr lang="en-US" sz="2400" b="1" dirty="0">
              <a:solidFill>
                <a:srgbClr val="002060"/>
              </a:solidFill>
            </a:endParaRPr>
          </a:p>
        </p:txBody>
      </p:sp>
      <p:pic>
        <p:nvPicPr>
          <p:cNvPr id="2048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0800" y="1252064"/>
            <a:ext cx="3332163" cy="4565650"/>
          </a:xfrm>
          <a:prstGeom prst="rect">
            <a:avLst/>
          </a:prstGeom>
          <a:noFill/>
          <a:ln w="9525">
            <a:noFill/>
            <a:miter lim="800000"/>
            <a:headEnd/>
            <a:tailEnd/>
          </a:ln>
        </p:spPr>
      </p:pic>
      <p:pic>
        <p:nvPicPr>
          <p:cNvPr id="11" name="Picture 16" descr="IOM Logo white with accronyms (IOM - OIM)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58200" y="6218238"/>
            <a:ext cx="592349" cy="639762"/>
          </a:xfrm>
          <a:prstGeom prst="rect">
            <a:avLst/>
          </a:prstGeom>
          <a:solidFill>
            <a:schemeClr val="tx2"/>
          </a:solidFill>
          <a:ln w="9525">
            <a:noFill/>
            <a:miter lim="800000"/>
            <a:headEnd/>
            <a:tailEnd/>
          </a:ln>
        </p:spPr>
      </p:pic>
      <p:sp>
        <p:nvSpPr>
          <p:cNvPr id="8" name="Title 1"/>
          <p:cNvSpPr txBox="1">
            <a:spLocks/>
          </p:cNvSpPr>
          <p:nvPr/>
        </p:nvSpPr>
        <p:spPr>
          <a:xfrm>
            <a:off x="2453640" y="166440"/>
            <a:ext cx="6842759" cy="63263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2060"/>
                </a:solidFill>
              </a:rPr>
              <a:t>Why </a:t>
            </a:r>
            <a:r>
              <a:rPr lang="en-US" sz="3200" b="1" dirty="0" smtClean="0">
                <a:solidFill>
                  <a:srgbClr val="002060"/>
                </a:solidFill>
              </a:rPr>
              <a:t>we focus on </a:t>
            </a:r>
            <a:r>
              <a:rPr lang="en-US" sz="3200" b="1" dirty="0">
                <a:solidFill>
                  <a:srgbClr val="002060"/>
                </a:solidFill>
              </a:rPr>
              <a:t>migrant health</a:t>
            </a:r>
            <a:r>
              <a:rPr lang="en-US" sz="3400" dirty="0">
                <a:solidFill>
                  <a:srgbClr val="002060"/>
                </a:solidFill>
              </a:rPr>
              <a:t>? </a:t>
            </a:r>
          </a:p>
        </p:txBody>
      </p:sp>
    </p:spTree>
    <p:extLst>
      <p:ext uri="{BB962C8B-B14F-4D97-AF65-F5344CB8AC3E}">
        <p14:creationId xmlns:p14="http://schemas.microsoft.com/office/powerpoint/2010/main" val="247408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1"/>
            <a:ext cx="8229600" cy="930913"/>
          </a:xfrm>
        </p:spPr>
        <p:txBody>
          <a:bodyPr>
            <a:normAutofit/>
          </a:bodyPr>
          <a:lstStyle/>
          <a:p>
            <a:pPr algn="r"/>
            <a:r>
              <a:rPr lang="fr-CH" sz="2800" b="1" dirty="0" smtClean="0">
                <a:solidFill>
                  <a:srgbClr val="002060"/>
                </a:solidFill>
              </a:rPr>
              <a:t>IOM s Evolution of Migrant </a:t>
            </a:r>
            <a:r>
              <a:rPr lang="fr-CH" sz="2800" b="1" dirty="0" err="1" smtClean="0">
                <a:solidFill>
                  <a:srgbClr val="002060"/>
                </a:solidFill>
              </a:rPr>
              <a:t>Health</a:t>
            </a:r>
            <a:endParaRPr lang="en-GB" sz="2800" b="1" dirty="0">
              <a:solidFill>
                <a:srgbClr val="002060"/>
              </a:solidFill>
            </a:endParaRPr>
          </a:p>
        </p:txBody>
      </p:sp>
      <p:sp>
        <p:nvSpPr>
          <p:cNvPr id="4" name="Content Placeholder 3"/>
          <p:cNvSpPr>
            <a:spLocks noGrp="1"/>
          </p:cNvSpPr>
          <p:nvPr>
            <p:ph idx="1"/>
          </p:nvPr>
        </p:nvSpPr>
        <p:spPr>
          <a:xfrm>
            <a:off x="228598" y="1130969"/>
            <a:ext cx="8442962" cy="4874577"/>
          </a:xfrm>
        </p:spPr>
        <p:txBody>
          <a:bodyPr>
            <a:normAutofit/>
          </a:bodyPr>
          <a:lstStyle/>
          <a:p>
            <a:pPr marL="0" indent="0">
              <a:buNone/>
            </a:pPr>
            <a:r>
              <a:rPr lang="fr-CH" sz="2000" dirty="0" smtClean="0"/>
              <a:t> </a:t>
            </a:r>
            <a:r>
              <a:rPr lang="fr-CH" sz="2000" b="1" dirty="0" smtClean="0">
                <a:solidFill>
                  <a:srgbClr val="002060"/>
                </a:solidFill>
              </a:rPr>
              <a:t>15 </a:t>
            </a:r>
            <a:r>
              <a:rPr lang="fr-CH" sz="2000" b="1" dirty="0" err="1" smtClean="0">
                <a:solidFill>
                  <a:srgbClr val="002060"/>
                </a:solidFill>
              </a:rPr>
              <a:t>years</a:t>
            </a:r>
            <a:r>
              <a:rPr lang="fr-CH" sz="2000" b="1" dirty="0" smtClean="0">
                <a:solidFill>
                  <a:srgbClr val="002060"/>
                </a:solidFill>
              </a:rPr>
              <a:t> migrant </a:t>
            </a:r>
            <a:r>
              <a:rPr lang="fr-CH" sz="2000" b="1" dirty="0" err="1" smtClean="0">
                <a:solidFill>
                  <a:srgbClr val="002060"/>
                </a:solidFill>
              </a:rPr>
              <a:t>health</a:t>
            </a:r>
            <a:r>
              <a:rPr lang="fr-CH" sz="2000" b="1" dirty="0" smtClean="0">
                <a:solidFill>
                  <a:srgbClr val="002060"/>
                </a:solidFill>
              </a:rPr>
              <a:t> </a:t>
            </a:r>
            <a:r>
              <a:rPr lang="fr-CH" sz="2000" b="1" dirty="0" err="1" smtClean="0">
                <a:solidFill>
                  <a:srgbClr val="002060"/>
                </a:solidFill>
              </a:rPr>
              <a:t>expenditures</a:t>
            </a:r>
            <a:endParaRPr lang="en-GB" sz="2000" b="1" dirty="0">
              <a:solidFill>
                <a:srgbClr val="002060"/>
              </a:solidFill>
            </a:endParaRPr>
          </a:p>
        </p:txBody>
      </p:sp>
      <p:graphicFrame>
        <p:nvGraphicFramePr>
          <p:cNvPr id="14" name="Content Placeholder 4"/>
          <p:cNvGraphicFramePr>
            <a:graphicFrameLocks noGrp="1"/>
          </p:cNvGraphicFramePr>
          <p:nvPr>
            <p:ph sz="half" idx="4294967295"/>
            <p:extLst>
              <p:ext uri="{D42A27DB-BD31-4B8C-83A1-F6EECF244321}">
                <p14:modId xmlns:p14="http://schemas.microsoft.com/office/powerpoint/2010/main" val="73753293"/>
              </p:ext>
            </p:extLst>
          </p:nvPr>
        </p:nvGraphicFramePr>
        <p:xfrm>
          <a:off x="228598" y="2010466"/>
          <a:ext cx="4495801" cy="42855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8361920">
            <a:off x="180906" y="1954805"/>
            <a:ext cx="3262432" cy="2251161"/>
          </a:xfrm>
          <a:prstGeom prst="rect">
            <a:avLst/>
          </a:prstGeom>
          <a:noFill/>
        </p:spPr>
        <p:txBody>
          <a:bodyPr vert="vert270" wrap="square" rtlCol="0">
            <a:spAutoFit/>
          </a:bodyPr>
          <a:lstStyle/>
          <a:p>
            <a:pPr algn="r" defTabSz="914400"/>
            <a:r>
              <a:rPr lang="fr-CH" sz="2000" b="1" dirty="0" smtClean="0">
                <a:solidFill>
                  <a:srgbClr val="002060"/>
                </a:solidFill>
              </a:rPr>
              <a:t>H</a:t>
            </a:r>
            <a:r>
              <a:rPr lang="fr-CH" b="1" dirty="0" smtClean="0">
                <a:solidFill>
                  <a:srgbClr val="002060"/>
                </a:solidFill>
              </a:rPr>
              <a:t>IV- TB </a:t>
            </a:r>
          </a:p>
          <a:p>
            <a:pPr algn="r" defTabSz="914400"/>
            <a:endParaRPr lang="fr-CH" b="1" dirty="0" smtClean="0">
              <a:solidFill>
                <a:srgbClr val="002060"/>
              </a:solidFill>
            </a:endParaRPr>
          </a:p>
          <a:p>
            <a:pPr algn="r" defTabSz="914400"/>
            <a:r>
              <a:rPr lang="fr-CH" b="1" dirty="0" smtClean="0">
                <a:solidFill>
                  <a:srgbClr val="002060"/>
                </a:solidFill>
              </a:rPr>
              <a:t>Psychosocial </a:t>
            </a:r>
          </a:p>
          <a:p>
            <a:pPr algn="r" defTabSz="914400"/>
            <a:r>
              <a:rPr lang="fr-CH" b="1" dirty="0" smtClean="0">
                <a:solidFill>
                  <a:srgbClr val="002060"/>
                </a:solidFill>
              </a:rPr>
              <a:t> </a:t>
            </a:r>
          </a:p>
          <a:p>
            <a:pPr algn="r" defTabSz="914400"/>
            <a:r>
              <a:rPr lang="fr-CH" b="1" dirty="0" err="1" smtClean="0">
                <a:solidFill>
                  <a:srgbClr val="002060"/>
                </a:solidFill>
              </a:rPr>
              <a:t>Health</a:t>
            </a:r>
            <a:r>
              <a:rPr lang="fr-CH" b="1" dirty="0" smtClean="0">
                <a:solidFill>
                  <a:srgbClr val="002060"/>
                </a:solidFill>
              </a:rPr>
              <a:t> </a:t>
            </a:r>
            <a:r>
              <a:rPr lang="fr-CH" b="1" dirty="0" err="1" smtClean="0">
                <a:solidFill>
                  <a:srgbClr val="002060"/>
                </a:solidFill>
              </a:rPr>
              <a:t>assessments</a:t>
            </a:r>
            <a:endParaRPr lang="fr-CH" b="1" dirty="0" smtClean="0">
              <a:solidFill>
                <a:srgbClr val="002060"/>
              </a:solidFill>
            </a:endParaRPr>
          </a:p>
          <a:p>
            <a:pPr algn="r" defTabSz="914400"/>
            <a:r>
              <a:rPr lang="fr-CH" b="1" dirty="0" smtClean="0">
                <a:solidFill>
                  <a:srgbClr val="002060"/>
                </a:solidFill>
              </a:rPr>
              <a:t> </a:t>
            </a:r>
          </a:p>
          <a:p>
            <a:pPr algn="r" defTabSz="914400"/>
            <a:r>
              <a:rPr lang="fr-CH" b="1" dirty="0" err="1" smtClean="0">
                <a:solidFill>
                  <a:srgbClr val="002060"/>
                </a:solidFill>
              </a:rPr>
              <a:t>Disasters</a:t>
            </a:r>
            <a:r>
              <a:rPr lang="fr-CH" b="1" dirty="0" smtClean="0">
                <a:solidFill>
                  <a:srgbClr val="002060"/>
                </a:solidFill>
              </a:rPr>
              <a:t>/crises </a:t>
            </a:r>
          </a:p>
          <a:p>
            <a:pPr algn="r" defTabSz="914400"/>
            <a:endParaRPr lang="fr-CH" b="1" dirty="0" smtClean="0">
              <a:solidFill>
                <a:srgbClr val="002060"/>
              </a:solidFill>
            </a:endParaRPr>
          </a:p>
          <a:p>
            <a:pPr algn="r" defTabSz="914400"/>
            <a:r>
              <a:rPr lang="fr-CH" b="1" dirty="0" smtClean="0">
                <a:solidFill>
                  <a:srgbClr val="002060"/>
                </a:solidFill>
              </a:rPr>
              <a:t>Ebola  - HBMM</a:t>
            </a:r>
          </a:p>
          <a:p>
            <a:pPr algn="r" defTabSz="914400"/>
            <a:endParaRPr lang="fr-CH" b="1" dirty="0" smtClean="0">
              <a:solidFill>
                <a:srgbClr val="002060"/>
              </a:solidFill>
            </a:endParaRPr>
          </a:p>
          <a:p>
            <a:pPr algn="r" defTabSz="914400"/>
            <a:r>
              <a:rPr lang="fr-CH" b="1" dirty="0" smtClean="0">
                <a:solidFill>
                  <a:srgbClr val="002060"/>
                </a:solidFill>
              </a:rPr>
              <a:t>HSS</a:t>
            </a:r>
            <a:endParaRPr lang="en-GB" b="1" dirty="0">
              <a:solidFill>
                <a:srgbClr val="002060"/>
              </a:solidFill>
            </a:endParaRPr>
          </a:p>
        </p:txBody>
      </p:sp>
      <p:graphicFrame>
        <p:nvGraphicFramePr>
          <p:cNvPr id="9" name="Diagram 8"/>
          <p:cNvGraphicFramePr/>
          <p:nvPr>
            <p:extLst>
              <p:ext uri="{D42A27DB-BD31-4B8C-83A1-F6EECF244321}">
                <p14:modId xmlns:p14="http://schemas.microsoft.com/office/powerpoint/2010/main" val="666673264"/>
              </p:ext>
            </p:extLst>
          </p:nvPr>
        </p:nvGraphicFramePr>
        <p:xfrm>
          <a:off x="4608951" y="930913"/>
          <a:ext cx="4535049" cy="5747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1909980" y="930913"/>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2010</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1" name="Rectangle 10"/>
          <p:cNvSpPr/>
          <p:nvPr/>
        </p:nvSpPr>
        <p:spPr>
          <a:xfrm>
            <a:off x="4967266" y="4114800"/>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2008</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2" name="Rectangle 11"/>
          <p:cNvSpPr/>
          <p:nvPr/>
        </p:nvSpPr>
        <p:spPr>
          <a:xfrm>
            <a:off x="5046334" y="6096000"/>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1999</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3" name="Rectangle 12"/>
          <p:cNvSpPr/>
          <p:nvPr/>
        </p:nvSpPr>
        <p:spPr>
          <a:xfrm>
            <a:off x="5022332" y="2010465"/>
            <a:ext cx="809558"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2010</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196717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3" y="1676400"/>
            <a:ext cx="2974863" cy="421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16" descr="IOM Logo white with accronyms (IOM - OIM)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25880" y="152400"/>
            <a:ext cx="1143000" cy="1066800"/>
          </a:xfrm>
          <a:prstGeom prst="rect">
            <a:avLst/>
          </a:prstGeom>
          <a:solidFill>
            <a:schemeClr val="tx2"/>
          </a:solidFill>
          <a:ln w="9525">
            <a:noFill/>
            <a:miter lim="800000"/>
            <a:headEnd/>
            <a:tailEnd/>
          </a:ln>
        </p:spPr>
      </p:pic>
      <p:pic>
        <p:nvPicPr>
          <p:cNvPr id="8" name="Picture 2" descr="http://www.nibsc.org/images/who-logo_v_Variation_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 y="1524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563880" y="0"/>
            <a:ext cx="8580120" cy="901700"/>
          </a:xfrm>
        </p:spPr>
        <p:txBody>
          <a:bodyPr>
            <a:noAutofit/>
          </a:bodyPr>
          <a:lstStyle/>
          <a:p>
            <a:pPr algn="r"/>
            <a:r>
              <a:rPr lang="en-US" sz="2800" b="1" dirty="0" smtClean="0">
                <a:solidFill>
                  <a:srgbClr val="002060"/>
                </a:solidFill>
              </a:rPr>
              <a:t>2008 WHA Resolution</a:t>
            </a:r>
            <a:br>
              <a:rPr lang="en-US" sz="2800" b="1" dirty="0" smtClean="0">
                <a:solidFill>
                  <a:srgbClr val="002060"/>
                </a:solidFill>
              </a:rPr>
            </a:br>
            <a:r>
              <a:rPr lang="en-US" sz="2800" b="1" dirty="0" smtClean="0">
                <a:solidFill>
                  <a:srgbClr val="002060"/>
                </a:solidFill>
              </a:rPr>
              <a:t>2010 Global Consultation, Spain</a:t>
            </a:r>
            <a:endParaRPr lang="en-US" sz="2800" b="1" dirty="0">
              <a:solidFill>
                <a:srgbClr val="002060"/>
              </a:solidFill>
            </a:endParaRPr>
          </a:p>
        </p:txBody>
      </p:sp>
      <p:sp>
        <p:nvSpPr>
          <p:cNvPr id="10" name="TextBox 9"/>
          <p:cNvSpPr txBox="1"/>
          <p:nvPr/>
        </p:nvSpPr>
        <p:spPr>
          <a:xfrm>
            <a:off x="3429000" y="1676400"/>
            <a:ext cx="5410200" cy="369332"/>
          </a:xfrm>
          <a:prstGeom prst="rect">
            <a:avLst/>
          </a:prstGeom>
          <a:solidFill>
            <a:srgbClr val="FFC000"/>
          </a:solidFill>
          <a:ln>
            <a:solidFill>
              <a:schemeClr val="tx1"/>
            </a:solidFill>
          </a:ln>
        </p:spPr>
        <p:txBody>
          <a:bodyPr wrap="square" rtlCol="0">
            <a:spAutoFit/>
          </a:bodyPr>
          <a:lstStyle/>
          <a:p>
            <a:pPr algn="ctr"/>
            <a:r>
              <a:rPr lang="de-CH" b="1" dirty="0" smtClean="0"/>
              <a:t>Operational Framework on Migrants’ Health: </a:t>
            </a:r>
            <a:endParaRPr lang="en-US" b="1" dirty="0"/>
          </a:p>
        </p:txBody>
      </p:sp>
      <p:grpSp>
        <p:nvGrpSpPr>
          <p:cNvPr id="11" name="Group 9"/>
          <p:cNvGrpSpPr>
            <a:grpSpLocks/>
          </p:cNvGrpSpPr>
          <p:nvPr/>
        </p:nvGrpSpPr>
        <p:grpSpPr bwMode="auto">
          <a:xfrm>
            <a:off x="3429000" y="2338985"/>
            <a:ext cx="5410200" cy="3581400"/>
            <a:chOff x="88900" y="2416868"/>
            <a:chExt cx="4559300" cy="1550294"/>
          </a:xfrm>
        </p:grpSpPr>
        <p:sp>
          <p:nvSpPr>
            <p:cNvPr id="12" name="Text Box 2"/>
            <p:cNvSpPr txBox="1">
              <a:spLocks noChangeArrowheads="1"/>
            </p:cNvSpPr>
            <p:nvPr/>
          </p:nvSpPr>
          <p:spPr bwMode="auto">
            <a:xfrm>
              <a:off x="88900" y="2416868"/>
              <a:ext cx="2225699" cy="775147"/>
            </a:xfrm>
            <a:prstGeom prst="rect">
              <a:avLst/>
            </a:prstGeom>
            <a:solidFill>
              <a:schemeClr val="accent6">
                <a:lumMod val="20000"/>
                <a:lumOff val="80000"/>
              </a:schemeClr>
            </a:solidFill>
            <a:ln w="9525" algn="ctr">
              <a:solidFill>
                <a:srgbClr val="000000"/>
              </a:solidFill>
              <a:miter lim="800000"/>
              <a:headEnd/>
              <a:tailEnd/>
            </a:ln>
          </p:spPr>
          <p:txBody>
            <a:bodyPr anchor="ctr"/>
            <a:lstStyle/>
            <a:p>
              <a:pPr marL="87313" algn="ctr" defTabSz="1042988">
                <a:spcBef>
                  <a:spcPts val="300"/>
                </a:spcBef>
                <a:buClr>
                  <a:srgbClr val="FF9933"/>
                </a:buClr>
                <a:defRPr/>
              </a:pPr>
              <a:r>
                <a:rPr lang="en-GB" sz="2200" b="1" dirty="0">
                  <a:solidFill>
                    <a:prstClr val="black"/>
                  </a:solidFill>
                  <a:latin typeface="+mn-lt"/>
                  <a:cs typeface="Arial" charset="0"/>
                </a:rPr>
                <a:t>Monitoring Migrant </a:t>
              </a:r>
              <a:r>
                <a:rPr lang="en-GB" sz="2200" b="1" dirty="0" smtClean="0">
                  <a:solidFill>
                    <a:prstClr val="black"/>
                  </a:solidFill>
                  <a:latin typeface="+mn-lt"/>
                  <a:cs typeface="Arial" charset="0"/>
                </a:rPr>
                <a:t>Health</a:t>
              </a:r>
              <a:endParaRPr lang="en-GB" sz="2200" b="1" dirty="0">
                <a:solidFill>
                  <a:prstClr val="black"/>
                </a:solidFill>
                <a:latin typeface="+mn-lt"/>
                <a:cs typeface="Arial" charset="0"/>
              </a:endParaRPr>
            </a:p>
          </p:txBody>
        </p:sp>
        <p:sp>
          <p:nvSpPr>
            <p:cNvPr id="13" name="Text Box 3"/>
            <p:cNvSpPr txBox="1">
              <a:spLocks noChangeArrowheads="1"/>
            </p:cNvSpPr>
            <p:nvPr/>
          </p:nvSpPr>
          <p:spPr bwMode="auto">
            <a:xfrm>
              <a:off x="2368550" y="3214951"/>
              <a:ext cx="2279650" cy="752211"/>
            </a:xfrm>
            <a:prstGeom prst="rect">
              <a:avLst/>
            </a:prstGeom>
            <a:solidFill>
              <a:schemeClr val="accent6">
                <a:lumMod val="20000"/>
                <a:lumOff val="80000"/>
              </a:schemeClr>
            </a:solidFill>
            <a:ln w="9525" algn="ctr">
              <a:solidFill>
                <a:srgbClr val="000000"/>
              </a:solidFill>
              <a:miter lim="800000"/>
              <a:headEnd/>
              <a:tailEnd/>
            </a:ln>
          </p:spPr>
          <p:txBody>
            <a:bodyPr anchor="ctr"/>
            <a:lstStyle/>
            <a:p>
              <a:pPr marL="87313" algn="ctr" defTabSz="1042988">
                <a:spcBef>
                  <a:spcPts val="300"/>
                </a:spcBef>
                <a:buClr>
                  <a:srgbClr val="FF9933"/>
                </a:buClr>
                <a:defRPr/>
              </a:pPr>
              <a:r>
                <a:rPr lang="en-GB" sz="2200" b="1" dirty="0">
                  <a:solidFill>
                    <a:prstClr val="black"/>
                  </a:solidFill>
                  <a:latin typeface="+mn-lt"/>
                  <a:cs typeface="Arial" charset="0"/>
                </a:rPr>
                <a:t>Partnerships, </a:t>
              </a:r>
              <a:r>
                <a:rPr lang="en-GB" sz="2200" b="1" dirty="0" smtClean="0">
                  <a:solidFill>
                    <a:prstClr val="black"/>
                  </a:solidFill>
                  <a:latin typeface="+mn-lt"/>
                  <a:cs typeface="Arial" charset="0"/>
                </a:rPr>
                <a:t>Networks </a:t>
              </a:r>
              <a:r>
                <a:rPr lang="en-GB" sz="2200" b="1" dirty="0">
                  <a:solidFill>
                    <a:prstClr val="black"/>
                  </a:solidFill>
                  <a:latin typeface="+mn-lt"/>
                  <a:cs typeface="Arial" charset="0"/>
                </a:rPr>
                <a:t>and </a:t>
              </a:r>
              <a:r>
                <a:rPr lang="en-GB" sz="2200" b="1" dirty="0" smtClean="0">
                  <a:solidFill>
                    <a:prstClr val="black"/>
                  </a:solidFill>
                  <a:latin typeface="+mn-lt"/>
                  <a:cs typeface="Arial" charset="0"/>
                </a:rPr>
                <a:t>Multi </a:t>
              </a:r>
              <a:r>
                <a:rPr lang="en-GB" sz="2200" b="1" dirty="0">
                  <a:solidFill>
                    <a:prstClr val="black"/>
                  </a:solidFill>
                  <a:latin typeface="+mn-lt"/>
                  <a:cs typeface="Arial" charset="0"/>
                </a:rPr>
                <a:t>country F</a:t>
              </a:r>
              <a:r>
                <a:rPr lang="en-GB" sz="2200" b="1" dirty="0" smtClean="0">
                  <a:solidFill>
                    <a:prstClr val="black"/>
                  </a:solidFill>
                  <a:latin typeface="+mn-lt"/>
                  <a:cs typeface="Arial" charset="0"/>
                </a:rPr>
                <a:t>rameworks</a:t>
              </a:r>
              <a:endParaRPr lang="en-GB" sz="2200" b="1" dirty="0">
                <a:solidFill>
                  <a:prstClr val="black"/>
                </a:solidFill>
                <a:latin typeface="+mn-lt"/>
                <a:cs typeface="Arial" charset="0"/>
              </a:endParaRPr>
            </a:p>
          </p:txBody>
        </p:sp>
        <p:sp>
          <p:nvSpPr>
            <p:cNvPr id="14" name="Text Box 4"/>
            <p:cNvSpPr txBox="1">
              <a:spLocks noChangeArrowheads="1"/>
            </p:cNvSpPr>
            <p:nvPr/>
          </p:nvSpPr>
          <p:spPr bwMode="auto">
            <a:xfrm>
              <a:off x="2368550" y="2416868"/>
              <a:ext cx="2279650" cy="775147"/>
            </a:xfrm>
            <a:prstGeom prst="rect">
              <a:avLst/>
            </a:prstGeom>
            <a:solidFill>
              <a:schemeClr val="accent6">
                <a:lumMod val="20000"/>
                <a:lumOff val="80000"/>
              </a:schemeClr>
            </a:solidFill>
            <a:ln w="9525" algn="ctr">
              <a:solidFill>
                <a:srgbClr val="000000"/>
              </a:solidFill>
              <a:miter lim="800000"/>
              <a:headEnd/>
              <a:tailEnd/>
            </a:ln>
          </p:spPr>
          <p:txBody>
            <a:bodyPr anchor="ctr"/>
            <a:lstStyle/>
            <a:p>
              <a:pPr algn="ctr" defTabSz="1042988">
                <a:spcBef>
                  <a:spcPts val="300"/>
                </a:spcBef>
                <a:buClr>
                  <a:srgbClr val="FF9933"/>
                </a:buClr>
                <a:defRPr/>
              </a:pPr>
              <a:r>
                <a:rPr lang="en-GB" sz="2200" b="1" dirty="0">
                  <a:solidFill>
                    <a:prstClr val="black"/>
                  </a:solidFill>
                  <a:latin typeface="+mn-lt"/>
                  <a:cs typeface="Arial" charset="0"/>
                </a:rPr>
                <a:t>Policy and </a:t>
              </a:r>
              <a:r>
                <a:rPr lang="en-GB" sz="2200" b="1" dirty="0" smtClean="0">
                  <a:solidFill>
                    <a:prstClr val="black"/>
                  </a:solidFill>
                  <a:latin typeface="+mn-lt"/>
                  <a:cs typeface="Arial" charset="0"/>
                </a:rPr>
                <a:t>Legal </a:t>
              </a:r>
              <a:r>
                <a:rPr lang="en-GB" sz="2200" b="1" dirty="0">
                  <a:solidFill>
                    <a:prstClr val="black"/>
                  </a:solidFill>
                  <a:latin typeface="+mn-lt"/>
                  <a:cs typeface="Arial" charset="0"/>
                </a:rPr>
                <a:t>F</a:t>
              </a:r>
              <a:r>
                <a:rPr lang="en-GB" sz="2200" b="1" dirty="0" smtClean="0">
                  <a:solidFill>
                    <a:prstClr val="black"/>
                  </a:solidFill>
                  <a:latin typeface="+mn-lt"/>
                  <a:cs typeface="Arial" charset="0"/>
                </a:rPr>
                <a:t>rameworks</a:t>
              </a:r>
              <a:endParaRPr lang="en-GB" sz="2200" b="1" dirty="0">
                <a:solidFill>
                  <a:prstClr val="black"/>
                </a:solidFill>
                <a:latin typeface="+mn-lt"/>
                <a:cs typeface="Arial" charset="0"/>
              </a:endParaRPr>
            </a:p>
          </p:txBody>
        </p:sp>
        <p:sp>
          <p:nvSpPr>
            <p:cNvPr id="15" name="Text Box 5"/>
            <p:cNvSpPr txBox="1">
              <a:spLocks noChangeArrowheads="1"/>
            </p:cNvSpPr>
            <p:nvPr/>
          </p:nvSpPr>
          <p:spPr bwMode="auto">
            <a:xfrm>
              <a:off x="88900" y="3214951"/>
              <a:ext cx="2225699" cy="752211"/>
            </a:xfrm>
            <a:prstGeom prst="rect">
              <a:avLst/>
            </a:prstGeom>
            <a:solidFill>
              <a:schemeClr val="accent6">
                <a:lumMod val="20000"/>
                <a:lumOff val="80000"/>
              </a:schemeClr>
            </a:solidFill>
            <a:ln w="9525" algn="ctr">
              <a:solidFill>
                <a:srgbClr val="000000"/>
              </a:solidFill>
              <a:miter lim="800000"/>
              <a:headEnd/>
              <a:tailEnd/>
            </a:ln>
          </p:spPr>
          <p:txBody>
            <a:bodyPr anchor="ctr"/>
            <a:lstStyle/>
            <a:p>
              <a:pPr marL="87313" algn="ctr" defTabSz="1042988">
                <a:spcBef>
                  <a:spcPct val="50000"/>
                </a:spcBef>
                <a:buClr>
                  <a:srgbClr val="FF9933"/>
                </a:buClr>
                <a:defRPr/>
              </a:pPr>
              <a:r>
                <a:rPr lang="en-GB" sz="2200" b="1" dirty="0" smtClean="0">
                  <a:solidFill>
                    <a:prstClr val="black"/>
                  </a:solidFill>
                  <a:latin typeface="+mn-lt"/>
                  <a:cs typeface="Arial" charset="0"/>
                </a:rPr>
                <a:t>Migrant-Sensitive </a:t>
              </a:r>
              <a:r>
                <a:rPr lang="en-GB" sz="2200" b="1" dirty="0">
                  <a:solidFill>
                    <a:prstClr val="black"/>
                  </a:solidFill>
                  <a:latin typeface="+mn-lt"/>
                  <a:cs typeface="Arial" charset="0"/>
                </a:rPr>
                <a:t>H</a:t>
              </a:r>
              <a:r>
                <a:rPr lang="en-GB" sz="2200" b="1" dirty="0" smtClean="0">
                  <a:solidFill>
                    <a:prstClr val="black"/>
                  </a:solidFill>
                  <a:latin typeface="+mn-lt"/>
                  <a:cs typeface="Arial" charset="0"/>
                </a:rPr>
                <a:t>ealth </a:t>
              </a:r>
              <a:r>
                <a:rPr lang="en-GB" sz="2200" b="1" dirty="0">
                  <a:solidFill>
                    <a:prstClr val="black"/>
                  </a:solidFill>
                  <a:latin typeface="+mn-lt"/>
                  <a:cs typeface="Arial" charset="0"/>
                </a:rPr>
                <a:t>S</a:t>
              </a:r>
              <a:r>
                <a:rPr lang="en-GB" sz="2200" b="1" dirty="0" smtClean="0">
                  <a:solidFill>
                    <a:prstClr val="black"/>
                  </a:solidFill>
                  <a:latin typeface="+mn-lt"/>
                  <a:cs typeface="Arial" charset="0"/>
                </a:rPr>
                <a:t>ystems</a:t>
              </a:r>
              <a:endParaRPr lang="en-GB" sz="2200" b="1" dirty="0">
                <a:solidFill>
                  <a:prstClr val="black"/>
                </a:solidFill>
                <a:latin typeface="+mn-lt"/>
                <a:cs typeface="Arial" charset="0"/>
              </a:endParaRPr>
            </a:p>
          </p:txBody>
        </p:sp>
      </p:grpSp>
    </p:spTree>
    <p:extLst>
      <p:ext uri="{BB962C8B-B14F-4D97-AF65-F5344CB8AC3E}">
        <p14:creationId xmlns:p14="http://schemas.microsoft.com/office/powerpoint/2010/main" val="41933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17421" y="28832"/>
            <a:ext cx="6791320" cy="48603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800" b="1" dirty="0" smtClean="0">
                <a:solidFill>
                  <a:srgbClr val="002060"/>
                </a:solidFill>
              </a:rPr>
              <a:t>2010 </a:t>
            </a:r>
            <a:r>
              <a:rPr lang="en-US" sz="2800" b="1" dirty="0">
                <a:solidFill>
                  <a:srgbClr val="002060"/>
                </a:solidFill>
              </a:rPr>
              <a:t>Operational </a:t>
            </a:r>
            <a:r>
              <a:rPr lang="en-US" sz="2800" b="1" dirty="0" smtClean="0">
                <a:solidFill>
                  <a:srgbClr val="002060"/>
                </a:solidFill>
              </a:rPr>
              <a:t>Framework: </a:t>
            </a:r>
          </a:p>
          <a:p>
            <a:pPr algn="r"/>
            <a:r>
              <a:rPr lang="en-US" sz="2800" b="1" dirty="0" smtClean="0">
                <a:solidFill>
                  <a:srgbClr val="002060"/>
                </a:solidFill>
              </a:rPr>
              <a:t>what has happened since?</a:t>
            </a:r>
            <a:endParaRPr lang="en-US" sz="2800" b="1" dirty="0">
              <a:solidFill>
                <a:srgbClr val="002060"/>
              </a:solidFill>
            </a:endParaRPr>
          </a:p>
        </p:txBody>
      </p:sp>
      <p:pic>
        <p:nvPicPr>
          <p:cNvPr id="3" name="Picture 2"/>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l="9812" t="6262" r="14580" b="7009"/>
          <a:stretch/>
        </p:blipFill>
        <p:spPr>
          <a:xfrm>
            <a:off x="410198" y="957129"/>
            <a:ext cx="8330693" cy="5375304"/>
          </a:xfrm>
          <a:prstGeom prst="rect">
            <a:avLst/>
          </a:prstGeom>
          <a:blipFill dpi="0" rotWithShape="1">
            <a:blip r:embed="rId4">
              <a:alphaModFix amt="95000"/>
              <a:duotone>
                <a:schemeClr val="accent6">
                  <a:shade val="45000"/>
                  <a:satMod val="135000"/>
                </a:schemeClr>
                <a:prstClr val="white"/>
              </a:duotone>
            </a:blip>
            <a:srcRect/>
            <a:tile tx="0" ty="0" sx="100000" sy="100000" flip="none" algn="tl"/>
          </a:blipFill>
          <a:effectLst>
            <a:glow rad="101600">
              <a:schemeClr val="accent1">
                <a:satMod val="175000"/>
                <a:alpha val="40000"/>
              </a:schemeClr>
            </a:glow>
          </a:effectLst>
        </p:spPr>
      </p:pic>
    </p:spTree>
    <p:extLst>
      <p:ext uri="{BB962C8B-B14F-4D97-AF65-F5344CB8AC3E}">
        <p14:creationId xmlns:p14="http://schemas.microsoft.com/office/powerpoint/2010/main" val="3816441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162" y="1423923"/>
            <a:ext cx="727629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64757" y="228970"/>
            <a:ext cx="8979243" cy="67094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800" b="1" dirty="0" smtClean="0">
                <a:solidFill>
                  <a:srgbClr val="002CB8"/>
                </a:solidFill>
              </a:rPr>
              <a:t>Monitoring:  health services for migrants</a:t>
            </a:r>
            <a:endParaRPr lang="en-US" sz="2800" b="1" dirty="0">
              <a:solidFill>
                <a:srgbClr val="002CB8"/>
              </a:solidFill>
            </a:endParaRPr>
          </a:p>
        </p:txBody>
      </p:sp>
      <p:sp>
        <p:nvSpPr>
          <p:cNvPr id="5" name="TextBox 4"/>
          <p:cNvSpPr txBox="1"/>
          <p:nvPr/>
        </p:nvSpPr>
        <p:spPr>
          <a:xfrm>
            <a:off x="509286" y="1039906"/>
            <a:ext cx="8218025" cy="461665"/>
          </a:xfrm>
          <a:prstGeom prst="rect">
            <a:avLst/>
          </a:prstGeom>
          <a:noFill/>
        </p:spPr>
        <p:txBody>
          <a:bodyPr wrap="square" rtlCol="0">
            <a:spAutoFit/>
          </a:bodyPr>
          <a:lstStyle/>
          <a:p>
            <a:pPr algn="ctr"/>
            <a:r>
              <a:rPr lang="en-US" sz="2400" b="1" dirty="0">
                <a:solidFill>
                  <a:srgbClr val="002CB8"/>
                </a:solidFill>
              </a:rPr>
              <a:t>Map showing total scores on the MIPEX </a:t>
            </a:r>
            <a:r>
              <a:rPr lang="en-US" sz="2400" b="1" dirty="0" smtClean="0">
                <a:solidFill>
                  <a:srgbClr val="002CB8"/>
                </a:solidFill>
              </a:rPr>
              <a:t>health strand, 2016</a:t>
            </a:r>
            <a:endParaRPr lang="en-US" sz="2400" dirty="0">
              <a:solidFill>
                <a:srgbClr val="002CB8"/>
              </a:solidFill>
            </a:endParaRPr>
          </a:p>
        </p:txBody>
      </p:sp>
      <p:sp>
        <p:nvSpPr>
          <p:cNvPr id="8" name="TextBox 7"/>
          <p:cNvSpPr txBox="1"/>
          <p:nvPr/>
        </p:nvSpPr>
        <p:spPr>
          <a:xfrm>
            <a:off x="164757" y="6447479"/>
            <a:ext cx="1482811" cy="338554"/>
          </a:xfrm>
          <a:prstGeom prst="rect">
            <a:avLst/>
          </a:prstGeom>
          <a:noFill/>
        </p:spPr>
        <p:txBody>
          <a:bodyPr wrap="square" rtlCol="0">
            <a:spAutoFit/>
          </a:bodyPr>
          <a:lstStyle/>
          <a:p>
            <a:pPr algn="ctr"/>
            <a:r>
              <a:rPr lang="en-GB" sz="1600" dirty="0"/>
              <a:t>www.mipex.eu</a:t>
            </a:r>
            <a:endParaRPr lang="en-US" sz="1600" dirty="0"/>
          </a:p>
        </p:txBody>
      </p:sp>
      <p:sp>
        <p:nvSpPr>
          <p:cNvPr id="2" name="Rectangle 1"/>
          <p:cNvSpPr/>
          <p:nvPr/>
        </p:nvSpPr>
        <p:spPr>
          <a:xfrm>
            <a:off x="2999493" y="6432090"/>
            <a:ext cx="6144507" cy="369332"/>
          </a:xfrm>
          <a:prstGeom prst="rect">
            <a:avLst/>
          </a:prstGeom>
        </p:spPr>
        <p:txBody>
          <a:bodyPr wrap="square">
            <a:spAutoFit/>
          </a:bodyPr>
          <a:lstStyle/>
          <a:p>
            <a:r>
              <a:rPr lang="en-US" u="sng" dirty="0">
                <a:hlinkClick r:id="rId4"/>
              </a:rPr>
              <a:t>http://members.costadapt.eu/images/7/73/MIPEX_July.pdf</a:t>
            </a:r>
            <a:endParaRPr lang="en-GB" dirty="0"/>
          </a:p>
        </p:txBody>
      </p:sp>
    </p:spTree>
    <p:extLst>
      <p:ext uri="{BB962C8B-B14F-4D97-AF65-F5344CB8AC3E}">
        <p14:creationId xmlns:p14="http://schemas.microsoft.com/office/powerpoint/2010/main" val="2208222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SLO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SLO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MSSCFileNetDetails xmlns="292de7ad-0ce0-4950-9d80-fd0d9858bf97" xsi:nil="true"/>
    <df07b3dcd26544e09619a120c66e9128 xmlns="292de7ad-0ce0-4950-9d80-fd0d9858bf97">
      <Terms xmlns="http://schemas.microsoft.com/office/infopath/2007/PartnerControls"/>
    </df07b3dcd26544e09619a120c66e9128>
    <DMSSCMultiFileName xmlns="292de7ad-0ce0-4950-9d80-fd0d9858bf97">IOM-PPT-Blank-Template-65th.potx</DMSSCMultiFileName>
    <DMSSCDocTitle xmlns="292de7ad-0ce0-4950-9d80-fd0d9858bf97">IOM 65th Anniversary PPT template</DMSSCDocTitle>
    <DMSSCSecondaryDocuments xmlns="292de7ad-0ce0-4950-9d80-fd0d9858bf97" xsi:nil="true"/>
    <m45004dc6a5b43109e46f033994e1737 xmlns="292de7ad-0ce0-4950-9d80-fd0d9858bf97">
      <Terms xmlns="http://schemas.microsoft.com/office/infopath/2007/PartnerControls">
        <TermInfo xmlns="http://schemas.microsoft.com/office/infopath/2007/PartnerControls">
          <TermName xmlns="http://schemas.microsoft.com/office/infopath/2007/PartnerControls">HQ-MCD</TermName>
          <TermId xmlns="http://schemas.microsoft.com/office/infopath/2007/PartnerControls">1d11ee78-ed22-4b22-b5d0-b9f23c86fc93</TermId>
        </TermInfo>
      </Terms>
    </m45004dc6a5b43109e46f033994e1737>
    <gfb351706cee45fb90c779769e632c31 xmlns="292de7ad-0ce0-4950-9d80-fd0d9858bf97">
      <Terms xmlns="http://schemas.microsoft.com/office/infopath/2007/PartnerControls">
        <TermInfo xmlns="http://schemas.microsoft.com/office/infopath/2007/PartnerControls">
          <TermName xmlns="http://schemas.microsoft.com/office/infopath/2007/PartnerControls">Promotional materials</TermName>
          <TermId xmlns="http://schemas.microsoft.com/office/infopath/2007/PartnerControls">725a1ca3-656f-4c74-bf10-143676e61f0b</TermId>
        </TermInfo>
        <TermInfo xmlns="http://schemas.microsoft.com/office/infopath/2007/PartnerControls">
          <TermName xmlns="http://schemas.microsoft.com/office/infopath/2007/PartnerControls">Promotions</TermName>
          <TermId xmlns="http://schemas.microsoft.com/office/infopath/2007/PartnerControls">68e57f91-b307-4dd4-a40c-df057e12aa79</TermId>
        </TermInfo>
      </Terms>
    </gfb351706cee45fb90c779769e632c31>
    <DMSSCRelatedInformation xmlns="292de7ad-0ce0-4950-9d80-fd0d9858bf97" xsi:nil="true"/>
    <TaxCatchAll xmlns="292de7ad-0ce0-4950-9d80-fd0d9858bf97">
      <Value>34</Value>
      <Value>383</Value>
      <Value>571</Value>
      <Value>72</Value>
    </TaxCatchAll>
    <DMSSCOriginalFileName xmlns="292de7ad-0ce0-4950-9d80-fd0d9858bf97" xsi:nil="true"/>
    <b544404b159d4058a3bc9d0cce5d29ef xmlns="292de7ad-0ce0-4950-9d80-fd0d9858bf97">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4fdb6f7f-87a6-4bdf-a113-af22aa89e0ff</TermId>
        </TermInfo>
      </Terms>
    </b544404b159d4058a3bc9d0cce5d29ef>
    <DMSSCControlNo xmlns="292de7ad-0ce0-4950-9d80-fd0d9858bf97">SD/MCD/00029</DMSSCControlNo>
    <DMSSCCopyright xmlns="292de7ad-0ce0-4950-9d80-fd0d9858bf97">© International Organization for Migration (IOM)</DMSSCCopyright>
    <_dlc_DocId xmlns="292de7ad-0ce0-4950-9d80-fd0d9858bf97">IOMDOC-3-15539</_dlc_DocId>
    <_dlc_DocIdUrl xmlns="292de7ad-0ce0-4950-9d80-fd0d9858bf97">
      <Url>https://dmsportal/_layouts/15/DocIdRedir.aspx?ID=IOMDOC-3-15539</Url>
      <Description>IOMDOC-3-15539</Description>
    </_dlc_DocIdUrl>
    <DMSSCOGDocID xmlns="292de7ad-0ce0-4950-9d80-fd0d9858bf97">19050</DMSSCOGDoc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Sample Documents" ma:contentTypeID="0x010100830129F0CAECA9418E7CE91E5DF8BAED0205007521A3739CF3294B9996E493AAA33667" ma:contentTypeVersion="178" ma:contentTypeDescription="Create a new document." ma:contentTypeScope="" ma:versionID="d7f73eedfa7098a6830fbe87d95ab4a6">
  <xsd:schema xmlns:xsd="http://www.w3.org/2001/XMLSchema" xmlns:xs="http://www.w3.org/2001/XMLSchema" xmlns:p="http://schemas.microsoft.com/office/2006/metadata/properties" xmlns:ns2="292de7ad-0ce0-4950-9d80-fd0d9858bf97" targetNamespace="http://schemas.microsoft.com/office/2006/metadata/properties" ma:root="true" ma:fieldsID="c9d00bbb1c80d30a7ebd365844e4631a" ns2:_="">
    <xsd:import namespace="292de7ad-0ce0-4950-9d80-fd0d9858bf97"/>
    <xsd:element name="properties">
      <xsd:complexType>
        <xsd:sequence>
          <xsd:element name="documentManagement">
            <xsd:complexType>
              <xsd:all>
                <xsd:element ref="ns2:_dlc_DocId" minOccurs="0"/>
                <xsd:element ref="ns2:_dlc_DocIdUrl" minOccurs="0"/>
                <xsd:element ref="ns2:_dlc_DocIdPersistId" minOccurs="0"/>
                <xsd:element ref="ns2:DMSSCDocTitle"/>
                <xsd:element ref="ns2:DMSSCControlNo"/>
                <xsd:element ref="ns2:b544404b159d4058a3bc9d0cce5d29ef" minOccurs="0"/>
                <xsd:element ref="ns2:TaxCatchAll" minOccurs="0"/>
                <xsd:element ref="ns2:TaxCatchAllLabel" minOccurs="0"/>
                <xsd:element ref="ns2:DMSSCCopyright"/>
                <xsd:element ref="ns2:m45004dc6a5b43109e46f033994e1737" minOccurs="0"/>
                <xsd:element ref="ns2:df07b3dcd26544e09619a120c66e9128" minOccurs="0"/>
                <xsd:element ref="ns2:gfb351706cee45fb90c779769e632c31" minOccurs="0"/>
                <xsd:element ref="ns2:DMSSCRelatedInformation" minOccurs="0"/>
                <xsd:element ref="ns2:DMSSCSecondaryDocuments" minOccurs="0"/>
                <xsd:element ref="ns2:DMSSCMultiFileName" minOccurs="0"/>
                <xsd:element ref="ns2:DMSSCOriginalFileName" minOccurs="0"/>
                <xsd:element ref="ns2:DMSSCFileNetDetails" minOccurs="0"/>
                <xsd:element ref="ns2:DMSSCOG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de7ad-0ce0-4950-9d80-fd0d9858bf9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MSSCDocTitle" ma:index="11" ma:displayName="Document Title" ma:description="" ma:internalName="DMSSCDocTitle" ma:readOnly="false">
      <xsd:simpleType>
        <xsd:restriction base="dms:Note"/>
      </xsd:simpleType>
    </xsd:element>
    <xsd:element name="DMSSCControlNo" ma:index="12" ma:displayName="Control No" ma:description="" ma:internalName="DMSSCControlNo" ma:readOnly="false">
      <xsd:simpleType>
        <xsd:restriction base="dms:Text">
          <xsd:maxLength value="255"/>
        </xsd:restriction>
      </xsd:simpleType>
    </xsd:element>
    <xsd:element name="b544404b159d4058a3bc9d0cce5d29ef" ma:index="13" ma:taxonomy="true" ma:internalName="b544404b159d4058a3bc9d0cce5d29ef" ma:taxonomyFieldName="DMSSCLanguage" ma:displayName="Language" ma:readOnly="false" ma:default="" ma:fieldId="{b544404b-159d-4058-a3bc-9d0cce5d29ef}" ma:sspId="8b886aaa-2ace-43d1-8504-81239637f55f" ma:termSetId="0b676e13-752c-46aa-9178-ab22367b9a8b"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f559ad6b-811a-4710-b58b-39a7b7f0dec5}" ma:internalName="TaxCatchAll" ma:showField="CatchAllData" ma:web="292de7ad-0ce0-4950-9d80-fd0d9858bf9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f559ad6b-811a-4710-b58b-39a7b7f0dec5}" ma:internalName="TaxCatchAllLabel" ma:readOnly="true" ma:showField="CatchAllDataLabel" ma:web="292de7ad-0ce0-4950-9d80-fd0d9858bf97">
      <xsd:complexType>
        <xsd:complexContent>
          <xsd:extension base="dms:MultiChoiceLookup">
            <xsd:sequence>
              <xsd:element name="Value" type="dms:Lookup" maxOccurs="unbounded" minOccurs="0" nillable="true"/>
            </xsd:sequence>
          </xsd:extension>
        </xsd:complexContent>
      </xsd:complexType>
    </xsd:element>
    <xsd:element name="DMSSCCopyright" ma:index="17" ma:displayName="Copyright" ma:default="© International Organization for Migration (IOM)" ma:description="" ma:internalName="DMSSCCopyright" ma:readOnly="false">
      <xsd:simpleType>
        <xsd:restriction base="dms:Text">
          <xsd:maxLength value="255"/>
        </xsd:restriction>
      </xsd:simpleType>
    </xsd:element>
    <xsd:element name="m45004dc6a5b43109e46f033994e1737" ma:index="18" ma:taxonomy="true" ma:internalName="m45004dc6a5b43109e46f033994e1737" ma:taxonomyFieldName="DMSSCCorpOwner" ma:displayName="Corporate Owner" ma:readOnly="false" ma:default="" ma:fieldId="{645004dc-6a5b-4310-9e46-f033994e1737}" ma:sspId="8b886aaa-2ace-43d1-8504-81239637f55f" ma:termSetId="9e7e0bf6-3110-4b26-b145-7dafb178e87c" ma:anchorId="00000000-0000-0000-0000-000000000000" ma:open="false" ma:isKeyword="false">
      <xsd:complexType>
        <xsd:sequence>
          <xsd:element ref="pc:Terms" minOccurs="0" maxOccurs="1"/>
        </xsd:sequence>
      </xsd:complexType>
    </xsd:element>
    <xsd:element name="df07b3dcd26544e09619a120c66e9128" ma:index="20" nillable="true" ma:taxonomy="true" ma:internalName="df07b3dcd26544e09619a120c66e9128" ma:taxonomyFieldName="DMSSCSubjects" ma:displayName="Subjects" ma:readOnly="false" ma:default="" ma:fieldId="{df07b3dc-d265-44e0-9619-a120c66e9128}" ma:taxonomyMulti="true" ma:sspId="8b886aaa-2ace-43d1-8504-81239637f55f" ma:termSetId="db5cbc93-48f5-461c-b5f4-958210c9916b" ma:anchorId="00000000-0000-0000-0000-000000000000" ma:open="false" ma:isKeyword="false">
      <xsd:complexType>
        <xsd:sequence>
          <xsd:element ref="pc:Terms" minOccurs="0" maxOccurs="1"/>
        </xsd:sequence>
      </xsd:complexType>
    </xsd:element>
    <xsd:element name="gfb351706cee45fb90c779769e632c31" ma:index="22" nillable="true" ma:taxonomy="true" ma:internalName="gfb351706cee45fb90c779769e632c31" ma:taxonomyFieldName="DMSSCKeywords" ma:displayName="Keywords" ma:readOnly="false" ma:default="" ma:fieldId="{0fb35170-6cee-45fb-90c7-79769e632c31}" ma:taxonomyMulti="true" ma:sspId="8b886aaa-2ace-43d1-8504-81239637f55f" ma:termSetId="6b6eb302-6e8e-44f5-98b9-d2fe36c7e38c" ma:anchorId="00000000-0000-0000-0000-000000000000" ma:open="false" ma:isKeyword="false">
      <xsd:complexType>
        <xsd:sequence>
          <xsd:element ref="pc:Terms" minOccurs="0" maxOccurs="1"/>
        </xsd:sequence>
      </xsd:complexType>
    </xsd:element>
    <xsd:element name="DMSSCRelatedInformation" ma:index="24" nillable="true" ma:displayName="Related Information" ma:description="" ma:internalName="DMSSCRelatedInformation" ma:readOnly="false">
      <xsd:simpleType>
        <xsd:restriction base="dms:Unknown"/>
      </xsd:simpleType>
    </xsd:element>
    <xsd:element name="DMSSCSecondaryDocuments" ma:index="25" nillable="true" ma:displayName="Secondary Documents" ma:description="" ma:internalName="DMSSCSecondaryDocuments" ma:readOnly="false">
      <xsd:simpleType>
        <xsd:restriction base="dms:Unknown"/>
      </xsd:simpleType>
    </xsd:element>
    <xsd:element name="DMSSCMultiFileName" ma:index="26" nillable="true" ma:displayName="MultiFileName" ma:description="" ma:internalName="DMSSCMultiFileName" ma:readOnly="false">
      <xsd:simpleType>
        <xsd:restriction base="dms:Text">
          <xsd:maxLength value="255"/>
        </xsd:restriction>
      </xsd:simpleType>
    </xsd:element>
    <xsd:element name="DMSSCOriginalFileName" ma:index="27" nillable="true" ma:displayName="Original File Name" ma:description="" ma:internalName="DMSSCOriginalFileName" ma:readOnly="false">
      <xsd:simpleType>
        <xsd:restriction base="dms:Note"/>
      </xsd:simpleType>
    </xsd:element>
    <xsd:element name="DMSSCFileNetDetails" ma:index="28" nillable="true" ma:displayName="FileNet Details" ma:internalName="DMSSCFileNetDetails">
      <xsd:simpleType>
        <xsd:restriction base="dms:Note"/>
      </xsd:simpleType>
    </xsd:element>
    <xsd:element name="DMSSCOGDocID" ma:index="29" nillable="true" ma:displayName="Original DOC ID" ma:description="" ma:internalName="DMSSCOGDoc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4BCCDC-AFD2-4955-806D-0061406C852B}">
  <ds:schemaRef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292de7ad-0ce0-4950-9d80-fd0d9858bf97"/>
  </ds:schemaRefs>
</ds:datastoreItem>
</file>

<file path=customXml/itemProps2.xml><?xml version="1.0" encoding="utf-8"?>
<ds:datastoreItem xmlns:ds="http://schemas.openxmlformats.org/officeDocument/2006/customXml" ds:itemID="{F86C358A-0E8A-4938-80AE-90A94EE3EE22}">
  <ds:schemaRefs>
    <ds:schemaRef ds:uri="http://schemas.microsoft.com/sharepoint/events"/>
  </ds:schemaRefs>
</ds:datastoreItem>
</file>

<file path=customXml/itemProps3.xml><?xml version="1.0" encoding="utf-8"?>
<ds:datastoreItem xmlns:ds="http://schemas.openxmlformats.org/officeDocument/2006/customXml" ds:itemID="{86E8D8DE-652C-483D-A11B-A8984CCE56E3}">
  <ds:schemaRefs>
    <ds:schemaRef ds:uri="http://schemas.microsoft.com/sharepoint/v3/contenttype/forms"/>
  </ds:schemaRefs>
</ds:datastoreItem>
</file>

<file path=customXml/itemProps4.xml><?xml version="1.0" encoding="utf-8"?>
<ds:datastoreItem xmlns:ds="http://schemas.openxmlformats.org/officeDocument/2006/customXml" ds:itemID="{5653737E-9CDF-42CA-AD1C-6E4CBF4BD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de7ad-0ce0-4950-9d80-fd0d9858b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OSLO2016</Template>
  <TotalTime>2385</TotalTime>
  <Words>4232</Words>
  <Application>Microsoft Office PowerPoint</Application>
  <PresentationFormat>On-screen Show (4:3)</PresentationFormat>
  <Paragraphs>346</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OSLO2016</vt:lpstr>
      <vt:lpstr>1_Office Theme</vt:lpstr>
      <vt:lpstr>1_OSLO2016</vt:lpstr>
      <vt:lpstr>PowerPoint Presentation</vt:lpstr>
      <vt:lpstr>Content</vt:lpstr>
      <vt:lpstr>PowerPoint Presentation</vt:lpstr>
      <vt:lpstr>IOM MHD global presence</vt:lpstr>
      <vt:lpstr>PowerPoint Presentation</vt:lpstr>
      <vt:lpstr>IOM s Evolution of Migrant Health</vt:lpstr>
      <vt:lpstr>2008 WHA Resolution 2010 Global Consultation, Spain</vt:lpstr>
      <vt:lpstr>PowerPoint Presentation</vt:lpstr>
      <vt:lpstr>PowerPoint Presentation</vt:lpstr>
      <vt:lpstr>What has happened since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we heading ?</vt:lpstr>
      <vt:lpstr>PowerPoint Presentation</vt:lpstr>
      <vt:lpstr>Tracing Migrant Health in the SDGs</vt:lpstr>
      <vt:lpstr>Migration is an enabler for development, if:  </vt:lpstr>
      <vt:lpstr>Migration: A Crucial Force for Development  and Global Integration </vt:lpstr>
      <vt:lpstr>Opportunities: Regional dialogues</vt:lpstr>
      <vt:lpstr>Opportunities: Regional dialogues</vt:lpstr>
      <vt:lpstr>2nd Global Consultation on Migrant Health:  Resetting the Agenda  Jointly Organized by IOM, WHO and the Government of the Democratic Socialist Republic of Sri Lanka   Colombo, Sri Lanka | February 2017 </vt:lpstr>
      <vt:lpstr>September 2016: UNGA High Level meeting to  Address Large Movements of Refugees and Migrants </vt:lpstr>
      <vt:lpstr>UNGA  Side event on  ‘health and migration and forced displacement’ </vt:lpstr>
      <vt:lpstr>The way forward</vt:lpstr>
      <vt:lpstr>PowerPoint Presentation</vt:lpstr>
      <vt:lpstr>PowerPoint Presentation</vt:lpstr>
    </vt:vector>
  </TitlesOfParts>
  <Company>IOM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WEEKERS Jacqueline</dc:creator>
  <cp:lastModifiedBy>Administrator</cp:lastModifiedBy>
  <cp:revision>93</cp:revision>
  <cp:lastPrinted>2016-09-26T09:56:43Z</cp:lastPrinted>
  <dcterms:created xsi:type="dcterms:W3CDTF">2016-06-19T17:31:15Z</dcterms:created>
  <dcterms:modified xsi:type="dcterms:W3CDTF">2016-09-29T18:40:35Z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0x010100830129F0CAECA9418E7CE91E5DF8BAED0205007521A3739CF3294B9996E493AAA33667</vt:lpwstr>
  </property>
  <property fmtid="{D5CDD505-2E9C-101B-9397-08002B2CF9AE}" pid="3" name="_dlc_DocIdItemGuid">
    <vt:lpwstr>f224de90-fe3f-42c1-b662-26692a370584</vt:lpwstr>
  </property>
  <property fmtid="{D5CDD505-2E9C-101B-9397-08002B2CF9AE}" pid="4" name="id256f71d35345689474340dd007a09d">
    <vt:lpwstr/>
  </property>
  <property fmtid="{D5CDD505-2E9C-101B-9397-08002B2CF9AE}" pid="5" name="DMSSCCorpOwner">
    <vt:lpwstr>72;#HQ-MCD|1d11ee78-ed22-4b22-b5d0-b9f23c86fc93</vt:lpwstr>
  </property>
  <property fmtid="{D5CDD505-2E9C-101B-9397-08002B2CF9AE}" pid="6" name="DMSSCTypeofAgreement">
    <vt:lpwstr/>
  </property>
  <property fmtid="{D5CDD505-2E9C-101B-9397-08002B2CF9AE}" pid="7" name="DMSSCCountriesCovered">
    <vt:lpwstr/>
  </property>
  <property fmtid="{D5CDD505-2E9C-101B-9397-08002B2CF9AE}" pid="8" name="DMSSCLanguage">
    <vt:lpwstr>34;#English|4fdb6f7f-87a6-4bdf-a113-af22aa89e0ff</vt:lpwstr>
  </property>
  <property fmtid="{D5CDD505-2E9C-101B-9397-08002B2CF9AE}" pid="9" name="bec6e32e305846fc8e862047ed16a744">
    <vt:lpwstr/>
  </property>
  <property fmtid="{D5CDD505-2E9C-101B-9397-08002B2CF9AE}" pid="10" name="DMSSCKeywords">
    <vt:lpwstr>571;#Promotional materials|725a1ca3-656f-4c74-bf10-143676e61f0b;#383;#Promotions|68e57f91-b307-4dd4-a40c-df057e12aa79</vt:lpwstr>
  </property>
  <property fmtid="{D5CDD505-2E9C-101B-9397-08002B2CF9AE}" pid="11" name="m63e22d85a01426b88ef9c83ec989ddc">
    <vt:lpwstr/>
  </property>
  <property fmtid="{D5CDD505-2E9C-101B-9397-08002B2CF9AE}" pid="12" name="a5c21126b0694d93a778523f94f94e6e">
    <vt:lpwstr/>
  </property>
  <property fmtid="{D5CDD505-2E9C-101B-9397-08002B2CF9AE}" pid="13" name="DMSSCSubjects">
    <vt:lpwstr/>
  </property>
  <property fmtid="{D5CDD505-2E9C-101B-9397-08002B2CF9AE}" pid="14" name="DMSSCCountryofDutyStation">
    <vt:lpwstr/>
  </property>
  <property fmtid="{D5CDD505-2E9C-101B-9397-08002B2CF9AE}" pid="15" name="DMSSCCountry">
    <vt:lpwstr/>
  </property>
</Properties>
</file>