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0"/>
  </p:notesMasterIdLst>
  <p:handoutMasterIdLst>
    <p:handoutMasterId r:id="rId11"/>
  </p:handoutMasterIdLst>
  <p:sldIdLst>
    <p:sldId id="403" r:id="rId2"/>
    <p:sldId id="678" r:id="rId3"/>
    <p:sldId id="679" r:id="rId4"/>
    <p:sldId id="680" r:id="rId5"/>
    <p:sldId id="681" r:id="rId6"/>
    <p:sldId id="682" r:id="rId7"/>
    <p:sldId id="684" r:id="rId8"/>
    <p:sldId id="675" r:id="rId9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85772" autoAdjust="0"/>
  </p:normalViewPr>
  <p:slideViewPr>
    <p:cSldViewPr snapToGrid="0">
      <p:cViewPr>
        <p:scale>
          <a:sx n="75" d="100"/>
          <a:sy n="75" d="100"/>
        </p:scale>
        <p:origin x="-10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50" y="-102"/>
      </p:cViewPr>
      <p:guideLst>
        <p:guide orient="horz" pos="2880"/>
        <p:guide orient="horz" pos="3105"/>
        <p:guide pos="215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AE6837AA-9E19-40E6-BC12-AB4D82F7D1F3}" type="datetimeFigureOut">
              <a:rPr lang="en-GB" smtClean="0"/>
              <a:t>28/12/2016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2240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62240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8DCF582B-50C6-49BC-A701-576E67D33F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76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455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455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C6C65F63-041D-4013-B528-1E5937E88AF0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81"/>
            <a:ext cx="5438140" cy="3881112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9"/>
            <a:ext cx="2945659" cy="49454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454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33E38AB8-F163-4F5D-A9FB-4CA6F9665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3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38AB8-F163-4F5D-A9FB-4CA6F9665F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F514-EDBE-48BC-AF31-95A27C0FF2D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F514-EDBE-48BC-AF31-95A27C0FF2D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F514-EDBE-48BC-AF31-95A27C0FF2D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4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3" y="156505"/>
            <a:ext cx="7871791" cy="1024595"/>
          </a:xfrm>
          <a:solidFill>
            <a:schemeClr val="bg1">
              <a:lumMod val="95000"/>
            </a:schemeClr>
          </a:solidFill>
        </p:spPr>
        <p:txBody>
          <a:bodyPr lIns="182880" tIns="182880" rIns="182880" anchor="t"/>
          <a:lstStyle>
            <a:lvl1pPr>
              <a:lnSpc>
                <a:spcPct val="75000"/>
              </a:lnSpc>
              <a:defRPr>
                <a:solidFill>
                  <a:srgbClr val="0061AA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2" y="1391478"/>
            <a:ext cx="7871791" cy="53273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13183" y="1207884"/>
            <a:ext cx="7871791" cy="0"/>
          </a:xfrm>
          <a:prstGeom prst="line">
            <a:avLst/>
          </a:prstGeom>
          <a:ln w="57150">
            <a:solidFill>
              <a:srgbClr val="006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375" y="4375563"/>
            <a:ext cx="4678357" cy="2489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62834"/>
            <a:ext cx="640732" cy="6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6"/>
            <a:ext cx="386715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93926"/>
            <a:ext cx="386834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4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6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4F4B-BC0C-4800-9969-E52267F02DB4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1F7D-BED5-47D2-998E-7A95E2E5D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6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costarica.iom.int/es/inici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9966" y="1836437"/>
            <a:ext cx="5401550" cy="1908215"/>
          </a:xfrm>
          <a:prstGeom prst="rect">
            <a:avLst/>
          </a:prstGeom>
          <a:noFill/>
        </p:spPr>
        <p:txBody>
          <a:bodyPr wrap="square" tIns="182880" bIns="182880" rtlCol="0">
            <a:spAutoFit/>
          </a:bodyPr>
          <a:lstStyle/>
          <a:p>
            <a:pPr algn="ctr"/>
            <a:endParaRPr lang="es-MX" sz="2000" dirty="0" smtClean="0">
              <a:solidFill>
                <a:srgbClr val="0070C0"/>
              </a:solidFill>
            </a:endParaRPr>
          </a:p>
          <a:p>
            <a:pPr algn="ctr"/>
            <a:endParaRPr lang="es-CR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Manual </a:t>
            </a:r>
            <a:r>
              <a:rPr lang="en-US" sz="2000" b="1" dirty="0">
                <a:solidFill>
                  <a:srgbClr val="0070C0"/>
                </a:solidFill>
                <a:latin typeface="Gill Sans MT" panose="020B0502020104020203" pitchFamily="34" charset="0"/>
              </a:rPr>
              <a:t>for the Elaboration of Migration Policies on the Reintegration of Returned </a:t>
            </a:r>
            <a:r>
              <a:rPr lang="en-US" sz="2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Migrants</a:t>
            </a:r>
            <a:endParaRPr lang="es-CR" sz="20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089660" y="5161959"/>
            <a:ext cx="5070712" cy="1160462"/>
          </a:xfrm>
        </p:spPr>
        <p:txBody>
          <a:bodyPr>
            <a:normAutofit/>
          </a:bodyPr>
          <a:lstStyle/>
          <a:p>
            <a:pPr algn="ctr"/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Regional </a:t>
            </a:r>
            <a:r>
              <a:rPr lang="es-CR" sz="1800" b="1" i="1" dirty="0" err="1" smtClean="0">
                <a:solidFill>
                  <a:srgbClr val="000090"/>
                </a:solidFill>
                <a:latin typeface="Gill Sans MT" pitchFamily="34" charset="0"/>
              </a:rPr>
              <a:t>Consultation</a:t>
            </a: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 </a:t>
            </a:r>
            <a:r>
              <a:rPr lang="es-CR" sz="1800" b="1" i="1" dirty="0" err="1" smtClean="0">
                <a:solidFill>
                  <a:srgbClr val="000090"/>
                </a:solidFill>
                <a:latin typeface="Gill Sans MT" pitchFamily="34" charset="0"/>
              </a:rPr>
              <a:t>Groupo</a:t>
            </a: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 </a:t>
            </a:r>
            <a:r>
              <a:rPr lang="es-CR" sz="1800" b="1" i="1" dirty="0" err="1" smtClean="0">
                <a:solidFill>
                  <a:srgbClr val="000090"/>
                </a:solidFill>
                <a:latin typeface="Gill Sans MT" pitchFamily="34" charset="0"/>
              </a:rPr>
              <a:t>on</a:t>
            </a: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 </a:t>
            </a:r>
            <a:r>
              <a:rPr lang="es-CR" sz="1800" b="1" i="1" dirty="0" err="1" smtClean="0">
                <a:solidFill>
                  <a:srgbClr val="000090"/>
                </a:solidFill>
                <a:latin typeface="Gill Sans MT" pitchFamily="34" charset="0"/>
              </a:rPr>
              <a:t>Migration</a:t>
            </a: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/>
            </a:r>
            <a:b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</a:b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Honduras, </a:t>
            </a:r>
            <a:r>
              <a:rPr lang="es-CR" sz="1800" b="1" i="1" dirty="0">
                <a:solidFill>
                  <a:srgbClr val="000090"/>
                </a:solidFill>
                <a:latin typeface="Gill Sans MT" pitchFamily="34" charset="0"/>
              </a:rPr>
              <a:t> </a:t>
            </a:r>
            <a:r>
              <a:rPr lang="es-CR" sz="1800" b="1" i="1" dirty="0" err="1" smtClean="0">
                <a:solidFill>
                  <a:srgbClr val="000090"/>
                </a:solidFill>
                <a:latin typeface="Gill Sans MT" pitchFamily="34" charset="0"/>
              </a:rPr>
              <a:t>N</a:t>
            </a:r>
            <a:r>
              <a:rPr lang="es-CR" sz="1800" b="1" i="1" dirty="0" err="1" smtClean="0">
                <a:solidFill>
                  <a:srgbClr val="000090"/>
                </a:solidFill>
                <a:latin typeface="Gill Sans MT" pitchFamily="34" charset="0"/>
              </a:rPr>
              <a:t>ovember</a:t>
            </a: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 16th  </a:t>
            </a: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de 2016</a:t>
            </a:r>
            <a:r>
              <a:rPr lang="es-CR" sz="2000" b="1" i="1" dirty="0" smtClean="0">
                <a:solidFill>
                  <a:srgbClr val="000090"/>
                </a:solidFill>
                <a:latin typeface="Gill Sans MT" pitchFamily="34" charset="0"/>
              </a:rPr>
              <a:t/>
            </a:r>
            <a:br>
              <a:rPr lang="es-CR" sz="2000" b="1" i="1" dirty="0" smtClean="0">
                <a:solidFill>
                  <a:srgbClr val="000090"/>
                </a:solidFill>
                <a:latin typeface="Gill Sans MT" pitchFamily="34" charset="0"/>
              </a:rPr>
            </a:br>
            <a:endParaRPr lang="en-GB" sz="2000" b="1" i="1" dirty="0" smtClean="0">
              <a:solidFill>
                <a:srgbClr val="000090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616" y="50933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333399"/>
                </a:solidFill>
                <a:latin typeface="Gill Sans MT" pitchFamily="34" charset="0"/>
              </a:rPr>
              <a:t> </a:t>
            </a:r>
            <a:endParaRPr lang="en-GB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2484276" y="-2484276"/>
            <a:ext cx="1547664" cy="6516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Picture 3" descr="N:\SOFIA\Laptop MAC (sjofile01)\documentos ana beatriz\Ana Beatriz ofis\TRATA\CONAMAJ\dibujos color\Dibujos trata Color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40" y="0"/>
            <a:ext cx="261496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 OIM">
            <a:hlinkClick r:id="rId4" tooltip="OIM-IOM RO SAN JOSÉ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2612"/>
            <a:ext cx="13049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s-CR" sz="40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es-CR" sz="4000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andara" panose="020E0502030303020204" pitchFamily="34" charset="0"/>
              </a:rPr>
              <a:t>Progress</a:t>
            </a:r>
            <a:r>
              <a:rPr lang="en-US" sz="4000" dirty="0" smtClean="0">
                <a:latin typeface="Candara" panose="020E0502030303020204" pitchFamily="34" charset="0"/>
              </a:rPr>
              <a:t> of the RCM on reintegration of returned persons 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948AC1-D11B-4D20-8415-0F533C5067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B8C8C7A-FCAF-4F7B-A5E5-53227341A4F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196752"/>
            <a:ext cx="822960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endParaRPr lang="es-CR" sz="21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96752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2012  </a:t>
            </a:r>
            <a:r>
              <a:rPr lang="en-US" b="1" dirty="0" smtClean="0">
                <a:latin typeface="Candara" panose="020E0502030303020204" pitchFamily="34" charset="0"/>
              </a:rPr>
              <a:t>Regional </a:t>
            </a:r>
            <a:r>
              <a:rPr lang="en-US" b="1" dirty="0">
                <a:latin typeface="Candara" panose="020E0502030303020204" pitchFamily="34" charset="0"/>
              </a:rPr>
              <a:t>Seminar on Policies for the Integration of Immigrants, Refugees and Returned </a:t>
            </a:r>
            <a:r>
              <a:rPr lang="en-US" b="1" dirty="0" smtClean="0">
                <a:latin typeface="Candara" panose="020E0502030303020204" pitchFamily="34" charset="0"/>
              </a:rPr>
              <a:t>Migrants.</a:t>
            </a:r>
          </a:p>
          <a:p>
            <a:endParaRPr lang="es-CR" sz="1600" b="1" dirty="0" smtClean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MODULE I</a:t>
            </a:r>
            <a:r>
              <a:rPr lang="en-US" sz="1600" dirty="0">
                <a:latin typeface="Candara" panose="020E0502030303020204" pitchFamily="34" charset="0"/>
              </a:rPr>
              <a:t/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b="1" dirty="0">
                <a:latin typeface="Candara" panose="020E0502030303020204" pitchFamily="34" charset="0"/>
              </a:rPr>
              <a:t>Political and cultural challenges </a:t>
            </a:r>
            <a:r>
              <a:rPr lang="en-US" sz="1600" dirty="0">
                <a:latin typeface="Candara" panose="020E0502030303020204" pitchFamily="34" charset="0"/>
              </a:rPr>
              <a:t>for States in the processes of integration of immigrants, returnees and </a:t>
            </a:r>
            <a:r>
              <a:rPr lang="en-US" sz="1600" dirty="0" smtClean="0">
                <a:latin typeface="Candara" panose="020E0502030303020204" pitchFamily="34" charset="0"/>
              </a:rPr>
              <a:t>refugees.</a:t>
            </a:r>
          </a:p>
          <a:p>
            <a:pPr algn="just"/>
            <a:endParaRPr lang="es-CR" sz="1600" dirty="0" smtClean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MODULE II</a:t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b="1" dirty="0">
                <a:latin typeface="Candara" panose="020E0502030303020204" pitchFamily="34" charset="0"/>
              </a:rPr>
              <a:t>Integration programs</a:t>
            </a:r>
            <a:r>
              <a:rPr lang="en-US" sz="1600" dirty="0">
                <a:latin typeface="Candara" panose="020E0502030303020204" pitchFamily="34" charset="0"/>
              </a:rPr>
              <a:t>.</a:t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dirty="0">
                <a:latin typeface="Candara" panose="020E0502030303020204" pitchFamily="34" charset="0"/>
              </a:rPr>
              <a:t>Strengths and limitations of reception policies for the reception of </a:t>
            </a:r>
            <a:r>
              <a:rPr lang="en-US" sz="1600" dirty="0" smtClean="0">
                <a:latin typeface="Candara" panose="020E0502030303020204" pitchFamily="34" charset="0"/>
              </a:rPr>
              <a:t>refugees.</a:t>
            </a:r>
            <a:r>
              <a:rPr lang="en-US" sz="1600" dirty="0">
                <a:latin typeface="Candara" panose="020E0502030303020204" pitchFamily="34" charset="0"/>
              </a:rPr>
              <a:t/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dirty="0">
                <a:latin typeface="Candara" panose="020E0502030303020204" pitchFamily="34" charset="0"/>
              </a:rPr>
              <a:t>Integration of returned migrants to their countries of </a:t>
            </a:r>
            <a:r>
              <a:rPr lang="en-US" sz="1600" dirty="0" smtClean="0">
                <a:latin typeface="Candara" panose="020E0502030303020204" pitchFamily="34" charset="0"/>
              </a:rPr>
              <a:t>origin.</a:t>
            </a:r>
            <a:endParaRPr lang="es-CR" sz="1600" dirty="0" smtClean="0">
              <a:latin typeface="Candara" panose="020E0502030303020204" pitchFamily="34" charset="0"/>
            </a:endParaRPr>
          </a:p>
          <a:p>
            <a:pPr algn="just"/>
            <a:endParaRPr lang="es-CR" sz="1600" dirty="0" smtClean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MODULE III</a:t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b="1" dirty="0">
                <a:latin typeface="Candara" panose="020E0502030303020204" pitchFamily="34" charset="0"/>
              </a:rPr>
              <a:t>Research as a starting point </a:t>
            </a:r>
            <a:r>
              <a:rPr lang="en-US" sz="1600" dirty="0">
                <a:latin typeface="Candara" panose="020E0502030303020204" pitchFamily="34" charset="0"/>
              </a:rPr>
              <a:t>for the improvement of services,</a:t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dirty="0">
                <a:latin typeface="Candara" panose="020E0502030303020204" pitchFamily="34" charset="0"/>
              </a:rPr>
              <a:t>Policies and programs in the area of social </a:t>
            </a:r>
            <a:r>
              <a:rPr lang="en-US" sz="1600" dirty="0" smtClean="0">
                <a:latin typeface="Candara" panose="020E0502030303020204" pitchFamily="34" charset="0"/>
              </a:rPr>
              <a:t>integration</a:t>
            </a:r>
          </a:p>
          <a:p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MODULE IV</a:t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b="1" dirty="0">
                <a:latin typeface="Candara" panose="020E0502030303020204" pitchFamily="34" charset="0"/>
              </a:rPr>
              <a:t>International cooperation programs </a:t>
            </a:r>
            <a:r>
              <a:rPr lang="en-US" sz="1600" dirty="0">
                <a:latin typeface="Candara" panose="020E0502030303020204" pitchFamily="34" charset="0"/>
              </a:rPr>
              <a:t>to assist States in</a:t>
            </a:r>
            <a:br>
              <a:rPr lang="en-US" sz="1600" dirty="0">
                <a:latin typeface="Candara" panose="020E0502030303020204" pitchFamily="34" charset="0"/>
              </a:rPr>
            </a:br>
            <a:r>
              <a:rPr lang="en-US" sz="1600" dirty="0" smtClean="0">
                <a:latin typeface="Candara" panose="020E0502030303020204" pitchFamily="34" charset="0"/>
              </a:rPr>
              <a:t>the implementation </a:t>
            </a:r>
            <a:r>
              <a:rPr lang="en-US" sz="1600" dirty="0">
                <a:latin typeface="Candara" panose="020E0502030303020204" pitchFamily="34" charset="0"/>
              </a:rPr>
              <a:t>of resettlement of returned migrants and integration of </a:t>
            </a:r>
            <a:r>
              <a:rPr lang="en-US" sz="1600" dirty="0" smtClean="0">
                <a:latin typeface="Candara" panose="020E0502030303020204" pitchFamily="34" charset="0"/>
              </a:rPr>
              <a:t>immigrants </a:t>
            </a:r>
            <a:r>
              <a:rPr lang="en-US" sz="1600" dirty="0">
                <a:latin typeface="Candara" panose="020E0502030303020204" pitchFamily="34" charset="0"/>
              </a:rPr>
              <a:t>and refugees in </a:t>
            </a:r>
            <a:r>
              <a:rPr lang="en-US" sz="1600" dirty="0" smtClean="0">
                <a:latin typeface="Candara" panose="020E0502030303020204" pitchFamily="34" charset="0"/>
              </a:rPr>
              <a:t>the Member Countries of the RCM.</a:t>
            </a:r>
            <a:endParaRPr lang="es-CR" sz="1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948AC1-D11B-4D20-8415-0F533C5067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B8C8C7A-FCAF-4F7B-A5E5-53227341A4F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196752"/>
            <a:ext cx="822960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endParaRPr lang="es-CR" sz="21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96752"/>
            <a:ext cx="8229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2013   </a:t>
            </a:r>
            <a:r>
              <a:rPr lang="en-US" sz="2400" b="1" dirty="0">
                <a:latin typeface="Candara" panose="020E0502030303020204" pitchFamily="34" charset="0"/>
              </a:rPr>
              <a:t>Regional </a:t>
            </a:r>
            <a:r>
              <a:rPr lang="en-US" sz="2400" b="1" dirty="0">
                <a:latin typeface="Candara" panose="020E0502030303020204" pitchFamily="34" charset="0"/>
              </a:rPr>
              <a:t>Workshop on Policies, Practices and Conclusions for the Return, Reintegration and Integration of Migrants</a:t>
            </a:r>
            <a:r>
              <a:rPr lang="en-US" sz="2400" b="1" dirty="0" smtClean="0">
                <a:latin typeface="Candara" panose="020E0502030303020204" pitchFamily="34" charset="0"/>
              </a:rPr>
              <a:t>.</a:t>
            </a:r>
            <a:endParaRPr lang="es-CR" sz="2000" b="1" dirty="0">
              <a:latin typeface="Candara" panose="020E0502030303020204" pitchFamily="34" charset="0"/>
            </a:endParaRPr>
          </a:p>
          <a:p>
            <a:pPr algn="just">
              <a:tabLst>
                <a:tab pos="271463" algn="l"/>
              </a:tabLst>
            </a:pPr>
            <a:endParaRPr lang="es-CR" sz="2000" dirty="0">
              <a:latin typeface="Candara" panose="020E0502030303020204" pitchFamily="34" charset="0"/>
            </a:endParaRPr>
          </a:p>
          <a:p>
            <a:pPr marL="457200" indent="-457200" algn="just">
              <a:buAutoNum type="arabicPeriod"/>
              <a:tabLst>
                <a:tab pos="271463" algn="l"/>
              </a:tabLst>
            </a:pPr>
            <a:r>
              <a:rPr lang="en-US" sz="2000" dirty="0" smtClean="0">
                <a:latin typeface="Candara" panose="020E0502030303020204" pitchFamily="34" charset="0"/>
              </a:rPr>
              <a:t>Deepen </a:t>
            </a:r>
            <a:r>
              <a:rPr lang="en-US" sz="2000" dirty="0">
                <a:latin typeface="Candara" panose="020E0502030303020204" pitchFamily="34" charset="0"/>
              </a:rPr>
              <a:t>on </a:t>
            </a:r>
            <a:r>
              <a:rPr lang="en-US" sz="2000" b="1" dirty="0">
                <a:latin typeface="Candara" panose="020E0502030303020204" pitchFamily="34" charset="0"/>
              </a:rPr>
              <a:t>return flows and its implications </a:t>
            </a:r>
            <a:r>
              <a:rPr lang="en-US" sz="2000" dirty="0">
                <a:latin typeface="Candara" panose="020E0502030303020204" pitchFamily="34" charset="0"/>
              </a:rPr>
              <a:t>for countries receiving returnees </a:t>
            </a:r>
            <a:r>
              <a:rPr lang="en-US" sz="2000" dirty="0" smtClean="0">
                <a:latin typeface="Candara" panose="020E0502030303020204" pitchFamily="34" charset="0"/>
              </a:rPr>
              <a:t>nationals.</a:t>
            </a:r>
          </a:p>
          <a:p>
            <a:pPr marL="457200" indent="-457200" algn="just">
              <a:buAutoNum type="arabicPeriod"/>
              <a:tabLst>
                <a:tab pos="271463" algn="l"/>
              </a:tabLst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457200" indent="-457200" algn="just">
              <a:buAutoNum type="arabicPeriod"/>
              <a:tabLst>
                <a:tab pos="271463" algn="l"/>
              </a:tabLst>
            </a:pPr>
            <a:r>
              <a:rPr lang="en-US" sz="2000" dirty="0">
                <a:latin typeface="Candara" panose="020E0502030303020204" pitchFamily="34" charset="0"/>
              </a:rPr>
              <a:t>Exchange </a:t>
            </a:r>
            <a:r>
              <a:rPr lang="en-US" sz="2000" b="1" dirty="0">
                <a:latin typeface="Candara" panose="020E0502030303020204" pitchFamily="34" charset="0"/>
              </a:rPr>
              <a:t>experiences on integration, return and reintegration initiatives </a:t>
            </a:r>
            <a:r>
              <a:rPr lang="en-US" sz="2000" dirty="0">
                <a:latin typeface="Candara" panose="020E0502030303020204" pitchFamily="34" charset="0"/>
              </a:rPr>
              <a:t>that allow the creation of public policies on these issues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pPr marL="457200" indent="-457200" algn="just">
              <a:buAutoNum type="arabicPeriod"/>
              <a:tabLst>
                <a:tab pos="271463" algn="l"/>
              </a:tabLst>
            </a:pPr>
            <a:endParaRPr lang="es-CR" sz="2000" dirty="0" smtClean="0">
              <a:latin typeface="Candara" panose="020E0502030303020204" pitchFamily="34" charset="0"/>
            </a:endParaRPr>
          </a:p>
          <a:p>
            <a:pPr algn="just">
              <a:tabLst>
                <a:tab pos="271463" algn="l"/>
              </a:tabLst>
            </a:pPr>
            <a:r>
              <a:rPr lang="es-CR" sz="2000" dirty="0" smtClean="0">
                <a:latin typeface="Candara" panose="020E0502030303020204" pitchFamily="34" charset="0"/>
              </a:rPr>
              <a:t>3</a:t>
            </a:r>
            <a:r>
              <a:rPr lang="es-CR" sz="2000" dirty="0">
                <a:latin typeface="Candara" panose="020E0502030303020204" pitchFamily="34" charset="0"/>
              </a:rPr>
              <a:t>.	</a:t>
            </a:r>
            <a:r>
              <a:rPr lang="en-US" sz="2000" dirty="0">
                <a:latin typeface="Candara" panose="020E0502030303020204" pitchFamily="34" charset="0"/>
              </a:rPr>
              <a:t>Develop a document of basic principles that </a:t>
            </a:r>
            <a:r>
              <a:rPr lang="en-US" sz="2000" dirty="0" smtClean="0">
                <a:latin typeface="Candara" panose="020E0502030303020204" pitchFamily="34" charset="0"/>
              </a:rPr>
              <a:t>guide the </a:t>
            </a:r>
            <a:r>
              <a:rPr lang="en-US" sz="2000" b="1" dirty="0">
                <a:latin typeface="Candara" panose="020E0502030303020204" pitchFamily="34" charset="0"/>
              </a:rPr>
              <a:t>regional and national action on the return, reintegration and integration of migrants.</a:t>
            </a:r>
            <a:endParaRPr lang="es-CR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948AC1-D11B-4D20-8415-0F533C5067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13" b="20395"/>
          <a:stretch/>
        </p:blipFill>
        <p:spPr>
          <a:xfrm>
            <a:off x="1838960" y="2299617"/>
            <a:ext cx="5632450" cy="3572863"/>
          </a:xfrm>
        </p:spPr>
      </p:pic>
    </p:spTree>
    <p:extLst>
      <p:ext uri="{BB962C8B-B14F-4D97-AF65-F5344CB8AC3E}">
        <p14:creationId xmlns:p14="http://schemas.microsoft.com/office/powerpoint/2010/main" val="1518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B8C8C7A-FCAF-4F7B-A5E5-53227341A4F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196752"/>
            <a:ext cx="822960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endParaRPr lang="es-CR" sz="21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96752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2015   </a:t>
            </a:r>
            <a:r>
              <a:rPr lang="es-ES" b="1" dirty="0" smtClean="0">
                <a:latin typeface="Candara" panose="020E0502030303020204" pitchFamily="34" charset="0"/>
              </a:rPr>
              <a:t>MEETING OF THE REGIONAL CONSULTATION GROUP ON MIGRATION OF THE RCM. (RCGM) </a:t>
            </a:r>
            <a:r>
              <a:rPr lang="es-ES" b="1" dirty="0" err="1" smtClean="0">
                <a:latin typeface="Candara" panose="020E0502030303020204" pitchFamily="34" charset="0"/>
              </a:rPr>
              <a:t>Mexico</a:t>
            </a:r>
            <a:r>
              <a:rPr lang="es-ES" b="1" dirty="0" smtClean="0">
                <a:latin typeface="Candara" panose="020E0502030303020204" pitchFamily="34" charset="0"/>
              </a:rPr>
              <a:t> City, </a:t>
            </a:r>
            <a:r>
              <a:rPr lang="es-ES" b="1" dirty="0" err="1" smtClean="0">
                <a:latin typeface="Candara" panose="020E0502030303020204" pitchFamily="34" charset="0"/>
              </a:rPr>
              <a:t>Mexico</a:t>
            </a:r>
            <a:r>
              <a:rPr lang="es-ES" b="1" dirty="0" smtClean="0">
                <a:latin typeface="Candara" panose="020E0502030303020204" pitchFamily="34" charset="0"/>
              </a:rPr>
              <a:t>. </a:t>
            </a:r>
          </a:p>
          <a:p>
            <a:pPr algn="just"/>
            <a:endParaRPr lang="es-CR" b="1" dirty="0">
              <a:latin typeface="Candara" panose="020E0502030303020204" pitchFamily="34" charset="0"/>
            </a:endParaRPr>
          </a:p>
          <a:p>
            <a:pPr lvl="0" algn="just"/>
            <a:r>
              <a:rPr lang="en-US" dirty="0">
                <a:latin typeface="Candara" panose="020E0502030303020204" pitchFamily="34" charset="0"/>
              </a:rPr>
              <a:t>T</a:t>
            </a:r>
            <a:r>
              <a:rPr lang="en-US" dirty="0" smtClean="0">
                <a:latin typeface="Candara" panose="020E0502030303020204" pitchFamily="34" charset="0"/>
              </a:rPr>
              <a:t>hank </a:t>
            </a:r>
            <a:r>
              <a:rPr lang="en-US" dirty="0">
                <a:latin typeface="Candara" panose="020E0502030303020204" pitchFamily="34" charset="0"/>
              </a:rPr>
              <a:t>IOM for presenting a proposal for a Manual for the Development of Migration Policies on the reintegration of returnees, as a valuable contribution to the work and commitments on the central theme of the </a:t>
            </a:r>
            <a:r>
              <a:rPr lang="en-US" dirty="0" err="1">
                <a:latin typeface="Candara" panose="020E0502030303020204" pitchFamily="34" charset="0"/>
              </a:rPr>
              <a:t>XXth</a:t>
            </a:r>
            <a:r>
              <a:rPr lang="en-US" dirty="0">
                <a:latin typeface="Candara" panose="020E0502030303020204" pitchFamily="34" charset="0"/>
              </a:rPr>
              <a:t> Vice-Ministerial Meeting of the Conference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</a:p>
          <a:p>
            <a:pPr lvl="0" algn="just"/>
            <a:endParaRPr lang="es-MX" dirty="0" smtClean="0">
              <a:effectLst/>
              <a:latin typeface="Candara" panose="020E0502030303020204" pitchFamily="34" charset="0"/>
            </a:endParaRPr>
          </a:p>
          <a:p>
            <a:pPr lvl="0" algn="just"/>
            <a:r>
              <a:rPr lang="es-CR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2016</a:t>
            </a:r>
            <a:r>
              <a:rPr lang="es-ES" b="1" dirty="0">
                <a:latin typeface="Candara" panose="020E0502030303020204" pitchFamily="34" charset="0"/>
              </a:rPr>
              <a:t> MEETING OF THE REGIONAL CONSULTATION GROUP ON MIGRATION OF THE RCM. (RCGM)</a:t>
            </a: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r>
              <a:rPr lang="es-E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Tegucigalpa, Honduras</a:t>
            </a:r>
            <a:r>
              <a:rPr lang="es-CR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.  </a:t>
            </a:r>
            <a:r>
              <a:rPr lang="es-CR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June </a:t>
            </a:r>
            <a:r>
              <a:rPr lang="es-CR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2016</a:t>
            </a:r>
            <a:endParaRPr lang="es-MX" dirty="0">
              <a:effectLst/>
              <a:latin typeface="Candara" panose="020E0502030303020204" pitchFamily="34" charset="0"/>
            </a:endParaRPr>
          </a:p>
          <a:p>
            <a:pPr lvl="0" algn="just"/>
            <a:r>
              <a:rPr lang="en-US" dirty="0" smtClean="0">
                <a:latin typeface="Candara" panose="020E0502030303020204" pitchFamily="34" charset="0"/>
              </a:rPr>
              <a:t>Thank </a:t>
            </a:r>
            <a:r>
              <a:rPr lang="en-US" dirty="0">
                <a:latin typeface="Candara" panose="020E0502030303020204" pitchFamily="34" charset="0"/>
              </a:rPr>
              <a:t>IOM for the presentation of the Manual for the Development of Migration Policies on the Reintegration of Returned Migrants requesting that this document be sent to the Technical </a:t>
            </a:r>
            <a:r>
              <a:rPr lang="en-US" dirty="0" smtClean="0">
                <a:latin typeface="Candara" panose="020E0502030303020204" pitchFamily="34" charset="0"/>
              </a:rPr>
              <a:t>Secretariat, so it sends it to </a:t>
            </a:r>
            <a:r>
              <a:rPr lang="en-US" dirty="0">
                <a:latin typeface="Candara" panose="020E0502030303020204" pitchFamily="34" charset="0"/>
              </a:rPr>
              <a:t>the Member Countries for their socialization.</a:t>
            </a:r>
            <a:endParaRPr lang="es-CR" dirty="0">
              <a:effectLst/>
              <a:latin typeface="Candara" panose="020E0502030303020204" pitchFamily="34" charset="0"/>
            </a:endParaRPr>
          </a:p>
          <a:p>
            <a:pPr indent="-342900" algn="just">
              <a:buAutoNum type="arabicPlain" startAt="2016"/>
            </a:pPr>
            <a:r>
              <a:rPr lang="es-CR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     </a:t>
            </a:r>
            <a:r>
              <a:rPr lang="es-CR" b="1" dirty="0" smtClean="0">
                <a:latin typeface="Candara" panose="020E0502030303020204" pitchFamily="34" charset="0"/>
              </a:rPr>
              <a:t>WORKSHOP ON REINTEGRATION</a:t>
            </a:r>
            <a:r>
              <a:rPr lang="es-CR" b="1" dirty="0" smtClean="0">
                <a:latin typeface="Candara" panose="020E0502030303020204" pitchFamily="34" charset="0"/>
              </a:rPr>
              <a:t>. </a:t>
            </a:r>
            <a:r>
              <a:rPr lang="es-CR" b="1" dirty="0" smtClean="0">
                <a:latin typeface="Candara" panose="020E0502030303020204" pitchFamily="34" charset="0"/>
              </a:rPr>
              <a:t>Tegucigalpa, Honduras (</a:t>
            </a:r>
            <a:r>
              <a:rPr lang="es-CR" b="1" dirty="0" err="1" smtClean="0">
                <a:latin typeface="Candara" panose="020E0502030303020204" pitchFamily="34" charset="0"/>
              </a:rPr>
              <a:t>October</a:t>
            </a:r>
            <a:r>
              <a:rPr lang="es-CR" b="1" dirty="0" smtClean="0">
                <a:latin typeface="Candara" panose="020E0502030303020204" pitchFamily="34" charset="0"/>
              </a:rPr>
              <a:t>)</a:t>
            </a:r>
            <a:endParaRPr lang="es-CR" b="1" dirty="0">
              <a:latin typeface="Candara" panose="020E0502030303020204" pitchFamily="34" charset="0"/>
            </a:endParaRPr>
          </a:p>
          <a:p>
            <a:pPr algn="just"/>
            <a:r>
              <a:rPr lang="en-US" dirty="0" smtClean="0">
                <a:latin typeface="Candara" panose="020E0502030303020204" pitchFamily="34" charset="0"/>
              </a:rPr>
              <a:t>Participants </a:t>
            </a:r>
            <a:r>
              <a:rPr lang="en-US" dirty="0">
                <a:latin typeface="Candara" panose="020E0502030303020204" pitchFamily="34" charset="0"/>
              </a:rPr>
              <a:t>offered inputs, which were incorporated and translated into both languages for the consideration of this group.</a:t>
            </a:r>
            <a:endParaRPr lang="en-US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Updated document on reintegration policies</a:t>
            </a:r>
            <a:endParaRPr lang="en-US" dirty="0"/>
          </a:p>
        </p:txBody>
      </p:sp>
      <p:pic>
        <p:nvPicPr>
          <p:cNvPr id="9" name="Content Placeholder 8" descr="GUI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b="-330"/>
          <a:stretch/>
        </p:blipFill>
        <p:spPr>
          <a:xfrm>
            <a:off x="182881" y="1534160"/>
            <a:ext cx="3322320" cy="50495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0" y="1452880"/>
            <a:ext cx="390151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23254</TotalTime>
  <Words>275</Words>
  <Application>Microsoft Office PowerPoint</Application>
  <PresentationFormat>On-screen Show (4:3)</PresentationFormat>
  <Paragraphs>43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Regional Consultation Groupo on Migration Honduras,  November 16th  de 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Updated document on reintegration policies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mrizki</dc:creator>
  <cp:lastModifiedBy>CHAVES Mariana</cp:lastModifiedBy>
  <cp:revision>480</cp:revision>
  <cp:lastPrinted>2016-08-08T20:04:09Z</cp:lastPrinted>
  <dcterms:created xsi:type="dcterms:W3CDTF">2012-09-16T19:13:43Z</dcterms:created>
  <dcterms:modified xsi:type="dcterms:W3CDTF">2016-12-28T18:39:12Z</dcterms:modified>
</cp:coreProperties>
</file>