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0" r:id="rId1"/>
  </p:sldMasterIdLst>
  <p:notesMasterIdLst>
    <p:notesMasterId r:id="rId12"/>
  </p:notesMasterIdLst>
  <p:sldIdLst>
    <p:sldId id="256" r:id="rId2"/>
    <p:sldId id="262" r:id="rId3"/>
    <p:sldId id="266" r:id="rId4"/>
    <p:sldId id="261" r:id="rId5"/>
    <p:sldId id="257" r:id="rId6"/>
    <p:sldId id="259" r:id="rId7"/>
    <p:sldId id="265" r:id="rId8"/>
    <p:sldId id="263" r:id="rId9"/>
    <p:sldId id="258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8"/>
    <p:restoredTop sz="94679"/>
  </p:normalViewPr>
  <p:slideViewPr>
    <p:cSldViewPr snapToGrid="0" snapToObjects="1">
      <p:cViewPr varScale="1">
        <p:scale>
          <a:sx n="80" d="100"/>
          <a:sy n="80" d="100"/>
        </p:scale>
        <p:origin x="216" y="7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file:///F:\OBSERVATORIO\MARTUS%20Y%20BDD\BDD_V1.1\BDD_OBSERVATORIO_RESULTADOS_V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oleObject" Target="file:///F:\OBSERVATORIO\MARTUS%20Y%20BDD\BDD_V1.1\BDD_OBSERVATORIO_RESULTADOS_V1%20(Autoguardado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oleObject" Target="file:///F:\OBSERVATORIO\MARTUS%20Y%20BDD\BDD_V1.1\BDD_OBSERVATORIO_RESULTADOS_V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microsoft.com/office/2011/relationships/chartStyle" Target="style4.xml"/><Relationship Id="rId2" Type="http://schemas.microsoft.com/office/2011/relationships/chartColorStyle" Target="colors4.xml"/><Relationship Id="rId3" Type="http://schemas.openxmlformats.org/officeDocument/2006/relationships/oleObject" Target="file:///F:\OBSERVATORIO\MARTUS%20Y%20BDD\BDD_V1.1\BDD_OBSERVATORIO_RESULTADOS_V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[BDD_OBSERVATORIO_RESULTADOS_V1.xlsx]Hoja4!TablaDinámica5</c:name>
    <c:fmtId val="-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Ya están en situación de desplazamiento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</c:pivotFmt>
      <c:pivotFmt>
        <c:idx val="1"/>
      </c:pivotFmt>
      <c:pivotFmt>
        <c:idx val="2"/>
      </c:pivotFmt>
      <c:pivotFmt>
        <c:idx val="3"/>
      </c:pivotFmt>
      <c:pivotFmt>
        <c:idx val="4"/>
      </c:pivotFmt>
      <c:pivotFmt>
        <c:idx val="5"/>
        <c:spPr>
          <a:solidFill>
            <a:schemeClr val="accent1">
              <a:alpha val="70000"/>
            </a:schemeClr>
          </a:solidFill>
          <a:ln>
            <a:noFill/>
          </a:ln>
          <a:effectLst>
            <a:innerShdw blurRad="114300">
              <a:schemeClr val="accent1">
                <a:lumMod val="75000"/>
              </a:schemeClr>
            </a:innerShdw>
          </a:effectLst>
          <a:scene3d>
            <a:camera prst="orthographicFront"/>
            <a:lightRig rig="threePt" dir="t"/>
          </a:scene3d>
          <a:sp3d contourW="19050" prstMaterial="flat">
            <a:contourClr>
              <a:schemeClr val="accent1">
                <a:lumMod val="75000"/>
              </a:schemeClr>
            </a:contourClr>
          </a:sp3d>
        </c:spPr>
        <c:marker>
          <c:symbol val="circle"/>
          <c:size val="6"/>
        </c:marker>
        <c:dLbl>
          <c:idx val="0"/>
          <c:spPr>
            <a:solidFill>
              <a:sysClr val="window" lastClr="FFFFFF">
                <a:alpha val="90000"/>
              </a:sysClr>
            </a:solidFill>
            <a:ln w="12700" cap="flat" cmpd="sng" algn="ctr">
              <a:solidFill>
                <a:srgbClr val="5B9BD5"/>
              </a:solidFill>
              <a:round/>
            </a:ln>
            <a:effectLst>
              <a:outerShdw blurRad="50800" dist="38100" dir="2700000" algn="tl" rotWithShape="0">
                <a:srgbClr val="5B9BD5">
                  <a:lumMod val="75000"/>
                  <a:alpha val="40000"/>
                </a:srgbClr>
              </a:outerShdw>
            </a:effectLst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1000" b="0" i="0" u="none" strike="noStrike" kern="1200" baseline="0">
                  <a:solidFill>
                    <a:schemeClr val="accent1"/>
                  </a:solidFill>
                  <a:effectLst/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0"/>
          <c:showVal val="1"/>
          <c:showCatName val="1"/>
          <c:showSerName val="0"/>
          <c:showPercent val="1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>
              <a:alpha val="70000"/>
            </a:schemeClr>
          </a:solidFill>
          <a:ln>
            <a:noFill/>
          </a:ln>
          <a:effectLst>
            <a:innerShdw blurRad="114300">
              <a:schemeClr val="accent1">
                <a:lumMod val="75000"/>
              </a:schemeClr>
            </a:innerShdw>
          </a:effectLst>
          <a:scene3d>
            <a:camera prst="orthographicFront"/>
            <a:lightRig rig="threePt" dir="t"/>
          </a:scene3d>
          <a:sp3d contourW="19050" prstMaterial="flat">
            <a:contourClr>
              <a:schemeClr val="accent1">
                <a:lumMod val="75000"/>
              </a:schemeClr>
            </a:contourClr>
          </a:sp3d>
        </c:spPr>
        <c:dLbl>
          <c:idx val="0"/>
          <c:spPr>
            <a:solidFill>
              <a:sysClr val="window" lastClr="FFFFFF">
                <a:alpha val="90000"/>
              </a:sysClr>
            </a:solidFill>
            <a:ln w="12700" cap="flat" cmpd="sng" algn="ctr">
              <a:solidFill>
                <a:srgbClr val="5B9BD5"/>
              </a:solidFill>
              <a:round/>
            </a:ln>
            <a:effectLst>
              <a:outerShdw blurRad="50800" dist="38100" dir="2700000" algn="tl" rotWithShape="0">
                <a:srgbClr val="5B9BD5">
                  <a:lumMod val="75000"/>
                  <a:alpha val="40000"/>
                </a:srgbClr>
              </a:outerShdw>
            </a:effectLst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1000" b="0" i="0" u="none" strike="noStrike" kern="1200" baseline="0">
                  <a:solidFill>
                    <a:schemeClr val="accent1"/>
                  </a:solidFill>
                  <a:effectLst/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0"/>
          <c:showVal val="1"/>
          <c:showCatName val="1"/>
          <c:showSerName val="0"/>
          <c:showPercent val="1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xForSave val="1"/>
            </c:ext>
          </c:extLst>
        </c:dLbl>
      </c:pivotFmt>
      <c:pivotFmt>
        <c:idx val="7"/>
        <c:spPr>
          <a:solidFill>
            <a:schemeClr val="accent1">
              <a:alpha val="70000"/>
            </a:schemeClr>
          </a:solidFill>
          <a:ln>
            <a:noFill/>
          </a:ln>
          <a:effectLst>
            <a:innerShdw blurRad="114300">
              <a:schemeClr val="accent2">
                <a:lumMod val="75000"/>
              </a:schemeClr>
            </a:innerShdw>
          </a:effectLst>
          <a:scene3d>
            <a:camera prst="orthographicFront"/>
            <a:lightRig rig="threePt" dir="t"/>
          </a:scene3d>
          <a:sp3d contourW="19050" prstMaterial="flat">
            <a:contourClr>
              <a:schemeClr val="accent2">
                <a:lumMod val="75000"/>
              </a:schemeClr>
            </a:contourClr>
          </a:sp3d>
        </c:spPr>
        <c:dLbl>
          <c:idx val="0"/>
          <c:spPr>
            <a:solidFill>
              <a:sysClr val="window" lastClr="FFFFFF">
                <a:alpha val="90000"/>
              </a:sysClr>
            </a:solidFill>
            <a:ln w="12700" cap="flat" cmpd="sng" algn="ctr">
              <a:solidFill>
                <a:srgbClr val="5B9BD5"/>
              </a:solidFill>
              <a:round/>
            </a:ln>
            <a:effectLst>
              <a:outerShdw blurRad="50800" dist="38100" dir="2700000" algn="tl" rotWithShape="0">
                <a:srgbClr val="5B9BD5">
                  <a:lumMod val="75000"/>
                  <a:alpha val="40000"/>
                </a:srgbClr>
              </a:outerShdw>
            </a:effectLst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1000" b="0" i="0" u="none" strike="noStrike" kern="1200" baseline="0">
                  <a:solidFill>
                    <a:schemeClr val="accent1"/>
                  </a:solidFill>
                  <a:effectLst/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0"/>
          <c:showVal val="1"/>
          <c:showCatName val="1"/>
          <c:showSerName val="0"/>
          <c:showPercent val="1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xForSave val="1"/>
            </c:ext>
          </c:extLst>
        </c:dLbl>
      </c:pivotFmt>
      <c:pivotFmt>
        <c:idx val="8"/>
        <c:spPr>
          <a:solidFill>
            <a:schemeClr val="accent1">
              <a:alpha val="70000"/>
            </a:schemeClr>
          </a:solidFill>
          <a:ln>
            <a:noFill/>
          </a:ln>
          <a:effectLst>
            <a:innerShdw blurRad="114300">
              <a:schemeClr val="accent1">
                <a:lumMod val="75000"/>
              </a:schemeClr>
            </a:innerShdw>
          </a:effectLst>
          <a:scene3d>
            <a:camera prst="orthographicFront"/>
            <a:lightRig rig="threePt" dir="t"/>
          </a:scene3d>
          <a:sp3d contourW="19050" prstMaterial="flat">
            <a:contourClr>
              <a:schemeClr val="accent1">
                <a:lumMod val="75000"/>
              </a:schemeClr>
            </a:contourClr>
          </a:sp3d>
        </c:spPr>
        <c:marker>
          <c:symbol val="none"/>
        </c:marker>
        <c:dLbl>
          <c:idx val="0"/>
          <c:spPr>
            <a:solidFill>
              <a:sysClr val="window" lastClr="FFFFFF">
                <a:alpha val="90000"/>
              </a:sysClr>
            </a:solidFill>
            <a:ln w="12700" cap="flat" cmpd="sng" algn="ctr">
              <a:solidFill>
                <a:srgbClr val="5B9BD5"/>
              </a:solidFill>
              <a:round/>
            </a:ln>
            <a:effectLst>
              <a:outerShdw blurRad="50800" dist="38100" dir="2700000" algn="tl" rotWithShape="0">
                <a:srgbClr val="5B9BD5">
                  <a:lumMod val="75000"/>
                  <a:alpha val="40000"/>
                </a:srgbClr>
              </a:outerShdw>
            </a:effectLst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1000" b="0" i="0" u="none" strike="noStrike" kern="1200" baseline="0">
                  <a:solidFill>
                    <a:schemeClr val="accent1"/>
                  </a:solidFill>
                  <a:effectLst/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0"/>
          <c:showVal val="1"/>
          <c:showCatName val="1"/>
          <c:showSerName val="0"/>
          <c:showPercent val="1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1">
              <a:alpha val="70000"/>
            </a:schemeClr>
          </a:solidFill>
          <a:ln>
            <a:noFill/>
          </a:ln>
          <a:effectLst>
            <a:innerShdw blurRad="114300">
              <a:schemeClr val="accent1">
                <a:lumMod val="75000"/>
              </a:schemeClr>
            </a:innerShdw>
          </a:effectLst>
          <a:scene3d>
            <a:camera prst="orthographicFront"/>
            <a:lightRig rig="threePt" dir="t"/>
          </a:scene3d>
          <a:sp3d contourW="19050" prstMaterial="flat">
            <a:contourClr>
              <a:schemeClr val="accent1">
                <a:lumMod val="75000"/>
              </a:schemeClr>
            </a:contourClr>
          </a:sp3d>
        </c:spPr>
        <c:dLbl>
          <c:idx val="0"/>
          <c:spPr>
            <a:solidFill>
              <a:sysClr val="window" lastClr="FFFFFF">
                <a:alpha val="90000"/>
              </a:sysClr>
            </a:solidFill>
            <a:ln w="12700" cap="flat" cmpd="sng" algn="ctr">
              <a:solidFill>
                <a:srgbClr val="5B9BD5"/>
              </a:solidFill>
              <a:round/>
            </a:ln>
            <a:effectLst>
              <a:outerShdw blurRad="50800" dist="38100" dir="2700000" algn="tl" rotWithShape="0">
                <a:srgbClr val="5B9BD5">
                  <a:lumMod val="75000"/>
                  <a:alpha val="40000"/>
                </a:srgbClr>
              </a:outerShdw>
            </a:effectLst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1000" b="0" i="0" u="none" strike="noStrike" kern="1200" baseline="0">
                  <a:solidFill>
                    <a:schemeClr val="accent1"/>
                  </a:solidFill>
                  <a:effectLst/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0"/>
          <c:showVal val="1"/>
          <c:showCatName val="1"/>
          <c:showSerName val="0"/>
          <c:showPercent val="1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accent1">
              <a:alpha val="70000"/>
            </a:schemeClr>
          </a:solidFill>
          <a:ln>
            <a:noFill/>
          </a:ln>
          <a:effectLst>
            <a:innerShdw blurRad="114300">
              <a:schemeClr val="accent1">
                <a:lumMod val="75000"/>
              </a:schemeClr>
            </a:innerShdw>
          </a:effectLst>
          <a:scene3d>
            <a:camera prst="orthographicFront"/>
            <a:lightRig rig="threePt" dir="t"/>
          </a:scene3d>
          <a:sp3d contourW="19050" prstMaterial="flat">
            <a:contourClr>
              <a:schemeClr val="accent1">
                <a:lumMod val="75000"/>
              </a:schemeClr>
            </a:contourClr>
          </a:sp3d>
        </c:spPr>
        <c:dLbl>
          <c:idx val="0"/>
          <c:spPr>
            <a:solidFill>
              <a:sysClr val="window" lastClr="FFFFFF">
                <a:alpha val="90000"/>
              </a:sysClr>
            </a:solidFill>
            <a:ln w="12700" cap="flat" cmpd="sng" algn="ctr">
              <a:solidFill>
                <a:srgbClr val="5B9BD5"/>
              </a:solidFill>
              <a:round/>
            </a:ln>
            <a:effectLst>
              <a:outerShdw blurRad="50800" dist="38100" dir="2700000" algn="tl" rotWithShape="0">
                <a:srgbClr val="5B9BD5">
                  <a:lumMod val="75000"/>
                  <a:alpha val="40000"/>
                </a:srgbClr>
              </a:outerShdw>
            </a:effectLst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1000" b="0" i="0" u="none" strike="noStrike" kern="1200" baseline="0">
                  <a:solidFill>
                    <a:schemeClr val="accent1"/>
                  </a:solidFill>
                  <a:effectLst/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0"/>
          <c:showVal val="1"/>
          <c:showCatName val="1"/>
          <c:showSerName val="0"/>
          <c:showPercent val="1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>
              <a:alpha val="70000"/>
            </a:schemeClr>
          </a:solidFill>
          <a:ln>
            <a:noFill/>
          </a:ln>
          <a:effectLst>
            <a:innerShdw blurRad="114300">
              <a:schemeClr val="accent1">
                <a:lumMod val="75000"/>
              </a:schemeClr>
            </a:innerShdw>
          </a:effectLst>
          <a:scene3d>
            <a:camera prst="orthographicFront"/>
            <a:lightRig rig="threePt" dir="t"/>
          </a:scene3d>
          <a:sp3d contourW="19050" prstMaterial="flat">
            <a:contourClr>
              <a:schemeClr val="accent1">
                <a:lumMod val="75000"/>
              </a:schemeClr>
            </a:contourClr>
          </a:sp3d>
        </c:spPr>
        <c:marker>
          <c:symbol val="none"/>
        </c:marker>
        <c:dLbl>
          <c:idx val="0"/>
          <c:spPr>
            <a:solidFill>
              <a:sysClr val="window" lastClr="FFFFFF">
                <a:alpha val="90000"/>
              </a:sysClr>
            </a:solidFill>
            <a:ln w="12700" cap="flat" cmpd="sng" algn="ctr">
              <a:solidFill>
                <a:srgbClr val="5B9BD5"/>
              </a:solidFill>
              <a:round/>
            </a:ln>
            <a:effectLst>
              <a:outerShdw blurRad="50800" dist="38100" dir="2700000" algn="tl" rotWithShape="0">
                <a:srgbClr val="5B9BD5">
                  <a:lumMod val="75000"/>
                  <a:alpha val="40000"/>
                </a:srgbClr>
              </a:outerShdw>
            </a:effectLst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1000" b="0" i="0" u="none" strike="noStrike" kern="1200" baseline="0">
                  <a:solidFill>
                    <a:schemeClr val="accent1"/>
                  </a:solidFill>
                  <a:effectLst/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0"/>
          <c:showVal val="1"/>
          <c:showCatName val="1"/>
          <c:showSerName val="0"/>
          <c:showPercent val="1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1">
              <a:alpha val="70000"/>
            </a:schemeClr>
          </a:solidFill>
          <a:ln>
            <a:noFill/>
          </a:ln>
          <a:effectLst>
            <a:innerShdw blurRad="114300">
              <a:schemeClr val="accent1">
                <a:lumMod val="75000"/>
              </a:schemeClr>
            </a:innerShdw>
          </a:effectLst>
          <a:scene3d>
            <a:camera prst="orthographicFront"/>
            <a:lightRig rig="threePt" dir="t"/>
          </a:scene3d>
          <a:sp3d contourW="19050" prstMaterial="flat">
            <a:contourClr>
              <a:schemeClr val="accent1">
                <a:lumMod val="75000"/>
              </a:schemeClr>
            </a:contourClr>
          </a:sp3d>
        </c:spPr>
        <c:dLbl>
          <c:idx val="0"/>
          <c:spPr>
            <a:solidFill>
              <a:sysClr val="window" lastClr="FFFFFF">
                <a:alpha val="90000"/>
              </a:sysClr>
            </a:solidFill>
            <a:ln w="12700" cap="flat" cmpd="sng" algn="ctr">
              <a:solidFill>
                <a:srgbClr val="5B9BD5"/>
              </a:solidFill>
              <a:round/>
            </a:ln>
            <a:effectLst>
              <a:outerShdw blurRad="50800" dist="38100" dir="2700000" algn="tl" rotWithShape="0">
                <a:srgbClr val="5B9BD5">
                  <a:lumMod val="75000"/>
                  <a:alpha val="40000"/>
                </a:srgbClr>
              </a:outerShdw>
            </a:effectLst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1000" b="0" i="0" u="none" strike="noStrike" kern="1200" baseline="0">
                  <a:solidFill>
                    <a:schemeClr val="accent1"/>
                  </a:solidFill>
                  <a:effectLst/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0"/>
          <c:showVal val="1"/>
          <c:showCatName val="1"/>
          <c:showSerName val="0"/>
          <c:showPercent val="1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1">
              <a:alpha val="70000"/>
            </a:schemeClr>
          </a:solidFill>
          <a:ln>
            <a:noFill/>
          </a:ln>
          <a:effectLst>
            <a:innerShdw blurRad="114300">
              <a:schemeClr val="accent1">
                <a:lumMod val="75000"/>
              </a:schemeClr>
            </a:innerShdw>
          </a:effectLst>
          <a:scene3d>
            <a:camera prst="orthographicFront"/>
            <a:lightRig rig="threePt" dir="t"/>
          </a:scene3d>
          <a:sp3d contourW="19050" prstMaterial="flat">
            <a:contourClr>
              <a:schemeClr val="accent1">
                <a:lumMod val="75000"/>
              </a:schemeClr>
            </a:contourClr>
          </a:sp3d>
        </c:spPr>
        <c:dLbl>
          <c:idx val="0"/>
          <c:spPr>
            <a:solidFill>
              <a:sysClr val="window" lastClr="FFFFFF">
                <a:alpha val="90000"/>
              </a:sysClr>
            </a:solidFill>
            <a:ln w="12700" cap="flat" cmpd="sng" algn="ctr">
              <a:solidFill>
                <a:srgbClr val="5B9BD5"/>
              </a:solidFill>
              <a:round/>
            </a:ln>
            <a:effectLst>
              <a:outerShdw blurRad="50800" dist="38100" dir="2700000" algn="tl" rotWithShape="0">
                <a:srgbClr val="5B9BD5">
                  <a:lumMod val="75000"/>
                  <a:alpha val="40000"/>
                </a:srgbClr>
              </a:outerShdw>
            </a:effectLst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1000" b="0" i="0" u="none" strike="noStrike" kern="1200" baseline="0">
                  <a:solidFill>
                    <a:schemeClr val="accent1"/>
                  </a:solidFill>
                  <a:effectLst/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0"/>
          <c:showVal val="1"/>
          <c:showCatName val="1"/>
          <c:showSerName val="0"/>
          <c:showPercent val="1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</c:pivotFmts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0"/>
          <c:y val="0.201330176130905"/>
          <c:w val="1.0"/>
          <c:h val="0.788760217168641"/>
        </c:manualLayout>
      </c:layout>
      <c:pie3DChart>
        <c:varyColors val="1"/>
        <c:ser>
          <c:idx val="0"/>
          <c:order val="0"/>
          <c:tx>
            <c:strRef>
              <c:f>Hoja4!$B$40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lumMod val="75000"/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FB1-41CE-AAAA-82D854532965}"/>
              </c:ext>
            </c:extLst>
          </c:dPt>
          <c:dPt>
            <c:idx val="1"/>
            <c:bubble3D val="0"/>
            <c:spPr>
              <a:solidFill>
                <a:srgbClr val="FF0000">
                  <a:alpha val="90000"/>
                </a:srgb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FB1-41CE-AAAA-82D854532965}"/>
              </c:ext>
            </c:extLst>
          </c:dPt>
          <c:dLbls>
            <c:dLbl>
              <c:idx val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0" i="0" u="none" strike="noStrike" kern="1200" baseline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fld id="{1FA417B8-57B7-4305-A33E-BB624398F6AA}" type="CATEGORYNAME">
                      <a:rPr lang="is-IS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is-IS"/>
                      <a:t>; </a:t>
                    </a:r>
                    <a:fld id="{1156CF6C-5543-4079-91C6-B528187D9CD4}" type="VALUE">
                      <a:rPr lang="is-IS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[VALUE]</a:t>
                    </a:fld>
                    <a:r>
                      <a:rPr lang="is-IS"/>
                      <a:t>; </a:t>
                    </a:r>
                    <a:fld id="{6F7C1F23-0737-4AAB-98F3-83EFABCC7A9D}" type="PERCENTAGE">
                      <a:rPr lang="is-IS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[PERCENTAGE]</a:t>
                    </a:fld>
                    <a:endParaRPr lang="is-IS"/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EFB1-41CE-AAAA-82D854532965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solidFill>
                <a:prstClr val="white">
                  <a:alpha val="90000"/>
                </a:prstClr>
              </a:solidFill>
              <a:ln w="12700" cap="flat" cmpd="sng" algn="ctr">
                <a:solidFill>
                  <a:srgbClr val="052F61"/>
                </a:solidFill>
                <a:round/>
              </a:ln>
              <a:effectLst>
                <a:outerShdw blurRad="50800" dist="38100" dir="2700000" algn="tl" rotWithShape="0">
                  <a:srgbClr val="052F61">
                    <a:lumMod val="75000"/>
                    <a:alpha val="40000"/>
                  </a:srgbClr>
                </a:outerShdw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330" b="0" i="0" u="none" strike="noStrike" kern="1200" baseline="0">
                    <a:solidFill>
                      <a:schemeClr val="accent1"/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Hoja4!$A$41:$A$43</c:f>
              <c:strCache>
                <c:ptCount val="2"/>
                <c:pt idx="0">
                  <c:v>No</c:v>
                </c:pt>
                <c:pt idx="1">
                  <c:v>Sí</c:v>
                </c:pt>
              </c:strCache>
            </c:strRef>
          </c:cat>
          <c:val>
            <c:numRef>
              <c:f>Hoja4!$B$41:$B$43</c:f>
              <c:numCache>
                <c:formatCode>General</c:formatCode>
                <c:ptCount val="2"/>
                <c:pt idx="0">
                  <c:v>117.0</c:v>
                </c:pt>
                <c:pt idx="1">
                  <c:v>38.0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FB1-41CE-AAAA-82D854532965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 xmlns:c16r2="http://schemas.microsoft.com/office/drawing/2015/06/chart">
    <c:ext xmlns:c16="http://schemas.microsoft.com/office/drawing/2014/chart" uri="{E28EC0CA-F0BB-4C9C-879D-F8772B89E7AC}">
      <c16:pivotOptions16>
        <c16:showExpandCollapseFieldButtons val="1"/>
      </c16:pivotOptions16>
    </c:ext>
    <c:ext xmlns:c14="http://schemas.microsoft.com/office/drawing/2007/8/2/chart" uri="{781A3756-C4B2-4CAC-9D66-4F8BD8637D16}">
      <c14:pivotOptions>
        <c14:dropZoneFilter val="1"/>
        <c14:dropZoneData val="1"/>
        <c14:dropZoneSeries val="1"/>
        <c14:dropZonesVisible val="1"/>
      </c14:pivotOptions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/>
              <a:t>Razones por las que no se pueden desplazar</a:t>
            </a:r>
          </a:p>
        </c:rich>
      </c:tx>
      <c:layout>
        <c:manualLayout>
          <c:xMode val="edge"/>
          <c:yMode val="edge"/>
          <c:x val="0.126408689748812"/>
          <c:y val="0.034860065995076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Hoja1!$B$3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C86-431D-B735-791DF337DC71}"/>
              </c:ext>
            </c:extLst>
          </c:dPt>
          <c:dPt>
            <c:idx val="1"/>
            <c:bubble3D val="0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C86-431D-B735-791DF337DC71}"/>
              </c:ext>
            </c:extLst>
          </c:dPt>
          <c:dPt>
            <c:idx val="2"/>
            <c:bubble3D val="0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C86-431D-B735-791DF337DC71}"/>
              </c:ext>
            </c:extLst>
          </c:dPt>
          <c:dPt>
            <c:idx val="3"/>
            <c:bubble3D val="0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C86-431D-B735-791DF337DC71}"/>
              </c:ext>
            </c:extLst>
          </c:dPt>
          <c:dPt>
            <c:idx val="4"/>
            <c:bubble3D val="0"/>
            <c:spPr>
              <a:solidFill>
                <a:schemeClr val="accent5">
                  <a:alpha val="90000"/>
                </a:schemeClr>
              </a:solidFill>
              <a:ln w="19050">
                <a:solidFill>
                  <a:schemeClr val="accent5">
                    <a:lumMod val="75000"/>
                  </a:schemeClr>
                </a:solidFill>
              </a:ln>
              <a:effectLst>
                <a:innerShdw blurRad="114300">
                  <a:schemeClr val="accent5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5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C86-431D-B735-791DF337DC71}"/>
              </c:ext>
            </c:extLst>
          </c:dPt>
          <c:dLbls>
            <c:dLbl>
              <c:idx val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accent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/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accent3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accent4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5"/>
                  </a:solidFill>
                  <a:round/>
                </a:ln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accent5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</c:dLbl>
            <c:spPr>
              <a:solidFill>
                <a:sysClr val="window" lastClr="FFFFFF">
                  <a:alpha val="90000"/>
                </a:sysClr>
              </a:solidFill>
              <a:ln w="12700" cap="flat" cmpd="sng" algn="ctr">
                <a:solidFill>
                  <a:srgbClr val="5B9BD5"/>
                </a:solidFill>
                <a:round/>
              </a:ln>
              <a:effectLst>
                <a:outerShdw blurRad="50800" dist="38100" dir="2700000" algn="tl" rotWithShape="0">
                  <a:srgbClr val="5B9BD5">
                    <a:lumMod val="75000"/>
                    <a:alpha val="40000"/>
                  </a:srgbClr>
                </a:outerShdw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accent1"/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Hoja1!$A$4:$A$7</c:f>
              <c:strCache>
                <c:ptCount val="4"/>
                <c:pt idx="0">
                  <c:v>No tienen donde hospedarse</c:v>
                </c:pt>
                <c:pt idx="1">
                  <c:v>No tienen recursos económicos</c:v>
                </c:pt>
                <c:pt idx="2">
                  <c:v>No cuenta con un lugar seguro</c:v>
                </c:pt>
                <c:pt idx="3">
                  <c:v>Otros</c:v>
                </c:pt>
              </c:strCache>
            </c:strRef>
          </c:cat>
          <c:val>
            <c:numRef>
              <c:f>Hoja1!$B$4:$B$7</c:f>
              <c:numCache>
                <c:formatCode>General</c:formatCode>
                <c:ptCount val="4"/>
                <c:pt idx="0">
                  <c:v>2.0</c:v>
                </c:pt>
                <c:pt idx="1">
                  <c:v>5.0</c:v>
                </c:pt>
                <c:pt idx="2">
                  <c:v>1.0</c:v>
                </c:pt>
                <c:pt idx="3">
                  <c:v>3.0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9C86-431D-B735-791DF337DC71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0.0188621623352694"/>
          <c:y val="0.280801092750711"/>
          <c:w val="0.354708903553271"/>
          <c:h val="0.5122762194612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[BDD_OBSERVATORIO_RESULTADOS_V1.xlsx]Hoja4!TablaDinámica4</c:name>
    <c:fmtId val="-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/>
              <a:t>Perdio el empleo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</c:pivotFmt>
      <c:pivotFmt>
        <c:idx val="1"/>
      </c:pivotFmt>
      <c:pivotFmt>
        <c:idx val="2"/>
      </c:pivotFmt>
      <c:pivotFmt>
        <c:idx val="3"/>
        <c:dLbl>
          <c:idx val="0"/>
          <c:dLblPos val="inBase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4"/>
        <c:dLbl>
          <c:idx val="0"/>
          <c:dLblPos val="inBase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5"/>
        <c:dLbl>
          <c:idx val="0"/>
          <c:dLblPos val="bestFit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>
              <a:alpha val="90000"/>
            </a:schemeClr>
          </a:solidFill>
          <a:ln w="19050">
            <a:solidFill>
              <a:schemeClr val="accent1">
                <a:lumMod val="75000"/>
              </a:schemeClr>
            </a:solidFill>
          </a:ln>
          <a:effectLst>
            <a:innerShdw blurRad="114300">
              <a:schemeClr val="accent1">
                <a:lumMod val="75000"/>
              </a:schemeClr>
            </a:innerShdw>
          </a:effectLst>
          <a:scene3d>
            <a:camera prst="orthographicFront"/>
            <a:lightRig rig="threePt" dir="t"/>
          </a:scene3d>
          <a:sp3d contourW="19050" prstMaterial="flat">
            <a:contourClr>
              <a:schemeClr val="accent1">
                <a:lumMod val="75000"/>
              </a:schemeClr>
            </a:contourClr>
          </a:sp3d>
        </c:spPr>
        <c:marker>
          <c:symbol val="circle"/>
          <c:size val="6"/>
        </c:marker>
        <c:dLbl>
          <c:idx val="0"/>
          <c:spPr>
            <a:solidFill>
              <a:sysClr val="window" lastClr="FFFFFF">
                <a:alpha val="90000"/>
              </a:sysClr>
            </a:solidFill>
            <a:ln w="12700" cap="flat" cmpd="sng" algn="ctr">
              <a:solidFill>
                <a:srgbClr val="5B9BD5"/>
              </a:solidFill>
              <a:round/>
            </a:ln>
            <a:effectLst>
              <a:outerShdw blurRad="50800" dist="38100" dir="2700000" algn="tl" rotWithShape="0">
                <a:srgbClr val="5B9BD5">
                  <a:lumMod val="75000"/>
                  <a:alpha val="40000"/>
                </a:srgbClr>
              </a:outerShdw>
            </a:effectLst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1000" b="0" i="0" u="none" strike="noStrike" kern="1200" baseline="0">
                  <a:solidFill>
                    <a:schemeClr val="accent1"/>
                  </a:solidFill>
                  <a:effectLst/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0"/>
          <c:showVal val="1"/>
          <c:showCatName val="0"/>
          <c:showSerName val="0"/>
          <c:showPercent val="1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>
              <a:alpha val="90000"/>
            </a:schemeClr>
          </a:solidFill>
          <a:ln w="19050">
            <a:solidFill>
              <a:schemeClr val="accent1">
                <a:lumMod val="75000"/>
              </a:schemeClr>
            </a:solidFill>
          </a:ln>
          <a:effectLst>
            <a:innerShdw blurRad="114300">
              <a:schemeClr val="accent1">
                <a:lumMod val="75000"/>
              </a:schemeClr>
            </a:innerShdw>
          </a:effectLst>
          <a:scene3d>
            <a:camera prst="orthographicFront"/>
            <a:lightRig rig="threePt" dir="t"/>
          </a:scene3d>
          <a:sp3d contourW="19050" prstMaterial="flat">
            <a:contourClr>
              <a:schemeClr val="accent1">
                <a:lumMod val="75000"/>
              </a:schemeClr>
            </a:contourClr>
          </a:sp3d>
        </c:spPr>
        <c:dLbl>
          <c:idx val="0"/>
          <c:spPr>
            <a:solidFill>
              <a:sysClr val="window" lastClr="FFFFFF">
                <a:alpha val="90000"/>
              </a:sysClr>
            </a:solidFill>
            <a:ln w="12700" cap="flat" cmpd="sng" algn="ctr">
              <a:solidFill>
                <a:srgbClr val="5B9BD5"/>
              </a:solidFill>
              <a:round/>
            </a:ln>
            <a:effectLst>
              <a:outerShdw blurRad="50800" dist="38100" dir="2700000" algn="tl" rotWithShape="0">
                <a:srgbClr val="5B9BD5">
                  <a:lumMod val="75000"/>
                  <a:alpha val="40000"/>
                </a:srgbClr>
              </a:outerShdw>
            </a:effectLst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1000" b="0" i="0" u="none" strike="noStrike" kern="1200" baseline="0">
                  <a:solidFill>
                    <a:schemeClr val="accent1"/>
                  </a:solidFill>
                  <a:effectLst/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0"/>
          <c:showVal val="1"/>
          <c:showCatName val="0"/>
          <c:showSerName val="0"/>
          <c:showPercent val="1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xForSave val="1"/>
            </c:ext>
          </c:extLst>
        </c:dLbl>
      </c:pivotFmt>
      <c:pivotFmt>
        <c:idx val="8"/>
        <c:spPr>
          <a:solidFill>
            <a:schemeClr val="accent2">
              <a:alpha val="90000"/>
            </a:schemeClr>
          </a:solidFill>
          <a:ln w="19050">
            <a:solidFill>
              <a:schemeClr val="accent2">
                <a:lumMod val="75000"/>
              </a:schemeClr>
            </a:solidFill>
          </a:ln>
          <a:effectLst>
            <a:innerShdw blurRad="114300">
              <a:schemeClr val="accent2">
                <a:lumMod val="75000"/>
              </a:schemeClr>
            </a:innerShdw>
          </a:effectLst>
          <a:scene3d>
            <a:camera prst="orthographicFront"/>
            <a:lightRig rig="threePt" dir="t"/>
          </a:scene3d>
          <a:sp3d contourW="19050" prstMaterial="flat">
            <a:contourClr>
              <a:schemeClr val="accent2">
                <a:lumMod val="75000"/>
              </a:schemeClr>
            </a:contourClr>
          </a:sp3d>
        </c:spPr>
        <c:dLbl>
          <c:idx val="0"/>
          <c:spPr>
            <a:solidFill>
              <a:sysClr val="window" lastClr="FFFFFF">
                <a:alpha val="90000"/>
              </a:sysClr>
            </a:solidFill>
            <a:ln w="12700" cap="flat" cmpd="sng" algn="ctr">
              <a:solidFill>
                <a:srgbClr val="5B9BD5"/>
              </a:solidFill>
              <a:round/>
            </a:ln>
            <a:effectLst>
              <a:outerShdw blurRad="50800" dist="38100" dir="2700000" algn="tl" rotWithShape="0">
                <a:srgbClr val="5B9BD5">
                  <a:lumMod val="75000"/>
                  <a:alpha val="40000"/>
                </a:srgbClr>
              </a:outerShdw>
            </a:effectLst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1000" b="0" i="0" u="none" strike="noStrike" kern="1200" baseline="0">
                  <a:solidFill>
                    <a:schemeClr val="accent1"/>
                  </a:solidFill>
                  <a:effectLst/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0"/>
          <c:showVal val="1"/>
          <c:showCatName val="0"/>
          <c:showSerName val="0"/>
          <c:showPercent val="1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xForSave val="1"/>
            </c:ext>
          </c:extLst>
        </c:dLbl>
      </c:pivotFmt>
      <c:pivotFmt>
        <c:idx val="9"/>
        <c:spPr>
          <a:solidFill>
            <a:schemeClr val="accent1">
              <a:alpha val="90000"/>
            </a:schemeClr>
          </a:solidFill>
          <a:ln w="19050">
            <a:solidFill>
              <a:schemeClr val="accent1">
                <a:lumMod val="75000"/>
              </a:schemeClr>
            </a:solidFill>
          </a:ln>
          <a:effectLst>
            <a:innerShdw blurRad="114300">
              <a:schemeClr val="accent1">
                <a:lumMod val="75000"/>
              </a:schemeClr>
            </a:innerShdw>
          </a:effectLst>
          <a:scene3d>
            <a:camera prst="orthographicFront"/>
            <a:lightRig rig="threePt" dir="t"/>
          </a:scene3d>
          <a:sp3d contourW="19050" prstMaterial="flat">
            <a:contourClr>
              <a:schemeClr val="accent1">
                <a:lumMod val="75000"/>
              </a:schemeClr>
            </a:contourClr>
          </a:sp3d>
        </c:spPr>
        <c:marker>
          <c:symbol val="none"/>
        </c:marker>
        <c:dLbl>
          <c:idx val="0"/>
          <c:spPr>
            <a:solidFill>
              <a:sysClr val="window" lastClr="FFFFFF">
                <a:alpha val="90000"/>
              </a:sysClr>
            </a:solidFill>
            <a:ln w="12700" cap="flat" cmpd="sng" algn="ctr">
              <a:solidFill>
                <a:srgbClr val="5B9BD5"/>
              </a:solidFill>
              <a:round/>
            </a:ln>
            <a:effectLst>
              <a:outerShdw blurRad="50800" dist="38100" dir="2700000" algn="tl" rotWithShape="0">
                <a:srgbClr val="5B9BD5">
                  <a:lumMod val="75000"/>
                  <a:alpha val="40000"/>
                </a:srgbClr>
              </a:outerShdw>
            </a:effectLst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1000" b="0" i="0" u="none" strike="noStrike" kern="1200" baseline="0">
                  <a:solidFill>
                    <a:schemeClr val="accent1"/>
                  </a:solidFill>
                  <a:effectLst/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0"/>
          <c:showVal val="1"/>
          <c:showCatName val="0"/>
          <c:showSerName val="0"/>
          <c:showPercent val="1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accent1">
              <a:alpha val="90000"/>
            </a:schemeClr>
          </a:solidFill>
          <a:ln w="19050">
            <a:solidFill>
              <a:schemeClr val="accent1">
                <a:lumMod val="75000"/>
              </a:schemeClr>
            </a:solidFill>
          </a:ln>
          <a:effectLst>
            <a:innerShdw blurRad="114300">
              <a:schemeClr val="accent1">
                <a:lumMod val="75000"/>
              </a:schemeClr>
            </a:innerShdw>
          </a:effectLst>
          <a:scene3d>
            <a:camera prst="orthographicFront"/>
            <a:lightRig rig="threePt" dir="t"/>
          </a:scene3d>
          <a:sp3d contourW="19050" prstMaterial="flat">
            <a:contourClr>
              <a:schemeClr val="accent1">
                <a:lumMod val="75000"/>
              </a:schemeClr>
            </a:contourClr>
          </a:sp3d>
        </c:spPr>
        <c:dLbl>
          <c:idx val="0"/>
          <c:spPr>
            <a:solidFill>
              <a:sysClr val="window" lastClr="FFFFFF">
                <a:alpha val="90000"/>
              </a:sysClr>
            </a:solidFill>
            <a:ln w="12700" cap="flat" cmpd="sng" algn="ctr">
              <a:solidFill>
                <a:srgbClr val="5B9BD5"/>
              </a:solidFill>
              <a:round/>
            </a:ln>
            <a:effectLst>
              <a:outerShdw blurRad="50800" dist="38100" dir="2700000" algn="tl" rotWithShape="0">
                <a:srgbClr val="5B9BD5">
                  <a:lumMod val="75000"/>
                  <a:alpha val="40000"/>
                </a:srgbClr>
              </a:outerShdw>
            </a:effectLst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1000" b="0" i="0" u="none" strike="noStrike" kern="1200" baseline="0">
                  <a:solidFill>
                    <a:schemeClr val="accent1"/>
                  </a:solidFill>
                  <a:effectLst/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0"/>
          <c:showVal val="1"/>
          <c:showCatName val="0"/>
          <c:showSerName val="0"/>
          <c:showPercent val="1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>
              <a:alpha val="90000"/>
            </a:schemeClr>
          </a:solidFill>
          <a:ln w="19050">
            <a:solidFill>
              <a:schemeClr val="accent1">
                <a:lumMod val="75000"/>
              </a:schemeClr>
            </a:solidFill>
          </a:ln>
          <a:effectLst>
            <a:innerShdw blurRad="114300">
              <a:schemeClr val="accent1">
                <a:lumMod val="75000"/>
              </a:schemeClr>
            </a:innerShdw>
          </a:effectLst>
          <a:scene3d>
            <a:camera prst="orthographicFront"/>
            <a:lightRig rig="threePt" dir="t"/>
          </a:scene3d>
          <a:sp3d contourW="19050" prstMaterial="flat">
            <a:contourClr>
              <a:schemeClr val="accent1">
                <a:lumMod val="75000"/>
              </a:schemeClr>
            </a:contourClr>
          </a:sp3d>
        </c:spPr>
        <c:dLbl>
          <c:idx val="0"/>
          <c:spPr>
            <a:solidFill>
              <a:sysClr val="window" lastClr="FFFFFF">
                <a:alpha val="90000"/>
              </a:sysClr>
            </a:solidFill>
            <a:ln w="12700" cap="flat" cmpd="sng" algn="ctr">
              <a:solidFill>
                <a:srgbClr val="5B9BD5"/>
              </a:solidFill>
              <a:round/>
            </a:ln>
            <a:effectLst>
              <a:outerShdw blurRad="50800" dist="38100" dir="2700000" algn="tl" rotWithShape="0">
                <a:srgbClr val="5B9BD5">
                  <a:lumMod val="75000"/>
                  <a:alpha val="40000"/>
                </a:srgbClr>
              </a:outerShdw>
            </a:effectLst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1000" b="0" i="0" u="none" strike="noStrike" kern="1200" baseline="0">
                  <a:solidFill>
                    <a:schemeClr val="accent1"/>
                  </a:solidFill>
                  <a:effectLst/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0"/>
          <c:showVal val="1"/>
          <c:showCatName val="0"/>
          <c:showSerName val="0"/>
          <c:showPercent val="1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1">
              <a:alpha val="90000"/>
            </a:schemeClr>
          </a:solidFill>
          <a:ln w="19050">
            <a:solidFill>
              <a:schemeClr val="accent1">
                <a:lumMod val="75000"/>
              </a:schemeClr>
            </a:solidFill>
          </a:ln>
          <a:effectLst>
            <a:innerShdw blurRad="114300">
              <a:schemeClr val="accent1">
                <a:lumMod val="75000"/>
              </a:schemeClr>
            </a:innerShdw>
          </a:effectLst>
          <a:scene3d>
            <a:camera prst="orthographicFront"/>
            <a:lightRig rig="threePt" dir="t"/>
          </a:scene3d>
          <a:sp3d contourW="19050" prstMaterial="flat">
            <a:contourClr>
              <a:schemeClr val="accent1">
                <a:lumMod val="75000"/>
              </a:schemeClr>
            </a:contourClr>
          </a:sp3d>
        </c:spPr>
        <c:marker>
          <c:symbol val="none"/>
        </c:marker>
        <c:dLbl>
          <c:idx val="0"/>
          <c:spPr>
            <a:solidFill>
              <a:sysClr val="window" lastClr="FFFFFF">
                <a:alpha val="90000"/>
              </a:sysClr>
            </a:solidFill>
            <a:ln w="12700" cap="flat" cmpd="sng" algn="ctr">
              <a:solidFill>
                <a:srgbClr val="5B9BD5"/>
              </a:solidFill>
              <a:round/>
            </a:ln>
            <a:effectLst>
              <a:outerShdw blurRad="50800" dist="38100" dir="2700000" algn="tl" rotWithShape="0">
                <a:srgbClr val="5B9BD5">
                  <a:lumMod val="75000"/>
                  <a:alpha val="40000"/>
                </a:srgbClr>
              </a:outerShdw>
            </a:effectLst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1000" b="0" i="0" u="none" strike="noStrike" kern="1200" baseline="0">
                  <a:solidFill>
                    <a:schemeClr val="accent1"/>
                  </a:solidFill>
                  <a:effectLst/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0"/>
          <c:showVal val="1"/>
          <c:showCatName val="0"/>
          <c:showSerName val="0"/>
          <c:showPercent val="1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1">
              <a:alpha val="90000"/>
            </a:schemeClr>
          </a:solidFill>
          <a:ln w="19050">
            <a:solidFill>
              <a:schemeClr val="accent1">
                <a:lumMod val="75000"/>
              </a:schemeClr>
            </a:solidFill>
          </a:ln>
          <a:effectLst>
            <a:innerShdw blurRad="114300">
              <a:schemeClr val="accent1">
                <a:lumMod val="75000"/>
              </a:schemeClr>
            </a:innerShdw>
          </a:effectLst>
          <a:scene3d>
            <a:camera prst="orthographicFront"/>
            <a:lightRig rig="threePt" dir="t"/>
          </a:scene3d>
          <a:sp3d contourW="19050" prstMaterial="flat">
            <a:contourClr>
              <a:schemeClr val="accent1">
                <a:lumMod val="75000"/>
              </a:schemeClr>
            </a:contourClr>
          </a:sp3d>
        </c:spPr>
        <c:dLbl>
          <c:idx val="0"/>
          <c:spPr>
            <a:solidFill>
              <a:sysClr val="window" lastClr="FFFFFF">
                <a:alpha val="90000"/>
              </a:sysClr>
            </a:solidFill>
            <a:ln w="12700" cap="flat" cmpd="sng" algn="ctr">
              <a:solidFill>
                <a:srgbClr val="5B9BD5"/>
              </a:solidFill>
              <a:round/>
            </a:ln>
            <a:effectLst>
              <a:outerShdw blurRad="50800" dist="38100" dir="2700000" algn="tl" rotWithShape="0">
                <a:srgbClr val="5B9BD5">
                  <a:lumMod val="75000"/>
                  <a:alpha val="40000"/>
                </a:srgbClr>
              </a:outerShdw>
            </a:effectLst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1000" b="0" i="0" u="none" strike="noStrike" kern="1200" baseline="0">
                  <a:solidFill>
                    <a:schemeClr val="accent1"/>
                  </a:solidFill>
                  <a:effectLst/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0"/>
          <c:showVal val="1"/>
          <c:showCatName val="0"/>
          <c:showSerName val="0"/>
          <c:showPercent val="1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chemeClr val="accent1">
              <a:alpha val="90000"/>
            </a:schemeClr>
          </a:solidFill>
          <a:ln w="19050">
            <a:solidFill>
              <a:schemeClr val="accent1">
                <a:lumMod val="75000"/>
              </a:schemeClr>
            </a:solidFill>
          </a:ln>
          <a:effectLst>
            <a:innerShdw blurRad="114300">
              <a:schemeClr val="accent1">
                <a:lumMod val="75000"/>
              </a:schemeClr>
            </a:innerShdw>
          </a:effectLst>
          <a:scene3d>
            <a:camera prst="orthographicFront"/>
            <a:lightRig rig="threePt" dir="t"/>
          </a:scene3d>
          <a:sp3d contourW="19050" prstMaterial="flat">
            <a:contourClr>
              <a:schemeClr val="accent1">
                <a:lumMod val="75000"/>
              </a:schemeClr>
            </a:contourClr>
          </a:sp3d>
        </c:spPr>
        <c:dLbl>
          <c:idx val="0"/>
          <c:spPr>
            <a:solidFill>
              <a:sysClr val="window" lastClr="FFFFFF">
                <a:alpha val="90000"/>
              </a:sysClr>
            </a:solidFill>
            <a:ln w="12700" cap="flat" cmpd="sng" algn="ctr">
              <a:solidFill>
                <a:srgbClr val="5B9BD5"/>
              </a:solidFill>
              <a:round/>
            </a:ln>
            <a:effectLst>
              <a:outerShdw blurRad="50800" dist="38100" dir="2700000" algn="tl" rotWithShape="0">
                <a:srgbClr val="5B9BD5">
                  <a:lumMod val="75000"/>
                  <a:alpha val="40000"/>
                </a:srgbClr>
              </a:outerShdw>
            </a:effectLst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1000" b="0" i="0" u="none" strike="noStrike" kern="1200" baseline="0">
                  <a:solidFill>
                    <a:schemeClr val="accent1"/>
                  </a:solidFill>
                  <a:effectLst/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0"/>
          <c:showVal val="1"/>
          <c:showCatName val="0"/>
          <c:showSerName val="0"/>
          <c:showPercent val="1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</c:pivotFmts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Hoja4!$B$60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lumMod val="75000"/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E5A-4CE3-A60A-5888649625E8}"/>
              </c:ext>
            </c:extLst>
          </c:dPt>
          <c:dPt>
            <c:idx val="1"/>
            <c:bubble3D val="0"/>
            <c:spPr>
              <a:solidFill>
                <a:srgbClr val="FF0000">
                  <a:alpha val="90000"/>
                </a:srgb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E5A-4CE3-A60A-5888649625E8}"/>
              </c:ext>
            </c:extLst>
          </c:dPt>
          <c:dLbls>
            <c:dLbl>
              <c:idx val="0"/>
              <c:spPr>
                <a:solidFill>
                  <a:sysClr val="window" lastClr="FFFFFF">
                    <a:alpha val="90000"/>
                  </a:sysClr>
                </a:solidFill>
                <a:ln w="12700" cap="flat" cmpd="sng" algn="ctr">
                  <a:solidFill>
                    <a:srgbClr val="5B9BD5"/>
                  </a:solidFill>
                  <a:round/>
                </a:ln>
                <a:effectLst>
                  <a:outerShdw blurRad="50800" dist="38100" dir="2700000" algn="tl" rotWithShape="0">
                    <a:srgbClr val="5B9BD5">
                      <a:lumMod val="75000"/>
                      <a:alpha val="40000"/>
                    </a:srgb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spPr>
                <a:solidFill>
                  <a:sysClr val="window" lastClr="FFFFFF">
                    <a:alpha val="90000"/>
                  </a:sysClr>
                </a:solidFill>
                <a:ln w="12700" cap="flat" cmpd="sng" algn="ctr">
                  <a:solidFill>
                    <a:srgbClr val="5B9BD5"/>
                  </a:solidFill>
                  <a:round/>
                </a:ln>
                <a:effectLst>
                  <a:outerShdw blurRad="50800" dist="38100" dir="2700000" algn="tl" rotWithShape="0">
                    <a:srgbClr val="5B9BD5">
                      <a:lumMod val="75000"/>
                      <a:alpha val="40000"/>
                    </a:srgb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accent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</c:dLbl>
            <c:spPr>
              <a:solidFill>
                <a:sysClr val="window" lastClr="FFFFFF">
                  <a:alpha val="90000"/>
                </a:sysClr>
              </a:solidFill>
              <a:ln w="12700" cap="flat" cmpd="sng" algn="ctr">
                <a:solidFill>
                  <a:srgbClr val="5B9BD5"/>
                </a:solidFill>
                <a:round/>
              </a:ln>
              <a:effectLst>
                <a:outerShdw blurRad="50800" dist="38100" dir="2700000" algn="tl" rotWithShape="0">
                  <a:srgbClr val="5B9BD5">
                    <a:lumMod val="75000"/>
                    <a:alpha val="40000"/>
                  </a:srgbClr>
                </a:outerShdw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accent1"/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multiLvlStrRef>
              <c:f>Hoja4!$A$61:$A$64</c:f>
              <c:multiLvlStrCache>
                <c:ptCount val="2"/>
                <c:lvl>
                  <c:pt idx="0">
                    <c:v>No</c:v>
                  </c:pt>
                  <c:pt idx="1">
                    <c:v>Sí</c:v>
                  </c:pt>
                </c:lvl>
                <c:lvl>
                  <c:pt idx="0">
                    <c:v>Sí</c:v>
                  </c:pt>
                </c:lvl>
              </c:multiLvlStrCache>
            </c:multiLvlStrRef>
          </c:cat>
          <c:val>
            <c:numRef>
              <c:f>Hoja4!$B$61:$B$64</c:f>
              <c:numCache>
                <c:formatCode>General</c:formatCode>
                <c:ptCount val="2"/>
                <c:pt idx="0">
                  <c:v>33.0</c:v>
                </c:pt>
                <c:pt idx="1">
                  <c:v>6.0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E5A-4CE3-A60A-5888649625E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 xmlns:c16r2="http://schemas.microsoft.com/office/drawing/2015/06/chart">
    <c:ext xmlns:c16="http://schemas.microsoft.com/office/drawing/2014/chart" uri="{E28EC0CA-F0BB-4C9C-879D-F8772B89E7AC}">
      <c16:pivotOptions16>
        <c16:showExpandCollapseFieldButtons val="1"/>
      </c16:pivotOptions16>
    </c:ex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[BDD_OBSERVATORIO_RESULTADOS_V1.xlsx]Hoja4!TablaDinámica6</c:name>
    <c:fmtId val="-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26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Dejo de estudiar</a:t>
            </a:r>
          </a:p>
        </c:rich>
      </c:tx>
      <c:layout>
        <c:manualLayout>
          <c:xMode val="edge"/>
          <c:yMode val="edge"/>
          <c:x val="0.413590113735783"/>
          <c:y val="0.02777777777777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6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</c:pivotFmt>
      <c:pivotFmt>
        <c:idx val="1"/>
        <c:dLbl>
          <c:idx val="0"/>
          <c:dLblPos val="bestFit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>
              <a:alpha val="90000"/>
            </a:schemeClr>
          </a:solidFill>
          <a:ln w="19050">
            <a:solidFill>
              <a:schemeClr val="accent1">
                <a:lumMod val="75000"/>
              </a:schemeClr>
            </a:solidFill>
          </a:ln>
          <a:effectLst>
            <a:innerShdw blurRad="114300">
              <a:schemeClr val="accent1">
                <a:lumMod val="75000"/>
              </a:schemeClr>
            </a:innerShdw>
          </a:effectLst>
          <a:scene3d>
            <a:camera prst="orthographicFront"/>
            <a:lightRig rig="threePt" dir="t"/>
          </a:scene3d>
          <a:sp3d contourW="19050" prstMaterial="flat">
            <a:contourClr>
              <a:schemeClr val="accent1">
                <a:lumMod val="75000"/>
              </a:schemeClr>
            </a:contourClr>
          </a:sp3d>
        </c:spPr>
        <c:marker>
          <c:symbol val="circle"/>
          <c:size val="6"/>
        </c:marker>
        <c:dLbl>
          <c:idx val="0"/>
          <c:spPr>
            <a:solidFill>
              <a:sysClr val="window" lastClr="FFFFFF">
                <a:alpha val="90000"/>
              </a:sysClr>
            </a:solidFill>
            <a:ln w="12700" cap="flat" cmpd="sng" algn="ctr">
              <a:solidFill>
                <a:srgbClr val="5B9BD5"/>
              </a:solidFill>
              <a:round/>
            </a:ln>
            <a:effectLst>
              <a:outerShdw blurRad="50800" dist="38100" dir="2700000" algn="tl" rotWithShape="0">
                <a:srgbClr val="5B9BD5">
                  <a:lumMod val="75000"/>
                  <a:alpha val="40000"/>
                </a:srgbClr>
              </a:outerShdw>
            </a:effectLst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1000" b="0" i="0" u="none" strike="noStrike" kern="1200" baseline="0">
                  <a:solidFill>
                    <a:schemeClr val="accent1"/>
                  </a:solidFill>
                  <a:effectLst/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0"/>
          <c:showVal val="1"/>
          <c:showCatName val="0"/>
          <c:showSerName val="0"/>
          <c:showPercent val="1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>
              <a:alpha val="90000"/>
            </a:schemeClr>
          </a:solidFill>
          <a:ln w="19050">
            <a:solidFill>
              <a:schemeClr val="accent1">
                <a:lumMod val="75000"/>
              </a:schemeClr>
            </a:solidFill>
          </a:ln>
          <a:effectLst>
            <a:innerShdw blurRad="114300">
              <a:schemeClr val="accent1">
                <a:lumMod val="75000"/>
              </a:schemeClr>
            </a:innerShdw>
          </a:effectLst>
          <a:scene3d>
            <a:camera prst="orthographicFront"/>
            <a:lightRig rig="threePt" dir="t"/>
          </a:scene3d>
          <a:sp3d contourW="19050" prstMaterial="flat">
            <a:contourClr>
              <a:schemeClr val="accent1">
                <a:lumMod val="75000"/>
              </a:schemeClr>
            </a:contourClr>
          </a:sp3d>
        </c:spPr>
        <c:dLbl>
          <c:idx val="0"/>
          <c:spPr>
            <a:solidFill>
              <a:sysClr val="window" lastClr="FFFFFF">
                <a:alpha val="90000"/>
              </a:sysClr>
            </a:solidFill>
            <a:ln w="12700" cap="flat" cmpd="sng" algn="ctr">
              <a:solidFill>
                <a:srgbClr val="5B9BD5"/>
              </a:solidFill>
              <a:round/>
            </a:ln>
            <a:effectLst>
              <a:outerShdw blurRad="50800" dist="38100" dir="2700000" algn="tl" rotWithShape="0">
                <a:srgbClr val="5B9BD5">
                  <a:lumMod val="75000"/>
                  <a:alpha val="40000"/>
                </a:srgbClr>
              </a:outerShdw>
            </a:effectLst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1000" b="0" i="0" u="none" strike="noStrike" kern="1200" baseline="0">
                  <a:solidFill>
                    <a:schemeClr val="accent1"/>
                  </a:solidFill>
                  <a:effectLst/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0"/>
          <c:showVal val="1"/>
          <c:showCatName val="0"/>
          <c:showSerName val="0"/>
          <c:showPercent val="1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xForSave val="1"/>
            </c:ext>
          </c:extLst>
        </c:dLbl>
      </c:pivotFmt>
      <c:pivotFmt>
        <c:idx val="4"/>
        <c:spPr>
          <a:solidFill>
            <a:schemeClr val="accent2">
              <a:alpha val="90000"/>
            </a:schemeClr>
          </a:solidFill>
          <a:ln w="19050">
            <a:solidFill>
              <a:schemeClr val="accent2">
                <a:lumMod val="75000"/>
              </a:schemeClr>
            </a:solidFill>
          </a:ln>
          <a:effectLst>
            <a:innerShdw blurRad="114300">
              <a:schemeClr val="accent2">
                <a:lumMod val="75000"/>
              </a:schemeClr>
            </a:innerShdw>
          </a:effectLst>
          <a:scene3d>
            <a:camera prst="orthographicFront"/>
            <a:lightRig rig="threePt" dir="t"/>
          </a:scene3d>
          <a:sp3d contourW="19050" prstMaterial="flat">
            <a:contourClr>
              <a:schemeClr val="accent2">
                <a:lumMod val="75000"/>
              </a:schemeClr>
            </a:contourClr>
          </a:sp3d>
        </c:spPr>
        <c:dLbl>
          <c:idx val="0"/>
          <c:spPr>
            <a:solidFill>
              <a:sysClr val="window" lastClr="FFFFFF">
                <a:alpha val="90000"/>
              </a:sysClr>
            </a:solidFill>
            <a:ln w="12700" cap="flat" cmpd="sng" algn="ctr">
              <a:solidFill>
                <a:srgbClr val="5B9BD5"/>
              </a:solidFill>
              <a:round/>
            </a:ln>
            <a:effectLst>
              <a:outerShdw blurRad="50800" dist="38100" dir="2700000" algn="tl" rotWithShape="0">
                <a:srgbClr val="5B9BD5">
                  <a:lumMod val="75000"/>
                  <a:alpha val="40000"/>
                </a:srgbClr>
              </a:outerShdw>
            </a:effectLst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1000" b="0" i="0" u="none" strike="noStrike" kern="1200" baseline="0">
                  <a:solidFill>
                    <a:schemeClr val="accent1"/>
                  </a:solidFill>
                  <a:effectLst/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0"/>
          <c:showVal val="1"/>
          <c:showCatName val="0"/>
          <c:showSerName val="0"/>
          <c:showPercent val="1"/>
          <c:showBubbleSize val="0"/>
          <c:extLst xmlns:c16r2="http://schemas.microsoft.com/office/drawing/2015/06/chart">
            <c:ext xmlns:c15="http://schemas.microsoft.com/office/drawing/2012/chart" uri="{CE6537A1-D6FC-4f65-9D91-7224C49458BB}">
              <c15:xForSave val="1"/>
            </c:ext>
          </c:extLst>
        </c:dLbl>
      </c:pivotFmt>
      <c:pivotFmt>
        <c:idx val="5"/>
        <c:spPr>
          <a:solidFill>
            <a:schemeClr val="accent1">
              <a:alpha val="90000"/>
            </a:schemeClr>
          </a:solidFill>
          <a:ln w="19050">
            <a:solidFill>
              <a:schemeClr val="accent1">
                <a:lumMod val="75000"/>
              </a:schemeClr>
            </a:solidFill>
          </a:ln>
          <a:effectLst>
            <a:innerShdw blurRad="114300">
              <a:schemeClr val="accent1">
                <a:lumMod val="75000"/>
              </a:schemeClr>
            </a:innerShdw>
          </a:effectLst>
          <a:scene3d>
            <a:camera prst="orthographicFront"/>
            <a:lightRig rig="threePt" dir="t"/>
          </a:scene3d>
          <a:sp3d contourW="19050" prstMaterial="flat">
            <a:contourClr>
              <a:schemeClr val="accent1">
                <a:lumMod val="75000"/>
              </a:schemeClr>
            </a:contourClr>
          </a:sp3d>
        </c:spPr>
        <c:marker>
          <c:symbol val="none"/>
        </c:marker>
        <c:dLbl>
          <c:idx val="0"/>
          <c:spPr>
            <a:solidFill>
              <a:sysClr val="window" lastClr="FFFFFF">
                <a:alpha val="90000"/>
              </a:sysClr>
            </a:solidFill>
            <a:ln w="12700" cap="flat" cmpd="sng" algn="ctr">
              <a:solidFill>
                <a:srgbClr val="5B9BD5"/>
              </a:solidFill>
              <a:round/>
            </a:ln>
            <a:effectLst>
              <a:outerShdw blurRad="50800" dist="38100" dir="2700000" algn="tl" rotWithShape="0">
                <a:srgbClr val="5B9BD5">
                  <a:lumMod val="75000"/>
                  <a:alpha val="40000"/>
                </a:srgbClr>
              </a:outerShdw>
            </a:effectLst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1000" b="0" i="0" u="none" strike="noStrike" kern="1200" baseline="0">
                  <a:solidFill>
                    <a:schemeClr val="accent1"/>
                  </a:solidFill>
                  <a:effectLst/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0"/>
          <c:showVal val="1"/>
          <c:showCatName val="0"/>
          <c:showSerName val="0"/>
          <c:showPercent val="1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>
              <a:alpha val="90000"/>
            </a:schemeClr>
          </a:solidFill>
          <a:ln w="19050">
            <a:solidFill>
              <a:schemeClr val="accent1">
                <a:lumMod val="75000"/>
              </a:schemeClr>
            </a:solidFill>
          </a:ln>
          <a:effectLst>
            <a:innerShdw blurRad="114300">
              <a:schemeClr val="accent1">
                <a:lumMod val="75000"/>
              </a:schemeClr>
            </a:innerShdw>
          </a:effectLst>
          <a:scene3d>
            <a:camera prst="orthographicFront"/>
            <a:lightRig rig="threePt" dir="t"/>
          </a:scene3d>
          <a:sp3d contourW="19050" prstMaterial="flat">
            <a:contourClr>
              <a:schemeClr val="accent1">
                <a:lumMod val="75000"/>
              </a:schemeClr>
            </a:contourClr>
          </a:sp3d>
        </c:spPr>
        <c:dLbl>
          <c:idx val="0"/>
          <c:spPr>
            <a:solidFill>
              <a:sysClr val="window" lastClr="FFFFFF">
                <a:alpha val="90000"/>
              </a:sysClr>
            </a:solidFill>
            <a:ln w="12700" cap="flat" cmpd="sng" algn="ctr">
              <a:solidFill>
                <a:srgbClr val="5B9BD5"/>
              </a:solidFill>
              <a:round/>
            </a:ln>
            <a:effectLst>
              <a:outerShdw blurRad="50800" dist="38100" dir="2700000" algn="tl" rotWithShape="0">
                <a:srgbClr val="5B9BD5">
                  <a:lumMod val="75000"/>
                  <a:alpha val="40000"/>
                </a:srgbClr>
              </a:outerShdw>
            </a:effectLst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1000" b="0" i="0" u="none" strike="noStrike" kern="1200" baseline="0">
                  <a:solidFill>
                    <a:schemeClr val="accent1"/>
                  </a:solidFill>
                  <a:effectLst/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0"/>
          <c:showVal val="1"/>
          <c:showCatName val="0"/>
          <c:showSerName val="0"/>
          <c:showPercent val="1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>
              <a:alpha val="90000"/>
            </a:schemeClr>
          </a:solidFill>
          <a:ln w="19050">
            <a:solidFill>
              <a:schemeClr val="accent1">
                <a:lumMod val="75000"/>
              </a:schemeClr>
            </a:solidFill>
          </a:ln>
          <a:effectLst>
            <a:innerShdw blurRad="114300">
              <a:schemeClr val="accent1">
                <a:lumMod val="75000"/>
              </a:schemeClr>
            </a:innerShdw>
          </a:effectLst>
          <a:scene3d>
            <a:camera prst="orthographicFront"/>
            <a:lightRig rig="threePt" dir="t"/>
          </a:scene3d>
          <a:sp3d contourW="19050" prstMaterial="flat">
            <a:contourClr>
              <a:schemeClr val="accent1">
                <a:lumMod val="75000"/>
              </a:schemeClr>
            </a:contourClr>
          </a:sp3d>
        </c:spPr>
        <c:dLbl>
          <c:idx val="0"/>
          <c:spPr>
            <a:solidFill>
              <a:sysClr val="window" lastClr="FFFFFF">
                <a:alpha val="90000"/>
              </a:sysClr>
            </a:solidFill>
            <a:ln w="12700" cap="flat" cmpd="sng" algn="ctr">
              <a:solidFill>
                <a:srgbClr val="5B9BD5"/>
              </a:solidFill>
              <a:round/>
            </a:ln>
            <a:effectLst>
              <a:outerShdw blurRad="50800" dist="38100" dir="2700000" algn="tl" rotWithShape="0">
                <a:srgbClr val="5B9BD5">
                  <a:lumMod val="75000"/>
                  <a:alpha val="40000"/>
                </a:srgbClr>
              </a:outerShdw>
            </a:effectLst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1000" b="0" i="0" u="none" strike="noStrike" kern="1200" baseline="0">
                  <a:solidFill>
                    <a:schemeClr val="accent1"/>
                  </a:solidFill>
                  <a:effectLst/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0"/>
          <c:showVal val="1"/>
          <c:showCatName val="0"/>
          <c:showSerName val="0"/>
          <c:showPercent val="1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>
              <a:alpha val="90000"/>
            </a:schemeClr>
          </a:solidFill>
          <a:ln w="19050">
            <a:solidFill>
              <a:schemeClr val="accent1">
                <a:lumMod val="75000"/>
              </a:schemeClr>
            </a:solidFill>
          </a:ln>
          <a:effectLst>
            <a:innerShdw blurRad="114300">
              <a:schemeClr val="accent1">
                <a:lumMod val="75000"/>
              </a:schemeClr>
            </a:innerShdw>
          </a:effectLst>
          <a:scene3d>
            <a:camera prst="orthographicFront"/>
            <a:lightRig rig="threePt" dir="t"/>
          </a:scene3d>
          <a:sp3d contourW="19050" prstMaterial="flat">
            <a:contourClr>
              <a:schemeClr val="accent1">
                <a:lumMod val="75000"/>
              </a:schemeClr>
            </a:contourClr>
          </a:sp3d>
        </c:spPr>
        <c:marker>
          <c:symbol val="none"/>
        </c:marker>
        <c:dLbl>
          <c:idx val="0"/>
          <c:spPr>
            <a:solidFill>
              <a:sysClr val="window" lastClr="FFFFFF">
                <a:alpha val="90000"/>
              </a:sysClr>
            </a:solidFill>
            <a:ln w="12700" cap="flat" cmpd="sng" algn="ctr">
              <a:solidFill>
                <a:srgbClr val="5B9BD5"/>
              </a:solidFill>
              <a:round/>
            </a:ln>
            <a:effectLst>
              <a:outerShdw blurRad="50800" dist="38100" dir="2700000" algn="tl" rotWithShape="0">
                <a:srgbClr val="5B9BD5">
                  <a:lumMod val="75000"/>
                  <a:alpha val="40000"/>
                </a:srgbClr>
              </a:outerShdw>
            </a:effectLst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1000" b="0" i="0" u="none" strike="noStrike" kern="1200" baseline="0">
                  <a:solidFill>
                    <a:schemeClr val="accent1"/>
                  </a:solidFill>
                  <a:effectLst/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0"/>
          <c:showVal val="1"/>
          <c:showCatName val="0"/>
          <c:showSerName val="0"/>
          <c:showPercent val="1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1">
              <a:alpha val="90000"/>
            </a:schemeClr>
          </a:solidFill>
          <a:ln w="19050">
            <a:solidFill>
              <a:schemeClr val="accent1">
                <a:lumMod val="75000"/>
              </a:schemeClr>
            </a:solidFill>
          </a:ln>
          <a:effectLst>
            <a:innerShdw blurRad="114300">
              <a:schemeClr val="accent1">
                <a:lumMod val="75000"/>
              </a:schemeClr>
            </a:innerShdw>
          </a:effectLst>
          <a:scene3d>
            <a:camera prst="orthographicFront"/>
            <a:lightRig rig="threePt" dir="t"/>
          </a:scene3d>
          <a:sp3d contourW="19050" prstMaterial="flat">
            <a:contourClr>
              <a:schemeClr val="accent1">
                <a:lumMod val="75000"/>
              </a:schemeClr>
            </a:contourClr>
          </a:sp3d>
        </c:spPr>
        <c:dLbl>
          <c:idx val="0"/>
          <c:spPr>
            <a:solidFill>
              <a:sysClr val="window" lastClr="FFFFFF">
                <a:alpha val="90000"/>
              </a:sysClr>
            </a:solidFill>
            <a:ln w="12700" cap="flat" cmpd="sng" algn="ctr">
              <a:solidFill>
                <a:srgbClr val="5B9BD5"/>
              </a:solidFill>
              <a:round/>
            </a:ln>
            <a:effectLst>
              <a:outerShdw blurRad="50800" dist="38100" dir="2700000" algn="tl" rotWithShape="0">
                <a:srgbClr val="5B9BD5">
                  <a:lumMod val="75000"/>
                  <a:alpha val="40000"/>
                </a:srgbClr>
              </a:outerShdw>
            </a:effectLst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1000" b="0" i="0" u="none" strike="noStrike" kern="1200" baseline="0">
                  <a:solidFill>
                    <a:schemeClr val="accent1"/>
                  </a:solidFill>
                  <a:effectLst/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0"/>
          <c:showVal val="1"/>
          <c:showCatName val="0"/>
          <c:showSerName val="0"/>
          <c:showPercent val="1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accent1">
              <a:alpha val="90000"/>
            </a:schemeClr>
          </a:solidFill>
          <a:ln w="19050">
            <a:solidFill>
              <a:schemeClr val="accent1">
                <a:lumMod val="75000"/>
              </a:schemeClr>
            </a:solidFill>
          </a:ln>
          <a:effectLst>
            <a:innerShdw blurRad="114300">
              <a:schemeClr val="accent1">
                <a:lumMod val="75000"/>
              </a:schemeClr>
            </a:innerShdw>
          </a:effectLst>
          <a:scene3d>
            <a:camera prst="orthographicFront"/>
            <a:lightRig rig="threePt" dir="t"/>
          </a:scene3d>
          <a:sp3d contourW="19050" prstMaterial="flat">
            <a:contourClr>
              <a:schemeClr val="accent1">
                <a:lumMod val="75000"/>
              </a:schemeClr>
            </a:contourClr>
          </a:sp3d>
        </c:spPr>
        <c:dLbl>
          <c:idx val="0"/>
          <c:spPr>
            <a:solidFill>
              <a:sysClr val="window" lastClr="FFFFFF">
                <a:alpha val="90000"/>
              </a:sysClr>
            </a:solidFill>
            <a:ln w="12700" cap="flat" cmpd="sng" algn="ctr">
              <a:solidFill>
                <a:srgbClr val="5B9BD5"/>
              </a:solidFill>
              <a:round/>
            </a:ln>
            <a:effectLst>
              <a:outerShdw blurRad="50800" dist="38100" dir="2700000" algn="tl" rotWithShape="0">
                <a:srgbClr val="5B9BD5">
                  <a:lumMod val="75000"/>
                  <a:alpha val="40000"/>
                </a:srgbClr>
              </a:outerShdw>
            </a:effectLst>
          </c:spPr>
          <c:txPr>
            <a:bodyPr rot="0" spcFirstLastPara="1" vertOverflow="clip" horzOverflow="clip" vert="horz" wrap="square" lIns="38100" tIns="19050" rIns="38100" bIns="19050" anchor="ctr" anchorCtr="1">
              <a:spAutoFit/>
            </a:bodyPr>
            <a:lstStyle/>
            <a:p>
              <a:pPr>
                <a:defRPr sz="1000" b="0" i="0" u="none" strike="noStrike" kern="1200" baseline="0">
                  <a:solidFill>
                    <a:schemeClr val="accent1"/>
                  </a:solidFill>
                  <a:effectLst/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0"/>
          <c:showVal val="1"/>
          <c:showCatName val="0"/>
          <c:showSerName val="0"/>
          <c:showPercent val="1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</c:pivotFmts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Hoja4!$B$79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2">
                <a:lumMod val="75000"/>
                <a:alpha val="90000"/>
              </a:schemeClr>
            </a:solidFill>
          </c:spPr>
          <c:dPt>
            <c:idx val="0"/>
            <c:bubble3D val="0"/>
            <c:spPr>
              <a:solidFill>
                <a:schemeClr val="accent4">
                  <a:lumMod val="75000"/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B72-4EE7-B7E8-8B946BA58785}"/>
              </c:ext>
            </c:extLst>
          </c:dPt>
          <c:dPt>
            <c:idx val="1"/>
            <c:bubble3D val="0"/>
            <c:spPr>
              <a:solidFill>
                <a:srgbClr val="FF0000">
                  <a:alpha val="90000"/>
                </a:srgb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B72-4EE7-B7E8-8B946BA58785}"/>
              </c:ext>
            </c:extLst>
          </c:dPt>
          <c:dLbls>
            <c:dLbl>
              <c:idx val="0"/>
              <c:spPr>
                <a:solidFill>
                  <a:sysClr val="window" lastClr="FFFFFF">
                    <a:alpha val="90000"/>
                  </a:sysClr>
                </a:solidFill>
                <a:ln w="12700" cap="flat" cmpd="sng" algn="ctr">
                  <a:solidFill>
                    <a:srgbClr val="5B9BD5"/>
                  </a:solidFill>
                  <a:round/>
                </a:ln>
                <a:effectLst>
                  <a:outerShdw blurRad="50800" dist="38100" dir="2700000" algn="tl" rotWithShape="0">
                    <a:srgbClr val="5B9BD5">
                      <a:lumMod val="75000"/>
                      <a:alpha val="40000"/>
                    </a:srgb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spPr>
                <a:solidFill>
                  <a:sysClr val="window" lastClr="FFFFFF">
                    <a:alpha val="90000"/>
                  </a:sysClr>
                </a:solidFill>
                <a:ln w="12700" cap="flat" cmpd="sng" algn="ctr">
                  <a:solidFill>
                    <a:srgbClr val="5B9BD5"/>
                  </a:solidFill>
                  <a:round/>
                </a:ln>
                <a:effectLst>
                  <a:outerShdw blurRad="50800" dist="38100" dir="2700000" algn="tl" rotWithShape="0">
                    <a:srgbClr val="5B9BD5">
                      <a:lumMod val="75000"/>
                      <a:alpha val="40000"/>
                    </a:srgb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accent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</c:dLbl>
            <c:spPr>
              <a:solidFill>
                <a:sysClr val="window" lastClr="FFFFFF">
                  <a:alpha val="90000"/>
                </a:sysClr>
              </a:solidFill>
              <a:ln w="12700" cap="flat" cmpd="sng" algn="ctr">
                <a:solidFill>
                  <a:srgbClr val="5B9BD5"/>
                </a:solidFill>
                <a:round/>
              </a:ln>
              <a:effectLst>
                <a:outerShdw blurRad="50800" dist="38100" dir="2700000" algn="tl" rotWithShape="0">
                  <a:srgbClr val="5B9BD5">
                    <a:lumMod val="75000"/>
                    <a:alpha val="40000"/>
                  </a:srgbClr>
                </a:outerShdw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accent1"/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multiLvlStrRef>
              <c:f>Hoja4!$A$80:$A$83</c:f>
              <c:multiLvlStrCache>
                <c:ptCount val="2"/>
                <c:lvl>
                  <c:pt idx="0">
                    <c:v>No</c:v>
                  </c:pt>
                  <c:pt idx="1">
                    <c:v>Sí</c:v>
                  </c:pt>
                </c:lvl>
                <c:lvl>
                  <c:pt idx="0">
                    <c:v>Sí</c:v>
                  </c:pt>
                </c:lvl>
              </c:multiLvlStrCache>
            </c:multiLvlStrRef>
          </c:cat>
          <c:val>
            <c:numRef>
              <c:f>Hoja4!$B$80:$B$83</c:f>
              <c:numCache>
                <c:formatCode>General</c:formatCode>
                <c:ptCount val="2"/>
                <c:pt idx="0">
                  <c:v>6.0</c:v>
                </c:pt>
                <c:pt idx="1">
                  <c:v>10.0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B72-4EE7-B7E8-8B946BA5878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l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/>
      </a:pPr>
      <a:endParaRPr lang="en-US"/>
    </a:p>
  </c:txPr>
  <c:externalData r:id="rId3">
    <c:autoUpdate val="0"/>
  </c:externalData>
  <c:extLst xmlns:c16r2="http://schemas.microsoft.com/office/drawing/2015/06/chart">
    <c:ext xmlns:c16="http://schemas.microsoft.com/office/drawing/2014/chart" uri="{E28EC0CA-F0BB-4C9C-879D-F8772B89E7AC}">
      <c16:pivotOptions16>
        <c16:showExpandCollapseFieldButtons val="1"/>
      </c16:pivotOptions16>
    </c:ex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10711-DA54-BF44-8C0E-5DFCBB394B07}" type="datetimeFigureOut">
              <a:rPr lang="es-ES_tradnl" smtClean="0"/>
              <a:t>27/10/16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85A792-63F0-E240-B55B-D438BF8DB0BA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19675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85A792-63F0-E240-B55B-D438BF8DB0BA}" type="slidenum">
              <a:rPr lang="es-ES_tradnl" smtClean="0"/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31417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No debe ser utilizado para evadir</a:t>
            </a:r>
            <a:r>
              <a:rPr lang="es-ES_tradnl" baseline="0" dirty="0" smtClean="0"/>
              <a:t> la responsabilidad para la protección nacional e internacional</a:t>
            </a:r>
          </a:p>
          <a:p>
            <a:r>
              <a:rPr lang="es-ES_tradnl" baseline="0" dirty="0" err="1" smtClean="0"/>
              <a:t>Fctores</a:t>
            </a:r>
            <a:r>
              <a:rPr lang="es-ES_tradnl" baseline="0" dirty="0" smtClean="0"/>
              <a:t> no tradicionales : </a:t>
            </a:r>
            <a:r>
              <a:rPr lang="es-ES_tradnl" baseline="0" dirty="0" err="1" smtClean="0"/>
              <a:t>Accesso</a:t>
            </a:r>
            <a:r>
              <a:rPr lang="es-ES_tradnl" baseline="0" dirty="0" smtClean="0"/>
              <a:t> a la justicia, </a:t>
            </a:r>
          </a:p>
          <a:p>
            <a:endParaRPr lang="es-ES_tradnl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85A792-63F0-E240-B55B-D438BF8DB0BA}" type="slidenum">
              <a:rPr lang="es-ES_tradnl" smtClean="0"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25370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Tercer </a:t>
            </a:r>
            <a:r>
              <a:rPr lang="es-ES_tradnl" dirty="0" err="1" smtClean="0"/>
              <a:t>catagoria</a:t>
            </a:r>
            <a:r>
              <a:rPr lang="es-ES_tradnl" dirty="0" smtClean="0"/>
              <a:t> </a:t>
            </a:r>
            <a:r>
              <a:rPr lang="es-ES_tradnl" dirty="0" smtClean="0"/>
              <a:t>de persona el  migrante con necesidades de </a:t>
            </a:r>
            <a:r>
              <a:rPr lang="es-ES_tradnl" dirty="0" smtClean="0"/>
              <a:t>protección- </a:t>
            </a:r>
            <a:r>
              <a:rPr lang="es-ES_tradnl" dirty="0" smtClean="0"/>
              <a:t>fallido en su </a:t>
            </a:r>
            <a:r>
              <a:rPr lang="es-ES_tradnl" dirty="0" err="1" smtClean="0"/>
              <a:t>processo</a:t>
            </a:r>
            <a:r>
              <a:rPr lang="es-ES_tradnl" dirty="0" smtClean="0"/>
              <a:t> a </a:t>
            </a:r>
            <a:r>
              <a:rPr lang="es-ES_tradnl" dirty="0" err="1" smtClean="0"/>
              <a:t>migracion</a:t>
            </a:r>
            <a:r>
              <a:rPr lang="es-ES_tradnl" baseline="0" dirty="0" smtClean="0"/>
              <a:t> forzoso o </a:t>
            </a:r>
            <a:r>
              <a:rPr lang="es-ES_tradnl" baseline="0" dirty="0" err="1" smtClean="0"/>
              <a:t>solicud</a:t>
            </a:r>
            <a:r>
              <a:rPr lang="es-ES_tradnl" baseline="0" dirty="0" smtClean="0"/>
              <a:t> de </a:t>
            </a:r>
            <a:r>
              <a:rPr lang="es-ES_tradnl" baseline="0" dirty="0" err="1" smtClean="0"/>
              <a:t>proteccion</a:t>
            </a:r>
            <a:r>
              <a:rPr lang="es-ES_tradnl" baseline="0" dirty="0" smtClean="0"/>
              <a:t> internacional </a:t>
            </a:r>
          </a:p>
          <a:p>
            <a:r>
              <a:rPr lang="es-ES_tradnl" baseline="0" dirty="0" smtClean="0"/>
              <a:t>Problema complejo que </a:t>
            </a:r>
            <a:r>
              <a:rPr lang="es-ES_tradnl" baseline="0" dirty="0" err="1" smtClean="0"/>
              <a:t>obligacion</a:t>
            </a:r>
            <a:r>
              <a:rPr lang="es-ES_tradnl" baseline="0" dirty="0" smtClean="0"/>
              <a:t> lograr </a:t>
            </a:r>
            <a:r>
              <a:rPr lang="es-ES_tradnl" baseline="0" dirty="0" err="1" smtClean="0"/>
              <a:t>solucion</a:t>
            </a:r>
            <a:r>
              <a:rPr lang="es-ES_tradnl" baseline="0" dirty="0" smtClean="0"/>
              <a:t> problemas </a:t>
            </a:r>
            <a:r>
              <a:rPr lang="es-ES_tradnl" baseline="0" dirty="0" err="1" smtClean="0"/>
              <a:t>estrucutrales</a:t>
            </a:r>
            <a:r>
              <a:rPr lang="es-ES_tradnl" baseline="0" dirty="0" smtClean="0"/>
              <a:t> en un caso </a:t>
            </a:r>
            <a:r>
              <a:rPr lang="es-ES_tradnl" baseline="0" dirty="0" err="1" smtClean="0"/>
              <a:t>indivuduo</a:t>
            </a:r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85A792-63F0-E240-B55B-D438BF8DB0BA}" type="slidenum">
              <a:rPr lang="es-ES_tradnl" smtClean="0"/>
              <a:t>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5743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err="1" smtClean="0"/>
              <a:t>Assistencia</a:t>
            </a:r>
            <a:r>
              <a:rPr lang="es-ES_tradnl" dirty="0" smtClean="0"/>
              <a:t> </a:t>
            </a:r>
            <a:r>
              <a:rPr lang="es-ES_tradnl" dirty="0" err="1" smtClean="0"/>
              <a:t>diriigido</a:t>
            </a:r>
            <a:r>
              <a:rPr lang="es-ES_tradnl" baseline="0" dirty="0" smtClean="0"/>
              <a:t> a</a:t>
            </a:r>
            <a:r>
              <a:rPr lang="es-ES_tradnl" dirty="0" smtClean="0"/>
              <a:t> la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transformacion</a:t>
            </a:r>
            <a:r>
              <a:rPr lang="es-ES_tradnl" baseline="0" dirty="0" smtClean="0"/>
              <a:t> del entorno locales no la s </a:t>
            </a:r>
            <a:r>
              <a:rPr lang="es-ES_tradnl" baseline="0" dirty="0" err="1" smtClean="0"/>
              <a:t>person</a:t>
            </a:r>
            <a:r>
              <a:rPr lang="es-ES_tradnl" baseline="0" dirty="0" smtClean="0"/>
              <a:t> desplazado o migrantes.  </a:t>
            </a:r>
          </a:p>
          <a:p>
            <a:r>
              <a:rPr lang="es-ES_tradnl" baseline="0" dirty="0" smtClean="0"/>
              <a:t>Un </a:t>
            </a:r>
            <a:r>
              <a:rPr lang="es-ES_tradnl" baseline="0" dirty="0" err="1" smtClean="0"/>
              <a:t>piricnipio</a:t>
            </a:r>
            <a:r>
              <a:rPr lang="es-ES_tradnl" baseline="0" dirty="0" smtClean="0"/>
              <a:t> </a:t>
            </a:r>
            <a:r>
              <a:rPr lang="es-ES_tradnl" baseline="0" dirty="0" err="1" smtClean="0"/>
              <a:t>importnate</a:t>
            </a:r>
            <a:r>
              <a:rPr lang="es-ES_tradnl" baseline="0" dirty="0" smtClean="0"/>
              <a:t> es no condicionar la </a:t>
            </a:r>
            <a:r>
              <a:rPr lang="es-ES_tradnl" baseline="0" dirty="0" err="1" smtClean="0"/>
              <a:t>assistenica</a:t>
            </a:r>
            <a:r>
              <a:rPr lang="es-ES_tradnl" baseline="0" dirty="0" smtClean="0"/>
              <a:t> social a un </a:t>
            </a:r>
            <a:r>
              <a:rPr lang="es-ES_tradnl" baseline="0" dirty="0" err="1" smtClean="0"/>
              <a:t>inteno</a:t>
            </a:r>
            <a:r>
              <a:rPr lang="es-ES_tradnl" baseline="0" dirty="0" smtClean="0"/>
              <a:t> fallido de </a:t>
            </a:r>
            <a:r>
              <a:rPr lang="es-ES_tradnl" baseline="0" dirty="0" err="1" smtClean="0"/>
              <a:t>abaodno</a:t>
            </a:r>
            <a:r>
              <a:rPr lang="es-ES_tradnl" baseline="0" dirty="0" smtClean="0"/>
              <a:t> su comunidad de </a:t>
            </a:r>
            <a:r>
              <a:rPr lang="es-ES_tradnl" baseline="0" dirty="0" err="1" smtClean="0"/>
              <a:t>origin</a:t>
            </a:r>
            <a:r>
              <a:rPr lang="es-ES_tradnl" baseline="0" dirty="0" smtClean="0"/>
              <a:t> sino beneficio la </a:t>
            </a:r>
            <a:r>
              <a:rPr lang="es-ES_tradnl" baseline="0" dirty="0" err="1" smtClean="0"/>
              <a:t>poblacion</a:t>
            </a:r>
            <a:r>
              <a:rPr lang="es-ES_tradnl" baseline="0" dirty="0" smtClean="0"/>
              <a:t> en general mediante un enfoque de derechos al desarrollo.</a:t>
            </a:r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85A792-63F0-E240-B55B-D438BF8DB0BA}" type="slidenum">
              <a:rPr lang="es-ES_tradnl" smtClean="0"/>
              <a:t>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09474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9E016143-E03C-4CFD-AFDC-14E5BDEA754C}" type="datetimeFigureOut">
              <a:rPr lang="en-US" dirty="0"/>
              <a:t>10/27/16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E54A-A8CA-48C1-9504-691B58049D29}" type="datetimeFigureOut">
              <a:rPr lang="en-US" dirty="0"/>
              <a:t>10/27/16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06-BBF7-471C-9527-881CE2266695}" type="datetimeFigureOut">
              <a:rPr lang="en-US" dirty="0"/>
              <a:t>10/27/16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063-DF36-4330-A365-08DA1FA5B7D6}" type="datetimeFigureOut">
              <a:rPr lang="en-US" dirty="0"/>
              <a:t>10/27/16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7C6C-0F39-4D70-8E8D-FE5B9C95FA73}" type="datetimeFigureOut">
              <a:rPr lang="en-US" dirty="0"/>
              <a:t>10/27/16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A4AC-08CC-42CE-BD01-C191750A04EC}" type="datetimeFigureOut">
              <a:rPr lang="en-US" dirty="0"/>
              <a:t>10/27/16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A723-92A7-435B-B681-F25B092FEFEB}" type="datetimeFigureOut">
              <a:rPr lang="en-US" dirty="0"/>
              <a:t>10/27/16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0639-886C-4FCF-9EAB-ABB5DA3F3F4A}" type="datetimeFigureOut">
              <a:rPr lang="en-US" dirty="0"/>
              <a:t>10/27/16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0651-31F4-45D2-98AE-A2108F41BC07}" type="datetimeFigureOut">
              <a:rPr lang="en-US" dirty="0"/>
              <a:t>10/27/16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789A-C914-4DB1-8815-80B5EC7335C5}" type="datetimeFigureOut">
              <a:rPr lang="en-US" dirty="0"/>
              <a:t>10/27/16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40AA-91A0-436F-8FDB-C0F939DCAE21}" type="datetimeFigureOut">
              <a:rPr lang="en-US" dirty="0"/>
              <a:t>10/27/16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0E59FD0C-5451-4CA0-86AF-E70AE3279989}" type="datetimeFigureOut">
              <a:rPr lang="en-US" dirty="0"/>
              <a:t>10/27/16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endParaRPr lang="es-ES_tradnl" dirty="0" smtClean="0"/>
          </a:p>
          <a:p>
            <a:r>
              <a:rPr lang="es-MX" b="1" cap="small" dirty="0"/>
              <a:t>Encuentro para profundizar el diálogo y la cooperación  entre la Conferencia Regional sobre Migración y organizaciones de la sociedad civil: una mirada desde la Responsabilidad Compartida</a:t>
            </a:r>
            <a:endParaRPr lang="en-US" dirty="0"/>
          </a:p>
          <a:p>
            <a:r>
              <a:rPr lang="es-MX" cap="small" dirty="0"/>
              <a:t>Tegucigalpa, Honduras.  </a:t>
            </a:r>
            <a:endParaRPr lang="en-US" dirty="0"/>
          </a:p>
          <a:p>
            <a:r>
              <a:rPr lang="es-MX" cap="small" dirty="0"/>
              <a:t>26 - 28 de octubre de 2016</a:t>
            </a:r>
            <a:endParaRPr lang="en-US" dirty="0"/>
          </a:p>
          <a:p>
            <a:endParaRPr lang="es-ES_tradn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106" y="1255433"/>
            <a:ext cx="9649852" cy="3048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1993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Marco de Acción</a:t>
            </a:r>
            <a:endParaRPr lang="es-ES_tradnl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6819815"/>
              </p:ext>
            </p:extLst>
          </p:nvPr>
        </p:nvGraphicFramePr>
        <p:xfrm>
          <a:off x="2421923" y="2533135"/>
          <a:ext cx="8266671" cy="3348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4919"/>
                <a:gridCol w="2649164"/>
                <a:gridCol w="2872588"/>
              </a:tblGrid>
              <a:tr h="135715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2000" dirty="0">
                          <a:effectLst/>
                        </a:rPr>
                        <a:t>Nivel de Política</a:t>
                      </a:r>
                      <a:endParaRPr lang="en-US" sz="2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2000" dirty="0">
                          <a:effectLst/>
                        </a:rPr>
                        <a:t>Tipo de Violencia</a:t>
                      </a:r>
                      <a:endParaRPr lang="en-US" sz="2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2000" dirty="0">
                          <a:effectLst/>
                        </a:rPr>
                        <a:t>Eje</a:t>
                      </a:r>
                      <a:endParaRPr lang="en-US" sz="2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6638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2000">
                          <a:effectLst/>
                        </a:rPr>
                        <a:t>Macro</a:t>
                      </a:r>
                      <a:endParaRPr lang="en-US" sz="2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2000" dirty="0">
                          <a:effectLst/>
                        </a:rPr>
                        <a:t>Estructural</a:t>
                      </a:r>
                      <a:endParaRPr lang="en-US" sz="2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2000" dirty="0">
                          <a:effectLst/>
                        </a:rPr>
                        <a:t>Incidencia</a:t>
                      </a:r>
                      <a:endParaRPr lang="en-US" sz="2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6638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2000">
                          <a:effectLst/>
                        </a:rPr>
                        <a:t>Meso</a:t>
                      </a:r>
                      <a:endParaRPr lang="en-US" sz="2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2000" dirty="0">
                          <a:effectLst/>
                        </a:rPr>
                        <a:t>Cultural</a:t>
                      </a:r>
                      <a:endParaRPr lang="en-US" sz="2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2000" dirty="0">
                          <a:effectLst/>
                        </a:rPr>
                        <a:t>Articulación</a:t>
                      </a:r>
                      <a:endParaRPr lang="en-US" sz="2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6638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2000">
                          <a:effectLst/>
                        </a:rPr>
                        <a:t>Micro</a:t>
                      </a:r>
                      <a:endParaRPr lang="en-US" sz="2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2000">
                          <a:effectLst/>
                        </a:rPr>
                        <a:t>Directa</a:t>
                      </a:r>
                      <a:endParaRPr lang="en-US" sz="2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SV" sz="2000" dirty="0">
                          <a:effectLst/>
                        </a:rPr>
                        <a:t>Participación</a:t>
                      </a:r>
                      <a:endParaRPr lang="en-US" sz="2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6957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Observatorio de Sociedad Civil Sobre El Desplazamiento Forzado por Violencia</a:t>
            </a:r>
            <a:endParaRPr lang="es-ES_tradnl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809" y="1214176"/>
            <a:ext cx="4912766" cy="6357698"/>
          </a:xfrm>
        </p:spPr>
      </p:pic>
    </p:spTree>
    <p:extLst>
      <p:ext uri="{BB962C8B-B14F-4D97-AF65-F5344CB8AC3E}">
        <p14:creationId xmlns:p14="http://schemas.microsoft.com/office/powerpoint/2010/main" val="923141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759116" y="277081"/>
            <a:ext cx="5342021" cy="1712140"/>
          </a:xfrm>
        </p:spPr>
        <p:txBody>
          <a:bodyPr/>
          <a:lstStyle/>
          <a:p>
            <a:r>
              <a:rPr lang="es-SV" dirty="0">
                <a:solidFill>
                  <a:schemeClr val="tx1"/>
                </a:solidFill>
              </a:rPr>
              <a:t>De la muestra de 155 personas 38 ya están en situación de desplazamiento.</a:t>
            </a:r>
          </a:p>
          <a:p>
            <a:r>
              <a:rPr lang="es-SV" dirty="0">
                <a:solidFill>
                  <a:schemeClr val="tx1"/>
                </a:solidFill>
              </a:rPr>
              <a:t>Y 177 que no se ha desplazado por diversas razones.</a:t>
            </a:r>
          </a:p>
        </p:txBody>
      </p:sp>
      <p:graphicFrame>
        <p:nvGraphicFramePr>
          <p:cNvPr id="4" name="Gráfico 3"/>
          <p:cNvGraphicFramePr/>
          <p:nvPr>
            <p:extLst/>
          </p:nvPr>
        </p:nvGraphicFramePr>
        <p:xfrm>
          <a:off x="195043" y="277080"/>
          <a:ext cx="6247960" cy="38447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154745" y="4690225"/>
            <a:ext cx="519097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/>
              <a:t>De las personas que están en desplazamiento 9 han salido del país,</a:t>
            </a:r>
          </a:p>
          <a:p>
            <a:r>
              <a:rPr lang="es-SV" dirty="0"/>
              <a:t>1 a Guatemala, </a:t>
            </a:r>
            <a:endParaRPr lang="es-SV" dirty="0" smtClean="0"/>
          </a:p>
          <a:p>
            <a:r>
              <a:rPr lang="es-SV" dirty="0" smtClean="0"/>
              <a:t>1 </a:t>
            </a:r>
            <a:r>
              <a:rPr lang="es-SV" dirty="0"/>
              <a:t>a Costa Rica, </a:t>
            </a:r>
            <a:endParaRPr lang="es-SV" dirty="0" smtClean="0"/>
          </a:p>
          <a:p>
            <a:r>
              <a:rPr lang="es-SV" dirty="0" smtClean="0"/>
              <a:t>7 </a:t>
            </a:r>
            <a:r>
              <a:rPr lang="es-SV" dirty="0"/>
              <a:t>a Estados Unidos de los cuales 4 </a:t>
            </a:r>
            <a:r>
              <a:rPr lang="es-SV" dirty="0" smtClean="0"/>
              <a:t>lo han </a:t>
            </a:r>
            <a:r>
              <a:rPr lang="es-SV" dirty="0"/>
              <a:t>hecho de manera indocumentada.  </a:t>
            </a:r>
          </a:p>
          <a:p>
            <a:endParaRPr lang="es-SV" dirty="0"/>
          </a:p>
        </p:txBody>
      </p:sp>
      <p:graphicFrame>
        <p:nvGraphicFramePr>
          <p:cNvPr id="6" name="Gráfico 5"/>
          <p:cNvGraphicFramePr/>
          <p:nvPr>
            <p:extLst>
              <p:ext uri="{D42A27DB-BD31-4B8C-83A1-F6EECF244321}">
                <p14:modId xmlns:p14="http://schemas.microsoft.com/office/powerpoint/2010/main" val="1533696007"/>
              </p:ext>
            </p:extLst>
          </p:nvPr>
        </p:nvGraphicFramePr>
        <p:xfrm>
          <a:off x="5345723" y="2823411"/>
          <a:ext cx="5386445" cy="40345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2811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L</a:t>
            </a:r>
            <a:r>
              <a:rPr lang="es-ES_tradnl" dirty="0" smtClean="0"/>
              <a:t>a </a:t>
            </a:r>
            <a:r>
              <a:rPr lang="es-ES_tradnl" dirty="0" smtClean="0"/>
              <a:t>Integración </a:t>
            </a:r>
            <a:r>
              <a:rPr lang="es-ES_tradnl" dirty="0" smtClean="0"/>
              <a:t>Social</a:t>
            </a:r>
            <a:r>
              <a:rPr lang="es-ES_tradnl" dirty="0" smtClean="0"/>
              <a:t>: Procesos de </a:t>
            </a:r>
            <a:r>
              <a:rPr lang="es-SV" dirty="0"/>
              <a:t>R</a:t>
            </a:r>
            <a:r>
              <a:rPr lang="es-SV" dirty="0" smtClean="0"/>
              <a:t>estitución </a:t>
            </a:r>
            <a:r>
              <a:rPr lang="es-SV" dirty="0"/>
              <a:t>de los </a:t>
            </a:r>
            <a:r>
              <a:rPr lang="es-SV" dirty="0" smtClean="0"/>
              <a:t>Derechos 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 dirty="0" smtClean="0"/>
          </a:p>
          <a:p>
            <a:r>
              <a:rPr lang="es-SV" sz="2000" dirty="0"/>
              <a:t>De acuerdo a la Asamblea General de la Organización de las Naciones Unidas (2010) y su </a:t>
            </a:r>
            <a:r>
              <a:rPr lang="es-SV" sz="2000" i="1" dirty="0"/>
              <a:t>Marco de Soluciones Duraderas</a:t>
            </a:r>
            <a:r>
              <a:rPr lang="es-SV" sz="2000" dirty="0"/>
              <a:t>, cuando “se logra que las personas que antes estaban en situación de desplazamiento interno </a:t>
            </a:r>
            <a:r>
              <a:rPr lang="es-SV" sz="2000" dirty="0">
                <a:solidFill>
                  <a:srgbClr val="FF0000"/>
                </a:solidFill>
              </a:rPr>
              <a:t>dejan de necesitar asistencia o protección específicas vinculadas con su desplazamiento </a:t>
            </a:r>
            <a:r>
              <a:rPr lang="es-SV" sz="2000" dirty="0"/>
              <a:t>y pueden </a:t>
            </a:r>
            <a:r>
              <a:rPr lang="es-SV" sz="2000" dirty="0">
                <a:solidFill>
                  <a:srgbClr val="FF0000"/>
                </a:solidFill>
              </a:rPr>
              <a:t>disfrutar de sus derechos humanos sin ser discriminados</a:t>
            </a:r>
            <a:r>
              <a:rPr lang="es-SV" sz="2000" dirty="0"/>
              <a:t>”, estamos ante la presencia de una solución duradera</a:t>
            </a:r>
            <a:r>
              <a:rPr lang="es-SV" sz="2000" dirty="0" smtClean="0"/>
              <a:t>.</a:t>
            </a:r>
          </a:p>
          <a:p>
            <a:r>
              <a:rPr lang="es-SV" sz="2000" dirty="0"/>
              <a:t>S</a:t>
            </a:r>
            <a:r>
              <a:rPr lang="es-SV" sz="2000" dirty="0" smtClean="0"/>
              <a:t>e </a:t>
            </a:r>
            <a:r>
              <a:rPr lang="es-SV" sz="2000" dirty="0"/>
              <a:t>busca restaurar por completo la ciudadanía de</a:t>
            </a:r>
            <a:r>
              <a:rPr lang="en-US" sz="2000" dirty="0"/>
              <a:t> </a:t>
            </a:r>
            <a:r>
              <a:rPr lang="en-US" sz="2000" dirty="0" err="1" smtClean="0"/>
              <a:t>las</a:t>
            </a:r>
            <a:r>
              <a:rPr lang="en-US" sz="2000" dirty="0" smtClean="0"/>
              <a:t> personas</a:t>
            </a:r>
            <a:endParaRPr lang="es-ES_tradnl" sz="2000" dirty="0"/>
          </a:p>
        </p:txBody>
      </p:sp>
    </p:spTree>
    <p:extLst>
      <p:ext uri="{BB962C8B-B14F-4D97-AF65-F5344CB8AC3E}">
        <p14:creationId xmlns:p14="http://schemas.microsoft.com/office/powerpoint/2010/main" val="374921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Fenómeno Multicausal en Entornos </a:t>
            </a:r>
            <a:r>
              <a:rPr lang="es-ES_tradnl" dirty="0"/>
              <a:t>V</a:t>
            </a:r>
            <a:r>
              <a:rPr lang="es-ES_tradnl" dirty="0" smtClean="0"/>
              <a:t>iolentos</a:t>
            </a:r>
            <a:endParaRPr lang="es-ES_tradnl" dirty="0"/>
          </a:p>
        </p:txBody>
      </p:sp>
      <p:graphicFrame>
        <p:nvGraphicFramePr>
          <p:cNvPr id="4" name="Gráfic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0113972"/>
              </p:ext>
            </p:extLst>
          </p:nvPr>
        </p:nvGraphicFramePr>
        <p:xfrm>
          <a:off x="1262063" y="1828800"/>
          <a:ext cx="85947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89201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Fenómeno Multicausal en </a:t>
            </a:r>
            <a:r>
              <a:rPr lang="es-ES_tradnl" dirty="0" smtClean="0"/>
              <a:t>Entornos </a:t>
            </a:r>
            <a:r>
              <a:rPr lang="es-ES_tradnl" dirty="0"/>
              <a:t>V</a:t>
            </a:r>
            <a:r>
              <a:rPr lang="es-ES_tradnl" dirty="0" smtClean="0"/>
              <a:t>iolentos</a:t>
            </a:r>
            <a:endParaRPr lang="es-ES_tradnl" dirty="0"/>
          </a:p>
        </p:txBody>
      </p:sp>
      <p:graphicFrame>
        <p:nvGraphicFramePr>
          <p:cNvPr id="4" name="Gráfic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393470"/>
              </p:ext>
            </p:extLst>
          </p:nvPr>
        </p:nvGraphicFramePr>
        <p:xfrm>
          <a:off x="1262063" y="1828800"/>
          <a:ext cx="859472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47309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Acompañamiento en los Fases de Desplazamiento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SV" sz="1900" b="1" dirty="0"/>
              <a:t>(1) Etapa de atención inmediata</a:t>
            </a:r>
            <a:r>
              <a:rPr lang="es-SV" sz="1900" dirty="0"/>
              <a:t>, durante la cual los esfuerzos van dirigidos hacia las necesidades extremas experimentadas por las víctimas por causa del desplazamiento, generalmente alrededor de niveles básicos, a saber: alojamiento, alimentación, vestido, salud física y mental, así como de acogida y solidaridad.</a:t>
            </a:r>
            <a:endParaRPr lang="en-US" sz="1900" dirty="0"/>
          </a:p>
          <a:p>
            <a:r>
              <a:rPr lang="es-SV" sz="1900" dirty="0"/>
              <a:t> </a:t>
            </a:r>
            <a:endParaRPr lang="en-US" sz="1900" dirty="0"/>
          </a:p>
          <a:p>
            <a:r>
              <a:rPr lang="es-SV" sz="1900" b="1" dirty="0"/>
              <a:t>(2) Etapa intermedia o de protección</a:t>
            </a:r>
            <a:r>
              <a:rPr lang="es-SV" sz="1900" dirty="0"/>
              <a:t>, durante la cual los esfuerzos van dirigidos hacia la restauración de la autoestima y la promoción de un proyecto personal de autorrealización de cara a las nuevas oportunidades generadas en medio de un proceso de planificación y gestión de una solución duradera.</a:t>
            </a:r>
            <a:endParaRPr lang="en-US" sz="1900" dirty="0"/>
          </a:p>
          <a:p>
            <a:r>
              <a:rPr lang="es-SV" sz="1900" dirty="0"/>
              <a:t> </a:t>
            </a:r>
            <a:endParaRPr lang="en-US" sz="1900" dirty="0"/>
          </a:p>
          <a:p>
            <a:r>
              <a:rPr lang="es-SV" sz="1900" dirty="0"/>
              <a:t>(3) </a:t>
            </a:r>
            <a:r>
              <a:rPr lang="es-SV" sz="1900" b="1" dirty="0"/>
              <a:t>Etapa de integración a una solución duradera</a:t>
            </a:r>
            <a:r>
              <a:rPr lang="es-SV" sz="1900" dirty="0"/>
              <a:t>, durante la cual los esfuerzos van dirigidos a la inducción de quienes fueron víctimas de desplazamiento a una comunidad, la de origen u otra, bajo las condiciones mínimas generadas por un ecosistema de desarrollo local a nivel comunitario que garanticen el pleno ejercicio de su ciudadanía, sobre la base de un total disfrute de sus derechos humanos y en armonía con sus nuevos conciudadanos.</a:t>
            </a:r>
            <a:endParaRPr lang="en-US" sz="1900" dirty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911053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Protección y Integración basado en ecosistemas comunitarios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SV" sz="2000" dirty="0"/>
              <a:t>la estrategia basada en el desarrollo de ecosistemas a nivel comunitario para la construcción de soluciones duraderas se perfila como un modelo de desarrollo local, el cual busca </a:t>
            </a:r>
            <a:r>
              <a:rPr lang="es-SV" sz="2000" dirty="0">
                <a:solidFill>
                  <a:srgbClr val="FF0000"/>
                </a:solidFill>
              </a:rPr>
              <a:t>incidir en todos los niveles de la administración pública para garantizar un ambiente favorable para el ejercicio pleno de los derechos humanos</a:t>
            </a:r>
            <a:r>
              <a:rPr lang="es-SV" sz="2000" dirty="0"/>
              <a:t>, así como en las diferentes causas de generación de violencia tanto a nivel estructural, cultural y directa, con sus favorables efectos en la consolidación de la democracia y una paz duradera.</a:t>
            </a:r>
            <a:r>
              <a:rPr lang="en-US" sz="2000" dirty="0"/>
              <a:t> </a:t>
            </a:r>
            <a:endParaRPr lang="es-ES_tradnl" sz="2000" dirty="0"/>
          </a:p>
        </p:txBody>
      </p:sp>
    </p:spTree>
    <p:extLst>
      <p:ext uri="{BB962C8B-B14F-4D97-AF65-F5344CB8AC3E}">
        <p14:creationId xmlns:p14="http://schemas.microsoft.com/office/powerpoint/2010/main" val="527421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La Responsabilidad Compartida: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s-SV" b="1" dirty="0"/>
              <a:t>Nivel Macro</a:t>
            </a:r>
            <a:r>
              <a:rPr lang="es-SV" dirty="0"/>
              <a:t>, enmarcado por las instituciones del Estado que determinan la legislación y las políticas públicas a nivel nacional y las entidades supranacionales a nivel regional que orientan a los Estados miembros (TNCA</a:t>
            </a:r>
            <a:r>
              <a:rPr lang="es-SV" dirty="0" smtClean="0"/>
              <a:t>).</a:t>
            </a:r>
            <a:endParaRPr lang="en-US" dirty="0"/>
          </a:p>
          <a:p>
            <a:pPr lvl="0"/>
            <a:endParaRPr lang="en-US" dirty="0"/>
          </a:p>
          <a:p>
            <a:pPr lvl="0"/>
            <a:r>
              <a:rPr lang="es-SV" b="1" dirty="0"/>
              <a:t>Nivel Meso, </a:t>
            </a:r>
            <a:r>
              <a:rPr lang="es-SV" dirty="0"/>
              <a:t>enmarcado por las autoridades y gobiernos locales que generalmente desarrollan programas, derivados de las políticas públicas, que afectan a la ciudadanía principalmente en el seno de sus comunidades y determinan los niveles de desarrollo a nivel local.</a:t>
            </a:r>
            <a:endParaRPr lang="en-US" dirty="0"/>
          </a:p>
          <a:p>
            <a:r>
              <a:rPr lang="es-SV" dirty="0"/>
              <a:t> </a:t>
            </a:r>
            <a:endParaRPr lang="en-US" dirty="0"/>
          </a:p>
          <a:p>
            <a:pPr lvl="0"/>
            <a:r>
              <a:rPr lang="es-SV" b="1" dirty="0"/>
              <a:t>Nivel Micro</a:t>
            </a:r>
            <a:r>
              <a:rPr lang="es-SV" dirty="0"/>
              <a:t>, enmarcado por el accionar de los agentes de desarrollo y humanitario que promueven la cohesión social, principalmente entre ciudadanía y Estado, para una mayor efectividad y representatividad de las aspiraciones de la gente en el espíritu y forma de las políticas públicas, contribuyendo al mismo tiempo en el fortalecimiento de la democracia y la construcción de la paz para una mayor calidad de vida, con inclusión y plenitud del ejercicio de los derechos humanos.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195069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57</TotalTime>
  <Words>613</Words>
  <Application>Microsoft Macintosh PowerPoint</Application>
  <PresentationFormat>Widescreen</PresentationFormat>
  <Paragraphs>68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Century Schoolbook</vt:lpstr>
      <vt:lpstr>Times New Roman</vt:lpstr>
      <vt:lpstr>Wingdings 2</vt:lpstr>
      <vt:lpstr>Arial</vt:lpstr>
      <vt:lpstr>View</vt:lpstr>
      <vt:lpstr>PowerPoint Presentation</vt:lpstr>
      <vt:lpstr>Observatorio de Sociedad Civil Sobre El Desplazamiento Forzado por Violencia</vt:lpstr>
      <vt:lpstr>PowerPoint Presentation</vt:lpstr>
      <vt:lpstr>La Integración Social: Procesos de Restitución de los Derechos </vt:lpstr>
      <vt:lpstr>Fenómeno Multicausal en Entornos Violentos</vt:lpstr>
      <vt:lpstr>Fenómeno Multicausal en Entornos Violentos</vt:lpstr>
      <vt:lpstr>Acompañamiento en los Fases de Desplazamiento</vt:lpstr>
      <vt:lpstr>Protección y Integración basado en ecosistemas comunitarios</vt:lpstr>
      <vt:lpstr>La Responsabilidad Compartida:</vt:lpstr>
      <vt:lpstr>Marco de Acción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Noah Bullock</dc:creator>
  <cp:lastModifiedBy>Noah Bullock</cp:lastModifiedBy>
  <cp:revision>7</cp:revision>
  <dcterms:created xsi:type="dcterms:W3CDTF">2016-10-27T17:26:25Z</dcterms:created>
  <dcterms:modified xsi:type="dcterms:W3CDTF">2016-10-28T04:32:53Z</dcterms:modified>
</cp:coreProperties>
</file>