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34" r:id="rId2"/>
    <p:sldId id="346" r:id="rId3"/>
    <p:sldId id="347" r:id="rId4"/>
    <p:sldId id="316" r:id="rId5"/>
    <p:sldId id="335" r:id="rId6"/>
    <p:sldId id="326" r:id="rId7"/>
    <p:sldId id="343" r:id="rId8"/>
    <p:sldId id="345" r:id="rId9"/>
    <p:sldId id="340" r:id="rId10"/>
    <p:sldId id="342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39" r:id="rId19"/>
    <p:sldId id="355" r:id="rId20"/>
    <p:sldId id="356" r:id="rId21"/>
    <p:sldId id="357" r:id="rId22"/>
    <p:sldId id="358" r:id="rId23"/>
    <p:sldId id="359" r:id="rId24"/>
    <p:sldId id="360" r:id="rId25"/>
    <p:sldId id="361" r:id="rId26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B62"/>
    <a:srgbClr val="0080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9268" autoAdjust="0"/>
  </p:normalViewPr>
  <p:slideViewPr>
    <p:cSldViewPr>
      <p:cViewPr varScale="1">
        <p:scale>
          <a:sx n="64" d="100"/>
          <a:sy n="64" d="100"/>
        </p:scale>
        <p:origin x="1344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2172" y="216"/>
      </p:cViewPr>
      <p:guideLst>
        <p:guide orient="horz" pos="2880"/>
        <p:guide pos="2160"/>
        <p:guide orient="horz" pos="3127"/>
        <p:guide pos="210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C3039D-E1AC-4502-91A6-811257EBB68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54F8F4-C24F-460C-9E92-057D3A4EA008}">
      <dgm:prSet/>
      <dgm:spPr/>
      <dgm:t>
        <a:bodyPr/>
        <a:lstStyle/>
        <a:p>
          <a:pPr rtl="0"/>
          <a:r>
            <a:rPr lang="es-ES" dirty="0" smtClean="0"/>
            <a:t>Fortalecer las capacidades regionales de atención a las necesidades de los migrantes en países en crisis, y  prevenir los impactos negativos, de largo plazo, sobre el bienestar de las comunidades de origen y destino, a las cuales los migrantes contribuyen activamente. </a:t>
          </a:r>
          <a:endParaRPr lang="en-US" dirty="0"/>
        </a:p>
      </dgm:t>
    </dgm:pt>
    <dgm:pt modelId="{2AC4C30A-C712-4FEA-B920-D081C195E02E}" type="parTrans" cxnId="{8268750A-5C5D-4FBD-8E64-A12DAB71A0F8}">
      <dgm:prSet/>
      <dgm:spPr/>
      <dgm:t>
        <a:bodyPr/>
        <a:lstStyle/>
        <a:p>
          <a:endParaRPr lang="en-US"/>
        </a:p>
      </dgm:t>
    </dgm:pt>
    <dgm:pt modelId="{2300C538-51E2-4819-84ED-A44D2BF4986C}" type="sibTrans" cxnId="{8268750A-5C5D-4FBD-8E64-A12DAB71A0F8}">
      <dgm:prSet/>
      <dgm:spPr/>
      <dgm:t>
        <a:bodyPr/>
        <a:lstStyle/>
        <a:p>
          <a:endParaRPr lang="en-US"/>
        </a:p>
      </dgm:t>
    </dgm:pt>
    <dgm:pt modelId="{6AD6FE3B-FE1C-4BB3-B263-EC15E409DA6D}" type="pres">
      <dgm:prSet presAssocID="{DEC3039D-E1AC-4502-91A6-811257EBB6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E4A5FF1-DF77-4A5F-AE93-DDB8F605682A}" type="pres">
      <dgm:prSet presAssocID="{E954F8F4-C24F-460C-9E92-057D3A4EA00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9F5662-4604-4DBB-8BF8-43C36CAD0B86}" type="presOf" srcId="{DEC3039D-E1AC-4502-91A6-811257EBB68F}" destId="{6AD6FE3B-FE1C-4BB3-B263-EC15E409DA6D}" srcOrd="0" destOrd="0" presId="urn:microsoft.com/office/officeart/2005/8/layout/vList2"/>
    <dgm:cxn modelId="{8268750A-5C5D-4FBD-8E64-A12DAB71A0F8}" srcId="{DEC3039D-E1AC-4502-91A6-811257EBB68F}" destId="{E954F8F4-C24F-460C-9E92-057D3A4EA008}" srcOrd="0" destOrd="0" parTransId="{2AC4C30A-C712-4FEA-B920-D081C195E02E}" sibTransId="{2300C538-51E2-4819-84ED-A44D2BF4986C}"/>
    <dgm:cxn modelId="{7D034B10-4723-4342-A5A8-8078D0C60192}" type="presOf" srcId="{E954F8F4-C24F-460C-9E92-057D3A4EA008}" destId="{CE4A5FF1-DF77-4A5F-AE93-DDB8F605682A}" srcOrd="0" destOrd="0" presId="urn:microsoft.com/office/officeart/2005/8/layout/vList2"/>
    <dgm:cxn modelId="{5E53F696-743E-42B0-BACE-E11F4DD903C8}" type="presParOf" srcId="{6AD6FE3B-FE1C-4BB3-B263-EC15E409DA6D}" destId="{CE4A5FF1-DF77-4A5F-AE93-DDB8F60568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5B1AC-772B-4D6A-86DD-036F4BE282AE}" type="doc">
      <dgm:prSet loTypeId="urn:microsoft.com/office/officeart/2005/8/layout/hierarchy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4F6525-8E51-46D7-8354-A8BA1938EC24}">
      <dgm:prSet custT="1"/>
      <dgm:spPr/>
      <dgm:t>
        <a:bodyPr/>
        <a:lstStyle/>
        <a:p>
          <a:pPr rtl="0"/>
          <a:r>
            <a:rPr lang="es-CR" sz="1700" b="1" dirty="0" smtClean="0"/>
            <a:t>CONTRIBUIR A SENSIBILIZAR</a:t>
          </a:r>
          <a:r>
            <a:rPr lang="es-CR" sz="1700" dirty="0" smtClean="0"/>
            <a:t> al personal de las instituciones de los países de origen que tiene a cargo el soporte y asistencia a los nacionales en el exterior, </a:t>
          </a:r>
          <a:r>
            <a:rPr lang="es-CR" sz="1800" b="1" dirty="0" smtClean="0"/>
            <a:t>SOBRE LOS RETOS ESPECÍFICOS </a:t>
          </a:r>
          <a:r>
            <a:rPr lang="es-CR" sz="1700" dirty="0" smtClean="0"/>
            <a:t>que sus nacionales enfrentan al momento que surja una crisis en el país de destino. </a:t>
          </a:r>
          <a:endParaRPr lang="en-US" sz="1700" dirty="0"/>
        </a:p>
      </dgm:t>
    </dgm:pt>
    <dgm:pt modelId="{1052F0DA-F38A-4DB0-9C98-A74D7133B73F}" type="parTrans" cxnId="{4C14043C-A186-4A40-AB70-89CEF97660B3}">
      <dgm:prSet/>
      <dgm:spPr/>
      <dgm:t>
        <a:bodyPr/>
        <a:lstStyle/>
        <a:p>
          <a:endParaRPr lang="en-US"/>
        </a:p>
      </dgm:t>
    </dgm:pt>
    <dgm:pt modelId="{F651E56E-588B-4759-9829-6B6AF397AFD3}" type="sibTrans" cxnId="{4C14043C-A186-4A40-AB70-89CEF97660B3}">
      <dgm:prSet/>
      <dgm:spPr/>
      <dgm:t>
        <a:bodyPr/>
        <a:lstStyle/>
        <a:p>
          <a:endParaRPr lang="en-US"/>
        </a:p>
      </dgm:t>
    </dgm:pt>
    <dgm:pt modelId="{A3C702BD-1A4A-4A4A-80E5-E9966DC072C9}">
      <dgm:prSet custT="1"/>
      <dgm:spPr/>
      <dgm:t>
        <a:bodyPr/>
        <a:lstStyle/>
        <a:p>
          <a:pPr rtl="0"/>
          <a:r>
            <a:rPr lang="es-CR" sz="1800" b="1" dirty="0" smtClean="0"/>
            <a:t>PROVEER INFORMACIÓN CONCRETA </a:t>
          </a:r>
          <a:r>
            <a:rPr lang="es-CR" sz="1800" dirty="0" smtClean="0"/>
            <a:t>y una guía practica </a:t>
          </a:r>
          <a:r>
            <a:rPr lang="es-CR" sz="1800" b="1" dirty="0" smtClean="0"/>
            <a:t>PARA REDUCIR LA VULNERABILIDAD </a:t>
          </a:r>
          <a:r>
            <a:rPr lang="es-CR" sz="1800" dirty="0" smtClean="0"/>
            <a:t>de las personas migrantes a través de una variedad de medidas que cubren tanto la preparación ante emergencias como la respuesta. </a:t>
          </a:r>
          <a:endParaRPr lang="en-US" sz="1800" dirty="0"/>
        </a:p>
      </dgm:t>
    </dgm:pt>
    <dgm:pt modelId="{1269740C-3554-4458-A5BA-F7FE8BF1BE8A}" type="parTrans" cxnId="{2ED874D3-2A53-4C35-808C-86401195AEB1}">
      <dgm:prSet/>
      <dgm:spPr/>
      <dgm:t>
        <a:bodyPr/>
        <a:lstStyle/>
        <a:p>
          <a:endParaRPr lang="en-US"/>
        </a:p>
      </dgm:t>
    </dgm:pt>
    <dgm:pt modelId="{07725987-8FB2-46B8-91EE-03248F758BA1}" type="sibTrans" cxnId="{2ED874D3-2A53-4C35-808C-86401195AEB1}">
      <dgm:prSet/>
      <dgm:spPr/>
      <dgm:t>
        <a:bodyPr/>
        <a:lstStyle/>
        <a:p>
          <a:endParaRPr lang="en-US"/>
        </a:p>
      </dgm:t>
    </dgm:pt>
    <dgm:pt modelId="{A14A5311-9985-4117-B79A-1C1EE30C9287}">
      <dgm:prSet/>
      <dgm:spPr/>
      <dgm:t>
        <a:bodyPr/>
        <a:lstStyle/>
        <a:p>
          <a:pPr rtl="0"/>
          <a:r>
            <a:rPr lang="es-CR" b="1" dirty="0" smtClean="0"/>
            <a:t>FORTALECER LAS CAPACIDADES</a:t>
          </a:r>
          <a:r>
            <a:rPr lang="es-CR" dirty="0" smtClean="0"/>
            <a:t> de los funcionarios consulares para atender los retos previos, durante y después de las crisis, incluyendo a través del uso de herramientas específicas y del desarrollo de </a:t>
          </a:r>
          <a:r>
            <a:rPr lang="es-CR" b="1" dirty="0" smtClean="0"/>
            <a:t>PLANES DE CONTINGENCIA </a:t>
          </a:r>
          <a:r>
            <a:rPr lang="es-CR" dirty="0" smtClean="0"/>
            <a:t>consular. </a:t>
          </a:r>
          <a:endParaRPr lang="en-US" dirty="0"/>
        </a:p>
      </dgm:t>
    </dgm:pt>
    <dgm:pt modelId="{DA7CE3FB-E2E3-4481-9996-937D6FA659AB}" type="parTrans" cxnId="{347D6388-514A-4A66-BDCA-532D732F8164}">
      <dgm:prSet/>
      <dgm:spPr/>
      <dgm:t>
        <a:bodyPr/>
        <a:lstStyle/>
        <a:p>
          <a:endParaRPr lang="en-US"/>
        </a:p>
      </dgm:t>
    </dgm:pt>
    <dgm:pt modelId="{EA88C25B-7E27-402B-95D2-AE4CE8313B7B}" type="sibTrans" cxnId="{347D6388-514A-4A66-BDCA-532D732F8164}">
      <dgm:prSet/>
      <dgm:spPr/>
      <dgm:t>
        <a:bodyPr/>
        <a:lstStyle/>
        <a:p>
          <a:endParaRPr lang="en-US"/>
        </a:p>
      </dgm:t>
    </dgm:pt>
    <dgm:pt modelId="{928D1765-1DC4-49ED-A48F-52B14776BCD7}">
      <dgm:prSet custT="1"/>
      <dgm:spPr/>
      <dgm:t>
        <a:bodyPr/>
        <a:lstStyle/>
        <a:p>
          <a:pPr rtl="0"/>
          <a:r>
            <a:rPr lang="es-CR" sz="1800" b="1" dirty="0" smtClean="0"/>
            <a:t>PROMOVER LA COOPERACIÓN </a:t>
          </a:r>
          <a:r>
            <a:rPr lang="es-CR" sz="1700" dirty="0" smtClean="0"/>
            <a:t>entre los actores institucionales relevantes entre los países de origen y destino, así como la cooperación regional y nacional.  </a:t>
          </a:r>
          <a:endParaRPr lang="en-US" sz="1700" dirty="0"/>
        </a:p>
      </dgm:t>
    </dgm:pt>
    <dgm:pt modelId="{55736461-D8C6-4A65-B969-3400BE8BD011}" type="parTrans" cxnId="{6D43B86F-58B9-4EB6-986F-E2B5EE0E2342}">
      <dgm:prSet/>
      <dgm:spPr/>
      <dgm:t>
        <a:bodyPr/>
        <a:lstStyle/>
        <a:p>
          <a:endParaRPr lang="en-US"/>
        </a:p>
      </dgm:t>
    </dgm:pt>
    <dgm:pt modelId="{74146E22-66D6-480B-BBE3-5C37158E2399}" type="sibTrans" cxnId="{6D43B86F-58B9-4EB6-986F-E2B5EE0E2342}">
      <dgm:prSet/>
      <dgm:spPr/>
      <dgm:t>
        <a:bodyPr/>
        <a:lstStyle/>
        <a:p>
          <a:endParaRPr lang="en-US"/>
        </a:p>
      </dgm:t>
    </dgm:pt>
    <dgm:pt modelId="{D52862F4-5D59-4485-8FCE-84AEC97D4C96}" type="pres">
      <dgm:prSet presAssocID="{DEE5B1AC-772B-4D6A-86DD-036F4BE282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7756517-3E38-488B-A6D8-4775A5A551AF}" type="pres">
      <dgm:prSet presAssocID="{BA4F6525-8E51-46D7-8354-A8BA1938EC24}" presName="vertOne" presStyleCnt="0"/>
      <dgm:spPr/>
    </dgm:pt>
    <dgm:pt modelId="{4A9AAC05-38F6-4356-BE0F-D4E3E433A60D}" type="pres">
      <dgm:prSet presAssocID="{BA4F6525-8E51-46D7-8354-A8BA1938EC24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6293ED-06CA-4E14-AF7F-7E8A36089DC4}" type="pres">
      <dgm:prSet presAssocID="{BA4F6525-8E51-46D7-8354-A8BA1938EC24}" presName="horzOne" presStyleCnt="0"/>
      <dgm:spPr/>
    </dgm:pt>
    <dgm:pt modelId="{F84964ED-2D49-4701-965A-12EFF8E20FDE}" type="pres">
      <dgm:prSet presAssocID="{F651E56E-588B-4759-9829-6B6AF397AFD3}" presName="sibSpaceOne" presStyleCnt="0"/>
      <dgm:spPr/>
    </dgm:pt>
    <dgm:pt modelId="{247268D1-B313-4173-A91C-8839918050DE}" type="pres">
      <dgm:prSet presAssocID="{A3C702BD-1A4A-4A4A-80E5-E9966DC072C9}" presName="vertOne" presStyleCnt="0"/>
      <dgm:spPr/>
    </dgm:pt>
    <dgm:pt modelId="{FB2A3B9D-0EB3-4372-ACE0-D399A278C880}" type="pres">
      <dgm:prSet presAssocID="{A3C702BD-1A4A-4A4A-80E5-E9966DC072C9}" presName="txOne" presStyleLbl="node0" presStyleIdx="1" presStyleCnt="4" custScaleX="1185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8B67E8D-27AA-4698-AE6D-C88A54586B60}" type="pres">
      <dgm:prSet presAssocID="{A3C702BD-1A4A-4A4A-80E5-E9966DC072C9}" presName="horzOne" presStyleCnt="0"/>
      <dgm:spPr/>
    </dgm:pt>
    <dgm:pt modelId="{9417E365-C5D0-40B2-8F8D-11767AE05B30}" type="pres">
      <dgm:prSet presAssocID="{07725987-8FB2-46B8-91EE-03248F758BA1}" presName="sibSpaceOne" presStyleCnt="0"/>
      <dgm:spPr/>
    </dgm:pt>
    <dgm:pt modelId="{617D1A60-4BCC-408B-AB72-8305D2647AF3}" type="pres">
      <dgm:prSet presAssocID="{A14A5311-9985-4117-B79A-1C1EE30C9287}" presName="vertOne" presStyleCnt="0"/>
      <dgm:spPr/>
    </dgm:pt>
    <dgm:pt modelId="{51EB813B-4C43-487D-B4B3-305C4029C612}" type="pres">
      <dgm:prSet presAssocID="{A14A5311-9985-4117-B79A-1C1EE30C9287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F1C679-F72B-4C98-94FC-AA4B243DEBEA}" type="pres">
      <dgm:prSet presAssocID="{A14A5311-9985-4117-B79A-1C1EE30C9287}" presName="horzOne" presStyleCnt="0"/>
      <dgm:spPr/>
    </dgm:pt>
    <dgm:pt modelId="{56D300FC-3F43-4936-9275-D3A9DE747967}" type="pres">
      <dgm:prSet presAssocID="{EA88C25B-7E27-402B-95D2-AE4CE8313B7B}" presName="sibSpaceOne" presStyleCnt="0"/>
      <dgm:spPr/>
    </dgm:pt>
    <dgm:pt modelId="{9C6B5D6E-0E01-423B-8A38-8008F60BF830}" type="pres">
      <dgm:prSet presAssocID="{928D1765-1DC4-49ED-A48F-52B14776BCD7}" presName="vertOne" presStyleCnt="0"/>
      <dgm:spPr/>
    </dgm:pt>
    <dgm:pt modelId="{9F19CE2F-7129-4FAE-AD3E-05B029300F08}" type="pres">
      <dgm:prSet presAssocID="{928D1765-1DC4-49ED-A48F-52B14776BCD7}" presName="txOne" presStyleLbl="node0" presStyleIdx="3" presStyleCnt="4" custScaleX="10179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411B46-B571-4B78-9036-6C9CC70F1D4E}" type="pres">
      <dgm:prSet presAssocID="{928D1765-1DC4-49ED-A48F-52B14776BCD7}" presName="horzOne" presStyleCnt="0"/>
      <dgm:spPr/>
    </dgm:pt>
  </dgm:ptLst>
  <dgm:cxnLst>
    <dgm:cxn modelId="{2ED874D3-2A53-4C35-808C-86401195AEB1}" srcId="{DEE5B1AC-772B-4D6A-86DD-036F4BE282AE}" destId="{A3C702BD-1A4A-4A4A-80E5-E9966DC072C9}" srcOrd="1" destOrd="0" parTransId="{1269740C-3554-4458-A5BA-F7FE8BF1BE8A}" sibTransId="{07725987-8FB2-46B8-91EE-03248F758BA1}"/>
    <dgm:cxn modelId="{11020F4A-9115-4786-A60F-430A39EE7B9A}" type="presOf" srcId="{DEE5B1AC-772B-4D6A-86DD-036F4BE282AE}" destId="{D52862F4-5D59-4485-8FCE-84AEC97D4C96}" srcOrd="0" destOrd="0" presId="urn:microsoft.com/office/officeart/2005/8/layout/hierarchy4"/>
    <dgm:cxn modelId="{4F9E16E3-BD15-4384-BFD3-F88E0B62154A}" type="presOf" srcId="{A14A5311-9985-4117-B79A-1C1EE30C9287}" destId="{51EB813B-4C43-487D-B4B3-305C4029C612}" srcOrd="0" destOrd="0" presId="urn:microsoft.com/office/officeart/2005/8/layout/hierarchy4"/>
    <dgm:cxn modelId="{347D6388-514A-4A66-BDCA-532D732F8164}" srcId="{DEE5B1AC-772B-4D6A-86DD-036F4BE282AE}" destId="{A14A5311-9985-4117-B79A-1C1EE30C9287}" srcOrd="2" destOrd="0" parTransId="{DA7CE3FB-E2E3-4481-9996-937D6FA659AB}" sibTransId="{EA88C25B-7E27-402B-95D2-AE4CE8313B7B}"/>
    <dgm:cxn modelId="{40C9B55C-F657-45FD-AB83-F37EC167E2B2}" type="presOf" srcId="{BA4F6525-8E51-46D7-8354-A8BA1938EC24}" destId="{4A9AAC05-38F6-4356-BE0F-D4E3E433A60D}" srcOrd="0" destOrd="0" presId="urn:microsoft.com/office/officeart/2005/8/layout/hierarchy4"/>
    <dgm:cxn modelId="{EEBC56C0-87AB-48B6-A98A-06FC646D99AD}" type="presOf" srcId="{A3C702BD-1A4A-4A4A-80E5-E9966DC072C9}" destId="{FB2A3B9D-0EB3-4372-ACE0-D399A278C880}" srcOrd="0" destOrd="0" presId="urn:microsoft.com/office/officeart/2005/8/layout/hierarchy4"/>
    <dgm:cxn modelId="{4C14043C-A186-4A40-AB70-89CEF97660B3}" srcId="{DEE5B1AC-772B-4D6A-86DD-036F4BE282AE}" destId="{BA4F6525-8E51-46D7-8354-A8BA1938EC24}" srcOrd="0" destOrd="0" parTransId="{1052F0DA-F38A-4DB0-9C98-A74D7133B73F}" sibTransId="{F651E56E-588B-4759-9829-6B6AF397AFD3}"/>
    <dgm:cxn modelId="{DDEC25CF-9D8D-4A30-9C5A-582B56B6C81F}" type="presOf" srcId="{928D1765-1DC4-49ED-A48F-52B14776BCD7}" destId="{9F19CE2F-7129-4FAE-AD3E-05B029300F08}" srcOrd="0" destOrd="0" presId="urn:microsoft.com/office/officeart/2005/8/layout/hierarchy4"/>
    <dgm:cxn modelId="{6D43B86F-58B9-4EB6-986F-E2B5EE0E2342}" srcId="{DEE5B1AC-772B-4D6A-86DD-036F4BE282AE}" destId="{928D1765-1DC4-49ED-A48F-52B14776BCD7}" srcOrd="3" destOrd="0" parTransId="{55736461-D8C6-4A65-B969-3400BE8BD011}" sibTransId="{74146E22-66D6-480B-BBE3-5C37158E2399}"/>
    <dgm:cxn modelId="{0F230407-5AF5-4CAF-8399-A18128C0F92C}" type="presParOf" srcId="{D52862F4-5D59-4485-8FCE-84AEC97D4C96}" destId="{17756517-3E38-488B-A6D8-4775A5A551AF}" srcOrd="0" destOrd="0" presId="urn:microsoft.com/office/officeart/2005/8/layout/hierarchy4"/>
    <dgm:cxn modelId="{E0C918EA-7F24-46A3-87D9-282F09A224C8}" type="presParOf" srcId="{17756517-3E38-488B-A6D8-4775A5A551AF}" destId="{4A9AAC05-38F6-4356-BE0F-D4E3E433A60D}" srcOrd="0" destOrd="0" presId="urn:microsoft.com/office/officeart/2005/8/layout/hierarchy4"/>
    <dgm:cxn modelId="{F9F56C16-E045-4A9C-AA27-371CECFE31F9}" type="presParOf" srcId="{17756517-3E38-488B-A6D8-4775A5A551AF}" destId="{9F6293ED-06CA-4E14-AF7F-7E8A36089DC4}" srcOrd="1" destOrd="0" presId="urn:microsoft.com/office/officeart/2005/8/layout/hierarchy4"/>
    <dgm:cxn modelId="{88F9D60F-D74B-451B-8DE7-8418C6411441}" type="presParOf" srcId="{D52862F4-5D59-4485-8FCE-84AEC97D4C96}" destId="{F84964ED-2D49-4701-965A-12EFF8E20FDE}" srcOrd="1" destOrd="0" presId="urn:microsoft.com/office/officeart/2005/8/layout/hierarchy4"/>
    <dgm:cxn modelId="{C4E01D00-2F94-42F6-8972-9E940F0677AB}" type="presParOf" srcId="{D52862F4-5D59-4485-8FCE-84AEC97D4C96}" destId="{247268D1-B313-4173-A91C-8839918050DE}" srcOrd="2" destOrd="0" presId="urn:microsoft.com/office/officeart/2005/8/layout/hierarchy4"/>
    <dgm:cxn modelId="{BA4749CF-7756-49F4-B4CA-8EE06945C602}" type="presParOf" srcId="{247268D1-B313-4173-A91C-8839918050DE}" destId="{FB2A3B9D-0EB3-4372-ACE0-D399A278C880}" srcOrd="0" destOrd="0" presId="urn:microsoft.com/office/officeart/2005/8/layout/hierarchy4"/>
    <dgm:cxn modelId="{AE8646BB-C044-4AB7-BB5D-D616A3D9547E}" type="presParOf" srcId="{247268D1-B313-4173-A91C-8839918050DE}" destId="{78B67E8D-27AA-4698-AE6D-C88A54586B60}" srcOrd="1" destOrd="0" presId="urn:microsoft.com/office/officeart/2005/8/layout/hierarchy4"/>
    <dgm:cxn modelId="{374D383F-2C78-4554-926C-A2667FA44060}" type="presParOf" srcId="{D52862F4-5D59-4485-8FCE-84AEC97D4C96}" destId="{9417E365-C5D0-40B2-8F8D-11767AE05B30}" srcOrd="3" destOrd="0" presId="urn:microsoft.com/office/officeart/2005/8/layout/hierarchy4"/>
    <dgm:cxn modelId="{026F975B-1BE0-4EB0-A6B4-E1B7D936846F}" type="presParOf" srcId="{D52862F4-5D59-4485-8FCE-84AEC97D4C96}" destId="{617D1A60-4BCC-408B-AB72-8305D2647AF3}" srcOrd="4" destOrd="0" presId="urn:microsoft.com/office/officeart/2005/8/layout/hierarchy4"/>
    <dgm:cxn modelId="{F5B679E0-C0DC-4C56-928C-F8EAC7D1B588}" type="presParOf" srcId="{617D1A60-4BCC-408B-AB72-8305D2647AF3}" destId="{51EB813B-4C43-487D-B4B3-305C4029C612}" srcOrd="0" destOrd="0" presId="urn:microsoft.com/office/officeart/2005/8/layout/hierarchy4"/>
    <dgm:cxn modelId="{4E4534CD-2F84-40EF-9E68-58782846CB59}" type="presParOf" srcId="{617D1A60-4BCC-408B-AB72-8305D2647AF3}" destId="{91F1C679-F72B-4C98-94FC-AA4B243DEBEA}" srcOrd="1" destOrd="0" presId="urn:microsoft.com/office/officeart/2005/8/layout/hierarchy4"/>
    <dgm:cxn modelId="{BFEB105D-71DC-460B-A24D-BE8B42790689}" type="presParOf" srcId="{D52862F4-5D59-4485-8FCE-84AEC97D4C96}" destId="{56D300FC-3F43-4936-9275-D3A9DE747967}" srcOrd="5" destOrd="0" presId="urn:microsoft.com/office/officeart/2005/8/layout/hierarchy4"/>
    <dgm:cxn modelId="{EA90D14E-2CD8-45B9-B325-3CC526E9B629}" type="presParOf" srcId="{D52862F4-5D59-4485-8FCE-84AEC97D4C96}" destId="{9C6B5D6E-0E01-423B-8A38-8008F60BF830}" srcOrd="6" destOrd="0" presId="urn:microsoft.com/office/officeart/2005/8/layout/hierarchy4"/>
    <dgm:cxn modelId="{86747DB7-3272-4DA5-9D85-73BD4CA315C9}" type="presParOf" srcId="{9C6B5D6E-0E01-423B-8A38-8008F60BF830}" destId="{9F19CE2F-7129-4FAE-AD3E-05B029300F08}" srcOrd="0" destOrd="0" presId="urn:microsoft.com/office/officeart/2005/8/layout/hierarchy4"/>
    <dgm:cxn modelId="{AEB24910-153C-44B1-AD90-FD5811F89705}" type="presParOf" srcId="{9C6B5D6E-0E01-423B-8A38-8008F60BF830}" destId="{05411B46-B571-4B78-9036-6C9CC70F1D4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6F8EDDA-8A2E-4466-A947-0517122BFAC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6CAFEA3-F6A7-433F-8E61-4BD458ABDA52}">
      <dgm:prSet phldrT="[Text]"/>
      <dgm:spPr/>
      <dgm:t>
        <a:bodyPr/>
        <a:lstStyle/>
        <a:p>
          <a:r>
            <a:rPr lang="en-US" dirty="0" err="1" smtClean="0"/>
            <a:t>Dia</a:t>
          </a:r>
          <a:r>
            <a:rPr lang="en-US" dirty="0" smtClean="0"/>
            <a:t> 1: Marco y </a:t>
          </a:r>
          <a:r>
            <a:rPr lang="en-US" dirty="0" err="1" smtClean="0"/>
            <a:t>Actores</a:t>
          </a:r>
          <a:endParaRPr lang="en-US" dirty="0"/>
        </a:p>
      </dgm:t>
    </dgm:pt>
    <dgm:pt modelId="{51D6A477-3CEE-4DE3-9704-594B852EBD4D}" type="parTrans" cxnId="{B1B9DE8E-387E-464F-A108-661ADCD7FCD2}">
      <dgm:prSet/>
      <dgm:spPr/>
      <dgm:t>
        <a:bodyPr/>
        <a:lstStyle/>
        <a:p>
          <a:endParaRPr lang="en-US"/>
        </a:p>
      </dgm:t>
    </dgm:pt>
    <dgm:pt modelId="{538B5817-ECD9-4199-A73E-1023092F876F}" type="sibTrans" cxnId="{B1B9DE8E-387E-464F-A108-661ADCD7FCD2}">
      <dgm:prSet/>
      <dgm:spPr/>
      <dgm:t>
        <a:bodyPr/>
        <a:lstStyle/>
        <a:p>
          <a:endParaRPr lang="en-US"/>
        </a:p>
      </dgm:t>
    </dgm:pt>
    <dgm:pt modelId="{214EFB9C-2031-4B9F-8C1C-9AE5663DB8FF}">
      <dgm:prSet phldrT="[Text]"/>
      <dgm:spPr/>
      <dgm:t>
        <a:bodyPr/>
        <a:lstStyle/>
        <a:p>
          <a:r>
            <a:rPr lang="en-US" dirty="0" err="1" smtClean="0"/>
            <a:t>Introduccion</a:t>
          </a:r>
          <a:r>
            <a:rPr lang="en-US" dirty="0" smtClean="0"/>
            <a:t> </a:t>
          </a:r>
          <a:endParaRPr lang="en-US" dirty="0"/>
        </a:p>
      </dgm:t>
    </dgm:pt>
    <dgm:pt modelId="{071DA16A-A58D-4295-8F6F-D096A0C6D2B3}" type="parTrans" cxnId="{99840BC2-684D-4466-8BAA-D11D16E1C7A8}">
      <dgm:prSet/>
      <dgm:spPr/>
      <dgm:t>
        <a:bodyPr/>
        <a:lstStyle/>
        <a:p>
          <a:endParaRPr lang="en-US"/>
        </a:p>
      </dgm:t>
    </dgm:pt>
    <dgm:pt modelId="{90EB6724-6839-4BD1-A934-6C2CB673C900}" type="sibTrans" cxnId="{99840BC2-684D-4466-8BAA-D11D16E1C7A8}">
      <dgm:prSet/>
      <dgm:spPr/>
      <dgm:t>
        <a:bodyPr/>
        <a:lstStyle/>
        <a:p>
          <a:endParaRPr lang="en-US"/>
        </a:p>
      </dgm:t>
    </dgm:pt>
    <dgm:pt modelId="{A9F58C93-FBDE-459E-B222-941DB661C118}">
      <dgm:prSet phldrT="[Text]"/>
      <dgm:spPr/>
      <dgm:t>
        <a:bodyPr/>
        <a:lstStyle/>
        <a:p>
          <a:r>
            <a:rPr lang="en-US" dirty="0" err="1" smtClean="0"/>
            <a:t>Dia</a:t>
          </a:r>
          <a:r>
            <a:rPr lang="en-US" dirty="0" smtClean="0"/>
            <a:t> 2: </a:t>
          </a:r>
          <a:r>
            <a:rPr lang="en-US" dirty="0" err="1" smtClean="0"/>
            <a:t>Planificacion</a:t>
          </a:r>
          <a:r>
            <a:rPr lang="en-US" dirty="0" smtClean="0"/>
            <a:t> y Respuesta</a:t>
          </a:r>
          <a:endParaRPr lang="en-US" dirty="0"/>
        </a:p>
      </dgm:t>
    </dgm:pt>
    <dgm:pt modelId="{CC3D096B-D269-4C89-A0EF-9FB18C85D90C}" type="parTrans" cxnId="{987F70AE-5D70-40C2-B3B3-49F9B13060F6}">
      <dgm:prSet/>
      <dgm:spPr/>
      <dgm:t>
        <a:bodyPr/>
        <a:lstStyle/>
        <a:p>
          <a:endParaRPr lang="en-US"/>
        </a:p>
      </dgm:t>
    </dgm:pt>
    <dgm:pt modelId="{32D77663-EF95-47FF-BCD7-E349D494B6F6}" type="sibTrans" cxnId="{987F70AE-5D70-40C2-B3B3-49F9B13060F6}">
      <dgm:prSet/>
      <dgm:spPr/>
      <dgm:t>
        <a:bodyPr/>
        <a:lstStyle/>
        <a:p>
          <a:endParaRPr lang="en-US"/>
        </a:p>
      </dgm:t>
    </dgm:pt>
    <dgm:pt modelId="{9D872D6B-5F35-4C6A-960E-9D48727A4F3D}">
      <dgm:prSet phldrT="[Text]"/>
      <dgm:spPr/>
      <dgm:t>
        <a:bodyPr/>
        <a:lstStyle/>
        <a:p>
          <a:r>
            <a:rPr lang="en-US" dirty="0" err="1" smtClean="0"/>
            <a:t>Perfiles</a:t>
          </a:r>
          <a:r>
            <a:rPr lang="en-US" dirty="0" smtClean="0"/>
            <a:t> y </a:t>
          </a:r>
          <a:r>
            <a:rPr lang="en-US" dirty="0" err="1" smtClean="0"/>
            <a:t>Monitoreo</a:t>
          </a:r>
          <a:r>
            <a:rPr lang="en-US" dirty="0" smtClean="0"/>
            <a:t> de </a:t>
          </a:r>
          <a:r>
            <a:rPr lang="en-US" dirty="0" err="1" smtClean="0"/>
            <a:t>migrantes</a:t>
          </a:r>
          <a:endParaRPr lang="en-US" dirty="0"/>
        </a:p>
      </dgm:t>
    </dgm:pt>
    <dgm:pt modelId="{2BC0F029-27C7-4840-B4E1-96F050C98F82}" type="parTrans" cxnId="{ED2CA686-ECB2-4EEE-A478-316E7EF04A92}">
      <dgm:prSet/>
      <dgm:spPr/>
      <dgm:t>
        <a:bodyPr/>
        <a:lstStyle/>
        <a:p>
          <a:endParaRPr lang="en-US"/>
        </a:p>
      </dgm:t>
    </dgm:pt>
    <dgm:pt modelId="{99FDD036-0E37-4A10-B57D-F9A1FF54F745}" type="sibTrans" cxnId="{ED2CA686-ECB2-4EEE-A478-316E7EF04A92}">
      <dgm:prSet/>
      <dgm:spPr/>
      <dgm:t>
        <a:bodyPr/>
        <a:lstStyle/>
        <a:p>
          <a:endParaRPr lang="en-US"/>
        </a:p>
      </dgm:t>
    </dgm:pt>
    <dgm:pt modelId="{7F476F99-8B59-4338-A3ED-A095181C6520}">
      <dgm:prSet phldrT="[Text]"/>
      <dgm:spPr/>
      <dgm:t>
        <a:bodyPr/>
        <a:lstStyle/>
        <a:p>
          <a:r>
            <a:rPr lang="en-US" dirty="0" err="1" smtClean="0"/>
            <a:t>Comunicacion</a:t>
          </a:r>
          <a:r>
            <a:rPr lang="en-US" dirty="0" smtClean="0"/>
            <a:t> antes y </a:t>
          </a:r>
          <a:r>
            <a:rPr lang="en-US" dirty="0" err="1" smtClean="0"/>
            <a:t>durante</a:t>
          </a:r>
          <a:endParaRPr lang="en-US" dirty="0"/>
        </a:p>
      </dgm:t>
    </dgm:pt>
    <dgm:pt modelId="{40E96A95-ACDA-4B42-B290-A87171052F22}" type="parTrans" cxnId="{9EAFE02C-44C8-4790-93C0-4B6FE9C7B2F1}">
      <dgm:prSet/>
      <dgm:spPr/>
      <dgm:t>
        <a:bodyPr/>
        <a:lstStyle/>
        <a:p>
          <a:endParaRPr lang="en-US"/>
        </a:p>
      </dgm:t>
    </dgm:pt>
    <dgm:pt modelId="{A552CB36-71B9-43BA-B103-41835D835017}" type="sibTrans" cxnId="{9EAFE02C-44C8-4790-93C0-4B6FE9C7B2F1}">
      <dgm:prSet/>
      <dgm:spPr/>
      <dgm:t>
        <a:bodyPr/>
        <a:lstStyle/>
        <a:p>
          <a:endParaRPr lang="en-US"/>
        </a:p>
      </dgm:t>
    </dgm:pt>
    <dgm:pt modelId="{6A51F9C6-DA5C-43F3-B10A-88504120FBB7}">
      <dgm:prSet phldrT="[Text]"/>
      <dgm:spPr/>
      <dgm:t>
        <a:bodyPr/>
        <a:lstStyle/>
        <a:p>
          <a:r>
            <a:rPr lang="en-US" dirty="0" smtClean="0"/>
            <a:t>* </a:t>
          </a:r>
          <a:r>
            <a:rPr lang="en-US" dirty="0" err="1" smtClean="0"/>
            <a:t>Dia</a:t>
          </a:r>
          <a:r>
            <a:rPr lang="en-US" dirty="0" smtClean="0"/>
            <a:t> 3: </a:t>
          </a:r>
          <a:r>
            <a:rPr lang="en-US" dirty="0" err="1" smtClean="0"/>
            <a:t>Cooperacion</a:t>
          </a:r>
          <a:endParaRPr lang="en-US" dirty="0"/>
        </a:p>
      </dgm:t>
    </dgm:pt>
    <dgm:pt modelId="{6341DABE-DEBF-4783-B4ED-72509A1D972D}" type="parTrans" cxnId="{801247BB-A03F-4B48-B5F5-3B180EF0C702}">
      <dgm:prSet/>
      <dgm:spPr/>
      <dgm:t>
        <a:bodyPr/>
        <a:lstStyle/>
        <a:p>
          <a:endParaRPr lang="en-US"/>
        </a:p>
      </dgm:t>
    </dgm:pt>
    <dgm:pt modelId="{B1D059D5-8E3D-40F0-BC6D-4B11C433ED81}" type="sibTrans" cxnId="{801247BB-A03F-4B48-B5F5-3B180EF0C702}">
      <dgm:prSet/>
      <dgm:spPr/>
      <dgm:t>
        <a:bodyPr/>
        <a:lstStyle/>
        <a:p>
          <a:endParaRPr lang="en-US"/>
        </a:p>
      </dgm:t>
    </dgm:pt>
    <dgm:pt modelId="{5D43003D-3FDA-4C51-897D-BA5F018E3069}">
      <dgm:prSet phldrT="[Text]"/>
      <dgm:spPr/>
      <dgm:t>
        <a:bodyPr/>
        <a:lstStyle/>
        <a:p>
          <a:r>
            <a:rPr lang="en-US" dirty="0" err="1" smtClean="0"/>
            <a:t>Repositorio</a:t>
          </a:r>
          <a:r>
            <a:rPr lang="en-US" dirty="0" smtClean="0"/>
            <a:t> de </a:t>
          </a:r>
          <a:r>
            <a:rPr lang="en-US" dirty="0" err="1" smtClean="0"/>
            <a:t>buenas</a:t>
          </a:r>
          <a:r>
            <a:rPr lang="en-US" dirty="0" smtClean="0"/>
            <a:t> </a:t>
          </a:r>
          <a:r>
            <a:rPr lang="en-US" dirty="0" err="1" smtClean="0"/>
            <a:t>practicas</a:t>
          </a:r>
          <a:endParaRPr lang="en-US" dirty="0"/>
        </a:p>
      </dgm:t>
    </dgm:pt>
    <dgm:pt modelId="{767E04B4-76B1-404D-B03E-00455A397AC1}" type="parTrans" cxnId="{18FB582C-6A5E-4C68-913D-D31804CD95C9}">
      <dgm:prSet/>
      <dgm:spPr/>
      <dgm:t>
        <a:bodyPr/>
        <a:lstStyle/>
        <a:p>
          <a:endParaRPr lang="en-US"/>
        </a:p>
      </dgm:t>
    </dgm:pt>
    <dgm:pt modelId="{FCEEFB85-7721-40C7-BC74-FDD7301249D7}" type="sibTrans" cxnId="{18FB582C-6A5E-4C68-913D-D31804CD95C9}">
      <dgm:prSet/>
      <dgm:spPr/>
      <dgm:t>
        <a:bodyPr/>
        <a:lstStyle/>
        <a:p>
          <a:endParaRPr lang="en-US"/>
        </a:p>
      </dgm:t>
    </dgm:pt>
    <dgm:pt modelId="{BC74065F-D863-4284-8A80-E993B69F7D12}">
      <dgm:prSet phldrT="[Text]"/>
      <dgm:spPr/>
      <dgm:t>
        <a:bodyPr/>
        <a:lstStyle/>
        <a:p>
          <a:r>
            <a:rPr lang="en-US" dirty="0" err="1" smtClean="0"/>
            <a:t>Dialogo</a:t>
          </a:r>
          <a:r>
            <a:rPr lang="en-US" dirty="0" smtClean="0"/>
            <a:t> </a:t>
          </a:r>
          <a:r>
            <a:rPr lang="en-US" dirty="0" err="1" smtClean="0"/>
            <a:t>sobre</a:t>
          </a:r>
          <a:r>
            <a:rPr lang="en-US" dirty="0" smtClean="0"/>
            <a:t> </a:t>
          </a:r>
          <a:r>
            <a:rPr lang="en-US" dirty="0" err="1" smtClean="0"/>
            <a:t>mecanismos</a:t>
          </a:r>
          <a:r>
            <a:rPr lang="en-US" dirty="0" smtClean="0"/>
            <a:t> de </a:t>
          </a:r>
          <a:r>
            <a:rPr lang="en-US" dirty="0" err="1" smtClean="0"/>
            <a:t>coordinacion</a:t>
          </a:r>
          <a:r>
            <a:rPr lang="en-US" dirty="0" smtClean="0"/>
            <a:t> regional y </a:t>
          </a:r>
          <a:r>
            <a:rPr lang="en-US" dirty="0" err="1" smtClean="0"/>
            <a:t>nacional</a:t>
          </a:r>
          <a:endParaRPr lang="en-US" dirty="0"/>
        </a:p>
      </dgm:t>
    </dgm:pt>
    <dgm:pt modelId="{6684BCB2-20A9-47BA-BA64-BB72C71897D6}" type="parTrans" cxnId="{1846CA45-BA5C-4CEA-B6EA-7272323878EF}">
      <dgm:prSet/>
      <dgm:spPr/>
      <dgm:t>
        <a:bodyPr/>
        <a:lstStyle/>
        <a:p>
          <a:endParaRPr lang="en-US"/>
        </a:p>
      </dgm:t>
    </dgm:pt>
    <dgm:pt modelId="{6F6A3ACC-3F56-4CB8-84AD-A31E908422DC}" type="sibTrans" cxnId="{1846CA45-BA5C-4CEA-B6EA-7272323878EF}">
      <dgm:prSet/>
      <dgm:spPr/>
      <dgm:t>
        <a:bodyPr/>
        <a:lstStyle/>
        <a:p>
          <a:endParaRPr lang="en-US"/>
        </a:p>
      </dgm:t>
    </dgm:pt>
    <dgm:pt modelId="{AC84A9C8-EF68-4A77-952E-DA3E20E529E6}">
      <dgm:prSet phldrT="[Text]"/>
      <dgm:spPr/>
      <dgm:t>
        <a:bodyPr/>
        <a:lstStyle/>
        <a:p>
          <a:r>
            <a:rPr lang="en-US" dirty="0" err="1" smtClean="0"/>
            <a:t>Migrantes</a:t>
          </a:r>
          <a:r>
            <a:rPr lang="en-US" dirty="0" smtClean="0"/>
            <a:t> </a:t>
          </a:r>
          <a:r>
            <a:rPr lang="en-US" dirty="0" err="1" smtClean="0"/>
            <a:t>vulnerables</a:t>
          </a:r>
          <a:r>
            <a:rPr lang="en-US" dirty="0" smtClean="0"/>
            <a:t> y </a:t>
          </a:r>
          <a:r>
            <a:rPr lang="en-US" dirty="0" err="1" smtClean="0"/>
            <a:t>situaciones</a:t>
          </a:r>
          <a:r>
            <a:rPr lang="en-US" dirty="0" smtClean="0"/>
            <a:t> de crisis</a:t>
          </a:r>
          <a:endParaRPr lang="en-US" dirty="0"/>
        </a:p>
      </dgm:t>
    </dgm:pt>
    <dgm:pt modelId="{16F7406B-FB22-48F5-89AF-EE9ADC3F4B31}" type="parTrans" cxnId="{341A152D-4ECF-43E4-9F6E-3394017B8191}">
      <dgm:prSet/>
      <dgm:spPr/>
      <dgm:t>
        <a:bodyPr/>
        <a:lstStyle/>
        <a:p>
          <a:endParaRPr lang="en-US"/>
        </a:p>
      </dgm:t>
    </dgm:pt>
    <dgm:pt modelId="{1AC038E0-4F86-442F-8A26-2AD039C7830F}" type="sibTrans" cxnId="{341A152D-4ECF-43E4-9F6E-3394017B8191}">
      <dgm:prSet/>
      <dgm:spPr/>
      <dgm:t>
        <a:bodyPr/>
        <a:lstStyle/>
        <a:p>
          <a:endParaRPr lang="en-US"/>
        </a:p>
      </dgm:t>
    </dgm:pt>
    <dgm:pt modelId="{88867E92-933C-4430-B3FD-E93CE096C9AE}">
      <dgm:prSet phldrT="[Text]"/>
      <dgm:spPr/>
      <dgm:t>
        <a:bodyPr/>
        <a:lstStyle/>
        <a:p>
          <a:r>
            <a:rPr lang="en-US" dirty="0" err="1" smtClean="0"/>
            <a:t>Actores</a:t>
          </a:r>
          <a:r>
            <a:rPr lang="en-US" dirty="0" smtClean="0"/>
            <a:t> y Marco </a:t>
          </a:r>
          <a:r>
            <a:rPr lang="en-US" dirty="0" err="1" smtClean="0"/>
            <a:t>Institucional</a:t>
          </a:r>
          <a:endParaRPr lang="en-US" dirty="0"/>
        </a:p>
      </dgm:t>
    </dgm:pt>
    <dgm:pt modelId="{3827287C-FA5E-4DEE-A0D5-3FEDCC2193FA}" type="parTrans" cxnId="{F0095233-CC04-47C3-A867-079F41026271}">
      <dgm:prSet/>
      <dgm:spPr/>
      <dgm:t>
        <a:bodyPr/>
        <a:lstStyle/>
        <a:p>
          <a:endParaRPr lang="en-US"/>
        </a:p>
      </dgm:t>
    </dgm:pt>
    <dgm:pt modelId="{A01683FE-6850-4A95-BA7E-F9900A67E414}" type="sibTrans" cxnId="{F0095233-CC04-47C3-A867-079F41026271}">
      <dgm:prSet/>
      <dgm:spPr/>
      <dgm:t>
        <a:bodyPr/>
        <a:lstStyle/>
        <a:p>
          <a:endParaRPr lang="en-US"/>
        </a:p>
      </dgm:t>
    </dgm:pt>
    <dgm:pt modelId="{D351C96B-36EE-4625-835F-F4AC000F8C30}">
      <dgm:prSet phldrT="[Text]"/>
      <dgm:spPr/>
      <dgm:t>
        <a:bodyPr/>
        <a:lstStyle/>
        <a:p>
          <a:r>
            <a:rPr lang="en-US" dirty="0" err="1" smtClean="0"/>
            <a:t>Evacuaciones</a:t>
          </a:r>
          <a:r>
            <a:rPr lang="en-US" dirty="0" smtClean="0"/>
            <a:t>, </a:t>
          </a:r>
          <a:r>
            <a:rPr lang="en-US" dirty="0" err="1" smtClean="0"/>
            <a:t>asistencia</a:t>
          </a:r>
          <a:r>
            <a:rPr lang="en-US" dirty="0" smtClean="0"/>
            <a:t> y </a:t>
          </a:r>
          <a:r>
            <a:rPr lang="en-US" dirty="0" err="1" smtClean="0"/>
            <a:t>recuperacion</a:t>
          </a:r>
          <a:endParaRPr lang="en-US" dirty="0"/>
        </a:p>
      </dgm:t>
    </dgm:pt>
    <dgm:pt modelId="{D74F3778-7359-42D2-9DB2-54963FDE38D2}" type="parTrans" cxnId="{62080436-0E40-40B0-8B5F-F231FAF71E66}">
      <dgm:prSet/>
      <dgm:spPr/>
      <dgm:t>
        <a:bodyPr/>
        <a:lstStyle/>
        <a:p>
          <a:endParaRPr lang="en-US"/>
        </a:p>
      </dgm:t>
    </dgm:pt>
    <dgm:pt modelId="{0BB1F61D-56DA-4F0E-9C77-78CF225A5467}" type="sibTrans" cxnId="{62080436-0E40-40B0-8B5F-F231FAF71E66}">
      <dgm:prSet/>
      <dgm:spPr/>
      <dgm:t>
        <a:bodyPr/>
        <a:lstStyle/>
        <a:p>
          <a:endParaRPr lang="en-US"/>
        </a:p>
      </dgm:t>
    </dgm:pt>
    <dgm:pt modelId="{8B1454E4-AFAE-4A58-A298-D06C1E51C8F8}" type="pres">
      <dgm:prSet presAssocID="{66F8EDDA-8A2E-4466-A947-0517122BFAC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A0C1593-A19D-40BC-9EF9-6C78E5A48495}" type="pres">
      <dgm:prSet presAssocID="{06CAFEA3-F6A7-433F-8E61-4BD458ABDA52}" presName="composite" presStyleCnt="0"/>
      <dgm:spPr/>
    </dgm:pt>
    <dgm:pt modelId="{DC060C06-4AB8-4DB4-945F-6645CEE731BB}" type="pres">
      <dgm:prSet presAssocID="{06CAFEA3-F6A7-433F-8E61-4BD458ABDA5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7A61CA-DDFB-4864-BE6C-1E7DDA30DC17}" type="pres">
      <dgm:prSet presAssocID="{06CAFEA3-F6A7-433F-8E61-4BD458ABDA52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399E0-36C6-4457-B2F5-238FA73A22CD}" type="pres">
      <dgm:prSet presAssocID="{538B5817-ECD9-4199-A73E-1023092F876F}" presName="space" presStyleCnt="0"/>
      <dgm:spPr/>
    </dgm:pt>
    <dgm:pt modelId="{6CF64B16-BF20-4E62-BB2A-0252DFBD7E80}" type="pres">
      <dgm:prSet presAssocID="{A9F58C93-FBDE-459E-B222-941DB661C118}" presName="composite" presStyleCnt="0"/>
      <dgm:spPr/>
    </dgm:pt>
    <dgm:pt modelId="{FA6F6FF2-8252-4472-95AA-61275405C644}" type="pres">
      <dgm:prSet presAssocID="{A9F58C93-FBDE-459E-B222-941DB661C118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C3ADAB-0F7F-487E-A3FA-52A4BA75EB05}" type="pres">
      <dgm:prSet presAssocID="{A9F58C93-FBDE-459E-B222-941DB661C118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8F5350-F798-4859-B469-9DE1E732A460}" type="pres">
      <dgm:prSet presAssocID="{32D77663-EF95-47FF-BCD7-E349D494B6F6}" presName="space" presStyleCnt="0"/>
      <dgm:spPr/>
    </dgm:pt>
    <dgm:pt modelId="{F2BCA2D9-B96D-41CA-A460-68C34CA14F79}" type="pres">
      <dgm:prSet presAssocID="{6A51F9C6-DA5C-43F3-B10A-88504120FBB7}" presName="composite" presStyleCnt="0"/>
      <dgm:spPr/>
    </dgm:pt>
    <dgm:pt modelId="{B3732369-44E1-40BB-8458-3E0754FDF55C}" type="pres">
      <dgm:prSet presAssocID="{6A51F9C6-DA5C-43F3-B10A-88504120FBB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AA7CD2-4879-40B6-A800-29CB2811ABEF}" type="pres">
      <dgm:prSet presAssocID="{6A51F9C6-DA5C-43F3-B10A-88504120FBB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5EB309-EDC8-493A-BF36-0FA1E6A7B14F}" type="presOf" srcId="{A9F58C93-FBDE-459E-B222-941DB661C118}" destId="{FA6F6FF2-8252-4472-95AA-61275405C644}" srcOrd="0" destOrd="0" presId="urn:microsoft.com/office/officeart/2005/8/layout/hList1"/>
    <dgm:cxn modelId="{7B6241CF-6524-4353-8290-8A103159D111}" type="presOf" srcId="{06CAFEA3-F6A7-433F-8E61-4BD458ABDA52}" destId="{DC060C06-4AB8-4DB4-945F-6645CEE731BB}" srcOrd="0" destOrd="0" presId="urn:microsoft.com/office/officeart/2005/8/layout/hList1"/>
    <dgm:cxn modelId="{1BF2248B-8ECD-4930-A9CB-A70A01080B0F}" type="presOf" srcId="{88867E92-933C-4430-B3FD-E93CE096C9AE}" destId="{B47A61CA-DDFB-4864-BE6C-1E7DDA30DC17}" srcOrd="0" destOrd="2" presId="urn:microsoft.com/office/officeart/2005/8/layout/hList1"/>
    <dgm:cxn modelId="{F24E3132-7735-44D9-9520-0B9CA77022A5}" type="presOf" srcId="{BC74065F-D863-4284-8A80-E993B69F7D12}" destId="{9CAA7CD2-4879-40B6-A800-29CB2811ABEF}" srcOrd="0" destOrd="1" presId="urn:microsoft.com/office/officeart/2005/8/layout/hList1"/>
    <dgm:cxn modelId="{605E682E-3EEB-45B3-853A-70397145A6DE}" type="presOf" srcId="{6A51F9C6-DA5C-43F3-B10A-88504120FBB7}" destId="{B3732369-44E1-40BB-8458-3E0754FDF55C}" srcOrd="0" destOrd="0" presId="urn:microsoft.com/office/officeart/2005/8/layout/hList1"/>
    <dgm:cxn modelId="{3A2E8F93-5BE6-4971-9046-0A6AEE54E1E5}" type="presOf" srcId="{AC84A9C8-EF68-4A77-952E-DA3E20E529E6}" destId="{B47A61CA-DDFB-4864-BE6C-1E7DDA30DC17}" srcOrd="0" destOrd="1" presId="urn:microsoft.com/office/officeart/2005/8/layout/hList1"/>
    <dgm:cxn modelId="{1846CA45-BA5C-4CEA-B6EA-7272323878EF}" srcId="{6A51F9C6-DA5C-43F3-B10A-88504120FBB7}" destId="{BC74065F-D863-4284-8A80-E993B69F7D12}" srcOrd="1" destOrd="0" parTransId="{6684BCB2-20A9-47BA-BA64-BB72C71897D6}" sibTransId="{6F6A3ACC-3F56-4CB8-84AD-A31E908422DC}"/>
    <dgm:cxn modelId="{B1B9DE8E-387E-464F-A108-661ADCD7FCD2}" srcId="{66F8EDDA-8A2E-4466-A947-0517122BFAC9}" destId="{06CAFEA3-F6A7-433F-8E61-4BD458ABDA52}" srcOrd="0" destOrd="0" parTransId="{51D6A477-3CEE-4DE3-9704-594B852EBD4D}" sibTransId="{538B5817-ECD9-4199-A73E-1023092F876F}"/>
    <dgm:cxn modelId="{01B1D907-98BC-4955-8E4B-39D0781F442B}" type="presOf" srcId="{9D872D6B-5F35-4C6A-960E-9D48727A4F3D}" destId="{BFC3ADAB-0F7F-487E-A3FA-52A4BA75EB05}" srcOrd="0" destOrd="0" presId="urn:microsoft.com/office/officeart/2005/8/layout/hList1"/>
    <dgm:cxn modelId="{987F70AE-5D70-40C2-B3B3-49F9B13060F6}" srcId="{66F8EDDA-8A2E-4466-A947-0517122BFAC9}" destId="{A9F58C93-FBDE-459E-B222-941DB661C118}" srcOrd="1" destOrd="0" parTransId="{CC3D096B-D269-4C89-A0EF-9FB18C85D90C}" sibTransId="{32D77663-EF95-47FF-BCD7-E349D494B6F6}"/>
    <dgm:cxn modelId="{ED2CA686-ECB2-4EEE-A478-316E7EF04A92}" srcId="{A9F58C93-FBDE-459E-B222-941DB661C118}" destId="{9D872D6B-5F35-4C6A-960E-9D48727A4F3D}" srcOrd="0" destOrd="0" parTransId="{2BC0F029-27C7-4840-B4E1-96F050C98F82}" sibTransId="{99FDD036-0E37-4A10-B57D-F9A1FF54F745}"/>
    <dgm:cxn modelId="{1962855E-7898-48F7-8F72-C78673C494B8}" type="presOf" srcId="{214EFB9C-2031-4B9F-8C1C-9AE5663DB8FF}" destId="{B47A61CA-DDFB-4864-BE6C-1E7DDA30DC17}" srcOrd="0" destOrd="0" presId="urn:microsoft.com/office/officeart/2005/8/layout/hList1"/>
    <dgm:cxn modelId="{9EAFE02C-44C8-4790-93C0-4B6FE9C7B2F1}" srcId="{A9F58C93-FBDE-459E-B222-941DB661C118}" destId="{7F476F99-8B59-4338-A3ED-A095181C6520}" srcOrd="1" destOrd="0" parTransId="{40E96A95-ACDA-4B42-B290-A87171052F22}" sibTransId="{A552CB36-71B9-43BA-B103-41835D835017}"/>
    <dgm:cxn modelId="{59B093C4-8EB1-475B-B296-192F93DAE357}" type="presOf" srcId="{5D43003D-3FDA-4C51-897D-BA5F018E3069}" destId="{9CAA7CD2-4879-40B6-A800-29CB2811ABEF}" srcOrd="0" destOrd="0" presId="urn:microsoft.com/office/officeart/2005/8/layout/hList1"/>
    <dgm:cxn modelId="{F0095233-CC04-47C3-A867-079F41026271}" srcId="{06CAFEA3-F6A7-433F-8E61-4BD458ABDA52}" destId="{88867E92-933C-4430-B3FD-E93CE096C9AE}" srcOrd="2" destOrd="0" parTransId="{3827287C-FA5E-4DEE-A0D5-3FEDCC2193FA}" sibTransId="{A01683FE-6850-4A95-BA7E-F9900A67E414}"/>
    <dgm:cxn modelId="{62080436-0E40-40B0-8B5F-F231FAF71E66}" srcId="{A9F58C93-FBDE-459E-B222-941DB661C118}" destId="{D351C96B-36EE-4625-835F-F4AC000F8C30}" srcOrd="2" destOrd="0" parTransId="{D74F3778-7359-42D2-9DB2-54963FDE38D2}" sibTransId="{0BB1F61D-56DA-4F0E-9C77-78CF225A5467}"/>
    <dgm:cxn modelId="{78EFF5DC-D7B4-401B-BFC8-4F099AFD8C15}" type="presOf" srcId="{D351C96B-36EE-4625-835F-F4AC000F8C30}" destId="{BFC3ADAB-0F7F-487E-A3FA-52A4BA75EB05}" srcOrd="0" destOrd="2" presId="urn:microsoft.com/office/officeart/2005/8/layout/hList1"/>
    <dgm:cxn modelId="{2B9B5231-0C8E-4090-AB6C-62071262A043}" type="presOf" srcId="{66F8EDDA-8A2E-4466-A947-0517122BFAC9}" destId="{8B1454E4-AFAE-4A58-A298-D06C1E51C8F8}" srcOrd="0" destOrd="0" presId="urn:microsoft.com/office/officeart/2005/8/layout/hList1"/>
    <dgm:cxn modelId="{99840BC2-684D-4466-8BAA-D11D16E1C7A8}" srcId="{06CAFEA3-F6A7-433F-8E61-4BD458ABDA52}" destId="{214EFB9C-2031-4B9F-8C1C-9AE5663DB8FF}" srcOrd="0" destOrd="0" parTransId="{071DA16A-A58D-4295-8F6F-D096A0C6D2B3}" sibTransId="{90EB6724-6839-4BD1-A934-6C2CB673C900}"/>
    <dgm:cxn modelId="{18FB582C-6A5E-4C68-913D-D31804CD95C9}" srcId="{6A51F9C6-DA5C-43F3-B10A-88504120FBB7}" destId="{5D43003D-3FDA-4C51-897D-BA5F018E3069}" srcOrd="0" destOrd="0" parTransId="{767E04B4-76B1-404D-B03E-00455A397AC1}" sibTransId="{FCEEFB85-7721-40C7-BC74-FDD7301249D7}"/>
    <dgm:cxn modelId="{341A152D-4ECF-43E4-9F6E-3394017B8191}" srcId="{06CAFEA3-F6A7-433F-8E61-4BD458ABDA52}" destId="{AC84A9C8-EF68-4A77-952E-DA3E20E529E6}" srcOrd="1" destOrd="0" parTransId="{16F7406B-FB22-48F5-89AF-EE9ADC3F4B31}" sibTransId="{1AC038E0-4F86-442F-8A26-2AD039C7830F}"/>
    <dgm:cxn modelId="{801247BB-A03F-4B48-B5F5-3B180EF0C702}" srcId="{66F8EDDA-8A2E-4466-A947-0517122BFAC9}" destId="{6A51F9C6-DA5C-43F3-B10A-88504120FBB7}" srcOrd="2" destOrd="0" parTransId="{6341DABE-DEBF-4783-B4ED-72509A1D972D}" sibTransId="{B1D059D5-8E3D-40F0-BC6D-4B11C433ED81}"/>
    <dgm:cxn modelId="{22135B74-C683-4BBA-9010-81B9550BD1B3}" type="presOf" srcId="{7F476F99-8B59-4338-A3ED-A095181C6520}" destId="{BFC3ADAB-0F7F-487E-A3FA-52A4BA75EB05}" srcOrd="0" destOrd="1" presId="urn:microsoft.com/office/officeart/2005/8/layout/hList1"/>
    <dgm:cxn modelId="{B177D00B-C95A-43A4-89F8-688A22B16844}" type="presParOf" srcId="{8B1454E4-AFAE-4A58-A298-D06C1E51C8F8}" destId="{2A0C1593-A19D-40BC-9EF9-6C78E5A48495}" srcOrd="0" destOrd="0" presId="urn:microsoft.com/office/officeart/2005/8/layout/hList1"/>
    <dgm:cxn modelId="{C0F4D8B0-4602-48EB-912B-C211FA1C5FBE}" type="presParOf" srcId="{2A0C1593-A19D-40BC-9EF9-6C78E5A48495}" destId="{DC060C06-4AB8-4DB4-945F-6645CEE731BB}" srcOrd="0" destOrd="0" presId="urn:microsoft.com/office/officeart/2005/8/layout/hList1"/>
    <dgm:cxn modelId="{CC629056-95F2-485D-A34B-023478B07581}" type="presParOf" srcId="{2A0C1593-A19D-40BC-9EF9-6C78E5A48495}" destId="{B47A61CA-DDFB-4864-BE6C-1E7DDA30DC17}" srcOrd="1" destOrd="0" presId="urn:microsoft.com/office/officeart/2005/8/layout/hList1"/>
    <dgm:cxn modelId="{2A860C37-D4E9-4FAA-BC83-CF6F08CDB92B}" type="presParOf" srcId="{8B1454E4-AFAE-4A58-A298-D06C1E51C8F8}" destId="{484399E0-36C6-4457-B2F5-238FA73A22CD}" srcOrd="1" destOrd="0" presId="urn:microsoft.com/office/officeart/2005/8/layout/hList1"/>
    <dgm:cxn modelId="{AED72A38-AC0E-431B-AD19-597F5EF7454A}" type="presParOf" srcId="{8B1454E4-AFAE-4A58-A298-D06C1E51C8F8}" destId="{6CF64B16-BF20-4E62-BB2A-0252DFBD7E80}" srcOrd="2" destOrd="0" presId="urn:microsoft.com/office/officeart/2005/8/layout/hList1"/>
    <dgm:cxn modelId="{49553818-9EF7-4598-B82D-E43050F3B23C}" type="presParOf" srcId="{6CF64B16-BF20-4E62-BB2A-0252DFBD7E80}" destId="{FA6F6FF2-8252-4472-95AA-61275405C644}" srcOrd="0" destOrd="0" presId="urn:microsoft.com/office/officeart/2005/8/layout/hList1"/>
    <dgm:cxn modelId="{2B73A8CA-18F0-446D-8695-4CB2B312D878}" type="presParOf" srcId="{6CF64B16-BF20-4E62-BB2A-0252DFBD7E80}" destId="{BFC3ADAB-0F7F-487E-A3FA-52A4BA75EB05}" srcOrd="1" destOrd="0" presId="urn:microsoft.com/office/officeart/2005/8/layout/hList1"/>
    <dgm:cxn modelId="{8E188FE3-2558-4F6B-8732-F6554134B29B}" type="presParOf" srcId="{8B1454E4-AFAE-4A58-A298-D06C1E51C8F8}" destId="{6D8F5350-F798-4859-B469-9DE1E732A460}" srcOrd="3" destOrd="0" presId="urn:microsoft.com/office/officeart/2005/8/layout/hList1"/>
    <dgm:cxn modelId="{EC13C8A3-425B-41E6-8B01-D5BA3A24E2BB}" type="presParOf" srcId="{8B1454E4-AFAE-4A58-A298-D06C1E51C8F8}" destId="{F2BCA2D9-B96D-41CA-A460-68C34CA14F79}" srcOrd="4" destOrd="0" presId="urn:microsoft.com/office/officeart/2005/8/layout/hList1"/>
    <dgm:cxn modelId="{17474E0C-B4BC-4D4E-BE20-DB8485F24B08}" type="presParOf" srcId="{F2BCA2D9-B96D-41CA-A460-68C34CA14F79}" destId="{B3732369-44E1-40BB-8458-3E0754FDF55C}" srcOrd="0" destOrd="0" presId="urn:microsoft.com/office/officeart/2005/8/layout/hList1"/>
    <dgm:cxn modelId="{FE5CF007-3679-43D1-A1D8-4A5718DE0EF9}" type="presParOf" srcId="{F2BCA2D9-B96D-41CA-A460-68C34CA14F79}" destId="{9CAA7CD2-4879-40B6-A800-29CB2811ABE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7A7ABCD-4B8A-458E-98B1-47945CBE0667}" type="doc">
      <dgm:prSet loTypeId="urn:microsoft.com/office/officeart/2005/8/layout/v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84A4AEF4-2056-49E9-BA98-9EC13DF1E599}">
      <dgm:prSet/>
      <dgm:spPr/>
      <dgm:t>
        <a:bodyPr/>
        <a:lstStyle/>
        <a:p>
          <a:pPr rtl="0"/>
          <a:r>
            <a:rPr lang="es-CR" dirty="0" smtClean="0"/>
            <a:t>Miembros de la Red de Funcionarios de Enlace para la Protección Consular de la CRM </a:t>
          </a:r>
          <a:endParaRPr lang="en-US" dirty="0"/>
        </a:p>
      </dgm:t>
    </dgm:pt>
    <dgm:pt modelId="{A35BFD01-32D8-4DA0-95ED-998317BC5C5F}" type="parTrans" cxnId="{9836EC30-D328-41CD-B1B8-D7E768F1C3D6}">
      <dgm:prSet/>
      <dgm:spPr/>
      <dgm:t>
        <a:bodyPr/>
        <a:lstStyle/>
        <a:p>
          <a:endParaRPr lang="en-US"/>
        </a:p>
      </dgm:t>
    </dgm:pt>
    <dgm:pt modelId="{841520F0-293B-4151-BC78-582D8924132F}" type="sibTrans" cxnId="{9836EC30-D328-41CD-B1B8-D7E768F1C3D6}">
      <dgm:prSet/>
      <dgm:spPr/>
      <dgm:t>
        <a:bodyPr/>
        <a:lstStyle/>
        <a:p>
          <a:endParaRPr lang="en-US"/>
        </a:p>
      </dgm:t>
    </dgm:pt>
    <dgm:pt modelId="{CE014EBC-112E-4955-A5FA-8CD4E70D63C7}">
      <dgm:prSet/>
      <dgm:spPr/>
      <dgm:t>
        <a:bodyPr/>
        <a:lstStyle/>
        <a:p>
          <a:pPr rtl="0"/>
          <a:r>
            <a:rPr lang="es-CR" smtClean="0"/>
            <a:t>Funcionarios de otras instituciones (Migración, Niñez o Emergencias …)</a:t>
          </a:r>
          <a:endParaRPr lang="en-US"/>
        </a:p>
      </dgm:t>
    </dgm:pt>
    <dgm:pt modelId="{8F834995-8372-47AC-9C3A-77B3739351E4}" type="parTrans" cxnId="{2CEDF224-965D-40E6-9A41-1CB2A51CFF56}">
      <dgm:prSet/>
      <dgm:spPr/>
      <dgm:t>
        <a:bodyPr/>
        <a:lstStyle/>
        <a:p>
          <a:endParaRPr lang="en-US"/>
        </a:p>
      </dgm:t>
    </dgm:pt>
    <dgm:pt modelId="{7D5154B2-57CA-4581-9C30-EE5B6F68A15F}" type="sibTrans" cxnId="{2CEDF224-965D-40E6-9A41-1CB2A51CFF56}">
      <dgm:prSet/>
      <dgm:spPr/>
      <dgm:t>
        <a:bodyPr/>
        <a:lstStyle/>
        <a:p>
          <a:endParaRPr lang="en-US"/>
        </a:p>
      </dgm:t>
    </dgm:pt>
    <dgm:pt modelId="{70FA0BB8-8FF8-4CC1-B381-8E7724331C00}">
      <dgm:prSet/>
      <dgm:spPr/>
      <dgm:t>
        <a:bodyPr/>
        <a:lstStyle/>
        <a:p>
          <a:pPr rtl="0"/>
          <a:r>
            <a:rPr lang="es-CR" smtClean="0"/>
            <a:t>Representantes de la Red Regional de Organizaciones de la Sociedad Civil sobre Migración (RRCOM) </a:t>
          </a:r>
          <a:endParaRPr lang="en-US"/>
        </a:p>
      </dgm:t>
    </dgm:pt>
    <dgm:pt modelId="{DF427660-4751-496B-B764-0F88A99927B8}" type="parTrans" cxnId="{21EE0E69-5DF8-456D-96B9-4C2982958051}">
      <dgm:prSet/>
      <dgm:spPr/>
      <dgm:t>
        <a:bodyPr/>
        <a:lstStyle/>
        <a:p>
          <a:endParaRPr lang="en-US"/>
        </a:p>
      </dgm:t>
    </dgm:pt>
    <dgm:pt modelId="{633F2065-B457-441A-8E28-93048D365FD3}" type="sibTrans" cxnId="{21EE0E69-5DF8-456D-96B9-4C2982958051}">
      <dgm:prSet/>
      <dgm:spPr/>
      <dgm:t>
        <a:bodyPr/>
        <a:lstStyle/>
        <a:p>
          <a:endParaRPr lang="en-US"/>
        </a:p>
      </dgm:t>
    </dgm:pt>
    <dgm:pt modelId="{B1277FB2-3383-45AA-B966-E0FF29B16A16}">
      <dgm:prSet/>
      <dgm:spPr/>
      <dgm:t>
        <a:bodyPr/>
        <a:lstStyle/>
        <a:p>
          <a:pPr rtl="0"/>
          <a:r>
            <a:rPr lang="en-US" smtClean="0"/>
            <a:t>Observadores de la CRM</a:t>
          </a:r>
          <a:endParaRPr lang="en-US"/>
        </a:p>
      </dgm:t>
    </dgm:pt>
    <dgm:pt modelId="{5507589A-D090-4391-9175-3B07420F7CD2}" type="parTrans" cxnId="{CC765088-7487-4A9C-A0B3-D62E1349963F}">
      <dgm:prSet/>
      <dgm:spPr/>
      <dgm:t>
        <a:bodyPr/>
        <a:lstStyle/>
        <a:p>
          <a:endParaRPr lang="en-US"/>
        </a:p>
      </dgm:t>
    </dgm:pt>
    <dgm:pt modelId="{09493D7C-C5D2-4898-8100-D261D9EF8430}" type="sibTrans" cxnId="{CC765088-7487-4A9C-A0B3-D62E1349963F}">
      <dgm:prSet/>
      <dgm:spPr/>
      <dgm:t>
        <a:bodyPr/>
        <a:lstStyle/>
        <a:p>
          <a:endParaRPr lang="en-US"/>
        </a:p>
      </dgm:t>
    </dgm:pt>
    <dgm:pt modelId="{65B7E02C-A2EA-4927-BD16-3EBA7598F753}" type="pres">
      <dgm:prSet presAssocID="{67A7ABCD-4B8A-458E-98B1-47945CBE066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384D245-E30E-424E-9D72-F0AD69CA5FAD}" type="pres">
      <dgm:prSet presAssocID="{84A4AEF4-2056-49E9-BA98-9EC13DF1E599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91556F-175D-4421-AB12-A0A3E9EAEA9C}" type="pres">
      <dgm:prSet presAssocID="{841520F0-293B-4151-BC78-582D8924132F}" presName="spacer" presStyleCnt="0"/>
      <dgm:spPr/>
    </dgm:pt>
    <dgm:pt modelId="{967B7F69-C71E-46D4-BD7B-7610690C7A09}" type="pres">
      <dgm:prSet presAssocID="{CE014EBC-112E-4955-A5FA-8CD4E70D63C7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E92BD5-F4C3-4862-93C1-4CEB88413689}" type="pres">
      <dgm:prSet presAssocID="{7D5154B2-57CA-4581-9C30-EE5B6F68A15F}" presName="spacer" presStyleCnt="0"/>
      <dgm:spPr/>
    </dgm:pt>
    <dgm:pt modelId="{72E636E9-033A-4670-BC46-91A04E3E1CA7}" type="pres">
      <dgm:prSet presAssocID="{70FA0BB8-8FF8-4CC1-B381-8E7724331C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94DF56-B0D2-4901-9103-D44C1F5AB420}" type="pres">
      <dgm:prSet presAssocID="{633F2065-B457-441A-8E28-93048D365FD3}" presName="spacer" presStyleCnt="0"/>
      <dgm:spPr/>
    </dgm:pt>
    <dgm:pt modelId="{0E6C41F8-9487-42C4-BCB9-12783E58D5DB}" type="pres">
      <dgm:prSet presAssocID="{B1277FB2-3383-45AA-B966-E0FF29B16A1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7D89F7-21DE-42E9-909A-761FFCDDD24D}" type="presOf" srcId="{B1277FB2-3383-45AA-B966-E0FF29B16A16}" destId="{0E6C41F8-9487-42C4-BCB9-12783E58D5DB}" srcOrd="0" destOrd="0" presId="urn:microsoft.com/office/officeart/2005/8/layout/vList2"/>
    <dgm:cxn modelId="{21EE0E69-5DF8-456D-96B9-4C2982958051}" srcId="{67A7ABCD-4B8A-458E-98B1-47945CBE0667}" destId="{70FA0BB8-8FF8-4CC1-B381-8E7724331C00}" srcOrd="2" destOrd="0" parTransId="{DF427660-4751-496B-B764-0F88A99927B8}" sibTransId="{633F2065-B457-441A-8E28-93048D365FD3}"/>
    <dgm:cxn modelId="{2CEDF224-965D-40E6-9A41-1CB2A51CFF56}" srcId="{67A7ABCD-4B8A-458E-98B1-47945CBE0667}" destId="{CE014EBC-112E-4955-A5FA-8CD4E70D63C7}" srcOrd="1" destOrd="0" parTransId="{8F834995-8372-47AC-9C3A-77B3739351E4}" sibTransId="{7D5154B2-57CA-4581-9C30-EE5B6F68A15F}"/>
    <dgm:cxn modelId="{CC765088-7487-4A9C-A0B3-D62E1349963F}" srcId="{67A7ABCD-4B8A-458E-98B1-47945CBE0667}" destId="{B1277FB2-3383-45AA-B966-E0FF29B16A16}" srcOrd="3" destOrd="0" parTransId="{5507589A-D090-4391-9175-3B07420F7CD2}" sibTransId="{09493D7C-C5D2-4898-8100-D261D9EF8430}"/>
    <dgm:cxn modelId="{9836EC30-D328-41CD-B1B8-D7E768F1C3D6}" srcId="{67A7ABCD-4B8A-458E-98B1-47945CBE0667}" destId="{84A4AEF4-2056-49E9-BA98-9EC13DF1E599}" srcOrd="0" destOrd="0" parTransId="{A35BFD01-32D8-4DA0-95ED-998317BC5C5F}" sibTransId="{841520F0-293B-4151-BC78-582D8924132F}"/>
    <dgm:cxn modelId="{070380B5-1679-4856-A07E-8DCAC768BA8F}" type="presOf" srcId="{CE014EBC-112E-4955-A5FA-8CD4E70D63C7}" destId="{967B7F69-C71E-46D4-BD7B-7610690C7A09}" srcOrd="0" destOrd="0" presId="urn:microsoft.com/office/officeart/2005/8/layout/vList2"/>
    <dgm:cxn modelId="{B24F3E2A-F4FB-4190-AB37-24DC7011B826}" type="presOf" srcId="{84A4AEF4-2056-49E9-BA98-9EC13DF1E599}" destId="{E384D245-E30E-424E-9D72-F0AD69CA5FAD}" srcOrd="0" destOrd="0" presId="urn:microsoft.com/office/officeart/2005/8/layout/vList2"/>
    <dgm:cxn modelId="{2B88A2FB-5A21-435B-88D1-04F59F12AB53}" type="presOf" srcId="{70FA0BB8-8FF8-4CC1-B381-8E7724331C00}" destId="{72E636E9-033A-4670-BC46-91A04E3E1CA7}" srcOrd="0" destOrd="0" presId="urn:microsoft.com/office/officeart/2005/8/layout/vList2"/>
    <dgm:cxn modelId="{14C5F91E-D1D6-4505-B080-086A50D8A288}" type="presOf" srcId="{67A7ABCD-4B8A-458E-98B1-47945CBE0667}" destId="{65B7E02C-A2EA-4927-BD16-3EBA7598F753}" srcOrd="0" destOrd="0" presId="urn:microsoft.com/office/officeart/2005/8/layout/vList2"/>
    <dgm:cxn modelId="{22C509C8-4EB8-4205-A277-7C30C18FC0D7}" type="presParOf" srcId="{65B7E02C-A2EA-4927-BD16-3EBA7598F753}" destId="{E384D245-E30E-424E-9D72-F0AD69CA5FAD}" srcOrd="0" destOrd="0" presId="urn:microsoft.com/office/officeart/2005/8/layout/vList2"/>
    <dgm:cxn modelId="{66CC89E6-BAE2-49DE-88C2-3F7287D1965D}" type="presParOf" srcId="{65B7E02C-A2EA-4927-BD16-3EBA7598F753}" destId="{DC91556F-175D-4421-AB12-A0A3E9EAEA9C}" srcOrd="1" destOrd="0" presId="urn:microsoft.com/office/officeart/2005/8/layout/vList2"/>
    <dgm:cxn modelId="{7B50B404-7F66-4781-B437-A168C9BF29E4}" type="presParOf" srcId="{65B7E02C-A2EA-4927-BD16-3EBA7598F753}" destId="{967B7F69-C71E-46D4-BD7B-7610690C7A09}" srcOrd="2" destOrd="0" presId="urn:microsoft.com/office/officeart/2005/8/layout/vList2"/>
    <dgm:cxn modelId="{83A6814F-032A-42ED-858D-CAEF7EC8876E}" type="presParOf" srcId="{65B7E02C-A2EA-4927-BD16-3EBA7598F753}" destId="{CAE92BD5-F4C3-4862-93C1-4CEB88413689}" srcOrd="3" destOrd="0" presId="urn:microsoft.com/office/officeart/2005/8/layout/vList2"/>
    <dgm:cxn modelId="{3CF0125A-2AFE-40D0-9BB4-A2D2E351CB6E}" type="presParOf" srcId="{65B7E02C-A2EA-4927-BD16-3EBA7598F753}" destId="{72E636E9-033A-4670-BC46-91A04E3E1CA7}" srcOrd="4" destOrd="0" presId="urn:microsoft.com/office/officeart/2005/8/layout/vList2"/>
    <dgm:cxn modelId="{8A21260E-CE4F-459E-8571-1798D4D1A92B}" type="presParOf" srcId="{65B7E02C-A2EA-4927-BD16-3EBA7598F753}" destId="{A594DF56-B0D2-4901-9103-D44C1F5AB420}" srcOrd="5" destOrd="0" presId="urn:microsoft.com/office/officeart/2005/8/layout/vList2"/>
    <dgm:cxn modelId="{19E4CC0F-A292-4A75-9738-91D58F64DF4C}" type="presParOf" srcId="{65B7E02C-A2EA-4927-BD16-3EBA7598F753}" destId="{0E6C41F8-9487-42C4-BCB9-12783E58D5DB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A5FF1-DF77-4A5F-AE93-DDB8F605682A}">
      <dsp:nvSpPr>
        <dsp:cNvPr id="0" name=""/>
        <dsp:cNvSpPr/>
      </dsp:nvSpPr>
      <dsp:spPr>
        <a:xfrm>
          <a:off x="0" y="40110"/>
          <a:ext cx="8153400" cy="44155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700" kern="1200" dirty="0" smtClean="0"/>
            <a:t>Fortalecer las capacidades regionales de atención a las necesidades de los migrantes en países en crisis, y  prevenir los impactos negativos, de largo plazo, sobre el bienestar de las comunidades de origen y destino, a las cuales los migrantes contribuyen activamente. </a:t>
          </a:r>
          <a:endParaRPr lang="en-US" sz="3700" kern="1200" dirty="0"/>
        </a:p>
      </dsp:txBody>
      <dsp:txXfrm>
        <a:off x="215551" y="255661"/>
        <a:ext cx="7722298" cy="39844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9AAC05-38F6-4356-BE0F-D4E3E433A60D}">
      <dsp:nvSpPr>
        <dsp:cNvPr id="0" name=""/>
        <dsp:cNvSpPr/>
      </dsp:nvSpPr>
      <dsp:spPr>
        <a:xfrm>
          <a:off x="784" y="0"/>
          <a:ext cx="1731801" cy="449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/>
            <a:t>CONTRIBUIR A SENSIBILIZAR</a:t>
          </a:r>
          <a:r>
            <a:rPr lang="es-CR" sz="1700" kern="1200" dirty="0" smtClean="0"/>
            <a:t> al personal de las instituciones de los países de origen que tiene a cargo el soporte y asistencia a los nacionales en el exterior, </a:t>
          </a:r>
          <a:r>
            <a:rPr lang="es-CR" sz="1800" b="1" kern="1200" dirty="0" smtClean="0"/>
            <a:t>SOBRE LOS RETOS ESPECÍFICOS </a:t>
          </a:r>
          <a:r>
            <a:rPr lang="es-CR" sz="1700" kern="1200" dirty="0" smtClean="0"/>
            <a:t>que sus nacionales enfrentan al momento que surja una crisis en el país de destino. </a:t>
          </a:r>
          <a:endParaRPr lang="en-US" sz="1700" kern="1200" dirty="0"/>
        </a:p>
      </dsp:txBody>
      <dsp:txXfrm>
        <a:off x="51507" y="50723"/>
        <a:ext cx="1630355" cy="4394354"/>
      </dsp:txXfrm>
    </dsp:sp>
    <dsp:sp modelId="{FB2A3B9D-0EB3-4372-ACE0-D399A278C880}">
      <dsp:nvSpPr>
        <dsp:cNvPr id="0" name=""/>
        <dsp:cNvSpPr/>
      </dsp:nvSpPr>
      <dsp:spPr>
        <a:xfrm>
          <a:off x="2023528" y="0"/>
          <a:ext cx="2052565" cy="449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dirty="0" smtClean="0"/>
            <a:t>PROVEER INFORMACIÓN CONCRETA </a:t>
          </a:r>
          <a:r>
            <a:rPr lang="es-CR" sz="1800" kern="1200" dirty="0" smtClean="0"/>
            <a:t>y una guía practica </a:t>
          </a:r>
          <a:r>
            <a:rPr lang="es-CR" sz="1800" b="1" kern="1200" dirty="0" smtClean="0"/>
            <a:t>PARA REDUCIR LA VULNERABILIDAD </a:t>
          </a:r>
          <a:r>
            <a:rPr lang="es-CR" sz="1800" kern="1200" dirty="0" smtClean="0"/>
            <a:t>de las personas migrantes a través de una variedad de medidas que cubren tanto la preparación ante emergencias como la respuesta. </a:t>
          </a:r>
          <a:endParaRPr lang="en-US" sz="1800" kern="1200" dirty="0"/>
        </a:p>
      </dsp:txBody>
      <dsp:txXfrm>
        <a:off x="2083646" y="60118"/>
        <a:ext cx="1932329" cy="4375564"/>
      </dsp:txXfrm>
    </dsp:sp>
    <dsp:sp modelId="{51EB813B-4C43-487D-B4B3-305C4029C612}">
      <dsp:nvSpPr>
        <dsp:cNvPr id="0" name=""/>
        <dsp:cNvSpPr/>
      </dsp:nvSpPr>
      <dsp:spPr>
        <a:xfrm>
          <a:off x="4367036" y="0"/>
          <a:ext cx="1731801" cy="449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700" b="1" kern="1200" dirty="0" smtClean="0"/>
            <a:t>FORTALECER LAS CAPACIDADES</a:t>
          </a:r>
          <a:r>
            <a:rPr lang="es-CR" sz="1700" kern="1200" dirty="0" smtClean="0"/>
            <a:t> de los funcionarios consulares para atender los retos previos, durante y después de las crisis, incluyendo a través del uso de herramientas específicas y del desarrollo de </a:t>
          </a:r>
          <a:r>
            <a:rPr lang="es-CR" sz="1700" b="1" kern="1200" dirty="0" smtClean="0"/>
            <a:t>PLANES DE CONTINGENCIA </a:t>
          </a:r>
          <a:r>
            <a:rPr lang="es-CR" sz="1700" kern="1200" dirty="0" smtClean="0"/>
            <a:t>consular. </a:t>
          </a:r>
          <a:endParaRPr lang="en-US" sz="1700" kern="1200" dirty="0"/>
        </a:p>
      </dsp:txBody>
      <dsp:txXfrm>
        <a:off x="4417759" y="50723"/>
        <a:ext cx="1630355" cy="4394354"/>
      </dsp:txXfrm>
    </dsp:sp>
    <dsp:sp modelId="{9F19CE2F-7129-4FAE-AD3E-05B029300F08}">
      <dsp:nvSpPr>
        <dsp:cNvPr id="0" name=""/>
        <dsp:cNvSpPr/>
      </dsp:nvSpPr>
      <dsp:spPr>
        <a:xfrm>
          <a:off x="6389780" y="0"/>
          <a:ext cx="1762835" cy="4495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800" b="1" kern="1200" dirty="0" smtClean="0"/>
            <a:t>PROMOVER LA COOPERACIÓN </a:t>
          </a:r>
          <a:r>
            <a:rPr lang="es-CR" sz="1700" kern="1200" dirty="0" smtClean="0"/>
            <a:t>entre los actores institucionales relevantes entre los países de origen y destino, así como la cooperación regional y nacional.  </a:t>
          </a:r>
          <a:endParaRPr lang="en-US" sz="1700" kern="1200" dirty="0"/>
        </a:p>
      </dsp:txBody>
      <dsp:txXfrm>
        <a:off x="6441412" y="51632"/>
        <a:ext cx="1659571" cy="4392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060C06-4AB8-4DB4-945F-6645CEE731BB}">
      <dsp:nvSpPr>
        <dsp:cNvPr id="0" name=""/>
        <dsp:cNvSpPr/>
      </dsp:nvSpPr>
      <dsp:spPr>
        <a:xfrm>
          <a:off x="2547" y="592456"/>
          <a:ext cx="2484239" cy="734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Dia</a:t>
          </a:r>
          <a:r>
            <a:rPr lang="en-US" sz="2200" kern="1200" dirty="0" smtClean="0"/>
            <a:t> 1: Marco y </a:t>
          </a:r>
          <a:r>
            <a:rPr lang="en-US" sz="2200" kern="1200" dirty="0" err="1" smtClean="0"/>
            <a:t>Actores</a:t>
          </a:r>
          <a:endParaRPr lang="en-US" sz="2200" kern="1200" dirty="0"/>
        </a:p>
      </dsp:txBody>
      <dsp:txXfrm>
        <a:off x="2547" y="592456"/>
        <a:ext cx="2484239" cy="734876"/>
      </dsp:txXfrm>
    </dsp:sp>
    <dsp:sp modelId="{B47A61CA-DDFB-4864-BE6C-1E7DDA30DC17}">
      <dsp:nvSpPr>
        <dsp:cNvPr id="0" name=""/>
        <dsp:cNvSpPr/>
      </dsp:nvSpPr>
      <dsp:spPr>
        <a:xfrm>
          <a:off x="2547" y="1327332"/>
          <a:ext cx="2484239" cy="25760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Introduccion</a:t>
          </a:r>
          <a:r>
            <a:rPr lang="en-US" sz="2200" kern="1200" dirty="0" smtClean="0"/>
            <a:t> 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Migrantes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vulnerables</a:t>
          </a:r>
          <a:r>
            <a:rPr lang="en-US" sz="2200" kern="1200" dirty="0" smtClean="0"/>
            <a:t> y </a:t>
          </a:r>
          <a:r>
            <a:rPr lang="en-US" sz="2200" kern="1200" dirty="0" err="1" smtClean="0"/>
            <a:t>situaciones</a:t>
          </a:r>
          <a:r>
            <a:rPr lang="en-US" sz="2200" kern="1200" dirty="0" smtClean="0"/>
            <a:t> de crisis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Actores</a:t>
          </a:r>
          <a:r>
            <a:rPr lang="en-US" sz="2200" kern="1200" dirty="0" smtClean="0"/>
            <a:t> y Marco </a:t>
          </a:r>
          <a:r>
            <a:rPr lang="en-US" sz="2200" kern="1200" dirty="0" err="1" smtClean="0"/>
            <a:t>Institucional</a:t>
          </a:r>
          <a:endParaRPr lang="en-US" sz="2200" kern="1200" dirty="0"/>
        </a:p>
      </dsp:txBody>
      <dsp:txXfrm>
        <a:off x="2547" y="1327332"/>
        <a:ext cx="2484239" cy="2576010"/>
      </dsp:txXfrm>
    </dsp:sp>
    <dsp:sp modelId="{FA6F6FF2-8252-4472-95AA-61275405C644}">
      <dsp:nvSpPr>
        <dsp:cNvPr id="0" name=""/>
        <dsp:cNvSpPr/>
      </dsp:nvSpPr>
      <dsp:spPr>
        <a:xfrm>
          <a:off x="2834580" y="592456"/>
          <a:ext cx="2484239" cy="734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Dia</a:t>
          </a:r>
          <a:r>
            <a:rPr lang="en-US" sz="2200" kern="1200" dirty="0" smtClean="0"/>
            <a:t> 2: </a:t>
          </a:r>
          <a:r>
            <a:rPr lang="en-US" sz="2200" kern="1200" dirty="0" err="1" smtClean="0"/>
            <a:t>Planificacion</a:t>
          </a:r>
          <a:r>
            <a:rPr lang="en-US" sz="2200" kern="1200" dirty="0" smtClean="0"/>
            <a:t> y Respuesta</a:t>
          </a:r>
          <a:endParaRPr lang="en-US" sz="2200" kern="1200" dirty="0"/>
        </a:p>
      </dsp:txBody>
      <dsp:txXfrm>
        <a:off x="2834580" y="592456"/>
        <a:ext cx="2484239" cy="734876"/>
      </dsp:txXfrm>
    </dsp:sp>
    <dsp:sp modelId="{BFC3ADAB-0F7F-487E-A3FA-52A4BA75EB05}">
      <dsp:nvSpPr>
        <dsp:cNvPr id="0" name=""/>
        <dsp:cNvSpPr/>
      </dsp:nvSpPr>
      <dsp:spPr>
        <a:xfrm>
          <a:off x="2834580" y="1327332"/>
          <a:ext cx="2484239" cy="25760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Perfiles</a:t>
          </a:r>
          <a:r>
            <a:rPr lang="en-US" sz="2200" kern="1200" dirty="0" smtClean="0"/>
            <a:t> y </a:t>
          </a:r>
          <a:r>
            <a:rPr lang="en-US" sz="2200" kern="1200" dirty="0" err="1" smtClean="0"/>
            <a:t>Monitoreo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migrantes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Comunicacion</a:t>
          </a:r>
          <a:r>
            <a:rPr lang="en-US" sz="2200" kern="1200" dirty="0" smtClean="0"/>
            <a:t> antes y </a:t>
          </a:r>
          <a:r>
            <a:rPr lang="en-US" sz="2200" kern="1200" dirty="0" err="1" smtClean="0"/>
            <a:t>durante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Evacuaciones</a:t>
          </a:r>
          <a:r>
            <a:rPr lang="en-US" sz="2200" kern="1200" dirty="0" smtClean="0"/>
            <a:t>, </a:t>
          </a:r>
          <a:r>
            <a:rPr lang="en-US" sz="2200" kern="1200" dirty="0" err="1" smtClean="0"/>
            <a:t>asistencia</a:t>
          </a:r>
          <a:r>
            <a:rPr lang="en-US" sz="2200" kern="1200" dirty="0" smtClean="0"/>
            <a:t> y </a:t>
          </a:r>
          <a:r>
            <a:rPr lang="en-US" sz="2200" kern="1200" dirty="0" err="1" smtClean="0"/>
            <a:t>recuperacion</a:t>
          </a:r>
          <a:endParaRPr lang="en-US" sz="2200" kern="1200" dirty="0"/>
        </a:p>
      </dsp:txBody>
      <dsp:txXfrm>
        <a:off x="2834580" y="1327332"/>
        <a:ext cx="2484239" cy="2576010"/>
      </dsp:txXfrm>
    </dsp:sp>
    <dsp:sp modelId="{B3732369-44E1-40BB-8458-3E0754FDF55C}">
      <dsp:nvSpPr>
        <dsp:cNvPr id="0" name=""/>
        <dsp:cNvSpPr/>
      </dsp:nvSpPr>
      <dsp:spPr>
        <a:xfrm>
          <a:off x="5666612" y="592456"/>
          <a:ext cx="2484239" cy="73487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89408" rIns="156464" bIns="89408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* </a:t>
          </a:r>
          <a:r>
            <a:rPr lang="en-US" sz="2200" kern="1200" dirty="0" err="1" smtClean="0"/>
            <a:t>Dia</a:t>
          </a:r>
          <a:r>
            <a:rPr lang="en-US" sz="2200" kern="1200" dirty="0" smtClean="0"/>
            <a:t> 3: </a:t>
          </a:r>
          <a:r>
            <a:rPr lang="en-US" sz="2200" kern="1200" dirty="0" err="1" smtClean="0"/>
            <a:t>Cooperacion</a:t>
          </a:r>
          <a:endParaRPr lang="en-US" sz="2200" kern="1200" dirty="0"/>
        </a:p>
      </dsp:txBody>
      <dsp:txXfrm>
        <a:off x="5666612" y="592456"/>
        <a:ext cx="2484239" cy="734876"/>
      </dsp:txXfrm>
    </dsp:sp>
    <dsp:sp modelId="{9CAA7CD2-4879-40B6-A800-29CB2811ABEF}">
      <dsp:nvSpPr>
        <dsp:cNvPr id="0" name=""/>
        <dsp:cNvSpPr/>
      </dsp:nvSpPr>
      <dsp:spPr>
        <a:xfrm>
          <a:off x="5666612" y="1327332"/>
          <a:ext cx="2484239" cy="257601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Repositorio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buenas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practicas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err="1" smtClean="0"/>
            <a:t>Dialogo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sobre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mecanismos</a:t>
          </a:r>
          <a:r>
            <a:rPr lang="en-US" sz="2200" kern="1200" dirty="0" smtClean="0"/>
            <a:t> de </a:t>
          </a:r>
          <a:r>
            <a:rPr lang="en-US" sz="2200" kern="1200" dirty="0" err="1" smtClean="0"/>
            <a:t>coordinacion</a:t>
          </a:r>
          <a:r>
            <a:rPr lang="en-US" sz="2200" kern="1200" dirty="0" smtClean="0"/>
            <a:t> regional y </a:t>
          </a:r>
          <a:r>
            <a:rPr lang="en-US" sz="2200" kern="1200" dirty="0" err="1" smtClean="0"/>
            <a:t>nacional</a:t>
          </a:r>
          <a:endParaRPr lang="en-US" sz="2200" kern="1200" dirty="0"/>
        </a:p>
      </dsp:txBody>
      <dsp:txXfrm>
        <a:off x="5666612" y="1327332"/>
        <a:ext cx="2484239" cy="2576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84D245-E30E-424E-9D72-F0AD69CA5FAD}">
      <dsp:nvSpPr>
        <dsp:cNvPr id="0" name=""/>
        <dsp:cNvSpPr/>
      </dsp:nvSpPr>
      <dsp:spPr>
        <a:xfrm>
          <a:off x="0" y="95820"/>
          <a:ext cx="8153400" cy="1015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dirty="0" smtClean="0"/>
            <a:t>Miembros de la Red de Funcionarios de Enlace para la Protección Consular de la CRM </a:t>
          </a:r>
          <a:endParaRPr lang="en-US" sz="2800" kern="1200" dirty="0"/>
        </a:p>
      </dsp:txBody>
      <dsp:txXfrm>
        <a:off x="49576" y="145396"/>
        <a:ext cx="8054248" cy="916408"/>
      </dsp:txXfrm>
    </dsp:sp>
    <dsp:sp modelId="{967B7F69-C71E-46D4-BD7B-7610690C7A09}">
      <dsp:nvSpPr>
        <dsp:cNvPr id="0" name=""/>
        <dsp:cNvSpPr/>
      </dsp:nvSpPr>
      <dsp:spPr>
        <a:xfrm>
          <a:off x="0" y="1192020"/>
          <a:ext cx="8153400" cy="1015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smtClean="0"/>
            <a:t>Funcionarios de otras instituciones (Migración, Niñez o Emergencias …)</a:t>
          </a:r>
          <a:endParaRPr lang="en-US" sz="2800" kern="1200"/>
        </a:p>
      </dsp:txBody>
      <dsp:txXfrm>
        <a:off x="49576" y="1241596"/>
        <a:ext cx="8054248" cy="916408"/>
      </dsp:txXfrm>
    </dsp:sp>
    <dsp:sp modelId="{72E636E9-033A-4670-BC46-91A04E3E1CA7}">
      <dsp:nvSpPr>
        <dsp:cNvPr id="0" name=""/>
        <dsp:cNvSpPr/>
      </dsp:nvSpPr>
      <dsp:spPr>
        <a:xfrm>
          <a:off x="0" y="2288220"/>
          <a:ext cx="8153400" cy="1015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2800" kern="1200" smtClean="0"/>
            <a:t>Representantes de la Red Regional de Organizaciones de la Sociedad Civil sobre Migración (RRCOM) </a:t>
          </a:r>
          <a:endParaRPr lang="en-US" sz="2800" kern="1200"/>
        </a:p>
      </dsp:txBody>
      <dsp:txXfrm>
        <a:off x="49576" y="2337796"/>
        <a:ext cx="8054248" cy="916408"/>
      </dsp:txXfrm>
    </dsp:sp>
    <dsp:sp modelId="{0E6C41F8-9487-42C4-BCB9-12783E58D5DB}">
      <dsp:nvSpPr>
        <dsp:cNvPr id="0" name=""/>
        <dsp:cNvSpPr/>
      </dsp:nvSpPr>
      <dsp:spPr>
        <a:xfrm>
          <a:off x="0" y="3384420"/>
          <a:ext cx="8153400" cy="101556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/>
            <a:t>Observadores de la CRM</a:t>
          </a:r>
          <a:endParaRPr lang="en-US" sz="2800" kern="1200"/>
        </a:p>
      </dsp:txBody>
      <dsp:txXfrm>
        <a:off x="49576" y="3433996"/>
        <a:ext cx="8054248" cy="9164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90542" cy="496672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037" y="0"/>
            <a:ext cx="2890542" cy="496672"/>
          </a:xfrm>
          <a:prstGeom prst="rect">
            <a:avLst/>
          </a:prstGeom>
        </p:spPr>
        <p:txBody>
          <a:bodyPr vert="horz" lIns="89730" tIns="44865" rIns="89730" bIns="44865" rtlCol="0"/>
          <a:lstStyle>
            <a:lvl1pPr algn="r">
              <a:defRPr sz="1200"/>
            </a:lvl1pPr>
          </a:lstStyle>
          <a:p>
            <a:fld id="{CE8404A3-F8FC-4A4D-B6E9-05B73D36EB9F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272"/>
            <a:ext cx="2890542" cy="496672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037" y="9428272"/>
            <a:ext cx="2890542" cy="496672"/>
          </a:xfrm>
          <a:prstGeom prst="rect">
            <a:avLst/>
          </a:prstGeom>
        </p:spPr>
        <p:txBody>
          <a:bodyPr vert="horz" lIns="89730" tIns="44865" rIns="89730" bIns="44865" rtlCol="0" anchor="b"/>
          <a:lstStyle>
            <a:lvl1pPr algn="r">
              <a:defRPr sz="1200"/>
            </a:lvl1pPr>
          </a:lstStyle>
          <a:p>
            <a:fld id="{63B81A4D-0B00-48A0-BA06-C2E70598A4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823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fld id="{D6293A18-7FCE-4BE6-9137-FA5350BDBB49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5" tIns="45718" rIns="91435" bIns="457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35" tIns="45718" rIns="91435" bIns="457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fld id="{F8523A55-0D82-4CE8-8573-51F469DD9DF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1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523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94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389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025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64882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5193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24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383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0423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52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541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Clr>
                <a:schemeClr val="accent2"/>
              </a:buClr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30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Clr>
                <a:schemeClr val="accent2"/>
              </a:buClr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2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buClr>
                <a:schemeClr val="accent2"/>
              </a:buClr>
            </a:pPr>
            <a:endParaRPr lang="es-ES_tradnl" dirty="0" smtClean="0">
              <a:solidFill>
                <a:srgbClr val="FFC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30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9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94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94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94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23A55-0D82-4CE8-8573-51F469DD9DF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47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C2ADC9A-93B5-469E-8165-BE9715C7D1B7}" type="datetimeFigureOut">
              <a:rPr lang="en-US" smtClean="0"/>
              <a:t>11/15/2016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8E0141-CD02-422C-9553-3FF149C2062B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micicsecretariat@iom.int" TargetMode="External"/><Relationship Id="rId4" Type="http://schemas.openxmlformats.org/officeDocument/2006/relationships/hyperlink" Target="http://micicinitiative.iom.in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6096000"/>
            <a:ext cx="723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16764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7700" y="3944564"/>
            <a:ext cx="7848600" cy="187801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 err="1" smtClean="0"/>
              <a:t>Proteger</a:t>
            </a:r>
            <a:r>
              <a:rPr lang="en-US" sz="2400" b="1" dirty="0" smtClean="0"/>
              <a:t> a </a:t>
            </a:r>
            <a:r>
              <a:rPr lang="en-US" sz="2400" b="1" dirty="0" err="1" smtClean="0"/>
              <a:t>los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migrantes</a:t>
            </a:r>
            <a:r>
              <a:rPr lang="en-US" sz="2400" b="1" dirty="0" smtClean="0"/>
              <a:t> </a:t>
            </a:r>
          </a:p>
          <a:p>
            <a:pPr algn="ctr"/>
            <a:r>
              <a:rPr lang="en-US" sz="2400" b="1" dirty="0" err="1" smtClean="0"/>
              <a:t>en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situaciones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conflictos</a:t>
            </a:r>
            <a:r>
              <a:rPr lang="en-US" sz="2400" b="1" dirty="0" smtClean="0"/>
              <a:t> y </a:t>
            </a:r>
            <a:r>
              <a:rPr lang="en-US" sz="2400" b="1" dirty="0" err="1" smtClean="0"/>
              <a:t>desastres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naturales</a:t>
            </a:r>
            <a:endParaRPr lang="en-US" sz="2400" b="1" dirty="0" smtClean="0"/>
          </a:p>
          <a:p>
            <a:pPr algn="ctr"/>
            <a:r>
              <a:rPr lang="en-US" sz="2400" b="1" dirty="0" smtClean="0"/>
              <a:t>Las </a:t>
            </a:r>
            <a:r>
              <a:rPr lang="en-US" sz="2400" b="1" dirty="0" err="1" smtClean="0"/>
              <a:t>Directrices</a:t>
            </a:r>
            <a:r>
              <a:rPr lang="en-US" sz="2400" b="1" dirty="0" smtClean="0"/>
              <a:t> y el </a:t>
            </a:r>
            <a:r>
              <a:rPr lang="en-US" sz="2400" b="1" dirty="0" err="1" smtClean="0"/>
              <a:t>Programa</a:t>
            </a:r>
            <a:r>
              <a:rPr lang="en-US" sz="2400" b="1" dirty="0" smtClean="0"/>
              <a:t> de </a:t>
            </a:r>
            <a:r>
              <a:rPr lang="en-US" sz="2400" b="1" dirty="0" err="1" smtClean="0"/>
              <a:t>Capacitación</a:t>
            </a:r>
            <a:endParaRPr lang="en-US" sz="2400" b="1" dirty="0" smtClean="0"/>
          </a:p>
          <a:p>
            <a:pPr algn="ctr"/>
            <a:endParaRPr lang="en-US" sz="2800" b="1" dirty="0" smtClean="0"/>
          </a:p>
          <a:p>
            <a:pPr algn="ctr"/>
            <a:r>
              <a:rPr lang="en-US" sz="2000" b="1" dirty="0" smtClean="0"/>
              <a:t>15 de </a:t>
            </a:r>
            <a:r>
              <a:rPr lang="en-US" sz="2000" b="1" dirty="0" err="1" smtClean="0"/>
              <a:t>Noviembre</a:t>
            </a:r>
            <a:r>
              <a:rPr lang="en-US" sz="2000" b="1" dirty="0" smtClean="0"/>
              <a:t> 2016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71" y="0"/>
            <a:ext cx="8610600" cy="3944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970"/>
            <a:ext cx="8610600" cy="394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26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/>
              <a:t>Directrices</a:t>
            </a:r>
            <a:r>
              <a:rPr lang="en-US" sz="4000" b="1" dirty="0"/>
              <a:t>: </a:t>
            </a:r>
            <a:r>
              <a:rPr lang="en-US" sz="4000" b="1" dirty="0" err="1" smtClean="0"/>
              <a:t>Recuperación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3141583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14"/>
            </a:pP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Atender</a:t>
            </a:r>
            <a:r>
              <a:rPr lang="en-US" sz="3600" dirty="0" smtClean="0">
                <a:solidFill>
                  <a:schemeClr val="tx2"/>
                </a:solidFill>
              </a:rPr>
              <a:t> a </a:t>
            </a:r>
            <a:r>
              <a:rPr lang="en-US" sz="3600" dirty="0" err="1" smtClean="0">
                <a:solidFill>
                  <a:schemeClr val="tx2"/>
                </a:solidFill>
              </a:rPr>
              <a:t>los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migrantes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14"/>
            </a:pP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Apoyar</a:t>
            </a:r>
            <a:r>
              <a:rPr lang="en-US" sz="3600" dirty="0" smtClean="0">
                <a:solidFill>
                  <a:schemeClr val="tx2"/>
                </a:solidFill>
              </a:rPr>
              <a:t> a las </a:t>
            </a:r>
            <a:r>
              <a:rPr lang="en-US" sz="3600" dirty="0" err="1" smtClean="0">
                <a:solidFill>
                  <a:schemeClr val="tx2"/>
                </a:solidFill>
              </a:rPr>
              <a:t>comunidades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911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El </a:t>
            </a:r>
            <a:r>
              <a:rPr lang="en-US" sz="4000" b="1" dirty="0" err="1" smtClean="0"/>
              <a:t>programa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capacitación</a:t>
            </a:r>
            <a:endParaRPr lang="en-US" sz="4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9223" t="22491" r="36206" b="27088"/>
          <a:stretch/>
        </p:blipFill>
        <p:spPr>
          <a:xfrm>
            <a:off x="76201" y="1922630"/>
            <a:ext cx="8763000" cy="45543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26875" y="1752600"/>
            <a:ext cx="4572000" cy="4876800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Países de origen y destino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Myanmar y Tailandia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Guatemala y México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El Salvador y Honduras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214233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La </a:t>
            </a:r>
            <a:r>
              <a:rPr lang="en-US" sz="4000" b="1" dirty="0" err="1" smtClean="0"/>
              <a:t>investigación</a:t>
            </a:r>
            <a:r>
              <a:rPr lang="en-US" sz="4000" b="1" dirty="0" smtClean="0"/>
              <a:t> </a:t>
            </a:r>
            <a:endParaRPr lang="en-US" sz="40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1447800" y="1782496"/>
            <a:ext cx="6420458" cy="4463602"/>
            <a:chOff x="867693" y="879152"/>
            <a:chExt cx="7354513" cy="511297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/>
            <a:srcRect l="19082" t="12676" r="48061" b="4422"/>
            <a:stretch/>
          </p:blipFill>
          <p:spPr>
            <a:xfrm>
              <a:off x="867693" y="882084"/>
              <a:ext cx="3600507" cy="511003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4"/>
            <a:srcRect l="20901" t="23410" r="49915" b="42910"/>
            <a:stretch/>
          </p:blipFill>
          <p:spPr>
            <a:xfrm>
              <a:off x="4639950" y="3666652"/>
              <a:ext cx="3582256" cy="232547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5"/>
            <a:srcRect l="21089" t="36562" r="49932" b="25706"/>
            <a:stretch/>
          </p:blipFill>
          <p:spPr>
            <a:xfrm>
              <a:off x="4639950" y="879152"/>
              <a:ext cx="3582256" cy="2623624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2787584" y="6412468"/>
            <a:ext cx="356883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/>
            <a:r>
              <a:rPr lang="fr-CH" b="1" dirty="0" smtClean="0">
                <a:solidFill>
                  <a:schemeClr val="tx2"/>
                </a:solidFill>
                <a:latin typeface="Avenir Light"/>
                <a:cs typeface="Avenir Light"/>
              </a:rPr>
              <a:t>micicinitiative.iom.int/</a:t>
            </a:r>
            <a:r>
              <a:rPr lang="fr-CH" b="1" dirty="0" err="1" smtClean="0">
                <a:solidFill>
                  <a:schemeClr val="tx2"/>
                </a:solidFill>
                <a:latin typeface="Avenir Light"/>
                <a:cs typeface="Avenir Light"/>
              </a:rPr>
              <a:t>research</a:t>
            </a:r>
            <a:endParaRPr lang="en-US" b="1" dirty="0">
              <a:solidFill>
                <a:schemeClr val="tx2"/>
              </a:solidFill>
              <a:latin typeface="Avenir Light"/>
              <a:cs typeface="Avenir Light"/>
            </a:endParaRPr>
          </a:p>
        </p:txBody>
      </p:sp>
    </p:spTree>
    <p:extLst>
      <p:ext uri="{BB962C8B-B14F-4D97-AF65-F5344CB8AC3E}">
        <p14:creationId xmlns:p14="http://schemas.microsoft.com/office/powerpoint/2010/main" val="94873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Países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origen</a:t>
            </a:r>
            <a:r>
              <a:rPr lang="en-US" sz="4000" b="1" dirty="0" smtClean="0"/>
              <a:t>: E-learning</a:t>
            </a:r>
            <a:endParaRPr lang="en-US" sz="40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29" b="13530"/>
          <a:stretch/>
        </p:blipFill>
        <p:spPr>
          <a:xfrm>
            <a:off x="297083" y="1759559"/>
            <a:ext cx="8618317" cy="4869841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4326875" y="1752600"/>
            <a:ext cx="4572000" cy="4876800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Ciudadanos al extranjero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Posibles crisis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Identificar y seguir a los ciudadanos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Sensibilizar a los migrantes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Comunicar en emergencias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Planos de contingencias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Facilitar la evacuación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Apoyar a los migrantes de retorno</a:t>
            </a:r>
          </a:p>
        </p:txBody>
      </p:sp>
    </p:spTree>
    <p:extLst>
      <p:ext uri="{BB962C8B-B14F-4D97-AF65-F5344CB8AC3E}">
        <p14:creationId xmlns:p14="http://schemas.microsoft.com/office/powerpoint/2010/main" val="232587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Países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origen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Smarphone</a:t>
            </a:r>
            <a:r>
              <a:rPr lang="en-US" sz="4000" b="1" dirty="0" smtClean="0"/>
              <a:t> app</a:t>
            </a:r>
            <a:endParaRPr lang="en-US" sz="4000" b="1" dirty="0"/>
          </a:p>
        </p:txBody>
      </p:sp>
      <p:sp>
        <p:nvSpPr>
          <p:cNvPr id="38" name="Rectangle 37"/>
          <p:cNvSpPr/>
          <p:nvPr/>
        </p:nvSpPr>
        <p:spPr>
          <a:xfrm>
            <a:off x="4326875" y="1752600"/>
            <a:ext cx="4572000" cy="4876800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Registración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Datos de contacto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Programar citas consulares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Búsqueda por GPS del consulado mas cercano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Advertencias de viaje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Alertas tempranas y comunicaciones de emergencia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Opciones para la asistencia</a:t>
            </a:r>
          </a:p>
        </p:txBody>
      </p:sp>
      <p:pic>
        <p:nvPicPr>
          <p:cNvPr id="5" name="pasted-image.ti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2000" y="1752600"/>
            <a:ext cx="2840611" cy="48768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002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33" b="1477"/>
          <a:stretch/>
        </p:blipFill>
        <p:spPr>
          <a:xfrm flipH="1">
            <a:off x="268106" y="1752600"/>
            <a:ext cx="8607785" cy="48527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Países</a:t>
            </a:r>
            <a:r>
              <a:rPr lang="en-US" sz="4000" b="1" dirty="0" smtClean="0"/>
              <a:t> de </a:t>
            </a:r>
            <a:r>
              <a:rPr lang="en-US" sz="4000" b="1" dirty="0" err="1" smtClean="0"/>
              <a:t>destino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Capacitación</a:t>
            </a:r>
            <a:endParaRPr lang="en-US" sz="4000" b="1" dirty="0"/>
          </a:p>
        </p:txBody>
      </p:sp>
      <p:sp>
        <p:nvSpPr>
          <p:cNvPr id="38" name="Rectangle 37"/>
          <p:cNvSpPr/>
          <p:nvPr/>
        </p:nvSpPr>
        <p:spPr>
          <a:xfrm>
            <a:off x="4326875" y="1752600"/>
            <a:ext cx="4572000" cy="4876800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Contexto migratorio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Condiciones de los migrantes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Instituciones y marco legal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Describir a los grupos migrantes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Incluir a los migrantes en la gestión de las emergencia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Comunicar con los migrantes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Planificar para la evacuación de los migrantes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Asistir a los migrantes en emergencias</a:t>
            </a:r>
          </a:p>
        </p:txBody>
      </p:sp>
    </p:spTree>
    <p:extLst>
      <p:ext uri="{BB962C8B-B14F-4D97-AF65-F5344CB8AC3E}">
        <p14:creationId xmlns:p14="http://schemas.microsoft.com/office/powerpoint/2010/main" val="143882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2" b="1687"/>
          <a:stretch/>
        </p:blipFill>
        <p:spPr>
          <a:xfrm>
            <a:off x="268106" y="1752600"/>
            <a:ext cx="8607785" cy="4876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Coordinación</a:t>
            </a:r>
            <a:endParaRPr lang="en-US" sz="4000" b="1" dirty="0"/>
          </a:p>
        </p:txBody>
      </p:sp>
      <p:sp>
        <p:nvSpPr>
          <p:cNvPr id="38" name="Rectangle 37"/>
          <p:cNvSpPr/>
          <p:nvPr/>
        </p:nvSpPr>
        <p:spPr>
          <a:xfrm>
            <a:off x="4326875" y="1752600"/>
            <a:ext cx="4572000" cy="4876800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Gobiernos de origen y destino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Sociedad Civil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Grupos de migrantes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Expertos</a:t>
            </a:r>
          </a:p>
        </p:txBody>
      </p:sp>
    </p:spTree>
    <p:extLst>
      <p:ext uri="{BB962C8B-B14F-4D97-AF65-F5344CB8AC3E}">
        <p14:creationId xmlns:p14="http://schemas.microsoft.com/office/powerpoint/2010/main" val="237760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Pasos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Siguientes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3141583"/>
            <a:ext cx="883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 err="1" smtClean="0">
                <a:solidFill>
                  <a:schemeClr val="tx2"/>
                </a:solidFill>
              </a:rPr>
              <a:t>Traducción</a:t>
            </a:r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en-US" sz="3600" dirty="0" smtClean="0">
                <a:solidFill>
                  <a:schemeClr val="tx2"/>
                </a:solidFill>
              </a:rPr>
              <a:t>y </a:t>
            </a:r>
            <a:r>
              <a:rPr lang="en-US" sz="3600" dirty="0" err="1" smtClean="0">
                <a:solidFill>
                  <a:schemeClr val="tx2"/>
                </a:solidFill>
              </a:rPr>
              <a:t>uso</a:t>
            </a:r>
            <a:r>
              <a:rPr lang="en-US" sz="3600" dirty="0" smtClean="0">
                <a:solidFill>
                  <a:schemeClr val="tx2"/>
                </a:solidFill>
              </a:rPr>
              <a:t> de </a:t>
            </a:r>
            <a:r>
              <a:rPr lang="en-US" sz="3600" dirty="0" err="1" smtClean="0">
                <a:solidFill>
                  <a:schemeClr val="tx2"/>
                </a:solidFill>
              </a:rPr>
              <a:t>los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materiales</a:t>
            </a:r>
            <a:endParaRPr lang="en-US" sz="3600" dirty="0" smtClean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600" dirty="0" err="1" smtClean="0">
                <a:solidFill>
                  <a:schemeClr val="tx2"/>
                </a:solidFill>
              </a:rPr>
              <a:t>Herramientas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operativas</a:t>
            </a:r>
            <a:endParaRPr lang="en-US" sz="3600" dirty="0" smtClean="0">
              <a:solidFill>
                <a:schemeClr val="tx2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3600" dirty="0" err="1" smtClean="0">
                <a:solidFill>
                  <a:schemeClr val="tx2"/>
                </a:solidFill>
              </a:rPr>
              <a:t>Difusión</a:t>
            </a:r>
            <a:r>
              <a:rPr lang="en-US" sz="3600" dirty="0" smtClean="0">
                <a:solidFill>
                  <a:schemeClr val="tx2"/>
                </a:solidFill>
              </a:rPr>
              <a:t> de </a:t>
            </a:r>
            <a:r>
              <a:rPr lang="en-US" sz="3600" dirty="0" err="1" smtClean="0">
                <a:solidFill>
                  <a:schemeClr val="tx2"/>
                </a:solidFill>
              </a:rPr>
              <a:t>las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directrices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43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00" y="6096000"/>
            <a:ext cx="7239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6096000"/>
            <a:ext cx="1676400" cy="5334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4"/>
          <p:cNvSpPr txBox="1">
            <a:spLocks/>
          </p:cNvSpPr>
          <p:nvPr/>
        </p:nvSpPr>
        <p:spPr>
          <a:xfrm>
            <a:off x="647700" y="4755776"/>
            <a:ext cx="7848600" cy="10668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28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33400"/>
            <a:ext cx="8610600" cy="394456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4109894"/>
            <a:ext cx="74295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400" dirty="0">
                <a:hlinkClick r:id="rId4"/>
              </a:rPr>
              <a:t>http://micicinitiative.iom.int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algn="ctr">
              <a:spcAft>
                <a:spcPts val="1200"/>
              </a:spcAft>
            </a:pPr>
            <a:r>
              <a:rPr lang="en-US" sz="4400" dirty="0" smtClean="0">
                <a:hlinkClick r:id="rId5"/>
              </a:rPr>
              <a:t>micicsecretariat@iom.int</a:t>
            </a:r>
            <a:endParaRPr lang="en-US" sz="4400" dirty="0"/>
          </a:p>
          <a:p>
            <a:pPr algn="ctr"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1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1426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 smtClean="0"/>
              <a:t>Por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qué</a:t>
            </a:r>
            <a:r>
              <a:rPr lang="en-US" sz="3600" b="1" dirty="0" smtClean="0"/>
              <a:t> MICIC?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4572000" cy="10002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Respect, protect, fulfill human rights</a:t>
            </a: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Take responsibility: States</a:t>
            </a: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Take responsibility: all others</a:t>
            </a:r>
          </a:p>
        </p:txBody>
      </p:sp>
      <p:pic>
        <p:nvPicPr>
          <p:cNvPr id="8" name="Bild 2" descr="o-HURRICANE-SANDY-facebook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2" t="8233" r="1892" b="25904"/>
          <a:stretch/>
        </p:blipFill>
        <p:spPr>
          <a:xfrm>
            <a:off x="304799" y="1752600"/>
            <a:ext cx="8610601" cy="4876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26875" y="1752600"/>
            <a:ext cx="4572000" cy="4876800"/>
          </a:xfrm>
          <a:prstGeom prst="rect">
            <a:avLst/>
          </a:prstGeom>
          <a:solidFill>
            <a:srgbClr val="072B62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Crisis humanitarias recientes</a:t>
            </a:r>
            <a:br>
              <a:rPr lang="es-ES" sz="2400" dirty="0" smtClean="0"/>
            </a:br>
            <a:r>
              <a:rPr lang="es-ES" sz="2000" dirty="0" smtClean="0"/>
              <a:t>(Libia, Yemen, Japón, Sandy)</a:t>
            </a:r>
            <a:endParaRPr lang="es-E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Fuerte presencia de migrantes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Condiciones específicas de vulnerabilidad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/>
              <a:t>Falta de un sistema internacional de protección</a:t>
            </a: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82033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R" b="1" u="sng" dirty="0"/>
              <a:t>CAPACITACIÓN REGIONAL </a:t>
            </a:r>
            <a:r>
              <a:rPr lang="en-US" dirty="0"/>
              <a:t/>
            </a:r>
            <a:br>
              <a:rPr lang="en-US" dirty="0"/>
            </a:br>
            <a:r>
              <a:rPr lang="es-CR" b="1" dirty="0"/>
              <a:t>LA PROTECCIÓN DE LOS NACIONALES EN EL EXTERIOR AFECTADOS POR SITUACIÓN DE CRISIS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Propuesta</a:t>
            </a:r>
            <a:r>
              <a:rPr lang="en-US" dirty="0" smtClean="0"/>
              <a:t> de </a:t>
            </a:r>
            <a:r>
              <a:rPr lang="en-US" dirty="0" err="1" smtClean="0"/>
              <a:t>nueva</a:t>
            </a:r>
            <a:r>
              <a:rPr lang="en-US" dirty="0" smtClean="0"/>
              <a:t> </a:t>
            </a:r>
            <a:r>
              <a:rPr lang="en-US" dirty="0" err="1" smtClean="0"/>
              <a:t>actividad</a:t>
            </a:r>
            <a:r>
              <a:rPr lang="en-US" dirty="0" smtClean="0"/>
              <a:t> a la CRM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94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</a:t>
            </a:r>
            <a:r>
              <a:rPr lang="en-US" dirty="0" smtClean="0"/>
              <a:t> General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244348488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082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Objetivos</a:t>
            </a:r>
            <a:r>
              <a:rPr lang="en-US" dirty="0" smtClean="0"/>
              <a:t> </a:t>
            </a:r>
            <a:r>
              <a:rPr lang="en-US" dirty="0" err="1" smtClean="0"/>
              <a:t>especificos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158209828"/>
              </p:ext>
            </p:extLst>
          </p:nvPr>
        </p:nvGraphicFramePr>
        <p:xfrm>
          <a:off x="612648" y="1981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70723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 </a:t>
            </a:r>
            <a:r>
              <a:rPr lang="en-US" dirty="0" err="1" smtClean="0"/>
              <a:t>borrador</a:t>
            </a:r>
            <a:r>
              <a:rPr lang="en-US" dirty="0" smtClean="0"/>
              <a:t> (</a:t>
            </a:r>
            <a:r>
              <a:rPr lang="en-US" dirty="0" err="1" smtClean="0"/>
              <a:t>resumen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998920680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52800" y="6400800"/>
            <a:ext cx="6705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600" dirty="0" err="1" smtClean="0"/>
              <a:t>Sujeto</a:t>
            </a:r>
            <a:r>
              <a:rPr lang="en-US" sz="1600" dirty="0" smtClean="0"/>
              <a:t> a </a:t>
            </a:r>
            <a:r>
              <a:rPr lang="en-US" sz="1600" dirty="0" err="1" smtClean="0"/>
              <a:t>disponibilidad</a:t>
            </a:r>
            <a:r>
              <a:rPr lang="en-US" sz="1600" dirty="0" smtClean="0"/>
              <a:t> de </a:t>
            </a:r>
            <a:r>
              <a:rPr lang="en-US" sz="1600" dirty="0" err="1" smtClean="0"/>
              <a:t>fondos</a:t>
            </a:r>
            <a:r>
              <a:rPr lang="en-US" sz="1600" dirty="0" smtClean="0"/>
              <a:t> y </a:t>
            </a:r>
            <a:r>
              <a:rPr lang="en-US" sz="1600" dirty="0" err="1" smtClean="0"/>
              <a:t>tiempo</a:t>
            </a:r>
            <a:r>
              <a:rPr lang="en-US" sz="1600" dirty="0" smtClean="0"/>
              <a:t> de los </a:t>
            </a:r>
            <a:r>
              <a:rPr lang="en-US" sz="1600" dirty="0" err="1" smtClean="0"/>
              <a:t>participantes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46242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Participantes</a:t>
            </a:r>
            <a:r>
              <a:rPr lang="en-US" dirty="0" smtClean="0"/>
              <a:t> </a:t>
            </a:r>
            <a:r>
              <a:rPr lang="en-US" dirty="0" err="1" smtClean="0"/>
              <a:t>propuestos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10401345"/>
              </p:ext>
            </p:extLst>
          </p:nvPr>
        </p:nvGraphicFramePr>
        <p:xfrm>
          <a:off x="612648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722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Socios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3048000"/>
            <a:ext cx="4991555" cy="2286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00" y="243840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061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smtClean="0"/>
              <a:t>El </a:t>
            </a:r>
            <a:r>
              <a:rPr lang="en-US" sz="3600" b="1" dirty="0" err="1" smtClean="0"/>
              <a:t>proceso</a:t>
            </a:r>
            <a:r>
              <a:rPr lang="en-US" sz="3600" b="1" dirty="0" smtClean="0"/>
              <a:t> de la </a:t>
            </a:r>
            <a:r>
              <a:rPr lang="en-US" sz="3600" b="1" dirty="0" err="1" smtClean="0"/>
              <a:t>Iniciativa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228600" y="2057400"/>
            <a:ext cx="85344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dirty="0" err="1" smtClean="0">
                <a:solidFill>
                  <a:schemeClr val="tx2"/>
                </a:solidFill>
              </a:rPr>
              <a:t>Liderado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por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los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gobiernos</a:t>
            </a:r>
            <a:r>
              <a:rPr lang="en-US" dirty="0" smtClean="0">
                <a:solidFill>
                  <a:schemeClr val="tx2"/>
                </a:solidFill>
              </a:rPr>
              <a:t> (USA, Filipinas, </a:t>
            </a:r>
            <a:r>
              <a:rPr lang="en-US" dirty="0"/>
              <a:t>Australia, Bangladesh, Costa Rica, </a:t>
            </a:r>
            <a:r>
              <a:rPr lang="en-US" dirty="0" err="1" smtClean="0"/>
              <a:t>Etiopia</a:t>
            </a:r>
            <a:r>
              <a:rPr lang="en-US" dirty="0"/>
              <a:t>, </a:t>
            </a:r>
            <a:r>
              <a:rPr lang="en-US" dirty="0" smtClean="0"/>
              <a:t>y la </a:t>
            </a:r>
            <a:r>
              <a:rPr lang="en-US" dirty="0" err="1" smtClean="0"/>
              <a:t>Comisión</a:t>
            </a:r>
            <a:r>
              <a:rPr lang="en-US" dirty="0" smtClean="0"/>
              <a:t> </a:t>
            </a:r>
            <a:r>
              <a:rPr lang="en-US" dirty="0" err="1" smtClean="0"/>
              <a:t>Europea</a:t>
            </a:r>
            <a:r>
              <a:rPr lang="en-US" dirty="0" smtClean="0"/>
              <a:t>)</a:t>
            </a:r>
            <a:endParaRPr lang="en-US" dirty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dirty="0" err="1" smtClean="0">
                <a:solidFill>
                  <a:schemeClr val="tx2"/>
                </a:solidFill>
              </a:rPr>
              <a:t>Proceso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consultativo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err="1" smtClean="0">
                <a:solidFill>
                  <a:schemeClr val="tx2"/>
                </a:solidFill>
              </a:rPr>
              <a:t>abierto</a:t>
            </a:r>
            <a:endParaRPr lang="en-US" dirty="0" smtClean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dirty="0">
                <a:solidFill>
                  <a:schemeClr val="tx2"/>
                </a:solidFill>
              </a:rPr>
              <a:t>R</a:t>
            </a:r>
            <a:r>
              <a:rPr lang="es-ES_tradnl" dirty="0" err="1" smtClean="0">
                <a:solidFill>
                  <a:schemeClr val="tx2"/>
                </a:solidFill>
              </a:rPr>
              <a:t>esúmenes</a:t>
            </a:r>
            <a:r>
              <a:rPr lang="es-ES_tradnl" dirty="0" smtClean="0">
                <a:solidFill>
                  <a:schemeClr val="tx2"/>
                </a:solidFill>
              </a:rPr>
              <a:t> </a:t>
            </a:r>
            <a:r>
              <a:rPr lang="es-ES_tradnl" dirty="0">
                <a:solidFill>
                  <a:schemeClr val="tx2"/>
                </a:solidFill>
              </a:rPr>
              <a:t>informativos, </a:t>
            </a:r>
            <a:r>
              <a:rPr lang="es-ES_tradnl" dirty="0" err="1">
                <a:solidFill>
                  <a:schemeClr val="tx2"/>
                </a:solidFill>
              </a:rPr>
              <a:t>webinars</a:t>
            </a:r>
            <a:r>
              <a:rPr lang="es-ES_tradnl" dirty="0">
                <a:solidFill>
                  <a:schemeClr val="tx2"/>
                </a:solidFill>
              </a:rPr>
              <a:t>, boletines, </a:t>
            </a:r>
            <a:r>
              <a:rPr lang="es-ES_tradnl" dirty="0" smtClean="0">
                <a:solidFill>
                  <a:schemeClr val="tx2"/>
                </a:solidFill>
              </a:rPr>
              <a:t>colección de prácticas</a:t>
            </a:r>
            <a:endParaRPr lang="es-ES_tradnl" dirty="0">
              <a:solidFill>
                <a:schemeClr val="tx2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2"/>
          <a:stretch/>
        </p:blipFill>
        <p:spPr bwMode="auto">
          <a:xfrm>
            <a:off x="609600" y="3352800"/>
            <a:ext cx="715565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96200" y="4164449"/>
            <a:ext cx="1143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 smtClean="0">
                <a:solidFill>
                  <a:schemeClr val="tx2"/>
                </a:solidFill>
              </a:rPr>
              <a:t>Lanzamiento</a:t>
            </a:r>
          </a:p>
          <a:p>
            <a:pPr algn="ctr"/>
            <a:r>
              <a:rPr lang="es-ES_tradnl" sz="1400" b="1" dirty="0" smtClean="0">
                <a:solidFill>
                  <a:schemeClr val="tx2"/>
                </a:solidFill>
              </a:rPr>
              <a:t>Principios,</a:t>
            </a:r>
          </a:p>
          <a:p>
            <a:pPr algn="ctr"/>
            <a:r>
              <a:rPr lang="es-ES_tradnl" sz="1400" b="1" dirty="0" smtClean="0">
                <a:solidFill>
                  <a:schemeClr val="tx2"/>
                </a:solidFill>
              </a:rPr>
              <a:t>Directrices y</a:t>
            </a:r>
          </a:p>
          <a:p>
            <a:pPr algn="ctr"/>
            <a:r>
              <a:rPr lang="es-ES_tradnl" sz="1400" b="1" dirty="0" smtClean="0">
                <a:solidFill>
                  <a:schemeClr val="tx2"/>
                </a:solidFill>
              </a:rPr>
              <a:t>Prácticas </a:t>
            </a:r>
          </a:p>
          <a:p>
            <a:pPr algn="ctr"/>
            <a:r>
              <a:rPr lang="es-ES_tradnl" sz="1400" b="1" dirty="0" smtClean="0">
                <a:solidFill>
                  <a:schemeClr val="tx2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41638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3600" b="1" dirty="0"/>
              <a:t>Ámbito de la Iniciativa MICIC</a:t>
            </a:r>
            <a:endParaRPr lang="en-US" sz="3600" dirty="0"/>
          </a:p>
        </p:txBody>
      </p:sp>
      <p:sp>
        <p:nvSpPr>
          <p:cNvPr id="5" name="Rectangle 4"/>
          <p:cNvSpPr/>
          <p:nvPr/>
        </p:nvSpPr>
        <p:spPr>
          <a:xfrm>
            <a:off x="76198" y="1629247"/>
            <a:ext cx="2743202" cy="510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C000"/>
                </a:solidFill>
              </a:rPr>
              <a:t>¿</a:t>
            </a:r>
            <a:r>
              <a:rPr lang="es-ES_tradnl" sz="2800" dirty="0">
                <a:solidFill>
                  <a:srgbClr val="FFC000"/>
                </a:solidFill>
              </a:rPr>
              <a:t>Cuáles crisis?</a:t>
            </a:r>
          </a:p>
          <a:p>
            <a:pPr lvl="0" algn="ctr"/>
            <a:endParaRPr lang="en-US" sz="2800" dirty="0" smtClean="0">
              <a:solidFill>
                <a:srgbClr val="FFC000"/>
              </a:solidFill>
            </a:endParaRPr>
          </a:p>
          <a:p>
            <a:pPr lvl="0" algn="ctr"/>
            <a:r>
              <a:rPr lang="en-US" sz="2800" dirty="0" err="1" smtClean="0">
                <a:solidFill>
                  <a:schemeClr val="bg1"/>
                </a:solidFill>
              </a:rPr>
              <a:t>Desastres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0" algn="ctr"/>
            <a:r>
              <a:rPr lang="en-US" sz="2800" dirty="0" smtClean="0">
                <a:solidFill>
                  <a:schemeClr val="bg1"/>
                </a:solidFill>
              </a:rPr>
              <a:t>y </a:t>
            </a:r>
            <a:r>
              <a:rPr lang="en-US" sz="2800" dirty="0" err="1" smtClean="0">
                <a:solidFill>
                  <a:schemeClr val="bg1"/>
                </a:solidFill>
              </a:rPr>
              <a:t>conflictos</a:t>
            </a: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71800" y="1629247"/>
            <a:ext cx="3352800" cy="510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>
                <a:solidFill>
                  <a:srgbClr val="FFC000"/>
                </a:solidFill>
              </a:rPr>
              <a:t>¿</a:t>
            </a:r>
            <a:r>
              <a:rPr lang="es-ES_tradnl" sz="2800" dirty="0">
                <a:solidFill>
                  <a:srgbClr val="FFC000"/>
                </a:solidFill>
              </a:rPr>
              <a:t>Cuáles </a:t>
            </a:r>
            <a:r>
              <a:rPr lang="es-ES_tradnl" sz="2800" dirty="0" smtClean="0">
                <a:solidFill>
                  <a:srgbClr val="FFC000"/>
                </a:solidFill>
              </a:rPr>
              <a:t>migrantes?</a:t>
            </a:r>
            <a:endParaRPr lang="es-ES_tradnl" sz="2800" dirty="0">
              <a:solidFill>
                <a:srgbClr val="FFC000"/>
              </a:solidFill>
            </a:endParaRPr>
          </a:p>
          <a:p>
            <a:pPr algn="ctr"/>
            <a:endParaRPr lang="en-US" sz="2400" dirty="0"/>
          </a:p>
          <a:p>
            <a:pPr algn="ctr">
              <a:spcAft>
                <a:spcPts val="600"/>
              </a:spcAft>
              <a:buClr>
                <a:schemeClr val="accent2"/>
              </a:buClr>
            </a:pPr>
            <a:r>
              <a:rPr lang="en-US" sz="2800" dirty="0" err="1" smtClean="0"/>
              <a:t>En</a:t>
            </a:r>
            <a:r>
              <a:rPr lang="en-US" sz="2800" dirty="0" smtClean="0"/>
              <a:t> </a:t>
            </a:r>
            <a:r>
              <a:rPr lang="en-US" sz="2800" dirty="0" err="1" smtClean="0"/>
              <a:t>pa</a:t>
            </a:r>
            <a:r>
              <a:rPr lang="en-US" sz="2400" dirty="0" err="1" smtClean="0"/>
              <a:t>íses</a:t>
            </a:r>
            <a:r>
              <a:rPr lang="en-US" sz="2400" dirty="0" smtClean="0"/>
              <a:t> </a:t>
            </a:r>
            <a:r>
              <a:rPr lang="en-US" sz="2400" dirty="0" err="1" smtClean="0"/>
              <a:t>afectados</a:t>
            </a:r>
            <a:endParaRPr lang="en-US" sz="2800" dirty="0" smtClean="0"/>
          </a:p>
          <a:p>
            <a:pPr algn="ctr">
              <a:spcAft>
                <a:spcPts val="600"/>
              </a:spcAft>
              <a:buClr>
                <a:schemeClr val="accent2"/>
              </a:buClr>
            </a:pPr>
            <a:r>
              <a:rPr lang="en-US" sz="2800" dirty="0" err="1" smtClean="0"/>
              <a:t>Temporales</a:t>
            </a:r>
            <a:r>
              <a:rPr lang="en-US" sz="2800" dirty="0" smtClean="0"/>
              <a:t> y </a:t>
            </a:r>
            <a:r>
              <a:rPr lang="en-US" sz="2800" dirty="0" err="1" smtClean="0"/>
              <a:t>permanentes</a:t>
            </a:r>
            <a:endParaRPr lang="en-US" sz="2800" dirty="0" smtClean="0"/>
          </a:p>
          <a:p>
            <a:pPr algn="ctr">
              <a:spcAft>
                <a:spcPts val="600"/>
              </a:spcAft>
              <a:buClr>
                <a:schemeClr val="accent2"/>
              </a:buClr>
            </a:pPr>
            <a:r>
              <a:rPr lang="en-US" sz="2800" dirty="0" smtClean="0"/>
              <a:t>Sin </a:t>
            </a:r>
            <a:r>
              <a:rPr lang="en-US" sz="2800" dirty="0" err="1" smtClean="0"/>
              <a:t>considerar</a:t>
            </a:r>
            <a:r>
              <a:rPr lang="en-US" sz="2800" dirty="0" smtClean="0"/>
              <a:t> </a:t>
            </a:r>
            <a:r>
              <a:rPr lang="en-US" sz="2800" dirty="0" err="1" smtClean="0"/>
              <a:t>estatus</a:t>
            </a:r>
            <a:r>
              <a:rPr lang="en-US" sz="2800" dirty="0" smtClean="0"/>
              <a:t> legal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6477000" y="1629247"/>
            <a:ext cx="2590800" cy="5105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smtClean="0">
                <a:solidFill>
                  <a:srgbClr val="FFC000"/>
                </a:solidFill>
              </a:rPr>
              <a:t>¿</a:t>
            </a:r>
            <a:r>
              <a:rPr lang="es-ES_tradnl" sz="2800" dirty="0">
                <a:solidFill>
                  <a:srgbClr val="FFC000"/>
                </a:solidFill>
              </a:rPr>
              <a:t>Cuáles </a:t>
            </a:r>
            <a:r>
              <a:rPr lang="es-ES_tradnl" sz="2800" dirty="0" smtClean="0">
                <a:solidFill>
                  <a:srgbClr val="FFC000"/>
                </a:solidFill>
              </a:rPr>
              <a:t>medidas?</a:t>
            </a:r>
            <a:endParaRPr lang="es-ES_tradnl" sz="2800" dirty="0">
              <a:solidFill>
                <a:srgbClr val="FFC000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Preparación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Respuesta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</a:rPr>
              <a:t>Recuperación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24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43885" y="2170093"/>
            <a:ext cx="4657044" cy="52629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 smtClean="0">
                <a:solidFill>
                  <a:schemeClr val="tx2"/>
                </a:solidFill>
              </a:rPr>
              <a:t>Principios</a:t>
            </a: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	</a:t>
            </a:r>
            <a:r>
              <a:rPr lang="en-US" sz="2800" dirty="0" err="1" smtClean="0">
                <a:solidFill>
                  <a:schemeClr val="tx2"/>
                </a:solidFill>
              </a:rPr>
              <a:t>Guian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todas</a:t>
            </a:r>
            <a:r>
              <a:rPr lang="en-US" sz="2800" dirty="0" smtClean="0">
                <a:solidFill>
                  <a:schemeClr val="tx2"/>
                </a:solidFill>
              </a:rPr>
              <a:t> las </a:t>
            </a:r>
            <a:r>
              <a:rPr lang="en-US" sz="2800" dirty="0" err="1" smtClean="0">
                <a:solidFill>
                  <a:schemeClr val="tx2"/>
                </a:solidFill>
              </a:rPr>
              <a:t>acciones</a:t>
            </a:r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Directrices</a:t>
            </a:r>
            <a:endParaRPr lang="en-US" sz="2800" b="1" dirty="0" smtClean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err="1" smtClean="0">
                <a:solidFill>
                  <a:schemeClr val="tx2"/>
                </a:solidFill>
              </a:rPr>
              <a:t>Sugieren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como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dar</a:t>
            </a:r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dirty="0" smtClean="0">
                <a:solidFill>
                  <a:schemeClr val="tx2"/>
                </a:solidFill>
              </a:rPr>
              <a:t>	forma a las </a:t>
            </a:r>
            <a:r>
              <a:rPr lang="en-US" sz="2800" dirty="0" err="1" smtClean="0">
                <a:solidFill>
                  <a:schemeClr val="tx2"/>
                </a:solidFill>
              </a:rPr>
              <a:t>politicas</a:t>
            </a:r>
            <a:endParaRPr lang="en-US" sz="2800" dirty="0" smtClean="0">
              <a:solidFill>
                <a:schemeClr val="tx2"/>
              </a:solidFill>
            </a:endParaRPr>
          </a:p>
          <a:p>
            <a:endParaRPr lang="en-US" sz="2800" dirty="0">
              <a:solidFill>
                <a:schemeClr val="tx2"/>
              </a:solidFill>
            </a:endParaRPr>
          </a:p>
          <a:p>
            <a:r>
              <a:rPr lang="en-US" sz="2800" b="1" dirty="0" err="1" smtClean="0">
                <a:solidFill>
                  <a:schemeClr val="tx2"/>
                </a:solidFill>
              </a:rPr>
              <a:t>Prácticas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</a:p>
          <a:p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err="1">
                <a:solidFill>
                  <a:schemeClr val="tx2"/>
                </a:solidFill>
              </a:rPr>
              <a:t>Asesoría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técnica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	</a:t>
            </a:r>
            <a:r>
              <a:rPr lang="en-US" sz="2800" dirty="0" smtClean="0">
                <a:solidFill>
                  <a:schemeClr val="tx2"/>
                </a:solidFill>
              </a:rPr>
              <a:t>y </a:t>
            </a:r>
            <a:r>
              <a:rPr lang="en-US" sz="2800" dirty="0" err="1">
                <a:solidFill>
                  <a:schemeClr val="tx2"/>
                </a:solidFill>
              </a:rPr>
              <a:t>operativa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</a:p>
          <a:p>
            <a:endParaRPr lang="en-US" sz="2800" dirty="0" smtClean="0">
              <a:solidFill>
                <a:schemeClr val="tx2"/>
              </a:solidFill>
            </a:endParaRPr>
          </a:p>
          <a:p>
            <a:r>
              <a:rPr lang="en-US" sz="2800" dirty="0">
                <a:solidFill>
                  <a:schemeClr val="tx2"/>
                </a:solidFill>
              </a:rPr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88" y="1661627"/>
            <a:ext cx="3890512" cy="5060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Directrices</a:t>
            </a:r>
            <a:r>
              <a:rPr lang="en-US" sz="4000" b="1" dirty="0" smtClean="0"/>
              <a:t> MICIC</a:t>
            </a:r>
            <a:endParaRPr lang="en-US" sz="40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Principios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71276"/>
            <a:ext cx="8839200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</a:rPr>
              <a:t>Salvar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vidas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</a:rPr>
              <a:t>Respectar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smtClean="0">
                <a:solidFill>
                  <a:schemeClr val="tx2"/>
                </a:solidFill>
              </a:rPr>
              <a:t>y </a:t>
            </a:r>
            <a:r>
              <a:rPr lang="en-US" sz="2800" dirty="0" err="1" smtClean="0">
                <a:solidFill>
                  <a:schemeClr val="tx2"/>
                </a:solidFill>
              </a:rPr>
              <a:t>proteger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los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b="1" dirty="0" smtClean="0">
                <a:solidFill>
                  <a:schemeClr val="tx2"/>
                </a:solidFill>
              </a:rPr>
              <a:t>derechos </a:t>
            </a:r>
            <a:r>
              <a:rPr lang="en-US" sz="2800" b="1" dirty="0" err="1" smtClean="0">
                <a:solidFill>
                  <a:schemeClr val="tx2"/>
                </a:solidFill>
              </a:rPr>
              <a:t>humanos</a:t>
            </a:r>
            <a:endParaRPr lang="en-US" sz="2800" b="1" dirty="0" smtClean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tx2"/>
                </a:solidFill>
              </a:rPr>
              <a:t>Asumir</a:t>
            </a:r>
            <a:r>
              <a:rPr lang="en-US" sz="2800" b="1" dirty="0" smtClean="0">
                <a:solidFill>
                  <a:schemeClr val="tx2"/>
                </a:solidFill>
              </a:rPr>
              <a:t> la </a:t>
            </a:r>
            <a:r>
              <a:rPr lang="en-US" sz="2800" b="1" dirty="0" err="1" smtClean="0">
                <a:solidFill>
                  <a:schemeClr val="tx2"/>
                </a:solidFill>
              </a:rPr>
              <a:t>responsabilidad</a:t>
            </a:r>
            <a:r>
              <a:rPr lang="en-US" sz="2800" dirty="0" smtClean="0">
                <a:solidFill>
                  <a:schemeClr val="tx2"/>
                </a:solidFill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</a:rPr>
              <a:t>Estados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err="1">
                <a:solidFill>
                  <a:schemeClr val="tx2"/>
                </a:solidFill>
              </a:rPr>
              <a:t>Asumir</a:t>
            </a:r>
            <a:r>
              <a:rPr lang="en-US" sz="2800" dirty="0">
                <a:solidFill>
                  <a:schemeClr val="tx2"/>
                </a:solidFill>
              </a:rPr>
              <a:t> la </a:t>
            </a:r>
            <a:r>
              <a:rPr lang="en-US" sz="2800" dirty="0" err="1">
                <a:solidFill>
                  <a:schemeClr val="tx2"/>
                </a:solidFill>
              </a:rPr>
              <a:t>responsabilidad</a:t>
            </a:r>
            <a:r>
              <a:rPr lang="en-US" sz="2800" dirty="0">
                <a:solidFill>
                  <a:schemeClr val="tx2"/>
                </a:solidFill>
              </a:rPr>
              <a:t>: </a:t>
            </a:r>
            <a:r>
              <a:rPr lang="en-US" sz="2800" dirty="0" err="1" smtClean="0">
                <a:solidFill>
                  <a:schemeClr val="tx2"/>
                </a:solidFill>
              </a:rPr>
              <a:t>otros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actores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</a:rPr>
              <a:t>Respectar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los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principios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humanitarios</a:t>
            </a:r>
            <a:endParaRPr lang="en-US" sz="2800" dirty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b="1" dirty="0" err="1" smtClean="0">
                <a:solidFill>
                  <a:schemeClr val="tx2"/>
                </a:solidFill>
              </a:rPr>
              <a:t>Capacitar</a:t>
            </a:r>
            <a:r>
              <a:rPr lang="en-US" sz="2800" b="1" dirty="0" smtClean="0">
                <a:solidFill>
                  <a:schemeClr val="tx2"/>
                </a:solidFill>
              </a:rPr>
              <a:t> a </a:t>
            </a:r>
            <a:r>
              <a:rPr lang="en-US" sz="2800" b="1" dirty="0" err="1" smtClean="0">
                <a:solidFill>
                  <a:schemeClr val="tx2"/>
                </a:solidFill>
              </a:rPr>
              <a:t>los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 err="1" smtClean="0">
                <a:solidFill>
                  <a:schemeClr val="tx2"/>
                </a:solidFill>
              </a:rPr>
              <a:t>migrantes</a:t>
            </a:r>
            <a:endParaRPr lang="en-US" sz="2800" b="1" dirty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</a:rPr>
              <a:t>Comunicar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positivamente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sobre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los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migrantes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</a:rPr>
              <a:t>Actuar</a:t>
            </a:r>
            <a:r>
              <a:rPr lang="en-US" sz="2800" dirty="0" smtClean="0">
                <a:solidFill>
                  <a:schemeClr val="tx2"/>
                </a:solidFill>
              </a:rPr>
              <a:t> a </a:t>
            </a:r>
            <a:r>
              <a:rPr lang="en-US" sz="2800" dirty="0" err="1" smtClean="0">
                <a:solidFill>
                  <a:schemeClr val="tx2"/>
                </a:solidFill>
              </a:rPr>
              <a:t>todos</a:t>
            </a:r>
            <a:r>
              <a:rPr lang="en-US" sz="2800" dirty="0" smtClean="0">
                <a:solidFill>
                  <a:schemeClr val="tx2"/>
                </a:solidFill>
              </a:rPr>
              <a:t> </a:t>
            </a:r>
            <a:r>
              <a:rPr lang="en-US" sz="2800" dirty="0" err="1" smtClean="0">
                <a:solidFill>
                  <a:schemeClr val="tx2"/>
                </a:solidFill>
              </a:rPr>
              <a:t>niveles</a:t>
            </a:r>
            <a:endParaRPr lang="en-US" sz="2800" dirty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</a:rPr>
              <a:t>Cooperar</a:t>
            </a:r>
            <a:endParaRPr lang="en-US" sz="2800" dirty="0" smtClean="0">
              <a:solidFill>
                <a:schemeClr val="tx2"/>
              </a:solidFill>
            </a:endParaRPr>
          </a:p>
          <a:p>
            <a:pPr marL="685800" indent="-685800">
              <a:spcAft>
                <a:spcPts val="300"/>
              </a:spcAft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</a:rPr>
              <a:t>Aprender</a:t>
            </a:r>
            <a:r>
              <a:rPr lang="en-US" sz="2800" dirty="0" smtClean="0">
                <a:solidFill>
                  <a:schemeClr val="tx2"/>
                </a:solidFill>
              </a:rPr>
              <a:t> y </a:t>
            </a:r>
            <a:r>
              <a:rPr lang="en-US" sz="2800" dirty="0" err="1" smtClean="0">
                <a:solidFill>
                  <a:schemeClr val="tx2"/>
                </a:solidFill>
              </a:rPr>
              <a:t>innovar</a:t>
            </a:r>
            <a:endParaRPr lang="en-US" sz="28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 smtClean="0"/>
              <a:t>Directrices</a:t>
            </a:r>
            <a:r>
              <a:rPr lang="en-US" sz="4000" b="1" dirty="0" smtClean="0"/>
              <a:t>: </a:t>
            </a:r>
            <a:r>
              <a:rPr lang="en-US" sz="4000" b="1" dirty="0" err="1" smtClean="0"/>
              <a:t>Preparación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2294215"/>
            <a:ext cx="883920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err="1" smtClean="0">
                <a:solidFill>
                  <a:schemeClr val="tx2"/>
                </a:solidFill>
              </a:rPr>
              <a:t>Colectar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información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sobre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los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peligros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tx2"/>
                </a:solidFill>
              </a:rPr>
              <a:t>Colectar</a:t>
            </a:r>
            <a:r>
              <a:rPr lang="en-US" sz="3600" b="1" dirty="0" smtClean="0">
                <a:solidFill>
                  <a:schemeClr val="tx2"/>
                </a:solidFill>
              </a:rPr>
              <a:t> y </a:t>
            </a:r>
            <a:r>
              <a:rPr lang="en-US" sz="3600" b="1" dirty="0" err="1" smtClean="0">
                <a:solidFill>
                  <a:schemeClr val="tx2"/>
                </a:solidFill>
              </a:rPr>
              <a:t>compartir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información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sobre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err="1" smtClean="0">
                <a:solidFill>
                  <a:schemeClr val="tx2"/>
                </a:solidFill>
              </a:rPr>
              <a:t>los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migrantes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dirty="0" err="1" smtClean="0">
                <a:solidFill>
                  <a:schemeClr val="tx2"/>
                </a:solidFill>
              </a:rPr>
              <a:t>Capacitar</a:t>
            </a:r>
            <a:r>
              <a:rPr lang="en-US" sz="3600" dirty="0" smtClean="0">
                <a:solidFill>
                  <a:schemeClr val="tx2"/>
                </a:solidFill>
              </a:rPr>
              <a:t> a </a:t>
            </a:r>
            <a:r>
              <a:rPr lang="en-US" sz="3600" dirty="0" err="1" smtClean="0">
                <a:solidFill>
                  <a:schemeClr val="tx2"/>
                </a:solidFill>
              </a:rPr>
              <a:t>los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migrantes</a:t>
            </a:r>
            <a:endParaRPr lang="en-US" sz="3600" dirty="0">
              <a:solidFill>
                <a:schemeClr val="tx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600" b="1" dirty="0" err="1" smtClean="0">
                <a:solidFill>
                  <a:schemeClr val="tx2"/>
                </a:solidFill>
              </a:rPr>
              <a:t>Incluir</a:t>
            </a:r>
            <a:r>
              <a:rPr lang="en-US" sz="3600" b="1" dirty="0" smtClean="0">
                <a:solidFill>
                  <a:schemeClr val="tx2"/>
                </a:solidFill>
              </a:rPr>
              <a:t> a </a:t>
            </a:r>
            <a:r>
              <a:rPr lang="en-US" sz="3600" b="1" dirty="0" err="1" smtClean="0">
                <a:solidFill>
                  <a:schemeClr val="tx2"/>
                </a:solidFill>
              </a:rPr>
              <a:t>los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migrantes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en</a:t>
            </a:r>
            <a:r>
              <a:rPr lang="en-US" sz="3600" b="1" dirty="0" smtClean="0">
                <a:solidFill>
                  <a:schemeClr val="tx2"/>
                </a:solidFill>
              </a:rPr>
              <a:t> la </a:t>
            </a:r>
            <a:r>
              <a:rPr lang="en-US" sz="3600" b="1" dirty="0" err="1" smtClean="0">
                <a:solidFill>
                  <a:schemeClr val="tx2"/>
                </a:solidFill>
              </a:rPr>
              <a:t>preparación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br>
              <a:rPr lang="en-US" sz="3600" b="1" dirty="0" smtClean="0">
                <a:solidFill>
                  <a:schemeClr val="tx2"/>
                </a:solidFill>
              </a:rPr>
            </a:br>
            <a:r>
              <a:rPr lang="en-US" sz="3600" b="1" dirty="0" smtClean="0">
                <a:solidFill>
                  <a:schemeClr val="tx2"/>
                </a:solidFill>
              </a:rPr>
              <a:t>para las crisis</a:t>
            </a:r>
          </a:p>
        </p:txBody>
      </p:sp>
    </p:spTree>
    <p:extLst>
      <p:ext uri="{BB962C8B-B14F-4D97-AF65-F5344CB8AC3E}">
        <p14:creationId xmlns:p14="http://schemas.microsoft.com/office/powerpoint/2010/main" val="237667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/>
              <a:t>Directrices</a:t>
            </a:r>
            <a:r>
              <a:rPr lang="en-US" sz="4000" b="1" dirty="0"/>
              <a:t>: </a:t>
            </a:r>
            <a:r>
              <a:rPr lang="en-US" sz="4000" b="1" dirty="0" err="1"/>
              <a:t>Preparación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622590"/>
            <a:ext cx="8839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600" dirty="0" err="1" smtClean="0">
                <a:solidFill>
                  <a:schemeClr val="tx2"/>
                </a:solidFill>
              </a:rPr>
              <a:t>Planificar</a:t>
            </a:r>
            <a:r>
              <a:rPr lang="en-US" sz="3600" dirty="0" smtClean="0">
                <a:solidFill>
                  <a:schemeClr val="tx2"/>
                </a:solidFill>
              </a:rPr>
              <a:t> para crisis con </a:t>
            </a:r>
            <a:r>
              <a:rPr lang="en-US" sz="3600" dirty="0" err="1" smtClean="0">
                <a:solidFill>
                  <a:schemeClr val="tx2"/>
                </a:solidFill>
              </a:rPr>
              <a:t>los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migrantes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600" b="1" dirty="0" err="1" smtClean="0">
                <a:solidFill>
                  <a:schemeClr val="tx2"/>
                </a:solidFill>
              </a:rPr>
              <a:t>Comunicar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eficazmente</a:t>
            </a:r>
            <a:r>
              <a:rPr lang="en-US" sz="3600" b="1" dirty="0">
                <a:solidFill>
                  <a:schemeClr val="tx2"/>
                </a:solidFill>
              </a:rPr>
              <a:t>	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600" b="1" dirty="0" err="1" smtClean="0">
                <a:solidFill>
                  <a:schemeClr val="tx2"/>
                </a:solidFill>
              </a:rPr>
              <a:t>Coordinar</a:t>
            </a:r>
            <a:r>
              <a:rPr lang="en-US" sz="3600" b="1" dirty="0" smtClean="0">
                <a:solidFill>
                  <a:schemeClr val="tx2"/>
                </a:solidFill>
              </a:rPr>
              <a:t> con </a:t>
            </a:r>
            <a:r>
              <a:rPr lang="en-US" sz="3600" b="1" dirty="0" err="1" smtClean="0">
                <a:solidFill>
                  <a:schemeClr val="tx2"/>
                </a:solidFill>
              </a:rPr>
              <a:t>todos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los</a:t>
            </a: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actores</a:t>
            </a:r>
            <a:endParaRPr lang="en-US" sz="3600" b="1" dirty="0" smtClean="0">
              <a:solidFill>
                <a:schemeClr val="tx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5"/>
            </a:pPr>
            <a:r>
              <a:rPr lang="en-US" sz="3600" dirty="0" err="1" smtClean="0">
                <a:solidFill>
                  <a:schemeClr val="tx2"/>
                </a:solidFill>
              </a:rPr>
              <a:t>Capacitar</a:t>
            </a:r>
            <a:r>
              <a:rPr lang="en-US" sz="3600" dirty="0" smtClean="0">
                <a:solidFill>
                  <a:schemeClr val="tx2"/>
                </a:solidFill>
              </a:rPr>
              <a:t> y </a:t>
            </a:r>
            <a:r>
              <a:rPr lang="en-US" sz="3600" dirty="0" err="1" smtClean="0">
                <a:solidFill>
                  <a:schemeClr val="tx2"/>
                </a:solidFill>
              </a:rPr>
              <a:t>aprender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lecciones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7077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err="1"/>
              <a:t>Directrices</a:t>
            </a:r>
            <a:r>
              <a:rPr lang="en-US" sz="4000" b="1" dirty="0"/>
              <a:t>: </a:t>
            </a:r>
            <a:r>
              <a:rPr lang="en-US" sz="4000" b="1" dirty="0" err="1" smtClean="0"/>
              <a:t>Respuesta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389525"/>
            <a:ext cx="9372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 startAt="9"/>
            </a:pPr>
            <a:r>
              <a:rPr lang="en-US" sz="3600" dirty="0" err="1" smtClean="0">
                <a:solidFill>
                  <a:schemeClr val="tx2"/>
                </a:solidFill>
              </a:rPr>
              <a:t>Comunicaciones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inclusivas</a:t>
            </a:r>
            <a:r>
              <a:rPr lang="en-US" sz="3600" dirty="0" smtClean="0">
                <a:solidFill>
                  <a:schemeClr val="tx2"/>
                </a:solidFill>
              </a:rPr>
              <a:t> y </a:t>
            </a:r>
            <a:r>
              <a:rPr lang="en-US" sz="3600" dirty="0" err="1" smtClean="0">
                <a:solidFill>
                  <a:schemeClr val="tx2"/>
                </a:solidFill>
              </a:rPr>
              <a:t>frecuentes</a:t>
            </a:r>
            <a:endParaRPr lang="en-US" sz="3600" dirty="0" smtClean="0">
              <a:solidFill>
                <a:schemeClr val="tx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9"/>
            </a:pP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Facilitar</a:t>
            </a:r>
            <a:r>
              <a:rPr lang="en-US" sz="3600" dirty="0" smtClean="0">
                <a:solidFill>
                  <a:schemeClr val="tx2"/>
                </a:solidFill>
              </a:rPr>
              <a:t> las </a:t>
            </a:r>
            <a:r>
              <a:rPr lang="en-US" sz="3600" dirty="0" err="1" smtClean="0">
                <a:solidFill>
                  <a:schemeClr val="tx2"/>
                </a:solidFill>
              </a:rPr>
              <a:t>evacuaciones</a:t>
            </a:r>
            <a:r>
              <a:rPr lang="en-US" sz="3600" dirty="0">
                <a:solidFill>
                  <a:schemeClr val="tx2"/>
                </a:solidFill>
              </a:rPr>
              <a:t>	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9"/>
            </a:pPr>
            <a:r>
              <a:rPr lang="en-US" sz="3600" b="1" dirty="0" smtClean="0">
                <a:solidFill>
                  <a:schemeClr val="tx2"/>
                </a:solidFill>
              </a:rPr>
              <a:t> </a:t>
            </a:r>
            <a:r>
              <a:rPr lang="en-US" sz="3600" b="1" dirty="0" err="1" smtClean="0">
                <a:solidFill>
                  <a:schemeClr val="tx2"/>
                </a:solidFill>
              </a:rPr>
              <a:t>Asistir</a:t>
            </a:r>
            <a:r>
              <a:rPr lang="en-US" sz="3600" b="1" dirty="0" smtClean="0">
                <a:solidFill>
                  <a:schemeClr val="tx2"/>
                </a:solidFill>
              </a:rPr>
              <a:t> sin </a:t>
            </a:r>
            <a:r>
              <a:rPr lang="en-US" sz="3600" b="1" dirty="0" err="1" smtClean="0">
                <a:solidFill>
                  <a:schemeClr val="tx2"/>
                </a:solidFill>
              </a:rPr>
              <a:t>discriminaciones</a:t>
            </a:r>
            <a:endParaRPr lang="en-US" sz="3600" b="1" dirty="0">
              <a:solidFill>
                <a:schemeClr val="tx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9"/>
            </a:pP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Referir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casos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específicos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>
                <a:solidFill>
                  <a:schemeClr val="tx2"/>
                </a:solidFill>
              </a:rPr>
              <a:t>	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>
              <a:solidFill>
                <a:schemeClr val="tx2"/>
              </a:solidFill>
            </a:endParaRPr>
          </a:p>
          <a:p>
            <a:pPr marL="514350" indent="-514350">
              <a:spcAft>
                <a:spcPts val="1200"/>
              </a:spcAft>
              <a:buFont typeface="+mj-lt"/>
              <a:buAutoNum type="arabicPeriod" startAt="9"/>
            </a:pP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Evacuar</a:t>
            </a:r>
            <a:r>
              <a:rPr lang="en-US" sz="3600" dirty="0" smtClean="0">
                <a:solidFill>
                  <a:schemeClr val="tx2"/>
                </a:solidFill>
              </a:rPr>
              <a:t> y </a:t>
            </a:r>
            <a:r>
              <a:rPr lang="en-US" sz="3600" dirty="0" err="1" smtClean="0">
                <a:solidFill>
                  <a:schemeClr val="tx2"/>
                </a:solidFill>
              </a:rPr>
              <a:t>reubicar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migrantes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r>
              <a:rPr lang="en-US" sz="3600" dirty="0" err="1" smtClean="0">
                <a:solidFill>
                  <a:schemeClr val="tx2"/>
                </a:solidFill>
              </a:rPr>
              <a:t>afectados</a:t>
            </a:r>
            <a:r>
              <a:rPr lang="en-US" sz="3600" dirty="0">
                <a:solidFill>
                  <a:schemeClr val="tx2"/>
                </a:solidFill>
              </a:rPr>
              <a:t>	</a:t>
            </a:r>
            <a:r>
              <a:rPr lang="en-US" sz="3600" dirty="0" smtClean="0">
                <a:solidFill>
                  <a:schemeClr val="tx2"/>
                </a:solidFill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04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Custom 1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072B62"/>
      </a:accent1>
      <a:accent2>
        <a:srgbClr val="0E57C4"/>
      </a:accent2>
      <a:accent3>
        <a:srgbClr val="84B2F6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7438</TotalTime>
  <Words>726</Words>
  <Application>Microsoft Office PowerPoint</Application>
  <PresentationFormat>On-screen Show (4:3)</PresentationFormat>
  <Paragraphs>171</Paragraphs>
  <Slides>25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Avenir Light</vt:lpstr>
      <vt:lpstr>Calibri</vt:lpstr>
      <vt:lpstr>Tw Cen MT</vt:lpstr>
      <vt:lpstr>Wingdings</vt:lpstr>
      <vt:lpstr>Wingdings 2</vt:lpstr>
      <vt:lpstr>Median</vt:lpstr>
      <vt:lpstr>PowerPoint Presentation</vt:lpstr>
      <vt:lpstr>Por qué MICIC?</vt:lpstr>
      <vt:lpstr>El proceso de la Iniciativa</vt:lpstr>
      <vt:lpstr>Ámbito de la Iniciativa MICIC</vt:lpstr>
      <vt:lpstr>Directrices MICIC</vt:lpstr>
      <vt:lpstr>Principios</vt:lpstr>
      <vt:lpstr>Directrices: Preparación</vt:lpstr>
      <vt:lpstr>Directrices: Preparación</vt:lpstr>
      <vt:lpstr>Directrices: Respuesta</vt:lpstr>
      <vt:lpstr>Directrices: Recuperación</vt:lpstr>
      <vt:lpstr>El programa de capacitación</vt:lpstr>
      <vt:lpstr>La investigación </vt:lpstr>
      <vt:lpstr>Países de origen: E-learning</vt:lpstr>
      <vt:lpstr>Países de origen: Smarphone app</vt:lpstr>
      <vt:lpstr>Países de destino: Capacitación</vt:lpstr>
      <vt:lpstr>Coordinación</vt:lpstr>
      <vt:lpstr>Pasos Siguientes</vt:lpstr>
      <vt:lpstr>PowerPoint Presentation</vt:lpstr>
      <vt:lpstr>PowerPoint Presentation</vt:lpstr>
      <vt:lpstr>CAPACITACIÓN REGIONAL  LA PROTECCIÓN DE LOS NACIONALES EN EL EXTERIOR AFECTADOS POR SITUACIÓN DE CRISIS  </vt:lpstr>
      <vt:lpstr>Objetivo General</vt:lpstr>
      <vt:lpstr>Objetivos especificos</vt:lpstr>
      <vt:lpstr>Agenda borrador (resumen)</vt:lpstr>
      <vt:lpstr>Participantes propuestos</vt:lpstr>
      <vt:lpstr>Socios</vt:lpstr>
    </vt:vector>
  </TitlesOfParts>
  <Company>IOM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SWAIN Marita</dc:creator>
  <cp:lastModifiedBy>BONNIE Alexandra</cp:lastModifiedBy>
  <cp:revision>723</cp:revision>
  <cp:lastPrinted>2016-04-06T12:52:09Z</cp:lastPrinted>
  <dcterms:created xsi:type="dcterms:W3CDTF">2014-08-05T08:31:20Z</dcterms:created>
  <dcterms:modified xsi:type="dcterms:W3CDTF">2016-11-15T11:40:42Z</dcterms:modified>
</cp:coreProperties>
</file>