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334" r:id="rId2"/>
    <p:sldId id="273" r:id="rId3"/>
    <p:sldId id="329" r:id="rId4"/>
    <p:sldId id="320" r:id="rId5"/>
    <p:sldId id="318" r:id="rId6"/>
    <p:sldId id="316" r:id="rId7"/>
    <p:sldId id="315" r:id="rId8"/>
    <p:sldId id="335" r:id="rId9"/>
    <p:sldId id="340" r:id="rId10"/>
    <p:sldId id="327" r:id="rId11"/>
    <p:sldId id="341" r:id="rId12"/>
    <p:sldId id="339"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snapVertSplitter="1" vertBarState="minimized" horzBarState="maximized">
    <p:restoredLeft sz="15621" autoAdjust="0"/>
    <p:restoredTop sz="97924" autoAdjust="0"/>
  </p:normalViewPr>
  <p:slideViewPr>
    <p:cSldViewPr>
      <p:cViewPr>
        <p:scale>
          <a:sx n="71" d="100"/>
          <a:sy n="71" d="100"/>
        </p:scale>
        <p:origin x="-2694" y="-924"/>
      </p:cViewPr>
      <p:guideLst>
        <p:guide orient="horz" pos="2160"/>
        <p:guide pos="2880"/>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100" d="100"/>
        <a:sy n="100" d="100"/>
      </p:scale>
      <p:origin x="0" y="0"/>
    </p:cViewPr>
  </p:sorterViewPr>
  <p:notesViewPr>
    <p:cSldViewPr>
      <p:cViewPr>
        <p:scale>
          <a:sx n="100" d="100"/>
          <a:sy n="100" d="100"/>
        </p:scale>
        <p:origin x="-2544" y="504"/>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5139"/>
          </a:xfrm>
          <a:prstGeom prst="rect">
            <a:avLst/>
          </a:prstGeom>
        </p:spPr>
        <p:txBody>
          <a:bodyPr vert="horz" lIns="89730" tIns="44865" rIns="89730" bIns="44865" rtlCol="0"/>
          <a:lstStyle>
            <a:lvl1pPr algn="l">
              <a:defRPr sz="1200"/>
            </a:lvl1pPr>
          </a:lstStyle>
          <a:p>
            <a:endParaRPr lang="en-US" dirty="0"/>
          </a:p>
        </p:txBody>
      </p:sp>
      <p:sp>
        <p:nvSpPr>
          <p:cNvPr id="3" name="Date Placeholder 2"/>
          <p:cNvSpPr>
            <a:spLocks noGrp="1"/>
          </p:cNvSpPr>
          <p:nvPr>
            <p:ph type="dt" sz="quarter" idx="1"/>
          </p:nvPr>
        </p:nvSpPr>
        <p:spPr>
          <a:xfrm>
            <a:off x="3970339" y="0"/>
            <a:ext cx="3038475" cy="465139"/>
          </a:xfrm>
          <a:prstGeom prst="rect">
            <a:avLst/>
          </a:prstGeom>
        </p:spPr>
        <p:txBody>
          <a:bodyPr vert="horz" lIns="89730" tIns="44865" rIns="89730" bIns="44865" rtlCol="0"/>
          <a:lstStyle>
            <a:lvl1pPr algn="r">
              <a:defRPr sz="1200"/>
            </a:lvl1pPr>
          </a:lstStyle>
          <a:p>
            <a:fld id="{CE8404A3-F8FC-4A4D-B6E9-05B73D36EB9F}" type="datetimeFigureOut">
              <a:rPr lang="en-US" smtClean="0"/>
              <a:t>5/18/2016</a:t>
            </a:fld>
            <a:endParaRPr lang="en-US" dirty="0"/>
          </a:p>
        </p:txBody>
      </p:sp>
      <p:sp>
        <p:nvSpPr>
          <p:cNvPr id="4" name="Footer Placeholder 3"/>
          <p:cNvSpPr>
            <a:spLocks noGrp="1"/>
          </p:cNvSpPr>
          <p:nvPr>
            <p:ph type="ftr" sz="quarter" idx="2"/>
          </p:nvPr>
        </p:nvSpPr>
        <p:spPr>
          <a:xfrm>
            <a:off x="1" y="8829675"/>
            <a:ext cx="3038475" cy="465139"/>
          </a:xfrm>
          <a:prstGeom prst="rect">
            <a:avLst/>
          </a:prstGeom>
        </p:spPr>
        <p:txBody>
          <a:bodyPr vert="horz" lIns="89730" tIns="44865" rIns="89730" bIns="4486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9" y="8829675"/>
            <a:ext cx="3038475" cy="465139"/>
          </a:xfrm>
          <a:prstGeom prst="rect">
            <a:avLst/>
          </a:prstGeom>
        </p:spPr>
        <p:txBody>
          <a:bodyPr vert="horz" lIns="89730" tIns="44865" rIns="89730" bIns="44865" rtlCol="0" anchor="b"/>
          <a:lstStyle>
            <a:lvl1pPr algn="r">
              <a:defRPr sz="1200"/>
            </a:lvl1pPr>
          </a:lstStyle>
          <a:p>
            <a:fld id="{63B81A4D-0B00-48A0-BA06-C2E70598A44F}" type="slidenum">
              <a:rPr lang="en-US" smtClean="0"/>
              <a:t>‹#›</a:t>
            </a:fld>
            <a:endParaRPr lang="en-US" dirty="0"/>
          </a:p>
        </p:txBody>
      </p:sp>
    </p:spTree>
    <p:extLst>
      <p:ext uri="{BB962C8B-B14F-4D97-AF65-F5344CB8AC3E}">
        <p14:creationId xmlns:p14="http://schemas.microsoft.com/office/powerpoint/2010/main" val="34568238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1435" tIns="45718" rIns="91435" bIns="45718"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1435" tIns="45718" rIns="91435" bIns="45718" rtlCol="0"/>
          <a:lstStyle>
            <a:lvl1pPr algn="r">
              <a:defRPr sz="1200"/>
            </a:lvl1pPr>
          </a:lstStyle>
          <a:p>
            <a:fld id="{D6293A18-7FCE-4BE6-9137-FA5350BDBB49}" type="datetimeFigureOut">
              <a:rPr lang="en-US" smtClean="0"/>
              <a:t>5/18/2016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35" tIns="45718" rIns="91435" bIns="45718"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1435" tIns="45718" rIns="91435" bIns="4571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6"/>
            <a:ext cx="3037840" cy="464820"/>
          </a:xfrm>
          <a:prstGeom prst="rect">
            <a:avLst/>
          </a:prstGeom>
        </p:spPr>
        <p:txBody>
          <a:bodyPr vert="horz" lIns="91435" tIns="45718" rIns="91435" bIns="4571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6"/>
            <a:ext cx="3037840" cy="464820"/>
          </a:xfrm>
          <a:prstGeom prst="rect">
            <a:avLst/>
          </a:prstGeom>
        </p:spPr>
        <p:txBody>
          <a:bodyPr vert="horz" lIns="91435" tIns="45718" rIns="91435" bIns="45718" rtlCol="0" anchor="b"/>
          <a:lstStyle>
            <a:lvl1pPr algn="r">
              <a:defRPr sz="1200"/>
            </a:lvl1pPr>
          </a:lstStyle>
          <a:p>
            <a:fld id="{F8523A55-0D82-4CE8-8573-51F469DD9DFC}" type="slidenum">
              <a:rPr lang="en-US" smtClean="0"/>
              <a:t>‹#›</a:t>
            </a:fld>
            <a:endParaRPr lang="en-US" dirty="0"/>
          </a:p>
        </p:txBody>
      </p:sp>
    </p:spTree>
    <p:extLst>
      <p:ext uri="{BB962C8B-B14F-4D97-AF65-F5344CB8AC3E}">
        <p14:creationId xmlns:p14="http://schemas.microsoft.com/office/powerpoint/2010/main" val="9998199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267200"/>
            <a:ext cx="5608320" cy="4572000"/>
          </a:xfrm>
        </p:spPr>
        <p:txBody>
          <a:bodyPr/>
          <a:lstStyle/>
          <a:p>
            <a:pPr lvl="0"/>
            <a:r>
              <a:rPr lang="en-US" dirty="0" smtClean="0"/>
              <a:t>The United States and Costa Rica have had the pleasure of presenting the Migrants in Countries in Crisis (MICIC) Initiative and providing updates </a:t>
            </a:r>
            <a:r>
              <a:rPr lang="en-US" dirty="0" smtClean="0"/>
              <a:t>at previous meetings, so it’s a pleasure now to </a:t>
            </a:r>
            <a:r>
              <a:rPr lang="en-US" dirty="0" smtClean="0"/>
              <a:t>summarize where we </a:t>
            </a:r>
            <a:r>
              <a:rPr lang="en-US" dirty="0"/>
              <a:t>stand </a:t>
            </a:r>
            <a:r>
              <a:rPr lang="en-US" dirty="0" smtClean="0"/>
              <a:t>today as we prepare to launch the Initiative next month. We also </a:t>
            </a:r>
            <a:r>
              <a:rPr lang="en-US" dirty="0" smtClean="0"/>
              <a:t>have action requests for all of you. </a:t>
            </a:r>
            <a:r>
              <a:rPr lang="en-US" dirty="0" smtClean="0"/>
              <a:t>First, a quick summary of the Initiative. </a:t>
            </a:r>
            <a:endParaRPr lang="en-US" sz="1050" dirty="0"/>
          </a:p>
          <a:p>
            <a:r>
              <a:rPr lang="en-US" dirty="0"/>
              <a:t> </a:t>
            </a:r>
            <a:endParaRPr lang="en-US" sz="1050" dirty="0"/>
          </a:p>
          <a:p>
            <a:pPr lvl="0"/>
            <a:r>
              <a:rPr lang="en-US" dirty="0"/>
              <a:t>The purpose of the MICIC Initiative is to generate voluntary guidelines for states and others </a:t>
            </a:r>
            <a:r>
              <a:rPr lang="en-US" dirty="0" smtClean="0"/>
              <a:t>–employers</a:t>
            </a:r>
            <a:r>
              <a:rPr lang="en-US" dirty="0"/>
              <a:t>, NGOs, </a:t>
            </a:r>
            <a:r>
              <a:rPr lang="en-US" dirty="0" smtClean="0"/>
              <a:t>IO’s – </a:t>
            </a:r>
            <a:r>
              <a:rPr lang="en-US" dirty="0"/>
              <a:t>to follow in situations in which migrants who are </a:t>
            </a:r>
            <a:r>
              <a:rPr lang="en-US" dirty="0" smtClean="0"/>
              <a:t>living, studying, working outside </a:t>
            </a:r>
            <a:r>
              <a:rPr lang="en-US" dirty="0"/>
              <a:t>of their home country are </a:t>
            </a:r>
            <a:r>
              <a:rPr lang="en-US" dirty="0" smtClean="0"/>
              <a:t>trapped in </a:t>
            </a:r>
            <a:r>
              <a:rPr lang="en-US" dirty="0"/>
              <a:t>situations of </a:t>
            </a:r>
            <a:r>
              <a:rPr lang="en-US" dirty="0" smtClean="0"/>
              <a:t>armed </a:t>
            </a:r>
            <a:r>
              <a:rPr lang="en-US" dirty="0"/>
              <a:t>conflict or a serious natural disaster.  </a:t>
            </a:r>
            <a:endParaRPr lang="en-US" sz="1050" dirty="0"/>
          </a:p>
          <a:p>
            <a:r>
              <a:rPr lang="en-US" dirty="0"/>
              <a:t> </a:t>
            </a:r>
            <a:endParaRPr lang="en-US" sz="1050" dirty="0"/>
          </a:p>
          <a:p>
            <a:pPr lvl="1"/>
            <a:r>
              <a:rPr lang="en-US" dirty="0"/>
              <a:t>We launched this Initiative well before the current global refugee and migration crisis hit the news, and so it is important to say at the outset that it is </a:t>
            </a:r>
            <a:r>
              <a:rPr lang="en-US" i="1" dirty="0"/>
              <a:t>not</a:t>
            </a:r>
            <a:r>
              <a:rPr lang="en-US" dirty="0"/>
              <a:t> designed to directly address all of the challenges of large numbers of people on the move, like the hundreds of thousands of refugees and migrants who have sought to reach Europe in the last year.</a:t>
            </a:r>
            <a:endParaRPr lang="en-US" sz="1050" dirty="0"/>
          </a:p>
          <a:p>
            <a:r>
              <a:rPr lang="en-US" dirty="0"/>
              <a:t> </a:t>
            </a:r>
            <a:endParaRPr lang="en-US" sz="1050" dirty="0"/>
          </a:p>
          <a:p>
            <a:pPr lvl="1"/>
            <a:r>
              <a:rPr lang="en-US" dirty="0"/>
              <a:t>But the MICIC Initiative has gained huge traction because, both in process and substance, it represents the type of enhanced global responsibility-sharing that has to come about to collectively address and better respond to these big crises</a:t>
            </a:r>
            <a:r>
              <a:rPr lang="en-US" dirty="0" smtClean="0"/>
              <a:t>.  </a:t>
            </a:r>
            <a:endParaRPr lang="en-US" sz="1050" dirty="0"/>
          </a:p>
          <a:p>
            <a:r>
              <a:rPr lang="en-US" baseline="0" dirty="0" smtClean="0"/>
              <a:t> </a:t>
            </a:r>
          </a:p>
          <a:p>
            <a:r>
              <a:rPr lang="en-US" baseline="0" dirty="0" smtClean="0"/>
              <a:t>We wand</a:t>
            </a:r>
            <a:r>
              <a:rPr lang="en-US" dirty="0" smtClean="0"/>
              <a:t> to</a:t>
            </a:r>
            <a:r>
              <a:rPr lang="en-US" baseline="0" dirty="0" smtClean="0"/>
              <a:t> </a:t>
            </a:r>
            <a:r>
              <a:rPr lang="en-US" baseline="0" dirty="0" smtClean="0"/>
              <a:t>focus </a:t>
            </a:r>
            <a:r>
              <a:rPr lang="en-US" baseline="0" dirty="0" smtClean="0"/>
              <a:t>especially on </a:t>
            </a:r>
            <a:r>
              <a:rPr lang="en-US" baseline="0" dirty="0" smtClean="0"/>
              <a:t>the connections between the MICIC Initiative and the  September 19 UN meeting on addressing large movements of migrants and refugees. </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F8523A55-0D82-4CE8-8573-51F469DD9DFC}" type="slidenum">
              <a:rPr lang="en-US" smtClean="0"/>
              <a:t>1</a:t>
            </a:fld>
            <a:endParaRPr lang="en-US" dirty="0"/>
          </a:p>
        </p:txBody>
      </p:sp>
    </p:spTree>
    <p:extLst>
      <p:ext uri="{BB962C8B-B14F-4D97-AF65-F5344CB8AC3E}">
        <p14:creationId xmlns:p14="http://schemas.microsoft.com/office/powerpoint/2010/main" val="21056523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15790"/>
            <a:ext cx="5608320" cy="4804410"/>
          </a:xfrm>
        </p:spPr>
        <p:txBody>
          <a:bodyPr/>
          <a:lstStyle/>
          <a:p>
            <a:pPr lvl="0"/>
            <a:r>
              <a:rPr lang="en-US" dirty="0"/>
              <a:t>At the start of this Initiative some stakeholders, including many of our NGO friends, made clear they would like to see a broader initiative on the treatment of </a:t>
            </a:r>
            <a:r>
              <a:rPr lang="en-US" i="1" dirty="0"/>
              <a:t>all</a:t>
            </a:r>
            <a:r>
              <a:rPr lang="en-US" dirty="0"/>
              <a:t> migrants in </a:t>
            </a:r>
            <a:r>
              <a:rPr lang="en-US" i="1" dirty="0"/>
              <a:t>all</a:t>
            </a:r>
            <a:r>
              <a:rPr lang="en-US" dirty="0"/>
              <a:t> circumstances.  While we understood this view, we felt we needed to be more modest at first.  </a:t>
            </a:r>
            <a:r>
              <a:rPr lang="en-US" dirty="0" smtClean="0"/>
              <a:t>We </a:t>
            </a:r>
            <a:r>
              <a:rPr lang="en-US" dirty="0"/>
              <a:t>do feel the time might be right now for broader guidelines and </a:t>
            </a:r>
            <a:r>
              <a:rPr lang="en-US" dirty="0" smtClean="0"/>
              <a:t>recommended </a:t>
            </a:r>
            <a:r>
              <a:rPr lang="en-US" dirty="0"/>
              <a:t>that the September 19 Summit have such an outcome.</a:t>
            </a:r>
            <a:endParaRPr lang="en-US" sz="1050" dirty="0"/>
          </a:p>
          <a:p>
            <a:r>
              <a:rPr lang="en-US" dirty="0"/>
              <a:t> </a:t>
            </a:r>
            <a:endParaRPr lang="en-US" sz="1050" dirty="0"/>
          </a:p>
          <a:p>
            <a:r>
              <a:rPr lang="en-US" dirty="0"/>
              <a:t>While the MICIC Initiative addresses only specific situations, it's a critical contribution to the notion of global responsibility-sharing.  We think the fact that the guidelines are voluntary and non-binding makes them even more effective.  States can choose to implement them flexibly.  The ideas put forth do not require any further ratification beyond the political will to improve our responses. </a:t>
            </a:r>
            <a:endParaRPr lang="en-US" dirty="0" smtClean="0"/>
          </a:p>
          <a:p>
            <a:pPr lvl="0"/>
            <a:endParaRPr lang="en-US" dirty="0"/>
          </a:p>
          <a:p>
            <a:pPr lvl="0"/>
            <a:r>
              <a:rPr lang="en-US" dirty="0" smtClean="0"/>
              <a:t>There </a:t>
            </a:r>
            <a:r>
              <a:rPr lang="en-US" dirty="0"/>
              <a:t>are two large UN efforts this year that directly address the question of global responsibility-sharing:</a:t>
            </a:r>
          </a:p>
          <a:p>
            <a:pPr marL="171450" indent="-171450">
              <a:buFont typeface="Arial" panose="020B0604020202020204" pitchFamily="34" charset="0"/>
              <a:buChar char="•"/>
            </a:pPr>
            <a:r>
              <a:rPr lang="en-US" dirty="0" smtClean="0"/>
              <a:t>September </a:t>
            </a:r>
            <a:r>
              <a:rPr lang="en-US" dirty="0"/>
              <a:t>19 high level meeting at the U.N. on addressing large movements of both refugees and migrants.    The Secretary General's draft report for the September 19 event included a very positive mention of the MICIC Initiative.  The report includes a recommendation for development of  broader guidelines for the treatment of </a:t>
            </a:r>
            <a:r>
              <a:rPr lang="en-US" u="sng" dirty="0"/>
              <a:t>all</a:t>
            </a:r>
            <a:r>
              <a:rPr lang="en-US" dirty="0"/>
              <a:t> vulnerable migrants.  The MICIC Initiative (and other efforts like the Nansen Initiative) provide a model process that might inform such broader guidelines.</a:t>
            </a:r>
          </a:p>
          <a:p>
            <a:pPr marL="171450" indent="-171450">
              <a:buFont typeface="Arial" panose="020B0604020202020204" pitchFamily="34" charset="0"/>
              <a:buChar char="•"/>
            </a:pPr>
            <a:r>
              <a:rPr lang="en-US" dirty="0" smtClean="0"/>
              <a:t>The </a:t>
            </a:r>
            <a:r>
              <a:rPr lang="en-US" dirty="0"/>
              <a:t>next day, September 20, President Obama will host a Leader's Summit, on the global refugee crisis.  He will seek to secure new commitments towards critical goals including increased and sustained support for UN humanitarian appeals, greater opportunities for resettlement, and expanded opportunities for refugee self-reliance through education, legal employment, and other measures.</a:t>
            </a:r>
          </a:p>
          <a:p>
            <a:r>
              <a:rPr lang="en-US" dirty="0"/>
              <a:t> </a:t>
            </a:r>
          </a:p>
          <a:p>
            <a:r>
              <a:rPr lang="en-US" baseline="0" dirty="0" smtClean="0"/>
              <a:t> </a:t>
            </a: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F8523A55-0D82-4CE8-8573-51F469DD9DFC}" type="slidenum">
              <a:rPr lang="en-US" smtClean="0"/>
              <a:t>10</a:t>
            </a:fld>
            <a:endParaRPr lang="en-US" dirty="0"/>
          </a:p>
        </p:txBody>
      </p:sp>
    </p:spTree>
    <p:extLst>
      <p:ext uri="{BB962C8B-B14F-4D97-AF65-F5344CB8AC3E}">
        <p14:creationId xmlns:p14="http://schemas.microsoft.com/office/powerpoint/2010/main" val="8682562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a:p>
            <a:pPr lvl="0"/>
            <a:r>
              <a:rPr lang="en-US" dirty="0"/>
              <a:t>These efforts are complementary in that the September 19 Summit will affirm the key </a:t>
            </a:r>
            <a:r>
              <a:rPr lang="en-US" i="1" dirty="0"/>
              <a:t>principles</a:t>
            </a:r>
            <a:r>
              <a:rPr lang="en-US" dirty="0"/>
              <a:t> of global responsibility-sharing for both refugees and migrants, while President Obama’s Leader’s Summit will deliver concrete </a:t>
            </a:r>
            <a:r>
              <a:rPr lang="en-US" i="1" dirty="0"/>
              <a:t>commitments</a:t>
            </a:r>
            <a:r>
              <a:rPr lang="en-US" dirty="0"/>
              <a:t> from states in the three areas I just mentioned</a:t>
            </a:r>
            <a:r>
              <a:rPr lang="en-US" dirty="0" smtClean="0"/>
              <a:t>.  </a:t>
            </a:r>
            <a:r>
              <a:rPr lang="en-US" u="sng" dirty="0" smtClean="0"/>
              <a:t>So what are we asking of you</a:t>
            </a:r>
            <a:r>
              <a:rPr lang="en-US" dirty="0" smtClean="0"/>
              <a:t>: </a:t>
            </a:r>
            <a:endParaRPr lang="en-US" dirty="0"/>
          </a:p>
          <a:p>
            <a:r>
              <a:rPr lang="en-US" dirty="0"/>
              <a:t> </a:t>
            </a:r>
          </a:p>
          <a:p>
            <a:pPr lvl="0"/>
            <a:r>
              <a:rPr lang="en-US" dirty="0" smtClean="0"/>
              <a:t>We </a:t>
            </a:r>
            <a:r>
              <a:rPr lang="en-US" dirty="0"/>
              <a:t>will </a:t>
            </a:r>
            <a:r>
              <a:rPr lang="en-US" dirty="0" smtClean="0"/>
              <a:t>seek </a:t>
            </a:r>
            <a:r>
              <a:rPr lang="en-US" dirty="0"/>
              <a:t>a positive mention of the MICIC Initiative Guidelines in the outcome document for the September 19 Summit, which will be negotiated in June-July this summer, </a:t>
            </a:r>
            <a:r>
              <a:rPr lang="en-US" b="1" dirty="0"/>
              <a:t>and we ask that you reach out to your missions to the U.N. to ask them to express support for this.</a:t>
            </a:r>
            <a:endParaRPr lang="en-US" dirty="0"/>
          </a:p>
          <a:p>
            <a:r>
              <a:rPr lang="en-US" dirty="0"/>
              <a:t> </a:t>
            </a:r>
          </a:p>
          <a:p>
            <a:pPr lvl="0"/>
            <a:r>
              <a:rPr lang="en-US" dirty="0"/>
              <a:t>We will formally launch the MICIC Initiative guidelines at </a:t>
            </a:r>
            <a:r>
              <a:rPr lang="en-US" dirty="0" smtClean="0"/>
              <a:t>dedicated events </a:t>
            </a:r>
            <a:r>
              <a:rPr lang="en-US" dirty="0"/>
              <a:t>at the UN in </a:t>
            </a:r>
            <a:r>
              <a:rPr lang="en-US" dirty="0" smtClean="0"/>
              <a:t>New York on June 15 in the morning in the ECOSOC Chamber, and on June 28 in Geneva. We hope your governments will attend and express support.  </a:t>
            </a:r>
            <a:endParaRPr lang="en-US" dirty="0"/>
          </a:p>
          <a:p>
            <a:r>
              <a:rPr lang="en-US" dirty="0"/>
              <a:t> </a:t>
            </a:r>
          </a:p>
          <a:p>
            <a:pPr lvl="0"/>
            <a:r>
              <a:rPr lang="en-US" b="1" dirty="0"/>
              <a:t>We hope that your governments will welcome the MICIC Initiative guidelines in your interventions on </a:t>
            </a:r>
            <a:r>
              <a:rPr lang="en-US" b="1" dirty="0" smtClean="0"/>
              <a:t>September 19 </a:t>
            </a:r>
            <a:r>
              <a:rPr lang="en-US" b="1" dirty="0"/>
              <a:t>at the UN event on large movements of refugees and migrants, and at the dedicated launch of the MICIC Initiative </a:t>
            </a:r>
            <a:r>
              <a:rPr lang="en-US" b="1" dirty="0" smtClean="0"/>
              <a:t>guidelines in June.  </a:t>
            </a:r>
            <a:endParaRPr lang="en-US" dirty="0"/>
          </a:p>
          <a:p>
            <a:r>
              <a:rPr lang="en-US" dirty="0"/>
              <a:t> </a:t>
            </a:r>
          </a:p>
          <a:p>
            <a:pPr lvl="0"/>
            <a:r>
              <a:rPr lang="en-US" dirty="0"/>
              <a:t>We also hope that you will join us in championing the MICIC Initiative and we look forward to your ongoing engagement.</a:t>
            </a:r>
          </a:p>
          <a:p>
            <a:r>
              <a:rPr lang="en-US" baseline="0" dirty="0" smtClean="0"/>
              <a:t> </a:t>
            </a:r>
          </a:p>
          <a:p>
            <a:endParaRPr lang="en-US" dirty="0"/>
          </a:p>
        </p:txBody>
      </p:sp>
      <p:sp>
        <p:nvSpPr>
          <p:cNvPr id="4" name="Slide Number Placeholder 3"/>
          <p:cNvSpPr>
            <a:spLocks noGrp="1"/>
          </p:cNvSpPr>
          <p:nvPr>
            <p:ph type="sldNum" sz="quarter" idx="10"/>
          </p:nvPr>
        </p:nvSpPr>
        <p:spPr/>
        <p:txBody>
          <a:bodyPr/>
          <a:lstStyle/>
          <a:p>
            <a:fld id="{F8523A55-0D82-4CE8-8573-51F469DD9DFC}" type="slidenum">
              <a:rPr lang="en-US" smtClean="0"/>
              <a:t>11</a:t>
            </a:fld>
            <a:endParaRPr lang="en-US" dirty="0"/>
          </a:p>
        </p:txBody>
      </p:sp>
    </p:spTree>
    <p:extLst>
      <p:ext uri="{BB962C8B-B14F-4D97-AF65-F5344CB8AC3E}">
        <p14:creationId xmlns:p14="http://schemas.microsoft.com/office/powerpoint/2010/main" val="8682562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F8523A55-0D82-4CE8-8573-51F469DD9DFC}" type="slidenum">
              <a:rPr lang="en-US" smtClean="0"/>
              <a:t>12</a:t>
            </a:fld>
            <a:endParaRPr lang="en-US" dirty="0"/>
          </a:p>
        </p:txBody>
      </p:sp>
      <p:sp>
        <p:nvSpPr>
          <p:cNvPr id="5" name="TextBox 4"/>
          <p:cNvSpPr txBox="1"/>
          <p:nvPr/>
        </p:nvSpPr>
        <p:spPr>
          <a:xfrm>
            <a:off x="914400" y="4572000"/>
            <a:ext cx="5334000" cy="461665"/>
          </a:xfrm>
          <a:prstGeom prst="rect">
            <a:avLst/>
          </a:prstGeom>
          <a:noFill/>
        </p:spPr>
        <p:txBody>
          <a:bodyPr wrap="square" rtlCol="0">
            <a:spAutoFit/>
          </a:bodyPr>
          <a:lstStyle/>
          <a:p>
            <a:r>
              <a:rPr lang="en-US" sz="1200" dirty="0" smtClean="0"/>
              <a:t>Finally, please encourage everyone to continue to share good practices for migrants in countries in crisis, via the MICIC website.  Thank you.</a:t>
            </a:r>
            <a:endParaRPr lang="en-US" sz="1200" dirty="0"/>
          </a:p>
        </p:txBody>
      </p:sp>
    </p:spTree>
    <p:extLst>
      <p:ext uri="{BB962C8B-B14F-4D97-AF65-F5344CB8AC3E}">
        <p14:creationId xmlns:p14="http://schemas.microsoft.com/office/powerpoint/2010/main" val="21056523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Why do we need the MICIC Initiative?   </a:t>
            </a:r>
            <a:endParaRPr lang="en-US" dirty="0" smtClean="0"/>
          </a:p>
          <a:p>
            <a:pPr lvl="0"/>
            <a:endParaRPr lang="en-US" dirty="0"/>
          </a:p>
          <a:p>
            <a:pPr lvl="0"/>
            <a:r>
              <a:rPr lang="en-US" dirty="0"/>
              <a:t>Over the past ten years there </a:t>
            </a:r>
            <a:r>
              <a:rPr lang="en-US" dirty="0" smtClean="0"/>
              <a:t>has </a:t>
            </a:r>
            <a:r>
              <a:rPr lang="en-US" dirty="0"/>
              <a:t>been a growing number of life-threatening conflicts and natural disasters.  </a:t>
            </a:r>
            <a:r>
              <a:rPr lang="en-US" dirty="0" smtClean="0"/>
              <a:t>In Libya in 2011, some </a:t>
            </a:r>
            <a:r>
              <a:rPr lang="en-US" dirty="0"/>
              <a:t>800,000 </a:t>
            </a:r>
            <a:r>
              <a:rPr lang="en-US" baseline="0" dirty="0" smtClean="0"/>
              <a:t>migrants from over 100 countries were trapped.  Many had no access to a telephone, money, or their passports.  Worse, some were even</a:t>
            </a:r>
            <a:r>
              <a:rPr lang="en-US" dirty="0" smtClean="0"/>
              <a:t> jailed.</a:t>
            </a:r>
            <a:endParaRPr lang="en-US" baseline="0" dirty="0" smtClean="0"/>
          </a:p>
          <a:p>
            <a:endParaRPr lang="fr-CH" dirty="0" smtClean="0"/>
          </a:p>
          <a:p>
            <a:r>
              <a:rPr lang="en-US" dirty="0"/>
              <a:t>When crises like these happen, there is large-scale loss of life.  Migrants are often unable to leave or get to safety. They might not speak the language, or be familiar with host country services.  Unscrupulous employers often keep their passports.  They're exploited by smugglers and human traffickers.  Their home country might not have an embassy where they are, or they might be afraid to turn to their home country's authorities.</a:t>
            </a:r>
            <a:endParaRPr lang="fr-CH" baseline="0" dirty="0" smtClean="0"/>
          </a:p>
          <a:p>
            <a:endParaRPr lang="fr-CH" dirty="0"/>
          </a:p>
          <a:p>
            <a:r>
              <a:rPr lang="fr-CH" baseline="0" dirty="0" smtClean="0"/>
              <a:t>The international </a:t>
            </a:r>
            <a:r>
              <a:rPr lang="fr-CH" baseline="0" dirty="0" err="1" smtClean="0"/>
              <a:t>community</a:t>
            </a:r>
            <a:r>
              <a:rPr lang="fr-CH" baseline="0" dirty="0" smtClean="0"/>
              <a:t> </a:t>
            </a:r>
            <a:r>
              <a:rPr lang="fr-CH" baseline="0" dirty="0" err="1" smtClean="0"/>
              <a:t>was</a:t>
            </a:r>
            <a:r>
              <a:rPr lang="fr-CH" baseline="0" dirty="0" smtClean="0"/>
              <a:t> not </a:t>
            </a:r>
            <a:r>
              <a:rPr lang="fr-CH" baseline="0" dirty="0" err="1" smtClean="0"/>
              <a:t>well</a:t>
            </a:r>
            <a:r>
              <a:rPr lang="fr-CH" baseline="0" dirty="0" smtClean="0"/>
              <a:t> </a:t>
            </a:r>
            <a:r>
              <a:rPr lang="fr-CH" baseline="0" dirty="0" err="1" smtClean="0"/>
              <a:t>prepared</a:t>
            </a:r>
            <a:r>
              <a:rPr lang="fr-CH" baseline="0" dirty="0" smtClean="0"/>
              <a:t> to </a:t>
            </a:r>
            <a:r>
              <a:rPr lang="fr-CH" baseline="0" dirty="0" err="1" smtClean="0"/>
              <a:t>evacuate</a:t>
            </a:r>
            <a:r>
              <a:rPr lang="fr-CH" dirty="0" smtClean="0"/>
              <a:t> and </a:t>
            </a:r>
            <a:r>
              <a:rPr lang="fr-CH" dirty="0" err="1" smtClean="0"/>
              <a:t>otherwise</a:t>
            </a:r>
            <a:r>
              <a:rPr lang="fr-CH" dirty="0" smtClean="0"/>
              <a:t> </a:t>
            </a:r>
            <a:r>
              <a:rPr lang="fr-CH" dirty="0" err="1" smtClean="0"/>
              <a:t>assist</a:t>
            </a:r>
            <a:r>
              <a:rPr lang="fr-CH" dirty="0" smtClean="0"/>
              <a:t> </a:t>
            </a:r>
            <a:r>
              <a:rPr lang="fr-CH" baseline="0" dirty="0" err="1" smtClean="0"/>
              <a:t>these</a:t>
            </a:r>
            <a:r>
              <a:rPr lang="fr-CH" baseline="0" dirty="0" smtClean="0"/>
              <a:t> migrants and </a:t>
            </a:r>
            <a:r>
              <a:rPr lang="fr-CH" baseline="0" dirty="0" err="1" smtClean="0"/>
              <a:t>their</a:t>
            </a:r>
            <a:r>
              <a:rPr lang="fr-CH" baseline="0" dirty="0" smtClean="0"/>
              <a:t> </a:t>
            </a:r>
            <a:r>
              <a:rPr lang="fr-CH" baseline="0" dirty="0" err="1" smtClean="0"/>
              <a:t>families</a:t>
            </a:r>
            <a:r>
              <a:rPr lang="fr-CH" baseline="0" dirty="0" smtClean="0"/>
              <a:t>.  </a:t>
            </a:r>
          </a:p>
          <a:p>
            <a:endParaRPr lang="fr-CH" baseline="0" dirty="0" smtClean="0"/>
          </a:p>
          <a:p>
            <a:r>
              <a:rPr lang="fr-CH" baseline="0" dirty="0" err="1" smtClean="0"/>
              <a:t>These</a:t>
            </a:r>
            <a:r>
              <a:rPr lang="fr-CH" baseline="0" dirty="0" smtClean="0"/>
              <a:t> cases </a:t>
            </a:r>
            <a:r>
              <a:rPr lang="fr-CH" baseline="0" dirty="0" err="1" smtClean="0"/>
              <a:t>demonstrated</a:t>
            </a:r>
            <a:r>
              <a:rPr lang="fr-CH" baseline="0" dirty="0" smtClean="0"/>
              <a:t> </a:t>
            </a:r>
            <a:r>
              <a:rPr lang="fr-CH" baseline="0" dirty="0" err="1" smtClean="0"/>
              <a:t>that</a:t>
            </a:r>
            <a:r>
              <a:rPr lang="fr-CH" baseline="0" dirty="0" smtClean="0"/>
              <a:t> a collective effort </a:t>
            </a:r>
            <a:r>
              <a:rPr lang="fr-CH" baseline="0" dirty="0" err="1" smtClean="0"/>
              <a:t>was</a:t>
            </a:r>
            <a:r>
              <a:rPr lang="fr-CH" baseline="0" dirty="0" smtClean="0"/>
              <a:t> </a:t>
            </a:r>
            <a:r>
              <a:rPr lang="fr-CH" baseline="0" dirty="0" err="1" smtClean="0"/>
              <a:t>needed</a:t>
            </a:r>
            <a:r>
              <a:rPr lang="fr-CH" baseline="0" dirty="0" smtClean="0"/>
              <a:t> to </a:t>
            </a:r>
            <a:r>
              <a:rPr lang="fr-CH" baseline="0" dirty="0" err="1" smtClean="0"/>
              <a:t>ensure</a:t>
            </a:r>
            <a:r>
              <a:rPr lang="fr-CH" baseline="0" dirty="0" smtClean="0"/>
              <a:t> protection and support for migrants </a:t>
            </a:r>
            <a:r>
              <a:rPr lang="fr-CH" baseline="0" dirty="0" err="1" smtClean="0"/>
              <a:t>caught</a:t>
            </a:r>
            <a:r>
              <a:rPr lang="fr-CH" baseline="0" dirty="0" smtClean="0"/>
              <a:t> in countries </a:t>
            </a:r>
            <a:r>
              <a:rPr lang="fr-CH" baseline="0" dirty="0" err="1" smtClean="0"/>
              <a:t>experiencing</a:t>
            </a:r>
            <a:r>
              <a:rPr lang="fr-CH" baseline="0" dirty="0" smtClean="0"/>
              <a:t> </a:t>
            </a:r>
            <a:r>
              <a:rPr lang="fr-CH" baseline="0" dirty="0" err="1" smtClean="0"/>
              <a:t>crisis</a:t>
            </a:r>
            <a:r>
              <a:rPr lang="fr-CH" baseline="0" dirty="0" smtClean="0"/>
              <a:t>. </a:t>
            </a:r>
          </a:p>
        </p:txBody>
      </p:sp>
      <p:sp>
        <p:nvSpPr>
          <p:cNvPr id="4" name="Slide Number Placeholder 3"/>
          <p:cNvSpPr>
            <a:spLocks noGrp="1"/>
          </p:cNvSpPr>
          <p:nvPr>
            <p:ph type="sldNum" sz="quarter" idx="10"/>
          </p:nvPr>
        </p:nvSpPr>
        <p:spPr/>
        <p:txBody>
          <a:bodyPr/>
          <a:lstStyle/>
          <a:p>
            <a:fld id="{F8523A55-0D82-4CE8-8573-51F469DD9DFC}" type="slidenum">
              <a:rPr lang="en-US" smtClean="0"/>
              <a:t>2</a:t>
            </a:fld>
            <a:endParaRPr lang="en-US" dirty="0"/>
          </a:p>
        </p:txBody>
      </p:sp>
    </p:spTree>
    <p:extLst>
      <p:ext uri="{BB962C8B-B14F-4D97-AF65-F5344CB8AC3E}">
        <p14:creationId xmlns:p14="http://schemas.microsoft.com/office/powerpoint/2010/main" val="12284075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5029200"/>
            <a:ext cx="5608320" cy="3657600"/>
          </a:xfrm>
        </p:spPr>
        <p:txBody>
          <a:bodyPr/>
          <a:lstStyle/>
          <a:p>
            <a:pPr marL="171450" indent="-171450">
              <a:lnSpc>
                <a:spcPct val="100000"/>
              </a:lnSpc>
              <a:spcAft>
                <a:spcPts val="600"/>
              </a:spcAft>
              <a:buFont typeface="Arial" panose="020B0604020202020204" pitchFamily="34" charset="0"/>
              <a:buChar char="•"/>
            </a:pPr>
            <a:r>
              <a:rPr lang="en-US" sz="1100" b="0" baseline="0" dirty="0" smtClean="0"/>
              <a:t>So why migrants in particular?  Many of you have supported your nationals who were caught in countries experiencing conflict or a natural disaster. You will know from your experience that migrants are affected by crises differently from nationals.  </a:t>
            </a:r>
          </a:p>
          <a:p>
            <a:pPr marL="171450" lvl="0" indent="-171450">
              <a:spcAft>
                <a:spcPts val="600"/>
              </a:spcAft>
              <a:buFont typeface="Arial" panose="020B0604020202020204" pitchFamily="34" charset="0"/>
              <a:buChar char="•"/>
            </a:pPr>
            <a:r>
              <a:rPr lang="en-US" sz="1100" dirty="0" smtClean="0"/>
              <a:t>When </a:t>
            </a:r>
            <a:r>
              <a:rPr lang="en-US" sz="1100" dirty="0"/>
              <a:t>crises like these happen, there is large-scale loss of life.  Migrants are often unable to leave or get to safety. They might not speak the language, so don't see emergency notices, or be familiar with shelters or other local services.  Unscrupulous employers often keep their passports.  They're exploited by smugglers and human traffickers.  Their home country might not have an embassy where they are, or they might be afraid to turn to their home country's authorities</a:t>
            </a:r>
            <a:r>
              <a:rPr lang="en-US" sz="1100" dirty="0" smtClean="0"/>
              <a:t>.</a:t>
            </a:r>
            <a:r>
              <a:rPr lang="en-US" sz="1100" b="0" baseline="0" dirty="0" smtClean="0"/>
              <a:t>  </a:t>
            </a:r>
          </a:p>
          <a:p>
            <a:pPr marL="171450" indent="-171450">
              <a:lnSpc>
                <a:spcPct val="100000"/>
              </a:lnSpc>
              <a:spcAft>
                <a:spcPts val="600"/>
              </a:spcAft>
              <a:buFont typeface="Arial" panose="020B0604020202020204" pitchFamily="34" charset="0"/>
              <a:buChar char="•"/>
            </a:pPr>
            <a:r>
              <a:rPr lang="en-US" sz="1100" b="0" baseline="0" dirty="0" smtClean="0"/>
              <a:t>Their families back home may rely on their remittances, and so they may be reluctant to leave, even if that puts them in danger. </a:t>
            </a:r>
          </a:p>
          <a:p>
            <a:pPr marL="171450" indent="-171450">
              <a:lnSpc>
                <a:spcPct val="100000"/>
              </a:lnSpc>
              <a:spcAft>
                <a:spcPts val="600"/>
              </a:spcAft>
              <a:buFont typeface="Arial" panose="020B0604020202020204" pitchFamily="34" charset="0"/>
              <a:buChar char="•"/>
            </a:pPr>
            <a:r>
              <a:rPr lang="en-US" sz="1100" b="0" baseline="0" dirty="0" smtClean="0"/>
              <a:t>They may have entered the country irregularly, and be reluctant to go to authorities even from their country of origin. </a:t>
            </a:r>
          </a:p>
          <a:p>
            <a:pPr marL="171450" indent="-171450">
              <a:lnSpc>
                <a:spcPct val="100000"/>
              </a:lnSpc>
              <a:spcAft>
                <a:spcPts val="600"/>
              </a:spcAft>
              <a:buFont typeface="Arial" panose="020B0604020202020204" pitchFamily="34" charset="0"/>
              <a:buChar char="•"/>
            </a:pPr>
            <a:r>
              <a:rPr lang="en-US" sz="1100" b="0" baseline="0" dirty="0" smtClean="0"/>
              <a:t>Refugees and asylum seekers can seek access to protection, but there is no similar scheme for migrants. </a:t>
            </a:r>
          </a:p>
          <a:p>
            <a:pPr marL="171450" indent="-171450">
              <a:lnSpc>
                <a:spcPct val="100000"/>
              </a:lnSpc>
              <a:spcAft>
                <a:spcPts val="600"/>
              </a:spcAft>
              <a:buFont typeface="Arial" panose="020B0604020202020204" pitchFamily="34" charset="0"/>
              <a:buChar char="•"/>
            </a:pPr>
            <a:r>
              <a:rPr lang="en-US" sz="1100" b="0" baseline="0" dirty="0" smtClean="0"/>
              <a:t>In other words, migrants can be “caught between the cracks” because no frameworks exist delineating the responsibilities of State and other actors. </a:t>
            </a:r>
          </a:p>
        </p:txBody>
      </p:sp>
      <p:sp>
        <p:nvSpPr>
          <p:cNvPr id="4" name="Slide Number Placeholder 3"/>
          <p:cNvSpPr>
            <a:spLocks noGrp="1"/>
          </p:cNvSpPr>
          <p:nvPr>
            <p:ph type="sldNum" sz="quarter" idx="10"/>
          </p:nvPr>
        </p:nvSpPr>
        <p:spPr/>
        <p:txBody>
          <a:bodyPr/>
          <a:lstStyle/>
          <a:p>
            <a:fld id="{F8523A55-0D82-4CE8-8573-51F469DD9DFC}" type="slidenum">
              <a:rPr lang="en-US" smtClean="0"/>
              <a:t>3</a:t>
            </a:fld>
            <a:endParaRPr lang="en-US" dirty="0"/>
          </a:p>
        </p:txBody>
      </p:sp>
    </p:spTree>
    <p:extLst>
      <p:ext uri="{BB962C8B-B14F-4D97-AF65-F5344CB8AC3E}">
        <p14:creationId xmlns:p14="http://schemas.microsoft.com/office/powerpoint/2010/main" val="14818951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Over the years a number of calls went out to address the situation of migrants caught in countries in crisis:</a:t>
            </a:r>
          </a:p>
          <a:p>
            <a:endParaRPr lang="en-US" baseline="0" dirty="0" smtClean="0"/>
          </a:p>
          <a:p>
            <a:r>
              <a:rPr lang="en-US" baseline="0" dirty="0" smtClean="0"/>
              <a:t>Peter Sutherland, the Special Representative to the U.N. Secretary General for International Migration, was a driving force behind the efforts that led to the MICIC Initiative,</a:t>
            </a:r>
            <a:r>
              <a:rPr lang="en-US" dirty="0" smtClean="0"/>
              <a:t> </a:t>
            </a:r>
            <a:r>
              <a:rPr lang="en-US" dirty="0"/>
              <a:t>raising it at the GFMD beginning in </a:t>
            </a:r>
            <a:r>
              <a:rPr lang="en-US" dirty="0" smtClean="0"/>
              <a:t>2012.</a:t>
            </a:r>
            <a:r>
              <a:rPr lang="en-US" baseline="0" dirty="0" smtClean="0"/>
              <a:t> </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As a result of its experience in Libya, IOM developed its Migration Crisis Operational Framework and a Migration Emergency Funding Mechanism.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At the 2013 U.N. High Level Dialogue on Migration and Development, both SRSG Sutherland and the UN Secretary General called on countries to collaborate and develop an approach to support migrants caught in crisis.  </a:t>
            </a:r>
          </a:p>
          <a:p>
            <a:endParaRPr lang="en-US" baseline="0" dirty="0" smtClean="0"/>
          </a:p>
          <a:p>
            <a:r>
              <a:rPr lang="en-US" baseline="0" dirty="0" smtClean="0"/>
              <a:t>As a result, the governments of the US and Philippines launched the Migrants in Countries in Crisis Initiative in 2014, at the Global Forum on Migration and Development in Stockholm.  </a:t>
            </a:r>
            <a:endParaRPr lang="en-US" dirty="0"/>
          </a:p>
        </p:txBody>
      </p:sp>
      <p:sp>
        <p:nvSpPr>
          <p:cNvPr id="4" name="Slide Number Placeholder 3"/>
          <p:cNvSpPr>
            <a:spLocks noGrp="1"/>
          </p:cNvSpPr>
          <p:nvPr>
            <p:ph type="sldNum" sz="quarter" idx="10"/>
          </p:nvPr>
        </p:nvSpPr>
        <p:spPr/>
        <p:txBody>
          <a:bodyPr/>
          <a:lstStyle/>
          <a:p>
            <a:fld id="{F8523A55-0D82-4CE8-8573-51F469DD9DFC}" type="slidenum">
              <a:rPr lang="en-US" smtClean="0"/>
              <a:t>4</a:t>
            </a:fld>
            <a:endParaRPr lang="en-US" dirty="0"/>
          </a:p>
        </p:txBody>
      </p:sp>
    </p:spTree>
    <p:extLst>
      <p:ext uri="{BB962C8B-B14F-4D97-AF65-F5344CB8AC3E}">
        <p14:creationId xmlns:p14="http://schemas.microsoft.com/office/powerpoint/2010/main" val="3330195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aseline="0" dirty="0" smtClean="0"/>
              <a:t>The Initiative will produce voluntary guidelines that states, employers, NGOs, and international organizations can follow in situations where migrants are stranded as a result of conflict or a natural disaster. </a:t>
            </a:r>
          </a:p>
          <a:p>
            <a:pPr marL="0" indent="0">
              <a:buFont typeface="Arial" panose="020B0604020202020204" pitchFamily="34" charset="0"/>
              <a:buNone/>
            </a:pPr>
            <a:endParaRPr lang="en-US" baseline="0" dirty="0" smtClean="0"/>
          </a:p>
          <a:p>
            <a:pPr marL="0" indent="0">
              <a:buFont typeface="Arial" panose="020B0604020202020204" pitchFamily="34" charset="0"/>
              <a:buNone/>
            </a:pPr>
            <a:r>
              <a:rPr lang="en-US" baseline="0" dirty="0" smtClean="0"/>
              <a:t>These guidelines are meant to help states and others improve how they prepare for crises, respond to them and recover from them. </a:t>
            </a:r>
          </a:p>
          <a:p>
            <a:pPr marL="0" indent="0">
              <a:buFont typeface="Arial" panose="020B0604020202020204" pitchFamily="34" charset="0"/>
              <a:buNone/>
            </a:pPr>
            <a:endParaRPr lang="en-US" baseline="0" dirty="0" smtClean="0"/>
          </a:p>
          <a:p>
            <a:pPr marL="0" indent="0">
              <a:buFont typeface="Arial" panose="020B0604020202020204" pitchFamily="34" charset="0"/>
              <a:buNone/>
            </a:pPr>
            <a:r>
              <a:rPr lang="en-US" baseline="0" dirty="0" smtClean="0"/>
              <a:t>They are meant to be concrete, operational guidance for all actors on how they can ensure that they protect and support migrants. </a:t>
            </a:r>
          </a:p>
          <a:p>
            <a:pPr marL="0" indent="0">
              <a:buFont typeface="Arial" panose="020B0604020202020204" pitchFamily="34" charset="0"/>
              <a:buNone/>
            </a:pPr>
            <a:endParaRPr lang="en-US" baseline="0" dirty="0" smtClean="0"/>
          </a:p>
          <a:p>
            <a:pPr marL="0" indent="0">
              <a:buFont typeface="Arial" panose="020B0604020202020204" pitchFamily="34" charset="0"/>
              <a:buNone/>
            </a:pPr>
            <a:r>
              <a:rPr lang="en-US" baseline="0" dirty="0" smtClean="0"/>
              <a:t>The MICIC Initiative will not result in a treaty, new international law, or anything binding.  Rather, we aim to create a set of practical, voluntary tools that apply to real on-the-ground situations.</a:t>
            </a:r>
          </a:p>
          <a:p>
            <a:pPr marL="0" indent="0">
              <a:buFont typeface="Arial" panose="020B0604020202020204" pitchFamily="34" charset="0"/>
              <a:buNone/>
            </a:pPr>
            <a:endParaRPr lang="en-US" baseline="0" dirty="0" smtClean="0"/>
          </a:p>
          <a:p>
            <a:pPr marL="0" indent="0">
              <a:buFont typeface="Arial" panose="020B0604020202020204" pitchFamily="34" charset="0"/>
              <a:buNone/>
            </a:pPr>
            <a:r>
              <a:rPr lang="en-US" baseline="0" dirty="0" smtClean="0"/>
              <a:t>  </a:t>
            </a:r>
          </a:p>
          <a:p>
            <a:pPr marL="0" indent="0">
              <a:buFont typeface="Arial" panose="020B0604020202020204" pitchFamily="34" charset="0"/>
              <a:buNone/>
            </a:pPr>
            <a:endParaRPr lang="en-US" baseline="0" dirty="0" smtClean="0"/>
          </a:p>
          <a:p>
            <a:pPr marL="0" indent="0">
              <a:buFont typeface="Arial" panose="020B0604020202020204" pitchFamily="34" charset="0"/>
              <a:buNone/>
            </a:pPr>
            <a:endParaRPr lang="en-US" baseline="0" dirty="0" smtClean="0"/>
          </a:p>
          <a:p>
            <a:pPr marL="0" indent="0">
              <a:buFont typeface="Arial" panose="020B0604020202020204" pitchFamily="34" charset="0"/>
              <a:buNone/>
            </a:pPr>
            <a:endParaRPr lang="en-US" baseline="0" dirty="0" smtClean="0"/>
          </a:p>
          <a:p>
            <a:pPr marL="0" indent="0">
              <a:buFont typeface="Arial" panose="020B0604020202020204" pitchFamily="34" charset="0"/>
              <a:buNone/>
            </a:pPr>
            <a:endParaRPr lang="en-US" baseline="0" dirty="0" smtClean="0"/>
          </a:p>
          <a:p>
            <a:pPr marL="0" indent="0">
              <a:buFont typeface="Arial" panose="020B0604020202020204" pitchFamily="34" charset="0"/>
              <a:buNone/>
            </a:pPr>
            <a:endParaRPr lang="en-US" baseline="0" dirty="0" smtClean="0"/>
          </a:p>
        </p:txBody>
      </p:sp>
      <p:sp>
        <p:nvSpPr>
          <p:cNvPr id="4" name="Slide Number Placeholder 3"/>
          <p:cNvSpPr>
            <a:spLocks noGrp="1"/>
          </p:cNvSpPr>
          <p:nvPr>
            <p:ph type="sldNum" sz="quarter" idx="10"/>
          </p:nvPr>
        </p:nvSpPr>
        <p:spPr/>
        <p:txBody>
          <a:bodyPr/>
          <a:lstStyle/>
          <a:p>
            <a:fld id="{F8523A55-0D82-4CE8-8573-51F469DD9DFC}"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15696409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343400"/>
            <a:ext cx="5608320" cy="4876800"/>
          </a:xfrm>
        </p:spPr>
        <p:txBody>
          <a:bodyPr/>
          <a:lstStyle/>
          <a:p>
            <a:r>
              <a:rPr lang="en-US" baseline="0" dirty="0" smtClean="0"/>
              <a:t>The Working Group decided early to focus on a relatively narrow scope</a:t>
            </a:r>
            <a:r>
              <a:rPr lang="en-US" dirty="0" smtClean="0"/>
              <a:t> that was politically feasible</a:t>
            </a:r>
            <a:r>
              <a:rPr lang="en-US" baseline="0" dirty="0" smtClean="0"/>
              <a:t>.  </a:t>
            </a:r>
          </a:p>
          <a:p>
            <a:endParaRPr lang="en-US" baseline="0" dirty="0" smtClean="0"/>
          </a:p>
          <a:p>
            <a:r>
              <a:rPr lang="en-US" baseline="0" dirty="0" smtClean="0"/>
              <a:t>The “migrants” with whom we are concerned may be migrant workers and their families, tourist, students, or victims of trafficking.  They may be in a country temporarily or permanently, and may be regular or irregular migrants.  </a:t>
            </a:r>
            <a:r>
              <a:rPr lang="en-US" baseline="0" dirty="0" smtClean="0"/>
              <a:t>But they are migrants stranded in a country that has</a:t>
            </a:r>
            <a:r>
              <a:rPr lang="en-US" dirty="0" smtClean="0"/>
              <a:t> or is experiencing a natural disaster or a conflict. </a:t>
            </a:r>
            <a:endParaRPr lang="en-US" baseline="0" dirty="0" smtClean="0"/>
          </a:p>
          <a:p>
            <a:endParaRPr lang="en-US" baseline="0" dirty="0" smtClean="0"/>
          </a:p>
          <a:p>
            <a:r>
              <a:rPr lang="en-US" baseline="0" dirty="0" smtClean="0"/>
              <a:t>The Guidelines cover all phases of a crisis, from pre-crisis preparedness and planning, to emergency response, to post crisis recovery.  They won’t create new obligations or norms, but will complement existing frameworks, including refugee frameworks.</a:t>
            </a:r>
            <a:endParaRPr lang="en-US" dirty="0" smtClean="0"/>
          </a:p>
          <a:p>
            <a:endParaRPr lang="en-US" dirty="0" smtClean="0"/>
          </a:p>
          <a:p>
            <a:r>
              <a:rPr lang="en-US" dirty="0" smtClean="0"/>
              <a:t>MICIC’s scope is limited, but it does </a:t>
            </a:r>
            <a:r>
              <a:rPr lang="en-US" dirty="0" smtClean="0"/>
              <a:t>relate </a:t>
            </a:r>
            <a:r>
              <a:rPr lang="en-US" dirty="0" smtClean="0"/>
              <a:t>to the broader crises we are seeing </a:t>
            </a:r>
            <a:r>
              <a:rPr lang="en-US" dirty="0" smtClean="0"/>
              <a:t>today.  The </a:t>
            </a:r>
            <a:r>
              <a:rPr lang="en-US" dirty="0" smtClean="0"/>
              <a:t>crisis in Syria is only the most visible aspect of a much broader global crisis</a:t>
            </a:r>
            <a:r>
              <a:rPr lang="en-US" baseline="0" dirty="0" smtClean="0"/>
              <a:t> including movements in the Andaman Sea, the Bay of Bengal and the Gulf of Aden. </a:t>
            </a:r>
            <a:r>
              <a:rPr lang="en-US" dirty="0" smtClean="0"/>
              <a:t>A </a:t>
            </a:r>
            <a:r>
              <a:rPr lang="en-US" dirty="0" smtClean="0"/>
              <a:t>great many are likely people who don't meet the refugee definition but are forced to move across borders due to conflict, extreme human rights abuses, severe natural disasters, food insecurity, or other extreme circumstances.</a:t>
            </a:r>
          </a:p>
          <a:p>
            <a:endParaRPr lang="en-US" dirty="0" smtClean="0"/>
          </a:p>
          <a:p>
            <a:r>
              <a:rPr lang="en-US" dirty="0" smtClean="0"/>
              <a:t>The burden of caring for them people falls disproportionately on a small number of countries, but there's growing consensus it should be a collective, global responsibility.  </a:t>
            </a:r>
          </a:p>
          <a:p>
            <a:endParaRPr lang="en-US" dirty="0" smtClean="0"/>
          </a:p>
          <a:p>
            <a:r>
              <a:rPr lang="en-US" dirty="0" smtClean="0"/>
              <a:t>So, while the MICIC Initiative addresses only specific situations, it's a critical part of such global responsibility-sharing.  This initiative is one piece of a much larger set of efforts.</a:t>
            </a:r>
          </a:p>
          <a:p>
            <a:endParaRPr lang="en-US" dirty="0" smtClean="0"/>
          </a:p>
          <a:p>
            <a:r>
              <a:rPr lang="en-US" baseline="0" dirty="0" smtClean="0"/>
              <a:t> </a:t>
            </a:r>
            <a:endParaRPr lang="en-US" dirty="0" smtClean="0"/>
          </a:p>
          <a:p>
            <a:endParaRPr lang="en-US" dirty="0"/>
          </a:p>
        </p:txBody>
      </p:sp>
      <p:sp>
        <p:nvSpPr>
          <p:cNvPr id="4" name="Slide Number Placeholder 3"/>
          <p:cNvSpPr>
            <a:spLocks noGrp="1"/>
          </p:cNvSpPr>
          <p:nvPr>
            <p:ph type="sldNum" sz="quarter" idx="10"/>
          </p:nvPr>
        </p:nvSpPr>
        <p:spPr/>
        <p:txBody>
          <a:bodyPr/>
          <a:lstStyle/>
          <a:p>
            <a:fld id="{F8523A55-0D82-4CE8-8573-51F469DD9DFC}" type="slidenum">
              <a:rPr lang="en-US" smtClean="0"/>
              <a:t>6</a:t>
            </a:fld>
            <a:endParaRPr lang="en-US" dirty="0"/>
          </a:p>
        </p:txBody>
      </p:sp>
    </p:spTree>
    <p:extLst>
      <p:ext uri="{BB962C8B-B14F-4D97-AF65-F5344CB8AC3E}">
        <p14:creationId xmlns:p14="http://schemas.microsoft.com/office/powerpoint/2010/main" val="14093072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62000" y="4953000"/>
            <a:ext cx="5608320" cy="2823210"/>
          </a:xfrm>
        </p:spPr>
        <p:txBody>
          <a:bodyPr/>
          <a:lstStyle/>
          <a:p>
            <a:r>
              <a:rPr lang="en-US" baseline="0" dirty="0" smtClean="0"/>
              <a:t>The MICIC Guidelines</a:t>
            </a:r>
            <a:r>
              <a:rPr lang="en-US" dirty="0" smtClean="0"/>
              <a:t> </a:t>
            </a:r>
            <a:r>
              <a:rPr lang="en-US" dirty="0" smtClean="0"/>
              <a:t>are being drafted on the basis of consultations held around the world.  The </a:t>
            </a:r>
            <a:r>
              <a:rPr lang="en-US" baseline="0" dirty="0" smtClean="0"/>
              <a:t>European </a:t>
            </a:r>
            <a:r>
              <a:rPr lang="en-US" baseline="0" dirty="0" smtClean="0"/>
              <a:t>Commission funded six regional consultations with governments and civil society.  </a:t>
            </a:r>
            <a:r>
              <a:rPr lang="en-US" baseline="0" dirty="0" smtClean="0"/>
              <a:t>Many of you participated in the regional consultation for the Americas held a few months ago in San José.  Civil </a:t>
            </a:r>
            <a:r>
              <a:rPr lang="en-US" baseline="0" dirty="0" smtClean="0"/>
              <a:t>society </a:t>
            </a:r>
            <a:r>
              <a:rPr lang="en-US" dirty="0" smtClean="0"/>
              <a:t>organizations held</a:t>
            </a:r>
            <a:r>
              <a:rPr lang="en-US" baseline="0" dirty="0" smtClean="0"/>
              <a:t> </a:t>
            </a:r>
            <a:r>
              <a:rPr lang="en-US" baseline="0" dirty="0" smtClean="0"/>
              <a:t>parallel </a:t>
            </a:r>
            <a:r>
              <a:rPr lang="en-US" baseline="0" dirty="0" smtClean="0"/>
              <a:t>consultations. </a:t>
            </a:r>
            <a:endParaRPr lang="en-US" baseline="0" dirty="0" smtClean="0"/>
          </a:p>
          <a:p>
            <a:endParaRPr lang="en-US" baseline="0" dirty="0" smtClean="0"/>
          </a:p>
          <a:p>
            <a:r>
              <a:rPr lang="en-US" baseline="0" dirty="0" smtClean="0"/>
              <a:t>The US </a:t>
            </a:r>
            <a:r>
              <a:rPr lang="en-US" baseline="0" dirty="0" smtClean="0"/>
              <a:t>supported </a:t>
            </a:r>
            <a:r>
              <a:rPr lang="en-US" baseline="0" dirty="0" smtClean="0"/>
              <a:t>consultations with the IGC “</a:t>
            </a:r>
            <a:r>
              <a:rPr lang="en-US" baseline="0" dirty="0" smtClean="0"/>
              <a:t>Plus” group, </a:t>
            </a:r>
            <a:r>
              <a:rPr lang="en-US" baseline="0" dirty="0" smtClean="0"/>
              <a:t>and thematic consultations with the private sector, civil society and international organizations. </a:t>
            </a:r>
          </a:p>
          <a:p>
            <a:endParaRPr lang="en-US" baseline="0" dirty="0" smtClean="0"/>
          </a:p>
          <a:p>
            <a:r>
              <a:rPr lang="en-US" baseline="0" dirty="0" smtClean="0"/>
              <a:t>These </a:t>
            </a:r>
            <a:r>
              <a:rPr lang="en-US" baseline="0" dirty="0" err="1" smtClean="0"/>
              <a:t>consulattions</a:t>
            </a:r>
            <a:r>
              <a:rPr lang="en-US" baseline="0" dirty="0" smtClean="0"/>
              <a:t> </a:t>
            </a:r>
            <a:r>
              <a:rPr lang="en-US" baseline="0" dirty="0" smtClean="0"/>
              <a:t>were complemented by other work like issue briefs and webinars (web site). </a:t>
            </a:r>
          </a:p>
          <a:p>
            <a:endParaRPr lang="en-US" baseline="0" dirty="0" smtClean="0"/>
          </a:p>
          <a:p>
            <a:r>
              <a:rPr lang="en-US" baseline="0" dirty="0" smtClean="0"/>
              <a:t>The results from the consultations and these supplementary activities have been incorporated</a:t>
            </a:r>
            <a:r>
              <a:rPr lang="en-US" dirty="0" smtClean="0"/>
              <a:t> </a:t>
            </a:r>
            <a:r>
              <a:rPr lang="en-US" baseline="0" dirty="0" smtClean="0"/>
              <a:t>into the MICIC Initiative </a:t>
            </a:r>
            <a:r>
              <a:rPr lang="en-US" baseline="0" dirty="0" smtClean="0"/>
              <a:t>Guidelines. </a:t>
            </a:r>
            <a:endParaRPr lang="en-US" baseline="0" dirty="0" smtClean="0"/>
          </a:p>
          <a:p>
            <a:endParaRPr lang="en-US" baseline="0" dirty="0" smtClean="0"/>
          </a:p>
          <a:p>
            <a:endParaRPr lang="en-US" baseline="0" dirty="0" smtClean="0"/>
          </a:p>
          <a:p>
            <a:endParaRPr lang="en-US" dirty="0" smtClean="0"/>
          </a:p>
        </p:txBody>
      </p:sp>
      <p:sp>
        <p:nvSpPr>
          <p:cNvPr id="4" name="Slide Number Placeholder 3"/>
          <p:cNvSpPr>
            <a:spLocks noGrp="1"/>
          </p:cNvSpPr>
          <p:nvPr>
            <p:ph type="sldNum" sz="quarter" idx="10"/>
          </p:nvPr>
        </p:nvSpPr>
        <p:spPr/>
        <p:txBody>
          <a:bodyPr/>
          <a:lstStyle/>
          <a:p>
            <a:fld id="{F8523A55-0D82-4CE8-8573-51F469DD9DFC}" type="slidenum">
              <a:rPr lang="en-US" smtClean="0"/>
              <a:t>7</a:t>
            </a:fld>
            <a:endParaRPr lang="en-US" dirty="0"/>
          </a:p>
        </p:txBody>
      </p:sp>
    </p:spTree>
    <p:extLst>
      <p:ext uri="{BB962C8B-B14F-4D97-AF65-F5344CB8AC3E}">
        <p14:creationId xmlns:p14="http://schemas.microsoft.com/office/powerpoint/2010/main" val="28233321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r>
              <a:rPr lang="en-US" baseline="0" dirty="0" smtClean="0"/>
              <a:t>The principles, guidelines and practices will be non-binding and voluntary.  </a:t>
            </a:r>
          </a:p>
          <a:p>
            <a:endParaRPr lang="en-US" baseline="0" dirty="0" smtClean="0"/>
          </a:p>
          <a:p>
            <a:r>
              <a:rPr lang="en-US" baseline="0" dirty="0" smtClean="0"/>
              <a:t>When we say principles, we mean foundational, cross-cutting ideas that inform and underpin actions by all stakeholders.  They are important at all phases</a:t>
            </a:r>
            <a:r>
              <a:rPr lang="en-US" dirty="0" smtClean="0"/>
              <a:t> and for </a:t>
            </a:r>
            <a:r>
              <a:rPr lang="en-US" baseline="0" dirty="0" smtClean="0"/>
              <a:t>all measures. </a:t>
            </a:r>
          </a:p>
          <a:p>
            <a:endParaRPr lang="en-US" baseline="0" dirty="0" smtClean="0"/>
          </a:p>
          <a:p>
            <a:r>
              <a:rPr lang="en-US" baseline="0" dirty="0" smtClean="0"/>
              <a:t>The guidelines are targeted suggestions based on the themes that have emerged from the consultations.  They will identify the types of actions all stakeholders can undertake, and that</a:t>
            </a:r>
            <a:r>
              <a:rPr lang="en-US" dirty="0" smtClean="0"/>
              <a:t> </a:t>
            </a:r>
            <a:r>
              <a:rPr lang="en-US" baseline="0" dirty="0" smtClean="0"/>
              <a:t>can be used to inform and shape policies.</a:t>
            </a:r>
          </a:p>
          <a:p>
            <a:endParaRPr lang="en-US" baseline="0" dirty="0" smtClean="0"/>
          </a:p>
          <a:p>
            <a:r>
              <a:rPr lang="en-US" baseline="0" dirty="0" smtClean="0"/>
              <a:t>The practices will illustrate ways in which the guidelines can be implemented. They could be adapted to suit particular contexts, priorities, and interests. </a:t>
            </a:r>
            <a:endParaRPr lang="en-US" dirty="0"/>
          </a:p>
        </p:txBody>
      </p:sp>
      <p:sp>
        <p:nvSpPr>
          <p:cNvPr id="4" name="Slide Number Placeholder 3"/>
          <p:cNvSpPr>
            <a:spLocks noGrp="1"/>
          </p:cNvSpPr>
          <p:nvPr>
            <p:ph type="sldNum" sz="quarter" idx="10"/>
          </p:nvPr>
        </p:nvSpPr>
        <p:spPr/>
        <p:txBody>
          <a:bodyPr/>
          <a:lstStyle/>
          <a:p>
            <a:fld id="{F8523A55-0D82-4CE8-8573-51F469DD9DFC}" type="slidenum">
              <a:rPr lang="en-US" smtClean="0"/>
              <a:t>8</a:t>
            </a:fld>
            <a:endParaRPr lang="en-US" dirty="0"/>
          </a:p>
        </p:txBody>
      </p:sp>
    </p:spTree>
    <p:extLst>
      <p:ext uri="{BB962C8B-B14F-4D97-AF65-F5344CB8AC3E}">
        <p14:creationId xmlns:p14="http://schemas.microsoft.com/office/powerpoint/2010/main" val="36624794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267200"/>
            <a:ext cx="5608320" cy="4800600"/>
          </a:xfrm>
        </p:spPr>
        <p:txBody>
          <a:bodyPr/>
          <a:lstStyle/>
          <a:p>
            <a:pPr lvl="0"/>
            <a:r>
              <a:rPr lang="en-US" dirty="0" smtClean="0"/>
              <a:t>Some </a:t>
            </a:r>
            <a:r>
              <a:rPr lang="en-US" dirty="0"/>
              <a:t>of the </a:t>
            </a:r>
            <a:r>
              <a:rPr lang="en-US" b="1" dirty="0"/>
              <a:t>principles</a:t>
            </a:r>
            <a:r>
              <a:rPr lang="en-US" dirty="0"/>
              <a:t> coming out of the Initiative encourage</a:t>
            </a:r>
            <a:r>
              <a:rPr lang="en-US" dirty="0" smtClean="0"/>
              <a:t>:</a:t>
            </a:r>
          </a:p>
          <a:p>
            <a:pPr lvl="0"/>
            <a:endParaRPr lang="en-US" sz="1050" dirty="0"/>
          </a:p>
          <a:p>
            <a:pPr marL="171450" indent="-171450">
              <a:buFont typeface="Arial" panose="020B0604020202020204" pitchFamily="34" charset="0"/>
              <a:buChar char="•"/>
            </a:pPr>
            <a:r>
              <a:rPr lang="en-US" dirty="0" smtClean="0"/>
              <a:t>Respect </a:t>
            </a:r>
            <a:r>
              <a:rPr lang="en-US" dirty="0"/>
              <a:t>for the inherent humanity and dignity of migrants, noting that even in the midst of challenging conflicts or natural disasters, life-saving humanitarian assistance must be provided in an uncompromising and non-discriminatory manner, regardless of immigration status; and</a:t>
            </a:r>
            <a:endParaRPr lang="en-US" sz="1050" dirty="0"/>
          </a:p>
          <a:p>
            <a:pPr marL="171450" indent="-171450">
              <a:buFont typeface="Arial" panose="020B0604020202020204" pitchFamily="34" charset="0"/>
              <a:buChar char="•"/>
            </a:pPr>
            <a:r>
              <a:rPr lang="en-US" dirty="0" smtClean="0"/>
              <a:t>Highlighting </a:t>
            </a:r>
            <a:r>
              <a:rPr lang="en-US" dirty="0"/>
              <a:t>the positive economic, social, and cultural contributions of migrants to ground public debate in reality and counteract unfair, negative stereotypes and xenophobic attitudes because building on migrants’ resilience and effective integration can enhance our collective responses to crises.   </a:t>
            </a:r>
            <a:endParaRPr lang="en-US" sz="1050" dirty="0"/>
          </a:p>
          <a:p>
            <a:r>
              <a:rPr lang="en-US" dirty="0"/>
              <a:t> </a:t>
            </a:r>
            <a:endParaRPr lang="en-US" sz="1050" dirty="0"/>
          </a:p>
          <a:p>
            <a:pPr lvl="0"/>
            <a:r>
              <a:rPr lang="en-US" dirty="0"/>
              <a:t>Some of the </a:t>
            </a:r>
            <a:r>
              <a:rPr lang="en-US" b="1" dirty="0"/>
              <a:t>practices</a:t>
            </a:r>
            <a:r>
              <a:rPr lang="en-US" dirty="0"/>
              <a:t> shared to implement the guidelines are</a:t>
            </a:r>
            <a:r>
              <a:rPr lang="en-US" dirty="0" smtClean="0"/>
              <a:t>:</a:t>
            </a:r>
          </a:p>
          <a:p>
            <a:pPr lvl="0"/>
            <a:endParaRPr lang="en-US" sz="1050" dirty="0"/>
          </a:p>
          <a:p>
            <a:pPr marL="171450" indent="-171450">
              <a:buFont typeface="Arial" panose="020B0604020202020204" pitchFamily="34" charset="0"/>
              <a:buChar char="•"/>
            </a:pPr>
            <a:r>
              <a:rPr lang="en-US" dirty="0" smtClean="0"/>
              <a:t>Arranging </a:t>
            </a:r>
            <a:r>
              <a:rPr lang="en-US" dirty="0"/>
              <a:t>tracing and reunification services in crises as families can become separated, leaving migrant children more vulnerable to violence, sexual abuse, exploitation, and trafficking; </a:t>
            </a:r>
            <a:endParaRPr lang="en-US" sz="1050" dirty="0"/>
          </a:p>
          <a:p>
            <a:pPr marL="171450" indent="-171450">
              <a:buFont typeface="Arial" panose="020B0604020202020204" pitchFamily="34" charset="0"/>
              <a:buChar char="•"/>
            </a:pPr>
            <a:r>
              <a:rPr lang="en-US" dirty="0" smtClean="0"/>
              <a:t>Creating </a:t>
            </a:r>
            <a:r>
              <a:rPr lang="en-US" dirty="0"/>
              <a:t>child-friendly or private spaces in reception centers and shelters, and deploying protection experts in migration management and relief efforts to meet the psychosocial, health, and other needs of migrant children or victims of trafficking or abuse; and</a:t>
            </a:r>
            <a:endParaRPr lang="en-US" sz="1050" dirty="0"/>
          </a:p>
          <a:p>
            <a:pPr marL="171450" indent="-171450">
              <a:buFont typeface="Arial" panose="020B0604020202020204" pitchFamily="34" charset="0"/>
              <a:buChar char="•"/>
            </a:pPr>
            <a:r>
              <a:rPr lang="en-US" dirty="0" smtClean="0"/>
              <a:t>Harnessing </a:t>
            </a:r>
            <a:r>
              <a:rPr lang="en-US" dirty="0"/>
              <a:t>social media like Twitter feeds that allow migrants to follow hashtags about crises and response in their own languages, Facebook pages with early warning and emergency response information in multiple languages; and crowd-sourcing sites, such as </a:t>
            </a:r>
            <a:r>
              <a:rPr lang="en-US" dirty="0" err="1"/>
              <a:t>Ushahidi</a:t>
            </a:r>
            <a:r>
              <a:rPr lang="en-US" dirty="0"/>
              <a:t>, that help the public add live information to mapping and analysis of disasters and coordinate response on the ground, including between local authorities, civil society, and impromptu volunteer efforts.</a:t>
            </a:r>
            <a:endParaRPr lang="en-US" sz="1050" dirty="0"/>
          </a:p>
          <a:p>
            <a:r>
              <a:rPr lang="en-US" dirty="0"/>
              <a:t> </a:t>
            </a:r>
            <a:endParaRPr lang="en-US" sz="1050" dirty="0"/>
          </a:p>
        </p:txBody>
      </p:sp>
      <p:sp>
        <p:nvSpPr>
          <p:cNvPr id="4" name="Slide Number Placeholder 3"/>
          <p:cNvSpPr>
            <a:spLocks noGrp="1"/>
          </p:cNvSpPr>
          <p:nvPr>
            <p:ph type="sldNum" sz="quarter" idx="10"/>
          </p:nvPr>
        </p:nvSpPr>
        <p:spPr/>
        <p:txBody>
          <a:bodyPr/>
          <a:lstStyle/>
          <a:p>
            <a:fld id="{F8523A55-0D82-4CE8-8573-51F469DD9DFC}" type="slidenum">
              <a:rPr lang="en-US" smtClean="0"/>
              <a:t>9</a:t>
            </a:fld>
            <a:endParaRPr lang="en-US" dirty="0"/>
          </a:p>
        </p:txBody>
      </p:sp>
    </p:spTree>
    <p:extLst>
      <p:ext uri="{BB962C8B-B14F-4D97-AF65-F5344CB8AC3E}">
        <p14:creationId xmlns:p14="http://schemas.microsoft.com/office/powerpoint/2010/main" val="14755126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AC2ADC9A-93B5-469E-8165-BE9715C7D1B7}" type="datetimeFigureOut">
              <a:rPr lang="en-US" smtClean="0"/>
              <a:t>5/18/2016</a:t>
            </a:fld>
            <a:endParaRPr lang="en-US" dirty="0"/>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dirty="0"/>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E88E0141-CD02-422C-9553-3FF149C2062B}"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C2ADC9A-93B5-469E-8165-BE9715C7D1B7}" type="datetimeFigureOut">
              <a:rPr lang="en-US" smtClean="0"/>
              <a:t>5/18/2016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88E0141-CD02-422C-9553-3FF149C2062B}"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AC2ADC9A-93B5-469E-8165-BE9715C7D1B7}" type="datetimeFigureOut">
              <a:rPr lang="en-US" smtClean="0"/>
              <a:t>5/18/2016</a:t>
            </a:fld>
            <a:endParaRPr lang="en-US" dirty="0"/>
          </a:p>
        </p:txBody>
      </p:sp>
      <p:sp>
        <p:nvSpPr>
          <p:cNvPr id="5" name="Footer Placeholder 4"/>
          <p:cNvSpPr>
            <a:spLocks noGrp="1"/>
          </p:cNvSpPr>
          <p:nvPr>
            <p:ph type="ftr" sz="quarter" idx="11"/>
          </p:nvPr>
        </p:nvSpPr>
        <p:spPr>
          <a:xfrm>
            <a:off x="457201" y="6248207"/>
            <a:ext cx="5573483" cy="365125"/>
          </a:xfrm>
        </p:spPr>
        <p:txBody>
          <a:bodyPr/>
          <a:lstStyle/>
          <a:p>
            <a:endParaRPr lang="en-US"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6" name="Slide Number Placeholder 5"/>
          <p:cNvSpPr>
            <a:spLocks noGrp="1"/>
          </p:cNvSpPr>
          <p:nvPr>
            <p:ph type="sldNum" sz="quarter" idx="12"/>
          </p:nvPr>
        </p:nvSpPr>
        <p:spPr>
          <a:xfrm rot="5400000">
            <a:off x="5989638" y="144462"/>
            <a:ext cx="533400" cy="244476"/>
          </a:xfrm>
        </p:spPr>
        <p:txBody>
          <a:bodyPr/>
          <a:lstStyle/>
          <a:p>
            <a:fld id="{E88E0141-CD02-422C-9553-3FF149C2062B}"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C2ADC9A-93B5-469E-8165-BE9715C7D1B7}" type="datetimeFigureOut">
              <a:rPr lang="en-US" smtClean="0"/>
              <a:t>5/18/2016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E88E0141-CD02-422C-9553-3FF149C2062B}" type="slidenum">
              <a:rPr lang="en-US" smtClean="0"/>
              <a:t>‹#›</a:t>
            </a:fld>
            <a:endParaRPr lang="en-US" dirty="0"/>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AC2ADC9A-93B5-469E-8165-BE9715C7D1B7}" type="datetimeFigureOut">
              <a:rPr lang="en-US" smtClean="0"/>
              <a:t>5/18/2016</a:t>
            </a:fld>
            <a:endParaRPr lang="en-US" dirty="0"/>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E88E0141-CD02-422C-9553-3FF149C2062B}" type="slidenum">
              <a:rPr lang="en-US" smtClean="0"/>
              <a:t>‹#›</a:t>
            </a:fld>
            <a:endParaRPr lang="en-US" dirty="0"/>
          </a:p>
        </p:txBody>
      </p:sp>
      <p:sp>
        <p:nvSpPr>
          <p:cNvPr id="14" name="Footer Placeholder 13"/>
          <p:cNvSpPr>
            <a:spLocks noGrp="1"/>
          </p:cNvSpPr>
          <p:nvPr>
            <p:ph type="ftr" sz="quarter" idx="12"/>
          </p:nvPr>
        </p:nvSpPr>
        <p:spPr/>
        <p:txBody>
          <a:bodyPr/>
          <a:lstStyle/>
          <a:p>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AC2ADC9A-93B5-469E-8165-BE9715C7D1B7}" type="datetimeFigureOut">
              <a:rPr lang="en-US" smtClean="0"/>
              <a:t>5/18/2016</a:t>
            </a:fld>
            <a:endParaRPr lang="en-US" dirty="0"/>
          </a:p>
        </p:txBody>
      </p:sp>
      <p:sp>
        <p:nvSpPr>
          <p:cNvPr id="10" name="Slide Number Placeholder 9"/>
          <p:cNvSpPr>
            <a:spLocks noGrp="1"/>
          </p:cNvSpPr>
          <p:nvPr>
            <p:ph type="sldNum" sz="quarter" idx="16"/>
          </p:nvPr>
        </p:nvSpPr>
        <p:spPr/>
        <p:txBody>
          <a:bodyPr rtlCol="0"/>
          <a:lstStyle/>
          <a:p>
            <a:fld id="{E88E0141-CD02-422C-9553-3FF149C2062B}" type="slidenum">
              <a:rPr lang="en-US" smtClean="0"/>
              <a:t>‹#›</a:t>
            </a:fld>
            <a:endParaRPr lang="en-US" dirty="0"/>
          </a:p>
        </p:txBody>
      </p:sp>
      <p:sp>
        <p:nvSpPr>
          <p:cNvPr id="12" name="Footer Placeholder 11"/>
          <p:cNvSpPr>
            <a:spLocks noGrp="1"/>
          </p:cNvSpPr>
          <p:nvPr>
            <p:ph type="ftr" sz="quarter" idx="17"/>
          </p:nvPr>
        </p:nvSpPr>
        <p:spPr/>
        <p:txBody>
          <a:bodyPr rtlCol="0"/>
          <a:lstStyle/>
          <a:p>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AC2ADC9A-93B5-469E-8165-BE9715C7D1B7}" type="datetimeFigureOut">
              <a:rPr lang="en-US" smtClean="0"/>
              <a:t>5/18/2016</a:t>
            </a:fld>
            <a:endParaRPr lang="en-US" dirty="0"/>
          </a:p>
        </p:txBody>
      </p:sp>
      <p:sp>
        <p:nvSpPr>
          <p:cNvPr id="12" name="Slide Number Placeholder 11"/>
          <p:cNvSpPr>
            <a:spLocks noGrp="1"/>
          </p:cNvSpPr>
          <p:nvPr>
            <p:ph type="sldNum" sz="quarter" idx="16"/>
          </p:nvPr>
        </p:nvSpPr>
        <p:spPr/>
        <p:txBody>
          <a:bodyPr rtlCol="0"/>
          <a:lstStyle/>
          <a:p>
            <a:fld id="{E88E0141-CD02-422C-9553-3FF149C2062B}" type="slidenum">
              <a:rPr lang="en-US" smtClean="0"/>
              <a:t>‹#›</a:t>
            </a:fld>
            <a:endParaRPr lang="en-US" dirty="0"/>
          </a:p>
        </p:txBody>
      </p:sp>
      <p:sp>
        <p:nvSpPr>
          <p:cNvPr id="14" name="Footer Placeholder 13"/>
          <p:cNvSpPr>
            <a:spLocks noGrp="1"/>
          </p:cNvSpPr>
          <p:nvPr>
            <p:ph type="ftr" sz="quarter" idx="17"/>
          </p:nvPr>
        </p:nvSpPr>
        <p:spPr/>
        <p:txBody>
          <a:bodyPr rtlCol="0"/>
          <a:lstStyle/>
          <a:p>
            <a:endParaRPr lang="en-US" dirty="0"/>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C2ADC9A-93B5-469E-8165-BE9715C7D1B7}" type="datetimeFigureOut">
              <a:rPr lang="en-US" smtClean="0"/>
              <a:t>5/18/2016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E88E0141-CD02-422C-9553-3FF149C2062B}"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2ADC9A-93B5-469E-8165-BE9715C7D1B7}" type="datetimeFigureOut">
              <a:rPr lang="en-US" smtClean="0"/>
              <a:t>5/18/2016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E88E0141-CD02-422C-9553-3FF149C2062B}"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C2ADC9A-93B5-469E-8165-BE9715C7D1B7}" type="datetimeFigureOut">
              <a:rPr lang="en-US" smtClean="0"/>
              <a:t>5/18/2016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E88E0141-CD02-422C-9553-3FF149C2062B}" type="slidenum">
              <a:rPr lang="en-US" smtClean="0"/>
              <a:t>‹#›</a:t>
            </a:fld>
            <a:endParaRPr lang="en-US" dirty="0"/>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Date Placeholder 11"/>
          <p:cNvSpPr>
            <a:spLocks noGrp="1"/>
          </p:cNvSpPr>
          <p:nvPr>
            <p:ph type="dt" sz="half" idx="10"/>
          </p:nvPr>
        </p:nvSpPr>
        <p:spPr>
          <a:xfrm>
            <a:off x="6248400" y="6248400"/>
            <a:ext cx="2667000" cy="365125"/>
          </a:xfrm>
        </p:spPr>
        <p:txBody>
          <a:bodyPr rtlCol="0"/>
          <a:lstStyle/>
          <a:p>
            <a:fld id="{AC2ADC9A-93B5-469E-8165-BE9715C7D1B7}" type="datetimeFigureOut">
              <a:rPr lang="en-US" smtClean="0"/>
              <a:t>5/18/2016</a:t>
            </a:fld>
            <a:endParaRPr lang="en-US" dirty="0"/>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E88E0141-CD02-422C-9553-3FF149C2062B}" type="slidenum">
              <a:rPr lang="en-US" smtClean="0"/>
              <a:t>‹#›</a:t>
            </a:fld>
            <a:endParaRPr lang="en-US" dirty="0"/>
          </a:p>
        </p:txBody>
      </p:sp>
      <p:sp>
        <p:nvSpPr>
          <p:cNvPr id="14" name="Footer Placeholder 13"/>
          <p:cNvSpPr>
            <a:spLocks noGrp="1"/>
          </p:cNvSpPr>
          <p:nvPr>
            <p:ph type="ftr" sz="quarter" idx="12"/>
          </p:nvPr>
        </p:nvSpPr>
        <p:spPr>
          <a:xfrm>
            <a:off x="1600200" y="6248206"/>
            <a:ext cx="4572000" cy="365125"/>
          </a:xfrm>
        </p:spPr>
        <p:txBody>
          <a:bodyPr rtlCol="0"/>
          <a:lstStyle/>
          <a:p>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dirty="0"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AC2ADC9A-93B5-469E-8165-BE9715C7D1B7}" type="datetimeFigureOut">
              <a:rPr lang="en-US" smtClean="0"/>
              <a:t>5/18/2016</a:t>
            </a:fld>
            <a:endParaRPr lang="en-US" dirty="0"/>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E88E0141-CD02-422C-9553-3FF149C2062B}"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4"/>
          <p:cNvSpPr/>
          <p:nvPr/>
        </p:nvSpPr>
        <p:spPr>
          <a:xfrm>
            <a:off x="1905000" y="6096000"/>
            <a:ext cx="72390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6096000"/>
            <a:ext cx="1676400" cy="53340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4"/>
          <p:cNvSpPr txBox="1">
            <a:spLocks/>
          </p:cNvSpPr>
          <p:nvPr/>
        </p:nvSpPr>
        <p:spPr>
          <a:xfrm>
            <a:off x="647700" y="4755776"/>
            <a:ext cx="7848600" cy="1066800"/>
          </a:xfrm>
          <a:prstGeom prst="rect">
            <a:avLst/>
          </a:prstGeom>
        </p:spPr>
        <p:txBody>
          <a:bodyPr>
            <a:normAutofit fontScale="92500" lnSpcReduction="20000"/>
          </a:bodyPr>
          <a:lstStyle>
            <a:lvl1pPr algn="l" rtl="0" eaLnBrk="1" latinLnBrk="0" hangingPunct="1">
              <a:spcBef>
                <a:spcPct val="0"/>
              </a:spcBef>
              <a:buNone/>
              <a:defRPr kumimoji="0" sz="4400" kern="1200">
                <a:solidFill>
                  <a:schemeClr val="tx2"/>
                </a:solidFill>
                <a:latin typeface="+mj-lt"/>
                <a:ea typeface="+mj-ea"/>
                <a:cs typeface="+mj-cs"/>
              </a:defRPr>
            </a:lvl1pPr>
          </a:lstStyle>
          <a:p>
            <a:pPr algn="ctr"/>
            <a:r>
              <a:rPr lang="en-US" sz="2800" b="1" dirty="0" smtClean="0"/>
              <a:t>Briefing for Regional Conference on Migration</a:t>
            </a:r>
          </a:p>
          <a:p>
            <a:pPr algn="ctr"/>
            <a:r>
              <a:rPr lang="en-US" sz="2800" b="1" dirty="0" smtClean="0"/>
              <a:t>RCGM</a:t>
            </a:r>
            <a:br>
              <a:rPr lang="en-US" sz="2800" b="1" dirty="0" smtClean="0"/>
            </a:br>
            <a:r>
              <a:rPr lang="en-US" sz="2800" b="1" dirty="0" smtClean="0"/>
              <a:t>Tegucigalpa, June 9, 2016</a:t>
            </a:r>
            <a:endParaRPr lang="en-US" sz="2800" b="1"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1000" y="533400"/>
            <a:ext cx="8610600" cy="3944564"/>
          </a:xfrm>
          <a:prstGeom prst="rect">
            <a:avLst/>
          </a:prstGeom>
        </p:spPr>
      </p:pic>
    </p:spTree>
    <p:extLst>
      <p:ext uri="{BB962C8B-B14F-4D97-AF65-F5344CB8AC3E}">
        <p14:creationId xmlns:p14="http://schemas.microsoft.com/office/powerpoint/2010/main" val="26338269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t>Where to from here?</a:t>
            </a:r>
            <a:endParaRPr lang="en-US" sz="3600" b="1" dirty="0"/>
          </a:p>
        </p:txBody>
      </p:sp>
      <p:sp>
        <p:nvSpPr>
          <p:cNvPr id="10" name="Content Placeholder 2"/>
          <p:cNvSpPr>
            <a:spLocks noGrp="1"/>
          </p:cNvSpPr>
          <p:nvPr>
            <p:ph sz="quarter" idx="1"/>
          </p:nvPr>
        </p:nvSpPr>
        <p:spPr>
          <a:xfrm>
            <a:off x="627932" y="1600200"/>
            <a:ext cx="8192935" cy="4953000"/>
          </a:xfrm>
        </p:spPr>
        <p:txBody>
          <a:bodyPr>
            <a:noAutofit/>
          </a:bodyPr>
          <a:lstStyle/>
          <a:p>
            <a:pPr marL="594360" lvl="2" indent="0">
              <a:spcBef>
                <a:spcPts val="0"/>
              </a:spcBef>
              <a:buNone/>
            </a:pPr>
            <a:endParaRPr lang="en-US" sz="2100" dirty="0">
              <a:solidFill>
                <a:schemeClr val="tx2"/>
              </a:solidFill>
            </a:endParaRPr>
          </a:p>
          <a:p>
            <a:pPr marL="594360" lvl="2" indent="0">
              <a:spcBef>
                <a:spcPts val="0"/>
              </a:spcBef>
              <a:buNone/>
            </a:pPr>
            <a:endParaRPr lang="en-US" sz="2400" dirty="0">
              <a:solidFill>
                <a:schemeClr val="tx2"/>
              </a:solidFill>
            </a:endParaRPr>
          </a:p>
          <a:p>
            <a:pPr marL="594360" lvl="2" indent="0">
              <a:spcBef>
                <a:spcPts val="0"/>
              </a:spcBef>
              <a:buNone/>
            </a:pPr>
            <a:endParaRPr lang="en-US" sz="2400" dirty="0">
              <a:solidFill>
                <a:schemeClr val="tx2"/>
              </a:solidFill>
            </a:endParaRPr>
          </a:p>
          <a:p>
            <a:pPr marL="0" indent="0">
              <a:spcBef>
                <a:spcPts val="0"/>
              </a:spcBef>
              <a:buNone/>
            </a:pPr>
            <a:endParaRPr lang="en-US" sz="2800" dirty="0" smtClean="0">
              <a:solidFill>
                <a:schemeClr val="tx2"/>
              </a:solidFill>
            </a:endParaRPr>
          </a:p>
        </p:txBody>
      </p:sp>
      <p:sp>
        <p:nvSpPr>
          <p:cNvPr id="3" name="TextBox 2"/>
          <p:cNvSpPr txBox="1"/>
          <p:nvPr/>
        </p:nvSpPr>
        <p:spPr>
          <a:xfrm>
            <a:off x="990600" y="2133600"/>
            <a:ext cx="7467600" cy="4339650"/>
          </a:xfrm>
          <a:prstGeom prst="rect">
            <a:avLst/>
          </a:prstGeom>
          <a:noFill/>
        </p:spPr>
        <p:txBody>
          <a:bodyPr wrap="square" rtlCol="0">
            <a:spAutoFit/>
          </a:bodyPr>
          <a:lstStyle/>
          <a:p>
            <a:pPr marL="285750" indent="-285750">
              <a:buFont typeface="Arial" panose="020B0604020202020204" pitchFamily="34" charset="0"/>
              <a:buChar char="•"/>
            </a:pPr>
            <a:r>
              <a:rPr lang="en-US" sz="2800" dirty="0" smtClean="0">
                <a:latin typeface="Calibri" panose="020F0502020204030204" pitchFamily="34" charset="0"/>
              </a:rPr>
              <a:t>Consider building on the basis of the MICIC Initiative and contemplate future, broader guidelines;</a:t>
            </a:r>
          </a:p>
          <a:p>
            <a:endParaRPr lang="en-US" sz="2800" dirty="0" smtClean="0">
              <a:latin typeface="Calibri" panose="020F0502020204030204" pitchFamily="34" charset="0"/>
            </a:endParaRPr>
          </a:p>
          <a:p>
            <a:pPr marL="285750" indent="-285750">
              <a:buFont typeface="Arial" panose="020B0604020202020204" pitchFamily="34" charset="0"/>
              <a:buChar char="•"/>
            </a:pPr>
            <a:r>
              <a:rPr lang="en-US" sz="2800" dirty="0" smtClean="0">
                <a:latin typeface="Calibri" panose="020F0502020204030204" pitchFamily="34" charset="0"/>
              </a:rPr>
              <a:t>Voluntary, non-binding nature provides for flexible implementation and effectiveness;</a:t>
            </a:r>
          </a:p>
          <a:p>
            <a:endParaRPr lang="en-US" sz="2800" dirty="0" smtClean="0">
              <a:latin typeface="Calibri" panose="020F0502020204030204" pitchFamily="34" charset="0"/>
            </a:endParaRPr>
          </a:p>
          <a:p>
            <a:pPr marL="285750" indent="-285750">
              <a:buFont typeface="Arial" panose="020B0604020202020204" pitchFamily="34" charset="0"/>
              <a:buChar char="•"/>
            </a:pPr>
            <a:r>
              <a:rPr lang="en-US" sz="2800" dirty="0" smtClean="0">
                <a:latin typeface="Calibri" panose="020F0502020204030204" pitchFamily="34" charset="0"/>
              </a:rPr>
              <a:t>See in the context of global responsibility sharing.</a:t>
            </a:r>
          </a:p>
          <a:p>
            <a:pPr marL="285750" indent="-285750">
              <a:buFont typeface="Arial" panose="020B0604020202020204" pitchFamily="34" charset="0"/>
              <a:buChar char="•"/>
            </a:pPr>
            <a:endParaRPr lang="en-US" sz="2400" dirty="0" smtClean="0">
              <a:latin typeface="Calibri" panose="020F0502020204030204" pitchFamily="34" charset="0"/>
            </a:endParaRPr>
          </a:p>
        </p:txBody>
      </p:sp>
    </p:spTree>
    <p:extLst>
      <p:ext uri="{BB962C8B-B14F-4D97-AF65-F5344CB8AC3E}">
        <p14:creationId xmlns:p14="http://schemas.microsoft.com/office/powerpoint/2010/main" val="39291622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t>What We Ask of You</a:t>
            </a:r>
            <a:endParaRPr lang="en-US" sz="3600" b="1" dirty="0"/>
          </a:p>
        </p:txBody>
      </p:sp>
      <p:sp>
        <p:nvSpPr>
          <p:cNvPr id="10" name="Content Placeholder 2"/>
          <p:cNvSpPr>
            <a:spLocks noGrp="1"/>
          </p:cNvSpPr>
          <p:nvPr>
            <p:ph sz="quarter" idx="1"/>
          </p:nvPr>
        </p:nvSpPr>
        <p:spPr>
          <a:xfrm>
            <a:off x="581674" y="1676400"/>
            <a:ext cx="8192935" cy="4953000"/>
          </a:xfrm>
        </p:spPr>
        <p:txBody>
          <a:bodyPr>
            <a:noAutofit/>
          </a:bodyPr>
          <a:lstStyle/>
          <a:p>
            <a:pPr marL="937260" lvl="2" indent="-342900">
              <a:spcBef>
                <a:spcPts val="0"/>
              </a:spcBef>
            </a:pPr>
            <a:r>
              <a:rPr lang="en-US" sz="2400" dirty="0" smtClean="0">
                <a:solidFill>
                  <a:schemeClr val="tx2"/>
                </a:solidFill>
              </a:rPr>
              <a:t>Seek or support a welcome of the </a:t>
            </a:r>
            <a:r>
              <a:rPr lang="en-US" sz="2400" dirty="0">
                <a:solidFill>
                  <a:schemeClr val="tx2"/>
                </a:solidFill>
              </a:rPr>
              <a:t>MICIC Initiative </a:t>
            </a:r>
            <a:r>
              <a:rPr lang="en-US" sz="2400" dirty="0" smtClean="0">
                <a:solidFill>
                  <a:schemeClr val="tx2"/>
                </a:solidFill>
              </a:rPr>
              <a:t>in the outcome document for 19 September UN Summit </a:t>
            </a:r>
          </a:p>
          <a:p>
            <a:pPr marL="594360" lvl="2" indent="0">
              <a:spcBef>
                <a:spcPts val="0"/>
              </a:spcBef>
              <a:buNone/>
            </a:pPr>
            <a:endParaRPr lang="en-US" sz="2400" dirty="0" smtClean="0">
              <a:solidFill>
                <a:schemeClr val="tx2"/>
              </a:solidFill>
            </a:endParaRPr>
          </a:p>
          <a:p>
            <a:pPr marL="937260" lvl="2" indent="-342900">
              <a:spcBef>
                <a:spcPts val="0"/>
              </a:spcBef>
            </a:pPr>
            <a:r>
              <a:rPr lang="en-US" sz="2400" dirty="0" smtClean="0">
                <a:solidFill>
                  <a:schemeClr val="tx2"/>
                </a:solidFill>
              </a:rPr>
              <a:t>Welcome the </a:t>
            </a:r>
            <a:r>
              <a:rPr lang="en-US" sz="2400" dirty="0">
                <a:solidFill>
                  <a:schemeClr val="tx2"/>
                </a:solidFill>
              </a:rPr>
              <a:t>MICIC Initiative </a:t>
            </a:r>
            <a:r>
              <a:rPr lang="en-US" sz="2400" dirty="0" smtClean="0">
                <a:solidFill>
                  <a:schemeClr val="tx2"/>
                </a:solidFill>
              </a:rPr>
              <a:t>in your oral interventions at the </a:t>
            </a:r>
            <a:r>
              <a:rPr lang="en-US" sz="2400" dirty="0">
                <a:solidFill>
                  <a:schemeClr val="tx2"/>
                </a:solidFill>
              </a:rPr>
              <a:t>19 September </a:t>
            </a:r>
            <a:r>
              <a:rPr lang="en-US" sz="2400" dirty="0" smtClean="0">
                <a:solidFill>
                  <a:schemeClr val="tx2"/>
                </a:solidFill>
              </a:rPr>
              <a:t>UN Summit </a:t>
            </a:r>
          </a:p>
          <a:p>
            <a:pPr marL="594360" lvl="2" indent="0">
              <a:spcBef>
                <a:spcPts val="0"/>
              </a:spcBef>
              <a:buNone/>
            </a:pPr>
            <a:endParaRPr lang="en-US" sz="2400" dirty="0" smtClean="0">
              <a:solidFill>
                <a:schemeClr val="tx2"/>
              </a:solidFill>
            </a:endParaRPr>
          </a:p>
          <a:p>
            <a:pPr marL="937260" lvl="2" indent="-342900">
              <a:spcBef>
                <a:spcPts val="0"/>
              </a:spcBef>
            </a:pPr>
            <a:r>
              <a:rPr lang="en-US" sz="2400" dirty="0" smtClean="0">
                <a:solidFill>
                  <a:schemeClr val="tx2"/>
                </a:solidFill>
              </a:rPr>
              <a:t>Consider using </a:t>
            </a:r>
            <a:r>
              <a:rPr lang="en-US" sz="2400" dirty="0">
                <a:solidFill>
                  <a:schemeClr val="tx2"/>
                </a:solidFill>
              </a:rPr>
              <a:t>the MICIC Initiative </a:t>
            </a:r>
            <a:r>
              <a:rPr lang="en-US" sz="2400" dirty="0" smtClean="0">
                <a:solidFill>
                  <a:schemeClr val="tx2"/>
                </a:solidFill>
              </a:rPr>
              <a:t>Principles</a:t>
            </a:r>
            <a:r>
              <a:rPr lang="en-US" sz="2400" dirty="0">
                <a:solidFill>
                  <a:schemeClr val="tx2"/>
                </a:solidFill>
              </a:rPr>
              <a:t>, </a:t>
            </a:r>
            <a:r>
              <a:rPr lang="en-US" sz="2400" dirty="0" smtClean="0">
                <a:solidFill>
                  <a:schemeClr val="tx2"/>
                </a:solidFill>
              </a:rPr>
              <a:t>Guidelines </a:t>
            </a:r>
            <a:r>
              <a:rPr lang="en-US" sz="2400" dirty="0">
                <a:solidFill>
                  <a:schemeClr val="tx2"/>
                </a:solidFill>
              </a:rPr>
              <a:t>and </a:t>
            </a:r>
            <a:r>
              <a:rPr lang="en-US" sz="2400" dirty="0" smtClean="0">
                <a:solidFill>
                  <a:schemeClr val="tx2"/>
                </a:solidFill>
              </a:rPr>
              <a:t>Practices </a:t>
            </a:r>
            <a:r>
              <a:rPr lang="en-US" sz="2400" dirty="0">
                <a:solidFill>
                  <a:schemeClr val="tx2"/>
                </a:solidFill>
              </a:rPr>
              <a:t>to improve your planning, </a:t>
            </a:r>
            <a:r>
              <a:rPr lang="en-US" sz="2400" dirty="0" smtClean="0">
                <a:solidFill>
                  <a:schemeClr val="tx2"/>
                </a:solidFill>
              </a:rPr>
              <a:t>response, recovery </a:t>
            </a:r>
            <a:r>
              <a:rPr lang="en-US" sz="2400" dirty="0">
                <a:solidFill>
                  <a:schemeClr val="tx2"/>
                </a:solidFill>
              </a:rPr>
              <a:t>and the assistance you provide migrants</a:t>
            </a:r>
            <a:r>
              <a:rPr lang="en-US" sz="2100" dirty="0">
                <a:solidFill>
                  <a:schemeClr val="tx2"/>
                </a:solidFill>
              </a:rPr>
              <a:t>	</a:t>
            </a:r>
            <a:endParaRPr lang="en-US" sz="2100" dirty="0" smtClean="0">
              <a:solidFill>
                <a:schemeClr val="tx2"/>
              </a:solidFill>
            </a:endParaRPr>
          </a:p>
          <a:p>
            <a:pPr marL="594360" lvl="2" indent="0">
              <a:spcBef>
                <a:spcPts val="0"/>
              </a:spcBef>
              <a:buNone/>
            </a:pPr>
            <a:endParaRPr lang="en-US" sz="2400" dirty="0" smtClean="0">
              <a:solidFill>
                <a:schemeClr val="tx2"/>
              </a:solidFill>
            </a:endParaRPr>
          </a:p>
          <a:p>
            <a:pPr marL="937260" lvl="2" indent="-342900">
              <a:spcBef>
                <a:spcPts val="0"/>
              </a:spcBef>
            </a:pPr>
            <a:r>
              <a:rPr lang="en-US" sz="2400" dirty="0" smtClean="0">
                <a:solidFill>
                  <a:schemeClr val="tx2"/>
                </a:solidFill>
              </a:rPr>
              <a:t>Help us raise awareness by briefing your counterparts in capitals, Geneva, and New York</a:t>
            </a:r>
          </a:p>
          <a:p>
            <a:pPr marL="594360" lvl="2" indent="0">
              <a:spcBef>
                <a:spcPts val="0"/>
              </a:spcBef>
              <a:buNone/>
            </a:pPr>
            <a:endParaRPr lang="en-US" sz="2100" dirty="0">
              <a:solidFill>
                <a:schemeClr val="tx2"/>
              </a:solidFill>
            </a:endParaRPr>
          </a:p>
          <a:p>
            <a:pPr marL="594360" lvl="2" indent="0">
              <a:spcBef>
                <a:spcPts val="0"/>
              </a:spcBef>
              <a:buNone/>
            </a:pPr>
            <a:endParaRPr lang="en-US" sz="2400" dirty="0">
              <a:solidFill>
                <a:schemeClr val="tx2"/>
              </a:solidFill>
            </a:endParaRPr>
          </a:p>
          <a:p>
            <a:pPr marL="594360" lvl="2" indent="0">
              <a:spcBef>
                <a:spcPts val="0"/>
              </a:spcBef>
              <a:buNone/>
            </a:pPr>
            <a:endParaRPr lang="en-US" sz="2400" dirty="0">
              <a:solidFill>
                <a:schemeClr val="tx2"/>
              </a:solidFill>
            </a:endParaRPr>
          </a:p>
          <a:p>
            <a:pPr marL="0" indent="0">
              <a:spcBef>
                <a:spcPts val="0"/>
              </a:spcBef>
              <a:buNone/>
            </a:pPr>
            <a:endParaRPr lang="en-US" sz="2800" dirty="0" smtClean="0">
              <a:solidFill>
                <a:schemeClr val="tx2"/>
              </a:solidFill>
            </a:endParaRPr>
          </a:p>
        </p:txBody>
      </p:sp>
    </p:spTree>
    <p:extLst>
      <p:ext uri="{BB962C8B-B14F-4D97-AF65-F5344CB8AC3E}">
        <p14:creationId xmlns:p14="http://schemas.microsoft.com/office/powerpoint/2010/main" val="11804524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Rectangle 4"/>
          <p:cNvSpPr/>
          <p:nvPr/>
        </p:nvSpPr>
        <p:spPr>
          <a:xfrm>
            <a:off x="1905000" y="6096000"/>
            <a:ext cx="72390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6096000"/>
            <a:ext cx="1676400" cy="53340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58838" y="380999"/>
            <a:ext cx="4345641" cy="1990763"/>
          </a:xfrm>
          <a:prstGeom prst="rect">
            <a:avLst/>
          </a:prstGeom>
        </p:spPr>
      </p:pic>
      <p:sp>
        <p:nvSpPr>
          <p:cNvPr id="3" name="TextBox 2"/>
          <p:cNvSpPr txBox="1"/>
          <p:nvPr/>
        </p:nvSpPr>
        <p:spPr>
          <a:xfrm>
            <a:off x="100853" y="2684145"/>
            <a:ext cx="8915400" cy="1892826"/>
          </a:xfrm>
          <a:prstGeom prst="rect">
            <a:avLst/>
          </a:prstGeom>
          <a:noFill/>
        </p:spPr>
        <p:txBody>
          <a:bodyPr wrap="square" rtlCol="0">
            <a:spAutoFit/>
          </a:bodyPr>
          <a:lstStyle/>
          <a:p>
            <a:pPr algn="ctr"/>
            <a:r>
              <a:rPr lang="en-US" sz="5400" dirty="0" smtClean="0">
                <a:solidFill>
                  <a:schemeClr val="tx2"/>
                </a:solidFill>
              </a:rPr>
              <a:t>Share a Practice at:</a:t>
            </a:r>
            <a:endParaRPr lang="en-US" sz="5400" dirty="0"/>
          </a:p>
          <a:p>
            <a:endParaRPr lang="en-US" sz="3200" dirty="0" smtClean="0"/>
          </a:p>
          <a:p>
            <a:pPr algn="ctr"/>
            <a:r>
              <a:rPr lang="en-US" sz="3100" dirty="0" smtClean="0"/>
              <a:t>http</a:t>
            </a:r>
            <a:r>
              <a:rPr lang="en-US" sz="3100" dirty="0"/>
              <a:t>://</a:t>
            </a:r>
            <a:r>
              <a:rPr lang="en-US" sz="3100" dirty="0" smtClean="0"/>
              <a:t>micicinitiative.iom.int/connect/share-practice</a:t>
            </a:r>
          </a:p>
        </p:txBody>
      </p:sp>
    </p:spTree>
    <p:extLst>
      <p:ext uri="{BB962C8B-B14F-4D97-AF65-F5344CB8AC3E}">
        <p14:creationId xmlns:p14="http://schemas.microsoft.com/office/powerpoint/2010/main" val="5641478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BEBA8EAE-BF5A-486C-A8C5-ECC9F3942E4B}">
                <a14:imgProps xmlns:a14="http://schemas.microsoft.com/office/drawing/2010/main">
                  <a14:imgLayer r:embed="rId4">
                    <a14:imgEffect>
                      <a14:artisticTexturizer/>
                    </a14:imgEffect>
                    <a14:imgEffect>
                      <a14:sharpenSoften amount="-18000"/>
                    </a14:imgEffect>
                    <a14:imgEffect>
                      <a14:colorTemperature colorTemp="4700"/>
                    </a14:imgEffect>
                    <a14:imgEffect>
                      <a14:brightnessContrast bright="20000" contrast="-40000"/>
                    </a14:imgEffect>
                  </a14:imgLayer>
                </a14:imgProps>
              </a:ext>
              <a:ext uri="{28A0092B-C50C-407E-A947-70E740481C1C}">
                <a14:useLocalDpi xmlns:a14="http://schemas.microsoft.com/office/drawing/2010/main" val="0"/>
              </a:ext>
            </a:extLst>
          </a:blip>
          <a:srcRect/>
          <a:stretch>
            <a:fillRect/>
          </a:stretch>
        </p:blipFill>
        <p:spPr bwMode="auto">
          <a:xfrm>
            <a:off x="1463487" y="1447800"/>
            <a:ext cx="4944036" cy="3361767"/>
          </a:xfrm>
          <a:prstGeom prst="rect">
            <a:avLst/>
          </a:prstGeom>
          <a:ln w="9525">
            <a:solidFill>
              <a:schemeClr val="tx1"/>
            </a:solidFill>
            <a:miter lim="800000"/>
            <a:headEnd/>
            <a:tailEnd/>
          </a:ln>
          <a:effectLst>
            <a:glow rad="63500">
              <a:schemeClr val="accent1">
                <a:satMod val="175000"/>
                <a:alpha val="40000"/>
              </a:schemeClr>
            </a:glow>
            <a:outerShdw blurRad="190500" algn="tl" rotWithShape="0">
              <a:srgbClr val="000000">
                <a:alpha val="70000"/>
              </a:srgbClr>
            </a:outerShdw>
            <a:softEdge rad="12700"/>
          </a:effectLst>
          <a:extLst>
            <a:ext uri="{909E8E84-426E-40DD-AFC4-6F175D3DCCD1}">
              <a14:hiddenFill xmlns:a14="http://schemas.microsoft.com/office/drawing/2010/main">
                <a:solidFill>
                  <a:schemeClr val="accent1"/>
                </a:solidFill>
              </a14:hiddenFill>
            </a:ext>
          </a:extLst>
        </p:spPr>
      </p:pic>
      <p:sp>
        <p:nvSpPr>
          <p:cNvPr id="2" name="Title 1"/>
          <p:cNvSpPr>
            <a:spLocks noGrp="1"/>
          </p:cNvSpPr>
          <p:nvPr>
            <p:ph type="title"/>
          </p:nvPr>
        </p:nvSpPr>
        <p:spPr>
          <a:xfrm>
            <a:off x="143434" y="228600"/>
            <a:ext cx="8848165" cy="990600"/>
          </a:xfrm>
        </p:spPr>
        <p:txBody>
          <a:bodyPr>
            <a:noAutofit/>
          </a:bodyPr>
          <a:lstStyle/>
          <a:p>
            <a:pPr algn="ctr"/>
            <a:r>
              <a:rPr lang="fr-CH" sz="3600" b="1" dirty="0" smtClean="0"/>
              <a:t>    2011 </a:t>
            </a:r>
            <a:r>
              <a:rPr lang="en-US" sz="3600" b="1" dirty="0" smtClean="0"/>
              <a:t>Libya</a:t>
            </a:r>
            <a:r>
              <a:rPr lang="fr-CH" sz="3600" b="1" dirty="0" smtClean="0"/>
              <a:t> </a:t>
            </a:r>
            <a:r>
              <a:rPr lang="fr-CH" sz="3600" b="1" dirty="0" err="1" smtClean="0"/>
              <a:t>Crisis</a:t>
            </a:r>
            <a:r>
              <a:rPr lang="fr-CH" sz="3600" b="1" dirty="0" smtClean="0"/>
              <a:t> – Civil </a:t>
            </a:r>
            <a:r>
              <a:rPr lang="fr-CH" sz="3600" b="1" dirty="0" err="1" smtClean="0"/>
              <a:t>Strife</a:t>
            </a:r>
            <a:endParaRPr lang="en-US" sz="3600" b="1" dirty="0"/>
          </a:p>
        </p:txBody>
      </p:sp>
      <p:sp>
        <p:nvSpPr>
          <p:cNvPr id="3" name="Content Placeholder 2"/>
          <p:cNvSpPr>
            <a:spLocks noGrp="1"/>
          </p:cNvSpPr>
          <p:nvPr>
            <p:ph sz="quarter" idx="1"/>
          </p:nvPr>
        </p:nvSpPr>
        <p:spPr>
          <a:xfrm>
            <a:off x="533400" y="5257799"/>
            <a:ext cx="8655423" cy="1609165"/>
          </a:xfrm>
        </p:spPr>
        <p:txBody>
          <a:bodyPr>
            <a:normAutofit/>
          </a:bodyPr>
          <a:lstStyle/>
          <a:p>
            <a:pPr marL="0" indent="0">
              <a:buNone/>
            </a:pPr>
            <a:endParaRPr lang="en-US" sz="2400" dirty="0" smtClean="0">
              <a:solidFill>
                <a:schemeClr val="tx2"/>
              </a:solidFill>
            </a:endParaRPr>
          </a:p>
          <a:p>
            <a:pPr>
              <a:buFont typeface="Wingdings" panose="05000000000000000000" pitchFamily="2" charset="2"/>
              <a:buChar char="n"/>
            </a:pPr>
            <a:r>
              <a:rPr lang="en-US" sz="2400" dirty="0" smtClean="0">
                <a:solidFill>
                  <a:schemeClr val="tx2"/>
                </a:solidFill>
              </a:rPr>
              <a:t>Nearly 800,000 migrants fled; over 120 nationalities; enormous challenges </a:t>
            </a:r>
            <a:r>
              <a:rPr lang="en-US" sz="2400" dirty="0">
                <a:solidFill>
                  <a:schemeClr val="tx2"/>
                </a:solidFill>
              </a:rPr>
              <a:t>for </a:t>
            </a:r>
            <a:r>
              <a:rPr lang="en-US" sz="2400" dirty="0" smtClean="0">
                <a:solidFill>
                  <a:schemeClr val="tx2"/>
                </a:solidFill>
              </a:rPr>
              <a:t>migrants and home/neighboring countries</a:t>
            </a:r>
            <a:endParaRPr lang="en-US" sz="2400" dirty="0">
              <a:solidFill>
                <a:schemeClr val="tx2"/>
              </a:solidFill>
            </a:endParaRPr>
          </a:p>
        </p:txBody>
      </p:sp>
      <p:sp>
        <p:nvSpPr>
          <p:cNvPr id="6" name="Content Placeholder 2"/>
          <p:cNvSpPr txBox="1">
            <a:spLocks/>
          </p:cNvSpPr>
          <p:nvPr/>
        </p:nvSpPr>
        <p:spPr>
          <a:xfrm>
            <a:off x="3648634" y="4001822"/>
            <a:ext cx="5517778" cy="5491802"/>
          </a:xfrm>
          <a:prstGeom prst="rect">
            <a:avLst/>
          </a:prstGeom>
        </p:spPr>
        <p:txBody>
          <a:bodyPr vert="horz">
            <a:norm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a:spcBef>
                <a:spcPts val="0"/>
              </a:spcBef>
            </a:pPr>
            <a:endParaRPr lang="en-US" dirty="0">
              <a:solidFill>
                <a:schemeClr val="tx2"/>
              </a:solidFill>
            </a:endParaRPr>
          </a:p>
        </p:txBody>
      </p:sp>
    </p:spTree>
    <p:extLst>
      <p:ext uri="{BB962C8B-B14F-4D97-AF65-F5344CB8AC3E}">
        <p14:creationId xmlns:p14="http://schemas.microsoft.com/office/powerpoint/2010/main" val="16902837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648" y="152400"/>
            <a:ext cx="8378952" cy="990600"/>
          </a:xfrm>
        </p:spPr>
        <p:txBody>
          <a:bodyPr>
            <a:noAutofit/>
          </a:bodyPr>
          <a:lstStyle/>
          <a:p>
            <a:pPr algn="ctr"/>
            <a:r>
              <a:rPr lang="en-US" sz="3600" dirty="0" smtClean="0"/>
              <a:t/>
            </a:r>
            <a:br>
              <a:rPr lang="en-US" sz="3600" dirty="0" smtClean="0"/>
            </a:br>
            <a:r>
              <a:rPr lang="en-US" sz="3600" b="1" dirty="0" smtClean="0"/>
              <a:t>Why Migrants? </a:t>
            </a:r>
            <a:br>
              <a:rPr lang="en-US" sz="3600" b="1" dirty="0" smtClean="0"/>
            </a:br>
            <a:r>
              <a:rPr lang="en-US" sz="3600" b="1" dirty="0" smtClean="0"/>
              <a:t>Specific Vulnerabilities and Circumstances</a:t>
            </a:r>
            <a:r>
              <a:rPr lang="en-US" sz="3600" dirty="0"/>
              <a:t/>
            </a:r>
            <a:br>
              <a:rPr lang="en-US" sz="3600" dirty="0"/>
            </a:br>
            <a:endParaRPr lang="en-US" sz="3600" dirty="0"/>
          </a:p>
        </p:txBody>
      </p:sp>
      <p:sp>
        <p:nvSpPr>
          <p:cNvPr id="3" name="Content Placeholder 2"/>
          <p:cNvSpPr>
            <a:spLocks noGrp="1"/>
          </p:cNvSpPr>
          <p:nvPr>
            <p:ph sz="quarter" idx="1"/>
          </p:nvPr>
        </p:nvSpPr>
        <p:spPr>
          <a:xfrm>
            <a:off x="152400" y="1600200"/>
            <a:ext cx="8839200" cy="5105400"/>
          </a:xfrm>
        </p:spPr>
        <p:txBody>
          <a:bodyPr>
            <a:normAutofit lnSpcReduction="10000"/>
          </a:bodyPr>
          <a:lstStyle/>
          <a:p>
            <a:pPr marL="0" indent="0">
              <a:buNone/>
            </a:pPr>
            <a:endParaRPr lang="en-US" sz="2400" dirty="0" smtClean="0"/>
          </a:p>
          <a:p>
            <a:pPr algn="ctr">
              <a:lnSpc>
                <a:spcPct val="110000"/>
              </a:lnSpc>
              <a:spcBef>
                <a:spcPts val="0"/>
              </a:spcBef>
              <a:buFont typeface="Wingdings" panose="05000000000000000000" pitchFamily="2" charset="2"/>
              <a:buChar char="Ø"/>
            </a:pPr>
            <a:r>
              <a:rPr lang="en-US" sz="2800" dirty="0" smtClean="0"/>
              <a:t>Barriers related to language, culture, social connections</a:t>
            </a:r>
          </a:p>
          <a:p>
            <a:pPr algn="ctr">
              <a:lnSpc>
                <a:spcPct val="110000"/>
              </a:lnSpc>
              <a:spcBef>
                <a:spcPts val="0"/>
              </a:spcBef>
              <a:buFont typeface="Wingdings" panose="05000000000000000000" pitchFamily="2" charset="2"/>
              <a:buChar char="Ø"/>
            </a:pPr>
            <a:endParaRPr lang="en-US" sz="2800" dirty="0" smtClean="0"/>
          </a:p>
          <a:p>
            <a:pPr algn="ctr">
              <a:lnSpc>
                <a:spcPct val="110000"/>
              </a:lnSpc>
              <a:spcBef>
                <a:spcPts val="0"/>
              </a:spcBef>
              <a:buFont typeface="Wingdings" panose="05000000000000000000" pitchFamily="2" charset="2"/>
              <a:buChar char="Ø"/>
            </a:pPr>
            <a:r>
              <a:rPr lang="en-US" sz="2800" dirty="0" smtClean="0"/>
              <a:t>Unable or unwilling to </a:t>
            </a:r>
            <a:r>
              <a:rPr lang="en-US" sz="2800" dirty="0"/>
              <a:t>leave the </a:t>
            </a:r>
            <a:r>
              <a:rPr lang="en-US" sz="2800" dirty="0" smtClean="0"/>
              <a:t>country in crisis </a:t>
            </a:r>
          </a:p>
          <a:p>
            <a:pPr algn="ctr">
              <a:lnSpc>
                <a:spcPct val="110000"/>
              </a:lnSpc>
              <a:spcBef>
                <a:spcPts val="0"/>
              </a:spcBef>
              <a:buFont typeface="Wingdings" panose="05000000000000000000" pitchFamily="2" charset="2"/>
              <a:buChar char="Ø"/>
            </a:pPr>
            <a:endParaRPr lang="en-US" sz="2800" dirty="0" smtClean="0"/>
          </a:p>
          <a:p>
            <a:pPr algn="ctr">
              <a:lnSpc>
                <a:spcPct val="110000"/>
              </a:lnSpc>
              <a:spcBef>
                <a:spcPts val="0"/>
              </a:spcBef>
              <a:buFont typeface="Wingdings" panose="05000000000000000000" pitchFamily="2" charset="2"/>
              <a:buChar char="Ø"/>
            </a:pPr>
            <a:r>
              <a:rPr lang="en-US" sz="2800" dirty="0"/>
              <a:t>Unable to access humanitarian assistance</a:t>
            </a:r>
          </a:p>
          <a:p>
            <a:pPr algn="ctr">
              <a:lnSpc>
                <a:spcPct val="110000"/>
              </a:lnSpc>
              <a:spcBef>
                <a:spcPts val="0"/>
              </a:spcBef>
              <a:buFont typeface="Wingdings" panose="05000000000000000000" pitchFamily="2" charset="2"/>
              <a:buChar char="Ø"/>
            </a:pPr>
            <a:endParaRPr lang="en-US" sz="2800" dirty="0" smtClean="0"/>
          </a:p>
          <a:p>
            <a:pPr algn="ctr">
              <a:lnSpc>
                <a:spcPct val="110000"/>
              </a:lnSpc>
              <a:spcBef>
                <a:spcPts val="0"/>
              </a:spcBef>
              <a:buFont typeface="Wingdings" panose="05000000000000000000" pitchFamily="2" charset="2"/>
              <a:buChar char="Ø"/>
            </a:pPr>
            <a:r>
              <a:rPr lang="en-US" sz="2800" dirty="0" smtClean="0"/>
              <a:t>Unable or unwilling to return to country of origin</a:t>
            </a:r>
          </a:p>
          <a:p>
            <a:pPr algn="ctr">
              <a:lnSpc>
                <a:spcPct val="110000"/>
              </a:lnSpc>
              <a:spcBef>
                <a:spcPts val="0"/>
              </a:spcBef>
              <a:buFont typeface="Wingdings" panose="05000000000000000000" pitchFamily="2" charset="2"/>
              <a:buChar char="Ø"/>
            </a:pPr>
            <a:endParaRPr lang="en-US" sz="2800" dirty="0" smtClean="0"/>
          </a:p>
          <a:p>
            <a:pPr algn="ctr">
              <a:lnSpc>
                <a:spcPct val="110000"/>
              </a:lnSpc>
              <a:spcBef>
                <a:spcPts val="0"/>
              </a:spcBef>
              <a:buFont typeface="Wingdings" panose="05000000000000000000" pitchFamily="2" charset="2"/>
              <a:buChar char="Ø"/>
            </a:pPr>
            <a:r>
              <a:rPr lang="en-US" sz="2800" dirty="0" smtClean="0"/>
              <a:t>Subjected to discrimination, targeted attacks, or exploitation</a:t>
            </a:r>
          </a:p>
        </p:txBody>
      </p:sp>
    </p:spTree>
    <p:extLst>
      <p:ext uri="{BB962C8B-B14F-4D97-AF65-F5344CB8AC3E}">
        <p14:creationId xmlns:p14="http://schemas.microsoft.com/office/powerpoint/2010/main" val="36521455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458" y="0"/>
            <a:ext cx="8153400" cy="990600"/>
          </a:xfrm>
        </p:spPr>
        <p:txBody>
          <a:bodyPr>
            <a:normAutofit/>
          </a:bodyPr>
          <a:lstStyle/>
          <a:p>
            <a:pPr algn="ctr"/>
            <a:r>
              <a:rPr lang="en-US" sz="3600" b="1" dirty="0" smtClean="0"/>
              <a:t>Origins of the MICIC Initiative</a:t>
            </a:r>
            <a:endParaRPr lang="en-US" sz="3600" b="1" dirty="0"/>
          </a:p>
        </p:txBody>
      </p:sp>
      <p:sp>
        <p:nvSpPr>
          <p:cNvPr id="3" name="Content Placeholder 2"/>
          <p:cNvSpPr>
            <a:spLocks noGrp="1"/>
          </p:cNvSpPr>
          <p:nvPr>
            <p:ph sz="quarter" idx="1"/>
          </p:nvPr>
        </p:nvSpPr>
        <p:spPr>
          <a:xfrm>
            <a:off x="87540" y="1676400"/>
            <a:ext cx="9060942" cy="5062818"/>
          </a:xfrm>
        </p:spPr>
        <p:txBody>
          <a:bodyPr>
            <a:normAutofit lnSpcReduction="10000"/>
          </a:bodyPr>
          <a:lstStyle/>
          <a:p>
            <a:pPr marL="0" indent="0" algn="ctr">
              <a:buNone/>
            </a:pPr>
            <a:r>
              <a:rPr lang="en-US" sz="2400" dirty="0" smtClean="0">
                <a:solidFill>
                  <a:schemeClr val="tx2"/>
                </a:solidFill>
              </a:rPr>
              <a:t>United States’ 2010-2011 Chairmanship of IGC: “</a:t>
            </a:r>
            <a:r>
              <a:rPr lang="en-US" sz="2300" dirty="0"/>
              <a:t>Humanitarian Responses to Crises with Migration </a:t>
            </a:r>
            <a:r>
              <a:rPr lang="en-US" sz="2300" dirty="0" smtClean="0"/>
              <a:t>Consequences”</a:t>
            </a:r>
            <a:endParaRPr lang="en-US" sz="2300" dirty="0"/>
          </a:p>
          <a:p>
            <a:pPr marL="0" indent="0" algn="ctr">
              <a:buNone/>
            </a:pPr>
            <a:endParaRPr lang="en-US" sz="2400" dirty="0" smtClean="0">
              <a:solidFill>
                <a:schemeClr val="tx2"/>
              </a:solidFill>
            </a:endParaRPr>
          </a:p>
          <a:p>
            <a:pPr marL="0" indent="0" algn="ctr">
              <a:buNone/>
            </a:pPr>
            <a:r>
              <a:rPr lang="en-US" sz="2400" dirty="0" smtClean="0">
                <a:solidFill>
                  <a:schemeClr val="tx2"/>
                </a:solidFill>
              </a:rPr>
              <a:t>IOM’s 2012 Migration </a:t>
            </a:r>
            <a:r>
              <a:rPr lang="en-US" sz="2400" dirty="0">
                <a:solidFill>
                  <a:schemeClr val="tx2"/>
                </a:solidFill>
              </a:rPr>
              <a:t>Crisis Operational </a:t>
            </a:r>
            <a:r>
              <a:rPr lang="en-US" sz="2400" dirty="0" smtClean="0">
                <a:solidFill>
                  <a:schemeClr val="tx2"/>
                </a:solidFill>
              </a:rPr>
              <a:t>Framework</a:t>
            </a:r>
          </a:p>
          <a:p>
            <a:pPr marL="0" indent="0" algn="ctr">
              <a:buNone/>
            </a:pPr>
            <a:endParaRPr lang="en-US" sz="2400" dirty="0" smtClean="0">
              <a:solidFill>
                <a:schemeClr val="tx2"/>
              </a:solidFill>
            </a:endParaRPr>
          </a:p>
          <a:p>
            <a:pPr marL="0" indent="0" algn="ctr">
              <a:buNone/>
            </a:pPr>
            <a:r>
              <a:rPr lang="en-US" sz="2400" dirty="0" smtClean="0">
                <a:solidFill>
                  <a:schemeClr val="tx2"/>
                </a:solidFill>
              </a:rPr>
              <a:t>2013 </a:t>
            </a:r>
            <a:r>
              <a:rPr lang="en-US" sz="2400" dirty="0">
                <a:solidFill>
                  <a:schemeClr val="tx2"/>
                </a:solidFill>
              </a:rPr>
              <a:t>UN </a:t>
            </a:r>
            <a:r>
              <a:rPr lang="en-US" sz="2400" dirty="0" smtClean="0">
                <a:solidFill>
                  <a:schemeClr val="tx2"/>
                </a:solidFill>
              </a:rPr>
              <a:t>HLD on </a:t>
            </a:r>
            <a:r>
              <a:rPr lang="en-US" sz="2400" dirty="0">
                <a:solidFill>
                  <a:schemeClr val="tx2"/>
                </a:solidFill>
              </a:rPr>
              <a:t>International Migration and </a:t>
            </a:r>
            <a:r>
              <a:rPr lang="en-US" sz="2400" dirty="0" smtClean="0">
                <a:solidFill>
                  <a:schemeClr val="tx2"/>
                </a:solidFill>
              </a:rPr>
              <a:t>Development: </a:t>
            </a:r>
            <a:r>
              <a:rPr lang="en-US" sz="2400" dirty="0">
                <a:solidFill>
                  <a:schemeClr val="tx2"/>
                </a:solidFill>
              </a:rPr>
              <a:t>SRSG </a:t>
            </a:r>
            <a:r>
              <a:rPr lang="en-US" sz="2400" dirty="0" smtClean="0">
                <a:solidFill>
                  <a:schemeClr val="tx2"/>
                </a:solidFill>
              </a:rPr>
              <a:t>Peter Sutherland call </a:t>
            </a:r>
            <a:r>
              <a:rPr lang="en-US" sz="2400" dirty="0">
                <a:solidFill>
                  <a:schemeClr val="tx2"/>
                </a:solidFill>
              </a:rPr>
              <a:t>to develop an approach</a:t>
            </a:r>
          </a:p>
          <a:p>
            <a:pPr marL="0" indent="0" algn="ctr">
              <a:buNone/>
            </a:pPr>
            <a:endParaRPr lang="en-US" sz="2400" dirty="0" smtClean="0">
              <a:solidFill>
                <a:schemeClr val="tx2"/>
              </a:solidFill>
            </a:endParaRPr>
          </a:p>
          <a:p>
            <a:pPr marL="0" indent="0" algn="ctr">
              <a:buNone/>
            </a:pPr>
            <a:r>
              <a:rPr lang="en-US" sz="2400" dirty="0" smtClean="0">
                <a:solidFill>
                  <a:schemeClr val="tx2"/>
                </a:solidFill>
              </a:rPr>
              <a:t>UN Secretary General: call to address needs of migrants caught in crisis</a:t>
            </a:r>
          </a:p>
          <a:p>
            <a:pPr marL="0" indent="0" algn="ctr">
              <a:buNone/>
            </a:pPr>
            <a:endParaRPr lang="en-US" sz="2000" dirty="0" smtClean="0">
              <a:solidFill>
                <a:schemeClr val="tx2"/>
              </a:solidFill>
            </a:endParaRPr>
          </a:p>
          <a:p>
            <a:pPr marL="0" indent="0" algn="ctr">
              <a:buNone/>
            </a:pPr>
            <a:endParaRPr lang="en-US" sz="2000" dirty="0" smtClean="0">
              <a:solidFill>
                <a:schemeClr val="tx2"/>
              </a:solidFill>
            </a:endParaRPr>
          </a:p>
          <a:p>
            <a:pPr marL="0" indent="0" algn="ctr">
              <a:buNone/>
            </a:pPr>
            <a:r>
              <a:rPr lang="en-US" sz="3900" b="1" dirty="0" smtClean="0">
                <a:solidFill>
                  <a:schemeClr val="tx2"/>
                </a:solidFill>
              </a:rPr>
              <a:t>2014: MICIC Initiative launched</a:t>
            </a:r>
            <a:endParaRPr lang="en-US" sz="3900" b="1" dirty="0">
              <a:solidFill>
                <a:schemeClr val="tx2"/>
              </a:solidFill>
            </a:endParaRPr>
          </a:p>
        </p:txBody>
      </p:sp>
      <p:sp>
        <p:nvSpPr>
          <p:cNvPr id="8" name="Down Arrow 7"/>
          <p:cNvSpPr/>
          <p:nvPr/>
        </p:nvSpPr>
        <p:spPr>
          <a:xfrm>
            <a:off x="4450842" y="2371173"/>
            <a:ext cx="242316" cy="304800"/>
          </a:xfrm>
          <a:prstGeom prst="down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10" name="Down Arrow 9"/>
          <p:cNvSpPr/>
          <p:nvPr/>
        </p:nvSpPr>
        <p:spPr>
          <a:xfrm>
            <a:off x="4450842" y="4531658"/>
            <a:ext cx="242316" cy="304800"/>
          </a:xfrm>
          <a:prstGeom prst="down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Down Arrow 11"/>
          <p:cNvSpPr/>
          <p:nvPr/>
        </p:nvSpPr>
        <p:spPr>
          <a:xfrm>
            <a:off x="4464289" y="5513295"/>
            <a:ext cx="242316" cy="304800"/>
          </a:xfrm>
          <a:prstGeom prst="down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own Arrow 10"/>
          <p:cNvSpPr/>
          <p:nvPr/>
        </p:nvSpPr>
        <p:spPr>
          <a:xfrm>
            <a:off x="4468771" y="3276600"/>
            <a:ext cx="242316" cy="304800"/>
          </a:xfrm>
          <a:prstGeom prst="down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744353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200" b="1" dirty="0"/>
              <a:t/>
            </a:r>
            <a:br>
              <a:rPr lang="en-US" sz="3200" b="1" dirty="0"/>
            </a:br>
            <a:r>
              <a:rPr lang="en-US" sz="3600" b="1" dirty="0" smtClean="0"/>
              <a:t> Objectives of the MICIC Initiative</a:t>
            </a:r>
            <a:r>
              <a:rPr lang="en-US" sz="3200" b="1" dirty="0" smtClean="0"/>
              <a:t/>
            </a:r>
            <a:br>
              <a:rPr lang="en-US" sz="3200" b="1" dirty="0" smtClean="0"/>
            </a:br>
            <a:endParaRPr lang="en-US" sz="3200" b="1" dirty="0"/>
          </a:p>
        </p:txBody>
      </p:sp>
      <p:sp>
        <p:nvSpPr>
          <p:cNvPr id="3" name="Content Placeholder 2"/>
          <p:cNvSpPr>
            <a:spLocks noGrp="1"/>
          </p:cNvSpPr>
          <p:nvPr>
            <p:ph sz="quarter" idx="1"/>
          </p:nvPr>
        </p:nvSpPr>
        <p:spPr>
          <a:xfrm>
            <a:off x="152400" y="1600200"/>
            <a:ext cx="8915400" cy="5029200"/>
          </a:xfrm>
        </p:spPr>
        <p:txBody>
          <a:bodyPr>
            <a:normAutofit/>
          </a:bodyPr>
          <a:lstStyle/>
          <a:p>
            <a:endParaRPr lang="en-US" dirty="0" smtClean="0">
              <a:solidFill>
                <a:schemeClr val="tx2"/>
              </a:solidFill>
            </a:endParaRPr>
          </a:p>
          <a:p>
            <a:endParaRPr lang="en-US" dirty="0" smtClean="0">
              <a:solidFill>
                <a:schemeClr val="tx2"/>
              </a:solidFill>
            </a:endParaRPr>
          </a:p>
          <a:p>
            <a:pPr marL="0" indent="0" algn="ctr">
              <a:buNone/>
            </a:pPr>
            <a:endParaRPr lang="en-US" sz="2200" dirty="0" smtClean="0">
              <a:solidFill>
                <a:schemeClr val="tx2"/>
              </a:solidFill>
            </a:endParaRPr>
          </a:p>
          <a:p>
            <a:pPr lvl="1" algn="ctr"/>
            <a:r>
              <a:rPr lang="en-US" sz="2200" dirty="0" smtClean="0">
                <a:solidFill>
                  <a:schemeClr val="tx2"/>
                </a:solidFill>
              </a:rPr>
              <a:t>Better preparation</a:t>
            </a:r>
          </a:p>
          <a:p>
            <a:pPr lvl="1" algn="ctr"/>
            <a:r>
              <a:rPr lang="en-US" sz="2200" dirty="0" smtClean="0">
                <a:solidFill>
                  <a:schemeClr val="tx2"/>
                </a:solidFill>
              </a:rPr>
              <a:t>More effective responses</a:t>
            </a:r>
          </a:p>
          <a:p>
            <a:pPr lvl="1" algn="ctr"/>
            <a:r>
              <a:rPr lang="en-US" sz="2200" dirty="0" smtClean="0">
                <a:solidFill>
                  <a:schemeClr val="tx2"/>
                </a:solidFill>
              </a:rPr>
              <a:t>Better recovery</a:t>
            </a:r>
            <a:endParaRPr lang="en-US" sz="2200" dirty="0">
              <a:solidFill>
                <a:schemeClr val="tx2"/>
              </a:solidFill>
            </a:endParaRPr>
          </a:p>
        </p:txBody>
      </p:sp>
      <p:sp>
        <p:nvSpPr>
          <p:cNvPr id="5" name="Rounded Rectangle 4"/>
          <p:cNvSpPr/>
          <p:nvPr/>
        </p:nvSpPr>
        <p:spPr>
          <a:xfrm>
            <a:off x="304800" y="1663130"/>
            <a:ext cx="1752600" cy="92767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000" b="1" dirty="0" smtClean="0">
                <a:solidFill>
                  <a:prstClr val="white"/>
                </a:solidFill>
              </a:rPr>
              <a:t>Save Lives</a:t>
            </a:r>
            <a:endParaRPr lang="en-US" sz="2000" b="1" dirty="0">
              <a:solidFill>
                <a:prstClr val="white"/>
              </a:solidFill>
            </a:endParaRPr>
          </a:p>
        </p:txBody>
      </p:sp>
      <p:sp>
        <p:nvSpPr>
          <p:cNvPr id="6" name="Rounded Rectangle 5"/>
          <p:cNvSpPr/>
          <p:nvPr/>
        </p:nvSpPr>
        <p:spPr>
          <a:xfrm>
            <a:off x="2438400" y="1676400"/>
            <a:ext cx="1866900" cy="9144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000" b="1" dirty="0" smtClean="0">
                <a:solidFill>
                  <a:prstClr val="white"/>
                </a:solidFill>
              </a:rPr>
              <a:t>Increase Protection</a:t>
            </a:r>
            <a:endParaRPr lang="en-US" sz="2000" b="1" dirty="0">
              <a:solidFill>
                <a:prstClr val="white"/>
              </a:solidFill>
            </a:endParaRPr>
          </a:p>
        </p:txBody>
      </p:sp>
      <p:sp>
        <p:nvSpPr>
          <p:cNvPr id="8" name="Rounded Rectangle 7"/>
          <p:cNvSpPr/>
          <p:nvPr/>
        </p:nvSpPr>
        <p:spPr>
          <a:xfrm>
            <a:off x="4724400" y="1676400"/>
            <a:ext cx="1828800" cy="9144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000" b="1" dirty="0" smtClean="0">
                <a:solidFill>
                  <a:prstClr val="white"/>
                </a:solidFill>
              </a:rPr>
              <a:t>Decrease Vulnerability</a:t>
            </a:r>
            <a:endParaRPr lang="en-US" sz="2000" b="1" dirty="0">
              <a:solidFill>
                <a:prstClr val="white"/>
              </a:solidFill>
            </a:endParaRPr>
          </a:p>
        </p:txBody>
      </p:sp>
      <p:sp>
        <p:nvSpPr>
          <p:cNvPr id="9" name="Rounded Rectangle 8"/>
          <p:cNvSpPr/>
          <p:nvPr/>
        </p:nvSpPr>
        <p:spPr>
          <a:xfrm>
            <a:off x="609600" y="4482353"/>
            <a:ext cx="8115300" cy="21200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smtClean="0">
                <a:solidFill>
                  <a:prstClr val="white"/>
                </a:solidFill>
              </a:rPr>
              <a:t>Voluntary and non-binding</a:t>
            </a:r>
          </a:p>
          <a:p>
            <a:pPr algn="ctr"/>
            <a:r>
              <a:rPr lang="en-US" sz="4000" b="1" dirty="0" smtClean="0">
                <a:solidFill>
                  <a:prstClr val="white"/>
                </a:solidFill>
              </a:rPr>
              <a:t>Principles, Guidelines and Practices</a:t>
            </a:r>
            <a:endParaRPr lang="en-US" sz="4000" b="1" dirty="0">
              <a:solidFill>
                <a:prstClr val="white"/>
              </a:solidFill>
            </a:endParaRPr>
          </a:p>
        </p:txBody>
      </p:sp>
      <p:sp>
        <p:nvSpPr>
          <p:cNvPr id="10" name="Rounded Rectangle 9"/>
          <p:cNvSpPr/>
          <p:nvPr/>
        </p:nvSpPr>
        <p:spPr>
          <a:xfrm>
            <a:off x="6934200" y="1676400"/>
            <a:ext cx="1790700" cy="91440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000" b="1" dirty="0" smtClean="0">
                <a:solidFill>
                  <a:prstClr val="white"/>
                </a:solidFill>
              </a:rPr>
              <a:t>Improve Response</a:t>
            </a:r>
            <a:endParaRPr lang="en-US" sz="2000" b="1" dirty="0">
              <a:solidFill>
                <a:prstClr val="white"/>
              </a:solidFill>
            </a:endParaRPr>
          </a:p>
        </p:txBody>
      </p:sp>
    </p:spTree>
    <p:extLst>
      <p:ext uri="{BB962C8B-B14F-4D97-AF65-F5344CB8AC3E}">
        <p14:creationId xmlns:p14="http://schemas.microsoft.com/office/powerpoint/2010/main" val="41678582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t>Scope of MICIC Initiative </a:t>
            </a:r>
            <a:endParaRPr lang="en-US" sz="3600" dirty="0"/>
          </a:p>
        </p:txBody>
      </p:sp>
      <p:sp>
        <p:nvSpPr>
          <p:cNvPr id="5" name="Rectangle 4"/>
          <p:cNvSpPr/>
          <p:nvPr/>
        </p:nvSpPr>
        <p:spPr>
          <a:xfrm>
            <a:off x="76199" y="1629247"/>
            <a:ext cx="1600200" cy="51054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lvl="0" algn="ctr"/>
            <a:r>
              <a:rPr lang="en-US" sz="2000" dirty="0" smtClean="0">
                <a:solidFill>
                  <a:srgbClr val="FFC000"/>
                </a:solidFill>
              </a:rPr>
              <a:t>Which Crises?</a:t>
            </a:r>
            <a:endParaRPr lang="en-US" sz="2000" dirty="0">
              <a:solidFill>
                <a:srgbClr val="FFC000"/>
              </a:solidFill>
            </a:endParaRPr>
          </a:p>
          <a:p>
            <a:pPr lvl="0" algn="ctr"/>
            <a:endParaRPr lang="en-US" dirty="0" smtClean="0">
              <a:solidFill>
                <a:srgbClr val="FFC000"/>
              </a:solidFill>
            </a:endParaRPr>
          </a:p>
          <a:p>
            <a:pPr lvl="0" algn="ctr"/>
            <a:endParaRPr lang="en-US" dirty="0" smtClean="0">
              <a:solidFill>
                <a:schemeClr val="bg1"/>
              </a:solidFill>
            </a:endParaRPr>
          </a:p>
          <a:p>
            <a:pPr lvl="0" algn="ctr"/>
            <a:endParaRPr lang="en-US" dirty="0">
              <a:solidFill>
                <a:schemeClr val="bg1"/>
              </a:solidFill>
            </a:endParaRPr>
          </a:p>
          <a:p>
            <a:pPr lvl="0" algn="ctr"/>
            <a:r>
              <a:rPr lang="en-US" dirty="0" smtClean="0">
                <a:solidFill>
                  <a:schemeClr val="bg1"/>
                </a:solidFill>
              </a:rPr>
              <a:t>Conflict</a:t>
            </a:r>
          </a:p>
          <a:p>
            <a:pPr lvl="0" algn="ctr"/>
            <a:endParaRPr lang="en-US" u="sng" dirty="0" smtClean="0">
              <a:solidFill>
                <a:schemeClr val="bg1"/>
              </a:solidFill>
            </a:endParaRPr>
          </a:p>
          <a:p>
            <a:pPr lvl="0" algn="ctr"/>
            <a:r>
              <a:rPr lang="en-US" dirty="0" smtClean="0">
                <a:solidFill>
                  <a:schemeClr val="bg1"/>
                </a:solidFill>
              </a:rPr>
              <a:t>and/or </a:t>
            </a:r>
          </a:p>
          <a:p>
            <a:pPr lvl="0" algn="ctr"/>
            <a:endParaRPr lang="en-US" dirty="0">
              <a:solidFill>
                <a:schemeClr val="bg1"/>
              </a:solidFill>
            </a:endParaRPr>
          </a:p>
          <a:p>
            <a:pPr lvl="0" algn="ctr"/>
            <a:r>
              <a:rPr lang="en-US" dirty="0" smtClean="0">
                <a:solidFill>
                  <a:schemeClr val="bg1"/>
                </a:solidFill>
              </a:rPr>
              <a:t>Natural Disasters</a:t>
            </a:r>
          </a:p>
          <a:p>
            <a:pPr lvl="0" algn="ctr"/>
            <a:endParaRPr lang="en-US" dirty="0" smtClean="0">
              <a:solidFill>
                <a:schemeClr val="bg1"/>
              </a:solidFill>
            </a:endParaRPr>
          </a:p>
          <a:p>
            <a:pPr lvl="0" algn="ctr"/>
            <a:endParaRPr lang="en-US" dirty="0">
              <a:solidFill>
                <a:schemeClr val="bg1"/>
              </a:solidFill>
            </a:endParaRPr>
          </a:p>
          <a:p>
            <a:pPr lvl="0" algn="ctr">
              <a:buClr>
                <a:srgbClr val="FFC000"/>
              </a:buClr>
            </a:pPr>
            <a:endParaRPr lang="en-US" dirty="0">
              <a:solidFill>
                <a:srgbClr val="FFC000"/>
              </a:solidFill>
            </a:endParaRPr>
          </a:p>
          <a:p>
            <a:pPr marL="285750" lvl="0" indent="-285750" algn="ctr">
              <a:buClr>
                <a:srgbClr val="FFC000"/>
              </a:buClr>
              <a:buSzPct val="108000"/>
              <a:buFont typeface="Tw Cen MT" panose="020B0602020104020603" pitchFamily="34" charset="0"/>
              <a:buChar char="≠"/>
            </a:pPr>
            <a:r>
              <a:rPr lang="en-US" dirty="0" smtClean="0">
                <a:solidFill>
                  <a:srgbClr val="FFC000"/>
                </a:solidFill>
              </a:rPr>
              <a:t>Economic </a:t>
            </a:r>
          </a:p>
          <a:p>
            <a:pPr marL="285750" lvl="0" indent="-285750" algn="ctr">
              <a:buClr>
                <a:srgbClr val="FFC000"/>
              </a:buClr>
              <a:buSzPct val="108000"/>
              <a:buFont typeface="Tw Cen MT" panose="020B0602020104020603" pitchFamily="34" charset="0"/>
              <a:buChar char="≠"/>
            </a:pPr>
            <a:r>
              <a:rPr lang="en-US" dirty="0" smtClean="0">
                <a:solidFill>
                  <a:srgbClr val="FFC000"/>
                </a:solidFill>
              </a:rPr>
              <a:t>Employment</a:t>
            </a:r>
          </a:p>
          <a:p>
            <a:pPr marL="285750" lvl="0" indent="-285750" algn="ctr">
              <a:buClr>
                <a:srgbClr val="FFC000"/>
              </a:buClr>
              <a:buSzPct val="108000"/>
              <a:buFont typeface="Tw Cen MT" panose="020B0602020104020603" pitchFamily="34" charset="0"/>
              <a:buChar char="≠"/>
            </a:pPr>
            <a:r>
              <a:rPr lang="en-US" dirty="0" smtClean="0">
                <a:solidFill>
                  <a:srgbClr val="FFC000"/>
                </a:solidFill>
              </a:rPr>
              <a:t>Other</a:t>
            </a:r>
            <a:endParaRPr lang="en-US" dirty="0">
              <a:solidFill>
                <a:srgbClr val="FFC000"/>
              </a:solidFill>
            </a:endParaRPr>
          </a:p>
          <a:p>
            <a:pPr marL="285750" lvl="0" indent="-285750" algn="ctr">
              <a:buClr>
                <a:schemeClr val="accent2"/>
              </a:buClr>
              <a:buFont typeface="Wingdings" panose="05000000000000000000" pitchFamily="2" charset="2"/>
              <a:buChar char="§"/>
            </a:pPr>
            <a:endParaRPr lang="en-US" dirty="0">
              <a:solidFill>
                <a:srgbClr val="FFC000"/>
              </a:solidFill>
            </a:endParaRPr>
          </a:p>
        </p:txBody>
      </p:sp>
      <p:sp>
        <p:nvSpPr>
          <p:cNvPr id="7" name="Rectangle 6"/>
          <p:cNvSpPr/>
          <p:nvPr/>
        </p:nvSpPr>
        <p:spPr>
          <a:xfrm>
            <a:off x="1828800" y="1629247"/>
            <a:ext cx="5334000" cy="5105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solidFill>
                  <a:srgbClr val="FFC000"/>
                </a:solidFill>
              </a:rPr>
              <a:t>Which Migrants?</a:t>
            </a:r>
          </a:p>
          <a:p>
            <a:pPr algn="ctr"/>
            <a:endParaRPr lang="en-US" dirty="0"/>
          </a:p>
          <a:p>
            <a:pPr algn="ctr">
              <a:buClr>
                <a:schemeClr val="accent2"/>
              </a:buClr>
            </a:pPr>
            <a:r>
              <a:rPr lang="en-US" sz="2000" dirty="0" smtClean="0"/>
              <a:t>In country when crisis hits</a:t>
            </a:r>
          </a:p>
          <a:p>
            <a:pPr algn="ctr">
              <a:buClr>
                <a:schemeClr val="accent2"/>
              </a:buClr>
            </a:pPr>
            <a:r>
              <a:rPr lang="en-US" sz="2000" dirty="0" smtClean="0"/>
              <a:t>Temporarily or permanently</a:t>
            </a:r>
          </a:p>
          <a:p>
            <a:pPr algn="ctr">
              <a:buClr>
                <a:schemeClr val="accent2"/>
              </a:buClr>
            </a:pPr>
            <a:r>
              <a:rPr lang="en-US" sz="2000" dirty="0" smtClean="0"/>
              <a:t>Regardless of legal status</a:t>
            </a:r>
            <a:endParaRPr lang="en-US" sz="2000" dirty="0"/>
          </a:p>
          <a:p>
            <a:pPr algn="ctr">
              <a:buClr>
                <a:schemeClr val="accent2"/>
              </a:buClr>
            </a:pPr>
            <a:endParaRPr lang="en-US" sz="2000" dirty="0"/>
          </a:p>
          <a:p>
            <a:pPr algn="ctr">
              <a:buClr>
                <a:schemeClr val="accent2"/>
              </a:buClr>
            </a:pPr>
            <a:r>
              <a:rPr lang="en-US" dirty="0" smtClean="0">
                <a:solidFill>
                  <a:srgbClr val="FFC000"/>
                </a:solidFill>
              </a:rPr>
              <a:t>Can include:</a:t>
            </a:r>
          </a:p>
          <a:p>
            <a:pPr algn="ctr">
              <a:buClr>
                <a:schemeClr val="accent2"/>
              </a:buClr>
            </a:pPr>
            <a:r>
              <a:rPr lang="en-US" dirty="0" smtClean="0">
                <a:solidFill>
                  <a:schemeClr val="bg1"/>
                </a:solidFill>
              </a:rPr>
              <a:t>Migrant workers and families</a:t>
            </a:r>
          </a:p>
          <a:p>
            <a:pPr algn="ctr">
              <a:buClr>
                <a:schemeClr val="accent2"/>
              </a:buClr>
            </a:pPr>
            <a:r>
              <a:rPr lang="en-US" dirty="0" smtClean="0">
                <a:solidFill>
                  <a:schemeClr val="bg1"/>
                </a:solidFill>
              </a:rPr>
              <a:t>Tourists, business travelers, students and diplomats</a:t>
            </a:r>
            <a:endParaRPr lang="en-US" dirty="0">
              <a:solidFill>
                <a:schemeClr val="bg1"/>
              </a:solidFill>
            </a:endParaRPr>
          </a:p>
          <a:p>
            <a:pPr algn="ctr">
              <a:buClr>
                <a:schemeClr val="accent2"/>
              </a:buClr>
            </a:pPr>
            <a:r>
              <a:rPr lang="en-US" dirty="0" smtClean="0">
                <a:solidFill>
                  <a:schemeClr val="bg1"/>
                </a:solidFill>
              </a:rPr>
              <a:t>Victims of human trafficking and smuggled persons</a:t>
            </a:r>
          </a:p>
          <a:p>
            <a:pPr algn="ctr">
              <a:buClr>
                <a:schemeClr val="accent2"/>
              </a:buClr>
            </a:pPr>
            <a:r>
              <a:rPr lang="en-US" dirty="0" smtClean="0">
                <a:solidFill>
                  <a:schemeClr val="bg1"/>
                </a:solidFill>
              </a:rPr>
              <a:t>Marriage migrants </a:t>
            </a:r>
          </a:p>
          <a:p>
            <a:pPr algn="ctr"/>
            <a:endParaRPr lang="en-US" dirty="0" smtClean="0"/>
          </a:p>
          <a:p>
            <a:pPr algn="ctr"/>
            <a:endParaRPr lang="en-US" dirty="0"/>
          </a:p>
          <a:p>
            <a:pPr algn="ctr"/>
            <a:r>
              <a:rPr lang="en-US" dirty="0" smtClean="0">
                <a:solidFill>
                  <a:schemeClr val="bg1"/>
                </a:solidFill>
              </a:rPr>
              <a:t>Outcomes </a:t>
            </a:r>
            <a:r>
              <a:rPr lang="en-US" dirty="0">
                <a:solidFill>
                  <a:schemeClr val="bg1"/>
                </a:solidFill>
              </a:rPr>
              <a:t>will complement existing frameworks </a:t>
            </a:r>
            <a:r>
              <a:rPr lang="en-US" dirty="0" smtClean="0">
                <a:solidFill>
                  <a:schemeClr val="bg1"/>
                </a:solidFill>
              </a:rPr>
              <a:t>and mechanisms </a:t>
            </a:r>
            <a:endParaRPr lang="en-US" dirty="0"/>
          </a:p>
        </p:txBody>
      </p:sp>
      <p:sp>
        <p:nvSpPr>
          <p:cNvPr id="12" name="Rectangle 11"/>
          <p:cNvSpPr/>
          <p:nvPr/>
        </p:nvSpPr>
        <p:spPr>
          <a:xfrm>
            <a:off x="7305676" y="1629247"/>
            <a:ext cx="1676400" cy="51054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000" dirty="0" smtClean="0">
                <a:solidFill>
                  <a:srgbClr val="FFC000"/>
                </a:solidFill>
              </a:rPr>
              <a:t>Which Phases?   </a:t>
            </a:r>
            <a:endParaRPr lang="en-US" dirty="0">
              <a:solidFill>
                <a:schemeClr val="bg1"/>
              </a:solidFill>
            </a:endParaRPr>
          </a:p>
          <a:p>
            <a:pPr algn="ctr"/>
            <a:endParaRPr lang="en-US" dirty="0" smtClean="0">
              <a:solidFill>
                <a:schemeClr val="bg1"/>
              </a:solidFill>
            </a:endParaRPr>
          </a:p>
          <a:p>
            <a:pPr algn="ctr"/>
            <a:endParaRPr lang="en-US" dirty="0">
              <a:solidFill>
                <a:schemeClr val="bg1"/>
              </a:solidFill>
            </a:endParaRPr>
          </a:p>
          <a:p>
            <a:pPr algn="ctr"/>
            <a:endParaRPr lang="en-US" dirty="0" smtClean="0">
              <a:solidFill>
                <a:schemeClr val="bg1"/>
              </a:solidFill>
            </a:endParaRPr>
          </a:p>
          <a:p>
            <a:pPr algn="ctr"/>
            <a:r>
              <a:rPr lang="en-US" dirty="0" smtClean="0">
                <a:solidFill>
                  <a:schemeClr val="bg1"/>
                </a:solidFill>
              </a:rPr>
              <a:t>Pre-Crisis </a:t>
            </a:r>
            <a:endParaRPr lang="en-US" dirty="0">
              <a:solidFill>
                <a:schemeClr val="bg1"/>
              </a:solidFill>
            </a:endParaRPr>
          </a:p>
          <a:p>
            <a:pPr algn="ctr"/>
            <a:endParaRPr lang="en-US" dirty="0">
              <a:solidFill>
                <a:schemeClr val="bg1"/>
              </a:solidFill>
            </a:endParaRPr>
          </a:p>
          <a:p>
            <a:pPr algn="ctr"/>
            <a:r>
              <a:rPr lang="en-US" dirty="0" smtClean="0">
                <a:solidFill>
                  <a:schemeClr val="bg1"/>
                </a:solidFill>
              </a:rPr>
              <a:t>Emergency</a:t>
            </a:r>
          </a:p>
          <a:p>
            <a:pPr algn="ctr"/>
            <a:endParaRPr lang="en-US" dirty="0">
              <a:solidFill>
                <a:schemeClr val="bg1"/>
              </a:solidFill>
            </a:endParaRPr>
          </a:p>
          <a:p>
            <a:pPr algn="ctr"/>
            <a:r>
              <a:rPr lang="en-US" dirty="0" smtClean="0">
                <a:solidFill>
                  <a:schemeClr val="bg1"/>
                </a:solidFill>
              </a:rPr>
              <a:t>Post-Crisis </a:t>
            </a:r>
          </a:p>
          <a:p>
            <a:pPr algn="ctr"/>
            <a:endParaRPr lang="en-US" dirty="0">
              <a:solidFill>
                <a:srgbClr val="FFC000"/>
              </a:solidFill>
            </a:endParaRPr>
          </a:p>
          <a:p>
            <a:pPr algn="ctr"/>
            <a:endParaRPr lang="en-US" dirty="0" smtClean="0">
              <a:solidFill>
                <a:srgbClr val="FFC000"/>
              </a:solidFill>
            </a:endParaRPr>
          </a:p>
          <a:p>
            <a:pPr algn="ctr"/>
            <a:endParaRPr lang="en-US" dirty="0" smtClean="0">
              <a:solidFill>
                <a:srgbClr val="FFC000"/>
              </a:solidFill>
            </a:endParaRPr>
          </a:p>
          <a:p>
            <a:pPr algn="ctr"/>
            <a:r>
              <a:rPr lang="en-US" dirty="0" smtClean="0">
                <a:solidFill>
                  <a:srgbClr val="FFC000"/>
                </a:solidFill>
              </a:rPr>
              <a:t>= All Phases </a:t>
            </a:r>
            <a:endParaRPr lang="en-US" dirty="0">
              <a:solidFill>
                <a:srgbClr val="FFC000"/>
              </a:solidFill>
            </a:endParaRPr>
          </a:p>
          <a:p>
            <a:pPr algn="ctr"/>
            <a:endParaRPr lang="en-US" dirty="0" smtClean="0">
              <a:solidFill>
                <a:srgbClr val="FFC000"/>
              </a:solidFill>
            </a:endParaRPr>
          </a:p>
          <a:p>
            <a:pPr algn="ctr"/>
            <a:endParaRPr lang="en-US" dirty="0">
              <a:solidFill>
                <a:srgbClr val="FFC000"/>
              </a:solidFill>
            </a:endParaRPr>
          </a:p>
          <a:p>
            <a:pPr algn="ctr"/>
            <a:endParaRPr lang="en-US" dirty="0">
              <a:solidFill>
                <a:srgbClr val="FFC000"/>
              </a:solidFill>
            </a:endParaRPr>
          </a:p>
        </p:txBody>
      </p:sp>
    </p:spTree>
    <p:extLst>
      <p:ext uri="{BB962C8B-B14F-4D97-AF65-F5344CB8AC3E}">
        <p14:creationId xmlns:p14="http://schemas.microsoft.com/office/powerpoint/2010/main" val="33512446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a:t>MICIC Initiative </a:t>
            </a:r>
            <a:r>
              <a:rPr lang="en-US" sz="3600" b="1" dirty="0" smtClean="0"/>
              <a:t>Consultations</a:t>
            </a:r>
            <a:endParaRPr lang="en-US" sz="3600" b="1" dirty="0"/>
          </a:p>
        </p:txBody>
      </p:sp>
      <p:sp>
        <p:nvSpPr>
          <p:cNvPr id="3" name="TextBox 2"/>
          <p:cNvSpPr txBox="1"/>
          <p:nvPr/>
        </p:nvSpPr>
        <p:spPr>
          <a:xfrm>
            <a:off x="304800" y="1928369"/>
            <a:ext cx="8621463" cy="461665"/>
          </a:xfrm>
          <a:prstGeom prst="rect">
            <a:avLst/>
          </a:prstGeom>
          <a:noFill/>
        </p:spPr>
        <p:txBody>
          <a:bodyPr wrap="none" rtlCol="0">
            <a:spAutoFit/>
          </a:bodyPr>
          <a:lstStyle/>
          <a:p>
            <a:r>
              <a:rPr lang="en-US" sz="2400" b="1" dirty="0" smtClean="0">
                <a:solidFill>
                  <a:schemeClr val="tx2"/>
                </a:solidFill>
              </a:rPr>
              <a:t>Consultations with governments and stakeholders until May 2016</a:t>
            </a:r>
            <a:endParaRPr lang="en-US" sz="2400" b="1" dirty="0">
              <a:solidFill>
                <a:schemeClr val="tx2"/>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2577025"/>
            <a:ext cx="8026894" cy="36769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0" name="TextBox 29"/>
          <p:cNvSpPr txBox="1"/>
          <p:nvPr/>
        </p:nvSpPr>
        <p:spPr>
          <a:xfrm>
            <a:off x="7620000" y="3138216"/>
            <a:ext cx="1524000" cy="2554545"/>
          </a:xfrm>
          <a:prstGeom prst="rect">
            <a:avLst/>
          </a:prstGeom>
          <a:solidFill>
            <a:schemeClr val="bg1"/>
          </a:solidFill>
        </p:spPr>
        <p:txBody>
          <a:bodyPr wrap="square" rtlCol="0">
            <a:spAutoFit/>
          </a:bodyPr>
          <a:lstStyle/>
          <a:p>
            <a:pPr algn="ctr"/>
            <a:r>
              <a:rPr lang="en-US" sz="2000" b="1" dirty="0" smtClean="0">
                <a:solidFill>
                  <a:schemeClr val="tx2"/>
                </a:solidFill>
              </a:rPr>
              <a:t>MICIC Initiative</a:t>
            </a:r>
          </a:p>
          <a:p>
            <a:pPr algn="ctr"/>
            <a:r>
              <a:rPr lang="en-US" sz="2000" b="1" dirty="0" smtClean="0">
                <a:solidFill>
                  <a:schemeClr val="tx2"/>
                </a:solidFill>
              </a:rPr>
              <a:t>Principles,</a:t>
            </a:r>
          </a:p>
          <a:p>
            <a:pPr algn="ctr"/>
            <a:r>
              <a:rPr lang="en-US" sz="2000" b="1" dirty="0" smtClean="0">
                <a:solidFill>
                  <a:schemeClr val="tx2"/>
                </a:solidFill>
              </a:rPr>
              <a:t>Guidelines </a:t>
            </a:r>
          </a:p>
          <a:p>
            <a:pPr algn="ctr"/>
            <a:r>
              <a:rPr lang="en-US" sz="2000" b="1" dirty="0" smtClean="0">
                <a:solidFill>
                  <a:schemeClr val="tx2"/>
                </a:solidFill>
              </a:rPr>
              <a:t>and</a:t>
            </a:r>
          </a:p>
          <a:p>
            <a:pPr algn="ctr"/>
            <a:r>
              <a:rPr lang="en-US" sz="2000" b="1" dirty="0" smtClean="0">
                <a:solidFill>
                  <a:schemeClr val="tx2"/>
                </a:solidFill>
              </a:rPr>
              <a:t>Practices</a:t>
            </a:r>
          </a:p>
          <a:p>
            <a:pPr algn="ctr"/>
            <a:r>
              <a:rPr lang="en-US" sz="2000" b="1" dirty="0" smtClean="0">
                <a:solidFill>
                  <a:schemeClr val="tx2"/>
                </a:solidFill>
              </a:rPr>
              <a:t>June</a:t>
            </a:r>
          </a:p>
          <a:p>
            <a:pPr algn="ctr"/>
            <a:r>
              <a:rPr lang="en-US" sz="2000" b="1" dirty="0" smtClean="0">
                <a:solidFill>
                  <a:schemeClr val="tx2"/>
                </a:solidFill>
              </a:rPr>
              <a:t>2016</a:t>
            </a:r>
          </a:p>
        </p:txBody>
      </p:sp>
    </p:spTree>
    <p:extLst>
      <p:ext uri="{BB962C8B-B14F-4D97-AF65-F5344CB8AC3E}">
        <p14:creationId xmlns:p14="http://schemas.microsoft.com/office/powerpoint/2010/main" val="9257740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t>MICIC Principles, Guidelines and Practices</a:t>
            </a:r>
            <a:endParaRPr lang="en-US" sz="3600" b="1" dirty="0"/>
          </a:p>
        </p:txBody>
      </p:sp>
      <p:sp>
        <p:nvSpPr>
          <p:cNvPr id="6" name="Rounded Rectangle 5"/>
          <p:cNvSpPr/>
          <p:nvPr/>
        </p:nvSpPr>
        <p:spPr>
          <a:xfrm>
            <a:off x="228600" y="1828800"/>
            <a:ext cx="2362200" cy="1371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bg1"/>
                </a:solidFill>
              </a:rPr>
              <a:t>Principles</a:t>
            </a:r>
            <a:endParaRPr lang="en-US" sz="3600" dirty="0">
              <a:solidFill>
                <a:schemeClr val="bg1"/>
              </a:solidFill>
            </a:endParaRPr>
          </a:p>
        </p:txBody>
      </p:sp>
      <p:sp>
        <p:nvSpPr>
          <p:cNvPr id="14" name="Rounded Rectangle 13"/>
          <p:cNvSpPr/>
          <p:nvPr/>
        </p:nvSpPr>
        <p:spPr>
          <a:xfrm>
            <a:off x="228600" y="3429000"/>
            <a:ext cx="2362200" cy="1371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bg1"/>
                </a:solidFill>
              </a:rPr>
              <a:t>Guidelines</a:t>
            </a:r>
            <a:endParaRPr lang="en-US" sz="3600" dirty="0">
              <a:solidFill>
                <a:schemeClr val="bg1"/>
              </a:solidFill>
            </a:endParaRPr>
          </a:p>
        </p:txBody>
      </p:sp>
      <p:sp>
        <p:nvSpPr>
          <p:cNvPr id="16" name="Rounded Rectangle 15"/>
          <p:cNvSpPr/>
          <p:nvPr/>
        </p:nvSpPr>
        <p:spPr>
          <a:xfrm>
            <a:off x="228600" y="5029200"/>
            <a:ext cx="2362200" cy="1371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bg1"/>
                </a:solidFill>
              </a:rPr>
              <a:t>Practices</a:t>
            </a:r>
            <a:endParaRPr lang="en-US" sz="3600" dirty="0">
              <a:solidFill>
                <a:schemeClr val="bg1"/>
              </a:solidFill>
            </a:endParaRPr>
          </a:p>
        </p:txBody>
      </p:sp>
      <p:sp>
        <p:nvSpPr>
          <p:cNvPr id="10" name="Rounded Rectangle 9"/>
          <p:cNvSpPr/>
          <p:nvPr/>
        </p:nvSpPr>
        <p:spPr>
          <a:xfrm>
            <a:off x="2971800" y="1828800"/>
            <a:ext cx="5715000" cy="13716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tx2"/>
                </a:solidFill>
              </a:rPr>
              <a:t>Guide all actions</a:t>
            </a:r>
            <a:endParaRPr lang="en-US" sz="3600" dirty="0">
              <a:solidFill>
                <a:schemeClr val="tx2"/>
              </a:solidFill>
            </a:endParaRPr>
          </a:p>
        </p:txBody>
      </p:sp>
      <p:sp>
        <p:nvSpPr>
          <p:cNvPr id="17" name="Rounded Rectangle 16"/>
          <p:cNvSpPr/>
          <p:nvPr/>
        </p:nvSpPr>
        <p:spPr>
          <a:xfrm>
            <a:off x="2971800" y="3429000"/>
            <a:ext cx="5715000" cy="13716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tx2"/>
                </a:solidFill>
              </a:rPr>
              <a:t>Targeted suggestions to shape policies</a:t>
            </a:r>
            <a:endParaRPr lang="en-US" sz="3600" dirty="0">
              <a:solidFill>
                <a:schemeClr val="tx2"/>
              </a:solidFill>
            </a:endParaRPr>
          </a:p>
        </p:txBody>
      </p:sp>
      <p:sp>
        <p:nvSpPr>
          <p:cNvPr id="18" name="Rounded Rectangle 17"/>
          <p:cNvSpPr/>
          <p:nvPr/>
        </p:nvSpPr>
        <p:spPr>
          <a:xfrm>
            <a:off x="2989729" y="5029200"/>
            <a:ext cx="5715000" cy="13716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tx2"/>
                </a:solidFill>
              </a:rPr>
              <a:t>Technical and operational advice</a:t>
            </a:r>
            <a:endParaRPr lang="en-US" sz="3600" dirty="0">
              <a:solidFill>
                <a:schemeClr val="tx2"/>
              </a:solidFill>
            </a:endParaRPr>
          </a:p>
        </p:txBody>
      </p:sp>
      <p:sp>
        <p:nvSpPr>
          <p:cNvPr id="19" name="Right Arrow 18"/>
          <p:cNvSpPr/>
          <p:nvPr/>
        </p:nvSpPr>
        <p:spPr>
          <a:xfrm>
            <a:off x="2482596" y="2362200"/>
            <a:ext cx="768365" cy="484632"/>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20" name="Right Arrow 19"/>
          <p:cNvSpPr/>
          <p:nvPr/>
        </p:nvSpPr>
        <p:spPr>
          <a:xfrm>
            <a:off x="2500525" y="3872484"/>
            <a:ext cx="750436" cy="484632"/>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2"/>
              </a:solidFill>
            </a:endParaRPr>
          </a:p>
        </p:txBody>
      </p:sp>
      <p:sp>
        <p:nvSpPr>
          <p:cNvPr id="21" name="Right Arrow 20"/>
          <p:cNvSpPr/>
          <p:nvPr/>
        </p:nvSpPr>
        <p:spPr>
          <a:xfrm>
            <a:off x="2482595" y="5472684"/>
            <a:ext cx="768365" cy="484632"/>
          </a:xfrm>
          <a:prstGeom prst="rightArrow">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2"/>
              </a:solidFill>
            </a:endParaRPr>
          </a:p>
        </p:txBody>
      </p:sp>
    </p:spTree>
    <p:extLst>
      <p:ext uri="{BB962C8B-B14F-4D97-AF65-F5344CB8AC3E}">
        <p14:creationId xmlns:p14="http://schemas.microsoft.com/office/powerpoint/2010/main" val="39111750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839200" cy="990600"/>
          </a:xfrm>
        </p:spPr>
        <p:txBody>
          <a:bodyPr>
            <a:normAutofit/>
          </a:bodyPr>
          <a:lstStyle/>
          <a:p>
            <a:pPr algn="ctr"/>
            <a:r>
              <a:rPr lang="en-US" sz="3600" b="1" dirty="0" smtClean="0"/>
              <a:t>What We Are Learning So Far</a:t>
            </a:r>
            <a:endParaRPr lang="en-US" sz="3600" b="1" dirty="0"/>
          </a:p>
        </p:txBody>
      </p:sp>
      <p:sp>
        <p:nvSpPr>
          <p:cNvPr id="3" name="Content Placeholder 2"/>
          <p:cNvSpPr>
            <a:spLocks noGrp="1"/>
          </p:cNvSpPr>
          <p:nvPr>
            <p:ph sz="quarter" idx="1"/>
          </p:nvPr>
        </p:nvSpPr>
        <p:spPr>
          <a:xfrm>
            <a:off x="152400" y="1371600"/>
            <a:ext cx="8839200" cy="5257800"/>
          </a:xfrm>
        </p:spPr>
        <p:txBody>
          <a:bodyPr>
            <a:normAutofit/>
          </a:bodyPr>
          <a:lstStyle/>
          <a:p>
            <a:pPr marL="0" indent="0">
              <a:buNone/>
            </a:pPr>
            <a:r>
              <a:rPr lang="en-US" sz="2400" dirty="0" smtClean="0"/>
              <a:t> </a:t>
            </a:r>
          </a:p>
          <a:p>
            <a:pPr>
              <a:buFont typeface="Wingdings" panose="05000000000000000000" pitchFamily="2" charset="2"/>
              <a:buChar char="n"/>
            </a:pPr>
            <a:endParaRPr lang="en-US" sz="2400" dirty="0" smtClean="0"/>
          </a:p>
          <a:p>
            <a:pPr>
              <a:buFont typeface="Wingdings" panose="05000000000000000000" pitchFamily="2" charset="2"/>
              <a:buChar char="n"/>
            </a:pPr>
            <a:endParaRPr lang="en-US" sz="2400" dirty="0"/>
          </a:p>
          <a:p>
            <a:pPr marL="0" indent="0">
              <a:buNone/>
            </a:pPr>
            <a:endParaRPr lang="en-US" sz="2400" dirty="0" smtClean="0"/>
          </a:p>
          <a:p>
            <a:pPr>
              <a:buFont typeface="Wingdings 2" panose="05020102010507070707" pitchFamily="18" charset="2"/>
              <a:buChar char="¤"/>
            </a:pPr>
            <a:endParaRPr lang="en-US" dirty="0"/>
          </a:p>
          <a:p>
            <a:pPr>
              <a:buFont typeface="Wingdings 2" panose="05020102010507070707" pitchFamily="18" charset="2"/>
              <a:buChar char="¤"/>
            </a:pPr>
            <a:endParaRPr lang="en-US" dirty="0"/>
          </a:p>
          <a:p>
            <a:endParaRPr lang="en-US" dirty="0"/>
          </a:p>
        </p:txBody>
      </p:sp>
      <p:sp>
        <p:nvSpPr>
          <p:cNvPr id="5" name="Rounded Rectangle 4"/>
          <p:cNvSpPr/>
          <p:nvPr/>
        </p:nvSpPr>
        <p:spPr>
          <a:xfrm>
            <a:off x="381000" y="1695032"/>
            <a:ext cx="3042601" cy="820761"/>
          </a:xfrm>
          <a:prstGeom prst="round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Data, tracking, and contact </a:t>
            </a:r>
            <a:r>
              <a:rPr lang="en-US" dirty="0"/>
              <a:t>i</a:t>
            </a:r>
            <a:r>
              <a:rPr lang="en-US" dirty="0" smtClean="0"/>
              <a:t>nformation on migrants</a:t>
            </a:r>
            <a:endParaRPr lang="en-US" dirty="0"/>
          </a:p>
        </p:txBody>
      </p:sp>
      <p:sp>
        <p:nvSpPr>
          <p:cNvPr id="8" name="Rounded Rectangle 7"/>
          <p:cNvSpPr/>
          <p:nvPr/>
        </p:nvSpPr>
        <p:spPr>
          <a:xfrm>
            <a:off x="2115739" y="2738484"/>
            <a:ext cx="1034585" cy="10715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Crisis alert </a:t>
            </a:r>
            <a:r>
              <a:rPr lang="en-US" dirty="0"/>
              <a:t>s</a:t>
            </a:r>
            <a:r>
              <a:rPr lang="en-US" dirty="0" smtClean="0"/>
              <a:t>ystems</a:t>
            </a:r>
            <a:endParaRPr lang="en-US" dirty="0"/>
          </a:p>
        </p:txBody>
      </p:sp>
      <p:sp>
        <p:nvSpPr>
          <p:cNvPr id="9" name="Rounded Rectangle 8"/>
          <p:cNvSpPr/>
          <p:nvPr/>
        </p:nvSpPr>
        <p:spPr>
          <a:xfrm>
            <a:off x="5999138" y="1614015"/>
            <a:ext cx="2870200" cy="136928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Standing arrangements  on evacuation, consular assistance, coordination etc.</a:t>
            </a:r>
            <a:endParaRPr lang="en-US" dirty="0"/>
          </a:p>
        </p:txBody>
      </p:sp>
      <p:sp>
        <p:nvSpPr>
          <p:cNvPr id="13" name="Rounded Rectangle 12"/>
          <p:cNvSpPr/>
          <p:nvPr/>
        </p:nvSpPr>
        <p:spPr>
          <a:xfrm>
            <a:off x="163949" y="3724501"/>
            <a:ext cx="1727485" cy="13182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Emergency funds and insurance schemes</a:t>
            </a:r>
            <a:endParaRPr lang="en-US" dirty="0"/>
          </a:p>
        </p:txBody>
      </p:sp>
      <p:sp>
        <p:nvSpPr>
          <p:cNvPr id="14" name="Rounded Rectangle 13"/>
          <p:cNvSpPr/>
          <p:nvPr/>
        </p:nvSpPr>
        <p:spPr>
          <a:xfrm>
            <a:off x="3720879" y="1647644"/>
            <a:ext cx="1954385" cy="133565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Respect for human and labor rights, and ethical recruitment</a:t>
            </a:r>
            <a:endParaRPr lang="en-US" dirty="0"/>
          </a:p>
        </p:txBody>
      </p:sp>
      <p:sp>
        <p:nvSpPr>
          <p:cNvPr id="15" name="Rounded Rectangle 14"/>
          <p:cNvSpPr/>
          <p:nvPr/>
        </p:nvSpPr>
        <p:spPr>
          <a:xfrm>
            <a:off x="337655" y="2674216"/>
            <a:ext cx="1539265"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r>
              <a:rPr lang="en-US" dirty="0" smtClean="0"/>
              <a:t>Contingency planning/DRR</a:t>
            </a:r>
          </a:p>
          <a:p>
            <a:pPr algn="ctr"/>
            <a:endParaRPr lang="en-US" dirty="0"/>
          </a:p>
        </p:txBody>
      </p:sp>
      <p:sp>
        <p:nvSpPr>
          <p:cNvPr id="19" name="Rounded Rectangle 18"/>
          <p:cNvSpPr/>
          <p:nvPr/>
        </p:nvSpPr>
        <p:spPr>
          <a:xfrm>
            <a:off x="7696200" y="3131416"/>
            <a:ext cx="955221" cy="1016502"/>
          </a:xfrm>
          <a:prstGeom prst="roundRect">
            <a:avLst/>
          </a:prstGeom>
          <a:solidFill>
            <a:schemeClr val="accent2"/>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smtClean="0"/>
              <a:t>Save lives</a:t>
            </a:r>
            <a:endParaRPr lang="en-US" dirty="0"/>
          </a:p>
        </p:txBody>
      </p:sp>
      <p:sp>
        <p:nvSpPr>
          <p:cNvPr id="20" name="Rounded Rectangle 19"/>
          <p:cNvSpPr/>
          <p:nvPr/>
        </p:nvSpPr>
        <p:spPr>
          <a:xfrm>
            <a:off x="2034392" y="4115333"/>
            <a:ext cx="3200400" cy="972453"/>
          </a:xfrm>
          <a:prstGeom prst="roundRect">
            <a:avLst/>
          </a:prstGeom>
          <a:solidFill>
            <a:schemeClr val="accent2"/>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smtClean="0"/>
              <a:t>Open borders, humanitarian border management and temporary admission</a:t>
            </a:r>
            <a:endParaRPr lang="en-US" dirty="0"/>
          </a:p>
        </p:txBody>
      </p:sp>
      <p:sp>
        <p:nvSpPr>
          <p:cNvPr id="21" name="Rounded Rectangle 20"/>
          <p:cNvSpPr/>
          <p:nvPr/>
        </p:nvSpPr>
        <p:spPr>
          <a:xfrm>
            <a:off x="5534681" y="4268160"/>
            <a:ext cx="3334657" cy="768336"/>
          </a:xfrm>
          <a:prstGeom prst="roundRect">
            <a:avLst/>
          </a:prstGeom>
          <a:solidFill>
            <a:schemeClr val="accent2"/>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smtClean="0"/>
              <a:t>Identification and Referral Systems</a:t>
            </a:r>
            <a:endParaRPr lang="en-US" dirty="0"/>
          </a:p>
        </p:txBody>
      </p:sp>
      <p:sp>
        <p:nvSpPr>
          <p:cNvPr id="22" name="Rounded Rectangle 21"/>
          <p:cNvSpPr/>
          <p:nvPr/>
        </p:nvSpPr>
        <p:spPr>
          <a:xfrm>
            <a:off x="3352800" y="3281800"/>
            <a:ext cx="2322464" cy="670370"/>
          </a:xfrm>
          <a:prstGeom prst="roundRect">
            <a:avLst/>
          </a:prstGeom>
          <a:solidFill>
            <a:schemeClr val="accent2"/>
          </a:solidFill>
          <a:ln>
            <a:solidFill>
              <a:schemeClr val="accent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smtClean="0"/>
              <a:t>Evacuation and return services </a:t>
            </a:r>
            <a:endParaRPr lang="en-US" dirty="0"/>
          </a:p>
        </p:txBody>
      </p:sp>
      <p:sp>
        <p:nvSpPr>
          <p:cNvPr id="23" name="Rounded Rectangle 22"/>
          <p:cNvSpPr/>
          <p:nvPr/>
        </p:nvSpPr>
        <p:spPr>
          <a:xfrm>
            <a:off x="5958427" y="3131416"/>
            <a:ext cx="1420295" cy="923925"/>
          </a:xfrm>
          <a:prstGeom prst="roundRect">
            <a:avLst/>
          </a:prstGeom>
          <a:solidFill>
            <a:schemeClr val="accent2"/>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smtClean="0"/>
              <a:t>Non-refoulement</a:t>
            </a:r>
            <a:endParaRPr lang="en-US" dirty="0"/>
          </a:p>
        </p:txBody>
      </p:sp>
      <p:sp>
        <p:nvSpPr>
          <p:cNvPr id="24" name="Rounded Rectangle 23"/>
          <p:cNvSpPr/>
          <p:nvPr/>
        </p:nvSpPr>
        <p:spPr>
          <a:xfrm>
            <a:off x="5527424" y="5207100"/>
            <a:ext cx="3341914" cy="125310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accent1"/>
                </a:solidFill>
              </a:rPr>
              <a:t>Services upon return - livelihood creation, health, psychosocial counselling</a:t>
            </a:r>
            <a:endParaRPr lang="en-US" b="1" dirty="0">
              <a:solidFill>
                <a:schemeClr val="accent1"/>
              </a:solidFill>
            </a:endParaRPr>
          </a:p>
        </p:txBody>
      </p:sp>
      <p:sp>
        <p:nvSpPr>
          <p:cNvPr id="25" name="Rounded Rectangle 24"/>
          <p:cNvSpPr/>
          <p:nvPr/>
        </p:nvSpPr>
        <p:spPr>
          <a:xfrm>
            <a:off x="2633032" y="5237852"/>
            <a:ext cx="2685039" cy="1222356"/>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accent1"/>
                </a:solidFill>
              </a:rPr>
              <a:t>Back pay, outstanding wages, return of property, remains</a:t>
            </a:r>
            <a:endParaRPr lang="en-US" b="1" dirty="0">
              <a:solidFill>
                <a:schemeClr val="accent1"/>
              </a:solidFill>
            </a:endParaRPr>
          </a:p>
        </p:txBody>
      </p:sp>
      <p:sp>
        <p:nvSpPr>
          <p:cNvPr id="27" name="Rounded Rectangle 26"/>
          <p:cNvSpPr/>
          <p:nvPr/>
        </p:nvSpPr>
        <p:spPr>
          <a:xfrm>
            <a:off x="381000" y="5252406"/>
            <a:ext cx="2075236" cy="120780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accent1"/>
                </a:solidFill>
              </a:rPr>
              <a:t>Re-migration and other mobility opportunities</a:t>
            </a:r>
            <a:endParaRPr lang="en-US" b="1" dirty="0">
              <a:solidFill>
                <a:schemeClr val="accent1"/>
              </a:solidFill>
            </a:endParaRPr>
          </a:p>
        </p:txBody>
      </p:sp>
    </p:spTree>
    <p:extLst>
      <p:ext uri="{BB962C8B-B14F-4D97-AF65-F5344CB8AC3E}">
        <p14:creationId xmlns:p14="http://schemas.microsoft.com/office/powerpoint/2010/main" val="93091811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Custom 1">
      <a:dk1>
        <a:sysClr val="windowText" lastClr="000000"/>
      </a:dk1>
      <a:lt1>
        <a:sysClr val="window" lastClr="FFFFFF"/>
      </a:lt1>
      <a:dk2>
        <a:srgbClr val="242852"/>
      </a:dk2>
      <a:lt2>
        <a:srgbClr val="ACCBF9"/>
      </a:lt2>
      <a:accent1>
        <a:srgbClr val="072B62"/>
      </a:accent1>
      <a:accent2>
        <a:srgbClr val="0E57C4"/>
      </a:accent2>
      <a:accent3>
        <a:srgbClr val="84B2F6"/>
      </a:accent3>
      <a:accent4>
        <a:srgbClr val="4A66AC"/>
      </a:accent4>
      <a:accent5>
        <a:srgbClr val="5AA2AE"/>
      </a:accent5>
      <a:accent6>
        <a:srgbClr val="9D90A0"/>
      </a:accent6>
      <a:hlink>
        <a:srgbClr val="9454C3"/>
      </a:hlink>
      <a:folHlink>
        <a:srgbClr val="3EBBF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5829</TotalTime>
  <Words>1931</Words>
  <Application>Microsoft Office PowerPoint</Application>
  <PresentationFormat>On-screen Show (4:3)</PresentationFormat>
  <Paragraphs>260</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Median</vt:lpstr>
      <vt:lpstr>PowerPoint Presentation</vt:lpstr>
      <vt:lpstr>    2011 Libya Crisis – Civil Strife</vt:lpstr>
      <vt:lpstr> Why Migrants?  Specific Vulnerabilities and Circumstances </vt:lpstr>
      <vt:lpstr>Origins of the MICIC Initiative</vt:lpstr>
      <vt:lpstr>  Objectives of the MICIC Initiative </vt:lpstr>
      <vt:lpstr>Scope of MICIC Initiative </vt:lpstr>
      <vt:lpstr>MICIC Initiative Consultations</vt:lpstr>
      <vt:lpstr>MICIC Principles, Guidelines and Practices</vt:lpstr>
      <vt:lpstr>What We Are Learning So Far</vt:lpstr>
      <vt:lpstr>Where to from here?</vt:lpstr>
      <vt:lpstr>What We Ask of You</vt:lpstr>
      <vt:lpstr>PowerPoint Presentation</vt:lpstr>
    </vt:vector>
  </TitlesOfParts>
  <Company>IOM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SWAIN Marita</dc:creator>
  <cp:lastModifiedBy>Alfred Boll</cp:lastModifiedBy>
  <cp:revision>684</cp:revision>
  <cp:lastPrinted>2016-05-16T14:59:32Z</cp:lastPrinted>
  <dcterms:created xsi:type="dcterms:W3CDTF">2014-08-05T08:31:20Z</dcterms:created>
  <dcterms:modified xsi:type="dcterms:W3CDTF">2016-05-18T15:55:22Z</dcterms:modified>
</cp:coreProperties>
</file>