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34" r:id="rId2"/>
    <p:sldId id="273" r:id="rId3"/>
    <p:sldId id="329" r:id="rId4"/>
    <p:sldId id="320" r:id="rId5"/>
    <p:sldId id="318" r:id="rId6"/>
    <p:sldId id="316" r:id="rId7"/>
    <p:sldId id="315" r:id="rId8"/>
    <p:sldId id="335" r:id="rId9"/>
    <p:sldId id="340" r:id="rId10"/>
    <p:sldId id="327" r:id="rId11"/>
    <p:sldId id="341" r:id="rId12"/>
    <p:sldId id="339"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S" initials="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77577" autoAdjust="0"/>
  </p:normalViewPr>
  <p:slideViewPr>
    <p:cSldViewPr>
      <p:cViewPr>
        <p:scale>
          <a:sx n="50" d="100"/>
          <a:sy n="50" d="100"/>
        </p:scale>
        <p:origin x="-258" y="-204"/>
      </p:cViewPr>
      <p:guideLst>
        <p:guide orient="horz" pos="2160"/>
        <p:guide pos="2880"/>
      </p:guideLst>
    </p:cSldViewPr>
  </p:slideViewPr>
  <p:outlineViewPr>
    <p:cViewPr>
      <p:scale>
        <a:sx n="33" d="100"/>
        <a:sy n="33" d="100"/>
      </p:scale>
      <p:origin x="0" y="0"/>
    </p:cViewPr>
  </p:outlineViewPr>
  <p:notesTextViewPr>
    <p:cViewPr>
      <p:scale>
        <a:sx n="125" d="100"/>
        <a:sy n="125" d="100"/>
      </p:scale>
      <p:origin x="0" y="4026"/>
    </p:cViewPr>
  </p:notesTextViewPr>
  <p:sorterViewPr>
    <p:cViewPr>
      <p:scale>
        <a:sx n="100" d="100"/>
        <a:sy n="100" d="100"/>
      </p:scale>
      <p:origin x="0" y="0"/>
    </p:cViewPr>
  </p:sorterViewPr>
  <p:notesViewPr>
    <p:cSldViewPr>
      <p:cViewPr>
        <p:scale>
          <a:sx n="100" d="100"/>
          <a:sy n="100" d="100"/>
        </p:scale>
        <p:origin x="168" y="-72"/>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979" cy="465774"/>
          </a:xfrm>
          <a:prstGeom prst="rect">
            <a:avLst/>
          </a:prstGeom>
        </p:spPr>
        <p:txBody>
          <a:bodyPr vert="horz" lIns="89865" tIns="44932" rIns="89865" bIns="44932" rtlCol="0"/>
          <a:lstStyle>
            <a:lvl1pPr algn="l">
              <a:defRPr sz="1200"/>
            </a:lvl1pPr>
          </a:lstStyle>
          <a:p>
            <a:endParaRPr lang="en-US" dirty="0"/>
          </a:p>
        </p:txBody>
      </p:sp>
      <p:sp>
        <p:nvSpPr>
          <p:cNvPr id="3" name="Date Placeholder 2"/>
          <p:cNvSpPr>
            <a:spLocks noGrp="1"/>
          </p:cNvSpPr>
          <p:nvPr>
            <p:ph type="dt" sz="quarter" idx="1"/>
          </p:nvPr>
        </p:nvSpPr>
        <p:spPr>
          <a:xfrm>
            <a:off x="3977532" y="1"/>
            <a:ext cx="3043979" cy="465774"/>
          </a:xfrm>
          <a:prstGeom prst="rect">
            <a:avLst/>
          </a:prstGeom>
        </p:spPr>
        <p:txBody>
          <a:bodyPr vert="horz" lIns="89865" tIns="44932" rIns="89865" bIns="44932" rtlCol="0"/>
          <a:lstStyle>
            <a:lvl1pPr algn="r">
              <a:defRPr sz="1200"/>
            </a:lvl1pPr>
          </a:lstStyle>
          <a:p>
            <a:fld id="{CE8404A3-F8FC-4A4D-B6E9-05B73D36EB9F}" type="datetimeFigureOut">
              <a:rPr lang="en-US" smtClean="0"/>
              <a:t>6/1/2016</a:t>
            </a:fld>
            <a:endParaRPr lang="en-US" dirty="0"/>
          </a:p>
        </p:txBody>
      </p:sp>
      <p:sp>
        <p:nvSpPr>
          <p:cNvPr id="4" name="Footer Placeholder 3"/>
          <p:cNvSpPr>
            <a:spLocks noGrp="1"/>
          </p:cNvSpPr>
          <p:nvPr>
            <p:ph type="ftr" sz="quarter" idx="2"/>
          </p:nvPr>
        </p:nvSpPr>
        <p:spPr>
          <a:xfrm>
            <a:off x="2" y="8841738"/>
            <a:ext cx="3043979" cy="465774"/>
          </a:xfrm>
          <a:prstGeom prst="rect">
            <a:avLst/>
          </a:prstGeom>
        </p:spPr>
        <p:txBody>
          <a:bodyPr vert="horz" lIns="89865" tIns="44932" rIns="89865" bIns="449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4"/>
          </a:xfrm>
          <a:prstGeom prst="rect">
            <a:avLst/>
          </a:prstGeom>
        </p:spPr>
        <p:txBody>
          <a:bodyPr vert="horz" lIns="89865" tIns="44932" rIns="89865" bIns="44932" rtlCol="0" anchor="b"/>
          <a:lstStyle>
            <a:lvl1pPr algn="r">
              <a:defRPr sz="1200"/>
            </a:lvl1pPr>
          </a:lstStyle>
          <a:p>
            <a:fld id="{63B81A4D-0B00-48A0-BA06-C2E70598A44F}" type="slidenum">
              <a:rPr lang="en-US" smtClean="0"/>
              <a:t>‹#›</a:t>
            </a:fld>
            <a:endParaRPr lang="en-US" dirty="0"/>
          </a:p>
        </p:txBody>
      </p:sp>
    </p:spTree>
    <p:extLst>
      <p:ext uri="{BB962C8B-B14F-4D97-AF65-F5344CB8AC3E}">
        <p14:creationId xmlns:p14="http://schemas.microsoft.com/office/powerpoint/2010/main" val="3456823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1572" tIns="45787" rIns="91572" bIns="45787"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1572" tIns="45787" rIns="91572" bIns="45787" rtlCol="0"/>
          <a:lstStyle>
            <a:lvl1pPr algn="r">
              <a:defRPr sz="1200"/>
            </a:lvl1pPr>
          </a:lstStyle>
          <a:p>
            <a:fld id="{D6293A18-7FCE-4BE6-9137-FA5350BDBB49}" type="datetimeFigureOut">
              <a:rPr lang="en-US" smtClean="0"/>
              <a:t>6/1/2016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2" tIns="45787" rIns="91572" bIns="45787"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1572" tIns="45787" rIns="91572" bIns="457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1572" tIns="45787" rIns="91572" bIns="457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1572" tIns="45787" rIns="91572" bIns="45787" rtlCol="0" anchor="b"/>
          <a:lstStyle>
            <a:lvl1pPr algn="r">
              <a:defRPr sz="1200"/>
            </a:lvl1pPr>
          </a:lstStyle>
          <a:p>
            <a:fld id="{F8523A55-0D82-4CE8-8573-51F469DD9DFC}" type="slidenum">
              <a:rPr lang="en-US" smtClean="0"/>
              <a:t>‹#›</a:t>
            </a:fld>
            <a:endParaRPr lang="en-US" dirty="0"/>
          </a:p>
        </p:txBody>
      </p:sp>
    </p:spTree>
    <p:extLst>
      <p:ext uri="{BB962C8B-B14F-4D97-AF65-F5344CB8AC3E}">
        <p14:creationId xmlns:p14="http://schemas.microsoft.com/office/powerpoint/2010/main" val="99981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73029"/>
            <a:ext cx="5618480" cy="4578246"/>
          </a:xfrm>
        </p:spPr>
        <p:txBody>
          <a:bodyPr/>
          <a:lstStyle/>
          <a:p>
            <a:pPr>
              <a:spcAft>
                <a:spcPts val="601"/>
              </a:spcAft>
            </a:pPr>
            <a:r>
              <a:rPr lang="es-ES" noProof="0" dirty="0" smtClean="0"/>
              <a:t>Los Estados Unidos y Costa Rica han tenido el placer de presentar la Iniciativa</a:t>
            </a:r>
            <a:r>
              <a:rPr lang="es-ES" baseline="0" noProof="0" dirty="0" smtClean="0"/>
              <a:t> para Migrantes en Países en Crisis (MICIC, por sus siglas en inglés) y proporcionar actualizaciones en reuniones anteriores. Hoy día</a:t>
            </a:r>
            <a:r>
              <a:rPr lang="es-ES" noProof="0" dirty="0" smtClean="0"/>
              <a:t> </a:t>
            </a:r>
            <a:r>
              <a:rPr lang="es-ES" baseline="0" noProof="0" dirty="0" smtClean="0"/>
              <a:t>nos complace resumir la situación actual a medida que nos acercamos al lanzamiento de las directrices el próximo mes. También tenemos solicitudes para ustedes en cuanto a acciones. Primero que nada, un resumen rápido sobre la Iniciativa. </a:t>
            </a:r>
            <a:endParaRPr lang="es-ES" sz="1100" dirty="0"/>
          </a:p>
          <a:p>
            <a:pPr>
              <a:spcAft>
                <a:spcPts val="601"/>
              </a:spcAft>
            </a:pPr>
            <a:r>
              <a:rPr lang="es-ES" noProof="0" dirty="0" smtClean="0"/>
              <a:t>El objetivo de la Iniciativa</a:t>
            </a:r>
            <a:r>
              <a:rPr lang="es-ES" baseline="0" noProof="0" dirty="0" smtClean="0"/>
              <a:t> MICIC es generar directrices voluntarias que los estados y otras partes interesadas –empleadores, ONG, organizaciones internacionales</a:t>
            </a:r>
            <a:r>
              <a:rPr lang="es-ES" noProof="0" dirty="0" smtClean="0"/>
              <a:t>– puedan utilizar </a:t>
            </a:r>
            <a:r>
              <a:rPr lang="es-ES" noProof="0" dirty="0" smtClean="0"/>
              <a:t>cuando </a:t>
            </a:r>
            <a:r>
              <a:rPr lang="es-ES" noProof="0" dirty="0" smtClean="0"/>
              <a:t>migrantes que viven, estudian o trabajan fuera de su país de </a:t>
            </a:r>
            <a:r>
              <a:rPr lang="es-ES" noProof="0" dirty="0" smtClean="0"/>
              <a:t>origen </a:t>
            </a:r>
            <a:r>
              <a:rPr lang="es-ES" noProof="0" dirty="0" smtClean="0"/>
              <a:t>se encuentran atrapados debido a conflictos </a:t>
            </a:r>
            <a:r>
              <a:rPr lang="es-ES" baseline="0" noProof="0" dirty="0" smtClean="0"/>
              <a:t>armados o a un desastre natural grave.</a:t>
            </a:r>
          </a:p>
          <a:p>
            <a:pPr lvl="1">
              <a:spcAft>
                <a:spcPts val="601"/>
              </a:spcAft>
            </a:pPr>
            <a:r>
              <a:rPr lang="es-ES" noProof="0" dirty="0" smtClean="0"/>
              <a:t>Lanzamos esta Iniciativa</a:t>
            </a:r>
            <a:r>
              <a:rPr lang="es-ES" baseline="0" noProof="0" dirty="0" smtClean="0"/>
              <a:t> mucho antes de que la crisis </a:t>
            </a:r>
            <a:r>
              <a:rPr lang="es-ES" dirty="0"/>
              <a:t>mundial actual de </a:t>
            </a:r>
            <a:r>
              <a:rPr lang="es-ES" baseline="0" noProof="0" dirty="0" smtClean="0"/>
              <a:t>refugiados y migrantes saliera en las noticias y, por </a:t>
            </a:r>
            <a:r>
              <a:rPr lang="es-ES" baseline="0" noProof="0" dirty="0" smtClean="0"/>
              <a:t>lo tanto</a:t>
            </a:r>
            <a:r>
              <a:rPr lang="es-ES" baseline="0" noProof="0" dirty="0" smtClean="0"/>
              <a:t>, es importante mencionar desde el principio que la Iniciativa </a:t>
            </a:r>
            <a:r>
              <a:rPr lang="es-ES" i="1" baseline="0" noProof="0" dirty="0" smtClean="0"/>
              <a:t>no</a:t>
            </a:r>
            <a:r>
              <a:rPr lang="es-ES" baseline="0" noProof="0" dirty="0" smtClean="0"/>
              <a:t> está diseñada para abordar directamente todos los desafíos que presenta el gran número de personas desplazadas, como los cientos de miles de refugiados y migrantes que han intentado llegar a Europa el último año. </a:t>
            </a:r>
            <a:r>
              <a:rPr lang="es-ES" noProof="0" dirty="0" smtClean="0"/>
              <a:t> </a:t>
            </a:r>
            <a:endParaRPr lang="es-ES" sz="1100" dirty="0"/>
          </a:p>
          <a:p>
            <a:pPr lvl="1">
              <a:spcAft>
                <a:spcPts val="601"/>
              </a:spcAft>
            </a:pPr>
            <a:r>
              <a:rPr lang="es-ES" noProof="0" dirty="0" smtClean="0"/>
              <a:t>Pero la Iniciativa MICIC ha ganado</a:t>
            </a:r>
            <a:r>
              <a:rPr lang="es-ES" baseline="0" noProof="0" dirty="0" smtClean="0"/>
              <a:t> mucho ímpetu porque, tanto de forma como </a:t>
            </a:r>
            <a:r>
              <a:rPr lang="es-ES" baseline="0" noProof="0" dirty="0" smtClean="0"/>
              <a:t>en contenido</a:t>
            </a:r>
            <a:r>
              <a:rPr lang="es-ES" baseline="0" noProof="0" dirty="0" smtClean="0"/>
              <a:t>, representa una mejor manera de compartir la responsabilidad a nivel mundial y así conjuntamente </a:t>
            </a:r>
            <a:r>
              <a:rPr lang="es-ES" baseline="0" noProof="0" dirty="0" smtClean="0"/>
              <a:t>de abordar </a:t>
            </a:r>
            <a:r>
              <a:rPr lang="es-ES" baseline="0" noProof="0" dirty="0" smtClean="0"/>
              <a:t>y responder mejor a estas grandes crisis. </a:t>
            </a:r>
          </a:p>
          <a:p>
            <a:pPr>
              <a:spcAft>
                <a:spcPts val="601"/>
              </a:spcAft>
            </a:pPr>
            <a:r>
              <a:rPr lang="es-ES" baseline="0" noProof="0" dirty="0" smtClean="0"/>
              <a:t>En especial, queremos centrarnos en los vínculos entre la Iniciativa MICIC y la reunión de la ONU del 19 de septiembre para abordar los grandes desplazamientos de migrantes y refugiados.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1</a:t>
            </a:fld>
            <a:endParaRPr lang="en-US" dirty="0"/>
          </a:p>
        </p:txBody>
      </p:sp>
    </p:spTree>
    <p:extLst>
      <p:ext uri="{BB962C8B-B14F-4D97-AF65-F5344CB8AC3E}">
        <p14:creationId xmlns:p14="http://schemas.microsoft.com/office/powerpoint/2010/main" val="2105652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5275" y="325438"/>
            <a:ext cx="4079875" cy="3060700"/>
          </a:xfrm>
        </p:spPr>
      </p:sp>
      <p:sp>
        <p:nvSpPr>
          <p:cNvPr id="3" name="Notes Placeholder 2"/>
          <p:cNvSpPr>
            <a:spLocks noGrp="1"/>
          </p:cNvSpPr>
          <p:nvPr>
            <p:ph type="body" idx="1"/>
          </p:nvPr>
        </p:nvSpPr>
        <p:spPr>
          <a:xfrm>
            <a:off x="387350" y="3428480"/>
            <a:ext cx="6259720" cy="5645670"/>
          </a:xfrm>
        </p:spPr>
        <p:txBody>
          <a:bodyPr/>
          <a:lstStyle/>
          <a:p>
            <a:pPr>
              <a:spcAft>
                <a:spcPts val="601"/>
              </a:spcAft>
            </a:pPr>
            <a:r>
              <a:rPr lang="es-ES" noProof="0" dirty="0" smtClean="0"/>
              <a:t>Al inicio de esta Iniciativa, algunas</a:t>
            </a:r>
            <a:r>
              <a:rPr lang="es-ES" baseline="0" noProof="0" dirty="0" smtClean="0"/>
              <a:t> partes interesadas, incluidos los muchos amigos en ONG, dejaron claro que les gustaría ver una iniciativa más amplia para el tratamiento de </a:t>
            </a:r>
            <a:r>
              <a:rPr lang="es-ES" i="1" baseline="0" noProof="0" dirty="0" smtClean="0"/>
              <a:t>todos </a:t>
            </a:r>
            <a:r>
              <a:rPr lang="es-ES" i="0" baseline="0" noProof="0" dirty="0" smtClean="0"/>
              <a:t>los migrantes en </a:t>
            </a:r>
            <a:r>
              <a:rPr lang="es-ES" i="1" baseline="0" noProof="0" dirty="0" smtClean="0"/>
              <a:t>cualquier </a:t>
            </a:r>
            <a:r>
              <a:rPr lang="es-ES" i="0" baseline="0" noProof="0" dirty="0" smtClean="0"/>
              <a:t>circunstancia.</a:t>
            </a:r>
            <a:r>
              <a:rPr lang="es-ES" noProof="0" dirty="0" smtClean="0"/>
              <a:t> Si bien entendimos esta opinión, pensamos que al principio necesitábamos</a:t>
            </a:r>
            <a:r>
              <a:rPr lang="es-ES" baseline="0" noProof="0" dirty="0" smtClean="0"/>
              <a:t> ser más modestos</a:t>
            </a:r>
            <a:r>
              <a:rPr lang="es-ES" noProof="0" dirty="0" smtClean="0"/>
              <a:t>. Ahora</a:t>
            </a:r>
            <a:r>
              <a:rPr lang="es-ES" baseline="0" noProof="0" dirty="0" smtClean="0"/>
              <a:t> creemos que este puede ser el momento oportuno para ofrecer directrices más extensas y queremos recomendar que ese sea el resultado de la cumbre del 19 de septiembre</a:t>
            </a:r>
            <a:r>
              <a:rPr lang="es-ES" noProof="0" dirty="0" smtClean="0"/>
              <a:t>.</a:t>
            </a:r>
            <a:endParaRPr lang="es-ES" sz="1100" dirty="0"/>
          </a:p>
          <a:p>
            <a:pPr>
              <a:spcAft>
                <a:spcPts val="601"/>
              </a:spcAft>
            </a:pPr>
            <a:r>
              <a:rPr lang="es-ES" noProof="0" dirty="0" smtClean="0"/>
              <a:t>Si bien la Iniciativa</a:t>
            </a:r>
            <a:r>
              <a:rPr lang="es-ES" baseline="0" noProof="0" dirty="0" smtClean="0"/>
              <a:t> </a:t>
            </a:r>
            <a:r>
              <a:rPr lang="es-ES" noProof="0" dirty="0" smtClean="0"/>
              <a:t>MICIC solo aborda situaciones</a:t>
            </a:r>
            <a:r>
              <a:rPr lang="es-ES" baseline="0" noProof="0" dirty="0" smtClean="0"/>
              <a:t> específicas</a:t>
            </a:r>
            <a:r>
              <a:rPr lang="es-ES" noProof="0" dirty="0" smtClean="0"/>
              <a:t>, es una contribución esencial en</a:t>
            </a:r>
            <a:r>
              <a:rPr lang="es-ES" baseline="0" noProof="0" dirty="0" smtClean="0"/>
              <a:t> cuanto a la idea de tener una responsabilidad colectiva a nivel mundial. Creemos que el hecho de que las directrices sean voluntarias y no vinculantes las </a:t>
            </a:r>
            <a:r>
              <a:rPr lang="es-ES" baseline="0" noProof="0" dirty="0" smtClean="0"/>
              <a:t>hace </a:t>
            </a:r>
            <a:r>
              <a:rPr lang="es-ES" baseline="0" noProof="0" dirty="0" smtClean="0"/>
              <a:t>aún más eficaces. Los estados pueden decidir aplicarlas con flexibilidad. Las ideas presentadas no exigen más ratificación que la voluntad política para mejorar nuestras respuestas.</a:t>
            </a:r>
            <a:r>
              <a:rPr lang="es-ES" noProof="0" dirty="0" smtClean="0"/>
              <a:t> </a:t>
            </a:r>
          </a:p>
          <a:p>
            <a:pPr>
              <a:spcAft>
                <a:spcPts val="601"/>
              </a:spcAft>
            </a:pPr>
            <a:r>
              <a:rPr lang="es-ES" noProof="0" dirty="0" smtClean="0"/>
              <a:t>Hay dos grandes iniciativas</a:t>
            </a:r>
            <a:r>
              <a:rPr lang="es-ES" baseline="0" noProof="0" dirty="0" smtClean="0"/>
              <a:t> de la ONU este año que abordan directamente la cuestión de la responsabilidad colectiva a nivel mundial</a:t>
            </a:r>
            <a:r>
              <a:rPr lang="es-ES" noProof="0" dirty="0" smtClean="0"/>
              <a:t>:</a:t>
            </a:r>
          </a:p>
          <a:p>
            <a:pPr marL="171707" indent="-171707">
              <a:spcAft>
                <a:spcPts val="601"/>
              </a:spcAft>
              <a:buFont typeface="Arial" panose="020B0604020202020204" pitchFamily="34" charset="0"/>
              <a:buChar char="•"/>
            </a:pPr>
            <a:r>
              <a:rPr lang="es-ES" noProof="0" dirty="0" smtClean="0"/>
              <a:t>Reunión de alto nivel en la ONU el 19 de septiembre sobre cómo tratar los</a:t>
            </a:r>
            <a:r>
              <a:rPr lang="es-ES" baseline="0" noProof="0" dirty="0" smtClean="0"/>
              <a:t> desplazamientos de gran envergadura tanto de refugiados como de migrantes.</a:t>
            </a:r>
            <a:r>
              <a:rPr lang="es-ES" noProof="0" dirty="0" smtClean="0"/>
              <a:t> El borrador del informe del Secretario General para la reunión del 19 de septiembre incorporó un comentario</a:t>
            </a:r>
            <a:r>
              <a:rPr lang="es-ES" baseline="0" noProof="0" dirty="0" smtClean="0"/>
              <a:t> muy positivo sobre la Iniciativa </a:t>
            </a:r>
            <a:r>
              <a:rPr lang="es-ES" noProof="0" dirty="0" smtClean="0"/>
              <a:t>MICIC. El informe incorpora</a:t>
            </a:r>
            <a:r>
              <a:rPr lang="es-ES" baseline="0" noProof="0" dirty="0" smtClean="0"/>
              <a:t> una recomendación para formular directrices más extensas para tratar a </a:t>
            </a:r>
            <a:r>
              <a:rPr lang="es-ES" u="sng" baseline="0" noProof="0" dirty="0" smtClean="0"/>
              <a:t>todos</a:t>
            </a:r>
            <a:r>
              <a:rPr lang="es-ES" u="none" baseline="0" noProof="0" dirty="0" smtClean="0"/>
              <a:t> los migrantes vulnerables. La Iniciativa</a:t>
            </a:r>
            <a:r>
              <a:rPr lang="es-ES" noProof="0" dirty="0" smtClean="0"/>
              <a:t> MICIC (y otras labores como la Iniciativa Nansen) proporciona</a:t>
            </a:r>
            <a:r>
              <a:rPr lang="es-ES" baseline="0" noProof="0" dirty="0" smtClean="0"/>
              <a:t> un proceso modelo que podría ayudar a formular esas directrices más amplias. </a:t>
            </a:r>
            <a:endParaRPr lang="es-ES" noProof="0" dirty="0" smtClean="0"/>
          </a:p>
          <a:p>
            <a:pPr marL="171707" indent="-171707">
              <a:spcAft>
                <a:spcPts val="601"/>
              </a:spcAft>
              <a:buFont typeface="Arial" panose="020B0604020202020204" pitchFamily="34" charset="0"/>
              <a:buChar char="•"/>
            </a:pPr>
            <a:r>
              <a:rPr lang="es-ES" noProof="0" dirty="0" smtClean="0"/>
              <a:t>Al día siguiente,</a:t>
            </a:r>
            <a:r>
              <a:rPr lang="es-ES" baseline="0" noProof="0" dirty="0" smtClean="0"/>
              <a:t> el 20 de septiembre, el presidente</a:t>
            </a:r>
            <a:r>
              <a:rPr lang="es-ES" noProof="0" dirty="0" smtClean="0"/>
              <a:t> Obama acogerá</a:t>
            </a:r>
            <a:r>
              <a:rPr lang="es-ES" baseline="0" noProof="0" dirty="0" smtClean="0"/>
              <a:t> una cumbre de mandatarios sobre la crisis mundial de refugiados. Intentará obtener nuevos compromisos para lograr objetivos críticos, entre ellos un mayor y </a:t>
            </a:r>
            <a:r>
              <a:rPr lang="es-ES" dirty="0" smtClean="0"/>
              <a:t>continuo</a:t>
            </a:r>
            <a:r>
              <a:rPr lang="es-ES" baseline="0" noProof="0" dirty="0" smtClean="0"/>
              <a:t> apoyo a los llamamientos humanitarios de la ONU, más oportunidades para el reasentamiento y oportunidades más amplias para la autosuficiencia de los refugiados a través de la educación, el empleo legal y otras medidas. </a:t>
            </a:r>
          </a:p>
          <a:p>
            <a:pPr>
              <a:spcAft>
                <a:spcPts val="601"/>
              </a:spcAft>
            </a:pPr>
            <a:endParaRPr lang="es-ES" noProof="0" dirty="0"/>
          </a:p>
        </p:txBody>
      </p:sp>
      <p:sp>
        <p:nvSpPr>
          <p:cNvPr id="4" name="Slide Number Placeholder 3"/>
          <p:cNvSpPr>
            <a:spLocks noGrp="1"/>
          </p:cNvSpPr>
          <p:nvPr>
            <p:ph type="sldNum" sz="quarter" idx="10"/>
          </p:nvPr>
        </p:nvSpPr>
        <p:spPr/>
        <p:txBody>
          <a:bodyPr/>
          <a:lstStyle/>
          <a:p>
            <a:fld id="{F8523A55-0D82-4CE8-8573-51F469DD9DFC}" type="slidenum">
              <a:rPr lang="en-US" smtClean="0"/>
              <a:t>10</a:t>
            </a:fld>
            <a:endParaRPr lang="en-US" dirty="0"/>
          </a:p>
        </p:txBody>
      </p:sp>
    </p:spTree>
    <p:extLst>
      <p:ext uri="{BB962C8B-B14F-4D97-AF65-F5344CB8AC3E}">
        <p14:creationId xmlns:p14="http://schemas.microsoft.com/office/powerpoint/2010/main" val="868256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89075" y="698500"/>
            <a:ext cx="4232275" cy="3175000"/>
          </a:xfrm>
        </p:spPr>
      </p:sp>
      <p:sp>
        <p:nvSpPr>
          <p:cNvPr id="3" name="Notes Placeholder 2"/>
          <p:cNvSpPr>
            <a:spLocks noGrp="1"/>
          </p:cNvSpPr>
          <p:nvPr>
            <p:ph type="body" idx="1"/>
          </p:nvPr>
        </p:nvSpPr>
        <p:spPr>
          <a:xfrm>
            <a:off x="692150" y="3968750"/>
            <a:ext cx="5618480" cy="4953000"/>
          </a:xfrm>
        </p:spPr>
        <p:txBody>
          <a:bodyPr/>
          <a:lstStyle/>
          <a:p>
            <a:r>
              <a:rPr lang="es-ES" noProof="0" dirty="0" smtClean="0"/>
              <a:t>Estas labores</a:t>
            </a:r>
            <a:r>
              <a:rPr lang="es-ES" baseline="0" noProof="0" dirty="0" smtClean="0"/>
              <a:t> se complementan mutuamente, ya que la cumbre del 19 de septiembre afirmará los </a:t>
            </a:r>
            <a:r>
              <a:rPr lang="es-ES" i="1" baseline="0" noProof="0" dirty="0" smtClean="0"/>
              <a:t>principios </a:t>
            </a:r>
            <a:r>
              <a:rPr lang="es-ES" i="0" baseline="0" noProof="0" dirty="0" smtClean="0"/>
              <a:t>clave de </a:t>
            </a:r>
            <a:r>
              <a:rPr lang="es-ES" baseline="0" noProof="0" dirty="0" smtClean="0"/>
              <a:t>responsabilidad colectiva a nivel mundial tanto a favor de refugiados como de migrantes y la cumbre de mandatarios del presidente Obama presentará </a:t>
            </a:r>
            <a:r>
              <a:rPr lang="es-ES" i="1" baseline="0" noProof="0" dirty="0" smtClean="0"/>
              <a:t>compromisos </a:t>
            </a:r>
            <a:r>
              <a:rPr lang="es-ES" i="0" baseline="0" noProof="0" dirty="0" smtClean="0"/>
              <a:t>específicos por parte de los estados sobre los tres temas que acabo de mencionar. </a:t>
            </a:r>
            <a:r>
              <a:rPr lang="es-ES" i="0" u="sng" baseline="0" noProof="0" dirty="0" smtClean="0"/>
              <a:t>Es por ello que</a:t>
            </a:r>
            <a:r>
              <a:rPr lang="es-ES" noProof="0" dirty="0" smtClean="0"/>
              <a:t>: </a:t>
            </a:r>
          </a:p>
          <a:p>
            <a:r>
              <a:rPr lang="es-ES" noProof="0" dirty="0" smtClean="0"/>
              <a:t> </a:t>
            </a:r>
          </a:p>
          <a:p>
            <a:pPr lvl="0"/>
            <a:r>
              <a:rPr lang="es-ES" noProof="0" dirty="0" smtClean="0"/>
              <a:t>Dado que procuraremos obtener</a:t>
            </a:r>
            <a:r>
              <a:rPr lang="es-ES" baseline="0" noProof="0" dirty="0" smtClean="0"/>
              <a:t> comentarios positivos sobre las directrices de la Iniciativa </a:t>
            </a:r>
            <a:r>
              <a:rPr lang="es-ES" noProof="0" dirty="0" smtClean="0"/>
              <a:t>MICIC en el documento final</a:t>
            </a:r>
            <a:r>
              <a:rPr lang="es-ES" baseline="0" noProof="0" dirty="0" smtClean="0"/>
              <a:t> de la cumbre del 19 de septiembre, que se negociará entre junio y julio, </a:t>
            </a:r>
            <a:r>
              <a:rPr lang="es-ES" b="1" baseline="0" noProof="0" dirty="0" smtClean="0"/>
              <a:t>solicitamos que contacten a sus misiones en la ONU para que estas presten su apoyo</a:t>
            </a:r>
            <a:r>
              <a:rPr lang="es-ES" baseline="0" noProof="0" dirty="0" smtClean="0"/>
              <a:t>. </a:t>
            </a:r>
            <a:endParaRPr lang="es-ES" noProof="0" dirty="0" smtClean="0"/>
          </a:p>
          <a:p>
            <a:r>
              <a:rPr lang="es-ES" noProof="0" dirty="0" smtClean="0"/>
              <a:t> </a:t>
            </a:r>
          </a:p>
          <a:p>
            <a:pPr lvl="0"/>
            <a:r>
              <a:rPr lang="es-ES" noProof="0" dirty="0" smtClean="0"/>
              <a:t>Oficialmente,</a:t>
            </a:r>
            <a:r>
              <a:rPr lang="es-ES" baseline="0" noProof="0" dirty="0" smtClean="0"/>
              <a:t> lanzaremos las directrices de la Iniciativa </a:t>
            </a:r>
            <a:r>
              <a:rPr lang="es-ES" noProof="0" dirty="0" smtClean="0"/>
              <a:t>MICIC en acontecimientos específicos</a:t>
            </a:r>
            <a:r>
              <a:rPr lang="es-ES" baseline="0" noProof="0" dirty="0" smtClean="0"/>
              <a:t> en la ONU en Nueva York el 15 de junio por la mañana en el Salón </a:t>
            </a:r>
            <a:r>
              <a:rPr lang="es-ES" noProof="0" dirty="0" smtClean="0"/>
              <a:t>ECOSOC, y el 28 de junio</a:t>
            </a:r>
            <a:r>
              <a:rPr lang="es-ES" baseline="0" noProof="0" dirty="0" smtClean="0"/>
              <a:t> en Ginebra.</a:t>
            </a:r>
            <a:r>
              <a:rPr lang="es-ES" noProof="0" dirty="0" smtClean="0"/>
              <a:t> </a:t>
            </a:r>
            <a:r>
              <a:rPr lang="es-ES" b="1" noProof="0" dirty="0" smtClean="0"/>
              <a:t>Esperamos que sus gobiernos participen y muestren su apoyo</a:t>
            </a:r>
            <a:r>
              <a:rPr lang="es-ES" noProof="0" dirty="0" smtClean="0"/>
              <a:t>. </a:t>
            </a:r>
          </a:p>
          <a:p>
            <a:r>
              <a:rPr lang="es-ES" noProof="0" dirty="0" smtClean="0"/>
              <a:t> </a:t>
            </a:r>
          </a:p>
          <a:p>
            <a:pPr lvl="0"/>
            <a:r>
              <a:rPr lang="es-ES" b="1" noProof="0" dirty="0" smtClean="0"/>
              <a:t>Esperamos que sus gobiernos acojan las directrices de</a:t>
            </a:r>
            <a:r>
              <a:rPr lang="es-ES" b="1" baseline="0" noProof="0" dirty="0" smtClean="0"/>
              <a:t> la Iniciativa </a:t>
            </a:r>
            <a:r>
              <a:rPr lang="es-ES" b="1" noProof="0" dirty="0" smtClean="0"/>
              <a:t>MICIC durante sus intervenciones el 19 de septiembre</a:t>
            </a:r>
            <a:r>
              <a:rPr lang="es-ES" b="1" baseline="0" noProof="0" dirty="0" smtClean="0"/>
              <a:t> durante la reunión de la ONU sobre grandes desplazamientos de refugiados y migrantes, así</a:t>
            </a:r>
            <a:r>
              <a:rPr lang="es-ES" b="1" noProof="0" dirty="0" smtClean="0"/>
              <a:t> como </a:t>
            </a:r>
            <a:r>
              <a:rPr lang="es-ES" b="1" baseline="0" noProof="0" dirty="0" smtClean="0"/>
              <a:t>durante el lanzamiento específico de las directrices de la Iniciativa </a:t>
            </a:r>
            <a:r>
              <a:rPr lang="es-ES" b="1" noProof="0" dirty="0" smtClean="0"/>
              <a:t>MICIC en junio.  </a:t>
            </a:r>
            <a:endParaRPr lang="es-ES" noProof="0" dirty="0" smtClean="0"/>
          </a:p>
          <a:p>
            <a:r>
              <a:rPr lang="es-ES" noProof="0" dirty="0" smtClean="0"/>
              <a:t> </a:t>
            </a:r>
          </a:p>
          <a:p>
            <a:pPr lvl="0"/>
            <a:r>
              <a:rPr lang="es-ES" noProof="0" dirty="0" smtClean="0"/>
              <a:t>También esperamos</a:t>
            </a:r>
            <a:r>
              <a:rPr lang="es-ES" baseline="0" noProof="0" dirty="0" smtClean="0"/>
              <a:t> que se nos unan en la defensa de la Iniciativa </a:t>
            </a:r>
            <a:r>
              <a:rPr lang="es-ES" noProof="0" dirty="0" smtClean="0"/>
              <a:t>MICIC y aguardamos con interés</a:t>
            </a:r>
            <a:r>
              <a:rPr lang="es-ES" baseline="0" noProof="0" dirty="0" smtClean="0"/>
              <a:t> </a:t>
            </a:r>
            <a:r>
              <a:rPr lang="es-ES" noProof="0" dirty="0" smtClean="0"/>
              <a:t>su participación </a:t>
            </a:r>
            <a:r>
              <a:rPr lang="es-ES" dirty="0" smtClean="0"/>
              <a:t>sostenida</a:t>
            </a:r>
            <a:r>
              <a:rPr lang="es-ES" baseline="0" noProof="0" dirty="0" smtClean="0"/>
              <a:t>.</a:t>
            </a:r>
            <a:endParaRPr lang="es-ES" noProof="0" dirty="0" smtClean="0"/>
          </a:p>
          <a:p>
            <a:r>
              <a:rPr lang="es-ES" baseline="0" noProof="0" dirty="0" smtClean="0"/>
              <a:t> </a:t>
            </a:r>
          </a:p>
          <a:p>
            <a:endParaRPr lang="es-ES" noProof="0" dirty="0"/>
          </a:p>
        </p:txBody>
      </p:sp>
      <p:sp>
        <p:nvSpPr>
          <p:cNvPr id="4" name="Slide Number Placeholder 3"/>
          <p:cNvSpPr>
            <a:spLocks noGrp="1"/>
          </p:cNvSpPr>
          <p:nvPr>
            <p:ph type="sldNum" sz="quarter" idx="10"/>
          </p:nvPr>
        </p:nvSpPr>
        <p:spPr/>
        <p:txBody>
          <a:bodyPr/>
          <a:lstStyle/>
          <a:p>
            <a:fld id="{F8523A55-0D82-4CE8-8573-51F469DD9DFC}" type="slidenum">
              <a:rPr lang="en-US" smtClean="0"/>
              <a:t>11</a:t>
            </a:fld>
            <a:endParaRPr lang="en-US" dirty="0"/>
          </a:p>
        </p:txBody>
      </p:sp>
    </p:spTree>
    <p:extLst>
      <p:ext uri="{BB962C8B-B14F-4D97-AF65-F5344CB8AC3E}">
        <p14:creationId xmlns:p14="http://schemas.microsoft.com/office/powerpoint/2010/main" val="868256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12</a:t>
            </a:fld>
            <a:endParaRPr lang="en-US" dirty="0"/>
          </a:p>
        </p:txBody>
      </p:sp>
      <p:sp>
        <p:nvSpPr>
          <p:cNvPr id="5" name="TextBox 4"/>
          <p:cNvSpPr txBox="1"/>
          <p:nvPr/>
        </p:nvSpPr>
        <p:spPr>
          <a:xfrm>
            <a:off x="916057" y="4578246"/>
            <a:ext cx="5343663" cy="647214"/>
          </a:xfrm>
          <a:prstGeom prst="rect">
            <a:avLst/>
          </a:prstGeom>
          <a:noFill/>
        </p:spPr>
        <p:txBody>
          <a:bodyPr wrap="square" lIns="91577" tIns="45789" rIns="91577" bIns="45789" rtlCol="0">
            <a:spAutoFit/>
          </a:bodyPr>
          <a:lstStyle/>
          <a:p>
            <a:r>
              <a:rPr lang="es-ES" sz="1200" dirty="0"/>
              <a:t>Finalmente, por favor, aliente a todos a que sigan compartiendo las buenas prácticas para los migrantes en países en crisis por medio del sitio web de la MICIC.  Gracias.</a:t>
            </a:r>
          </a:p>
        </p:txBody>
      </p:sp>
    </p:spTree>
    <p:extLst>
      <p:ext uri="{BB962C8B-B14F-4D97-AF65-F5344CB8AC3E}">
        <p14:creationId xmlns:p14="http://schemas.microsoft.com/office/powerpoint/2010/main" val="2105652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1"/>
              </a:spcAft>
            </a:pPr>
            <a:r>
              <a:rPr lang="es-ES" noProof="0" dirty="0" smtClean="0"/>
              <a:t>¿Por qué es necesaria la Iniciativa MICIC?   </a:t>
            </a:r>
          </a:p>
          <a:p>
            <a:pPr>
              <a:spcAft>
                <a:spcPts val="601"/>
              </a:spcAft>
            </a:pPr>
            <a:r>
              <a:rPr lang="es-ES" noProof="0" dirty="0" smtClean="0"/>
              <a:t>En el transcurso de los últimos</a:t>
            </a:r>
            <a:r>
              <a:rPr lang="es-ES" baseline="0" noProof="0" dirty="0" smtClean="0"/>
              <a:t> 10 años, el número </a:t>
            </a:r>
            <a:r>
              <a:rPr lang="es-ES" dirty="0"/>
              <a:t>de desastres naturales </a:t>
            </a:r>
            <a:r>
              <a:rPr lang="es-ES" dirty="0" smtClean="0"/>
              <a:t>y </a:t>
            </a:r>
            <a:r>
              <a:rPr lang="es-ES" baseline="0" noProof="0" dirty="0" smtClean="0"/>
              <a:t>de conflictos que amenazan la vida ha ido en </a:t>
            </a:r>
            <a:r>
              <a:rPr lang="es-ES" dirty="0" smtClean="0"/>
              <a:t>aumento. </a:t>
            </a:r>
            <a:r>
              <a:rPr lang="es-ES" baseline="0" noProof="0" dirty="0" smtClean="0"/>
              <a:t>En Libia en 2011, cerca de 800.000 migrantes de más de 100 países se encontraron atrapados. Muchos de ellos no tenían acceso a un teléfono, dinero o a sus pasaportes. Y aún peor, algunos incluso fueron encarcelados.</a:t>
            </a:r>
            <a:endParaRPr lang="es-ES" noProof="0" dirty="0" smtClean="0"/>
          </a:p>
          <a:p>
            <a:pPr>
              <a:spcAft>
                <a:spcPts val="601"/>
              </a:spcAft>
            </a:pPr>
            <a:r>
              <a:rPr lang="es-ES" noProof="0" dirty="0" smtClean="0"/>
              <a:t>Cuando</a:t>
            </a:r>
            <a:r>
              <a:rPr lang="es-ES" baseline="0" noProof="0" dirty="0" smtClean="0"/>
              <a:t> </a:t>
            </a:r>
            <a:r>
              <a:rPr lang="es-ES" dirty="0" smtClean="0"/>
              <a:t>ocurren </a:t>
            </a:r>
            <a:r>
              <a:rPr lang="es-ES" baseline="0" noProof="0" dirty="0" smtClean="0"/>
              <a:t>crisis como </a:t>
            </a:r>
            <a:r>
              <a:rPr lang="es-ES" dirty="0" smtClean="0"/>
              <a:t>esta, </a:t>
            </a:r>
            <a:r>
              <a:rPr lang="es-ES" baseline="0" noProof="0" dirty="0" smtClean="0"/>
              <a:t>hay una </a:t>
            </a:r>
            <a:r>
              <a:rPr lang="es-ES" dirty="0" smtClean="0"/>
              <a:t>gran pérdida </a:t>
            </a:r>
            <a:r>
              <a:rPr lang="es-ES" baseline="0" noProof="0" dirty="0" smtClean="0"/>
              <a:t>de vida. A menudo, los migrantes no pueden irse o encontrar un lugar seguro. Puede que no hablen el idioma o </a:t>
            </a:r>
            <a:r>
              <a:rPr lang="es-ES" baseline="0" noProof="0" dirty="0" smtClean="0"/>
              <a:t>no estén </a:t>
            </a:r>
            <a:r>
              <a:rPr lang="es-ES" baseline="0" noProof="0" dirty="0" smtClean="0"/>
              <a:t>familiarizados con los servicios que </a:t>
            </a:r>
            <a:r>
              <a:rPr lang="es-ES" dirty="0" smtClean="0"/>
              <a:t>ofrece el </a:t>
            </a:r>
            <a:r>
              <a:rPr lang="es-ES" baseline="0" noProof="0" dirty="0" smtClean="0"/>
              <a:t>país anfitrión.</a:t>
            </a:r>
            <a:r>
              <a:rPr lang="es-ES" noProof="0" dirty="0" smtClean="0"/>
              <a:t> Empleadores</a:t>
            </a:r>
            <a:r>
              <a:rPr lang="es-ES" baseline="0" noProof="0" dirty="0" smtClean="0"/>
              <a:t> sin escrúpulos a menudo se quedan con sus pasaportes. Los traficantes y los tratantes de personas los explotan. Su país de origen puede no tener una embajada donde ellos están, o pueden tener miedo de pedir ayuda a las autoridades de su país de origen. </a:t>
            </a:r>
            <a:endParaRPr lang="es-ES" noProof="0" dirty="0" smtClean="0"/>
          </a:p>
          <a:p>
            <a:pPr>
              <a:spcAft>
                <a:spcPts val="601"/>
              </a:spcAft>
            </a:pPr>
            <a:r>
              <a:rPr lang="es-ES" baseline="0" noProof="0" dirty="0" smtClean="0"/>
              <a:t>La comunidad internacional no estaba bien preparada para evacuar o sencillamente asistir a estos migrantes y a sus familias.</a:t>
            </a:r>
          </a:p>
          <a:p>
            <a:pPr>
              <a:spcAft>
                <a:spcPts val="601"/>
              </a:spcAft>
            </a:pPr>
            <a:r>
              <a:rPr lang="es-ES" baseline="0" noProof="0" dirty="0" smtClean="0"/>
              <a:t>Estos casos demostraron la necesidad de una labor conjunta para garantizar la protección y el apoyo a migrantes atrapados en países en crisis</a:t>
            </a:r>
            <a:r>
              <a:rPr lang="fr-CH" baseline="0" dirty="0" smtClean="0"/>
              <a:t>. </a:t>
            </a:r>
          </a:p>
        </p:txBody>
      </p:sp>
      <p:sp>
        <p:nvSpPr>
          <p:cNvPr id="4" name="Slide Number Placeholder 3"/>
          <p:cNvSpPr>
            <a:spLocks noGrp="1"/>
          </p:cNvSpPr>
          <p:nvPr>
            <p:ph type="sldNum" sz="quarter" idx="10"/>
          </p:nvPr>
        </p:nvSpPr>
        <p:spPr/>
        <p:txBody>
          <a:bodyPr/>
          <a:lstStyle/>
          <a:p>
            <a:fld id="{F8523A55-0D82-4CE8-8573-51F469DD9DFC}" type="slidenum">
              <a:rPr lang="en-US" smtClean="0"/>
              <a:t>2</a:t>
            </a:fld>
            <a:endParaRPr lang="en-US" dirty="0"/>
          </a:p>
        </p:txBody>
      </p:sp>
    </p:spTree>
    <p:extLst>
      <p:ext uri="{BB962C8B-B14F-4D97-AF65-F5344CB8AC3E}">
        <p14:creationId xmlns:p14="http://schemas.microsoft.com/office/powerpoint/2010/main" val="1228407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7042" y="4349333"/>
            <a:ext cx="5618480" cy="3662597"/>
          </a:xfrm>
        </p:spPr>
        <p:txBody>
          <a:bodyPr/>
          <a:lstStyle/>
          <a:p>
            <a:pPr marL="171707" indent="-171707">
              <a:spcAft>
                <a:spcPts val="601"/>
              </a:spcAft>
              <a:buFont typeface="Arial" panose="020B0604020202020204" pitchFamily="34" charset="0"/>
              <a:buChar char="•"/>
            </a:pPr>
            <a:r>
              <a:rPr lang="es-ES" sz="1100" dirty="0"/>
              <a:t>¿Por qué los migrantes en particular? Muchos de los presentes apoyaron a sus ciudadanos atrapados en países afectados por un conflicto o un desastre natural. Sabrán, por experiencia propia, que las crisis afectan a los migrantes de forma distinta que a los ciudadanos </a:t>
            </a:r>
            <a:r>
              <a:rPr lang="es-ES" sz="1100" dirty="0" smtClean="0"/>
              <a:t>del país en cuestión. </a:t>
            </a:r>
            <a:endParaRPr lang="es-ES" sz="1100" dirty="0"/>
          </a:p>
          <a:p>
            <a:pPr marL="171707" indent="-171707">
              <a:spcAft>
                <a:spcPts val="601"/>
              </a:spcAft>
              <a:buFont typeface="Arial" panose="020B0604020202020204" pitchFamily="34" charset="0"/>
              <a:buChar char="•"/>
            </a:pPr>
            <a:r>
              <a:rPr lang="es-ES" sz="1100" dirty="0"/>
              <a:t>Cuando </a:t>
            </a:r>
            <a:r>
              <a:rPr lang="es-ES" sz="1100" dirty="0" smtClean="0"/>
              <a:t>ocurren crisis </a:t>
            </a:r>
            <a:r>
              <a:rPr lang="es-ES" sz="1100" dirty="0"/>
              <a:t>como </a:t>
            </a:r>
            <a:r>
              <a:rPr lang="es-ES" sz="1100" dirty="0" smtClean="0"/>
              <a:t>esta, </a:t>
            </a:r>
            <a:r>
              <a:rPr lang="es-ES" sz="1100" dirty="0"/>
              <a:t>hay una </a:t>
            </a:r>
            <a:r>
              <a:rPr lang="es-ES" sz="1100" dirty="0" smtClean="0"/>
              <a:t>gran pérdida </a:t>
            </a:r>
            <a:r>
              <a:rPr lang="es-ES" sz="1100" dirty="0"/>
              <a:t>de </a:t>
            </a:r>
            <a:r>
              <a:rPr lang="es-ES" sz="1100" dirty="0" smtClean="0"/>
              <a:t>vida. </a:t>
            </a:r>
            <a:r>
              <a:rPr lang="es-ES" sz="1100" dirty="0"/>
              <a:t>A menudo, los migrantes no pueden irse o encontrar un lugar seguro. Puede que no hablen el idioma </a:t>
            </a:r>
            <a:r>
              <a:rPr lang="es-ES" sz="1100" dirty="0" smtClean="0"/>
              <a:t>y, </a:t>
            </a:r>
            <a:r>
              <a:rPr lang="es-ES" sz="1100" dirty="0"/>
              <a:t>por </a:t>
            </a:r>
            <a:r>
              <a:rPr lang="es-ES" sz="1100" dirty="0" smtClean="0"/>
              <a:t>lo, tanto </a:t>
            </a:r>
            <a:r>
              <a:rPr lang="es-ES" sz="1100" dirty="0"/>
              <a:t>no ven </a:t>
            </a:r>
            <a:r>
              <a:rPr lang="es-ES" sz="1100" dirty="0" smtClean="0"/>
              <a:t>las alertas </a:t>
            </a:r>
            <a:r>
              <a:rPr lang="es-ES" sz="1100" dirty="0"/>
              <a:t>de emergencias ni están familiarizados con los albergues o los servicios locales. Empleadores sin escrúpulos a menudo se quedan con sus pasaportes. Los traficantes y los tratantes de personas los explotan. Su país de origen puede no tener una embajada donde ellos </a:t>
            </a:r>
            <a:r>
              <a:rPr lang="es-ES" sz="1100" dirty="0" smtClean="0"/>
              <a:t>están, </a:t>
            </a:r>
            <a:r>
              <a:rPr lang="es-ES" sz="1100" dirty="0"/>
              <a:t>o pueden tener miedo de pedir ayuda a las autoridades de su país de origen.</a:t>
            </a:r>
          </a:p>
          <a:p>
            <a:pPr marL="171707" indent="-171707">
              <a:spcAft>
                <a:spcPts val="601"/>
              </a:spcAft>
              <a:buFont typeface="Arial" panose="020B0604020202020204" pitchFamily="34" charset="0"/>
              <a:buChar char="•"/>
            </a:pPr>
            <a:r>
              <a:rPr lang="es-ES" sz="1100" dirty="0"/>
              <a:t>Sus familias en sus países de origen dependen de las remesas y por tanto pueden ser reacios a irse, incluso si </a:t>
            </a:r>
            <a:r>
              <a:rPr lang="es-ES" sz="1100" dirty="0" smtClean="0"/>
              <a:t>eso significa </a:t>
            </a:r>
            <a:r>
              <a:rPr lang="es-ES" sz="1100" dirty="0"/>
              <a:t>que estarán en peligro. </a:t>
            </a:r>
          </a:p>
          <a:p>
            <a:pPr marL="171707" indent="-171707">
              <a:spcAft>
                <a:spcPts val="601"/>
              </a:spcAft>
              <a:buFont typeface="Arial" panose="020B0604020202020204" pitchFamily="34" charset="0"/>
              <a:buChar char="•"/>
            </a:pPr>
            <a:r>
              <a:rPr lang="es-ES" sz="1100" dirty="0"/>
              <a:t>Pueden haber entrado en el país de forma irregular y ser reacios a contactar a las </a:t>
            </a:r>
            <a:r>
              <a:rPr lang="es-ES" sz="1100" dirty="0" smtClean="0"/>
              <a:t>autoridades, </a:t>
            </a:r>
            <a:r>
              <a:rPr lang="es-ES" sz="1100" dirty="0"/>
              <a:t>incluso las de su propio país de origen. </a:t>
            </a:r>
          </a:p>
          <a:p>
            <a:pPr marL="171707" indent="-171707">
              <a:spcAft>
                <a:spcPts val="601"/>
              </a:spcAft>
              <a:buFont typeface="Arial" panose="020B0604020202020204" pitchFamily="34" charset="0"/>
              <a:buChar char="•"/>
            </a:pPr>
            <a:r>
              <a:rPr lang="es-ES" sz="1100" dirty="0"/>
              <a:t>Los refugiados y </a:t>
            </a:r>
            <a:r>
              <a:rPr lang="es-ES" sz="1100" dirty="0" smtClean="0"/>
              <a:t>quienes </a:t>
            </a:r>
            <a:r>
              <a:rPr lang="es-ES" sz="1100" dirty="0"/>
              <a:t>buscan asilo pueden buscar protección, pero no existe un plan similar para los migrantes. </a:t>
            </a:r>
          </a:p>
          <a:p>
            <a:pPr marL="171707" indent="-171707">
              <a:spcAft>
                <a:spcPts val="601"/>
              </a:spcAft>
              <a:buFont typeface="Arial" panose="020B0604020202020204" pitchFamily="34" charset="0"/>
              <a:buChar char="•"/>
            </a:pPr>
            <a:r>
              <a:rPr lang="es-ES" sz="1100" dirty="0"/>
              <a:t>Es decir, los migrantes pueden estar </a:t>
            </a:r>
            <a:r>
              <a:rPr lang="es-ES" sz="1100" dirty="0" smtClean="0"/>
              <a:t>“desamparados” </a:t>
            </a:r>
            <a:r>
              <a:rPr lang="es-ES" sz="1100" dirty="0"/>
              <a:t>porque no existen marcos que definan las responsabilidades de los Estados y de los otros actores. </a:t>
            </a:r>
          </a:p>
        </p:txBody>
      </p:sp>
      <p:sp>
        <p:nvSpPr>
          <p:cNvPr id="4" name="Slide Number Placeholder 3"/>
          <p:cNvSpPr>
            <a:spLocks noGrp="1"/>
          </p:cNvSpPr>
          <p:nvPr>
            <p:ph type="sldNum" sz="quarter" idx="10"/>
          </p:nvPr>
        </p:nvSpPr>
        <p:spPr/>
        <p:txBody>
          <a:bodyPr/>
          <a:lstStyle/>
          <a:p>
            <a:fld id="{F8523A55-0D82-4CE8-8573-51F469DD9DFC}" type="slidenum">
              <a:rPr lang="en-US" smtClean="0"/>
              <a:t>3</a:t>
            </a:fld>
            <a:endParaRPr lang="en-US" dirty="0"/>
          </a:p>
        </p:txBody>
      </p:sp>
    </p:spTree>
    <p:extLst>
      <p:ext uri="{BB962C8B-B14F-4D97-AF65-F5344CB8AC3E}">
        <p14:creationId xmlns:p14="http://schemas.microsoft.com/office/powerpoint/2010/main" val="148189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aseline="0" noProof="0" dirty="0" smtClean="0"/>
              <a:t>En el</a:t>
            </a:r>
            <a:r>
              <a:rPr lang="es-ES" noProof="0" dirty="0" smtClean="0"/>
              <a:t> curso de los años</a:t>
            </a:r>
            <a:r>
              <a:rPr lang="es-ES" baseline="0" noProof="0" dirty="0" smtClean="0"/>
              <a:t>, se hicieron llamamientos para abordar la situación de los migrantes atrapados en países en crisis:</a:t>
            </a:r>
          </a:p>
          <a:p>
            <a:endParaRPr lang="es-ES" baseline="0" noProof="0" dirty="0" smtClean="0"/>
          </a:p>
          <a:p>
            <a:r>
              <a:rPr lang="es-ES" baseline="0" noProof="0" dirty="0" smtClean="0"/>
              <a:t>Peter Sutherland, representante especial del Secretario General de la </a:t>
            </a:r>
            <a:r>
              <a:rPr lang="es-ES" dirty="0" smtClean="0"/>
              <a:t>ONU para </a:t>
            </a:r>
            <a:r>
              <a:rPr lang="es-ES" dirty="0"/>
              <a:t>la migración </a:t>
            </a:r>
            <a:r>
              <a:rPr lang="es-ES" dirty="0" smtClean="0"/>
              <a:t>internacional, </a:t>
            </a:r>
            <a:r>
              <a:rPr lang="es-ES" baseline="0" noProof="0" dirty="0" smtClean="0"/>
              <a:t>fue uno de los impulsores del trabajo que supuso la Iniciativa MICIC, planteándola </a:t>
            </a:r>
            <a:r>
              <a:rPr lang="es-ES" noProof="0" dirty="0" smtClean="0"/>
              <a:t>en el </a:t>
            </a:r>
            <a:r>
              <a:rPr lang="es-ES" dirty="0"/>
              <a:t>Foro </a:t>
            </a:r>
            <a:r>
              <a:rPr lang="es-ES" dirty="0" smtClean="0"/>
              <a:t>Mundial </a:t>
            </a:r>
            <a:r>
              <a:rPr lang="es-ES" dirty="0"/>
              <a:t>sobre Migración y Desarrollo </a:t>
            </a:r>
            <a:r>
              <a:rPr lang="es-ES" dirty="0" smtClean="0"/>
              <a:t>(</a:t>
            </a:r>
            <a:r>
              <a:rPr lang="es-ES" noProof="0" dirty="0" smtClean="0"/>
              <a:t>FMMD) desde 2012.</a:t>
            </a:r>
            <a:r>
              <a:rPr lang="es-ES" baseline="0" noProof="0" dirty="0" smtClean="0"/>
              <a:t> </a:t>
            </a:r>
          </a:p>
          <a:p>
            <a:endParaRPr lang="es-ES" baseline="0" noProof="0" dirty="0" smtClean="0"/>
          </a:p>
          <a:p>
            <a:pPr defTabSz="915772">
              <a:defRPr/>
            </a:pPr>
            <a:r>
              <a:rPr lang="es-ES" baseline="0" noProof="0" dirty="0" smtClean="0"/>
              <a:t>Como resultado de su experiencia en Libia, la OIM elaboró su marco operativo para crisis migratorias y un mecanismo de financiación de situaciones de emergencia relativas a la migración. </a:t>
            </a:r>
          </a:p>
          <a:p>
            <a:pPr defTabSz="915772">
              <a:defRPr/>
            </a:pPr>
            <a:endParaRPr lang="es-ES" baseline="0" noProof="0" dirty="0" smtClean="0"/>
          </a:p>
          <a:p>
            <a:pPr defTabSz="915772">
              <a:defRPr/>
            </a:pPr>
            <a:r>
              <a:rPr lang="es-ES" baseline="0" noProof="0" dirty="0" smtClean="0"/>
              <a:t>Durante el diálogo de alto nivel sobre migración y desarrollo en 2013, tanto el representante especial Sutherland como el Secretario General de la ONU hicieron un llamamiento a los países para que colaboraran y elaboraran un enfoque que apoyara a los migrantes atrapados en países en crisis. </a:t>
            </a:r>
          </a:p>
          <a:p>
            <a:endParaRPr lang="es-ES" baseline="0" noProof="0" dirty="0" smtClean="0"/>
          </a:p>
          <a:p>
            <a:r>
              <a:rPr lang="es-ES" baseline="0" noProof="0" dirty="0" smtClean="0"/>
              <a:t>Como consecuencia de ello, los Gobiernos de los EE. UU. y Filipinas lanzaron la Iniciativa para Migrantes en Países en Crisis en 2014, durante el FMMD en Estocolmo.</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4</a:t>
            </a:fld>
            <a:endParaRPr lang="en-US" dirty="0"/>
          </a:p>
        </p:txBody>
      </p:sp>
    </p:spTree>
    <p:extLst>
      <p:ext uri="{BB962C8B-B14F-4D97-AF65-F5344CB8AC3E}">
        <p14:creationId xmlns:p14="http://schemas.microsoft.com/office/powerpoint/2010/main" val="333019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s-ES" baseline="0" noProof="0" dirty="0" smtClean="0"/>
              <a:t>La Iniciativa prepara directrices voluntarias que los estados, empleadores, ONG y organizaciones internacionales pueden utilizar en situaciones en las que los migrantes </a:t>
            </a:r>
            <a:r>
              <a:rPr lang="es-ES" dirty="0" smtClean="0"/>
              <a:t>se encuentran</a:t>
            </a:r>
            <a:r>
              <a:rPr lang="es-ES" baseline="0" noProof="0" dirty="0" smtClean="0"/>
              <a:t> atrapados como consecuencia de un conflicto o desastre natural.</a:t>
            </a:r>
          </a:p>
          <a:p>
            <a:pPr defTabSz="915772">
              <a:defRPr/>
            </a:pPr>
            <a:endParaRPr lang="es-ES" baseline="0" noProof="0" dirty="0" smtClean="0"/>
          </a:p>
          <a:p>
            <a:r>
              <a:rPr lang="es-ES" baseline="0" noProof="0" dirty="0" smtClean="0"/>
              <a:t>Estas directrices tienen por objetivo ayudar a los estados y a otros a mejorar su preparación frente a </a:t>
            </a:r>
            <a:r>
              <a:rPr lang="es-ES" baseline="0" noProof="0" dirty="0" smtClean="0"/>
              <a:t>crisis, </a:t>
            </a:r>
            <a:r>
              <a:rPr lang="es-ES" baseline="0" noProof="0" dirty="0" smtClean="0"/>
              <a:t>así como</a:t>
            </a:r>
            <a:r>
              <a:rPr lang="es-ES" noProof="0" dirty="0" smtClean="0"/>
              <a:t> su </a:t>
            </a:r>
            <a:r>
              <a:rPr lang="es-ES" baseline="0" noProof="0" dirty="0" smtClean="0"/>
              <a:t>respuesta y recuperación. </a:t>
            </a:r>
          </a:p>
          <a:p>
            <a:endParaRPr lang="es-ES" baseline="0" noProof="0" dirty="0" smtClean="0"/>
          </a:p>
          <a:p>
            <a:r>
              <a:rPr lang="es-ES" baseline="0" noProof="0" dirty="0" smtClean="0"/>
              <a:t>Pretenden ser directrices concretas y operativas para todos los actores sobre formas de garantizar la protección de los migrantes y proporcionarles apoyo. </a:t>
            </a:r>
          </a:p>
          <a:p>
            <a:endParaRPr lang="es-ES" baseline="0" noProof="0" dirty="0" smtClean="0"/>
          </a:p>
          <a:p>
            <a:r>
              <a:rPr lang="es-ES" baseline="0" noProof="0" dirty="0" smtClean="0"/>
              <a:t>La Iniciativa MICIC no tiene como fin un acuerdo, una nueva ley internacional </a:t>
            </a:r>
            <a:r>
              <a:rPr lang="es-ES" baseline="0" noProof="0" dirty="0" smtClean="0"/>
              <a:t>ni </a:t>
            </a:r>
            <a:r>
              <a:rPr lang="es-ES" baseline="0" noProof="0" dirty="0" smtClean="0"/>
              <a:t>nada que sea vinculante. Más bien, tenemos por objetivo elaborar un grupo de herramientas prácticas y voluntarias que se puedan aplicar en situaciones reales sobre el terreno. </a:t>
            </a:r>
          </a:p>
          <a:p>
            <a:r>
              <a:rPr lang="en-US" baseline="0" dirty="0" smtClean="0"/>
              <a:t>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569640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4150" y="387350"/>
            <a:ext cx="4232275" cy="3174207"/>
          </a:xfrm>
        </p:spPr>
      </p:sp>
      <p:sp>
        <p:nvSpPr>
          <p:cNvPr id="3" name="Notes Placeholder 2"/>
          <p:cNvSpPr>
            <a:spLocks noGrp="1"/>
          </p:cNvSpPr>
          <p:nvPr>
            <p:ph type="body" idx="1"/>
          </p:nvPr>
        </p:nvSpPr>
        <p:spPr>
          <a:xfrm>
            <a:off x="768350" y="3587750"/>
            <a:ext cx="5618480" cy="5486400"/>
          </a:xfrm>
        </p:spPr>
        <p:txBody>
          <a:bodyPr/>
          <a:lstStyle/>
          <a:p>
            <a:pPr>
              <a:spcAft>
                <a:spcPts val="601"/>
              </a:spcAft>
            </a:pPr>
            <a:r>
              <a:rPr lang="es-ES" baseline="0" noProof="0" dirty="0" smtClean="0"/>
              <a:t>El grupo de trabajo decidió desde un principio centrarse en un alcance específico que fuera </a:t>
            </a:r>
            <a:r>
              <a:rPr lang="es-ES" dirty="0" smtClean="0"/>
              <a:t>viable en el ámbito de la política. </a:t>
            </a:r>
            <a:endParaRPr lang="es-ES" baseline="0" noProof="0" dirty="0" smtClean="0"/>
          </a:p>
          <a:p>
            <a:pPr>
              <a:spcAft>
                <a:spcPts val="601"/>
              </a:spcAft>
            </a:pPr>
            <a:r>
              <a:rPr lang="es-ES" baseline="0" noProof="0" dirty="0" smtClean="0"/>
              <a:t>Los “migrantes” por quienes nos preocupamos pueden ser trabajadores migrantes y sus familias, turistas, estudiantes o víctimas de la trata de personas. Puede que estén en un país temporal o permanentemente, y pueden ser migrantes regularizados o no. Pero son migrantes atrapados en un país que ha sufrido un desastre natural o un conflicto o que lo está sufriendo en ese mismo momento. </a:t>
            </a:r>
          </a:p>
          <a:p>
            <a:pPr>
              <a:spcAft>
                <a:spcPts val="601"/>
              </a:spcAft>
            </a:pPr>
            <a:r>
              <a:rPr lang="es-ES" baseline="0" noProof="0" dirty="0" smtClean="0"/>
              <a:t>Las directrices dan cobertura a todas las fases de una crisis, desde la preparación para las crisis hasta la respuesta a las emergencias y la recuperación después de una crisis. No producen nuevas obligaciones o normas, sino que complementan marcos ya existentes, incluidos los de refugiados. </a:t>
            </a:r>
            <a:endParaRPr lang="es-ES" noProof="0" dirty="0" smtClean="0"/>
          </a:p>
          <a:p>
            <a:pPr>
              <a:spcAft>
                <a:spcPts val="601"/>
              </a:spcAft>
            </a:pPr>
            <a:r>
              <a:rPr lang="es-ES" noProof="0" dirty="0" smtClean="0"/>
              <a:t>El alcance de</a:t>
            </a:r>
            <a:r>
              <a:rPr lang="es-ES" baseline="0" noProof="0" dirty="0" smtClean="0"/>
              <a:t> la </a:t>
            </a:r>
            <a:r>
              <a:rPr lang="es-ES" noProof="0" dirty="0" smtClean="0"/>
              <a:t>MICIC es limitado, pero está</a:t>
            </a:r>
            <a:r>
              <a:rPr lang="es-ES" baseline="0" noProof="0" dirty="0" smtClean="0"/>
              <a:t> relacionado con las crisis generales que vemos hoy día. La crisis en Siria es solo la parte más visible de una crisis mundial más generalizada que también incluye desplazamientos en el mar de Andamán, la bahía de Bengala y el golfo de Adén. Muchos probablemente no cumplen con la definición de </a:t>
            </a:r>
            <a:r>
              <a:rPr lang="es-ES" i="1" baseline="0" noProof="0" dirty="0" smtClean="0"/>
              <a:t>refugiado</a:t>
            </a:r>
            <a:r>
              <a:rPr lang="es-ES" baseline="0" noProof="0" dirty="0" smtClean="0"/>
              <a:t>, pero están obligados a cruzar fronteras debido a conflictos, abusos extremos de los derechos humanos, desastres naturales graves, inseguridad alimentaria u otras circunstancias extremas.</a:t>
            </a:r>
            <a:endParaRPr lang="es-ES" noProof="0" dirty="0" smtClean="0"/>
          </a:p>
          <a:p>
            <a:pPr>
              <a:spcAft>
                <a:spcPts val="601"/>
              </a:spcAft>
            </a:pPr>
            <a:r>
              <a:rPr lang="es-ES" noProof="0" dirty="0" smtClean="0"/>
              <a:t>La responsabilidad de cuidar</a:t>
            </a:r>
            <a:r>
              <a:rPr lang="es-ES" baseline="0" noProof="0" dirty="0" smtClean="0"/>
              <a:t> a esas personas recae desproporcionadamente sobre un pequeño número de países, pero existe un creciente consenso de que debería ser una responsabilidad colectiva mundial.</a:t>
            </a:r>
            <a:r>
              <a:rPr lang="es-ES" noProof="0" dirty="0" smtClean="0"/>
              <a:t>  </a:t>
            </a:r>
          </a:p>
          <a:p>
            <a:pPr>
              <a:spcAft>
                <a:spcPts val="601"/>
              </a:spcAft>
            </a:pPr>
            <a:r>
              <a:rPr lang="es-ES" noProof="0" dirty="0" smtClean="0"/>
              <a:t>Por tanto, si bien la Iniciativa MICIC solo</a:t>
            </a:r>
            <a:r>
              <a:rPr lang="es-ES" baseline="0" noProof="0" dirty="0" smtClean="0"/>
              <a:t> aborda situaciones específicas, es una parte esencial en la adopción de </a:t>
            </a:r>
            <a:r>
              <a:rPr lang="es-ES" noProof="0" dirty="0" smtClean="0"/>
              <a:t>una</a:t>
            </a:r>
            <a:r>
              <a:rPr lang="es-ES" baseline="0" noProof="0" dirty="0" smtClean="0"/>
              <a:t> responsabilidad colectiva</a:t>
            </a:r>
            <a:r>
              <a:rPr lang="es-ES" noProof="0" dirty="0" smtClean="0"/>
              <a:t> </a:t>
            </a:r>
            <a:r>
              <a:rPr lang="es-ES" baseline="0" noProof="0" dirty="0" smtClean="0"/>
              <a:t>mundial. Esta iniciativa es parte de una serie de labores más extensas. </a:t>
            </a:r>
            <a:endParaRPr lang="es-ES" noProof="0" dirty="0" smtClean="0"/>
          </a:p>
          <a:p>
            <a:endParaRPr lang="en-US"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6</a:t>
            </a:fld>
            <a:endParaRPr lang="en-US" dirty="0"/>
          </a:p>
        </p:txBody>
      </p:sp>
    </p:spTree>
    <p:extLst>
      <p:ext uri="{BB962C8B-B14F-4D97-AF65-F5344CB8AC3E}">
        <p14:creationId xmlns:p14="http://schemas.microsoft.com/office/powerpoint/2010/main" val="140930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3380" y="4501942"/>
            <a:ext cx="5618480" cy="2827067"/>
          </a:xfrm>
        </p:spPr>
        <p:txBody>
          <a:bodyPr/>
          <a:lstStyle/>
          <a:p>
            <a:r>
              <a:rPr lang="es-ES" baseline="0" noProof="0" dirty="0" smtClean="0"/>
              <a:t>Las directrices de la MICIC se basan en consultas realizadas en todo el mundo</a:t>
            </a:r>
            <a:r>
              <a:rPr lang="es-ES" noProof="0" dirty="0" smtClean="0"/>
              <a:t>. La Comisión</a:t>
            </a:r>
            <a:r>
              <a:rPr lang="es-ES" baseline="0" noProof="0" dirty="0" smtClean="0"/>
              <a:t> Europea financió seis consultas regionales con gobiernos y la sociedad civil. Muchos de los presentes participaron en la consulta regional para toda América que tuvo lugar hace unos meses en San José</a:t>
            </a:r>
            <a:r>
              <a:rPr lang="es-ES" baseline="0" noProof="0" dirty="0" smtClean="0"/>
              <a:t>. </a:t>
            </a:r>
            <a:r>
              <a:rPr lang="es-ES" baseline="0" noProof="0" dirty="0" smtClean="0"/>
              <a:t>Organizaciones de la sociedad civil realizaron consultas paralelas. </a:t>
            </a:r>
          </a:p>
          <a:p>
            <a:endParaRPr lang="es-ES" baseline="0" noProof="0" dirty="0" smtClean="0"/>
          </a:p>
          <a:p>
            <a:r>
              <a:rPr lang="es-ES" baseline="0" noProof="0" dirty="0" smtClean="0"/>
              <a:t>Los Estados Unidos apoyaron consultas con el grupo CIG “Plus”, y consultas temáticas con el sector privado, la sociedad civil y las organizaciones internacionales.</a:t>
            </a:r>
          </a:p>
          <a:p>
            <a:endParaRPr lang="es-ES" baseline="0" noProof="0" dirty="0" smtClean="0"/>
          </a:p>
          <a:p>
            <a:r>
              <a:rPr lang="es-ES" baseline="0" noProof="0" dirty="0" smtClean="0"/>
              <a:t>Estas consultas se vieron complementadas por otros trabajos como resúmenes informativos y seminarios (por el sitio en internet). </a:t>
            </a:r>
          </a:p>
          <a:p>
            <a:endParaRPr lang="es-ES" baseline="0" noProof="0" dirty="0" smtClean="0"/>
          </a:p>
          <a:p>
            <a:r>
              <a:rPr lang="es-ES" baseline="0" noProof="0" dirty="0" smtClean="0"/>
              <a:t>Se han incorporado los resultados de las consultas y estas actividades suplementarias a las directrices de la Iniciativa MICIC. </a:t>
            </a:r>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7</a:t>
            </a:fld>
            <a:endParaRPr lang="en-US" dirty="0"/>
          </a:p>
        </p:txBody>
      </p:sp>
    </p:spTree>
    <p:extLst>
      <p:ext uri="{BB962C8B-B14F-4D97-AF65-F5344CB8AC3E}">
        <p14:creationId xmlns:p14="http://schemas.microsoft.com/office/powerpoint/2010/main" val="2823332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baseline="0" noProof="0" dirty="0" smtClean="0"/>
          </a:p>
          <a:p>
            <a:r>
              <a:rPr lang="es-ES" baseline="0" noProof="0" dirty="0" smtClean="0"/>
              <a:t>Los principios, directrices y prácticas son voluntarios y no vinculantes. </a:t>
            </a:r>
          </a:p>
          <a:p>
            <a:endParaRPr lang="es-ES" baseline="0" noProof="0" dirty="0" smtClean="0"/>
          </a:p>
          <a:p>
            <a:r>
              <a:rPr lang="es-ES" baseline="0" noProof="0" dirty="0" smtClean="0"/>
              <a:t>Cuando  hablamos de principios, nos referimos a ideas de base y transversales que sirven de referencia y apuntalan las acciones de todas las partes interesadas. Son importantes en todas las fases y para todas las medidas. </a:t>
            </a:r>
          </a:p>
          <a:p>
            <a:endParaRPr lang="es-ES" baseline="0" noProof="0" dirty="0" smtClean="0"/>
          </a:p>
          <a:p>
            <a:r>
              <a:rPr lang="es-ES" baseline="0" noProof="0" dirty="0" smtClean="0"/>
              <a:t>Las directrices son propuestas específicas basadas en los temas que originaron de las consultas. Identificarán qué acciones todas las partes interesadas pueden asumir y utilizar de referencia y formular políticas. </a:t>
            </a:r>
          </a:p>
          <a:p>
            <a:endParaRPr lang="es-ES" baseline="0" noProof="0" dirty="0" smtClean="0"/>
          </a:p>
          <a:p>
            <a:r>
              <a:rPr lang="es-ES" baseline="0" noProof="0" dirty="0" smtClean="0"/>
              <a:t>Las prácticas ilustran cómo se pueden aplicar las directrices. Podrían adaptarse a contextos, prioridades e intereses particulares. </a:t>
            </a:r>
            <a:endParaRPr lang="es-ES" noProof="0" dirty="0"/>
          </a:p>
        </p:txBody>
      </p:sp>
      <p:sp>
        <p:nvSpPr>
          <p:cNvPr id="4" name="Slide Number Placeholder 3"/>
          <p:cNvSpPr>
            <a:spLocks noGrp="1"/>
          </p:cNvSpPr>
          <p:nvPr>
            <p:ph type="sldNum" sz="quarter" idx="10"/>
          </p:nvPr>
        </p:nvSpPr>
        <p:spPr/>
        <p:txBody>
          <a:bodyPr/>
          <a:lstStyle/>
          <a:p>
            <a:fld id="{F8523A55-0D82-4CE8-8573-51F469DD9DFC}" type="slidenum">
              <a:rPr lang="en-US" smtClean="0"/>
              <a:t>8</a:t>
            </a:fld>
            <a:endParaRPr lang="en-US" dirty="0"/>
          </a:p>
        </p:txBody>
      </p:sp>
    </p:spTree>
    <p:extLst>
      <p:ext uri="{BB962C8B-B14F-4D97-AF65-F5344CB8AC3E}">
        <p14:creationId xmlns:p14="http://schemas.microsoft.com/office/powerpoint/2010/main" val="3662479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325438"/>
            <a:ext cx="4156075" cy="3117850"/>
          </a:xfrm>
        </p:spPr>
      </p:sp>
      <p:sp>
        <p:nvSpPr>
          <p:cNvPr id="3" name="Notes Placeholder 2"/>
          <p:cNvSpPr>
            <a:spLocks noGrp="1"/>
          </p:cNvSpPr>
          <p:nvPr>
            <p:ph type="body" idx="1"/>
          </p:nvPr>
        </p:nvSpPr>
        <p:spPr>
          <a:xfrm>
            <a:off x="692150" y="3511550"/>
            <a:ext cx="5618480" cy="5410200"/>
          </a:xfrm>
        </p:spPr>
        <p:txBody>
          <a:bodyPr/>
          <a:lstStyle/>
          <a:p>
            <a:pPr lvl="0"/>
            <a:r>
              <a:rPr lang="es-ES" noProof="0" dirty="0" smtClean="0"/>
              <a:t>Algunos de los </a:t>
            </a:r>
            <a:r>
              <a:rPr lang="es-ES" b="1" noProof="0" dirty="0" smtClean="0"/>
              <a:t>principios</a:t>
            </a:r>
            <a:r>
              <a:rPr lang="es-ES" noProof="0" dirty="0" smtClean="0"/>
              <a:t> provenientes de la Iniciativa</a:t>
            </a:r>
            <a:r>
              <a:rPr lang="es-ES" baseline="0" noProof="0" dirty="0" smtClean="0"/>
              <a:t> alientan</a:t>
            </a:r>
            <a:r>
              <a:rPr lang="es-ES" noProof="0" dirty="0" smtClean="0"/>
              <a:t>:</a:t>
            </a:r>
            <a:endParaRPr lang="es-ES" sz="1100" dirty="0"/>
          </a:p>
          <a:p>
            <a:pPr marL="171707" indent="-171707">
              <a:buFont typeface="Arial" panose="020B0604020202020204" pitchFamily="34" charset="0"/>
              <a:buChar char="•"/>
            </a:pPr>
            <a:r>
              <a:rPr lang="es-ES" noProof="0" dirty="0" smtClean="0"/>
              <a:t>el respeto</a:t>
            </a:r>
            <a:r>
              <a:rPr lang="es-ES" baseline="0" noProof="0" dirty="0" smtClean="0"/>
              <a:t> por la humanidad y dignidad intrínsecas de los migrantes,  por lo que cabe reconocer que incluso </a:t>
            </a:r>
            <a:r>
              <a:rPr lang="es-ES" dirty="0" smtClean="0"/>
              <a:t>en </a:t>
            </a:r>
            <a:r>
              <a:rPr lang="es-ES" baseline="0" noProof="0" dirty="0" smtClean="0"/>
              <a:t>medio de conflictos o desastres naturales desafiantes, se debe proporcionar de forma absoluta y no discriminatoria la asistencia humanitaria para salvar vidas, sin importar la condición </a:t>
            </a:r>
            <a:r>
              <a:rPr lang="es-ES" baseline="0" noProof="0" dirty="0" smtClean="0"/>
              <a:t>migratoria; </a:t>
            </a:r>
            <a:r>
              <a:rPr lang="es-ES" baseline="0" noProof="0" dirty="0" smtClean="0"/>
              <a:t>y</a:t>
            </a:r>
            <a:endParaRPr lang="es-ES" sz="1100" dirty="0"/>
          </a:p>
          <a:p>
            <a:pPr marL="171707" indent="-171707">
              <a:spcAft>
                <a:spcPts val="601"/>
              </a:spcAft>
              <a:buFont typeface="Arial" panose="020B0604020202020204" pitchFamily="34" charset="0"/>
              <a:buChar char="•"/>
            </a:pPr>
            <a:r>
              <a:rPr lang="es-ES" dirty="0"/>
              <a:t>a</a:t>
            </a:r>
            <a:r>
              <a:rPr lang="es-ES" noProof="0" dirty="0" smtClean="0"/>
              <a:t> resaltar las contribuciones positivas</a:t>
            </a:r>
            <a:r>
              <a:rPr lang="es-ES" baseline="0" noProof="0" dirty="0" smtClean="0"/>
              <a:t> económicas, sociales y culturales de los migrantes para centrar el debate público en la realidad y contrarrestar estereotipos injustos y negativos así como las actitudes xenófobas, ya </a:t>
            </a:r>
            <a:r>
              <a:rPr lang="es-ES" baseline="0" noProof="0" dirty="0" smtClean="0"/>
              <a:t>que, </a:t>
            </a:r>
            <a:r>
              <a:rPr lang="es-ES" baseline="0" noProof="0" dirty="0" smtClean="0"/>
              <a:t>tomando como base la resiliencia de los migrantes y su integración </a:t>
            </a:r>
            <a:r>
              <a:rPr lang="es-ES" baseline="0" noProof="0" dirty="0" smtClean="0"/>
              <a:t>eficaz, </a:t>
            </a:r>
            <a:r>
              <a:rPr lang="es-ES" baseline="0" noProof="0" dirty="0" smtClean="0"/>
              <a:t>nuestras respuestas colectivas a las </a:t>
            </a:r>
            <a:r>
              <a:rPr lang="es-ES" dirty="0" smtClean="0"/>
              <a:t>crisis pueden mejorar. </a:t>
            </a:r>
            <a:r>
              <a:rPr lang="en-US" baseline="0" dirty="0" smtClean="0"/>
              <a:t> </a:t>
            </a:r>
            <a:endParaRPr lang="es-ES" sz="1100" dirty="0"/>
          </a:p>
          <a:p>
            <a:pPr lvl="0"/>
            <a:r>
              <a:rPr lang="es-ES" noProof="0" dirty="0" smtClean="0"/>
              <a:t>Entre las </a:t>
            </a:r>
            <a:r>
              <a:rPr lang="es-ES" b="1" noProof="0" dirty="0" smtClean="0"/>
              <a:t>prácticas </a:t>
            </a:r>
            <a:r>
              <a:rPr lang="es-ES" dirty="0" smtClean="0"/>
              <a:t>que se </a:t>
            </a:r>
            <a:r>
              <a:rPr lang="es-ES" b="0" noProof="0" dirty="0" smtClean="0"/>
              <a:t>intercambiaron</a:t>
            </a:r>
            <a:r>
              <a:rPr lang="es-ES" b="0" baseline="0" noProof="0" dirty="0" smtClean="0"/>
              <a:t> para aplicar las directrices se encuentran</a:t>
            </a:r>
            <a:r>
              <a:rPr lang="es-ES" noProof="0" dirty="0" smtClean="0"/>
              <a:t>:</a:t>
            </a:r>
            <a:endParaRPr lang="es-ES" sz="1100" dirty="0"/>
          </a:p>
          <a:p>
            <a:pPr marL="171707" indent="-171707">
              <a:buFont typeface="Arial" panose="020B0604020202020204" pitchFamily="34" charset="0"/>
              <a:buChar char="•"/>
            </a:pPr>
            <a:r>
              <a:rPr lang="es-ES" dirty="0"/>
              <a:t>l</a:t>
            </a:r>
            <a:r>
              <a:rPr lang="es-ES" noProof="0" dirty="0" smtClean="0"/>
              <a:t>a organización</a:t>
            </a:r>
            <a:r>
              <a:rPr lang="es-ES" baseline="0" noProof="0" dirty="0" smtClean="0"/>
              <a:t> de servicios de seguimiento y reunificación durante las </a:t>
            </a:r>
            <a:r>
              <a:rPr lang="es-ES" baseline="0" noProof="0" dirty="0" smtClean="0"/>
              <a:t>crisis, </a:t>
            </a:r>
            <a:r>
              <a:rPr lang="es-ES" baseline="0" noProof="0" dirty="0" smtClean="0"/>
              <a:t>ya que las familias pueden quedar separadas y los menores migrantes son entonces más vulnerables a la violencia, al abuso sexual, a la explotación y a la trata de personas</a:t>
            </a:r>
            <a:r>
              <a:rPr lang="es-ES" noProof="0" dirty="0" smtClean="0"/>
              <a:t>; </a:t>
            </a:r>
            <a:endParaRPr lang="es-ES" sz="1100" dirty="0"/>
          </a:p>
          <a:p>
            <a:pPr marL="171707" indent="-171707">
              <a:buFont typeface="Arial" panose="020B0604020202020204" pitchFamily="34" charset="0"/>
              <a:buChar char="•"/>
            </a:pPr>
            <a:r>
              <a:rPr lang="es-ES" dirty="0"/>
              <a:t>l</a:t>
            </a:r>
            <a:r>
              <a:rPr lang="es-ES" noProof="0" dirty="0" smtClean="0"/>
              <a:t>a disponibilidad</a:t>
            </a:r>
            <a:r>
              <a:rPr lang="es-ES" baseline="0" noProof="0" dirty="0" smtClean="0"/>
              <a:t> de espacios adaptados para niños o espacios privados en centros de acogida y albergues, y el emplazamiento de expertos para la protección en la gestión de la migración y labores de socorro para satisfacer las necesidades psicosociales, sanitarias y de otro tipo de los menores migrantes</a:t>
            </a:r>
            <a:r>
              <a:rPr lang="es-ES" noProof="0" dirty="0" smtClean="0"/>
              <a:t> y</a:t>
            </a:r>
            <a:r>
              <a:rPr lang="es-ES" baseline="0" noProof="0" dirty="0" smtClean="0"/>
              <a:t> de las víctimas de la trata de personas o de abusos; y</a:t>
            </a:r>
            <a:endParaRPr lang="es-ES" sz="1100" dirty="0"/>
          </a:p>
          <a:p>
            <a:pPr marL="171707" indent="-171707">
              <a:buFont typeface="Arial" panose="020B0604020202020204" pitchFamily="34" charset="0"/>
              <a:buChar char="•"/>
            </a:pPr>
            <a:r>
              <a:rPr lang="es-ES" noProof="0" dirty="0" smtClean="0"/>
              <a:t>el aprovechamiento de los medios sociales como los tuits que permiten</a:t>
            </a:r>
            <a:r>
              <a:rPr lang="es-ES" baseline="0" noProof="0" dirty="0" smtClean="0"/>
              <a:t> a los migrantes dar seguimiento a etiquetas sobre crisis y respuestas en sus idiomas, páginas en Facebook con información sobre alertas tempranas y respuestas a emergencias en varios idiomas; y sitios web de colaboración públicos como</a:t>
            </a:r>
            <a:r>
              <a:rPr lang="es-ES" noProof="0" dirty="0" smtClean="0"/>
              <a:t> </a:t>
            </a:r>
            <a:r>
              <a:rPr lang="es-ES" i="1" noProof="0" dirty="0" smtClean="0"/>
              <a:t>Ushahidi</a:t>
            </a:r>
            <a:r>
              <a:rPr lang="es-ES" noProof="0" dirty="0" smtClean="0"/>
              <a:t>, que</a:t>
            </a:r>
            <a:r>
              <a:rPr lang="es-ES" baseline="0" noProof="0" dirty="0" smtClean="0"/>
              <a:t> ayudan al público a añadir información en directo en mapas sobre desastres y análisis de los mismos y coordinar la respuesta sobre el terreno, incluso entre autoridades locales, la sociedad civil y labores espontáneas de voluntarios</a:t>
            </a:r>
            <a:r>
              <a:rPr lang="es-ES" noProof="0" dirty="0" smtClean="0"/>
              <a:t>.</a:t>
            </a:r>
            <a:endParaRPr lang="es-ES" sz="1100" dirty="0"/>
          </a:p>
          <a:p>
            <a:r>
              <a:rPr lang="es-ES" noProof="0" dirty="0" smtClean="0"/>
              <a:t> </a:t>
            </a:r>
            <a:endParaRPr lang="es-ES" sz="1100" dirty="0"/>
          </a:p>
        </p:txBody>
      </p:sp>
      <p:sp>
        <p:nvSpPr>
          <p:cNvPr id="4" name="Slide Number Placeholder 3"/>
          <p:cNvSpPr>
            <a:spLocks noGrp="1"/>
          </p:cNvSpPr>
          <p:nvPr>
            <p:ph type="sldNum" sz="quarter" idx="10"/>
          </p:nvPr>
        </p:nvSpPr>
        <p:spPr/>
        <p:txBody>
          <a:bodyPr/>
          <a:lstStyle/>
          <a:p>
            <a:fld id="{F8523A55-0D82-4CE8-8573-51F469DD9DFC}" type="slidenum">
              <a:rPr lang="en-US" smtClean="0"/>
              <a:t>9</a:t>
            </a:fld>
            <a:endParaRPr lang="en-US" dirty="0"/>
          </a:p>
        </p:txBody>
      </p:sp>
    </p:spTree>
    <p:extLst>
      <p:ext uri="{BB962C8B-B14F-4D97-AF65-F5344CB8AC3E}">
        <p14:creationId xmlns:p14="http://schemas.microsoft.com/office/powerpoint/2010/main" val="147551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C2ADC9A-93B5-469E-8165-BE9715C7D1B7}" type="datetimeFigureOut">
              <a:rPr lang="en-US" smtClean="0"/>
              <a:t>6/1/2016</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88E0141-CD02-422C-9553-3FF149C2062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8E0141-CD02-422C-9553-3FF149C2062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C2ADC9A-93B5-469E-8165-BE9715C7D1B7}" type="datetimeFigureOut">
              <a:rPr lang="en-US" smtClean="0"/>
              <a:t>6/1/2016</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E88E0141-CD02-422C-9553-3FF149C2062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88E0141-CD02-422C-9553-3FF149C2062B}"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C2ADC9A-93B5-469E-8165-BE9715C7D1B7}" type="datetimeFigureOut">
              <a:rPr lang="en-US" smtClean="0"/>
              <a:t>6/1/2016</a:t>
            </a:fld>
            <a:endParaRPr lang="en-US" dirty="0"/>
          </a:p>
        </p:txBody>
      </p:sp>
      <p:sp>
        <p:nvSpPr>
          <p:cNvPr id="10" name="Slide Number Placeholder 9"/>
          <p:cNvSpPr>
            <a:spLocks noGrp="1"/>
          </p:cNvSpPr>
          <p:nvPr>
            <p:ph type="sldNum" sz="quarter" idx="16"/>
          </p:nvPr>
        </p:nvSpPr>
        <p:spPr/>
        <p:txBody>
          <a:bodyPr rtlCol="0"/>
          <a:lstStyle/>
          <a:p>
            <a:fld id="{E88E0141-CD02-422C-9553-3FF149C2062B}"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C2ADC9A-93B5-469E-8165-BE9715C7D1B7}" type="datetimeFigureOut">
              <a:rPr lang="en-US" smtClean="0"/>
              <a:t>6/1/2016</a:t>
            </a:fld>
            <a:endParaRPr lang="en-US" dirty="0"/>
          </a:p>
        </p:txBody>
      </p:sp>
      <p:sp>
        <p:nvSpPr>
          <p:cNvPr id="12" name="Slide Number Placeholder 11"/>
          <p:cNvSpPr>
            <a:spLocks noGrp="1"/>
          </p:cNvSpPr>
          <p:nvPr>
            <p:ph type="sldNum" sz="quarter" idx="16"/>
          </p:nvPr>
        </p:nvSpPr>
        <p:spPr/>
        <p:txBody>
          <a:bodyPr rtlCol="0"/>
          <a:lstStyle/>
          <a:p>
            <a:fld id="{E88E0141-CD02-422C-9553-3FF149C2062B}"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88E0141-CD02-422C-9553-3FF149C2062B}"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2ADC9A-93B5-469E-8165-BE9715C7D1B7}" type="datetimeFigureOut">
              <a:rPr lang="en-US" smtClean="0"/>
              <a:t>6/1/2016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AC2ADC9A-93B5-469E-8165-BE9715C7D1B7}" type="datetimeFigureOut">
              <a:rPr lang="en-US" smtClean="0"/>
              <a:t>6/1/2016</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88E0141-CD02-422C-9553-3FF149C2062B}"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C2ADC9A-93B5-469E-8165-BE9715C7D1B7}" type="datetimeFigureOut">
              <a:rPr lang="en-US" smtClean="0"/>
              <a:t>6/1/2016</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88E0141-CD02-422C-9553-3FF149C2062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05000" y="6096000"/>
            <a:ext cx="7239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096000"/>
            <a:ext cx="1676400" cy="533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4"/>
          <p:cNvSpPr txBox="1">
            <a:spLocks/>
          </p:cNvSpPr>
          <p:nvPr/>
        </p:nvSpPr>
        <p:spPr>
          <a:xfrm>
            <a:off x="647700" y="4755776"/>
            <a:ext cx="7848600" cy="1066800"/>
          </a:xfrm>
          <a:prstGeom prst="rect">
            <a:avLst/>
          </a:prstGeom>
        </p:spPr>
        <p:txBody>
          <a:bodyPr>
            <a:normAutofit fontScale="70000" lnSpcReduction="200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s-ES" sz="2800" b="1" dirty="0" smtClean="0"/>
              <a:t>Sesión informativa durante la Conferencia Regional sobre Migración</a:t>
            </a:r>
          </a:p>
          <a:p>
            <a:pPr algn="ctr"/>
            <a:r>
              <a:rPr lang="es-ES" sz="2800" b="1" dirty="0" smtClean="0"/>
              <a:t>GRCM</a:t>
            </a:r>
            <a:br>
              <a:rPr lang="es-ES" sz="2800" b="1" dirty="0" smtClean="0"/>
            </a:br>
            <a:r>
              <a:rPr lang="es-ES" sz="2800" b="1" dirty="0" smtClean="0"/>
              <a:t>Tegucigalpa, 9 de junio de 2016</a:t>
            </a:r>
            <a:endParaRPr lang="es-ES" sz="2800" b="1" dirty="0"/>
          </a:p>
        </p:txBody>
      </p:sp>
      <p:grpSp>
        <p:nvGrpSpPr>
          <p:cNvPr id="9" name="Group 8"/>
          <p:cNvGrpSpPr/>
          <p:nvPr/>
        </p:nvGrpSpPr>
        <p:grpSpPr>
          <a:xfrm>
            <a:off x="381000" y="533400"/>
            <a:ext cx="8610600" cy="3437870"/>
            <a:chOff x="381000" y="533400"/>
            <a:chExt cx="8610600" cy="343787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r="40266" b="26593"/>
            <a:stretch/>
          </p:blipFill>
          <p:spPr>
            <a:xfrm>
              <a:off x="381000" y="533400"/>
              <a:ext cx="5143500" cy="2895600"/>
            </a:xfrm>
            <a:prstGeom prst="rect">
              <a:avLst/>
            </a:prstGeom>
          </p:spPr>
        </p:pic>
        <p:sp>
          <p:nvSpPr>
            <p:cNvPr id="3" name="TextBox 2"/>
            <p:cNvSpPr txBox="1"/>
            <p:nvPr/>
          </p:nvSpPr>
          <p:spPr>
            <a:xfrm>
              <a:off x="514350" y="3448050"/>
              <a:ext cx="8401050" cy="523220"/>
            </a:xfrm>
            <a:prstGeom prst="rect">
              <a:avLst/>
            </a:prstGeom>
            <a:noFill/>
          </p:spPr>
          <p:txBody>
            <a:bodyPr wrap="square" rtlCol="0">
              <a:spAutoFit/>
            </a:bodyPr>
            <a:lstStyle/>
            <a:p>
              <a:r>
                <a:rPr lang="en-US" sz="2800" b="1" spc="300" dirty="0" smtClean="0">
                  <a:solidFill>
                    <a:schemeClr val="accent2">
                      <a:lumMod val="50000"/>
                    </a:schemeClr>
                  </a:solidFill>
                  <a:latin typeface="Tw Cen MT Condensed" panose="020B0606020104020203" pitchFamily="34" charset="0"/>
                </a:rPr>
                <a:t>INICIATIVA PARA MIGRANTES EN PAÍSES EN CRISIS</a:t>
              </a:r>
              <a:endParaRPr lang="en-US" sz="2800" b="1" spc="300" dirty="0">
                <a:solidFill>
                  <a:schemeClr val="accent2">
                    <a:lumMod val="50000"/>
                  </a:schemeClr>
                </a:solidFill>
                <a:latin typeface="Tw Cen MT Condensed" panose="020B0606020104020203" pitchFamily="34" charset="0"/>
              </a:endParaRPr>
            </a:p>
          </p:txBody>
        </p:sp>
        <p:sp>
          <p:nvSpPr>
            <p:cNvPr id="7" name="TextBox 6"/>
            <p:cNvSpPr txBox="1"/>
            <p:nvPr/>
          </p:nvSpPr>
          <p:spPr>
            <a:xfrm>
              <a:off x="5638800" y="1753850"/>
              <a:ext cx="3352800" cy="1446550"/>
            </a:xfrm>
            <a:prstGeom prst="rect">
              <a:avLst/>
            </a:prstGeom>
            <a:noFill/>
          </p:spPr>
          <p:txBody>
            <a:bodyPr wrap="square" rtlCol="0">
              <a:spAutoFit/>
            </a:bodyPr>
            <a:lstStyle/>
            <a:p>
              <a:r>
                <a:rPr lang="es-ES" sz="2200" dirty="0" smtClean="0">
                  <a:solidFill>
                    <a:schemeClr val="bg2">
                      <a:lumMod val="50000"/>
                    </a:schemeClr>
                  </a:solidFill>
                </a:rPr>
                <a:t>Salvar vidas</a:t>
              </a:r>
            </a:p>
            <a:p>
              <a:r>
                <a:rPr lang="es-ES" sz="2200" dirty="0" smtClean="0">
                  <a:solidFill>
                    <a:schemeClr val="bg2">
                      <a:lumMod val="50000"/>
                    </a:schemeClr>
                  </a:solidFill>
                </a:rPr>
                <a:t>Aumentar la protección</a:t>
              </a:r>
            </a:p>
            <a:p>
              <a:r>
                <a:rPr lang="es-ES" sz="2200" dirty="0" smtClean="0">
                  <a:solidFill>
                    <a:schemeClr val="bg2">
                      <a:lumMod val="50000"/>
                    </a:schemeClr>
                  </a:solidFill>
                </a:rPr>
                <a:t>Reducir las vulnerabilidades</a:t>
              </a:r>
            </a:p>
            <a:p>
              <a:r>
                <a:rPr lang="es-ES" sz="2200" dirty="0" smtClean="0">
                  <a:solidFill>
                    <a:schemeClr val="bg2">
                      <a:lumMod val="50000"/>
                    </a:schemeClr>
                  </a:solidFill>
                </a:rPr>
                <a:t>Mejorar las respuestas</a:t>
              </a:r>
              <a:endParaRPr lang="es-ES" sz="2200" dirty="0">
                <a:solidFill>
                  <a:schemeClr val="bg2">
                    <a:lumMod val="50000"/>
                  </a:schemeClr>
                </a:solidFill>
              </a:endParaRPr>
            </a:p>
          </p:txBody>
        </p:sp>
      </p:grpSp>
    </p:spTree>
    <p:extLst>
      <p:ext uri="{BB962C8B-B14F-4D97-AF65-F5344CB8AC3E}">
        <p14:creationId xmlns:p14="http://schemas.microsoft.com/office/powerpoint/2010/main" val="2633826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 sz="3600" b="1" dirty="0" smtClean="0"/>
              <a:t>De ahora en adelante</a:t>
            </a:r>
            <a:endParaRPr lang="es-ES" sz="3600" b="1" dirty="0"/>
          </a:p>
        </p:txBody>
      </p:sp>
      <p:sp>
        <p:nvSpPr>
          <p:cNvPr id="10" name="Content Placeholder 2"/>
          <p:cNvSpPr>
            <a:spLocks noGrp="1"/>
          </p:cNvSpPr>
          <p:nvPr>
            <p:ph sz="quarter" idx="1"/>
          </p:nvPr>
        </p:nvSpPr>
        <p:spPr>
          <a:xfrm>
            <a:off x="627932" y="1600200"/>
            <a:ext cx="8192935" cy="4953000"/>
          </a:xfrm>
        </p:spPr>
        <p:txBody>
          <a:bodyPr>
            <a:noAutofit/>
          </a:bodyPr>
          <a:lstStyle/>
          <a:p>
            <a:pPr marL="594360" lvl="2" indent="0">
              <a:spcBef>
                <a:spcPts val="0"/>
              </a:spcBef>
              <a:buNone/>
            </a:pPr>
            <a:endParaRPr lang="en-US" sz="2100" dirty="0">
              <a:solidFill>
                <a:schemeClr val="tx2"/>
              </a:solidFill>
            </a:endParaRPr>
          </a:p>
          <a:p>
            <a:pPr marL="594360" lvl="2" indent="0">
              <a:spcBef>
                <a:spcPts val="0"/>
              </a:spcBef>
              <a:buNone/>
            </a:pPr>
            <a:endParaRPr lang="en-US" sz="2400" dirty="0">
              <a:solidFill>
                <a:schemeClr val="tx2"/>
              </a:solidFill>
            </a:endParaRPr>
          </a:p>
          <a:p>
            <a:pPr marL="594360" lvl="2" indent="0">
              <a:spcBef>
                <a:spcPts val="0"/>
              </a:spcBef>
              <a:buNone/>
            </a:pPr>
            <a:endParaRPr lang="en-US" sz="2400" dirty="0">
              <a:solidFill>
                <a:schemeClr val="tx2"/>
              </a:solidFill>
            </a:endParaRPr>
          </a:p>
          <a:p>
            <a:pPr marL="0" indent="0">
              <a:spcBef>
                <a:spcPts val="0"/>
              </a:spcBef>
              <a:buNone/>
            </a:pPr>
            <a:endParaRPr lang="en-US" sz="2800" dirty="0" smtClean="0">
              <a:solidFill>
                <a:schemeClr val="tx2"/>
              </a:solidFill>
            </a:endParaRPr>
          </a:p>
        </p:txBody>
      </p:sp>
      <p:sp>
        <p:nvSpPr>
          <p:cNvPr id="3" name="TextBox 2"/>
          <p:cNvSpPr txBox="1"/>
          <p:nvPr/>
        </p:nvSpPr>
        <p:spPr>
          <a:xfrm>
            <a:off x="990600" y="2133600"/>
            <a:ext cx="7467600" cy="4339650"/>
          </a:xfrm>
          <a:prstGeom prst="rect">
            <a:avLst/>
          </a:prstGeom>
          <a:noFill/>
        </p:spPr>
        <p:txBody>
          <a:bodyPr wrap="square" rtlCol="0">
            <a:spAutoFit/>
          </a:bodyPr>
          <a:lstStyle/>
          <a:p>
            <a:pPr marL="285750" indent="-285750">
              <a:buFont typeface="Arial" panose="020B0604020202020204" pitchFamily="34" charset="0"/>
              <a:buChar char="•"/>
            </a:pPr>
            <a:r>
              <a:rPr lang="es-ES" sz="2800" dirty="0" smtClean="0">
                <a:latin typeface="Calibri" panose="020F0502020204030204" pitchFamily="34" charset="0"/>
              </a:rPr>
              <a:t>Hay que pensar en avanzar a partir de la base de la Iniciativa MICIC y considerar directrices futuras y más amplias;</a:t>
            </a:r>
          </a:p>
          <a:p>
            <a:endParaRPr lang="es-ES" sz="2800" dirty="0" smtClean="0">
              <a:latin typeface="Calibri" panose="020F0502020204030204" pitchFamily="34" charset="0"/>
            </a:endParaRPr>
          </a:p>
          <a:p>
            <a:pPr marL="285750" indent="-285750">
              <a:buFont typeface="Arial" panose="020B0604020202020204" pitchFamily="34" charset="0"/>
              <a:buChar char="•"/>
            </a:pPr>
            <a:r>
              <a:rPr lang="es-ES" sz="2800" dirty="0" smtClean="0">
                <a:latin typeface="Calibri" panose="020F0502020204030204" pitchFamily="34" charset="0"/>
              </a:rPr>
              <a:t>El carácter voluntario y no vinculante ofrece ejecución y eficacia flexibles;</a:t>
            </a:r>
          </a:p>
          <a:p>
            <a:endParaRPr lang="es-ES" sz="2800" dirty="0" smtClean="0">
              <a:latin typeface="Calibri" panose="020F0502020204030204" pitchFamily="34" charset="0"/>
            </a:endParaRPr>
          </a:p>
          <a:p>
            <a:pPr marL="285750" indent="-285750">
              <a:buFont typeface="Arial" panose="020B0604020202020204" pitchFamily="34" charset="0"/>
              <a:buChar char="•"/>
            </a:pPr>
            <a:r>
              <a:rPr lang="es-ES" sz="2800" dirty="0" smtClean="0">
                <a:latin typeface="Calibri" panose="020F0502020204030204" pitchFamily="34" charset="0"/>
              </a:rPr>
              <a:t>Verlo en el contexto de una responsabilidad colectiva a nivel mundial</a:t>
            </a:r>
            <a:r>
              <a:rPr lang="en-US" sz="2800" dirty="0" smtClean="0">
                <a:latin typeface="Calibri" panose="020F0502020204030204" pitchFamily="34" charset="0"/>
              </a:rPr>
              <a:t>.</a:t>
            </a:r>
          </a:p>
          <a:p>
            <a:pPr marL="285750" indent="-285750">
              <a:buFont typeface="Arial" panose="020B0604020202020204" pitchFamily="34" charset="0"/>
              <a:buChar char="•"/>
            </a:pPr>
            <a:endParaRPr lang="en-US" sz="2400" dirty="0" smtClean="0">
              <a:latin typeface="Calibri" panose="020F0502020204030204" pitchFamily="34" charset="0"/>
            </a:endParaRPr>
          </a:p>
        </p:txBody>
      </p:sp>
    </p:spTree>
    <p:extLst>
      <p:ext uri="{BB962C8B-B14F-4D97-AF65-F5344CB8AC3E}">
        <p14:creationId xmlns:p14="http://schemas.microsoft.com/office/powerpoint/2010/main" val="3929162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AR" sz="3600" b="1" dirty="0" smtClean="0"/>
              <a:t>Lo que solicitamos</a:t>
            </a:r>
            <a:endParaRPr lang="es-AR" sz="3600" b="1" dirty="0"/>
          </a:p>
        </p:txBody>
      </p:sp>
      <p:sp>
        <p:nvSpPr>
          <p:cNvPr id="10" name="Content Placeholder 2"/>
          <p:cNvSpPr>
            <a:spLocks noGrp="1"/>
          </p:cNvSpPr>
          <p:nvPr>
            <p:ph sz="quarter" idx="1"/>
          </p:nvPr>
        </p:nvSpPr>
        <p:spPr>
          <a:xfrm>
            <a:off x="76200" y="1676400"/>
            <a:ext cx="8698409" cy="4953000"/>
          </a:xfrm>
        </p:spPr>
        <p:txBody>
          <a:bodyPr>
            <a:noAutofit/>
          </a:bodyPr>
          <a:lstStyle/>
          <a:p>
            <a:pPr marL="937260" lvl="2" indent="-342900">
              <a:spcBef>
                <a:spcPts val="0"/>
              </a:spcBef>
              <a:spcAft>
                <a:spcPts val="1200"/>
              </a:spcAft>
            </a:pPr>
            <a:r>
              <a:rPr lang="es-ES" sz="2400" dirty="0" smtClean="0">
                <a:solidFill>
                  <a:schemeClr val="tx2"/>
                </a:solidFill>
              </a:rPr>
              <a:t>Solicite o apoye aceptar la Iniciativa MICIC en el documento final para la Cumbre de la ONU del 19 de septiembre</a:t>
            </a:r>
          </a:p>
          <a:p>
            <a:pPr marL="937260" lvl="2" indent="-342900">
              <a:spcBef>
                <a:spcPts val="0"/>
              </a:spcBef>
              <a:spcAft>
                <a:spcPts val="1200"/>
              </a:spcAft>
            </a:pPr>
            <a:r>
              <a:rPr lang="es-ES" sz="2400" dirty="0" smtClean="0">
                <a:solidFill>
                  <a:schemeClr val="tx2"/>
                </a:solidFill>
              </a:rPr>
              <a:t>Dé acogida a la Iniciativa MICIC en sus intervenciones orales durante la Cumbre de la ONU del 19 de septiembre</a:t>
            </a:r>
          </a:p>
          <a:p>
            <a:pPr marL="937260" lvl="2" indent="-342900">
              <a:spcBef>
                <a:spcPts val="0"/>
              </a:spcBef>
              <a:spcAft>
                <a:spcPts val="1200"/>
              </a:spcAft>
            </a:pPr>
            <a:r>
              <a:rPr lang="es-ES" sz="2400" dirty="0" smtClean="0">
                <a:solidFill>
                  <a:schemeClr val="tx2"/>
                </a:solidFill>
              </a:rPr>
              <a:t>Considere los Principios, Directrices y Prácticas de la Iniciativa MICIC para mejorar la planificación, respuesta, recuperación y asistencia que les proporciona a los migrantes</a:t>
            </a:r>
          </a:p>
          <a:p>
            <a:pPr marL="937260" lvl="2" indent="-342900">
              <a:spcBef>
                <a:spcPts val="0"/>
              </a:spcBef>
              <a:spcAft>
                <a:spcPts val="1200"/>
              </a:spcAft>
            </a:pPr>
            <a:r>
              <a:rPr lang="es-ES" sz="2400" dirty="0" smtClean="0">
                <a:solidFill>
                  <a:schemeClr val="tx2"/>
                </a:solidFill>
              </a:rPr>
              <a:t>Ayúdenos a concienciar a la población por medio de sesiones informativas a sus homólogos en las capitales, Ginebra y Nueva York</a:t>
            </a:r>
          </a:p>
          <a:p>
            <a:pPr marL="594360" lvl="2" indent="0">
              <a:spcBef>
                <a:spcPts val="0"/>
              </a:spcBef>
              <a:spcAft>
                <a:spcPts val="1200"/>
              </a:spcAft>
              <a:buNone/>
            </a:pPr>
            <a:endParaRPr lang="en-US" sz="2400" dirty="0">
              <a:solidFill>
                <a:schemeClr val="tx2"/>
              </a:solidFill>
            </a:endParaRPr>
          </a:p>
          <a:p>
            <a:pPr marL="594360" lvl="2" indent="0">
              <a:spcBef>
                <a:spcPts val="0"/>
              </a:spcBef>
              <a:spcAft>
                <a:spcPts val="1200"/>
              </a:spcAft>
              <a:buNone/>
            </a:pPr>
            <a:endParaRPr lang="en-US" sz="2400" dirty="0">
              <a:solidFill>
                <a:schemeClr val="tx2"/>
              </a:solidFill>
            </a:endParaRPr>
          </a:p>
          <a:p>
            <a:pPr marL="594360" lvl="2" indent="0">
              <a:spcBef>
                <a:spcPts val="0"/>
              </a:spcBef>
              <a:spcAft>
                <a:spcPts val="1200"/>
              </a:spcAft>
              <a:buNone/>
            </a:pPr>
            <a:endParaRPr lang="en-US" sz="2400" dirty="0">
              <a:solidFill>
                <a:schemeClr val="tx2"/>
              </a:solidFill>
            </a:endParaRPr>
          </a:p>
          <a:p>
            <a:pPr marL="0" indent="0">
              <a:spcBef>
                <a:spcPts val="0"/>
              </a:spcBef>
              <a:spcAft>
                <a:spcPts val="1200"/>
              </a:spcAft>
              <a:buNone/>
            </a:pPr>
            <a:endParaRPr lang="en-US" sz="2400" dirty="0" smtClean="0">
              <a:solidFill>
                <a:schemeClr val="tx2"/>
              </a:solidFill>
            </a:endParaRPr>
          </a:p>
        </p:txBody>
      </p:sp>
    </p:spTree>
    <p:extLst>
      <p:ext uri="{BB962C8B-B14F-4D97-AF65-F5344CB8AC3E}">
        <p14:creationId xmlns:p14="http://schemas.microsoft.com/office/powerpoint/2010/main" val="1180452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05000" y="6096000"/>
            <a:ext cx="7239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096000"/>
            <a:ext cx="1676400" cy="533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0853" y="2684145"/>
            <a:ext cx="8915400" cy="1892826"/>
          </a:xfrm>
          <a:prstGeom prst="rect">
            <a:avLst/>
          </a:prstGeom>
          <a:noFill/>
        </p:spPr>
        <p:txBody>
          <a:bodyPr wrap="square" rtlCol="0">
            <a:spAutoFit/>
          </a:bodyPr>
          <a:lstStyle/>
          <a:p>
            <a:pPr algn="ctr"/>
            <a:r>
              <a:rPr lang="es-ES" sz="5400" dirty="0" smtClean="0">
                <a:solidFill>
                  <a:schemeClr val="tx2"/>
                </a:solidFill>
              </a:rPr>
              <a:t>Comparta una práctica en</a:t>
            </a:r>
            <a:r>
              <a:rPr lang="en-US" sz="5400" dirty="0" smtClean="0">
                <a:solidFill>
                  <a:schemeClr val="tx2"/>
                </a:solidFill>
              </a:rPr>
              <a:t>:</a:t>
            </a:r>
            <a:endParaRPr lang="en-US" sz="5400" dirty="0"/>
          </a:p>
          <a:p>
            <a:endParaRPr lang="en-US" sz="3200" dirty="0" smtClean="0"/>
          </a:p>
          <a:p>
            <a:pPr algn="ctr"/>
            <a:r>
              <a:rPr lang="en-US" sz="3100" dirty="0" smtClean="0"/>
              <a:t>http</a:t>
            </a:r>
            <a:r>
              <a:rPr lang="en-US" sz="3100" dirty="0"/>
              <a:t>://</a:t>
            </a:r>
            <a:r>
              <a:rPr lang="en-US" sz="3100" dirty="0" smtClean="0"/>
              <a:t>micicinitiative.iom.int/connect/share-practice</a:t>
            </a:r>
          </a:p>
        </p:txBody>
      </p:sp>
      <p:grpSp>
        <p:nvGrpSpPr>
          <p:cNvPr id="7" name="Group 6"/>
          <p:cNvGrpSpPr/>
          <p:nvPr/>
        </p:nvGrpSpPr>
        <p:grpSpPr>
          <a:xfrm>
            <a:off x="1929652" y="0"/>
            <a:ext cx="5690348" cy="1913958"/>
            <a:chOff x="381000" y="533400"/>
            <a:chExt cx="8534400" cy="3473156"/>
          </a:xfrm>
        </p:grpSpPr>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40266" b="26593"/>
            <a:stretch/>
          </p:blipFill>
          <p:spPr>
            <a:xfrm>
              <a:off x="381000" y="533400"/>
              <a:ext cx="5143500" cy="2895600"/>
            </a:xfrm>
            <a:prstGeom prst="rect">
              <a:avLst/>
            </a:prstGeom>
          </p:spPr>
        </p:pic>
        <p:sp>
          <p:nvSpPr>
            <p:cNvPr id="9" name="TextBox 8"/>
            <p:cNvSpPr txBox="1"/>
            <p:nvPr/>
          </p:nvSpPr>
          <p:spPr>
            <a:xfrm>
              <a:off x="514350" y="3448050"/>
              <a:ext cx="8401050" cy="558506"/>
            </a:xfrm>
            <a:prstGeom prst="rect">
              <a:avLst/>
            </a:prstGeom>
            <a:noFill/>
          </p:spPr>
          <p:txBody>
            <a:bodyPr wrap="square" rtlCol="0">
              <a:spAutoFit/>
            </a:bodyPr>
            <a:lstStyle/>
            <a:p>
              <a:r>
                <a:rPr lang="en-US" sz="1400" b="1" spc="300" dirty="0" smtClean="0">
                  <a:solidFill>
                    <a:schemeClr val="accent2">
                      <a:lumMod val="50000"/>
                    </a:schemeClr>
                  </a:solidFill>
                  <a:latin typeface="Tw Cen MT Condensed" panose="020B0606020104020203" pitchFamily="34" charset="0"/>
                </a:rPr>
                <a:t>INICIATIVA PARA MIGRANTES EN PAÍSES EN CRISIS</a:t>
              </a:r>
              <a:endParaRPr lang="en-US" sz="1400" b="1" spc="300" dirty="0">
                <a:solidFill>
                  <a:schemeClr val="accent2">
                    <a:lumMod val="50000"/>
                  </a:schemeClr>
                </a:solidFill>
                <a:latin typeface="Tw Cen MT Condensed" panose="020B0606020104020203" pitchFamily="34" charset="0"/>
              </a:endParaRPr>
            </a:p>
          </p:txBody>
        </p:sp>
        <p:sp>
          <p:nvSpPr>
            <p:cNvPr id="10" name="TextBox 9"/>
            <p:cNvSpPr txBox="1"/>
            <p:nvPr/>
          </p:nvSpPr>
          <p:spPr>
            <a:xfrm>
              <a:off x="5743575" y="1600199"/>
              <a:ext cx="2781300" cy="1843069"/>
            </a:xfrm>
            <a:prstGeom prst="rect">
              <a:avLst/>
            </a:prstGeom>
            <a:noFill/>
          </p:spPr>
          <p:txBody>
            <a:bodyPr wrap="square" rtlCol="0">
              <a:spAutoFit/>
            </a:bodyPr>
            <a:lstStyle/>
            <a:p>
              <a:r>
                <a:rPr lang="es-ES" sz="1200" dirty="0" smtClean="0">
                  <a:solidFill>
                    <a:schemeClr val="bg2">
                      <a:lumMod val="50000"/>
                    </a:schemeClr>
                  </a:solidFill>
                </a:rPr>
                <a:t>Salvar vidas</a:t>
              </a:r>
            </a:p>
            <a:p>
              <a:r>
                <a:rPr lang="es-ES" sz="1200" dirty="0" smtClean="0">
                  <a:solidFill>
                    <a:schemeClr val="bg2">
                      <a:lumMod val="50000"/>
                    </a:schemeClr>
                  </a:solidFill>
                </a:rPr>
                <a:t>Aumentar la protección</a:t>
              </a:r>
            </a:p>
            <a:p>
              <a:r>
                <a:rPr lang="es-ES" sz="1200" dirty="0" smtClean="0">
                  <a:solidFill>
                    <a:schemeClr val="bg2">
                      <a:lumMod val="50000"/>
                    </a:schemeClr>
                  </a:solidFill>
                </a:rPr>
                <a:t>Reducir las vulnerabilidades</a:t>
              </a:r>
            </a:p>
            <a:p>
              <a:r>
                <a:rPr lang="es-ES" sz="1200" dirty="0" smtClean="0">
                  <a:solidFill>
                    <a:schemeClr val="bg2">
                      <a:lumMod val="50000"/>
                    </a:schemeClr>
                  </a:solidFill>
                </a:rPr>
                <a:t>Mejorar las respuestas</a:t>
              </a:r>
              <a:endParaRPr lang="es-ES" sz="1200" dirty="0">
                <a:solidFill>
                  <a:schemeClr val="bg2">
                    <a:lumMod val="50000"/>
                  </a:schemeClr>
                </a:solidFill>
              </a:endParaRPr>
            </a:p>
          </p:txBody>
        </p:sp>
      </p:grpSp>
    </p:spTree>
    <p:extLst>
      <p:ext uri="{BB962C8B-B14F-4D97-AF65-F5344CB8AC3E}">
        <p14:creationId xmlns:p14="http://schemas.microsoft.com/office/powerpoint/2010/main" val="56414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artisticTexturizer/>
                    </a14:imgEffect>
                    <a14:imgEffect>
                      <a14:sharpenSoften amount="-18000"/>
                    </a14:imgEffect>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057400" y="1447800"/>
            <a:ext cx="4944036" cy="3361767"/>
          </a:xfrm>
          <a:prstGeom prst="rect">
            <a:avLst/>
          </a:prstGeom>
          <a:ln w="9525">
            <a:solidFill>
              <a:schemeClr val="tx1"/>
            </a:solidFill>
            <a:miter lim="800000"/>
            <a:headEnd/>
            <a:tailEnd/>
          </a:ln>
          <a:effectLst>
            <a:glow rad="63500">
              <a:schemeClr val="accent1">
                <a:satMod val="175000"/>
                <a:alpha val="40000"/>
              </a:schemeClr>
            </a:glow>
            <a:outerShdw blurRad="190500" algn="tl" rotWithShape="0">
              <a:srgbClr val="000000">
                <a:alpha val="70000"/>
              </a:srgbClr>
            </a:outerShdw>
            <a:softEdge rad="12700"/>
          </a:effectLst>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43434" y="228600"/>
            <a:ext cx="8848165" cy="990600"/>
          </a:xfrm>
        </p:spPr>
        <p:txBody>
          <a:bodyPr>
            <a:noAutofit/>
          </a:bodyPr>
          <a:lstStyle/>
          <a:p>
            <a:pPr algn="ctr"/>
            <a:r>
              <a:rPr lang="es-ES" sz="3600" b="1" dirty="0" smtClean="0"/>
              <a:t>    Crisis en Libia en </a:t>
            </a:r>
            <a:r>
              <a:rPr lang="es-ES" sz="3600" b="1" dirty="0" smtClean="0"/>
              <a:t>2011: </a:t>
            </a:r>
            <a:r>
              <a:rPr lang="es-ES" sz="3600" b="1" dirty="0" smtClean="0"/>
              <a:t>Conflicto civil</a:t>
            </a:r>
            <a:endParaRPr lang="es-ES" sz="3600" b="1" dirty="0"/>
          </a:p>
        </p:txBody>
      </p:sp>
      <p:sp>
        <p:nvSpPr>
          <p:cNvPr id="3" name="Content Placeholder 2"/>
          <p:cNvSpPr>
            <a:spLocks noGrp="1"/>
          </p:cNvSpPr>
          <p:nvPr>
            <p:ph sz="quarter" idx="1"/>
          </p:nvPr>
        </p:nvSpPr>
        <p:spPr>
          <a:xfrm>
            <a:off x="533401" y="5257799"/>
            <a:ext cx="8382000" cy="1371601"/>
          </a:xfrm>
        </p:spPr>
        <p:txBody>
          <a:bodyPr>
            <a:normAutofit/>
          </a:bodyPr>
          <a:lstStyle/>
          <a:p>
            <a:pPr>
              <a:buFont typeface="Wingdings" panose="05000000000000000000" pitchFamily="2" charset="2"/>
              <a:buChar char="n"/>
            </a:pPr>
            <a:r>
              <a:rPr lang="es-ES" sz="2400" dirty="0" smtClean="0">
                <a:solidFill>
                  <a:schemeClr val="tx2"/>
                </a:solidFill>
              </a:rPr>
              <a:t>Cerca de 800.000 migrantes huyeron; más de 120 nacionalidades; enormes desafíos para los migrantes y sus países de origen o vecinos. </a:t>
            </a:r>
            <a:endParaRPr lang="es-ES" sz="2400" dirty="0">
              <a:solidFill>
                <a:schemeClr val="tx2"/>
              </a:solidFill>
            </a:endParaRPr>
          </a:p>
        </p:txBody>
      </p:sp>
      <p:sp>
        <p:nvSpPr>
          <p:cNvPr id="6" name="Content Placeholder 2"/>
          <p:cNvSpPr txBox="1">
            <a:spLocks/>
          </p:cNvSpPr>
          <p:nvPr/>
        </p:nvSpPr>
        <p:spPr>
          <a:xfrm>
            <a:off x="3648634" y="4001822"/>
            <a:ext cx="5517778" cy="5491802"/>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spcBef>
                <a:spcPts val="0"/>
              </a:spcBef>
            </a:pPr>
            <a:endParaRPr lang="en-US" dirty="0">
              <a:solidFill>
                <a:schemeClr val="tx2"/>
              </a:solidFill>
            </a:endParaRPr>
          </a:p>
        </p:txBody>
      </p:sp>
    </p:spTree>
    <p:extLst>
      <p:ext uri="{BB962C8B-B14F-4D97-AF65-F5344CB8AC3E}">
        <p14:creationId xmlns:p14="http://schemas.microsoft.com/office/powerpoint/2010/main" val="1690283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Autofit/>
          </a:bodyPr>
          <a:lstStyle/>
          <a:p>
            <a:pPr algn="ctr"/>
            <a:r>
              <a:rPr lang="en-US" sz="3600" dirty="0" smtClean="0"/>
              <a:t/>
            </a:r>
            <a:br>
              <a:rPr lang="en-US" sz="3600" dirty="0" smtClean="0"/>
            </a:br>
            <a:r>
              <a:rPr lang="es-ES" sz="3600" b="1" dirty="0" smtClean="0"/>
              <a:t>¿Por qué los migrantes? </a:t>
            </a:r>
            <a:br>
              <a:rPr lang="es-ES" sz="3600" b="1" dirty="0" smtClean="0"/>
            </a:br>
            <a:r>
              <a:rPr lang="es-ES" sz="3600" b="1" dirty="0" smtClean="0"/>
              <a:t>Vulnerabilidades y circunstancias específicas</a:t>
            </a:r>
            <a:r>
              <a:rPr lang="es-ES" sz="3600" dirty="0" smtClean="0"/>
              <a:t/>
            </a:r>
            <a:br>
              <a:rPr lang="es-ES" sz="3600" dirty="0" smtClean="0"/>
            </a:br>
            <a:endParaRPr lang="es-ES" sz="3600" dirty="0"/>
          </a:p>
        </p:txBody>
      </p:sp>
      <p:sp>
        <p:nvSpPr>
          <p:cNvPr id="3" name="Content Placeholder 2"/>
          <p:cNvSpPr>
            <a:spLocks noGrp="1"/>
          </p:cNvSpPr>
          <p:nvPr>
            <p:ph sz="quarter" idx="1"/>
          </p:nvPr>
        </p:nvSpPr>
        <p:spPr>
          <a:xfrm>
            <a:off x="152400" y="1600200"/>
            <a:ext cx="8839200" cy="5105400"/>
          </a:xfrm>
        </p:spPr>
        <p:txBody>
          <a:bodyPr>
            <a:normAutofit/>
          </a:bodyPr>
          <a:lstStyle/>
          <a:p>
            <a:pPr algn="ctr">
              <a:lnSpc>
                <a:spcPct val="110000"/>
              </a:lnSpc>
              <a:spcBef>
                <a:spcPts val="0"/>
              </a:spcBef>
              <a:buFont typeface="Wingdings" panose="05000000000000000000" pitchFamily="2" charset="2"/>
              <a:buChar char="Ø"/>
            </a:pPr>
            <a:r>
              <a:rPr lang="es-ES" sz="2800" dirty="0" smtClean="0"/>
              <a:t>Barreras lingüísticas, culturales y de vínculos sociales</a:t>
            </a:r>
          </a:p>
          <a:p>
            <a:pPr algn="ctr">
              <a:lnSpc>
                <a:spcPct val="110000"/>
              </a:lnSpc>
              <a:spcBef>
                <a:spcPts val="0"/>
              </a:spcBef>
              <a:buFont typeface="Wingdings" panose="05000000000000000000" pitchFamily="2" charset="2"/>
              <a:buChar char="Ø"/>
            </a:pPr>
            <a:endParaRPr lang="es-ES" sz="2800" dirty="0" smtClean="0"/>
          </a:p>
          <a:p>
            <a:pPr algn="ctr">
              <a:lnSpc>
                <a:spcPct val="110000"/>
              </a:lnSpc>
              <a:spcBef>
                <a:spcPts val="0"/>
              </a:spcBef>
              <a:buFont typeface="Wingdings" panose="05000000000000000000" pitchFamily="2" charset="2"/>
              <a:buChar char="Ø"/>
            </a:pPr>
            <a:r>
              <a:rPr lang="es-ES" sz="2800" dirty="0" smtClean="0"/>
              <a:t>Incapaces o reticentes a salir del país en crisis</a:t>
            </a:r>
          </a:p>
          <a:p>
            <a:pPr algn="ctr">
              <a:lnSpc>
                <a:spcPct val="110000"/>
              </a:lnSpc>
              <a:spcBef>
                <a:spcPts val="0"/>
              </a:spcBef>
              <a:buFont typeface="Wingdings" panose="05000000000000000000" pitchFamily="2" charset="2"/>
              <a:buChar char="Ø"/>
            </a:pPr>
            <a:endParaRPr lang="es-ES" sz="2800" dirty="0" smtClean="0"/>
          </a:p>
          <a:p>
            <a:pPr algn="ctr">
              <a:lnSpc>
                <a:spcPct val="110000"/>
              </a:lnSpc>
              <a:spcBef>
                <a:spcPts val="0"/>
              </a:spcBef>
              <a:buFont typeface="Wingdings" panose="05000000000000000000" pitchFamily="2" charset="2"/>
              <a:buChar char="Ø"/>
            </a:pPr>
            <a:r>
              <a:rPr lang="es-ES" sz="2800" dirty="0" smtClean="0"/>
              <a:t>Incapaces de conseguir acceso a la asistencia humanitaria</a:t>
            </a:r>
          </a:p>
          <a:p>
            <a:pPr algn="ctr">
              <a:lnSpc>
                <a:spcPct val="110000"/>
              </a:lnSpc>
              <a:spcBef>
                <a:spcPts val="0"/>
              </a:spcBef>
              <a:buFont typeface="Wingdings" panose="05000000000000000000" pitchFamily="2" charset="2"/>
              <a:buChar char="Ø"/>
            </a:pPr>
            <a:endParaRPr lang="es-ES" sz="2800" dirty="0" smtClean="0"/>
          </a:p>
          <a:p>
            <a:pPr algn="ctr">
              <a:lnSpc>
                <a:spcPct val="110000"/>
              </a:lnSpc>
              <a:spcBef>
                <a:spcPts val="0"/>
              </a:spcBef>
              <a:buFont typeface="Wingdings" panose="05000000000000000000" pitchFamily="2" charset="2"/>
              <a:buChar char="Ø"/>
            </a:pPr>
            <a:r>
              <a:rPr lang="es-ES" sz="2800" dirty="0" smtClean="0"/>
              <a:t>Incapaces o reticentes a regresar a sus países de origen</a:t>
            </a:r>
          </a:p>
          <a:p>
            <a:pPr algn="ctr">
              <a:lnSpc>
                <a:spcPct val="110000"/>
              </a:lnSpc>
              <a:spcBef>
                <a:spcPts val="0"/>
              </a:spcBef>
              <a:buFont typeface="Wingdings" panose="05000000000000000000" pitchFamily="2" charset="2"/>
              <a:buChar char="Ø"/>
            </a:pPr>
            <a:endParaRPr lang="es-ES" sz="2800" dirty="0" smtClean="0"/>
          </a:p>
          <a:p>
            <a:pPr algn="ctr">
              <a:lnSpc>
                <a:spcPct val="110000"/>
              </a:lnSpc>
              <a:spcBef>
                <a:spcPts val="0"/>
              </a:spcBef>
              <a:buFont typeface="Wingdings" panose="05000000000000000000" pitchFamily="2" charset="2"/>
              <a:buChar char="Ø"/>
            </a:pPr>
            <a:r>
              <a:rPr lang="es-ES" sz="2800" dirty="0" smtClean="0"/>
              <a:t>Sometidos a la discriminación, agresiones selectivas o explotación</a:t>
            </a:r>
          </a:p>
        </p:txBody>
      </p:sp>
    </p:spTree>
    <p:extLst>
      <p:ext uri="{BB962C8B-B14F-4D97-AF65-F5344CB8AC3E}">
        <p14:creationId xmlns:p14="http://schemas.microsoft.com/office/powerpoint/2010/main" val="3652145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458" y="0"/>
            <a:ext cx="8153400" cy="990600"/>
          </a:xfrm>
        </p:spPr>
        <p:txBody>
          <a:bodyPr>
            <a:normAutofit/>
          </a:bodyPr>
          <a:lstStyle/>
          <a:p>
            <a:pPr algn="ctr"/>
            <a:r>
              <a:rPr lang="es-ES" sz="3600" b="1" dirty="0" smtClean="0"/>
              <a:t>Orígenes de la Iniciativa MICIC</a:t>
            </a:r>
            <a:endParaRPr lang="es-ES" sz="3600" b="1" dirty="0"/>
          </a:p>
        </p:txBody>
      </p:sp>
      <p:sp>
        <p:nvSpPr>
          <p:cNvPr id="3" name="Content Placeholder 2"/>
          <p:cNvSpPr>
            <a:spLocks noGrp="1"/>
          </p:cNvSpPr>
          <p:nvPr>
            <p:ph sz="quarter" idx="1"/>
          </p:nvPr>
        </p:nvSpPr>
        <p:spPr>
          <a:xfrm>
            <a:off x="87540" y="1676400"/>
            <a:ext cx="9060942" cy="5062818"/>
          </a:xfrm>
        </p:spPr>
        <p:txBody>
          <a:bodyPr>
            <a:normAutofit fontScale="92500" lnSpcReduction="20000"/>
          </a:bodyPr>
          <a:lstStyle/>
          <a:p>
            <a:pPr marL="0" indent="0" algn="ctr">
              <a:buNone/>
            </a:pPr>
            <a:r>
              <a:rPr lang="es-ES" sz="2400" dirty="0" smtClean="0">
                <a:solidFill>
                  <a:schemeClr val="tx2"/>
                </a:solidFill>
              </a:rPr>
              <a:t>Presidencia de los Estados Unidos del CIG 2010-2011: “</a:t>
            </a:r>
            <a:r>
              <a:rPr lang="es-ES" sz="2400" dirty="0">
                <a:solidFill>
                  <a:schemeClr val="tx2"/>
                </a:solidFill>
              </a:rPr>
              <a:t>Respuestas humanitarias </a:t>
            </a:r>
            <a:r>
              <a:rPr lang="es-ES" sz="2400" dirty="0" smtClean="0">
                <a:solidFill>
                  <a:schemeClr val="tx2"/>
                </a:solidFill>
              </a:rPr>
              <a:t>a </a:t>
            </a:r>
            <a:r>
              <a:rPr lang="es-ES" sz="2400" dirty="0">
                <a:solidFill>
                  <a:schemeClr val="tx2"/>
                </a:solidFill>
              </a:rPr>
              <a:t>las crisis con consecuencias migratorias”</a:t>
            </a:r>
          </a:p>
          <a:p>
            <a:pPr marL="0" indent="0" algn="ctr">
              <a:buNone/>
            </a:pPr>
            <a:endParaRPr lang="es-ES" sz="2400" dirty="0" smtClean="0">
              <a:solidFill>
                <a:schemeClr val="tx2"/>
              </a:solidFill>
            </a:endParaRPr>
          </a:p>
          <a:p>
            <a:pPr marL="0" indent="0" algn="ctr">
              <a:buNone/>
            </a:pPr>
            <a:r>
              <a:rPr lang="es-ES" sz="2400" dirty="0" smtClean="0">
                <a:solidFill>
                  <a:schemeClr val="tx2"/>
                </a:solidFill>
              </a:rPr>
              <a:t>Marco operativo de la OIM de 2012 para situaciones de crisis migratorias</a:t>
            </a:r>
          </a:p>
          <a:p>
            <a:pPr marL="0" indent="0" algn="ctr">
              <a:buNone/>
            </a:pPr>
            <a:endParaRPr lang="es-ES" sz="2400" dirty="0" smtClean="0">
              <a:solidFill>
                <a:schemeClr val="tx2"/>
              </a:solidFill>
            </a:endParaRPr>
          </a:p>
          <a:p>
            <a:pPr marL="0" indent="0" algn="ctr">
              <a:buNone/>
            </a:pPr>
            <a:r>
              <a:rPr lang="es-ES" sz="2400" dirty="0" smtClean="0">
                <a:solidFill>
                  <a:schemeClr val="tx2"/>
                </a:solidFill>
              </a:rPr>
              <a:t>Diálogo de alto nivel de la ONU en 2013 sobre migración internacional y desarrollo: Peter Sutherland, representante especial del Secretario General, hizo un llamamiento para que se elaborara un enfoque</a:t>
            </a:r>
          </a:p>
          <a:p>
            <a:pPr marL="0" indent="0" algn="ctr">
              <a:buNone/>
            </a:pPr>
            <a:endParaRPr lang="es-ES" sz="2400" dirty="0" smtClean="0">
              <a:solidFill>
                <a:schemeClr val="tx2"/>
              </a:solidFill>
            </a:endParaRPr>
          </a:p>
          <a:p>
            <a:pPr marL="0" indent="0" algn="ctr">
              <a:spcBef>
                <a:spcPts val="0"/>
              </a:spcBef>
              <a:buNone/>
            </a:pPr>
            <a:r>
              <a:rPr lang="es-ES" sz="2400" dirty="0" smtClean="0">
                <a:solidFill>
                  <a:schemeClr val="tx2"/>
                </a:solidFill>
              </a:rPr>
              <a:t>Secretario General de la ONU: llamamiento para tratar las necesidades </a:t>
            </a:r>
          </a:p>
          <a:p>
            <a:pPr marL="0" indent="0" algn="ctr">
              <a:spcBef>
                <a:spcPts val="0"/>
              </a:spcBef>
              <a:buNone/>
            </a:pPr>
            <a:r>
              <a:rPr lang="es-ES" sz="2400" dirty="0" smtClean="0">
                <a:solidFill>
                  <a:schemeClr val="tx2"/>
                </a:solidFill>
              </a:rPr>
              <a:t>de los migrantes atrapados en situaciones de crisis</a:t>
            </a:r>
          </a:p>
          <a:p>
            <a:pPr marL="0" indent="0" algn="ctr">
              <a:buNone/>
            </a:pPr>
            <a:endParaRPr lang="es-ES" sz="2000" dirty="0" smtClean="0">
              <a:solidFill>
                <a:schemeClr val="tx2"/>
              </a:solidFill>
            </a:endParaRPr>
          </a:p>
          <a:p>
            <a:pPr marL="0" indent="0" algn="ctr">
              <a:buNone/>
            </a:pPr>
            <a:endParaRPr lang="es-ES" sz="2000" dirty="0" smtClean="0">
              <a:solidFill>
                <a:schemeClr val="tx2"/>
              </a:solidFill>
            </a:endParaRPr>
          </a:p>
          <a:p>
            <a:pPr marL="0" indent="0" algn="ctr">
              <a:buNone/>
            </a:pPr>
            <a:r>
              <a:rPr lang="es-ES" sz="3900" b="1" dirty="0" smtClean="0">
                <a:solidFill>
                  <a:schemeClr val="tx2"/>
                </a:solidFill>
              </a:rPr>
              <a:t>2014: Se lanza la Iniciativa MICIC</a:t>
            </a:r>
            <a:endParaRPr lang="es-ES" sz="3900" b="1" dirty="0">
              <a:solidFill>
                <a:schemeClr val="tx2"/>
              </a:solidFill>
            </a:endParaRPr>
          </a:p>
        </p:txBody>
      </p:sp>
      <p:sp>
        <p:nvSpPr>
          <p:cNvPr id="8" name="Down Arrow 7"/>
          <p:cNvSpPr/>
          <p:nvPr/>
        </p:nvSpPr>
        <p:spPr>
          <a:xfrm>
            <a:off x="4450842" y="2286000"/>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Down Arrow 9"/>
          <p:cNvSpPr/>
          <p:nvPr/>
        </p:nvSpPr>
        <p:spPr>
          <a:xfrm>
            <a:off x="4450842" y="4267200"/>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450842" y="5302065"/>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468771" y="3048000"/>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443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
            </a:r>
            <a:br>
              <a:rPr lang="en-US" sz="3200" b="1" dirty="0"/>
            </a:br>
            <a:r>
              <a:rPr lang="es-ES" sz="3600" b="1" dirty="0" smtClean="0"/>
              <a:t> Objetivos de la Iniciativa MICIC</a:t>
            </a:r>
            <a:r>
              <a:rPr lang="es-ES" sz="3200" b="1" dirty="0" smtClean="0"/>
              <a:t/>
            </a:r>
            <a:br>
              <a:rPr lang="es-ES" sz="3200" b="1" dirty="0" smtClean="0"/>
            </a:br>
            <a:endParaRPr lang="es-ES" sz="3200" b="1" dirty="0"/>
          </a:p>
        </p:txBody>
      </p:sp>
      <p:sp>
        <p:nvSpPr>
          <p:cNvPr id="3" name="Content Placeholder 2"/>
          <p:cNvSpPr>
            <a:spLocks noGrp="1"/>
          </p:cNvSpPr>
          <p:nvPr>
            <p:ph sz="quarter" idx="1"/>
          </p:nvPr>
        </p:nvSpPr>
        <p:spPr>
          <a:xfrm>
            <a:off x="152400" y="1600200"/>
            <a:ext cx="8915400" cy="5029200"/>
          </a:xfrm>
        </p:spPr>
        <p:txBody>
          <a:bodyPr>
            <a:normAutofit/>
          </a:bodyPr>
          <a:lstStyle/>
          <a:p>
            <a:endParaRPr lang="en-US" dirty="0" smtClean="0">
              <a:solidFill>
                <a:schemeClr val="tx2"/>
              </a:solidFill>
            </a:endParaRPr>
          </a:p>
          <a:p>
            <a:endParaRPr lang="en-US" dirty="0" smtClean="0">
              <a:solidFill>
                <a:schemeClr val="tx2"/>
              </a:solidFill>
            </a:endParaRPr>
          </a:p>
          <a:p>
            <a:pPr marL="0" indent="0" algn="ctr">
              <a:buNone/>
            </a:pPr>
            <a:endParaRPr lang="es-ES" sz="2200" dirty="0" smtClean="0">
              <a:solidFill>
                <a:schemeClr val="tx2"/>
              </a:solidFill>
            </a:endParaRPr>
          </a:p>
          <a:p>
            <a:pPr lvl="1" algn="ctr"/>
            <a:r>
              <a:rPr lang="es-ES" sz="2200" dirty="0" smtClean="0">
                <a:solidFill>
                  <a:schemeClr val="tx2"/>
                </a:solidFill>
              </a:rPr>
              <a:t>Mejor preparación</a:t>
            </a:r>
          </a:p>
          <a:p>
            <a:pPr lvl="1" algn="ctr"/>
            <a:r>
              <a:rPr lang="es-ES" sz="2200" dirty="0" smtClean="0">
                <a:solidFill>
                  <a:schemeClr val="tx2"/>
                </a:solidFill>
              </a:rPr>
              <a:t>Respuestas más eficaces</a:t>
            </a:r>
          </a:p>
          <a:p>
            <a:pPr lvl="1" algn="ctr"/>
            <a:r>
              <a:rPr lang="es-ES" sz="2200" dirty="0" smtClean="0">
                <a:solidFill>
                  <a:schemeClr val="tx2"/>
                </a:solidFill>
              </a:rPr>
              <a:t>Mejor recuperación</a:t>
            </a:r>
            <a:endParaRPr lang="es-ES" sz="2200" dirty="0">
              <a:solidFill>
                <a:schemeClr val="tx2"/>
              </a:solidFill>
            </a:endParaRPr>
          </a:p>
        </p:txBody>
      </p:sp>
      <p:sp>
        <p:nvSpPr>
          <p:cNvPr id="5" name="Rounded Rectangle 4"/>
          <p:cNvSpPr/>
          <p:nvPr/>
        </p:nvSpPr>
        <p:spPr>
          <a:xfrm>
            <a:off x="304800" y="1663130"/>
            <a:ext cx="1752600" cy="9276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000" b="1" dirty="0" smtClean="0">
                <a:solidFill>
                  <a:prstClr val="white"/>
                </a:solidFill>
              </a:rPr>
              <a:t>Salvar vidas</a:t>
            </a:r>
            <a:endParaRPr lang="es-ES" sz="2000" b="1" dirty="0">
              <a:solidFill>
                <a:prstClr val="white"/>
              </a:solidFill>
            </a:endParaRPr>
          </a:p>
        </p:txBody>
      </p:sp>
      <p:sp>
        <p:nvSpPr>
          <p:cNvPr id="6" name="Rounded Rectangle 5"/>
          <p:cNvSpPr/>
          <p:nvPr/>
        </p:nvSpPr>
        <p:spPr>
          <a:xfrm>
            <a:off x="2438400" y="1676400"/>
            <a:ext cx="18669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000" b="1" dirty="0" smtClean="0">
                <a:solidFill>
                  <a:prstClr val="white"/>
                </a:solidFill>
              </a:rPr>
              <a:t>Aumentar la protección</a:t>
            </a:r>
            <a:endParaRPr lang="es-ES" sz="2000" b="1" dirty="0">
              <a:solidFill>
                <a:prstClr val="white"/>
              </a:solidFill>
            </a:endParaRPr>
          </a:p>
        </p:txBody>
      </p:sp>
      <p:sp>
        <p:nvSpPr>
          <p:cNvPr id="8" name="Rounded Rectangle 7"/>
          <p:cNvSpPr/>
          <p:nvPr/>
        </p:nvSpPr>
        <p:spPr>
          <a:xfrm>
            <a:off x="4572000" y="1676400"/>
            <a:ext cx="20574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000" b="1" dirty="0" smtClean="0">
                <a:solidFill>
                  <a:prstClr val="white"/>
                </a:solidFill>
              </a:rPr>
              <a:t>Reducir las vulnerabilidades</a:t>
            </a:r>
            <a:endParaRPr lang="es-ES" sz="2000" b="1" dirty="0">
              <a:solidFill>
                <a:prstClr val="white"/>
              </a:solidFill>
            </a:endParaRPr>
          </a:p>
        </p:txBody>
      </p:sp>
      <p:sp>
        <p:nvSpPr>
          <p:cNvPr id="9" name="Rounded Rectangle 8"/>
          <p:cNvSpPr/>
          <p:nvPr/>
        </p:nvSpPr>
        <p:spPr>
          <a:xfrm>
            <a:off x="609600" y="4482353"/>
            <a:ext cx="8115300" cy="212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000" b="1" dirty="0" smtClean="0">
                <a:solidFill>
                  <a:prstClr val="white"/>
                </a:solidFill>
              </a:rPr>
              <a:t>Principios, directrices y prácticas</a:t>
            </a:r>
          </a:p>
          <a:p>
            <a:pPr algn="ctr"/>
            <a:r>
              <a:rPr lang="es-ES" sz="4000" b="1" dirty="0" smtClean="0">
                <a:solidFill>
                  <a:prstClr val="white"/>
                </a:solidFill>
              </a:rPr>
              <a:t>voluntarios y no vinculantes</a:t>
            </a:r>
            <a:endParaRPr lang="es-ES" sz="4000" b="1" dirty="0">
              <a:solidFill>
                <a:prstClr val="white"/>
              </a:solidFill>
            </a:endParaRPr>
          </a:p>
        </p:txBody>
      </p:sp>
      <p:sp>
        <p:nvSpPr>
          <p:cNvPr id="10" name="Rounded Rectangle 9"/>
          <p:cNvSpPr/>
          <p:nvPr/>
        </p:nvSpPr>
        <p:spPr>
          <a:xfrm>
            <a:off x="6934200" y="1676400"/>
            <a:ext cx="17907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000" b="1" dirty="0" smtClean="0">
                <a:solidFill>
                  <a:prstClr val="white"/>
                </a:solidFill>
              </a:rPr>
              <a:t>Mejorar las respuestas</a:t>
            </a:r>
            <a:endParaRPr lang="es-ES" sz="2000" b="1" dirty="0">
              <a:solidFill>
                <a:prstClr val="white"/>
              </a:solidFill>
            </a:endParaRPr>
          </a:p>
        </p:txBody>
      </p:sp>
    </p:spTree>
    <p:extLst>
      <p:ext uri="{BB962C8B-B14F-4D97-AF65-F5344CB8AC3E}">
        <p14:creationId xmlns:p14="http://schemas.microsoft.com/office/powerpoint/2010/main" val="4167858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 sz="3600" b="1" dirty="0" smtClean="0"/>
              <a:t>Alcance de la Iniciativa MICIC</a:t>
            </a:r>
            <a:endParaRPr lang="es-ES" sz="3600" dirty="0"/>
          </a:p>
        </p:txBody>
      </p:sp>
      <p:sp>
        <p:nvSpPr>
          <p:cNvPr id="5" name="Rectangle 4"/>
          <p:cNvSpPr/>
          <p:nvPr/>
        </p:nvSpPr>
        <p:spPr>
          <a:xfrm>
            <a:off x="76199" y="1629247"/>
            <a:ext cx="1600200" cy="510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s-ES" sz="2000" dirty="0" smtClean="0">
                <a:solidFill>
                  <a:srgbClr val="FFC000"/>
                </a:solidFill>
              </a:rPr>
              <a:t>¿Qué crisis?</a:t>
            </a:r>
          </a:p>
          <a:p>
            <a:pPr lvl="0" algn="ctr"/>
            <a:endParaRPr lang="es-ES" dirty="0" smtClean="0">
              <a:solidFill>
                <a:srgbClr val="FFC000"/>
              </a:solidFill>
            </a:endParaRPr>
          </a:p>
          <a:p>
            <a:pPr lvl="0" algn="ctr"/>
            <a:endParaRPr lang="es-ES" dirty="0" smtClean="0">
              <a:solidFill>
                <a:schemeClr val="bg1"/>
              </a:solidFill>
            </a:endParaRPr>
          </a:p>
          <a:p>
            <a:pPr lvl="0" algn="ctr"/>
            <a:endParaRPr lang="es-ES" dirty="0" smtClean="0">
              <a:solidFill>
                <a:schemeClr val="bg1"/>
              </a:solidFill>
            </a:endParaRPr>
          </a:p>
          <a:p>
            <a:pPr lvl="0" algn="ctr"/>
            <a:r>
              <a:rPr lang="es-ES" dirty="0" smtClean="0">
                <a:solidFill>
                  <a:schemeClr val="bg1"/>
                </a:solidFill>
              </a:rPr>
              <a:t>Conflictos</a:t>
            </a:r>
          </a:p>
          <a:p>
            <a:pPr lvl="0" algn="ctr"/>
            <a:endParaRPr lang="es-ES" u="sng" dirty="0" smtClean="0">
              <a:solidFill>
                <a:schemeClr val="bg1"/>
              </a:solidFill>
            </a:endParaRPr>
          </a:p>
          <a:p>
            <a:pPr lvl="0" algn="ctr"/>
            <a:r>
              <a:rPr lang="es-ES" dirty="0" smtClean="0">
                <a:solidFill>
                  <a:schemeClr val="bg1"/>
                </a:solidFill>
              </a:rPr>
              <a:t>y, o </a:t>
            </a:r>
          </a:p>
          <a:p>
            <a:pPr lvl="0" algn="ctr"/>
            <a:endParaRPr lang="es-ES" dirty="0" smtClean="0">
              <a:solidFill>
                <a:schemeClr val="bg1"/>
              </a:solidFill>
            </a:endParaRPr>
          </a:p>
          <a:p>
            <a:pPr lvl="0" algn="ctr"/>
            <a:r>
              <a:rPr lang="es-ES" dirty="0" smtClean="0">
                <a:solidFill>
                  <a:schemeClr val="bg1"/>
                </a:solidFill>
              </a:rPr>
              <a:t>Desastres naturales</a:t>
            </a:r>
          </a:p>
          <a:p>
            <a:pPr lvl="0" algn="ctr"/>
            <a:endParaRPr lang="es-ES" dirty="0" smtClean="0">
              <a:solidFill>
                <a:schemeClr val="bg1"/>
              </a:solidFill>
            </a:endParaRPr>
          </a:p>
          <a:p>
            <a:pPr lvl="0" algn="ctr"/>
            <a:endParaRPr lang="es-ES" dirty="0" smtClean="0">
              <a:solidFill>
                <a:schemeClr val="bg1"/>
              </a:solidFill>
            </a:endParaRPr>
          </a:p>
          <a:p>
            <a:pPr lvl="0" algn="ctr">
              <a:buClr>
                <a:srgbClr val="FFC000"/>
              </a:buClr>
            </a:pPr>
            <a:endParaRPr lang="es-ES" dirty="0" smtClean="0">
              <a:solidFill>
                <a:srgbClr val="FFC000"/>
              </a:solidFill>
            </a:endParaRPr>
          </a:p>
          <a:p>
            <a:pPr marL="285750" lvl="0" indent="-285750" algn="ctr">
              <a:buClr>
                <a:srgbClr val="FFC000"/>
              </a:buClr>
              <a:buSzPct val="108000"/>
              <a:buFont typeface="Tw Cen MT" panose="020B0602020104020603" pitchFamily="34" charset="0"/>
              <a:buChar char="≠"/>
            </a:pPr>
            <a:r>
              <a:rPr lang="es-ES" dirty="0" smtClean="0">
                <a:solidFill>
                  <a:srgbClr val="FFC000"/>
                </a:solidFill>
              </a:rPr>
              <a:t>económicas </a:t>
            </a:r>
          </a:p>
          <a:p>
            <a:pPr marL="285750" lvl="0" indent="-285750" algn="ctr">
              <a:buClr>
                <a:srgbClr val="FFC000"/>
              </a:buClr>
              <a:buSzPct val="108000"/>
              <a:buFont typeface="Tw Cen MT" panose="020B0602020104020603" pitchFamily="34" charset="0"/>
              <a:buChar char="≠"/>
            </a:pPr>
            <a:r>
              <a:rPr lang="es-ES" dirty="0" smtClean="0">
                <a:solidFill>
                  <a:srgbClr val="FFC000"/>
                </a:solidFill>
              </a:rPr>
              <a:t>empleo</a:t>
            </a:r>
          </a:p>
          <a:p>
            <a:pPr marL="285750" lvl="0" indent="-285750" algn="ctr">
              <a:buClr>
                <a:srgbClr val="FFC000"/>
              </a:buClr>
              <a:buSzPct val="108000"/>
              <a:buFont typeface="Tw Cen MT" panose="020B0602020104020603" pitchFamily="34" charset="0"/>
              <a:buChar char="≠"/>
            </a:pPr>
            <a:r>
              <a:rPr lang="es-ES" dirty="0" smtClean="0">
                <a:solidFill>
                  <a:srgbClr val="FFC000"/>
                </a:solidFill>
              </a:rPr>
              <a:t>otros</a:t>
            </a:r>
          </a:p>
          <a:p>
            <a:pPr marL="285750" lvl="0" indent="-285750" algn="ctr">
              <a:buClr>
                <a:schemeClr val="accent2"/>
              </a:buClr>
              <a:buFont typeface="Wingdings" panose="05000000000000000000" pitchFamily="2" charset="2"/>
              <a:buChar char="§"/>
            </a:pPr>
            <a:endParaRPr lang="en-US" dirty="0">
              <a:solidFill>
                <a:srgbClr val="FFC000"/>
              </a:solidFill>
            </a:endParaRPr>
          </a:p>
        </p:txBody>
      </p:sp>
      <p:sp>
        <p:nvSpPr>
          <p:cNvPr id="7" name="Rectangle 6"/>
          <p:cNvSpPr/>
          <p:nvPr/>
        </p:nvSpPr>
        <p:spPr>
          <a:xfrm>
            <a:off x="1828800" y="1629247"/>
            <a:ext cx="5334000" cy="510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smtClean="0">
                <a:solidFill>
                  <a:srgbClr val="FFC000"/>
                </a:solidFill>
              </a:rPr>
              <a:t>¿Cuáles migrantes?</a:t>
            </a:r>
          </a:p>
          <a:p>
            <a:pPr algn="ctr"/>
            <a:endParaRPr lang="es-ES" dirty="0" smtClean="0"/>
          </a:p>
          <a:p>
            <a:pPr algn="ctr">
              <a:buClr>
                <a:schemeClr val="accent2"/>
              </a:buClr>
            </a:pPr>
            <a:r>
              <a:rPr lang="es-ES" sz="2000" dirty="0" smtClean="0"/>
              <a:t>En el país cuando ocurre la crisis</a:t>
            </a:r>
          </a:p>
          <a:p>
            <a:pPr algn="ctr">
              <a:buClr>
                <a:schemeClr val="accent2"/>
              </a:buClr>
            </a:pPr>
            <a:r>
              <a:rPr lang="es-ES" sz="2000" dirty="0" smtClean="0"/>
              <a:t>Temporalmente o permanentemente</a:t>
            </a:r>
          </a:p>
          <a:p>
            <a:pPr algn="ctr">
              <a:buClr>
                <a:schemeClr val="accent2"/>
              </a:buClr>
            </a:pPr>
            <a:r>
              <a:rPr lang="es-ES" sz="2000" dirty="0" smtClean="0"/>
              <a:t>Sin importar su situación legal</a:t>
            </a:r>
          </a:p>
          <a:p>
            <a:pPr algn="ctr">
              <a:buClr>
                <a:schemeClr val="accent2"/>
              </a:buClr>
            </a:pPr>
            <a:endParaRPr lang="es-ES" sz="2000" dirty="0" smtClean="0"/>
          </a:p>
          <a:p>
            <a:pPr algn="ctr">
              <a:buClr>
                <a:schemeClr val="accent2"/>
              </a:buClr>
            </a:pPr>
            <a:r>
              <a:rPr lang="es-ES" dirty="0" smtClean="0">
                <a:solidFill>
                  <a:srgbClr val="FFC000"/>
                </a:solidFill>
              </a:rPr>
              <a:t>Puede incluir:</a:t>
            </a:r>
          </a:p>
          <a:p>
            <a:pPr algn="ctr">
              <a:buClr>
                <a:schemeClr val="accent2"/>
              </a:buClr>
            </a:pPr>
            <a:r>
              <a:rPr lang="es-ES" dirty="0" smtClean="0">
                <a:solidFill>
                  <a:schemeClr val="bg1"/>
                </a:solidFill>
              </a:rPr>
              <a:t>Trabajadores migrantes y sus familias</a:t>
            </a:r>
          </a:p>
          <a:p>
            <a:pPr algn="ctr">
              <a:buClr>
                <a:schemeClr val="accent2"/>
              </a:buClr>
            </a:pPr>
            <a:r>
              <a:rPr lang="es-ES" dirty="0" smtClean="0">
                <a:solidFill>
                  <a:schemeClr val="bg1"/>
                </a:solidFill>
              </a:rPr>
              <a:t>Turistas, viajeros de negocios, estudiantes y diplomáticos</a:t>
            </a:r>
          </a:p>
          <a:p>
            <a:pPr algn="ctr">
              <a:buClr>
                <a:schemeClr val="accent2"/>
              </a:buClr>
            </a:pPr>
            <a:r>
              <a:rPr lang="es-ES" dirty="0" smtClean="0">
                <a:solidFill>
                  <a:schemeClr val="bg1"/>
                </a:solidFill>
              </a:rPr>
              <a:t>Víctimas de la trata de personas y tráfico ilícito de personas</a:t>
            </a:r>
          </a:p>
          <a:p>
            <a:pPr algn="ctr">
              <a:buClr>
                <a:schemeClr val="accent2"/>
              </a:buClr>
            </a:pPr>
            <a:r>
              <a:rPr lang="es-ES" dirty="0" smtClean="0">
                <a:solidFill>
                  <a:schemeClr val="bg1"/>
                </a:solidFill>
              </a:rPr>
              <a:t>Migrantes por cuestiones de matrimonio</a:t>
            </a:r>
          </a:p>
          <a:p>
            <a:pPr algn="ctr"/>
            <a:endParaRPr lang="es-ES" dirty="0" smtClean="0"/>
          </a:p>
          <a:p>
            <a:pPr algn="ctr"/>
            <a:endParaRPr lang="es-ES" dirty="0" smtClean="0"/>
          </a:p>
          <a:p>
            <a:pPr algn="ctr"/>
            <a:r>
              <a:rPr lang="es-ES" dirty="0" smtClean="0">
                <a:solidFill>
                  <a:schemeClr val="bg1"/>
                </a:solidFill>
              </a:rPr>
              <a:t>Los resultados complementarán los marcos y   mecanismos existentes</a:t>
            </a:r>
            <a:endParaRPr lang="es-ES" dirty="0"/>
          </a:p>
        </p:txBody>
      </p:sp>
      <p:sp>
        <p:nvSpPr>
          <p:cNvPr id="12" name="Rectangle 11"/>
          <p:cNvSpPr/>
          <p:nvPr/>
        </p:nvSpPr>
        <p:spPr>
          <a:xfrm>
            <a:off x="7305676" y="1629247"/>
            <a:ext cx="1676400" cy="510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000" dirty="0" smtClean="0">
                <a:solidFill>
                  <a:srgbClr val="FFC000"/>
                </a:solidFill>
              </a:rPr>
              <a:t>¿Qué fases?   </a:t>
            </a:r>
            <a:endParaRPr lang="es-ES" dirty="0" smtClean="0">
              <a:solidFill>
                <a:schemeClr val="bg1"/>
              </a:solidFill>
            </a:endParaRPr>
          </a:p>
          <a:p>
            <a:pPr algn="ctr"/>
            <a:endParaRPr lang="es-ES" dirty="0" smtClean="0">
              <a:solidFill>
                <a:schemeClr val="bg1"/>
              </a:solidFill>
            </a:endParaRPr>
          </a:p>
          <a:p>
            <a:pPr algn="ctr"/>
            <a:endParaRPr lang="es-ES" dirty="0" smtClean="0">
              <a:solidFill>
                <a:schemeClr val="bg1"/>
              </a:solidFill>
            </a:endParaRPr>
          </a:p>
          <a:p>
            <a:pPr algn="ctr"/>
            <a:endParaRPr lang="es-ES" dirty="0" smtClean="0">
              <a:solidFill>
                <a:schemeClr val="bg1"/>
              </a:solidFill>
            </a:endParaRPr>
          </a:p>
          <a:p>
            <a:pPr algn="ctr"/>
            <a:r>
              <a:rPr lang="es-ES" dirty="0" smtClean="0">
                <a:solidFill>
                  <a:schemeClr val="bg1"/>
                </a:solidFill>
              </a:rPr>
              <a:t>Pre crisis </a:t>
            </a:r>
          </a:p>
          <a:p>
            <a:pPr algn="ctr"/>
            <a:endParaRPr lang="es-ES" dirty="0" smtClean="0">
              <a:solidFill>
                <a:schemeClr val="bg1"/>
              </a:solidFill>
            </a:endParaRPr>
          </a:p>
          <a:p>
            <a:pPr algn="ctr"/>
            <a:r>
              <a:rPr lang="es-ES" dirty="0" smtClean="0">
                <a:solidFill>
                  <a:schemeClr val="bg1"/>
                </a:solidFill>
              </a:rPr>
              <a:t>Emergencia</a:t>
            </a:r>
          </a:p>
          <a:p>
            <a:pPr algn="ctr"/>
            <a:endParaRPr lang="es-ES" dirty="0" smtClean="0">
              <a:solidFill>
                <a:schemeClr val="bg1"/>
              </a:solidFill>
            </a:endParaRPr>
          </a:p>
          <a:p>
            <a:pPr algn="ctr"/>
            <a:r>
              <a:rPr lang="es-ES" dirty="0" smtClean="0">
                <a:solidFill>
                  <a:schemeClr val="bg1"/>
                </a:solidFill>
              </a:rPr>
              <a:t>Post crisis </a:t>
            </a:r>
          </a:p>
          <a:p>
            <a:pPr algn="ctr"/>
            <a:endParaRPr lang="es-ES" dirty="0" smtClean="0">
              <a:solidFill>
                <a:srgbClr val="FFC000"/>
              </a:solidFill>
            </a:endParaRPr>
          </a:p>
          <a:p>
            <a:pPr algn="ctr"/>
            <a:endParaRPr lang="es-ES" dirty="0" smtClean="0">
              <a:solidFill>
                <a:srgbClr val="FFC000"/>
              </a:solidFill>
            </a:endParaRPr>
          </a:p>
          <a:p>
            <a:pPr algn="ctr"/>
            <a:endParaRPr lang="es-ES" dirty="0" smtClean="0">
              <a:solidFill>
                <a:srgbClr val="FFC000"/>
              </a:solidFill>
            </a:endParaRPr>
          </a:p>
          <a:p>
            <a:pPr algn="ctr"/>
            <a:r>
              <a:rPr lang="es-ES" dirty="0" smtClean="0">
                <a:solidFill>
                  <a:srgbClr val="FFC000"/>
                </a:solidFill>
              </a:rPr>
              <a:t>= Todas las fases</a:t>
            </a:r>
          </a:p>
          <a:p>
            <a:pPr algn="ctr"/>
            <a:endParaRPr lang="en-US" dirty="0" smtClean="0">
              <a:solidFill>
                <a:srgbClr val="FFC000"/>
              </a:solidFill>
            </a:endParaRPr>
          </a:p>
          <a:p>
            <a:pPr algn="ctr"/>
            <a:endParaRPr lang="en-US" dirty="0">
              <a:solidFill>
                <a:srgbClr val="FFC000"/>
              </a:solidFill>
            </a:endParaRPr>
          </a:p>
          <a:p>
            <a:pPr algn="ctr"/>
            <a:endParaRPr lang="en-US" dirty="0">
              <a:solidFill>
                <a:srgbClr val="FFC000"/>
              </a:solidFill>
            </a:endParaRPr>
          </a:p>
        </p:txBody>
      </p:sp>
    </p:spTree>
    <p:extLst>
      <p:ext uri="{BB962C8B-B14F-4D97-AF65-F5344CB8AC3E}">
        <p14:creationId xmlns:p14="http://schemas.microsoft.com/office/powerpoint/2010/main" val="335124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 sz="3600" b="1" dirty="0" smtClean="0"/>
              <a:t>Consultas de la Iniciativa MICIC</a:t>
            </a:r>
            <a:endParaRPr lang="es-ES" sz="3600" b="1" dirty="0"/>
          </a:p>
        </p:txBody>
      </p:sp>
      <p:sp>
        <p:nvSpPr>
          <p:cNvPr id="3" name="TextBox 2"/>
          <p:cNvSpPr txBox="1"/>
          <p:nvPr/>
        </p:nvSpPr>
        <p:spPr>
          <a:xfrm>
            <a:off x="304800" y="1928369"/>
            <a:ext cx="8727710" cy="461665"/>
          </a:xfrm>
          <a:prstGeom prst="rect">
            <a:avLst/>
          </a:prstGeom>
          <a:noFill/>
        </p:spPr>
        <p:txBody>
          <a:bodyPr wrap="none" rtlCol="0">
            <a:spAutoFit/>
          </a:bodyPr>
          <a:lstStyle/>
          <a:p>
            <a:r>
              <a:rPr lang="es-ES" sz="2400" b="1" dirty="0" smtClean="0">
                <a:solidFill>
                  <a:schemeClr val="tx2"/>
                </a:solidFill>
              </a:rPr>
              <a:t>Consultas con gobiernos y partes interesadas hasta mayo de 2016</a:t>
            </a:r>
            <a:endParaRPr lang="es-ES" sz="2400" b="1" dirty="0">
              <a:solidFill>
                <a:schemeClr val="tx2"/>
              </a:solidFill>
            </a:endParaRPr>
          </a:p>
        </p:txBody>
      </p:sp>
      <p:grpSp>
        <p:nvGrpSpPr>
          <p:cNvPr id="1150" name="Group 1149"/>
          <p:cNvGrpSpPr/>
          <p:nvPr/>
        </p:nvGrpSpPr>
        <p:grpSpPr>
          <a:xfrm>
            <a:off x="314325" y="2438400"/>
            <a:ext cx="8829675" cy="3676650"/>
            <a:chOff x="314325" y="2590800"/>
            <a:chExt cx="8829675" cy="3676650"/>
          </a:xfrm>
        </p:grpSpPr>
        <p:sp>
          <p:nvSpPr>
            <p:cNvPr id="30" name="TextBox 29"/>
            <p:cNvSpPr txBox="1"/>
            <p:nvPr/>
          </p:nvSpPr>
          <p:spPr>
            <a:xfrm>
              <a:off x="7620000" y="3138216"/>
              <a:ext cx="1524000" cy="2862322"/>
            </a:xfrm>
            <a:prstGeom prst="rect">
              <a:avLst/>
            </a:prstGeom>
            <a:solidFill>
              <a:schemeClr val="bg1"/>
            </a:solidFill>
          </p:spPr>
          <p:txBody>
            <a:bodyPr wrap="square" rtlCol="0">
              <a:spAutoFit/>
            </a:bodyPr>
            <a:lstStyle/>
            <a:p>
              <a:pPr algn="ctr"/>
              <a:r>
                <a:rPr lang="es-ES" sz="2000" b="1" dirty="0" smtClean="0">
                  <a:solidFill>
                    <a:schemeClr val="tx2"/>
                  </a:solidFill>
                </a:rPr>
                <a:t>Principios,</a:t>
              </a:r>
            </a:p>
            <a:p>
              <a:pPr algn="ctr"/>
              <a:r>
                <a:rPr lang="es-ES" sz="2000" b="1" dirty="0" smtClean="0">
                  <a:solidFill>
                    <a:schemeClr val="tx2"/>
                  </a:solidFill>
                </a:rPr>
                <a:t>Directrices</a:t>
              </a:r>
            </a:p>
            <a:p>
              <a:pPr algn="ctr"/>
              <a:r>
                <a:rPr lang="es-ES" sz="2000" b="1" dirty="0" smtClean="0">
                  <a:solidFill>
                    <a:schemeClr val="tx2"/>
                  </a:solidFill>
                </a:rPr>
                <a:t>y</a:t>
              </a:r>
            </a:p>
            <a:p>
              <a:pPr algn="ctr"/>
              <a:r>
                <a:rPr lang="es-ES" sz="2000" b="1" dirty="0" smtClean="0">
                  <a:solidFill>
                    <a:schemeClr val="tx2"/>
                  </a:solidFill>
                </a:rPr>
                <a:t>Prácticas</a:t>
              </a:r>
            </a:p>
            <a:p>
              <a:pPr algn="ctr"/>
              <a:r>
                <a:rPr lang="es-ES" sz="2000" b="1" dirty="0" smtClean="0">
                  <a:solidFill>
                    <a:schemeClr val="tx2"/>
                  </a:solidFill>
                </a:rPr>
                <a:t>de la</a:t>
              </a:r>
            </a:p>
            <a:p>
              <a:pPr algn="ctr"/>
              <a:r>
                <a:rPr lang="es-ES" sz="2000" b="1" dirty="0" smtClean="0">
                  <a:solidFill>
                    <a:schemeClr val="tx2"/>
                  </a:solidFill>
                </a:rPr>
                <a:t>Iniciativa MICIC</a:t>
              </a:r>
            </a:p>
            <a:p>
              <a:pPr algn="ctr"/>
              <a:r>
                <a:rPr lang="es-ES" sz="2000" b="1" dirty="0">
                  <a:solidFill>
                    <a:schemeClr val="tx2"/>
                  </a:solidFill>
                </a:rPr>
                <a:t>j</a:t>
              </a:r>
              <a:r>
                <a:rPr lang="es-ES" sz="2000" b="1" dirty="0" smtClean="0">
                  <a:solidFill>
                    <a:schemeClr val="tx2"/>
                  </a:solidFill>
                </a:rPr>
                <a:t>unio de</a:t>
              </a:r>
            </a:p>
            <a:p>
              <a:pPr algn="ctr"/>
              <a:r>
                <a:rPr lang="es-ES" sz="2000" b="1" dirty="0" smtClean="0">
                  <a:solidFill>
                    <a:schemeClr val="tx2"/>
                  </a:solidFill>
                </a:rPr>
                <a:t>2016</a:t>
              </a:r>
            </a:p>
          </p:txBody>
        </p:sp>
        <p:grpSp>
          <p:nvGrpSpPr>
            <p:cNvPr id="1149" name="Group 1148"/>
            <p:cNvGrpSpPr/>
            <p:nvPr/>
          </p:nvGrpSpPr>
          <p:grpSpPr>
            <a:xfrm>
              <a:off x="314325" y="2590800"/>
              <a:ext cx="8026400" cy="3676650"/>
              <a:chOff x="314325" y="2590800"/>
              <a:chExt cx="8026400" cy="3676650"/>
            </a:xfrm>
          </p:grpSpPr>
          <p:grpSp>
            <p:nvGrpSpPr>
              <p:cNvPr id="4" name="Group 4"/>
              <p:cNvGrpSpPr>
                <a:grpSpLocks noChangeAspect="1"/>
              </p:cNvGrpSpPr>
              <p:nvPr/>
            </p:nvGrpSpPr>
            <p:grpSpPr bwMode="auto">
              <a:xfrm>
                <a:off x="314325" y="2590800"/>
                <a:ext cx="8026400" cy="3676650"/>
                <a:chOff x="198" y="1633"/>
                <a:chExt cx="5056" cy="2316"/>
              </a:xfrm>
            </p:grpSpPr>
            <p:sp>
              <p:nvSpPr>
                <p:cNvPr id="5" name="AutoShape 3"/>
                <p:cNvSpPr>
                  <a:spLocks noChangeAspect="1" noChangeArrowheads="1" noTextEdit="1"/>
                </p:cNvSpPr>
                <p:nvPr/>
              </p:nvSpPr>
              <p:spPr bwMode="auto">
                <a:xfrm>
                  <a:off x="198" y="1633"/>
                  <a:ext cx="5056" cy="2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Line 5"/>
                <p:cNvSpPr>
                  <a:spLocks noChangeShapeType="1"/>
                </p:cNvSpPr>
                <p:nvPr/>
              </p:nvSpPr>
              <p:spPr bwMode="auto">
                <a:xfrm>
                  <a:off x="302" y="2929"/>
                  <a:ext cx="4426" cy="0"/>
                </a:xfrm>
                <a:prstGeom prst="line">
                  <a:avLst/>
                </a:prstGeom>
                <a:noFill/>
                <a:ln w="233363" cap="flat">
                  <a:solidFill>
                    <a:srgbClr val="007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9"/>
                <p:cNvSpPr>
                  <a:spLocks noEditPoints="1"/>
                </p:cNvSpPr>
                <p:nvPr/>
              </p:nvSpPr>
              <p:spPr bwMode="auto">
                <a:xfrm>
                  <a:off x="429" y="2649"/>
                  <a:ext cx="14" cy="214"/>
                </a:xfrm>
                <a:custGeom>
                  <a:avLst/>
                  <a:gdLst>
                    <a:gd name="T0" fmla="*/ 14 w 14"/>
                    <a:gd name="T1" fmla="*/ 214 h 214"/>
                    <a:gd name="T2" fmla="*/ 14 w 14"/>
                    <a:gd name="T3" fmla="*/ 30 h 214"/>
                    <a:gd name="T4" fmla="*/ 14 w 14"/>
                    <a:gd name="T5" fmla="*/ 30 h 214"/>
                    <a:gd name="T6" fmla="*/ 0 w 14"/>
                    <a:gd name="T7" fmla="*/ 0 h 214"/>
                  </a:gdLst>
                  <a:ahLst/>
                  <a:cxnLst>
                    <a:cxn ang="0">
                      <a:pos x="T0" y="T1"/>
                    </a:cxn>
                    <a:cxn ang="0">
                      <a:pos x="T2" y="T3"/>
                    </a:cxn>
                    <a:cxn ang="0">
                      <a:pos x="T4" y="T5"/>
                    </a:cxn>
                    <a:cxn ang="0">
                      <a:pos x="T6" y="T7"/>
                    </a:cxn>
                  </a:cxnLst>
                  <a:rect l="0" t="0" r="r" b="b"/>
                  <a:pathLst>
                    <a:path w="14" h="214">
                      <a:moveTo>
                        <a:pt x="14" y="214"/>
                      </a:moveTo>
                      <a:lnTo>
                        <a:pt x="14" y="30"/>
                      </a:lnTo>
                      <a:moveTo>
                        <a:pt x="14"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11"/>
                <p:cNvSpPr>
                  <a:spLocks noChangeArrowheads="1"/>
                </p:cNvSpPr>
                <p:nvPr/>
              </p:nvSpPr>
              <p:spPr bwMode="auto">
                <a:xfrm>
                  <a:off x="479" y="2206"/>
                  <a:ext cx="187"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Calibri" pitchFamily="34" charset="0"/>
                      <a:cs typeface="Arial" pitchFamily="34" charset="0"/>
                    </a:rPr>
                    <a:t>2015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2"/>
                <p:cNvSpPr>
                  <a:spLocks noChangeArrowheads="1"/>
                </p:cNvSpPr>
                <p:nvPr/>
              </p:nvSpPr>
              <p:spPr bwMode="auto">
                <a:xfrm>
                  <a:off x="209" y="2379"/>
                  <a:ext cx="462"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smtClean="0">
                      <a:ln>
                        <a:noFill/>
                      </a:ln>
                      <a:solidFill>
                        <a:srgbClr val="0F233E"/>
                      </a:solidFill>
                      <a:effectLst/>
                      <a:latin typeface="Calibri" pitchFamily="34" charset="0"/>
                      <a:cs typeface="Arial" pitchFamily="34" charset="0"/>
                    </a:rPr>
                    <a:t>CIG Plus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Freeform 16"/>
                <p:cNvSpPr>
                  <a:spLocks/>
                </p:cNvSpPr>
                <p:nvPr/>
              </p:nvSpPr>
              <p:spPr bwMode="auto">
                <a:xfrm>
                  <a:off x="664" y="2899"/>
                  <a:ext cx="100" cy="101"/>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7"/>
                <p:cNvSpPr>
                  <a:spLocks noEditPoints="1"/>
                </p:cNvSpPr>
                <p:nvPr/>
              </p:nvSpPr>
              <p:spPr bwMode="auto">
                <a:xfrm>
                  <a:off x="714" y="3006"/>
                  <a:ext cx="19" cy="148"/>
                </a:xfrm>
                <a:custGeom>
                  <a:avLst/>
                  <a:gdLst>
                    <a:gd name="T0" fmla="*/ 0 w 19"/>
                    <a:gd name="T1" fmla="*/ 0 h 148"/>
                    <a:gd name="T2" fmla="*/ 0 w 19"/>
                    <a:gd name="T3" fmla="*/ 148 h 148"/>
                    <a:gd name="T4" fmla="*/ 0 w 19"/>
                    <a:gd name="T5" fmla="*/ 148 h 148"/>
                    <a:gd name="T6" fmla="*/ 19 w 19"/>
                    <a:gd name="T7" fmla="*/ 148 h 148"/>
                  </a:gdLst>
                  <a:ahLst/>
                  <a:cxnLst>
                    <a:cxn ang="0">
                      <a:pos x="T0" y="T1"/>
                    </a:cxn>
                    <a:cxn ang="0">
                      <a:pos x="T2" y="T3"/>
                    </a:cxn>
                    <a:cxn ang="0">
                      <a:pos x="T4" y="T5"/>
                    </a:cxn>
                    <a:cxn ang="0">
                      <a:pos x="T6" y="T7"/>
                    </a:cxn>
                  </a:cxnLst>
                  <a:rect l="0" t="0" r="r" b="b"/>
                  <a:pathLst>
                    <a:path w="19" h="148">
                      <a:moveTo>
                        <a:pt x="0" y="0"/>
                      </a:moveTo>
                      <a:lnTo>
                        <a:pt x="0" y="148"/>
                      </a:lnTo>
                      <a:moveTo>
                        <a:pt x="0" y="148"/>
                      </a:moveTo>
                      <a:lnTo>
                        <a:pt x="19" y="148"/>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23"/>
                <p:cNvSpPr>
                  <a:spLocks noChangeArrowheads="1"/>
                </p:cNvSpPr>
                <p:nvPr/>
              </p:nvSpPr>
              <p:spPr bwMode="auto">
                <a:xfrm>
                  <a:off x="384" y="3217"/>
                  <a:ext cx="689"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s-ES" altLang="en-US" sz="1700" b="1" dirty="0" smtClean="0">
                      <a:solidFill>
                        <a:srgbClr val="0F233E"/>
                      </a:solidFill>
                      <a:latin typeface="Calibri" pitchFamily="34" charset="0"/>
                    </a:rPr>
                    <a:t>Sur, este y sureste asiático</a:t>
                  </a:r>
                  <a:endParaRPr kumimoji="0" lang="es-ES" altLang="en-US" sz="1800" b="0" i="0" u="none" strike="noStrike" cap="none" normalizeH="0" baseline="0" dirty="0" smtClean="0">
                    <a:ln>
                      <a:noFill/>
                    </a:ln>
                    <a:solidFill>
                      <a:schemeClr val="tx1"/>
                    </a:solidFill>
                    <a:effectLst/>
                  </a:endParaRPr>
                </a:p>
              </p:txBody>
            </p:sp>
            <p:sp>
              <p:nvSpPr>
                <p:cNvPr id="31" name="Freeform 35"/>
                <p:cNvSpPr>
                  <a:spLocks noEditPoints="1"/>
                </p:cNvSpPr>
                <p:nvPr/>
              </p:nvSpPr>
              <p:spPr bwMode="auto">
                <a:xfrm>
                  <a:off x="1378" y="3006"/>
                  <a:ext cx="19" cy="148"/>
                </a:xfrm>
                <a:custGeom>
                  <a:avLst/>
                  <a:gdLst>
                    <a:gd name="T0" fmla="*/ 0 w 19"/>
                    <a:gd name="T1" fmla="*/ 0 h 148"/>
                    <a:gd name="T2" fmla="*/ 0 w 19"/>
                    <a:gd name="T3" fmla="*/ 148 h 148"/>
                    <a:gd name="T4" fmla="*/ 0 w 19"/>
                    <a:gd name="T5" fmla="*/ 148 h 148"/>
                    <a:gd name="T6" fmla="*/ 19 w 19"/>
                    <a:gd name="T7" fmla="*/ 148 h 148"/>
                  </a:gdLst>
                  <a:ahLst/>
                  <a:cxnLst>
                    <a:cxn ang="0">
                      <a:pos x="T0" y="T1"/>
                    </a:cxn>
                    <a:cxn ang="0">
                      <a:pos x="T2" y="T3"/>
                    </a:cxn>
                    <a:cxn ang="0">
                      <a:pos x="T4" y="T5"/>
                    </a:cxn>
                    <a:cxn ang="0">
                      <a:pos x="T6" y="T7"/>
                    </a:cxn>
                  </a:cxnLst>
                  <a:rect l="0" t="0" r="r" b="b"/>
                  <a:pathLst>
                    <a:path w="19" h="148">
                      <a:moveTo>
                        <a:pt x="0" y="0"/>
                      </a:moveTo>
                      <a:lnTo>
                        <a:pt x="0" y="148"/>
                      </a:lnTo>
                      <a:moveTo>
                        <a:pt x="0" y="148"/>
                      </a:moveTo>
                      <a:lnTo>
                        <a:pt x="19" y="148"/>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Rectangle 39"/>
                <p:cNvSpPr>
                  <a:spLocks noChangeArrowheads="1"/>
                </p:cNvSpPr>
                <p:nvPr/>
              </p:nvSpPr>
              <p:spPr bwMode="auto">
                <a:xfrm>
                  <a:off x="1497" y="313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40"/>
                <p:cNvSpPr>
                  <a:spLocks noChangeArrowheads="1"/>
                </p:cNvSpPr>
                <p:nvPr/>
              </p:nvSpPr>
              <p:spPr bwMode="auto">
                <a:xfrm>
                  <a:off x="1536" y="3135"/>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41"/>
                <p:cNvSpPr>
                  <a:spLocks noChangeArrowheads="1"/>
                </p:cNvSpPr>
                <p:nvPr/>
              </p:nvSpPr>
              <p:spPr bwMode="auto">
                <a:xfrm>
                  <a:off x="1104" y="3217"/>
                  <a:ext cx="676"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smtClean="0">
                      <a:ln>
                        <a:noFill/>
                      </a:ln>
                      <a:solidFill>
                        <a:srgbClr val="0F233E"/>
                      </a:solidFill>
                      <a:effectLst/>
                      <a:latin typeface="Calibri" pitchFamily="34" charset="0"/>
                      <a:cs typeface="Arial" pitchFamily="34" charset="0"/>
                    </a:rPr>
                    <a:t>Europa del Este y Asia Central</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Freeform 49"/>
                <p:cNvSpPr>
                  <a:spLocks noEditPoints="1"/>
                </p:cNvSpPr>
                <p:nvPr/>
              </p:nvSpPr>
              <p:spPr bwMode="auto">
                <a:xfrm>
                  <a:off x="2552" y="2649"/>
                  <a:ext cx="13" cy="214"/>
                </a:xfrm>
                <a:custGeom>
                  <a:avLst/>
                  <a:gdLst>
                    <a:gd name="T0" fmla="*/ 13 w 13"/>
                    <a:gd name="T1" fmla="*/ 214 h 214"/>
                    <a:gd name="T2" fmla="*/ 13 w 13"/>
                    <a:gd name="T3" fmla="*/ 30 h 214"/>
                    <a:gd name="T4" fmla="*/ 13 w 13"/>
                    <a:gd name="T5" fmla="*/ 30 h 214"/>
                    <a:gd name="T6" fmla="*/ 0 w 13"/>
                    <a:gd name="T7" fmla="*/ 0 h 214"/>
                  </a:gdLst>
                  <a:ahLst/>
                  <a:cxnLst>
                    <a:cxn ang="0">
                      <a:pos x="T0" y="T1"/>
                    </a:cxn>
                    <a:cxn ang="0">
                      <a:pos x="T2" y="T3"/>
                    </a:cxn>
                    <a:cxn ang="0">
                      <a:pos x="T4" y="T5"/>
                    </a:cxn>
                    <a:cxn ang="0">
                      <a:pos x="T6" y="T7"/>
                    </a:cxn>
                  </a:cxnLst>
                  <a:rect l="0" t="0" r="r" b="b"/>
                  <a:pathLst>
                    <a:path w="13" h="214">
                      <a:moveTo>
                        <a:pt x="13" y="214"/>
                      </a:moveTo>
                      <a:lnTo>
                        <a:pt x="13" y="30"/>
                      </a:lnTo>
                      <a:moveTo>
                        <a:pt x="13"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Rectangle 51"/>
                <p:cNvSpPr>
                  <a:spLocks noChangeArrowheads="1"/>
                </p:cNvSpPr>
                <p:nvPr/>
              </p:nvSpPr>
              <p:spPr bwMode="auto">
                <a:xfrm>
                  <a:off x="2406" y="1968"/>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53"/>
                <p:cNvSpPr>
                  <a:spLocks noChangeArrowheads="1"/>
                </p:cNvSpPr>
                <p:nvPr/>
              </p:nvSpPr>
              <p:spPr bwMode="auto">
                <a:xfrm>
                  <a:off x="2659" y="1968"/>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54"/>
                <p:cNvSpPr>
                  <a:spLocks noChangeArrowheads="1"/>
                </p:cNvSpPr>
                <p:nvPr/>
              </p:nvSpPr>
              <p:spPr bwMode="auto">
                <a:xfrm>
                  <a:off x="2697" y="1968"/>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56"/>
                <p:cNvSpPr>
                  <a:spLocks noChangeArrowheads="1"/>
                </p:cNvSpPr>
                <p:nvPr/>
              </p:nvSpPr>
              <p:spPr bwMode="auto">
                <a:xfrm>
                  <a:off x="2304" y="2262"/>
                  <a:ext cx="515"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n-US" sz="1700" b="1" i="0" u="none" strike="noStrike" cap="none" normalizeH="0" baseline="0" dirty="0" smtClean="0">
                      <a:ln>
                        <a:noFill/>
                      </a:ln>
                      <a:solidFill>
                        <a:srgbClr val="0F233E"/>
                      </a:solidFill>
                      <a:effectLst/>
                      <a:latin typeface="Calibri" pitchFamily="34" charset="0"/>
                      <a:cs typeface="Arial" pitchFamily="34" charset="0"/>
                    </a:rPr>
                    <a:t>Sociedad civil</a:t>
                  </a:r>
                  <a:endParaRPr kumimoji="0" lang="es-ES" altLang="en-US" sz="1800" b="0" i="0" u="none" strike="noStrike" cap="none" normalizeH="0" baseline="0" dirty="0" smtClean="0">
                    <a:ln>
                      <a:noFill/>
                    </a:ln>
                    <a:solidFill>
                      <a:schemeClr val="tx1"/>
                    </a:solidFill>
                    <a:effectLst/>
                    <a:cs typeface="Arial" pitchFamily="34" charset="0"/>
                  </a:endParaRPr>
                </a:p>
              </p:txBody>
            </p:sp>
            <p:sp>
              <p:nvSpPr>
                <p:cNvPr id="1049" name="Freeform 58"/>
                <p:cNvSpPr>
                  <a:spLocks noEditPoints="1"/>
                </p:cNvSpPr>
                <p:nvPr/>
              </p:nvSpPr>
              <p:spPr bwMode="auto">
                <a:xfrm>
                  <a:off x="4662" y="2679"/>
                  <a:ext cx="154" cy="184"/>
                </a:xfrm>
                <a:custGeom>
                  <a:avLst/>
                  <a:gdLst>
                    <a:gd name="T0" fmla="*/ 0 w 154"/>
                    <a:gd name="T1" fmla="*/ 184 h 184"/>
                    <a:gd name="T2" fmla="*/ 0 w 154"/>
                    <a:gd name="T3" fmla="*/ 0 h 184"/>
                    <a:gd name="T4" fmla="*/ 0 w 154"/>
                    <a:gd name="T5" fmla="*/ 0 h 184"/>
                    <a:gd name="T6" fmla="*/ 154 w 154"/>
                    <a:gd name="T7" fmla="*/ 36 h 184"/>
                  </a:gdLst>
                  <a:ahLst/>
                  <a:cxnLst>
                    <a:cxn ang="0">
                      <a:pos x="T0" y="T1"/>
                    </a:cxn>
                    <a:cxn ang="0">
                      <a:pos x="T2" y="T3"/>
                    </a:cxn>
                    <a:cxn ang="0">
                      <a:pos x="T4" y="T5"/>
                    </a:cxn>
                    <a:cxn ang="0">
                      <a:pos x="T6" y="T7"/>
                    </a:cxn>
                  </a:cxnLst>
                  <a:rect l="0" t="0" r="r" b="b"/>
                  <a:pathLst>
                    <a:path w="154" h="184">
                      <a:moveTo>
                        <a:pt x="0" y="184"/>
                      </a:moveTo>
                      <a:lnTo>
                        <a:pt x="0" y="0"/>
                      </a:lnTo>
                      <a:moveTo>
                        <a:pt x="0" y="0"/>
                      </a:moveTo>
                      <a:lnTo>
                        <a:pt x="154" y="36"/>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Rectangle 62"/>
                <p:cNvSpPr>
                  <a:spLocks noChangeArrowheads="1"/>
                </p:cNvSpPr>
                <p:nvPr/>
              </p:nvSpPr>
              <p:spPr bwMode="auto">
                <a:xfrm>
                  <a:off x="4476" y="2244"/>
                  <a:ext cx="270"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smtClean="0">
                      <a:ln>
                        <a:noFill/>
                      </a:ln>
                      <a:solidFill>
                        <a:srgbClr val="FFFFFF"/>
                      </a:solidFill>
                      <a:effectLst/>
                      <a:latin typeface="Calibri" pitchFamily="34" charset="0"/>
                      <a:cs typeface="Arial" pitchFamily="34" charset="0"/>
                    </a:rPr>
                    <a:t>14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63"/>
                <p:cNvSpPr>
                  <a:spLocks noChangeArrowheads="1"/>
                </p:cNvSpPr>
                <p:nvPr/>
              </p:nvSpPr>
              <p:spPr bwMode="auto">
                <a:xfrm>
                  <a:off x="4657" y="2244"/>
                  <a:ext cx="14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8" name="Freeform 67"/>
                <p:cNvSpPr>
                  <a:spLocks/>
                </p:cNvSpPr>
                <p:nvPr/>
              </p:nvSpPr>
              <p:spPr bwMode="auto">
                <a:xfrm>
                  <a:off x="4608" y="2878"/>
                  <a:ext cx="95" cy="95"/>
                </a:xfrm>
                <a:custGeom>
                  <a:avLst/>
                  <a:gdLst>
                    <a:gd name="T0" fmla="*/ 0 w 95"/>
                    <a:gd name="T1" fmla="*/ 48 h 95"/>
                    <a:gd name="T2" fmla="*/ 48 w 95"/>
                    <a:gd name="T3" fmla="*/ 0 h 95"/>
                    <a:gd name="T4" fmla="*/ 95 w 95"/>
                    <a:gd name="T5" fmla="*/ 48 h 95"/>
                    <a:gd name="T6" fmla="*/ 95 w 95"/>
                    <a:gd name="T7" fmla="*/ 48 h 95"/>
                    <a:gd name="T8" fmla="*/ 48 w 95"/>
                    <a:gd name="T9" fmla="*/ 95 h 95"/>
                    <a:gd name="T10" fmla="*/ 0 w 95"/>
                    <a:gd name="T11" fmla="*/ 48 h 95"/>
                  </a:gdLst>
                  <a:ahLst/>
                  <a:cxnLst>
                    <a:cxn ang="0">
                      <a:pos x="T0" y="T1"/>
                    </a:cxn>
                    <a:cxn ang="0">
                      <a:pos x="T2" y="T3"/>
                    </a:cxn>
                    <a:cxn ang="0">
                      <a:pos x="T4" y="T5"/>
                    </a:cxn>
                    <a:cxn ang="0">
                      <a:pos x="T6" y="T7"/>
                    </a:cxn>
                    <a:cxn ang="0">
                      <a:pos x="T8" y="T9"/>
                    </a:cxn>
                    <a:cxn ang="0">
                      <a:pos x="T10" y="T11"/>
                    </a:cxn>
                  </a:cxnLst>
                  <a:rect l="0" t="0" r="r" b="b"/>
                  <a:pathLst>
                    <a:path w="95" h="95">
                      <a:moveTo>
                        <a:pt x="0" y="48"/>
                      </a:moveTo>
                      <a:cubicBezTo>
                        <a:pt x="0" y="21"/>
                        <a:pt x="22" y="0"/>
                        <a:pt x="48" y="0"/>
                      </a:cubicBezTo>
                      <a:cubicBezTo>
                        <a:pt x="74" y="0"/>
                        <a:pt x="95" y="21"/>
                        <a:pt x="95" y="48"/>
                      </a:cubicBezTo>
                      <a:cubicBezTo>
                        <a:pt x="95" y="48"/>
                        <a:pt x="95" y="48"/>
                        <a:pt x="95" y="48"/>
                      </a:cubicBezTo>
                      <a:cubicBezTo>
                        <a:pt x="95" y="74"/>
                        <a:pt x="74" y="95"/>
                        <a:pt x="48" y="95"/>
                      </a:cubicBezTo>
                      <a:cubicBezTo>
                        <a:pt x="22" y="95"/>
                        <a:pt x="0" y="74"/>
                        <a:pt x="0" y="48"/>
                      </a:cubicBezTo>
                    </a:path>
                  </a:pathLst>
                </a:custGeom>
                <a:solidFill>
                  <a:srgbClr val="FFFFFF"/>
                </a:solidFill>
                <a:ln w="4763" cap="rnd">
                  <a:solidFill>
                    <a:srgbClr val="E4E4E4"/>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Freeform 71"/>
                <p:cNvSpPr>
                  <a:spLocks noEditPoints="1"/>
                </p:cNvSpPr>
                <p:nvPr/>
              </p:nvSpPr>
              <p:spPr bwMode="auto">
                <a:xfrm>
                  <a:off x="3601" y="3009"/>
                  <a:ext cx="20" cy="148"/>
                </a:xfrm>
                <a:custGeom>
                  <a:avLst/>
                  <a:gdLst>
                    <a:gd name="T0" fmla="*/ 0 w 20"/>
                    <a:gd name="T1" fmla="*/ 0 h 148"/>
                    <a:gd name="T2" fmla="*/ 0 w 20"/>
                    <a:gd name="T3" fmla="*/ 148 h 148"/>
                    <a:gd name="T4" fmla="*/ 0 w 20"/>
                    <a:gd name="T5" fmla="*/ 148 h 148"/>
                    <a:gd name="T6" fmla="*/ 20 w 20"/>
                    <a:gd name="T7" fmla="*/ 148 h 148"/>
                  </a:gdLst>
                  <a:ahLst/>
                  <a:cxnLst>
                    <a:cxn ang="0">
                      <a:pos x="T0" y="T1"/>
                    </a:cxn>
                    <a:cxn ang="0">
                      <a:pos x="T2" y="T3"/>
                    </a:cxn>
                    <a:cxn ang="0">
                      <a:pos x="T4" y="T5"/>
                    </a:cxn>
                    <a:cxn ang="0">
                      <a:pos x="T6" y="T7"/>
                    </a:cxn>
                  </a:cxnLst>
                  <a:rect l="0" t="0" r="r" b="b"/>
                  <a:pathLst>
                    <a:path w="20" h="148">
                      <a:moveTo>
                        <a:pt x="0" y="0"/>
                      </a:moveTo>
                      <a:lnTo>
                        <a:pt x="0" y="148"/>
                      </a:lnTo>
                      <a:moveTo>
                        <a:pt x="0" y="148"/>
                      </a:moveTo>
                      <a:lnTo>
                        <a:pt x="20" y="148"/>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Rectangle 75"/>
                <p:cNvSpPr>
                  <a:spLocks noChangeArrowheads="1"/>
                </p:cNvSpPr>
                <p:nvPr/>
              </p:nvSpPr>
              <p:spPr bwMode="auto">
                <a:xfrm>
                  <a:off x="3732" y="313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6" name="Rectangle 77"/>
                <p:cNvSpPr>
                  <a:spLocks noChangeArrowheads="1"/>
                </p:cNvSpPr>
                <p:nvPr/>
              </p:nvSpPr>
              <p:spPr bwMode="auto">
                <a:xfrm>
                  <a:off x="3259" y="3217"/>
                  <a:ext cx="903"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n-US" sz="1700" b="1" i="0" u="none" strike="noStrike" cap="none" normalizeH="0" baseline="0" dirty="0" smtClean="0">
                      <a:ln>
                        <a:noFill/>
                      </a:ln>
                      <a:solidFill>
                        <a:srgbClr val="0F233E"/>
                      </a:solidFill>
                      <a:effectLst/>
                      <a:latin typeface="Calibri" pitchFamily="34" charset="0"/>
                      <a:cs typeface="Arial" pitchFamily="34" charset="0"/>
                    </a:rPr>
                    <a:t>Organizaciones internacionales </a:t>
                  </a:r>
                  <a:endParaRPr kumimoji="0" lang="es-ES" altLang="en-US" sz="1800" b="0" i="0" u="none" strike="noStrike" cap="none" normalizeH="0" baseline="0" dirty="0" smtClean="0">
                    <a:ln>
                      <a:noFill/>
                    </a:ln>
                    <a:solidFill>
                      <a:schemeClr val="tx1"/>
                    </a:solidFill>
                    <a:effectLst/>
                    <a:cs typeface="Arial" pitchFamily="34" charset="0"/>
                  </a:endParaRPr>
                </a:p>
              </p:txBody>
            </p:sp>
            <p:sp>
              <p:nvSpPr>
                <p:cNvPr id="1072" name="Freeform 83"/>
                <p:cNvSpPr>
                  <a:spLocks noEditPoints="1"/>
                </p:cNvSpPr>
                <p:nvPr/>
              </p:nvSpPr>
              <p:spPr bwMode="auto">
                <a:xfrm>
                  <a:off x="3942" y="2649"/>
                  <a:ext cx="11" cy="214"/>
                </a:xfrm>
                <a:custGeom>
                  <a:avLst/>
                  <a:gdLst>
                    <a:gd name="T0" fmla="*/ 11 w 11"/>
                    <a:gd name="T1" fmla="*/ 214 h 214"/>
                    <a:gd name="T2" fmla="*/ 11 w 11"/>
                    <a:gd name="T3" fmla="*/ 30 h 214"/>
                    <a:gd name="T4" fmla="*/ 11 w 11"/>
                    <a:gd name="T5" fmla="*/ 30 h 214"/>
                    <a:gd name="T6" fmla="*/ 0 w 11"/>
                    <a:gd name="T7" fmla="*/ 0 h 214"/>
                  </a:gdLst>
                  <a:ahLst/>
                  <a:cxnLst>
                    <a:cxn ang="0">
                      <a:pos x="T0" y="T1"/>
                    </a:cxn>
                    <a:cxn ang="0">
                      <a:pos x="T2" y="T3"/>
                    </a:cxn>
                    <a:cxn ang="0">
                      <a:pos x="T4" y="T5"/>
                    </a:cxn>
                    <a:cxn ang="0">
                      <a:pos x="T6" y="T7"/>
                    </a:cxn>
                  </a:cxnLst>
                  <a:rect l="0" t="0" r="r" b="b"/>
                  <a:pathLst>
                    <a:path w="11" h="214">
                      <a:moveTo>
                        <a:pt x="11" y="214"/>
                      </a:moveTo>
                      <a:lnTo>
                        <a:pt x="11" y="30"/>
                      </a:lnTo>
                      <a:moveTo>
                        <a:pt x="11"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Rectangle 85"/>
                <p:cNvSpPr>
                  <a:spLocks noChangeArrowheads="1"/>
                </p:cNvSpPr>
                <p:nvPr/>
              </p:nvSpPr>
              <p:spPr bwMode="auto">
                <a:xfrm>
                  <a:off x="3798" y="1814"/>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5" name="Rectangle 86"/>
                <p:cNvSpPr>
                  <a:spLocks noChangeArrowheads="1"/>
                </p:cNvSpPr>
                <p:nvPr/>
              </p:nvSpPr>
              <p:spPr bwMode="auto">
                <a:xfrm>
                  <a:off x="3837" y="1814"/>
                  <a:ext cx="28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Dec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6" name="Rectangle 87"/>
                <p:cNvSpPr>
                  <a:spLocks noChangeArrowheads="1"/>
                </p:cNvSpPr>
                <p:nvPr/>
              </p:nvSpPr>
              <p:spPr bwMode="auto">
                <a:xfrm>
                  <a:off x="4046" y="1814"/>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7" name="Rectangle 88"/>
                <p:cNvSpPr>
                  <a:spLocks noChangeArrowheads="1"/>
                </p:cNvSpPr>
                <p:nvPr/>
              </p:nvSpPr>
              <p:spPr bwMode="auto">
                <a:xfrm>
                  <a:off x="4085" y="1814"/>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8" name="Rectangle 89"/>
                <p:cNvSpPr>
                  <a:spLocks noChangeArrowheads="1"/>
                </p:cNvSpPr>
                <p:nvPr/>
              </p:nvSpPr>
              <p:spPr bwMode="auto">
                <a:xfrm>
                  <a:off x="3710" y="2098"/>
                  <a:ext cx="584"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n-US" sz="1700" b="1" i="0" u="none" strike="noStrike" cap="none" normalizeH="0" baseline="0" dirty="0" smtClean="0">
                      <a:ln>
                        <a:noFill/>
                      </a:ln>
                      <a:solidFill>
                        <a:srgbClr val="0F233E"/>
                      </a:solidFill>
                      <a:effectLst/>
                      <a:latin typeface="Calibri" pitchFamily="34" charset="0"/>
                      <a:cs typeface="Arial" pitchFamily="34" charset="0"/>
                    </a:rPr>
                    <a:t>África oriental y del sur</a:t>
                  </a:r>
                  <a:endParaRPr kumimoji="0" lang="es-ES" altLang="en-US" sz="1800" b="0" i="0" u="none" strike="noStrike" cap="none" normalizeH="0" baseline="0" dirty="0" smtClean="0">
                    <a:ln>
                      <a:noFill/>
                    </a:ln>
                    <a:solidFill>
                      <a:schemeClr val="tx1"/>
                    </a:solidFill>
                    <a:effectLst/>
                    <a:cs typeface="Arial" pitchFamily="34" charset="0"/>
                  </a:endParaRPr>
                </a:p>
              </p:txBody>
            </p:sp>
            <p:sp>
              <p:nvSpPr>
                <p:cNvPr id="1085" name="Freeform 95"/>
                <p:cNvSpPr>
                  <a:spLocks noEditPoints="1"/>
                </p:cNvSpPr>
                <p:nvPr/>
              </p:nvSpPr>
              <p:spPr bwMode="auto">
                <a:xfrm>
                  <a:off x="2827" y="2994"/>
                  <a:ext cx="19" cy="148"/>
                </a:xfrm>
                <a:custGeom>
                  <a:avLst/>
                  <a:gdLst>
                    <a:gd name="T0" fmla="*/ 0 w 19"/>
                    <a:gd name="T1" fmla="*/ 0 h 148"/>
                    <a:gd name="T2" fmla="*/ 0 w 19"/>
                    <a:gd name="T3" fmla="*/ 148 h 148"/>
                    <a:gd name="T4" fmla="*/ 0 w 19"/>
                    <a:gd name="T5" fmla="*/ 148 h 148"/>
                    <a:gd name="T6" fmla="*/ 19 w 19"/>
                    <a:gd name="T7" fmla="*/ 148 h 148"/>
                  </a:gdLst>
                  <a:ahLst/>
                  <a:cxnLst>
                    <a:cxn ang="0">
                      <a:pos x="T0" y="T1"/>
                    </a:cxn>
                    <a:cxn ang="0">
                      <a:pos x="T2" y="T3"/>
                    </a:cxn>
                    <a:cxn ang="0">
                      <a:pos x="T4" y="T5"/>
                    </a:cxn>
                    <a:cxn ang="0">
                      <a:pos x="T6" y="T7"/>
                    </a:cxn>
                  </a:cxnLst>
                  <a:rect l="0" t="0" r="r" b="b"/>
                  <a:pathLst>
                    <a:path w="19" h="148">
                      <a:moveTo>
                        <a:pt x="0" y="0"/>
                      </a:moveTo>
                      <a:lnTo>
                        <a:pt x="0" y="148"/>
                      </a:lnTo>
                      <a:moveTo>
                        <a:pt x="0" y="148"/>
                      </a:moveTo>
                      <a:lnTo>
                        <a:pt x="19" y="148"/>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Rectangle 97"/>
                <p:cNvSpPr>
                  <a:spLocks noChangeArrowheads="1"/>
                </p:cNvSpPr>
                <p:nvPr/>
              </p:nvSpPr>
              <p:spPr bwMode="auto">
                <a:xfrm>
                  <a:off x="2703" y="313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1" name="Rectangle 101"/>
                <p:cNvSpPr>
                  <a:spLocks noChangeArrowheads="1"/>
                </p:cNvSpPr>
                <p:nvPr/>
              </p:nvSpPr>
              <p:spPr bwMode="auto">
                <a:xfrm>
                  <a:off x="2544" y="3217"/>
                  <a:ext cx="626"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s-ES" altLang="en-US" sz="1700" b="1" dirty="0" smtClean="0">
                      <a:solidFill>
                        <a:srgbClr val="0F233E"/>
                      </a:solidFill>
                      <a:latin typeface="Calibri" pitchFamily="34" charset="0"/>
                    </a:rPr>
                    <a:t>A</a:t>
                  </a:r>
                  <a:r>
                    <a:rPr kumimoji="0" lang="es-ES" altLang="en-US" sz="1700" b="1" i="0" u="none" strike="noStrike" cap="none" normalizeH="0" baseline="0" dirty="0" smtClean="0">
                      <a:ln>
                        <a:noFill/>
                      </a:ln>
                      <a:solidFill>
                        <a:srgbClr val="0F233E"/>
                      </a:solidFill>
                      <a:effectLst/>
                      <a:latin typeface="Calibri" pitchFamily="34" charset="0"/>
                    </a:rPr>
                    <a:t>mérica Central  y del Sur</a:t>
                  </a:r>
                  <a:endParaRPr kumimoji="0" lang="es-ES" altLang="en-US" sz="1800" b="0" i="0" u="none" strike="noStrike" cap="none" normalizeH="0" baseline="0" dirty="0" smtClean="0">
                    <a:ln>
                      <a:noFill/>
                    </a:ln>
                    <a:solidFill>
                      <a:schemeClr val="tx1"/>
                    </a:solidFill>
                    <a:effectLst/>
                  </a:endParaRPr>
                </a:p>
              </p:txBody>
            </p:sp>
            <p:sp>
              <p:nvSpPr>
                <p:cNvPr id="1099" name="Freeform 109"/>
                <p:cNvSpPr>
                  <a:spLocks noEditPoints="1"/>
                </p:cNvSpPr>
                <p:nvPr/>
              </p:nvSpPr>
              <p:spPr bwMode="auto">
                <a:xfrm>
                  <a:off x="3246" y="2649"/>
                  <a:ext cx="13" cy="214"/>
                </a:xfrm>
                <a:custGeom>
                  <a:avLst/>
                  <a:gdLst>
                    <a:gd name="T0" fmla="*/ 13 w 13"/>
                    <a:gd name="T1" fmla="*/ 214 h 214"/>
                    <a:gd name="T2" fmla="*/ 13 w 13"/>
                    <a:gd name="T3" fmla="*/ 30 h 214"/>
                    <a:gd name="T4" fmla="*/ 13 w 13"/>
                    <a:gd name="T5" fmla="*/ 30 h 214"/>
                    <a:gd name="T6" fmla="*/ 0 w 13"/>
                    <a:gd name="T7" fmla="*/ 0 h 214"/>
                  </a:gdLst>
                  <a:ahLst/>
                  <a:cxnLst>
                    <a:cxn ang="0">
                      <a:pos x="T0" y="T1"/>
                    </a:cxn>
                    <a:cxn ang="0">
                      <a:pos x="T2" y="T3"/>
                    </a:cxn>
                    <a:cxn ang="0">
                      <a:pos x="T4" y="T5"/>
                    </a:cxn>
                    <a:cxn ang="0">
                      <a:pos x="T6" y="T7"/>
                    </a:cxn>
                  </a:cxnLst>
                  <a:rect l="0" t="0" r="r" b="b"/>
                  <a:pathLst>
                    <a:path w="13" h="214">
                      <a:moveTo>
                        <a:pt x="13" y="214"/>
                      </a:moveTo>
                      <a:lnTo>
                        <a:pt x="13" y="30"/>
                      </a:lnTo>
                      <a:moveTo>
                        <a:pt x="13"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0" name="Rectangle 110"/>
                <p:cNvSpPr>
                  <a:spLocks noChangeArrowheads="1"/>
                </p:cNvSpPr>
                <p:nvPr/>
              </p:nvSpPr>
              <p:spPr bwMode="auto">
                <a:xfrm>
                  <a:off x="2978" y="1814"/>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22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1" name="Rectangle 111"/>
                <p:cNvSpPr>
                  <a:spLocks noChangeArrowheads="1"/>
                </p:cNvSpPr>
                <p:nvPr/>
              </p:nvSpPr>
              <p:spPr bwMode="auto">
                <a:xfrm>
                  <a:off x="3110" y="1814"/>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2" name="Rectangle 112"/>
                <p:cNvSpPr>
                  <a:spLocks noChangeArrowheads="1"/>
                </p:cNvSpPr>
                <p:nvPr/>
              </p:nvSpPr>
              <p:spPr bwMode="auto">
                <a:xfrm>
                  <a:off x="3149" y="1814"/>
                  <a:ext cx="270"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Oct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3" name="Rectangle 113"/>
                <p:cNvSpPr>
                  <a:spLocks noChangeArrowheads="1"/>
                </p:cNvSpPr>
                <p:nvPr/>
              </p:nvSpPr>
              <p:spPr bwMode="auto">
                <a:xfrm>
                  <a:off x="3341" y="1814"/>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6" name="Rectangle 114"/>
                <p:cNvSpPr>
                  <a:spLocks noChangeArrowheads="1"/>
                </p:cNvSpPr>
                <p:nvPr/>
              </p:nvSpPr>
              <p:spPr bwMode="auto">
                <a:xfrm>
                  <a:off x="3380" y="1814"/>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7" name="Rectangle 115"/>
                <p:cNvSpPr>
                  <a:spLocks noChangeArrowheads="1"/>
                </p:cNvSpPr>
                <p:nvPr/>
              </p:nvSpPr>
              <p:spPr bwMode="auto">
                <a:xfrm>
                  <a:off x="2876" y="1919"/>
                  <a:ext cx="798"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n-US" sz="1700" b="1" i="0" u="none" strike="noStrike" cap="none" normalizeH="0" baseline="0" dirty="0" smtClean="0">
                      <a:ln>
                        <a:noFill/>
                      </a:ln>
                      <a:solidFill>
                        <a:srgbClr val="0F233E"/>
                      </a:solidFill>
                      <a:effectLst/>
                      <a:latin typeface="Calibri" pitchFamily="34" charset="0"/>
                      <a:cs typeface="Arial" pitchFamily="34" charset="0"/>
                    </a:rPr>
                    <a:t>Oriente Medio y África septentrional</a:t>
                  </a:r>
                  <a:endParaRPr kumimoji="0" lang="es-ES" altLang="en-US" sz="1800" b="0" i="0" u="none" strike="noStrike" cap="none" normalizeH="0" baseline="0" dirty="0" smtClean="0">
                    <a:ln>
                      <a:noFill/>
                    </a:ln>
                    <a:solidFill>
                      <a:schemeClr val="tx1"/>
                    </a:solidFill>
                    <a:effectLst/>
                    <a:cs typeface="Arial" pitchFamily="34" charset="0"/>
                  </a:endParaRPr>
                </a:p>
              </p:txBody>
            </p:sp>
            <p:sp>
              <p:nvSpPr>
                <p:cNvPr id="1113" name="Freeform 123"/>
                <p:cNvSpPr>
                  <a:spLocks noEditPoints="1"/>
                </p:cNvSpPr>
                <p:nvPr/>
              </p:nvSpPr>
              <p:spPr bwMode="auto">
                <a:xfrm>
                  <a:off x="2163" y="3000"/>
                  <a:ext cx="19" cy="148"/>
                </a:xfrm>
                <a:custGeom>
                  <a:avLst/>
                  <a:gdLst>
                    <a:gd name="T0" fmla="*/ 0 w 19"/>
                    <a:gd name="T1" fmla="*/ 0 h 148"/>
                    <a:gd name="T2" fmla="*/ 0 w 19"/>
                    <a:gd name="T3" fmla="*/ 148 h 148"/>
                    <a:gd name="T4" fmla="*/ 0 w 19"/>
                    <a:gd name="T5" fmla="*/ 148 h 148"/>
                    <a:gd name="T6" fmla="*/ 19 w 19"/>
                    <a:gd name="T7" fmla="*/ 148 h 148"/>
                  </a:gdLst>
                  <a:ahLst/>
                  <a:cxnLst>
                    <a:cxn ang="0">
                      <a:pos x="T0" y="T1"/>
                    </a:cxn>
                    <a:cxn ang="0">
                      <a:pos x="T2" y="T3"/>
                    </a:cxn>
                    <a:cxn ang="0">
                      <a:pos x="T4" y="T5"/>
                    </a:cxn>
                    <a:cxn ang="0">
                      <a:pos x="T6" y="T7"/>
                    </a:cxn>
                  </a:cxnLst>
                  <a:rect l="0" t="0" r="r" b="b"/>
                  <a:pathLst>
                    <a:path w="19" h="148">
                      <a:moveTo>
                        <a:pt x="0" y="0"/>
                      </a:moveTo>
                      <a:lnTo>
                        <a:pt x="0" y="148"/>
                      </a:lnTo>
                      <a:moveTo>
                        <a:pt x="0" y="148"/>
                      </a:moveTo>
                      <a:lnTo>
                        <a:pt x="19" y="148"/>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4" name="Rectangle 124"/>
                <p:cNvSpPr>
                  <a:spLocks noChangeArrowheads="1"/>
                </p:cNvSpPr>
                <p:nvPr/>
              </p:nvSpPr>
              <p:spPr bwMode="auto">
                <a:xfrm>
                  <a:off x="1932" y="3135"/>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05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6" name="Rectangle 126"/>
                <p:cNvSpPr>
                  <a:spLocks noChangeArrowheads="1"/>
                </p:cNvSpPr>
                <p:nvPr/>
              </p:nvSpPr>
              <p:spPr bwMode="auto">
                <a:xfrm>
                  <a:off x="2108" y="3135"/>
                  <a:ext cx="22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Jul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8" name="Rectangle 127"/>
                <p:cNvSpPr>
                  <a:spLocks noChangeArrowheads="1"/>
                </p:cNvSpPr>
                <p:nvPr/>
              </p:nvSpPr>
              <p:spPr bwMode="auto">
                <a:xfrm>
                  <a:off x="2257" y="313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0" name="Rectangle 129"/>
                <p:cNvSpPr>
                  <a:spLocks noChangeArrowheads="1"/>
                </p:cNvSpPr>
                <p:nvPr/>
              </p:nvSpPr>
              <p:spPr bwMode="auto">
                <a:xfrm>
                  <a:off x="1872" y="3217"/>
                  <a:ext cx="594"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s-ES" altLang="en-US" sz="1700" b="1" dirty="0" smtClean="0">
                      <a:solidFill>
                        <a:srgbClr val="0F233E"/>
                      </a:solidFill>
                      <a:latin typeface="Calibri" pitchFamily="34" charset="0"/>
                    </a:rPr>
                    <a:t>África occidental y central</a:t>
                  </a:r>
                  <a:endParaRPr kumimoji="0" lang="es-ES" altLang="en-US" sz="1800" b="0" i="0" u="none" strike="noStrike" cap="none" normalizeH="0" baseline="0" dirty="0" smtClean="0">
                    <a:ln>
                      <a:noFill/>
                    </a:ln>
                    <a:solidFill>
                      <a:schemeClr val="tx1"/>
                    </a:solidFill>
                    <a:effectLst/>
                  </a:endParaRPr>
                </a:p>
              </p:txBody>
            </p:sp>
            <p:sp>
              <p:nvSpPr>
                <p:cNvPr id="1125" name="Freeform 136"/>
                <p:cNvSpPr>
                  <a:spLocks noEditPoints="1"/>
                </p:cNvSpPr>
                <p:nvPr/>
              </p:nvSpPr>
              <p:spPr bwMode="auto">
                <a:xfrm>
                  <a:off x="1103" y="2649"/>
                  <a:ext cx="14" cy="214"/>
                </a:xfrm>
                <a:custGeom>
                  <a:avLst/>
                  <a:gdLst>
                    <a:gd name="T0" fmla="*/ 14 w 14"/>
                    <a:gd name="T1" fmla="*/ 214 h 214"/>
                    <a:gd name="T2" fmla="*/ 14 w 14"/>
                    <a:gd name="T3" fmla="*/ 30 h 214"/>
                    <a:gd name="T4" fmla="*/ 14 w 14"/>
                    <a:gd name="T5" fmla="*/ 30 h 214"/>
                    <a:gd name="T6" fmla="*/ 0 w 14"/>
                    <a:gd name="T7" fmla="*/ 0 h 214"/>
                  </a:gdLst>
                  <a:ahLst/>
                  <a:cxnLst>
                    <a:cxn ang="0">
                      <a:pos x="T0" y="T1"/>
                    </a:cxn>
                    <a:cxn ang="0">
                      <a:pos x="T2" y="T3"/>
                    </a:cxn>
                    <a:cxn ang="0">
                      <a:pos x="T4" y="T5"/>
                    </a:cxn>
                    <a:cxn ang="0">
                      <a:pos x="T6" y="T7"/>
                    </a:cxn>
                  </a:cxnLst>
                  <a:rect l="0" t="0" r="r" b="b"/>
                  <a:pathLst>
                    <a:path w="14" h="214">
                      <a:moveTo>
                        <a:pt x="14" y="214"/>
                      </a:moveTo>
                      <a:lnTo>
                        <a:pt x="14" y="30"/>
                      </a:lnTo>
                      <a:moveTo>
                        <a:pt x="14"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7" name="Rectangle 138"/>
                <p:cNvSpPr>
                  <a:spLocks noChangeArrowheads="1"/>
                </p:cNvSpPr>
                <p:nvPr/>
              </p:nvSpPr>
              <p:spPr bwMode="auto">
                <a:xfrm>
                  <a:off x="947" y="165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8" name="Rectangle 139"/>
                <p:cNvSpPr>
                  <a:spLocks noChangeArrowheads="1"/>
                </p:cNvSpPr>
                <p:nvPr/>
              </p:nvSpPr>
              <p:spPr bwMode="auto">
                <a:xfrm>
                  <a:off x="991" y="1655"/>
                  <a:ext cx="308"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Mar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9" name="Rectangle 140"/>
                <p:cNvSpPr>
                  <a:spLocks noChangeArrowheads="1"/>
                </p:cNvSpPr>
                <p:nvPr/>
              </p:nvSpPr>
              <p:spPr bwMode="auto">
                <a:xfrm>
                  <a:off x="1216" y="1655"/>
                  <a:ext cx="116"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2" name="Rectangle 141"/>
                <p:cNvSpPr>
                  <a:spLocks noChangeArrowheads="1"/>
                </p:cNvSpPr>
                <p:nvPr/>
              </p:nvSpPr>
              <p:spPr bwMode="auto">
                <a:xfrm>
                  <a:off x="1255" y="1655"/>
                  <a:ext cx="209"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smtClean="0">
                      <a:ln>
                        <a:noFill/>
                      </a:ln>
                      <a:solidFill>
                        <a:srgbClr val="FFFFFF"/>
                      </a:solidFill>
                      <a:effectLst/>
                      <a:latin typeface="Calibri" pitchFamily="34" charset="0"/>
                      <a:cs typeface="Arial" pitchFamily="34" charset="0"/>
                    </a:rPr>
                    <a:t>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3" name="Rectangle 142"/>
                <p:cNvSpPr>
                  <a:spLocks noChangeArrowheads="1"/>
                </p:cNvSpPr>
                <p:nvPr/>
              </p:nvSpPr>
              <p:spPr bwMode="auto">
                <a:xfrm>
                  <a:off x="720" y="2078"/>
                  <a:ext cx="914"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lgn="ctr"/>
                  <a:r>
                    <a:rPr kumimoji="0" lang="es-ES" altLang="en-US" sz="1700" b="1" i="0" u="none" strike="noStrike" cap="none" normalizeH="0" baseline="0" dirty="0" smtClean="0">
                      <a:ln>
                        <a:noFill/>
                      </a:ln>
                      <a:solidFill>
                        <a:srgbClr val="0F233E"/>
                      </a:solidFill>
                      <a:effectLst/>
                      <a:latin typeface="Calibri" pitchFamily="34" charset="0"/>
                    </a:rPr>
                    <a:t>Representantes </a:t>
                  </a:r>
                  <a:r>
                    <a:rPr lang="es-ES" altLang="en-US" sz="1700" b="1" dirty="0">
                      <a:solidFill>
                        <a:srgbClr val="0F233E"/>
                      </a:solidFill>
                      <a:latin typeface="Calibri" pitchFamily="34" charset="0"/>
                    </a:rPr>
                    <a:t>permanentes en la ONU</a:t>
                  </a:r>
                </a:p>
              </p:txBody>
            </p:sp>
            <p:sp>
              <p:nvSpPr>
                <p:cNvPr id="1134" name="Rectangle 143"/>
                <p:cNvSpPr>
                  <a:spLocks noChangeArrowheads="1"/>
                </p:cNvSpPr>
                <p:nvPr/>
              </p:nvSpPr>
              <p:spPr bwMode="auto">
                <a:xfrm>
                  <a:off x="660" y="2134"/>
                  <a:ext cx="3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smtClean="0">
                      <a:ln>
                        <a:noFill/>
                      </a:ln>
                      <a:solidFill>
                        <a:srgbClr val="0F233E"/>
                      </a:solidFill>
                      <a:effectLst/>
                      <a:latin typeface="Calibri"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5" name="Rectangle 144"/>
                <p:cNvSpPr>
                  <a:spLocks noChangeArrowheads="1"/>
                </p:cNvSpPr>
                <p:nvPr/>
              </p:nvSpPr>
              <p:spPr bwMode="auto">
                <a:xfrm>
                  <a:off x="837" y="22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8" name="Freeform 149"/>
                <p:cNvSpPr>
                  <a:spLocks noEditPoints="1"/>
                </p:cNvSpPr>
                <p:nvPr/>
              </p:nvSpPr>
              <p:spPr bwMode="auto">
                <a:xfrm>
                  <a:off x="1908" y="2649"/>
                  <a:ext cx="13" cy="214"/>
                </a:xfrm>
                <a:custGeom>
                  <a:avLst/>
                  <a:gdLst>
                    <a:gd name="T0" fmla="*/ 13 w 13"/>
                    <a:gd name="T1" fmla="*/ 214 h 214"/>
                    <a:gd name="T2" fmla="*/ 13 w 13"/>
                    <a:gd name="T3" fmla="*/ 30 h 214"/>
                    <a:gd name="T4" fmla="*/ 13 w 13"/>
                    <a:gd name="T5" fmla="*/ 30 h 214"/>
                    <a:gd name="T6" fmla="*/ 0 w 13"/>
                    <a:gd name="T7" fmla="*/ 0 h 214"/>
                  </a:gdLst>
                  <a:ahLst/>
                  <a:cxnLst>
                    <a:cxn ang="0">
                      <a:pos x="T0" y="T1"/>
                    </a:cxn>
                    <a:cxn ang="0">
                      <a:pos x="T2" y="T3"/>
                    </a:cxn>
                    <a:cxn ang="0">
                      <a:pos x="T4" y="T5"/>
                    </a:cxn>
                    <a:cxn ang="0">
                      <a:pos x="T6" y="T7"/>
                    </a:cxn>
                  </a:cxnLst>
                  <a:rect l="0" t="0" r="r" b="b"/>
                  <a:pathLst>
                    <a:path w="13" h="214">
                      <a:moveTo>
                        <a:pt x="13" y="214"/>
                      </a:moveTo>
                      <a:lnTo>
                        <a:pt x="13" y="30"/>
                      </a:lnTo>
                      <a:moveTo>
                        <a:pt x="13" y="30"/>
                      </a:moveTo>
                      <a:lnTo>
                        <a:pt x="0" y="0"/>
                      </a:lnTo>
                    </a:path>
                  </a:pathLst>
                </a:custGeom>
                <a:noFill/>
                <a:ln w="9525" cap="rnd">
                  <a:solidFill>
                    <a:srgbClr val="5442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Rectangle 155"/>
                <p:cNvSpPr>
                  <a:spLocks noChangeArrowheads="1"/>
                </p:cNvSpPr>
                <p:nvPr/>
              </p:nvSpPr>
              <p:spPr bwMode="auto">
                <a:xfrm>
                  <a:off x="1712" y="2259"/>
                  <a:ext cx="495"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n-US" sz="1700" b="1" i="0" u="none" strike="noStrike" cap="none" normalizeH="0" baseline="0" dirty="0" smtClean="0">
                      <a:ln>
                        <a:noFill/>
                      </a:ln>
                      <a:solidFill>
                        <a:srgbClr val="0F233E"/>
                      </a:solidFill>
                      <a:effectLst/>
                      <a:latin typeface="Calibri" pitchFamily="34" charset="0"/>
                      <a:cs typeface="Arial" pitchFamily="34" charset="0"/>
                    </a:rPr>
                    <a:t>Sector privado </a:t>
                  </a:r>
                  <a:endParaRPr kumimoji="0" lang="es-ES" altLang="en-US" sz="1800" b="0" i="0" u="none" strike="noStrike" cap="none" normalizeH="0" baseline="0" dirty="0" smtClean="0">
                    <a:ln>
                      <a:noFill/>
                    </a:ln>
                    <a:solidFill>
                      <a:schemeClr val="tx1"/>
                    </a:solidFill>
                    <a:effectLst/>
                    <a:cs typeface="Arial" pitchFamily="34" charset="0"/>
                  </a:endParaRPr>
                </a:p>
              </p:txBody>
            </p:sp>
          </p:grpSp>
          <p:sp>
            <p:nvSpPr>
              <p:cNvPr id="161" name="Freeform 16"/>
              <p:cNvSpPr>
                <a:spLocks/>
              </p:cNvSpPr>
              <p:nvPr/>
            </p:nvSpPr>
            <p:spPr bwMode="auto">
              <a:xfrm>
                <a:off x="619125" y="4554537"/>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2" name="Freeform 16"/>
              <p:cNvSpPr>
                <a:spLocks/>
              </p:cNvSpPr>
              <p:nvPr/>
            </p:nvSpPr>
            <p:spPr bwMode="auto">
              <a:xfrm>
                <a:off x="1684338" y="4552950"/>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3" name="Freeform 16"/>
              <p:cNvSpPr>
                <a:spLocks/>
              </p:cNvSpPr>
              <p:nvPr/>
            </p:nvSpPr>
            <p:spPr bwMode="auto">
              <a:xfrm>
                <a:off x="2108200" y="4602162"/>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16"/>
              <p:cNvSpPr>
                <a:spLocks/>
              </p:cNvSpPr>
              <p:nvPr/>
            </p:nvSpPr>
            <p:spPr bwMode="auto">
              <a:xfrm>
                <a:off x="2960688" y="4572000"/>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16"/>
              <p:cNvSpPr>
                <a:spLocks/>
              </p:cNvSpPr>
              <p:nvPr/>
            </p:nvSpPr>
            <p:spPr bwMode="auto">
              <a:xfrm>
                <a:off x="3363913" y="4586287"/>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16"/>
              <p:cNvSpPr>
                <a:spLocks/>
              </p:cNvSpPr>
              <p:nvPr/>
            </p:nvSpPr>
            <p:spPr bwMode="auto">
              <a:xfrm>
                <a:off x="3997325" y="4556125"/>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7" name="Freeform 16"/>
              <p:cNvSpPr>
                <a:spLocks/>
              </p:cNvSpPr>
              <p:nvPr/>
            </p:nvSpPr>
            <p:spPr bwMode="auto">
              <a:xfrm>
                <a:off x="4405313" y="4602956"/>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16"/>
              <p:cNvSpPr>
                <a:spLocks/>
              </p:cNvSpPr>
              <p:nvPr/>
            </p:nvSpPr>
            <p:spPr bwMode="auto">
              <a:xfrm>
                <a:off x="5084763" y="4533900"/>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16"/>
              <p:cNvSpPr>
                <a:spLocks/>
              </p:cNvSpPr>
              <p:nvPr/>
            </p:nvSpPr>
            <p:spPr bwMode="auto">
              <a:xfrm>
                <a:off x="5637213" y="4595812"/>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16"/>
              <p:cNvSpPr>
                <a:spLocks/>
              </p:cNvSpPr>
              <p:nvPr/>
            </p:nvSpPr>
            <p:spPr bwMode="auto">
              <a:xfrm>
                <a:off x="6191250" y="4535487"/>
                <a:ext cx="158750" cy="160338"/>
              </a:xfrm>
              <a:custGeom>
                <a:avLst/>
                <a:gdLst>
                  <a:gd name="T0" fmla="*/ 50 w 100"/>
                  <a:gd name="T1" fmla="*/ 0 h 101"/>
                  <a:gd name="T2" fmla="*/ 0 w 100"/>
                  <a:gd name="T3" fmla="*/ 51 h 101"/>
                  <a:gd name="T4" fmla="*/ 50 w 100"/>
                  <a:gd name="T5" fmla="*/ 101 h 101"/>
                  <a:gd name="T6" fmla="*/ 100 w 100"/>
                  <a:gd name="T7" fmla="*/ 51 h 101"/>
                  <a:gd name="T8" fmla="*/ 50 w 100"/>
                  <a:gd name="T9" fmla="*/ 0 h 101"/>
                </a:gdLst>
                <a:ahLst/>
                <a:cxnLst>
                  <a:cxn ang="0">
                    <a:pos x="T0" y="T1"/>
                  </a:cxn>
                  <a:cxn ang="0">
                    <a:pos x="T2" y="T3"/>
                  </a:cxn>
                  <a:cxn ang="0">
                    <a:pos x="T4" y="T5"/>
                  </a:cxn>
                  <a:cxn ang="0">
                    <a:pos x="T6" y="T7"/>
                  </a:cxn>
                  <a:cxn ang="0">
                    <a:pos x="T8" y="T9"/>
                  </a:cxn>
                </a:cxnLst>
                <a:rect l="0" t="0" r="r" b="b"/>
                <a:pathLst>
                  <a:path w="100" h="101">
                    <a:moveTo>
                      <a:pt x="50" y="0"/>
                    </a:moveTo>
                    <a:lnTo>
                      <a:pt x="0" y="51"/>
                    </a:lnTo>
                    <a:lnTo>
                      <a:pt x="50" y="101"/>
                    </a:lnTo>
                    <a:lnTo>
                      <a:pt x="100" y="51"/>
                    </a:lnTo>
                    <a:lnTo>
                      <a:pt x="50" y="0"/>
                    </a:lnTo>
                  </a:path>
                </a:pathLst>
              </a:custGeom>
              <a:solidFill>
                <a:srgbClr val="FFFFFF"/>
              </a:solidFill>
              <a:ln w="9525" cap="rnd">
                <a:solidFill>
                  <a:srgbClr val="54426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925774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ES" sz="3600" b="1" dirty="0" smtClean="0"/>
              <a:t>Principios, Directrices y Prácticas de la MICIC</a:t>
            </a:r>
            <a:endParaRPr lang="es-ES" sz="3600" b="1" dirty="0"/>
          </a:p>
        </p:txBody>
      </p:sp>
      <p:sp>
        <p:nvSpPr>
          <p:cNvPr id="6" name="Rounded Rectangle 5"/>
          <p:cNvSpPr/>
          <p:nvPr/>
        </p:nvSpPr>
        <p:spPr>
          <a:xfrm>
            <a:off x="228600" y="18288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bg1"/>
                </a:solidFill>
              </a:rPr>
              <a:t>Principios</a:t>
            </a:r>
            <a:endParaRPr lang="es-ES" sz="3600" dirty="0">
              <a:solidFill>
                <a:schemeClr val="bg1"/>
              </a:solidFill>
            </a:endParaRPr>
          </a:p>
        </p:txBody>
      </p:sp>
      <p:sp>
        <p:nvSpPr>
          <p:cNvPr id="14" name="Rounded Rectangle 13"/>
          <p:cNvSpPr/>
          <p:nvPr/>
        </p:nvSpPr>
        <p:spPr>
          <a:xfrm>
            <a:off x="228600" y="34290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bg1"/>
                </a:solidFill>
              </a:rPr>
              <a:t>Directrices</a:t>
            </a:r>
            <a:endParaRPr lang="es-ES" sz="3600" dirty="0">
              <a:solidFill>
                <a:schemeClr val="bg1"/>
              </a:solidFill>
            </a:endParaRPr>
          </a:p>
        </p:txBody>
      </p:sp>
      <p:sp>
        <p:nvSpPr>
          <p:cNvPr id="16" name="Rounded Rectangle 15"/>
          <p:cNvSpPr/>
          <p:nvPr/>
        </p:nvSpPr>
        <p:spPr>
          <a:xfrm>
            <a:off x="228600" y="50292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bg1"/>
                </a:solidFill>
              </a:rPr>
              <a:t>Prácticas</a:t>
            </a:r>
            <a:endParaRPr lang="es-ES" sz="3600" dirty="0">
              <a:solidFill>
                <a:schemeClr val="bg1"/>
              </a:solidFill>
            </a:endParaRPr>
          </a:p>
        </p:txBody>
      </p:sp>
      <p:sp>
        <p:nvSpPr>
          <p:cNvPr id="10" name="Rounded Rectangle 9"/>
          <p:cNvSpPr/>
          <p:nvPr/>
        </p:nvSpPr>
        <p:spPr>
          <a:xfrm>
            <a:off x="2971800" y="18288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tx2"/>
                </a:solidFill>
              </a:rPr>
              <a:t>Guían todas las acciones</a:t>
            </a:r>
            <a:endParaRPr lang="es-ES" sz="3600" dirty="0">
              <a:solidFill>
                <a:schemeClr val="tx2"/>
              </a:solidFill>
            </a:endParaRPr>
          </a:p>
        </p:txBody>
      </p:sp>
      <p:sp>
        <p:nvSpPr>
          <p:cNvPr id="17" name="Rounded Rectangle 16"/>
          <p:cNvSpPr/>
          <p:nvPr/>
        </p:nvSpPr>
        <p:spPr>
          <a:xfrm>
            <a:off x="2971800" y="34290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tx2"/>
                </a:solidFill>
              </a:rPr>
              <a:t>Propuestas específicas para formular políticas</a:t>
            </a:r>
            <a:endParaRPr lang="es-ES" sz="3600" dirty="0">
              <a:solidFill>
                <a:schemeClr val="tx2"/>
              </a:solidFill>
            </a:endParaRPr>
          </a:p>
        </p:txBody>
      </p:sp>
      <p:sp>
        <p:nvSpPr>
          <p:cNvPr id="18" name="Rounded Rectangle 17"/>
          <p:cNvSpPr/>
          <p:nvPr/>
        </p:nvSpPr>
        <p:spPr>
          <a:xfrm>
            <a:off x="2989729" y="50292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tx2"/>
                </a:solidFill>
              </a:rPr>
              <a:t>Consejos técnicos y operativos</a:t>
            </a:r>
            <a:endParaRPr lang="es-ES" sz="3600" dirty="0">
              <a:solidFill>
                <a:schemeClr val="tx2"/>
              </a:solidFill>
            </a:endParaRPr>
          </a:p>
        </p:txBody>
      </p:sp>
      <p:sp>
        <p:nvSpPr>
          <p:cNvPr id="19" name="Right Arrow 18"/>
          <p:cNvSpPr/>
          <p:nvPr/>
        </p:nvSpPr>
        <p:spPr>
          <a:xfrm>
            <a:off x="2482596" y="2362200"/>
            <a:ext cx="768365"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0" name="Right Arrow 19"/>
          <p:cNvSpPr/>
          <p:nvPr/>
        </p:nvSpPr>
        <p:spPr>
          <a:xfrm>
            <a:off x="2500525" y="3872484"/>
            <a:ext cx="750436"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1" name="Right Arrow 20"/>
          <p:cNvSpPr/>
          <p:nvPr/>
        </p:nvSpPr>
        <p:spPr>
          <a:xfrm>
            <a:off x="2482595" y="5472684"/>
            <a:ext cx="768365"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3911175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a:bodyPr>
          <a:lstStyle/>
          <a:p>
            <a:pPr algn="ctr"/>
            <a:r>
              <a:rPr lang="es-ES" sz="3600" b="1" dirty="0" smtClean="0"/>
              <a:t>Lo que se ha aprendido hasta ahora</a:t>
            </a:r>
            <a:endParaRPr lang="es-ES" sz="3600" b="1" dirty="0"/>
          </a:p>
        </p:txBody>
      </p:sp>
      <p:sp>
        <p:nvSpPr>
          <p:cNvPr id="3" name="Content Placeholder 2"/>
          <p:cNvSpPr>
            <a:spLocks noGrp="1"/>
          </p:cNvSpPr>
          <p:nvPr>
            <p:ph sz="quarter" idx="1"/>
          </p:nvPr>
        </p:nvSpPr>
        <p:spPr>
          <a:xfrm>
            <a:off x="152400" y="1371600"/>
            <a:ext cx="8839200" cy="5257800"/>
          </a:xfrm>
        </p:spPr>
        <p:txBody>
          <a:bodyPr>
            <a:normAutofit/>
          </a:bodyPr>
          <a:lstStyle/>
          <a:p>
            <a:pPr marL="0" indent="0">
              <a:buNone/>
            </a:pPr>
            <a:r>
              <a:rPr lang="en-US" sz="2400" dirty="0" smtClean="0"/>
              <a:t> </a:t>
            </a:r>
          </a:p>
          <a:p>
            <a:pPr>
              <a:buFont typeface="Wingdings" panose="05000000000000000000" pitchFamily="2" charset="2"/>
              <a:buChar char="n"/>
            </a:pPr>
            <a:endParaRPr lang="en-US" sz="2400" dirty="0" smtClean="0"/>
          </a:p>
          <a:p>
            <a:pPr>
              <a:buFont typeface="Wingdings" panose="05000000000000000000" pitchFamily="2" charset="2"/>
              <a:buChar char="n"/>
            </a:pPr>
            <a:endParaRPr lang="en-US" sz="2400" dirty="0"/>
          </a:p>
          <a:p>
            <a:pPr marL="0" indent="0">
              <a:buNone/>
            </a:pPr>
            <a:endParaRPr lang="en-US" sz="2400" dirty="0" smtClean="0"/>
          </a:p>
          <a:p>
            <a:pPr>
              <a:buFont typeface="Wingdings 2" panose="05020102010507070707" pitchFamily="18" charset="2"/>
              <a:buChar char="¤"/>
            </a:pPr>
            <a:endParaRPr lang="en-US" dirty="0"/>
          </a:p>
          <a:p>
            <a:pPr>
              <a:buFont typeface="Wingdings 2" panose="05020102010507070707" pitchFamily="18" charset="2"/>
              <a:buChar char="¤"/>
            </a:pPr>
            <a:endParaRPr lang="en-US" dirty="0"/>
          </a:p>
          <a:p>
            <a:endParaRPr lang="en-US" dirty="0"/>
          </a:p>
        </p:txBody>
      </p:sp>
      <p:sp>
        <p:nvSpPr>
          <p:cNvPr id="5" name="Rounded Rectangle 4"/>
          <p:cNvSpPr/>
          <p:nvPr/>
        </p:nvSpPr>
        <p:spPr>
          <a:xfrm>
            <a:off x="381000" y="1695032"/>
            <a:ext cx="3042601" cy="820761"/>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Datos, seguimiento e información de contacto de los migrantes</a:t>
            </a:r>
            <a:endParaRPr lang="es-ES" dirty="0"/>
          </a:p>
        </p:txBody>
      </p:sp>
      <p:sp>
        <p:nvSpPr>
          <p:cNvPr id="8" name="Rounded Rectangle 7"/>
          <p:cNvSpPr/>
          <p:nvPr/>
        </p:nvSpPr>
        <p:spPr>
          <a:xfrm>
            <a:off x="2096689" y="2738484"/>
            <a:ext cx="1084661" cy="1071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Sistemas de alerta de crisis</a:t>
            </a:r>
            <a:endParaRPr lang="es-ES" dirty="0"/>
          </a:p>
        </p:txBody>
      </p:sp>
      <p:sp>
        <p:nvSpPr>
          <p:cNvPr id="9" name="Rounded Rectangle 8"/>
          <p:cNvSpPr/>
          <p:nvPr/>
        </p:nvSpPr>
        <p:spPr>
          <a:xfrm>
            <a:off x="5999138" y="1614015"/>
            <a:ext cx="2870200" cy="1369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Mecanismos permanentes  para evacuaciones, asistencia consular, coordinación, etc.</a:t>
            </a:r>
            <a:endParaRPr lang="es-ES" dirty="0"/>
          </a:p>
        </p:txBody>
      </p:sp>
      <p:sp>
        <p:nvSpPr>
          <p:cNvPr id="13" name="Rounded Rectangle 12"/>
          <p:cNvSpPr/>
          <p:nvPr/>
        </p:nvSpPr>
        <p:spPr>
          <a:xfrm>
            <a:off x="163949" y="3724501"/>
            <a:ext cx="1727485" cy="1318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Fondos para emergencias y seguros de salud</a:t>
            </a:r>
            <a:endParaRPr lang="es-ES" dirty="0"/>
          </a:p>
        </p:txBody>
      </p:sp>
      <p:sp>
        <p:nvSpPr>
          <p:cNvPr id="14" name="Rounded Rectangle 13"/>
          <p:cNvSpPr/>
          <p:nvPr/>
        </p:nvSpPr>
        <p:spPr>
          <a:xfrm>
            <a:off x="3644679" y="1647644"/>
            <a:ext cx="2146521" cy="14837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Respeto por los derechos humanos y laborales, y reclutamiento ético</a:t>
            </a:r>
            <a:endParaRPr lang="es-ES" dirty="0"/>
          </a:p>
        </p:txBody>
      </p:sp>
      <p:sp>
        <p:nvSpPr>
          <p:cNvPr id="15" name="Rounded Rectangle 14"/>
          <p:cNvSpPr/>
          <p:nvPr/>
        </p:nvSpPr>
        <p:spPr>
          <a:xfrm>
            <a:off x="337655" y="2674216"/>
            <a:ext cx="153926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s-ES" dirty="0" smtClean="0"/>
              <a:t>Planes de contingencia/RRD</a:t>
            </a:r>
          </a:p>
          <a:p>
            <a:pPr algn="ctr"/>
            <a:endParaRPr lang="en-US" dirty="0"/>
          </a:p>
        </p:txBody>
      </p:sp>
      <p:sp>
        <p:nvSpPr>
          <p:cNvPr id="19" name="Rounded Rectangle 18"/>
          <p:cNvSpPr/>
          <p:nvPr/>
        </p:nvSpPr>
        <p:spPr>
          <a:xfrm>
            <a:off x="7696200" y="3131416"/>
            <a:ext cx="955221" cy="1016502"/>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Salvar vidas</a:t>
            </a:r>
            <a:endParaRPr lang="es-ES" dirty="0"/>
          </a:p>
        </p:txBody>
      </p:sp>
      <p:sp>
        <p:nvSpPr>
          <p:cNvPr id="20" name="Rounded Rectangle 19"/>
          <p:cNvSpPr/>
          <p:nvPr/>
        </p:nvSpPr>
        <p:spPr>
          <a:xfrm>
            <a:off x="2034392" y="4115333"/>
            <a:ext cx="3200400" cy="972453"/>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Fronteras abiertas, gestión fronteriza humanitaria y entrada temporal</a:t>
            </a:r>
            <a:endParaRPr lang="es-ES" dirty="0"/>
          </a:p>
        </p:txBody>
      </p:sp>
      <p:sp>
        <p:nvSpPr>
          <p:cNvPr id="21" name="Rounded Rectangle 20"/>
          <p:cNvSpPr/>
          <p:nvPr/>
        </p:nvSpPr>
        <p:spPr>
          <a:xfrm>
            <a:off x="5534681" y="4268160"/>
            <a:ext cx="3334657" cy="76833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Sistemas de identificación y remisión</a:t>
            </a:r>
            <a:endParaRPr lang="es-ES" dirty="0"/>
          </a:p>
        </p:txBody>
      </p:sp>
      <p:sp>
        <p:nvSpPr>
          <p:cNvPr id="22" name="Rounded Rectangle 21"/>
          <p:cNvSpPr/>
          <p:nvPr/>
        </p:nvSpPr>
        <p:spPr>
          <a:xfrm>
            <a:off x="3352800" y="3281800"/>
            <a:ext cx="2322464" cy="670370"/>
          </a:xfrm>
          <a:prstGeom prst="roundRect">
            <a:avLst/>
          </a:prstGeom>
          <a:solidFill>
            <a:schemeClr val="accent2"/>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Servicios de evacuación y retorno</a:t>
            </a:r>
            <a:endParaRPr lang="es-ES" dirty="0"/>
          </a:p>
        </p:txBody>
      </p:sp>
      <p:sp>
        <p:nvSpPr>
          <p:cNvPr id="23" name="Rounded Rectangle 22"/>
          <p:cNvSpPr/>
          <p:nvPr/>
        </p:nvSpPr>
        <p:spPr>
          <a:xfrm>
            <a:off x="5958427" y="3131416"/>
            <a:ext cx="1420295" cy="923925"/>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dirty="0" smtClean="0"/>
              <a:t>No devolución</a:t>
            </a:r>
            <a:endParaRPr lang="es-ES" dirty="0"/>
          </a:p>
        </p:txBody>
      </p:sp>
      <p:sp>
        <p:nvSpPr>
          <p:cNvPr id="24" name="Rounded Rectangle 23"/>
          <p:cNvSpPr/>
          <p:nvPr/>
        </p:nvSpPr>
        <p:spPr>
          <a:xfrm>
            <a:off x="5527424" y="5207100"/>
            <a:ext cx="3341914" cy="12531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accent1"/>
                </a:solidFill>
              </a:rPr>
              <a:t>Servicios después del regreso:  creación de medios de subsistencia, asesoramiento sanitario, psicosocial</a:t>
            </a:r>
            <a:endParaRPr lang="es-ES" b="1" dirty="0">
              <a:solidFill>
                <a:schemeClr val="accent1"/>
              </a:solidFill>
            </a:endParaRPr>
          </a:p>
        </p:txBody>
      </p:sp>
      <p:sp>
        <p:nvSpPr>
          <p:cNvPr id="25" name="Rounded Rectangle 24"/>
          <p:cNvSpPr/>
          <p:nvPr/>
        </p:nvSpPr>
        <p:spPr>
          <a:xfrm>
            <a:off x="2633032" y="5237852"/>
            <a:ext cx="2685039" cy="12223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accent1"/>
                </a:solidFill>
              </a:rPr>
              <a:t>Pago retroactivo, sueldo pendiente, retorno de bienes</a:t>
            </a:r>
            <a:r>
              <a:rPr lang="es-ES" b="1" dirty="0">
                <a:solidFill>
                  <a:schemeClr val="accent1"/>
                </a:solidFill>
              </a:rPr>
              <a:t>, </a:t>
            </a:r>
            <a:r>
              <a:rPr lang="es-ES" b="1" dirty="0" smtClean="0">
                <a:solidFill>
                  <a:schemeClr val="accent1"/>
                </a:solidFill>
              </a:rPr>
              <a:t>restos humanos</a:t>
            </a:r>
            <a:endParaRPr lang="es-ES" b="1" dirty="0">
              <a:solidFill>
                <a:schemeClr val="accent1"/>
              </a:solidFill>
            </a:endParaRPr>
          </a:p>
        </p:txBody>
      </p:sp>
      <p:sp>
        <p:nvSpPr>
          <p:cNvPr id="27" name="Rounded Rectangle 26"/>
          <p:cNvSpPr/>
          <p:nvPr/>
        </p:nvSpPr>
        <p:spPr>
          <a:xfrm>
            <a:off x="381000" y="5252406"/>
            <a:ext cx="2075236" cy="12078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accent1"/>
                </a:solidFill>
              </a:rPr>
              <a:t>Remigración y otras oportunidades de </a:t>
            </a:r>
            <a:r>
              <a:rPr lang="es-ES" b="1" dirty="0">
                <a:solidFill>
                  <a:schemeClr val="accent1"/>
                </a:solidFill>
              </a:rPr>
              <a:t>desplazamiento</a:t>
            </a:r>
          </a:p>
        </p:txBody>
      </p:sp>
    </p:spTree>
    <p:extLst>
      <p:ext uri="{BB962C8B-B14F-4D97-AF65-F5344CB8AC3E}">
        <p14:creationId xmlns:p14="http://schemas.microsoft.com/office/powerpoint/2010/main" val="930918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242852"/>
      </a:dk2>
      <a:lt2>
        <a:srgbClr val="ACCBF9"/>
      </a:lt2>
      <a:accent1>
        <a:srgbClr val="072B62"/>
      </a:accent1>
      <a:accent2>
        <a:srgbClr val="0E57C4"/>
      </a:accent2>
      <a:accent3>
        <a:srgbClr val="84B2F6"/>
      </a:accent3>
      <a:accent4>
        <a:srgbClr val="4A66AC"/>
      </a:accent4>
      <a:accent5>
        <a:srgbClr val="5AA2AE"/>
      </a:accent5>
      <a:accent6>
        <a:srgbClr val="9D90A0"/>
      </a:accent6>
      <a:hlink>
        <a:srgbClr val="9454C3"/>
      </a:hlink>
      <a:folHlink>
        <a:srgbClr val="3EBBF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6886</TotalTime>
  <Words>3041</Words>
  <Application>Microsoft Office PowerPoint</Application>
  <PresentationFormat>On-screen Show (4:3)</PresentationFormat>
  <Paragraphs>283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PowerPoint Presentation</vt:lpstr>
      <vt:lpstr>    Crisis en Libia en 2011: Conflicto civil</vt:lpstr>
      <vt:lpstr> ¿Por qué los migrantes?  Vulnerabilidades y circunstancias específicas </vt:lpstr>
      <vt:lpstr>Orígenes de la Iniciativa MICIC</vt:lpstr>
      <vt:lpstr>  Objetivos de la Iniciativa MICIC </vt:lpstr>
      <vt:lpstr>Alcance de la Iniciativa MICIC</vt:lpstr>
      <vt:lpstr>Consultas de la Iniciativa MICIC</vt:lpstr>
      <vt:lpstr>Principios, Directrices y Prácticas de la MICIC</vt:lpstr>
      <vt:lpstr>Lo que se ha aprendido hasta ahora</vt:lpstr>
      <vt:lpstr>De ahora en adelante</vt:lpstr>
      <vt:lpstr>Lo que solicitamos</vt:lpstr>
      <vt:lpstr>PowerPoint Presentation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SWAIN Marita</dc:creator>
  <cp:lastModifiedBy>Language Services</cp:lastModifiedBy>
  <cp:revision>767</cp:revision>
  <cp:lastPrinted>2016-05-26T16:31:10Z</cp:lastPrinted>
  <dcterms:created xsi:type="dcterms:W3CDTF">2014-08-05T08:31:20Z</dcterms:created>
  <dcterms:modified xsi:type="dcterms:W3CDTF">2016-06-01T16:04:44Z</dcterms:modified>
</cp:coreProperties>
</file>