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handoutMasterIdLst>
    <p:handoutMasterId r:id="rId20"/>
  </p:handoutMasterIdLst>
  <p:sldIdLst>
    <p:sldId id="277" r:id="rId2"/>
    <p:sldId id="285" r:id="rId3"/>
    <p:sldId id="338" r:id="rId4"/>
    <p:sldId id="339" r:id="rId5"/>
    <p:sldId id="354" r:id="rId6"/>
    <p:sldId id="355" r:id="rId7"/>
    <p:sldId id="356" r:id="rId8"/>
    <p:sldId id="357" r:id="rId9"/>
    <p:sldId id="361" r:id="rId10"/>
    <p:sldId id="342" r:id="rId11"/>
    <p:sldId id="358" r:id="rId12"/>
    <p:sldId id="362" r:id="rId13"/>
    <p:sldId id="363" r:id="rId14"/>
    <p:sldId id="359" r:id="rId15"/>
    <p:sldId id="364" r:id="rId16"/>
    <p:sldId id="365" r:id="rId17"/>
    <p:sldId id="360" r:id="rId18"/>
  </p:sldIdLst>
  <p:sldSz cx="9144000" cy="6858000" type="screen4x3"/>
  <p:notesSz cx="7010400" cy="9296400"/>
  <p:defaultTextStyle>
    <a:lvl1pPr>
      <a:defRPr sz="2400">
        <a:latin typeface="Calibri"/>
        <a:ea typeface="Calibri"/>
        <a:cs typeface="Calibri"/>
        <a:sym typeface="Calibri"/>
      </a:defRPr>
    </a:lvl1pPr>
    <a:lvl2pPr indent="457200">
      <a:defRPr sz="2400">
        <a:latin typeface="Calibri"/>
        <a:ea typeface="Calibri"/>
        <a:cs typeface="Calibri"/>
        <a:sym typeface="Calibri"/>
      </a:defRPr>
    </a:lvl2pPr>
    <a:lvl3pPr indent="914400">
      <a:defRPr sz="2400">
        <a:latin typeface="Calibri"/>
        <a:ea typeface="Calibri"/>
        <a:cs typeface="Calibri"/>
        <a:sym typeface="Calibri"/>
      </a:defRPr>
    </a:lvl3pPr>
    <a:lvl4pPr indent="1371600">
      <a:defRPr sz="2400">
        <a:latin typeface="Calibri"/>
        <a:ea typeface="Calibri"/>
        <a:cs typeface="Calibri"/>
        <a:sym typeface="Calibri"/>
      </a:defRPr>
    </a:lvl4pPr>
    <a:lvl5pPr indent="1828800">
      <a:defRPr sz="2400">
        <a:latin typeface="Calibri"/>
        <a:ea typeface="Calibri"/>
        <a:cs typeface="Calibri"/>
        <a:sym typeface="Calibri"/>
      </a:defRPr>
    </a:lvl5pPr>
    <a:lvl6pPr>
      <a:defRPr sz="2400">
        <a:latin typeface="Calibri"/>
        <a:ea typeface="Calibri"/>
        <a:cs typeface="Calibri"/>
        <a:sym typeface="Calibri"/>
      </a:defRPr>
    </a:lvl6pPr>
    <a:lvl7pPr>
      <a:defRPr sz="2400">
        <a:latin typeface="Calibri"/>
        <a:ea typeface="Calibri"/>
        <a:cs typeface="Calibri"/>
        <a:sym typeface="Calibri"/>
      </a:defRPr>
    </a:lvl7pPr>
    <a:lvl8pPr>
      <a:defRPr sz="2400">
        <a:latin typeface="Calibri"/>
        <a:ea typeface="Calibri"/>
        <a:cs typeface="Calibri"/>
        <a:sym typeface="Calibri"/>
      </a:defRPr>
    </a:lvl8pPr>
    <a:lvl9pPr>
      <a:defRPr sz="2400">
        <a:latin typeface="Calibri"/>
        <a:ea typeface="Calibri"/>
        <a:cs typeface="Calibri"/>
        <a:sym typeface="Calibri"/>
      </a:defRPr>
    </a:lvl9pPr>
  </p:defaultTextStyle>
  <p:extLst>
    <p:ext uri="{521415D9-36F7-43E2-AB2F-B90AF26B5E84}">
      <p14:sectionLst xmlns:p14="http://schemas.microsoft.com/office/powerpoint/2010/main">
        <p14:section name="Sección predeterminada" id="{6DECF093-EA3B-4104-91C3-651801D13D66}">
          <p14:sldIdLst/>
        </p14:section>
        <p14:section name="Herramientas Legales" id="{274B20A0-6781-4085-9679-9497B1994827}">
          <p14:sldIdLst/>
        </p14:section>
        <p14:section name="Personas en contextos de vulnerabilidad" id="{769DFA7C-F8A0-40A1-A2FA-CDD13C8B969D}">
          <p14:sldIdLst>
            <p14:sldId id="277"/>
            <p14:sldId id="285"/>
            <p14:sldId id="338"/>
            <p14:sldId id="339"/>
            <p14:sldId id="354"/>
            <p14:sldId id="355"/>
            <p14:sldId id="356"/>
            <p14:sldId id="357"/>
            <p14:sldId id="361"/>
            <p14:sldId id="342"/>
            <p14:sldId id="358"/>
            <p14:sldId id="362"/>
            <p14:sldId id="363"/>
            <p14:sldId id="359"/>
            <p14:sldId id="364"/>
            <p14:sldId id="365"/>
            <p14:sldId id="360"/>
          </p14:sldIdLst>
        </p14:section>
        <p14:section name="Protocolo NNA" id="{3B273101-17F6-4F00-B477-5FC879905F9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FD7E7"/>
          </a:solidFill>
        </a:fill>
      </a:tcStyle>
    </a:wholeTbl>
    <a:band2H>
      <a:tcTxStyle/>
      <a:tcStyle>
        <a:tcBdr/>
        <a:fill>
          <a:solidFill>
            <a:srgbClr val="E8ECF4"/>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Row>
  </a:tblStyle>
  <a:tblStyle styleId="{C7B018BB-80A7-4F77-B60F-C8B233D01FF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3CECE"/>
          </a:solidFill>
        </a:fill>
      </a:tcStyle>
    </a:wholeTbl>
    <a:band2H>
      <a:tcTxStyle/>
      <a:tcStyle>
        <a:tcBdr/>
        <a:fill>
          <a:solidFill>
            <a:srgbClr val="F1E8E8"/>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AE4846"/>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AE4846"/>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AE4846"/>
          </a:solidFill>
        </a:fill>
      </a:tcStyle>
    </a:firstRow>
  </a:tblStyle>
  <a:tblStyle styleId="{CF821DB8-F4EB-4A41-A1BA-3FCAFE7338EE}" styleName="">
    <a:tblBg/>
    <a:wholeTbl>
      <a:tcTxStyle b="on" i="on">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Calibri"/>
          <a:ea typeface="Calibri"/>
          <a:cs typeface="Calibri"/>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F81BD"/>
          </a:solidFill>
        </a:fill>
      </a:tcStyle>
    </a:firstCol>
    <a:lastRow>
      <a:tcTxStyle b="on" i="on">
        <a:font>
          <a:latin typeface="Calibri"/>
          <a:ea typeface="Calibri"/>
          <a:cs typeface="Calibri"/>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Calibri"/>
          <a:ea typeface="Calibri"/>
          <a:cs typeface="Calibri"/>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4F81BD"/>
          </a:solidFill>
        </a:fill>
      </a:tcStyle>
    </a:firstRow>
  </a:tblStyle>
  <a:tblStyle styleId="{33BA23B1-9221-436E-865A-0063620EA4FD}"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 styleId="{284E427A-3D55-4303-BF80-6455036E1DE7}" styleName="Estilo temático 1 - Énfasis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1374"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s-MX"/>
          </a:p>
        </p:txBody>
      </p:sp>
      <p:sp>
        <p:nvSpPr>
          <p:cNvPr id="3" name="Marcador de fecha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10A69747-23DD-4400-864C-730D0AC05852}" type="datetimeFigureOut">
              <a:rPr lang="es-MX" smtClean="0"/>
              <a:t>11/11/2016</a:t>
            </a:fld>
            <a:endParaRPr lang="es-MX"/>
          </a:p>
        </p:txBody>
      </p:sp>
      <p:sp>
        <p:nvSpPr>
          <p:cNvPr id="4" name="Marcador de pie de página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s-MX"/>
          </a:p>
        </p:txBody>
      </p:sp>
      <p:sp>
        <p:nvSpPr>
          <p:cNvPr id="5" name="Marcador de número de diapositiva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FCD1B662-1476-4784-B2B9-B98F7FD52E9E}" type="slidenum">
              <a:rPr lang="es-MX" smtClean="0"/>
              <a:t>‹Nº›</a:t>
            </a:fld>
            <a:endParaRPr lang="es-MX"/>
          </a:p>
        </p:txBody>
      </p:sp>
    </p:spTree>
    <p:extLst>
      <p:ext uri="{BB962C8B-B14F-4D97-AF65-F5344CB8AC3E}">
        <p14:creationId xmlns:p14="http://schemas.microsoft.com/office/powerpoint/2010/main" val="2292491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8" name="Shape 108"/>
          <p:cNvSpPr>
            <a:spLocks noGrp="1" noRot="1" noChangeAspect="1"/>
          </p:cNvSpPr>
          <p:nvPr>
            <p:ph type="sldImg"/>
          </p:nvPr>
        </p:nvSpPr>
        <p:spPr>
          <a:xfrm>
            <a:off x="1181100" y="696913"/>
            <a:ext cx="4648200" cy="3486150"/>
          </a:xfrm>
          <a:prstGeom prst="rect">
            <a:avLst/>
          </a:prstGeom>
        </p:spPr>
        <p:txBody>
          <a:bodyPr lIns="93177" tIns="46589" rIns="93177" bIns="46589"/>
          <a:lstStyle/>
          <a:p>
            <a:pPr lvl="0"/>
            <a:endParaRPr/>
          </a:p>
        </p:txBody>
      </p:sp>
      <p:sp>
        <p:nvSpPr>
          <p:cNvPr id="109" name="Shape 109"/>
          <p:cNvSpPr>
            <a:spLocks noGrp="1"/>
          </p:cNvSpPr>
          <p:nvPr>
            <p:ph type="body" sz="quarter" idx="1"/>
          </p:nvPr>
        </p:nvSpPr>
        <p:spPr>
          <a:xfrm>
            <a:off x="934720" y="4415790"/>
            <a:ext cx="5140960" cy="4183380"/>
          </a:xfrm>
          <a:prstGeom prst="rect">
            <a:avLst/>
          </a:prstGeom>
        </p:spPr>
        <p:txBody>
          <a:bodyPr lIns="93177" tIns="46589" rIns="93177" bIns="46589"/>
          <a:lstStyle/>
          <a:p>
            <a:pPr lvl="0"/>
            <a:endParaRPr/>
          </a:p>
        </p:txBody>
      </p:sp>
    </p:spTree>
    <p:extLst>
      <p:ext uri="{BB962C8B-B14F-4D97-AF65-F5344CB8AC3E}">
        <p14:creationId xmlns:p14="http://schemas.microsoft.com/office/powerpoint/2010/main" val="769935509"/>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7" name="Shape 7"/>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8" name="Shape 8"/>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9" name="Shape 9"/>
          <p:cNvSpPr>
            <a:spLocks noGrp="1"/>
          </p:cNvSpPr>
          <p:nvPr>
            <p:ph type="sldNum" sz="quarter" idx="2"/>
          </p:nvPr>
        </p:nvSpPr>
        <p:spPr>
          <a:prstGeom prst="rect">
            <a:avLst/>
          </a:prstGeom>
        </p:spPr>
        <p:txBody>
          <a:bodyPr/>
          <a:lstStyle/>
          <a:p>
            <a:pPr lvl="0"/>
            <a:fld id="{86CB4B4D-7CA3-9044-876B-883B54F8677D}" type="slidenum">
              <a:t>‹Nº›</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39" name="Shape 39"/>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40" name="Shape 40"/>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41" name="Shape 41"/>
          <p:cNvSpPr>
            <a:spLocks noGrp="1"/>
          </p:cNvSpPr>
          <p:nvPr>
            <p:ph type="sldNum" sz="quarter" idx="2"/>
          </p:nvPr>
        </p:nvSpPr>
        <p:spPr>
          <a:prstGeom prst="rect">
            <a:avLst/>
          </a:prstGeom>
        </p:spPr>
        <p:txBody>
          <a:bodyPr/>
          <a:lstStyle/>
          <a:p>
            <a:pPr lvl="0"/>
            <a:fld id="{86CB4B4D-7CA3-9044-876B-883B54F8677D}" type="slidenum">
              <a:t>‹Nº›</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43" name="Shape 43"/>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44" name="Shape 44"/>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45" name="Shape 45"/>
          <p:cNvSpPr>
            <a:spLocks noGrp="1"/>
          </p:cNvSpPr>
          <p:nvPr>
            <p:ph type="sldNum" sz="quarter" idx="2"/>
          </p:nvPr>
        </p:nvSpPr>
        <p:spPr>
          <a:prstGeom prst="rect">
            <a:avLst/>
          </a:prstGeom>
        </p:spPr>
        <p:txBody>
          <a:bodyPr/>
          <a:lstStyle/>
          <a:p>
            <a:pPr lvl="0"/>
            <a:fld id="{86CB4B4D-7CA3-9044-876B-883B54F8677D}" type="slidenum">
              <a:t>‹Nº›</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47" name="Shape 47"/>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48" name="Shape 48"/>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49" name="Shape 49"/>
          <p:cNvSpPr>
            <a:spLocks noGrp="1"/>
          </p:cNvSpPr>
          <p:nvPr>
            <p:ph type="sldNum" sz="quarter" idx="2"/>
          </p:nvPr>
        </p:nvSpPr>
        <p:spPr>
          <a:prstGeom prst="rect">
            <a:avLst/>
          </a:prstGeom>
        </p:spPr>
        <p:txBody>
          <a:bodyPr/>
          <a:lstStyle/>
          <a:p>
            <a:pPr lvl="0"/>
            <a:fld id="{86CB4B4D-7CA3-9044-876B-883B54F8677D}" type="slidenum">
              <a:t>‹Nº›</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51" name="Shape 51"/>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52" name="Shape 52"/>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53" name="Shape 53"/>
          <p:cNvSpPr>
            <a:spLocks noGrp="1"/>
          </p:cNvSpPr>
          <p:nvPr>
            <p:ph type="sldNum" sz="quarter" idx="2"/>
          </p:nvPr>
        </p:nvSpPr>
        <p:spPr>
          <a:prstGeom prst="rect">
            <a:avLst/>
          </a:prstGeom>
        </p:spPr>
        <p:txBody>
          <a:bodyPr/>
          <a:lstStyle/>
          <a:p>
            <a:pPr lvl="0"/>
            <a:fld id="{86CB4B4D-7CA3-9044-876B-883B54F8677D}" type="slidenum">
              <a:t>‹Nº›</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55" name="Shape 55"/>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56" name="Shape 56"/>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57" name="Shape 57"/>
          <p:cNvSpPr>
            <a:spLocks noGrp="1"/>
          </p:cNvSpPr>
          <p:nvPr>
            <p:ph type="sldNum" sz="quarter" idx="2"/>
          </p:nvPr>
        </p:nvSpPr>
        <p:spPr>
          <a:prstGeom prst="rect">
            <a:avLst/>
          </a:prstGeom>
        </p:spPr>
        <p:txBody>
          <a:bodyPr/>
          <a:lstStyle/>
          <a:p>
            <a:pPr lvl="0"/>
            <a:fld id="{86CB4B4D-7CA3-9044-876B-883B54F8677D}" type="slidenum">
              <a:t>‹Nº›</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59" name="Shape 59"/>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60" name="Shape 60"/>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61" name="Shape 61"/>
          <p:cNvSpPr>
            <a:spLocks noGrp="1"/>
          </p:cNvSpPr>
          <p:nvPr>
            <p:ph type="sldNum" sz="quarter" idx="2"/>
          </p:nvPr>
        </p:nvSpPr>
        <p:spPr>
          <a:prstGeom prst="rect">
            <a:avLst/>
          </a:prstGeom>
        </p:spPr>
        <p:txBody>
          <a:bodyPr/>
          <a:lstStyle/>
          <a:p>
            <a:pPr lvl="0"/>
            <a:fld id="{86CB4B4D-7CA3-9044-876B-883B54F8677D}" type="slidenum">
              <a:t>‹Nº›</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65" name="Shape 65"/>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66" name="Shape 66"/>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67" name="Shape 67"/>
          <p:cNvSpPr>
            <a:spLocks noGrp="1"/>
          </p:cNvSpPr>
          <p:nvPr>
            <p:ph type="sldNum" sz="quarter" idx="2"/>
          </p:nvPr>
        </p:nvSpPr>
        <p:spPr>
          <a:prstGeom prst="rect">
            <a:avLst/>
          </a:prstGeom>
        </p:spPr>
        <p:txBody>
          <a:bodyPr/>
          <a:lstStyle/>
          <a:p>
            <a:pPr lvl="0"/>
            <a:fld id="{86CB4B4D-7CA3-9044-876B-883B54F8677D}" type="slidenum">
              <a:t>‹Nº›</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69" name="Shape 69"/>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70" name="Shape 70"/>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71" name="Shape 71"/>
          <p:cNvSpPr>
            <a:spLocks noGrp="1"/>
          </p:cNvSpPr>
          <p:nvPr>
            <p:ph type="sldNum" sz="quarter" idx="2"/>
          </p:nvPr>
        </p:nvSpPr>
        <p:spPr>
          <a:prstGeom prst="rect">
            <a:avLst/>
          </a:prstGeom>
        </p:spPr>
        <p:txBody>
          <a:bodyPr/>
          <a:lstStyle/>
          <a:p>
            <a:pPr lvl="0"/>
            <a:fld id="{86CB4B4D-7CA3-9044-876B-883B54F8677D}" type="slidenum">
              <a:t>‹Nº›</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73" name="Shape 73"/>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74" name="Shape 74"/>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75" name="Shape 75"/>
          <p:cNvSpPr>
            <a:spLocks noGrp="1"/>
          </p:cNvSpPr>
          <p:nvPr>
            <p:ph type="sldNum" sz="quarter" idx="2"/>
          </p:nvPr>
        </p:nvSpPr>
        <p:spPr>
          <a:prstGeom prst="rect">
            <a:avLst/>
          </a:prstGeom>
        </p:spPr>
        <p:txBody>
          <a:bodyPr/>
          <a:lstStyle/>
          <a:p>
            <a:pPr lvl="0"/>
            <a:fld id="{86CB4B4D-7CA3-9044-876B-883B54F8677D}" type="slidenum">
              <a:t>‹Nº›</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77" name="Shape 77"/>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78" name="Shape 78"/>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79" name="Shape 79"/>
          <p:cNvSpPr>
            <a:spLocks noGrp="1"/>
          </p:cNvSpPr>
          <p:nvPr>
            <p:ph type="sldNum" sz="quarter" idx="2"/>
          </p:nvPr>
        </p:nvSpPr>
        <p:spPr>
          <a:prstGeom prst="rect">
            <a:avLst/>
          </a:prstGeom>
        </p:spPr>
        <p:txBody>
          <a:bodyPr/>
          <a:lstStyle/>
          <a:p>
            <a:pPr lvl="0"/>
            <a:fld id="{86CB4B4D-7CA3-9044-876B-883B54F8677D}" type="slidenum">
              <a:t>‹Nº›</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1" name="Shape 11"/>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12" name="Shape 12"/>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13" name="Shape 13"/>
          <p:cNvSpPr>
            <a:spLocks noGrp="1"/>
          </p:cNvSpPr>
          <p:nvPr>
            <p:ph type="sldNum" sz="quarter" idx="2"/>
          </p:nvPr>
        </p:nvSpPr>
        <p:spPr>
          <a:prstGeom prst="rect">
            <a:avLst/>
          </a:prstGeom>
        </p:spPr>
        <p:txBody>
          <a:bodyPr/>
          <a:lstStyle/>
          <a:p>
            <a:pPr lvl="0"/>
            <a:fld id="{86CB4B4D-7CA3-9044-876B-883B54F8677D}" type="slidenum">
              <a:t>‹Nº›</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81" name="Shape 81"/>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82" name="Shape 82"/>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83" name="Shape 83"/>
          <p:cNvSpPr>
            <a:spLocks noGrp="1"/>
          </p:cNvSpPr>
          <p:nvPr>
            <p:ph type="sldNum" sz="quarter" idx="2"/>
          </p:nvPr>
        </p:nvSpPr>
        <p:spPr>
          <a:prstGeom prst="rect">
            <a:avLst/>
          </a:prstGeom>
        </p:spPr>
        <p:txBody>
          <a:bodyPr/>
          <a:lstStyle/>
          <a:p>
            <a:pPr lvl="0"/>
            <a:fld id="{86CB4B4D-7CA3-9044-876B-883B54F8677D}" type="slidenum">
              <a:t>‹Nº›</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85" name="Shape 85"/>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86" name="Shape 86"/>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87" name="Shape 87"/>
          <p:cNvSpPr>
            <a:spLocks noGrp="1"/>
          </p:cNvSpPr>
          <p:nvPr>
            <p:ph type="sldNum" sz="quarter" idx="2"/>
          </p:nvPr>
        </p:nvSpPr>
        <p:spPr>
          <a:prstGeom prst="rect">
            <a:avLst/>
          </a:prstGeom>
        </p:spPr>
        <p:txBody>
          <a:bodyPr/>
          <a:lstStyle/>
          <a:p>
            <a:pPr lvl="0"/>
            <a:fld id="{86CB4B4D-7CA3-9044-876B-883B54F8677D}" type="slidenum">
              <a:t>‹Nº›</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89" name="Shape 89"/>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90" name="Shape 90"/>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91" name="Shape 91"/>
          <p:cNvSpPr>
            <a:spLocks noGrp="1"/>
          </p:cNvSpPr>
          <p:nvPr>
            <p:ph type="sldNum" sz="quarter" idx="2"/>
          </p:nvPr>
        </p:nvSpPr>
        <p:spPr>
          <a:prstGeom prst="rect">
            <a:avLst/>
          </a:prstGeom>
        </p:spPr>
        <p:txBody>
          <a:bodyPr/>
          <a:lstStyle/>
          <a:p>
            <a:pPr lvl="0"/>
            <a:fld id="{86CB4B4D-7CA3-9044-876B-883B54F8677D}" type="slidenum">
              <a:t>‹Nº›</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93" name="Shape 93"/>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94" name="Shape 94"/>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95" name="Shape 95"/>
          <p:cNvSpPr>
            <a:spLocks noGrp="1"/>
          </p:cNvSpPr>
          <p:nvPr>
            <p:ph type="sldNum" sz="quarter" idx="2"/>
          </p:nvPr>
        </p:nvSpPr>
        <p:spPr>
          <a:prstGeom prst="rect">
            <a:avLst/>
          </a:prstGeom>
        </p:spPr>
        <p:txBody>
          <a:bodyPr/>
          <a:lstStyle/>
          <a:p>
            <a:pPr lvl="0"/>
            <a:fld id="{86CB4B4D-7CA3-9044-876B-883B54F8677D}" type="slidenum">
              <a:t>‹Nº›</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97" name="Shape 97"/>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98" name="Shape 98"/>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99" name="Shape 99"/>
          <p:cNvSpPr>
            <a:spLocks noGrp="1"/>
          </p:cNvSpPr>
          <p:nvPr>
            <p:ph type="sldNum" sz="quarter" idx="2"/>
          </p:nvPr>
        </p:nvSpPr>
        <p:spPr>
          <a:prstGeom prst="rect">
            <a:avLst/>
          </a:prstGeom>
        </p:spPr>
        <p:txBody>
          <a:bodyPr/>
          <a:lstStyle/>
          <a:p>
            <a:pPr lvl="0"/>
            <a:fld id="{86CB4B4D-7CA3-9044-876B-883B54F8677D}" type="slidenum">
              <a:t>‹Nº›</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01" name="Shape 101"/>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102" name="Shape 102"/>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103" name="Shape 103"/>
          <p:cNvSpPr>
            <a:spLocks noGrp="1"/>
          </p:cNvSpPr>
          <p:nvPr>
            <p:ph type="sldNum" sz="quarter" idx="2"/>
          </p:nvPr>
        </p:nvSpPr>
        <p:spPr>
          <a:prstGeom prst="rect">
            <a:avLst/>
          </a:prstGeom>
        </p:spPr>
        <p:txBody>
          <a:bodyPr/>
          <a:lstStyle/>
          <a:p>
            <a:pPr lvl="0"/>
            <a:fld id="{86CB4B4D-7CA3-9044-876B-883B54F8677D}" type="slidenum">
              <a:t>‹Nº›</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05" name="Shape 105"/>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106" name="Shape 106"/>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107" name="Shape 107"/>
          <p:cNvSpPr>
            <a:spLocks noGrp="1"/>
          </p:cNvSpPr>
          <p:nvPr>
            <p:ph type="sldNum" sz="quarter" idx="2"/>
          </p:nvPr>
        </p:nvSpPr>
        <p:spPr>
          <a:prstGeom prst="rect">
            <a:avLst/>
          </a:prstGeom>
        </p:spPr>
        <p:txBody>
          <a:bodyPr/>
          <a:lstStyle/>
          <a:p>
            <a:pPr lvl="0"/>
            <a:fld id="{86CB4B4D-7CA3-9044-876B-883B54F8677D}" type="slidenum">
              <a:t>‹Nº›</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5" name="Shape 15"/>
          <p:cNvSpPr>
            <a:spLocks noGrp="1"/>
          </p:cNvSpPr>
          <p:nvPr>
            <p:ph type="sldNum" sz="quarter" idx="2"/>
          </p:nvPr>
        </p:nvSpPr>
        <p:spPr>
          <a:prstGeom prst="rect">
            <a:avLst/>
          </a:prstGeom>
        </p:spPr>
        <p:txBody>
          <a:bodyPr/>
          <a:lstStyle/>
          <a:p>
            <a:pPr lvl="0"/>
            <a:fld id="{86CB4B4D-7CA3-9044-876B-883B54F8677D}" type="slidenum">
              <a:t>‹Nº›</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9" name="Shape 19"/>
          <p:cNvSpPr>
            <a:spLocks noGrp="1"/>
          </p:cNvSpPr>
          <p:nvPr>
            <p:ph type="sldNum" sz="quarter" idx="2"/>
          </p:nvPr>
        </p:nvSpPr>
        <p:spPr>
          <a:prstGeom prst="rect">
            <a:avLst/>
          </a:prstGeom>
        </p:spPr>
        <p:txBody>
          <a:bodyPr/>
          <a:lstStyle/>
          <a:p>
            <a:pPr lvl="0"/>
            <a:fld id="{86CB4B4D-7CA3-9044-876B-883B54F8677D}" type="slidenum">
              <a:t>‹Nº›</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21" name="Shape 21"/>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22" name="Shape 22"/>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23" name="Shape 23"/>
          <p:cNvSpPr>
            <a:spLocks noGrp="1"/>
          </p:cNvSpPr>
          <p:nvPr>
            <p:ph type="sldNum" sz="quarter" idx="2"/>
          </p:nvPr>
        </p:nvSpPr>
        <p:spPr>
          <a:prstGeom prst="rect">
            <a:avLst/>
          </a:prstGeom>
        </p:spPr>
        <p:txBody>
          <a:bodyPr/>
          <a:lstStyle/>
          <a:p>
            <a:pPr lvl="0"/>
            <a:fld id="{86CB4B4D-7CA3-9044-876B-883B54F8677D}" type="slidenum">
              <a:t>‹Nº›</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25" name="Shape 25"/>
          <p:cNvSpPr>
            <a:spLocks noGrp="1"/>
          </p:cNvSpPr>
          <p:nvPr>
            <p:ph type="sldNum" sz="quarter" idx="2"/>
          </p:nvPr>
        </p:nvSpPr>
        <p:spPr>
          <a:prstGeom prst="rect">
            <a:avLst/>
          </a:prstGeom>
        </p:spPr>
        <p:txBody>
          <a:bodyPr/>
          <a:lstStyle/>
          <a:p>
            <a:pPr lvl="0"/>
            <a:fld id="{86CB4B4D-7CA3-9044-876B-883B54F8677D}" type="slidenum">
              <a:t>‹Nº›</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27" name="Shape 27"/>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28" name="Shape 28"/>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29" name="Shape 29"/>
          <p:cNvSpPr>
            <a:spLocks noGrp="1"/>
          </p:cNvSpPr>
          <p:nvPr>
            <p:ph type="sldNum" sz="quarter" idx="2"/>
          </p:nvPr>
        </p:nvSpPr>
        <p:spPr>
          <a:prstGeom prst="rect">
            <a:avLst/>
          </a:prstGeom>
        </p:spPr>
        <p:txBody>
          <a:bodyPr/>
          <a:lstStyle/>
          <a:p>
            <a:pPr lvl="0"/>
            <a:fld id="{86CB4B4D-7CA3-9044-876B-883B54F8677D}" type="slidenum">
              <a:t>‹Nº›</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31" name="Shape 31"/>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32" name="Shape 32"/>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33" name="Shape 33"/>
          <p:cNvSpPr>
            <a:spLocks noGrp="1"/>
          </p:cNvSpPr>
          <p:nvPr>
            <p:ph type="sldNum" sz="quarter" idx="2"/>
          </p:nvPr>
        </p:nvSpPr>
        <p:spPr>
          <a:prstGeom prst="rect">
            <a:avLst/>
          </a:prstGeom>
        </p:spPr>
        <p:txBody>
          <a:bodyPr/>
          <a:lstStyle/>
          <a:p>
            <a:pPr lvl="0"/>
            <a:fld id="{86CB4B4D-7CA3-9044-876B-883B54F8677D}" type="slidenum">
              <a:t>‹Nº›</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35" name="Shape 35"/>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36" name="Shape 36"/>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37" name="Shape 37"/>
          <p:cNvSpPr>
            <a:spLocks noGrp="1"/>
          </p:cNvSpPr>
          <p:nvPr>
            <p:ph type="sldNum" sz="quarter" idx="2"/>
          </p:nvPr>
        </p:nvSpPr>
        <p:spPr>
          <a:prstGeom prst="rect">
            <a:avLst/>
          </a:prstGeom>
        </p:spPr>
        <p:txBody>
          <a:bodyPr/>
          <a:lstStyle/>
          <a:p>
            <a:pPr lvl="0"/>
            <a:fld id="{86CB4B4D-7CA3-9044-876B-883B54F8677D}" type="slidenum">
              <a:t>‹Nº›</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1.jpe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lantilla 2.jpeg" descr="C:\Users\UANL\Desktop\plantilla 2.jpg"/>
          <p:cNvPicPr/>
          <p:nvPr/>
        </p:nvPicPr>
        <p:blipFill>
          <a:blip r:embed="rId28">
            <a:extLst/>
          </a:blip>
          <a:stretch>
            <a:fillRect/>
          </a:stretch>
        </p:blipFill>
        <p:spPr>
          <a:xfrm>
            <a:off x="-61913" y="0"/>
            <a:ext cx="9242425" cy="6940550"/>
          </a:xfrm>
          <a:prstGeom prst="rect">
            <a:avLst/>
          </a:prstGeom>
          <a:ln w="12700">
            <a:miter lim="400000"/>
          </a:ln>
        </p:spPr>
      </p:pic>
      <p:sp>
        <p:nvSpPr>
          <p:cNvPr id="3" name="Shape 3"/>
          <p:cNvSpPr>
            <a:spLocks noGrp="1"/>
          </p:cNvSpPr>
          <p:nvPr>
            <p:ph type="title"/>
          </p:nvPr>
        </p:nvSpPr>
        <p:spPr>
          <a:xfrm>
            <a:off x="663575" y="0"/>
            <a:ext cx="8229600" cy="1143000"/>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lstStyle/>
          <a:p>
            <a:pPr lvl="0">
              <a:defRPr sz="1800" b="0">
                <a:solidFill>
                  <a:srgbClr val="000000"/>
                </a:solidFill>
              </a:defRPr>
            </a:pPr>
            <a:r>
              <a:rPr sz="1000" b="1">
                <a:solidFill>
                  <a:srgbClr val="7F7F7F"/>
                </a:solidFill>
              </a:rPr>
              <a:t>Title Text</a:t>
            </a:r>
          </a:p>
        </p:txBody>
      </p:sp>
      <p:sp>
        <p:nvSpPr>
          <p:cNvPr id="4" name="Shape 4"/>
          <p:cNvSpPr>
            <a:spLocks noGrp="1"/>
          </p:cNvSpPr>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xmlns="" val="1"/>
            </a:ext>
          </a:extLst>
        </p:spPr>
        <p:txBody>
          <a:bodyPr lIns="45719" rIns="45719"/>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5" name="Shape 5"/>
          <p:cNvSpPr>
            <a:spLocks noGrp="1"/>
          </p:cNvSpPr>
          <p:nvPr>
            <p:ph type="sldNum" sz="quarter" idx="2"/>
          </p:nvPr>
        </p:nvSpPr>
        <p:spPr>
          <a:xfrm>
            <a:off x="6553200" y="6404292"/>
            <a:ext cx="2133600" cy="269241"/>
          </a:xfrm>
          <a:prstGeom prst="rect">
            <a:avLst/>
          </a:prstGeom>
          <a:ln w="12700">
            <a:miter lim="400000"/>
          </a:ln>
        </p:spPr>
        <p:txBody>
          <a:bodyPr lIns="45719" rIns="45719" anchor="ctr">
            <a:spAutoFit/>
          </a:bodyPr>
          <a:lstStyle>
            <a:lvl1pPr algn="r">
              <a:defRPr sz="1200">
                <a:solidFill>
                  <a:srgbClr val="898989"/>
                </a:solidFill>
              </a:defRPr>
            </a:lvl1pPr>
          </a:lstStyle>
          <a:p>
            <a:pPr lvl="0"/>
            <a:fld id="{86CB4B4D-7CA3-9044-876B-883B54F8677D}" type="slidenum">
              <a:t>‹Nº›</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 id="2147483666" r:id="rId16"/>
    <p:sldLayoutId id="2147483667" r:id="rId17"/>
    <p:sldLayoutId id="2147483668" r:id="rId18"/>
    <p:sldLayoutId id="2147483669" r:id="rId19"/>
    <p:sldLayoutId id="2147483670" r:id="rId20"/>
    <p:sldLayoutId id="2147483671" r:id="rId21"/>
    <p:sldLayoutId id="2147483672" r:id="rId22"/>
    <p:sldLayoutId id="2147483673" r:id="rId23"/>
    <p:sldLayoutId id="2147483674" r:id="rId24"/>
    <p:sldLayoutId id="2147483675" r:id="rId25"/>
    <p:sldLayoutId id="2147483676" r:id="rId26"/>
  </p:sldLayoutIdLst>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txStyles>
    <p:titleStyle>
      <a:lvl1pPr algn="r">
        <a:defRPr sz="1000" b="1">
          <a:solidFill>
            <a:srgbClr val="7F7F7F"/>
          </a:solidFill>
          <a:latin typeface="Adobe Caslon Pro"/>
          <a:ea typeface="Adobe Caslon Pro"/>
          <a:cs typeface="Adobe Caslon Pro"/>
          <a:sym typeface="Adobe Caslon Pro"/>
        </a:defRPr>
      </a:lvl1pPr>
      <a:lvl2pPr algn="r">
        <a:defRPr sz="1000" b="1">
          <a:solidFill>
            <a:srgbClr val="7F7F7F"/>
          </a:solidFill>
          <a:latin typeface="Adobe Caslon Pro"/>
          <a:ea typeface="Adobe Caslon Pro"/>
          <a:cs typeface="Adobe Caslon Pro"/>
          <a:sym typeface="Adobe Caslon Pro"/>
        </a:defRPr>
      </a:lvl2pPr>
      <a:lvl3pPr algn="r">
        <a:defRPr sz="1000" b="1">
          <a:solidFill>
            <a:srgbClr val="7F7F7F"/>
          </a:solidFill>
          <a:latin typeface="Adobe Caslon Pro"/>
          <a:ea typeface="Adobe Caslon Pro"/>
          <a:cs typeface="Adobe Caslon Pro"/>
          <a:sym typeface="Adobe Caslon Pro"/>
        </a:defRPr>
      </a:lvl3pPr>
      <a:lvl4pPr algn="r">
        <a:defRPr sz="1000" b="1">
          <a:solidFill>
            <a:srgbClr val="7F7F7F"/>
          </a:solidFill>
          <a:latin typeface="Adobe Caslon Pro"/>
          <a:ea typeface="Adobe Caslon Pro"/>
          <a:cs typeface="Adobe Caslon Pro"/>
          <a:sym typeface="Adobe Caslon Pro"/>
        </a:defRPr>
      </a:lvl4pPr>
      <a:lvl5pPr algn="r">
        <a:defRPr sz="1000" b="1">
          <a:solidFill>
            <a:srgbClr val="7F7F7F"/>
          </a:solidFill>
          <a:latin typeface="Adobe Caslon Pro"/>
          <a:ea typeface="Adobe Caslon Pro"/>
          <a:cs typeface="Adobe Caslon Pro"/>
          <a:sym typeface="Adobe Caslon Pro"/>
        </a:defRPr>
      </a:lvl5pPr>
      <a:lvl6pPr indent="457200" algn="r">
        <a:defRPr sz="1000" b="1">
          <a:solidFill>
            <a:srgbClr val="7F7F7F"/>
          </a:solidFill>
          <a:latin typeface="Adobe Caslon Pro"/>
          <a:ea typeface="Adobe Caslon Pro"/>
          <a:cs typeface="Adobe Caslon Pro"/>
          <a:sym typeface="Adobe Caslon Pro"/>
        </a:defRPr>
      </a:lvl6pPr>
      <a:lvl7pPr indent="914400" algn="r">
        <a:defRPr sz="1000" b="1">
          <a:solidFill>
            <a:srgbClr val="7F7F7F"/>
          </a:solidFill>
          <a:latin typeface="Adobe Caslon Pro"/>
          <a:ea typeface="Adobe Caslon Pro"/>
          <a:cs typeface="Adobe Caslon Pro"/>
          <a:sym typeface="Adobe Caslon Pro"/>
        </a:defRPr>
      </a:lvl7pPr>
      <a:lvl8pPr indent="1371600" algn="r">
        <a:defRPr sz="1000" b="1">
          <a:solidFill>
            <a:srgbClr val="7F7F7F"/>
          </a:solidFill>
          <a:latin typeface="Adobe Caslon Pro"/>
          <a:ea typeface="Adobe Caslon Pro"/>
          <a:cs typeface="Adobe Caslon Pro"/>
          <a:sym typeface="Adobe Caslon Pro"/>
        </a:defRPr>
      </a:lvl8pPr>
      <a:lvl9pPr indent="1828800" algn="r">
        <a:defRPr sz="1000" b="1">
          <a:solidFill>
            <a:srgbClr val="7F7F7F"/>
          </a:solidFill>
          <a:latin typeface="Adobe Caslon Pro"/>
          <a:ea typeface="Adobe Caslon Pro"/>
          <a:cs typeface="Adobe Caslon Pro"/>
          <a:sym typeface="Adobe Caslon Pro"/>
        </a:defRPr>
      </a:lvl9pPr>
    </p:titleStyle>
    <p:bodyStyle>
      <a:lvl1pPr marL="342900" indent="-342900">
        <a:spcBef>
          <a:spcPts val="700"/>
        </a:spcBef>
        <a:buSzPct val="100000"/>
        <a:buFont typeface="Arial"/>
        <a:buChar char="»"/>
        <a:defRPr sz="3200">
          <a:latin typeface="Calibri"/>
          <a:ea typeface="Calibri"/>
          <a:cs typeface="Calibri"/>
          <a:sym typeface="Calibri"/>
        </a:defRPr>
      </a:lvl1pPr>
      <a:lvl2pPr marL="783771" indent="-326571">
        <a:spcBef>
          <a:spcPts val="700"/>
        </a:spcBef>
        <a:buSzPct val="100000"/>
        <a:buFont typeface="Arial"/>
        <a:buChar char="–"/>
        <a:defRPr sz="3200">
          <a:latin typeface="Calibri"/>
          <a:ea typeface="Calibri"/>
          <a:cs typeface="Calibri"/>
          <a:sym typeface="Calibri"/>
        </a:defRPr>
      </a:lvl2pPr>
      <a:lvl3pPr marL="1219200" indent="-304800">
        <a:spcBef>
          <a:spcPts val="700"/>
        </a:spcBef>
        <a:buSzPct val="100000"/>
        <a:buFont typeface="Arial"/>
        <a:buChar char="•"/>
        <a:defRPr sz="3200">
          <a:latin typeface="Calibri"/>
          <a:ea typeface="Calibri"/>
          <a:cs typeface="Calibri"/>
          <a:sym typeface="Calibri"/>
        </a:defRPr>
      </a:lvl3pPr>
      <a:lvl4pPr marL="1737360" indent="-365760">
        <a:spcBef>
          <a:spcPts val="700"/>
        </a:spcBef>
        <a:buSzPct val="100000"/>
        <a:buFont typeface="Arial"/>
        <a:buChar char="–"/>
        <a:defRPr sz="3200">
          <a:latin typeface="Calibri"/>
          <a:ea typeface="Calibri"/>
          <a:cs typeface="Calibri"/>
          <a:sym typeface="Calibri"/>
        </a:defRPr>
      </a:lvl4pPr>
      <a:lvl5pPr marL="2235200" indent="-406400">
        <a:spcBef>
          <a:spcPts val="700"/>
        </a:spcBef>
        <a:buSzPct val="100000"/>
        <a:buFont typeface="Arial"/>
        <a:buChar char="»"/>
        <a:defRPr sz="3200">
          <a:latin typeface="Calibri"/>
          <a:ea typeface="Calibri"/>
          <a:cs typeface="Calibri"/>
          <a:sym typeface="Calibri"/>
        </a:defRPr>
      </a:lvl5pPr>
      <a:lvl6pPr marL="2692400" indent="-406400">
        <a:spcBef>
          <a:spcPts val="700"/>
        </a:spcBef>
        <a:buSzPct val="100000"/>
        <a:buFont typeface="Arial"/>
        <a:buChar char="•"/>
        <a:defRPr sz="3200">
          <a:latin typeface="Calibri"/>
          <a:ea typeface="Calibri"/>
          <a:cs typeface="Calibri"/>
          <a:sym typeface="Calibri"/>
        </a:defRPr>
      </a:lvl6pPr>
      <a:lvl7pPr marL="3149600" indent="-406400">
        <a:spcBef>
          <a:spcPts val="700"/>
        </a:spcBef>
        <a:buSzPct val="100000"/>
        <a:buFont typeface="Arial"/>
        <a:buChar char="•"/>
        <a:defRPr sz="3200">
          <a:latin typeface="Calibri"/>
          <a:ea typeface="Calibri"/>
          <a:cs typeface="Calibri"/>
          <a:sym typeface="Calibri"/>
        </a:defRPr>
      </a:lvl7pPr>
      <a:lvl8pPr marL="3606800" indent="-406400">
        <a:spcBef>
          <a:spcPts val="700"/>
        </a:spcBef>
        <a:buSzPct val="100000"/>
        <a:buFont typeface="Arial"/>
        <a:buChar char="•"/>
        <a:defRPr sz="3200">
          <a:latin typeface="Calibri"/>
          <a:ea typeface="Calibri"/>
          <a:cs typeface="Calibri"/>
          <a:sym typeface="Calibri"/>
        </a:defRPr>
      </a:lvl8pPr>
      <a:lvl9pPr marL="4064000" indent="-406400">
        <a:spcBef>
          <a:spcPts val="700"/>
        </a:spcBef>
        <a:buSzPct val="100000"/>
        <a:buFont typeface="Arial"/>
        <a:buChar char="•"/>
        <a:defRPr sz="3200">
          <a:latin typeface="Calibri"/>
          <a:ea typeface="Calibri"/>
          <a:cs typeface="Calibri"/>
          <a:sym typeface="Calibri"/>
        </a:defRPr>
      </a:lvl9pPr>
    </p:bodyStyle>
    <p:otherStyle>
      <a:lvl1pPr algn="r">
        <a:defRPr sz="1200">
          <a:solidFill>
            <a:schemeClr val="tx1"/>
          </a:solidFill>
          <a:latin typeface="+mn-lt"/>
          <a:ea typeface="+mn-ea"/>
          <a:cs typeface="+mn-cs"/>
          <a:sym typeface="Calibri"/>
        </a:defRPr>
      </a:lvl1pPr>
      <a:lvl2pPr indent="457200" algn="r">
        <a:defRPr sz="1200">
          <a:solidFill>
            <a:schemeClr val="tx1"/>
          </a:solidFill>
          <a:latin typeface="+mn-lt"/>
          <a:ea typeface="+mn-ea"/>
          <a:cs typeface="+mn-cs"/>
          <a:sym typeface="Calibri"/>
        </a:defRPr>
      </a:lvl2pPr>
      <a:lvl3pPr indent="914400" algn="r">
        <a:defRPr sz="1200">
          <a:solidFill>
            <a:schemeClr val="tx1"/>
          </a:solidFill>
          <a:latin typeface="+mn-lt"/>
          <a:ea typeface="+mn-ea"/>
          <a:cs typeface="+mn-cs"/>
          <a:sym typeface="Calibri"/>
        </a:defRPr>
      </a:lvl3pPr>
      <a:lvl4pPr indent="1371600" algn="r">
        <a:defRPr sz="1200">
          <a:solidFill>
            <a:schemeClr val="tx1"/>
          </a:solidFill>
          <a:latin typeface="+mn-lt"/>
          <a:ea typeface="+mn-ea"/>
          <a:cs typeface="+mn-cs"/>
          <a:sym typeface="Calibri"/>
        </a:defRPr>
      </a:lvl4pPr>
      <a:lvl5pPr indent="1828800" algn="r">
        <a:defRPr sz="1200">
          <a:solidFill>
            <a:schemeClr val="tx1"/>
          </a:solidFill>
          <a:latin typeface="+mn-lt"/>
          <a:ea typeface="+mn-ea"/>
          <a:cs typeface="+mn-cs"/>
          <a:sym typeface="Calibri"/>
        </a:defRPr>
      </a:lvl5pPr>
      <a:lvl6pPr algn="r">
        <a:defRPr sz="1200">
          <a:solidFill>
            <a:schemeClr val="tx1"/>
          </a:solidFill>
          <a:latin typeface="+mn-lt"/>
          <a:ea typeface="+mn-ea"/>
          <a:cs typeface="+mn-cs"/>
          <a:sym typeface="Calibri"/>
        </a:defRPr>
      </a:lvl6pPr>
      <a:lvl7pPr algn="r">
        <a:defRPr sz="1200">
          <a:solidFill>
            <a:schemeClr val="tx1"/>
          </a:solidFill>
          <a:latin typeface="+mn-lt"/>
          <a:ea typeface="+mn-ea"/>
          <a:cs typeface="+mn-cs"/>
          <a:sym typeface="Calibri"/>
        </a:defRPr>
      </a:lvl7pPr>
      <a:lvl8pPr algn="r">
        <a:defRPr sz="1200">
          <a:solidFill>
            <a:schemeClr val="tx1"/>
          </a:solidFill>
          <a:latin typeface="+mn-lt"/>
          <a:ea typeface="+mn-ea"/>
          <a:cs typeface="+mn-cs"/>
          <a:sym typeface="Calibri"/>
        </a:defRPr>
      </a:lvl8pPr>
      <a:lvl9pPr algn="r">
        <a:defRPr sz="12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 name="Shape 312"/>
          <p:cNvSpPr>
            <a:spLocks noGrp="1"/>
          </p:cNvSpPr>
          <p:nvPr>
            <p:ph type="title"/>
          </p:nvPr>
        </p:nvSpPr>
        <p:spPr>
          <a:xfrm>
            <a:off x="815975" y="1910801"/>
            <a:ext cx="7772400" cy="1362075"/>
          </a:xfrm>
          <a:prstGeom prst="rect">
            <a:avLst/>
          </a:prstGeom>
        </p:spPr>
        <p:txBody>
          <a:bodyPr lIns="0" tIns="0" rIns="0" bIns="0" anchor="t">
            <a:normAutofit/>
          </a:bodyPr>
          <a:lstStyle>
            <a:lvl1pPr algn="l">
              <a:defRPr sz="4000"/>
            </a:lvl1pPr>
          </a:lstStyle>
          <a:p>
            <a:pPr lvl="0">
              <a:defRPr sz="1800" b="0">
                <a:solidFill>
                  <a:srgbClr val="000000"/>
                </a:solidFill>
              </a:defRPr>
            </a:pPr>
            <a:r>
              <a:rPr lang="es-MX" sz="2800" dirty="0"/>
              <a:t>Protocolo de atención consular para personas víctimas de violencia basada en el género </a:t>
            </a:r>
            <a:endParaRPr sz="5400" dirty="0">
              <a:solidFill>
                <a:srgbClr val="7F7F7F"/>
              </a:solidFill>
            </a:endParaRPr>
          </a:p>
        </p:txBody>
      </p:sp>
      <p:sp>
        <p:nvSpPr>
          <p:cNvPr id="313" name="Shape 313"/>
          <p:cNvSpPr/>
          <p:nvPr/>
        </p:nvSpPr>
        <p:spPr>
          <a:xfrm>
            <a:off x="5320145" y="439856"/>
            <a:ext cx="3725430" cy="461665"/>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p>
            <a:pPr lvl="0" algn="r">
              <a:defRPr sz="1800"/>
            </a:pPr>
            <a:r>
              <a:rPr sz="1000" b="1" dirty="0">
                <a:solidFill>
                  <a:srgbClr val="7F7F7F"/>
                </a:solidFill>
                <a:latin typeface="Adobe Caslon Pro"/>
                <a:ea typeface="Adobe Caslon Pro"/>
                <a:cs typeface="Adobe Caslon Pro"/>
                <a:sym typeface="Adobe Caslon Pro"/>
              </a:rPr>
              <a:t>DIRECCIÓN GENERAL DE</a:t>
            </a:r>
            <a:br>
              <a:rPr sz="1000" b="1" dirty="0">
                <a:solidFill>
                  <a:srgbClr val="7F7F7F"/>
                </a:solidFill>
                <a:latin typeface="Adobe Caslon Pro"/>
                <a:ea typeface="Adobe Caslon Pro"/>
                <a:cs typeface="Adobe Caslon Pro"/>
                <a:sym typeface="Adobe Caslon Pro"/>
              </a:rPr>
            </a:br>
            <a:r>
              <a:rPr sz="1000" b="1" dirty="0">
                <a:solidFill>
                  <a:srgbClr val="7F7F7F"/>
                </a:solidFill>
                <a:latin typeface="Adobe Caslon Pro"/>
                <a:ea typeface="Adobe Caslon Pro"/>
                <a:cs typeface="Adobe Caslon Pro"/>
                <a:sym typeface="Adobe Caslon Pro"/>
              </a:rPr>
              <a:t>PROTECCIÓN A MEXICANOS EN EL EXTERIOR</a:t>
            </a:r>
            <a:br>
              <a:rPr sz="1000" b="1" dirty="0">
                <a:solidFill>
                  <a:srgbClr val="7F7F7F"/>
                </a:solidFill>
                <a:latin typeface="Adobe Caslon Pro"/>
                <a:ea typeface="Adobe Caslon Pro"/>
                <a:cs typeface="Adobe Caslon Pro"/>
                <a:sym typeface="Adobe Caslon Pro"/>
              </a:rPr>
            </a:br>
            <a:endParaRPr sz="1000" b="1" dirty="0">
              <a:solidFill>
                <a:srgbClr val="7F7F7F"/>
              </a:solidFill>
              <a:latin typeface="Adobe Caslon Pro"/>
              <a:ea typeface="Adobe Caslon Pro"/>
              <a:cs typeface="Adobe Caslon Pro"/>
              <a:sym typeface="Adobe Caslon Pro"/>
            </a:endParaRPr>
          </a:p>
        </p:txBody>
      </p:sp>
      <p:sp>
        <p:nvSpPr>
          <p:cNvPr id="315" name="Shape 315"/>
          <p:cNvSpPr/>
          <p:nvPr/>
        </p:nvSpPr>
        <p:spPr>
          <a:xfrm>
            <a:off x="1628775" y="6493192"/>
            <a:ext cx="5759450" cy="39624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p>
            <a:pPr lvl="0" algn="ctr">
              <a:defRPr sz="1800"/>
            </a:pPr>
            <a:r>
              <a:rPr sz="1000">
                <a:solidFill>
                  <a:srgbClr val="7F7F7F"/>
                </a:solidFill>
                <a:latin typeface="Adobe Caslon Pro"/>
                <a:ea typeface="Adobe Caslon Pro"/>
                <a:cs typeface="Adobe Caslon Pro"/>
                <a:sym typeface="Adobe Caslon Pro"/>
              </a:rPr>
              <a:t>Avenida Juárez núm. 20, Col. Centro, Del. Cuauhtémoc, , C.P. 06010, México, D.F., </a:t>
            </a:r>
          </a:p>
          <a:p>
            <a:pPr lvl="0" algn="ctr">
              <a:defRPr sz="1800"/>
            </a:pPr>
            <a:r>
              <a:rPr sz="1000">
                <a:solidFill>
                  <a:srgbClr val="7F7F7F"/>
                </a:solidFill>
                <a:latin typeface="Adobe Caslon Pro"/>
                <a:ea typeface="Adobe Caslon Pro"/>
                <a:cs typeface="Adobe Caslon Pro"/>
                <a:sym typeface="Adobe Caslon Pro"/>
              </a:rPr>
              <a:t>Tels.: (55) 3686 - 5100  </a:t>
            </a:r>
            <a:r>
              <a:rPr sz="1000" b="1">
                <a:solidFill>
                  <a:srgbClr val="7F7F7F"/>
                </a:solidFill>
                <a:latin typeface="Adobe Caslon Pro"/>
                <a:ea typeface="Adobe Caslon Pro"/>
                <a:cs typeface="Adobe Caslon Pro"/>
                <a:sym typeface="Adobe Caslon Pro"/>
              </a:rPr>
              <a:t>http://www.sre.gob.mx</a:t>
            </a:r>
          </a:p>
        </p:txBody>
      </p:sp>
      <p:sp>
        <p:nvSpPr>
          <p:cNvPr id="316" name="Shape 316"/>
          <p:cNvSpPr/>
          <p:nvPr/>
        </p:nvSpPr>
        <p:spPr>
          <a:xfrm>
            <a:off x="6705600" y="6598980"/>
            <a:ext cx="2133600" cy="184666"/>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lgn="r">
              <a:defRPr sz="1200">
                <a:solidFill>
                  <a:srgbClr val="898989"/>
                </a:solidFill>
              </a:defRPr>
            </a:lvl1pPr>
          </a:lstStyle>
          <a:p>
            <a:pPr lvl="0">
              <a:defRPr sz="1800">
                <a:solidFill>
                  <a:srgbClr val="000000"/>
                </a:solidFill>
              </a:defRPr>
            </a:pPr>
            <a:r>
              <a:rPr lang="es-MX" sz="1200" dirty="0" smtClean="0">
                <a:solidFill>
                  <a:srgbClr val="898989"/>
                </a:solidFill>
              </a:rPr>
              <a:t>29</a:t>
            </a:r>
            <a:endParaRPr sz="1200" dirty="0">
              <a:solidFill>
                <a:srgbClr val="898989"/>
              </a:solidFill>
            </a:endParaRPr>
          </a:p>
        </p:txBody>
      </p:sp>
      <p:pic>
        <p:nvPicPr>
          <p:cNvPr id="3" name="Imagen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12760" y="3681063"/>
            <a:ext cx="2732809" cy="1093124"/>
          </a:xfrm>
          <a:prstGeom prst="rect">
            <a:avLst/>
          </a:prstGeom>
        </p:spPr>
      </p:pic>
      <p:pic>
        <p:nvPicPr>
          <p:cNvPr id="4" name="Imagen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191" y="2748765"/>
            <a:ext cx="4447309" cy="306678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0" name="Group 120"/>
          <p:cNvGrpSpPr/>
          <p:nvPr/>
        </p:nvGrpSpPr>
        <p:grpSpPr>
          <a:xfrm>
            <a:off x="161925" y="942922"/>
            <a:ext cx="8693150" cy="4986340"/>
            <a:chOff x="0" y="-442754"/>
            <a:chExt cx="8693150" cy="4986338"/>
          </a:xfrm>
        </p:grpSpPr>
        <p:pic>
          <p:nvPicPr>
            <p:cNvPr id="118" name="image.png"/>
            <p:cNvPicPr/>
            <p:nvPr/>
          </p:nvPicPr>
          <p:blipFill>
            <a:blip r:embed="rId2">
              <a:extLst/>
            </a:blip>
            <a:stretch>
              <a:fillRect/>
            </a:stretch>
          </p:blipFill>
          <p:spPr>
            <a:xfrm>
              <a:off x="0" y="-442754"/>
              <a:ext cx="8693150" cy="4986338"/>
            </a:xfrm>
            <a:prstGeom prst="rect">
              <a:avLst/>
            </a:prstGeom>
            <a:ln w="12700" cap="flat">
              <a:noFill/>
              <a:miter lim="400000"/>
            </a:ln>
            <a:effectLst/>
          </p:spPr>
        </p:pic>
        <p:sp>
          <p:nvSpPr>
            <p:cNvPr id="119" name="Shape 119"/>
            <p:cNvSpPr/>
            <p:nvPr/>
          </p:nvSpPr>
          <p:spPr>
            <a:xfrm>
              <a:off x="231775" y="287953"/>
              <a:ext cx="8229600" cy="584773"/>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p>
              <a:pPr marL="457200" indent="-457200">
                <a:buFont typeface="Arial" panose="020B0604020202020204" pitchFamily="34" charset="0"/>
                <a:buChar char="•"/>
              </a:pPr>
              <a:endParaRPr lang="es-MX" sz="3200" dirty="0"/>
            </a:p>
          </p:txBody>
        </p:sp>
      </p:grpSp>
      <p:sp>
        <p:nvSpPr>
          <p:cNvPr id="121" name="Shape 121"/>
          <p:cNvSpPr/>
          <p:nvPr/>
        </p:nvSpPr>
        <p:spPr>
          <a:xfrm>
            <a:off x="815975" y="449580"/>
            <a:ext cx="8229600" cy="548640"/>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p>
            <a:pPr lvl="0" algn="r">
              <a:defRPr sz="1800"/>
            </a:pPr>
            <a:r>
              <a:rPr sz="1000" b="1">
                <a:solidFill>
                  <a:srgbClr val="7F7F7F"/>
                </a:solidFill>
                <a:latin typeface="Adobe Caslon Pro"/>
                <a:ea typeface="Adobe Caslon Pro"/>
                <a:cs typeface="Adobe Caslon Pro"/>
                <a:sym typeface="Adobe Caslon Pro"/>
              </a:rPr>
              <a:t>DIRECCIÓN GENERAL DE</a:t>
            </a:r>
            <a:br>
              <a:rPr sz="1000" b="1">
                <a:solidFill>
                  <a:srgbClr val="7F7F7F"/>
                </a:solidFill>
                <a:latin typeface="Adobe Caslon Pro"/>
                <a:ea typeface="Adobe Caslon Pro"/>
                <a:cs typeface="Adobe Caslon Pro"/>
                <a:sym typeface="Adobe Caslon Pro"/>
              </a:rPr>
            </a:br>
            <a:r>
              <a:rPr sz="1000" b="1">
                <a:solidFill>
                  <a:srgbClr val="7F7F7F"/>
                </a:solidFill>
                <a:latin typeface="Adobe Caslon Pro"/>
                <a:ea typeface="Adobe Caslon Pro"/>
                <a:cs typeface="Adobe Caslon Pro"/>
                <a:sym typeface="Adobe Caslon Pro"/>
              </a:rPr>
              <a:t>PROTECCIÓN A MEXICANOS EN EL EXTERIOR</a:t>
            </a:r>
            <a:br>
              <a:rPr sz="1000" b="1">
                <a:solidFill>
                  <a:srgbClr val="7F7F7F"/>
                </a:solidFill>
                <a:latin typeface="Adobe Caslon Pro"/>
                <a:ea typeface="Adobe Caslon Pro"/>
                <a:cs typeface="Adobe Caslon Pro"/>
                <a:sym typeface="Adobe Caslon Pro"/>
              </a:rPr>
            </a:br>
            <a:endParaRPr sz="1000" b="1">
              <a:solidFill>
                <a:srgbClr val="7F7F7F"/>
              </a:solidFill>
              <a:latin typeface="Adobe Caslon Pro"/>
              <a:ea typeface="Adobe Caslon Pro"/>
              <a:cs typeface="Adobe Caslon Pro"/>
              <a:sym typeface="Adobe Caslon Pro"/>
            </a:endParaRPr>
          </a:p>
        </p:txBody>
      </p:sp>
      <p:sp>
        <p:nvSpPr>
          <p:cNvPr id="122" name="Shape 122"/>
          <p:cNvSpPr/>
          <p:nvPr/>
        </p:nvSpPr>
        <p:spPr>
          <a:xfrm>
            <a:off x="1628775" y="6493192"/>
            <a:ext cx="5759450" cy="39624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p>
            <a:pPr lvl="0" algn="ctr">
              <a:defRPr sz="1800"/>
            </a:pPr>
            <a:r>
              <a:rPr sz="1000" dirty="0" err="1">
                <a:solidFill>
                  <a:srgbClr val="7F7F7F"/>
                </a:solidFill>
                <a:latin typeface="Adobe Caslon Pro"/>
                <a:ea typeface="Adobe Caslon Pro"/>
                <a:cs typeface="Adobe Caslon Pro"/>
                <a:sym typeface="Adobe Caslon Pro"/>
              </a:rPr>
              <a:t>Avenida</a:t>
            </a:r>
            <a:r>
              <a:rPr sz="1000" dirty="0">
                <a:solidFill>
                  <a:srgbClr val="7F7F7F"/>
                </a:solidFill>
                <a:latin typeface="Adobe Caslon Pro"/>
                <a:ea typeface="Adobe Caslon Pro"/>
                <a:cs typeface="Adobe Caslon Pro"/>
                <a:sym typeface="Adobe Caslon Pro"/>
              </a:rPr>
              <a:t> Juárez </a:t>
            </a:r>
            <a:r>
              <a:rPr sz="1000" dirty="0" err="1">
                <a:solidFill>
                  <a:srgbClr val="7F7F7F"/>
                </a:solidFill>
                <a:latin typeface="Adobe Caslon Pro"/>
                <a:ea typeface="Adobe Caslon Pro"/>
                <a:cs typeface="Adobe Caslon Pro"/>
                <a:sym typeface="Adobe Caslon Pro"/>
              </a:rPr>
              <a:t>núm</a:t>
            </a:r>
            <a:r>
              <a:rPr sz="1000" dirty="0">
                <a:solidFill>
                  <a:srgbClr val="7F7F7F"/>
                </a:solidFill>
                <a:latin typeface="Adobe Caslon Pro"/>
                <a:ea typeface="Adobe Caslon Pro"/>
                <a:cs typeface="Adobe Caslon Pro"/>
                <a:sym typeface="Adobe Caslon Pro"/>
              </a:rPr>
              <a:t>. 20, Col. Centro, Del. Cuauhtémoc, , C.P. 06010, México, D.F., </a:t>
            </a:r>
          </a:p>
          <a:p>
            <a:pPr lvl="0" algn="ctr">
              <a:defRPr sz="1800"/>
            </a:pPr>
            <a:r>
              <a:rPr sz="1000" dirty="0" err="1">
                <a:solidFill>
                  <a:srgbClr val="7F7F7F"/>
                </a:solidFill>
                <a:latin typeface="Adobe Caslon Pro"/>
                <a:ea typeface="Adobe Caslon Pro"/>
                <a:cs typeface="Adobe Caslon Pro"/>
                <a:sym typeface="Adobe Caslon Pro"/>
              </a:rPr>
              <a:t>Tels</a:t>
            </a:r>
            <a:r>
              <a:rPr sz="1000" dirty="0">
                <a:solidFill>
                  <a:srgbClr val="7F7F7F"/>
                </a:solidFill>
                <a:latin typeface="Adobe Caslon Pro"/>
                <a:ea typeface="Adobe Caslon Pro"/>
                <a:cs typeface="Adobe Caslon Pro"/>
                <a:sym typeface="Adobe Caslon Pro"/>
              </a:rPr>
              <a:t>.: (55) 3686 - 5100  </a:t>
            </a:r>
            <a:r>
              <a:rPr sz="1000" b="1" dirty="0">
                <a:solidFill>
                  <a:srgbClr val="7F7F7F"/>
                </a:solidFill>
                <a:latin typeface="Adobe Caslon Pro"/>
                <a:ea typeface="Adobe Caslon Pro"/>
                <a:cs typeface="Adobe Caslon Pro"/>
                <a:sym typeface="Adobe Caslon Pro"/>
              </a:rPr>
              <a:t>http://www.sre.gob.mx</a:t>
            </a:r>
          </a:p>
        </p:txBody>
      </p:sp>
      <p:sp>
        <p:nvSpPr>
          <p:cNvPr id="123" name="Shape 123"/>
          <p:cNvSpPr/>
          <p:nvPr/>
        </p:nvSpPr>
        <p:spPr>
          <a:xfrm>
            <a:off x="6716486" y="6614369"/>
            <a:ext cx="21336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lgn="r">
              <a:defRPr sz="1200">
                <a:solidFill>
                  <a:srgbClr val="898989"/>
                </a:solidFill>
              </a:defRPr>
            </a:lvl1pPr>
          </a:lstStyle>
          <a:p>
            <a:pPr lvl="0">
              <a:defRPr sz="1800">
                <a:solidFill>
                  <a:srgbClr val="000000"/>
                </a:solidFill>
              </a:defRPr>
            </a:pPr>
            <a:r>
              <a:rPr lang="es-MX" sz="1000" dirty="0">
                <a:solidFill>
                  <a:srgbClr val="000000"/>
                </a:solidFill>
              </a:rPr>
              <a:t>3</a:t>
            </a:r>
            <a:r>
              <a:rPr lang="es-MX" sz="1000" dirty="0" smtClean="0">
                <a:solidFill>
                  <a:srgbClr val="000000"/>
                </a:solidFill>
              </a:rPr>
              <a:t>0</a:t>
            </a:r>
            <a:endParaRPr sz="1000" dirty="0">
              <a:solidFill>
                <a:srgbClr val="898989"/>
              </a:solidFill>
            </a:endParaRPr>
          </a:p>
        </p:txBody>
      </p:sp>
      <p:sp>
        <p:nvSpPr>
          <p:cNvPr id="8" name="20 Rectángulo redondeado"/>
          <p:cNvSpPr/>
          <p:nvPr/>
        </p:nvSpPr>
        <p:spPr>
          <a:xfrm>
            <a:off x="4508500" y="1891943"/>
            <a:ext cx="4038600" cy="3124200"/>
          </a:xfrm>
          <a:prstGeom prst="roundRect">
            <a:avLst/>
          </a:prstGeom>
          <a:solidFill>
            <a:srgbClr val="67B7E6">
              <a:lumMod val="50000"/>
            </a:srgbClr>
          </a:solidFill>
          <a:ln w="19050" cap="flat" cmpd="sng" algn="ctr">
            <a:solidFill>
              <a:srgbClr val="009DDC">
                <a:shade val="50000"/>
              </a:srgbClr>
            </a:solidFill>
            <a:prstDash val="solid"/>
          </a:ln>
          <a:effectLst/>
        </p:spPr>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MX" sz="1800" b="1" i="0" u="none" strike="noStrike" kern="1200" cap="none" spc="0" normalizeH="0" baseline="0" noProof="0" dirty="0" smtClean="0">
                <a:ln>
                  <a:noFill/>
                </a:ln>
                <a:solidFill>
                  <a:srgbClr val="009DDC">
                    <a:lumMod val="60000"/>
                    <a:lumOff val="40000"/>
                  </a:srgbClr>
                </a:solidFill>
                <a:effectLst/>
                <a:uLnTx/>
                <a:uFillTx/>
                <a:latin typeface="Tw Cen MT"/>
                <a:ea typeface="+mn-ea"/>
                <a:cs typeface="+mn-cs"/>
              </a:rPr>
              <a:t>PARA PERSONAL CONSULAR</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s-MX" sz="2000" b="0" i="0" u="none" strike="noStrike" kern="1200" cap="none" spc="0" normalizeH="0" baseline="0" noProof="0" dirty="0" smtClean="0">
              <a:ln>
                <a:noFill/>
              </a:ln>
              <a:solidFill>
                <a:prstClr val="white">
                  <a:lumMod val="95000"/>
                </a:prstClr>
              </a:solidFill>
              <a:effectLst/>
              <a:uLnTx/>
              <a:uFillTx/>
              <a:latin typeface="Tw Cen MT"/>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MX" sz="2000" b="0" i="0" u="none" strike="noStrike" kern="1200" cap="none" spc="0" normalizeH="0" baseline="0" noProof="0" dirty="0" smtClean="0">
                <a:ln>
                  <a:noFill/>
                </a:ln>
                <a:solidFill>
                  <a:prstClr val="white">
                    <a:lumMod val="95000"/>
                  </a:prstClr>
                </a:solidFill>
                <a:effectLst/>
                <a:uLnTx/>
                <a:uFillTx/>
                <a:latin typeface="Tw Cen MT"/>
                <a:ea typeface="+mn-ea"/>
                <a:cs typeface="+mn-cs"/>
              </a:rPr>
              <a:t>Instalaciones adecuadas para la atención integral</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s-MX" sz="2000" b="0" i="0" u="none" strike="noStrike" kern="1200" cap="none" spc="0" normalizeH="0" baseline="0" noProof="0" dirty="0" smtClean="0">
              <a:ln>
                <a:noFill/>
              </a:ln>
              <a:solidFill>
                <a:prstClr val="white">
                  <a:lumMod val="95000"/>
                </a:prstClr>
              </a:solidFill>
              <a:effectLst/>
              <a:uLnTx/>
              <a:uFillTx/>
              <a:latin typeface="Tw Cen MT"/>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MX" sz="2000" b="0" i="0" u="none" strike="noStrike" kern="1200" cap="none" spc="0" normalizeH="0" baseline="0" noProof="0" dirty="0" smtClean="0">
                <a:ln>
                  <a:noFill/>
                </a:ln>
                <a:solidFill>
                  <a:prstClr val="white">
                    <a:lumMod val="95000"/>
                  </a:prstClr>
                </a:solidFill>
                <a:effectLst/>
                <a:uLnTx/>
                <a:uFillTx/>
                <a:latin typeface="Tw Cen MT"/>
                <a:ea typeface="+mn-ea"/>
                <a:cs typeface="+mn-cs"/>
              </a:rPr>
              <a:t>Plan de coordinación interna entre áreas consulares y consulados</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s-MX" sz="2000" b="0" i="0" u="none" strike="noStrike" kern="1200" cap="none" spc="0" normalizeH="0" baseline="0" noProof="0" dirty="0" smtClean="0">
              <a:ln>
                <a:noFill/>
              </a:ln>
              <a:solidFill>
                <a:prstClr val="white">
                  <a:lumMod val="95000"/>
                </a:prstClr>
              </a:solidFill>
              <a:effectLst/>
              <a:uLnTx/>
              <a:uFillTx/>
              <a:latin typeface="Tw Cen MT"/>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MX" sz="2000" b="0" i="0" u="none" strike="noStrike" kern="1200" cap="none" spc="0" normalizeH="0" baseline="0" noProof="0" dirty="0" smtClean="0">
                <a:ln>
                  <a:noFill/>
                </a:ln>
                <a:solidFill>
                  <a:prstClr val="white">
                    <a:lumMod val="95000"/>
                  </a:prstClr>
                </a:solidFill>
                <a:effectLst/>
                <a:uLnTx/>
                <a:uFillTx/>
                <a:latin typeface="Tw Cen MT"/>
                <a:ea typeface="+mn-ea"/>
                <a:cs typeface="+mn-cs"/>
              </a:rPr>
              <a:t>Formación y actualización de redes de apoyo</a:t>
            </a:r>
          </a:p>
        </p:txBody>
      </p:sp>
      <p:sp>
        <p:nvSpPr>
          <p:cNvPr id="9" name="21 Rectángulo redondeado"/>
          <p:cNvSpPr/>
          <p:nvPr/>
        </p:nvSpPr>
        <p:spPr>
          <a:xfrm>
            <a:off x="390525" y="1873992"/>
            <a:ext cx="3810000" cy="3124200"/>
          </a:xfrm>
          <a:prstGeom prst="roundRect">
            <a:avLst/>
          </a:prstGeom>
          <a:solidFill>
            <a:srgbClr val="009DDC">
              <a:lumMod val="60000"/>
              <a:lumOff val="40000"/>
            </a:srgbClr>
          </a:solidFill>
          <a:ln w="19050" cap="flat" cmpd="sng" algn="ctr">
            <a:solidFill>
              <a:srgbClr val="009DDC">
                <a:shade val="50000"/>
              </a:srgbClr>
            </a:solidFill>
            <a:prstDash val="solid"/>
          </a:ln>
          <a:effectLst/>
        </p:spPr>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MX" sz="1800" b="1" i="0" u="none" strike="noStrike" kern="1200" cap="none" spc="0" normalizeH="0" baseline="0" noProof="0" dirty="0" smtClean="0">
                <a:ln>
                  <a:noFill/>
                </a:ln>
                <a:solidFill>
                  <a:srgbClr val="009DDC">
                    <a:lumMod val="50000"/>
                  </a:srgbClr>
                </a:solidFill>
                <a:effectLst/>
                <a:uLnTx/>
                <a:uFillTx/>
                <a:latin typeface="Tw Cen MT"/>
                <a:ea typeface="+mn-ea"/>
                <a:cs typeface="+mn-cs"/>
              </a:rPr>
              <a:t>PARA LA DGPME</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s-MX" sz="1800" b="0" i="0" u="none" strike="noStrike" kern="1200" cap="none" spc="0" normalizeH="0" baseline="0" noProof="0" dirty="0" smtClean="0">
              <a:ln>
                <a:noFill/>
              </a:ln>
              <a:solidFill>
                <a:prstClr val="white"/>
              </a:solidFill>
              <a:effectLst/>
              <a:uLnTx/>
              <a:uFillTx/>
              <a:latin typeface="Tw Cen MT"/>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MX" sz="2000" b="0" i="0" u="none" strike="noStrike" kern="1200" cap="none" spc="0" normalizeH="0" baseline="0" noProof="0" dirty="0" smtClean="0">
                <a:ln>
                  <a:noFill/>
                </a:ln>
                <a:solidFill>
                  <a:prstClr val="white"/>
                </a:solidFill>
                <a:effectLst/>
                <a:uLnTx/>
                <a:uFillTx/>
                <a:latin typeface="Tw Cen MT"/>
                <a:ea typeface="+mn-ea"/>
                <a:cs typeface="+mn-cs"/>
              </a:rPr>
              <a:t>Elementos mínimos de un plan de capacitación y sensibilización</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s-MX" sz="2000" b="0" i="0" u="none" strike="noStrike" kern="1200" cap="none" spc="0" normalizeH="0" baseline="0" noProof="0" dirty="0" smtClean="0">
              <a:ln>
                <a:noFill/>
              </a:ln>
              <a:solidFill>
                <a:prstClr val="white"/>
              </a:solidFill>
              <a:effectLst/>
              <a:uLnTx/>
              <a:uFillTx/>
              <a:latin typeface="Tw Cen MT"/>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MX" sz="2000" b="0" i="0" u="none" strike="noStrike" kern="1200" cap="none" spc="0" normalizeH="0" baseline="0" noProof="0" dirty="0" smtClean="0">
                <a:ln>
                  <a:noFill/>
                </a:ln>
                <a:solidFill>
                  <a:prstClr val="white"/>
                </a:solidFill>
                <a:effectLst/>
                <a:uLnTx/>
                <a:uFillTx/>
                <a:latin typeface="Tw Cen MT"/>
                <a:ea typeface="+mn-ea"/>
                <a:cs typeface="+mn-cs"/>
              </a:rPr>
              <a:t>Características del sistema de registro de casos</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s-MX" sz="2000" b="0" i="0" u="none" strike="noStrike" kern="1200" cap="none" spc="0" normalizeH="0" baseline="0" noProof="0" dirty="0" smtClean="0">
              <a:ln>
                <a:noFill/>
              </a:ln>
              <a:solidFill>
                <a:prstClr val="white"/>
              </a:solidFill>
              <a:effectLst/>
              <a:uLnTx/>
              <a:uFillTx/>
              <a:latin typeface="Tw Cen MT"/>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MX" sz="2000" b="0" i="0" u="none" strike="noStrike" kern="1200" cap="none" spc="0" normalizeH="0" baseline="0" noProof="0" dirty="0" smtClean="0">
                <a:ln>
                  <a:noFill/>
                </a:ln>
                <a:solidFill>
                  <a:prstClr val="white"/>
                </a:solidFill>
                <a:effectLst/>
                <a:uLnTx/>
                <a:uFillTx/>
                <a:latin typeface="Tw Cen MT"/>
                <a:ea typeface="+mn-ea"/>
                <a:cs typeface="+mn-cs"/>
              </a:rPr>
              <a:t>Tipos de materiales de difusión</a:t>
            </a:r>
          </a:p>
        </p:txBody>
      </p:sp>
    </p:spTree>
    <p:extLst>
      <p:ext uri="{BB962C8B-B14F-4D97-AF65-F5344CB8AC3E}">
        <p14:creationId xmlns:p14="http://schemas.microsoft.com/office/powerpoint/2010/main" val="3717150311"/>
      </p:ext>
    </p:extLst>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0" name="Group 120"/>
          <p:cNvGrpSpPr/>
          <p:nvPr/>
        </p:nvGrpSpPr>
        <p:grpSpPr>
          <a:xfrm>
            <a:off x="161925" y="942922"/>
            <a:ext cx="8693150" cy="4986340"/>
            <a:chOff x="0" y="-442754"/>
            <a:chExt cx="8693150" cy="4986338"/>
          </a:xfrm>
        </p:grpSpPr>
        <p:pic>
          <p:nvPicPr>
            <p:cNvPr id="118" name="image.png"/>
            <p:cNvPicPr/>
            <p:nvPr/>
          </p:nvPicPr>
          <p:blipFill>
            <a:blip r:embed="rId2">
              <a:extLst/>
            </a:blip>
            <a:stretch>
              <a:fillRect/>
            </a:stretch>
          </p:blipFill>
          <p:spPr>
            <a:xfrm>
              <a:off x="0" y="-442754"/>
              <a:ext cx="8693150" cy="4986338"/>
            </a:xfrm>
            <a:prstGeom prst="rect">
              <a:avLst/>
            </a:prstGeom>
            <a:ln w="12700" cap="flat">
              <a:noFill/>
              <a:miter lim="400000"/>
            </a:ln>
            <a:effectLst/>
          </p:spPr>
        </p:pic>
        <p:sp>
          <p:nvSpPr>
            <p:cNvPr id="119" name="Shape 119"/>
            <p:cNvSpPr/>
            <p:nvPr/>
          </p:nvSpPr>
          <p:spPr>
            <a:xfrm>
              <a:off x="231775" y="287953"/>
              <a:ext cx="8229600" cy="584773"/>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p>
              <a:pPr marL="457200" indent="-457200">
                <a:buFont typeface="Arial" panose="020B0604020202020204" pitchFamily="34" charset="0"/>
                <a:buChar char="•"/>
              </a:pPr>
              <a:endParaRPr lang="es-MX" sz="3200" dirty="0"/>
            </a:p>
          </p:txBody>
        </p:sp>
      </p:grpSp>
      <p:sp>
        <p:nvSpPr>
          <p:cNvPr id="121" name="Shape 121"/>
          <p:cNvSpPr/>
          <p:nvPr/>
        </p:nvSpPr>
        <p:spPr>
          <a:xfrm>
            <a:off x="815975" y="449580"/>
            <a:ext cx="8229600" cy="548640"/>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p>
            <a:pPr lvl="0" algn="r">
              <a:defRPr sz="1800"/>
            </a:pPr>
            <a:r>
              <a:rPr sz="1000" b="1">
                <a:solidFill>
                  <a:srgbClr val="7F7F7F"/>
                </a:solidFill>
                <a:latin typeface="Adobe Caslon Pro"/>
                <a:ea typeface="Adobe Caslon Pro"/>
                <a:cs typeface="Adobe Caslon Pro"/>
                <a:sym typeface="Adobe Caslon Pro"/>
              </a:rPr>
              <a:t>DIRECCIÓN GENERAL DE</a:t>
            </a:r>
            <a:br>
              <a:rPr sz="1000" b="1">
                <a:solidFill>
                  <a:srgbClr val="7F7F7F"/>
                </a:solidFill>
                <a:latin typeface="Adobe Caslon Pro"/>
                <a:ea typeface="Adobe Caslon Pro"/>
                <a:cs typeface="Adobe Caslon Pro"/>
                <a:sym typeface="Adobe Caslon Pro"/>
              </a:rPr>
            </a:br>
            <a:r>
              <a:rPr sz="1000" b="1">
                <a:solidFill>
                  <a:srgbClr val="7F7F7F"/>
                </a:solidFill>
                <a:latin typeface="Adobe Caslon Pro"/>
                <a:ea typeface="Adobe Caslon Pro"/>
                <a:cs typeface="Adobe Caslon Pro"/>
                <a:sym typeface="Adobe Caslon Pro"/>
              </a:rPr>
              <a:t>PROTECCIÓN A MEXICANOS EN EL EXTERIOR</a:t>
            </a:r>
            <a:br>
              <a:rPr sz="1000" b="1">
                <a:solidFill>
                  <a:srgbClr val="7F7F7F"/>
                </a:solidFill>
                <a:latin typeface="Adobe Caslon Pro"/>
                <a:ea typeface="Adobe Caslon Pro"/>
                <a:cs typeface="Adobe Caslon Pro"/>
                <a:sym typeface="Adobe Caslon Pro"/>
              </a:rPr>
            </a:br>
            <a:endParaRPr sz="1000" b="1">
              <a:solidFill>
                <a:srgbClr val="7F7F7F"/>
              </a:solidFill>
              <a:latin typeface="Adobe Caslon Pro"/>
              <a:ea typeface="Adobe Caslon Pro"/>
              <a:cs typeface="Adobe Caslon Pro"/>
              <a:sym typeface="Adobe Caslon Pro"/>
            </a:endParaRPr>
          </a:p>
        </p:txBody>
      </p:sp>
      <p:sp>
        <p:nvSpPr>
          <p:cNvPr id="122" name="Shape 122"/>
          <p:cNvSpPr/>
          <p:nvPr/>
        </p:nvSpPr>
        <p:spPr>
          <a:xfrm>
            <a:off x="1628775" y="6493192"/>
            <a:ext cx="5759450" cy="39624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p>
            <a:pPr lvl="0" algn="ctr">
              <a:defRPr sz="1800"/>
            </a:pPr>
            <a:r>
              <a:rPr sz="1000" dirty="0" err="1">
                <a:solidFill>
                  <a:srgbClr val="7F7F7F"/>
                </a:solidFill>
                <a:latin typeface="Adobe Caslon Pro"/>
                <a:ea typeface="Adobe Caslon Pro"/>
                <a:cs typeface="Adobe Caslon Pro"/>
                <a:sym typeface="Adobe Caslon Pro"/>
              </a:rPr>
              <a:t>Avenida</a:t>
            </a:r>
            <a:r>
              <a:rPr sz="1000" dirty="0">
                <a:solidFill>
                  <a:srgbClr val="7F7F7F"/>
                </a:solidFill>
                <a:latin typeface="Adobe Caslon Pro"/>
                <a:ea typeface="Adobe Caslon Pro"/>
                <a:cs typeface="Adobe Caslon Pro"/>
                <a:sym typeface="Adobe Caslon Pro"/>
              </a:rPr>
              <a:t> Juárez </a:t>
            </a:r>
            <a:r>
              <a:rPr sz="1000" dirty="0" err="1">
                <a:solidFill>
                  <a:srgbClr val="7F7F7F"/>
                </a:solidFill>
                <a:latin typeface="Adobe Caslon Pro"/>
                <a:ea typeface="Adobe Caslon Pro"/>
                <a:cs typeface="Adobe Caslon Pro"/>
                <a:sym typeface="Adobe Caslon Pro"/>
              </a:rPr>
              <a:t>núm</a:t>
            </a:r>
            <a:r>
              <a:rPr sz="1000" dirty="0">
                <a:solidFill>
                  <a:srgbClr val="7F7F7F"/>
                </a:solidFill>
                <a:latin typeface="Adobe Caslon Pro"/>
                <a:ea typeface="Adobe Caslon Pro"/>
                <a:cs typeface="Adobe Caslon Pro"/>
                <a:sym typeface="Adobe Caslon Pro"/>
              </a:rPr>
              <a:t>. 20, Col. Centro, Del. Cuauhtémoc, , C.P. 06010, México, D.F., </a:t>
            </a:r>
          </a:p>
          <a:p>
            <a:pPr lvl="0" algn="ctr">
              <a:defRPr sz="1800"/>
            </a:pPr>
            <a:r>
              <a:rPr sz="1000" dirty="0" err="1">
                <a:solidFill>
                  <a:srgbClr val="7F7F7F"/>
                </a:solidFill>
                <a:latin typeface="Adobe Caslon Pro"/>
                <a:ea typeface="Adobe Caslon Pro"/>
                <a:cs typeface="Adobe Caslon Pro"/>
                <a:sym typeface="Adobe Caslon Pro"/>
              </a:rPr>
              <a:t>Tels</a:t>
            </a:r>
            <a:r>
              <a:rPr sz="1000" dirty="0">
                <a:solidFill>
                  <a:srgbClr val="7F7F7F"/>
                </a:solidFill>
                <a:latin typeface="Adobe Caslon Pro"/>
                <a:ea typeface="Adobe Caslon Pro"/>
                <a:cs typeface="Adobe Caslon Pro"/>
                <a:sym typeface="Adobe Caslon Pro"/>
              </a:rPr>
              <a:t>.: (55) 3686 - 5100  </a:t>
            </a:r>
            <a:r>
              <a:rPr sz="1000" b="1" dirty="0">
                <a:solidFill>
                  <a:srgbClr val="7F7F7F"/>
                </a:solidFill>
                <a:latin typeface="Adobe Caslon Pro"/>
                <a:ea typeface="Adobe Caslon Pro"/>
                <a:cs typeface="Adobe Caslon Pro"/>
                <a:sym typeface="Adobe Caslon Pro"/>
              </a:rPr>
              <a:t>http://www.sre.gob.mx</a:t>
            </a:r>
          </a:p>
        </p:txBody>
      </p:sp>
      <p:sp>
        <p:nvSpPr>
          <p:cNvPr id="123" name="Shape 123"/>
          <p:cNvSpPr/>
          <p:nvPr/>
        </p:nvSpPr>
        <p:spPr>
          <a:xfrm>
            <a:off x="6716486" y="6614369"/>
            <a:ext cx="21336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lgn="r">
              <a:defRPr sz="1200">
                <a:solidFill>
                  <a:srgbClr val="898989"/>
                </a:solidFill>
              </a:defRPr>
            </a:lvl1pPr>
          </a:lstStyle>
          <a:p>
            <a:pPr lvl="0">
              <a:defRPr sz="1800">
                <a:solidFill>
                  <a:srgbClr val="000000"/>
                </a:solidFill>
              </a:defRPr>
            </a:pPr>
            <a:r>
              <a:rPr lang="es-MX" sz="1000" dirty="0">
                <a:solidFill>
                  <a:srgbClr val="000000"/>
                </a:solidFill>
              </a:rPr>
              <a:t>3</a:t>
            </a:r>
            <a:r>
              <a:rPr lang="es-MX" sz="1000" dirty="0" smtClean="0">
                <a:solidFill>
                  <a:srgbClr val="000000"/>
                </a:solidFill>
              </a:rPr>
              <a:t>0</a:t>
            </a:r>
            <a:endParaRPr sz="1000" dirty="0">
              <a:solidFill>
                <a:srgbClr val="898989"/>
              </a:solidFill>
            </a:endParaRPr>
          </a:p>
        </p:txBody>
      </p:sp>
      <p:sp>
        <p:nvSpPr>
          <p:cNvPr id="10" name="5 Rectángulo redondeado"/>
          <p:cNvSpPr/>
          <p:nvPr/>
        </p:nvSpPr>
        <p:spPr>
          <a:xfrm>
            <a:off x="533400" y="1600200"/>
            <a:ext cx="3657600" cy="4648200"/>
          </a:xfrm>
          <a:prstGeom prst="roundRect">
            <a:avLst/>
          </a:prstGeom>
          <a:solidFill>
            <a:srgbClr val="67B7E6">
              <a:lumMod val="60000"/>
              <a:lumOff val="40000"/>
            </a:srgbClr>
          </a:solidFill>
          <a:ln w="28575" cap="flat" cmpd="sng" algn="ctr">
            <a:solidFill>
              <a:srgbClr val="009DDC">
                <a:shade val="50000"/>
              </a:srgbClr>
            </a:solidFill>
            <a:prstDash val="solid"/>
          </a:ln>
          <a:effectLst/>
        </p:spPr>
        <p:txBody>
          <a:bodyPr rtlCol="0" anchor="ctr"/>
          <a:lstStyle/>
          <a:p>
            <a:pPr marL="0" marR="0" lvl="0" indent="0" algn="ctr" defTabSz="914400" rtl="0" eaLnBrk="0" fontAlgn="base" latinLnBrk="0" hangingPunct="0">
              <a:lnSpc>
                <a:spcPct val="100000"/>
              </a:lnSpc>
              <a:spcBef>
                <a:spcPct val="0"/>
              </a:spcBef>
              <a:spcAft>
                <a:spcPct val="0"/>
              </a:spcAft>
              <a:buClrTx/>
              <a:buSzTx/>
              <a:buFont typeface="Wingdings" pitchFamily="2" charset="2"/>
              <a:buChar char="ü"/>
              <a:tabLst/>
              <a:defRPr/>
            </a:pPr>
            <a:r>
              <a:rPr kumimoji="0" lang="es-MX" sz="2000" b="0" i="0" u="none" strike="noStrike" kern="1200" cap="none" spc="0" normalizeH="0" baseline="0" noProof="0" dirty="0" smtClean="0">
                <a:ln>
                  <a:noFill/>
                </a:ln>
                <a:solidFill>
                  <a:srgbClr val="009DDC">
                    <a:lumMod val="75000"/>
                  </a:srgbClr>
                </a:solidFill>
                <a:effectLst/>
                <a:uLnTx/>
                <a:uFillTx/>
                <a:latin typeface="Tw Cen MT"/>
                <a:ea typeface="+mn-ea"/>
                <a:cs typeface="+mn-cs"/>
              </a:rPr>
              <a:t> </a:t>
            </a:r>
            <a:r>
              <a:rPr kumimoji="0" lang="es-MX" sz="2000" b="0" i="0" u="none" strike="noStrike" kern="1200" cap="none" spc="0" normalizeH="0" baseline="0" noProof="0" dirty="0" smtClean="0">
                <a:ln>
                  <a:noFill/>
                </a:ln>
                <a:solidFill>
                  <a:schemeClr val="tx1"/>
                </a:solidFill>
                <a:effectLst/>
                <a:uLnTx/>
                <a:uFillTx/>
                <a:latin typeface="Soberana Sans" panose="02000000000000000000" pitchFamily="50" charset="0"/>
                <a:ea typeface="+mn-ea"/>
                <a:cs typeface="+mn-cs"/>
              </a:rPr>
              <a:t>Guía de entrevista</a:t>
            </a:r>
          </a:p>
          <a:p>
            <a:pPr marL="0" marR="0" lvl="0" indent="0" algn="ctr" defTabSz="914400" rtl="0" eaLnBrk="0" fontAlgn="base" latinLnBrk="0" hangingPunct="0">
              <a:lnSpc>
                <a:spcPct val="100000"/>
              </a:lnSpc>
              <a:spcBef>
                <a:spcPct val="0"/>
              </a:spcBef>
              <a:spcAft>
                <a:spcPct val="0"/>
              </a:spcAft>
              <a:buClrTx/>
              <a:buSzTx/>
              <a:buFont typeface="Wingdings" pitchFamily="2" charset="2"/>
              <a:buChar char="ü"/>
              <a:tabLst/>
              <a:defRPr/>
            </a:pPr>
            <a:endParaRPr kumimoji="0" lang="es-MX" sz="2000" b="0" i="0" u="none" strike="noStrike" kern="1200" cap="none" spc="0" normalizeH="0" baseline="0" noProof="0" dirty="0" smtClean="0">
              <a:ln>
                <a:noFill/>
              </a:ln>
              <a:solidFill>
                <a:schemeClr val="tx1"/>
              </a:solidFill>
              <a:effectLst/>
              <a:uLnTx/>
              <a:uFillTx/>
              <a:latin typeface="Soberana Sans" panose="02000000000000000000" pitchFamily="50"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 typeface="Wingdings" pitchFamily="2" charset="2"/>
              <a:buChar char="ü"/>
              <a:tabLst/>
              <a:defRPr/>
            </a:pPr>
            <a:r>
              <a:rPr kumimoji="0" lang="es-MX" sz="2000" b="0" i="0" u="none" strike="noStrike" kern="1200" cap="none" spc="0" normalizeH="0" baseline="0" noProof="0" dirty="0" smtClean="0">
                <a:ln>
                  <a:noFill/>
                </a:ln>
                <a:solidFill>
                  <a:schemeClr val="tx1"/>
                </a:solidFill>
                <a:effectLst/>
                <a:uLnTx/>
                <a:uFillTx/>
                <a:latin typeface="Soberana Sans" panose="02000000000000000000" pitchFamily="50" charset="0"/>
                <a:ea typeface="+mn-ea"/>
                <a:cs typeface="+mn-cs"/>
              </a:rPr>
              <a:t> Guía primer apoyo emocional y manejo de crisis</a:t>
            </a:r>
          </a:p>
          <a:p>
            <a:pPr marL="0" marR="0" lvl="0" indent="0" algn="ctr" defTabSz="914400" rtl="0" eaLnBrk="0" fontAlgn="base" latinLnBrk="0" hangingPunct="0">
              <a:lnSpc>
                <a:spcPct val="100000"/>
              </a:lnSpc>
              <a:spcBef>
                <a:spcPct val="0"/>
              </a:spcBef>
              <a:spcAft>
                <a:spcPct val="0"/>
              </a:spcAft>
              <a:buClrTx/>
              <a:buSzTx/>
              <a:buFont typeface="Wingdings" pitchFamily="2" charset="2"/>
              <a:buChar char="ü"/>
              <a:tabLst/>
              <a:defRPr/>
            </a:pPr>
            <a:endParaRPr kumimoji="0" lang="es-MX" sz="2000" b="0" i="0" u="none" strike="noStrike" kern="1200" cap="none" spc="0" normalizeH="0" baseline="0" noProof="0" dirty="0" smtClean="0">
              <a:ln>
                <a:noFill/>
              </a:ln>
              <a:solidFill>
                <a:schemeClr val="tx1"/>
              </a:solidFill>
              <a:effectLst/>
              <a:uLnTx/>
              <a:uFillTx/>
              <a:latin typeface="Soberana Sans" panose="02000000000000000000" pitchFamily="50"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 typeface="Wingdings" pitchFamily="2" charset="2"/>
              <a:buChar char="ü"/>
              <a:tabLst/>
              <a:defRPr/>
            </a:pPr>
            <a:r>
              <a:rPr kumimoji="0" lang="es-MX" sz="2000" b="0" i="0" u="none" strike="noStrike" kern="1200" cap="none" spc="0" normalizeH="0" baseline="0" noProof="0" dirty="0" smtClean="0">
                <a:ln>
                  <a:noFill/>
                </a:ln>
                <a:solidFill>
                  <a:schemeClr val="tx1"/>
                </a:solidFill>
                <a:effectLst/>
                <a:uLnTx/>
                <a:uFillTx/>
                <a:latin typeface="Soberana Sans" panose="02000000000000000000" pitchFamily="50" charset="0"/>
                <a:ea typeface="+mn-ea"/>
                <a:cs typeface="+mn-cs"/>
              </a:rPr>
              <a:t> Guía valoración peligro y riesgo</a:t>
            </a:r>
          </a:p>
          <a:p>
            <a:pPr marL="0" marR="0" lvl="0" indent="0" algn="ctr" defTabSz="914400" rtl="0" eaLnBrk="0" fontAlgn="base" latinLnBrk="0" hangingPunct="0">
              <a:lnSpc>
                <a:spcPct val="100000"/>
              </a:lnSpc>
              <a:spcBef>
                <a:spcPct val="0"/>
              </a:spcBef>
              <a:spcAft>
                <a:spcPct val="0"/>
              </a:spcAft>
              <a:buClrTx/>
              <a:buSzTx/>
              <a:buFont typeface="Wingdings" pitchFamily="2" charset="2"/>
              <a:buChar char="ü"/>
              <a:tabLst/>
              <a:defRPr/>
            </a:pPr>
            <a:endParaRPr kumimoji="0" lang="es-MX" sz="2000" b="0" i="0" u="none" strike="noStrike" kern="1200" cap="none" spc="0" normalizeH="0" baseline="0" noProof="0" dirty="0" smtClean="0">
              <a:ln>
                <a:noFill/>
              </a:ln>
              <a:solidFill>
                <a:schemeClr val="tx1"/>
              </a:solidFill>
              <a:effectLst/>
              <a:uLnTx/>
              <a:uFillTx/>
              <a:latin typeface="Soberana Sans" panose="02000000000000000000" pitchFamily="50"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 typeface="Wingdings" pitchFamily="2" charset="2"/>
              <a:buChar char="ü"/>
              <a:tabLst/>
              <a:defRPr/>
            </a:pPr>
            <a:r>
              <a:rPr kumimoji="0" lang="es-MX" sz="2000" b="0" i="0" u="none" strike="noStrike" kern="1200" cap="none" spc="0" normalizeH="0" baseline="0" noProof="0" dirty="0" smtClean="0">
                <a:ln>
                  <a:noFill/>
                </a:ln>
                <a:solidFill>
                  <a:schemeClr val="tx1"/>
                </a:solidFill>
                <a:effectLst/>
                <a:uLnTx/>
                <a:uFillTx/>
                <a:latin typeface="Soberana Sans" panose="02000000000000000000" pitchFamily="50" charset="0"/>
                <a:ea typeface="+mn-ea"/>
                <a:cs typeface="+mn-cs"/>
              </a:rPr>
              <a:t> Recomendaciones para el </a:t>
            </a:r>
            <a:r>
              <a:rPr kumimoji="0" lang="es-MX" sz="2000" b="0" i="0" u="none" strike="noStrike" kern="1200" cap="none" spc="0" normalizeH="0" baseline="0" noProof="0" dirty="0" err="1" smtClean="0">
                <a:ln>
                  <a:noFill/>
                </a:ln>
                <a:solidFill>
                  <a:schemeClr val="tx1"/>
                </a:solidFill>
                <a:effectLst/>
                <a:uLnTx/>
                <a:uFillTx/>
                <a:latin typeface="Soberana Sans" panose="02000000000000000000" pitchFamily="50" charset="0"/>
                <a:ea typeface="+mn-ea"/>
                <a:cs typeface="+mn-cs"/>
              </a:rPr>
              <a:t>autocuidado</a:t>
            </a:r>
            <a:r>
              <a:rPr kumimoji="0" lang="es-MX" sz="2000" b="0" i="0" u="none" strike="noStrike" kern="1200" cap="none" spc="0" normalizeH="0" baseline="0" noProof="0" dirty="0" smtClean="0">
                <a:ln>
                  <a:noFill/>
                </a:ln>
                <a:solidFill>
                  <a:schemeClr val="tx1"/>
                </a:solidFill>
                <a:effectLst/>
                <a:uLnTx/>
                <a:uFillTx/>
                <a:latin typeface="Soberana Sans" panose="02000000000000000000" pitchFamily="50" charset="0"/>
                <a:ea typeface="+mn-ea"/>
                <a:cs typeface="+mn-cs"/>
              </a:rPr>
              <a:t> del personal consular</a:t>
            </a:r>
          </a:p>
          <a:p>
            <a:pPr marL="0" marR="0" lvl="0" indent="0" algn="ctr" defTabSz="914400" rtl="0" eaLnBrk="0" fontAlgn="base" latinLnBrk="0" hangingPunct="0">
              <a:lnSpc>
                <a:spcPct val="100000"/>
              </a:lnSpc>
              <a:spcBef>
                <a:spcPct val="0"/>
              </a:spcBef>
              <a:spcAft>
                <a:spcPct val="0"/>
              </a:spcAft>
              <a:buClrTx/>
              <a:buSzTx/>
              <a:buFont typeface="Wingdings" pitchFamily="2" charset="2"/>
              <a:buChar char="ü"/>
              <a:tabLst/>
              <a:defRPr/>
            </a:pPr>
            <a:endParaRPr kumimoji="0" lang="es-MX" sz="2300" b="0" i="0" u="none" strike="noStrike" kern="1200" cap="none" spc="0" normalizeH="0" baseline="0" noProof="0" dirty="0" smtClean="0">
              <a:ln>
                <a:noFill/>
              </a:ln>
              <a:solidFill>
                <a:srgbClr val="009DDC">
                  <a:lumMod val="75000"/>
                </a:srgbClr>
              </a:solidFill>
              <a:effectLst/>
              <a:uLnTx/>
              <a:uFillTx/>
              <a:latin typeface="Tw Cen MT"/>
              <a:ea typeface="+mn-ea"/>
              <a:cs typeface="+mn-cs"/>
            </a:endParaRPr>
          </a:p>
        </p:txBody>
      </p:sp>
      <p:sp>
        <p:nvSpPr>
          <p:cNvPr id="11" name="4 Rectángulo redondeado"/>
          <p:cNvSpPr/>
          <p:nvPr/>
        </p:nvSpPr>
        <p:spPr>
          <a:xfrm>
            <a:off x="4648200" y="1828800"/>
            <a:ext cx="3733800" cy="4038600"/>
          </a:xfrm>
          <a:prstGeom prst="roundRect">
            <a:avLst/>
          </a:prstGeom>
          <a:solidFill>
            <a:srgbClr val="67B7E6">
              <a:lumMod val="60000"/>
              <a:lumOff val="40000"/>
            </a:srgbClr>
          </a:solidFill>
          <a:ln w="28575" cap="flat" cmpd="sng" algn="ctr">
            <a:solidFill>
              <a:srgbClr val="009DDC">
                <a:shade val="50000"/>
              </a:srgbClr>
            </a:solidFill>
            <a:prstDash val="solid"/>
          </a:ln>
          <a:effectLst/>
        </p:spPr>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s-MX" sz="2300" b="0" i="0" u="none" strike="noStrike" kern="1200" cap="none" spc="0" normalizeH="0" baseline="0" noProof="0" dirty="0" smtClean="0">
              <a:ln>
                <a:noFill/>
              </a:ln>
              <a:solidFill>
                <a:srgbClr val="009DDC">
                  <a:lumMod val="75000"/>
                </a:srgbClr>
              </a:solidFill>
              <a:effectLst/>
              <a:uLnTx/>
              <a:uFillTx/>
              <a:latin typeface="Tw Cen MT"/>
              <a:ea typeface="+mn-ea"/>
              <a:cs typeface="+mn-cs"/>
            </a:endParaRPr>
          </a:p>
          <a:p>
            <a:pPr marL="0" marR="0" lvl="0" indent="0" algn="ctr" defTabSz="914400" rtl="0" eaLnBrk="0" fontAlgn="base" latinLnBrk="0" hangingPunct="0">
              <a:lnSpc>
                <a:spcPct val="100000"/>
              </a:lnSpc>
              <a:spcBef>
                <a:spcPct val="0"/>
              </a:spcBef>
              <a:spcAft>
                <a:spcPct val="0"/>
              </a:spcAft>
              <a:buClrTx/>
              <a:buSzTx/>
              <a:buFont typeface="Wingdings" pitchFamily="2" charset="2"/>
              <a:buChar char="ü"/>
              <a:tabLst/>
              <a:defRPr/>
            </a:pPr>
            <a:r>
              <a:rPr kumimoji="0" lang="es-MX" sz="2300" b="0" i="0" u="none" strike="noStrike" kern="1200" cap="none" spc="0" normalizeH="0" baseline="0" noProof="0" dirty="0" smtClean="0">
                <a:ln>
                  <a:noFill/>
                </a:ln>
                <a:solidFill>
                  <a:schemeClr val="tx1"/>
                </a:solidFill>
                <a:effectLst/>
                <a:uLnTx/>
                <a:uFillTx/>
                <a:latin typeface="Tw Cen MT"/>
                <a:ea typeface="+mn-ea"/>
                <a:cs typeface="+mn-cs"/>
              </a:rPr>
              <a:t> </a:t>
            </a:r>
            <a:r>
              <a:rPr kumimoji="0" lang="es-MX" sz="2000" b="0" i="0" u="none" strike="noStrike" kern="1200" cap="none" spc="0" normalizeH="0" baseline="0" noProof="0" dirty="0" smtClean="0">
                <a:ln>
                  <a:noFill/>
                </a:ln>
                <a:solidFill>
                  <a:schemeClr val="tx1"/>
                </a:solidFill>
                <a:effectLst/>
                <a:uLnTx/>
                <a:uFillTx/>
                <a:latin typeface="Soberana Sans" panose="02000000000000000000" pitchFamily="50" charset="0"/>
                <a:ea typeface="+mn-ea"/>
                <a:cs typeface="+mn-cs"/>
              </a:rPr>
              <a:t>Guía de acción respecto de personas en situación vulnerable dependientes de mujeres víctimas</a:t>
            </a:r>
          </a:p>
          <a:p>
            <a:pPr marL="0" marR="0" lvl="0" indent="0" algn="ctr" defTabSz="914400" rtl="0" eaLnBrk="0" fontAlgn="base" latinLnBrk="0" hangingPunct="0">
              <a:lnSpc>
                <a:spcPct val="100000"/>
              </a:lnSpc>
              <a:spcBef>
                <a:spcPct val="0"/>
              </a:spcBef>
              <a:spcAft>
                <a:spcPct val="0"/>
              </a:spcAft>
              <a:buClrTx/>
              <a:buSzTx/>
              <a:buFont typeface="Wingdings" pitchFamily="2" charset="2"/>
              <a:buChar char="ü"/>
              <a:tabLst/>
              <a:defRPr/>
            </a:pPr>
            <a:endParaRPr kumimoji="0" lang="es-MX" sz="2000" b="0" i="0" u="none" strike="noStrike" kern="1200" cap="none" spc="0" normalizeH="0" baseline="0" noProof="0" dirty="0" smtClean="0">
              <a:ln>
                <a:noFill/>
              </a:ln>
              <a:solidFill>
                <a:schemeClr val="tx1"/>
              </a:solidFill>
              <a:effectLst/>
              <a:uLnTx/>
              <a:uFillTx/>
              <a:latin typeface="Soberana Sans" panose="02000000000000000000" pitchFamily="50"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 typeface="Wingdings" pitchFamily="2" charset="2"/>
              <a:buChar char="ü"/>
              <a:tabLst/>
              <a:defRPr/>
            </a:pPr>
            <a:r>
              <a:rPr kumimoji="0" lang="es-MX" sz="2000" b="0" i="0" u="none" strike="noStrike" kern="1200" cap="none" spc="0" normalizeH="0" baseline="0" noProof="0" dirty="0" smtClean="0">
                <a:ln>
                  <a:noFill/>
                </a:ln>
                <a:solidFill>
                  <a:schemeClr val="tx1"/>
                </a:solidFill>
                <a:effectLst/>
                <a:uLnTx/>
                <a:uFillTx/>
                <a:latin typeface="Soberana Sans" panose="02000000000000000000" pitchFamily="50" charset="0"/>
                <a:ea typeface="+mn-ea"/>
                <a:cs typeface="+mn-cs"/>
              </a:rPr>
              <a:t> Guía de acción de mujeres en especial situación de vulnerabilidad</a:t>
            </a:r>
          </a:p>
          <a:p>
            <a:pPr marL="0" marR="0" lvl="0" indent="0" algn="ctr" defTabSz="914400" rtl="0" eaLnBrk="0" fontAlgn="base" latinLnBrk="0" hangingPunct="0">
              <a:lnSpc>
                <a:spcPct val="100000"/>
              </a:lnSpc>
              <a:spcBef>
                <a:spcPct val="0"/>
              </a:spcBef>
              <a:spcAft>
                <a:spcPct val="0"/>
              </a:spcAft>
              <a:buClrTx/>
              <a:buSzTx/>
              <a:buFont typeface="Wingdings" pitchFamily="2" charset="2"/>
              <a:buChar char="ü"/>
              <a:tabLst/>
              <a:defRPr/>
            </a:pPr>
            <a:endParaRPr kumimoji="0" lang="es-MX" sz="2000" b="0" i="0" u="none" strike="noStrike" kern="1200" cap="none" spc="0" normalizeH="0" baseline="0" noProof="0" dirty="0" smtClean="0">
              <a:ln>
                <a:noFill/>
              </a:ln>
              <a:solidFill>
                <a:schemeClr val="tx1"/>
              </a:solidFill>
              <a:effectLst/>
              <a:uLnTx/>
              <a:uFillTx/>
              <a:latin typeface="Soberana Sans" panose="02000000000000000000" pitchFamily="50"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 typeface="Wingdings" pitchFamily="2" charset="2"/>
              <a:buChar char="ü"/>
              <a:tabLst/>
              <a:defRPr/>
            </a:pPr>
            <a:r>
              <a:rPr kumimoji="0" lang="es-MX" sz="2000" b="0" i="0" u="none" strike="noStrike" kern="1200" cap="none" spc="0" normalizeH="0" baseline="0" noProof="0" dirty="0" smtClean="0">
                <a:ln>
                  <a:noFill/>
                </a:ln>
                <a:solidFill>
                  <a:schemeClr val="tx1"/>
                </a:solidFill>
                <a:effectLst/>
                <a:uLnTx/>
                <a:uFillTx/>
                <a:latin typeface="Soberana Sans" panose="02000000000000000000" pitchFamily="50" charset="0"/>
                <a:ea typeface="+mn-ea"/>
                <a:cs typeface="+mn-cs"/>
              </a:rPr>
              <a:t> Guía derivación a servicios especializados</a:t>
            </a:r>
          </a:p>
          <a:p>
            <a:pPr marL="0" marR="0" lvl="0" indent="0" algn="ctr" defTabSz="914400" rtl="0" eaLnBrk="0" fontAlgn="base" latinLnBrk="0" hangingPunct="0">
              <a:lnSpc>
                <a:spcPct val="100000"/>
              </a:lnSpc>
              <a:spcBef>
                <a:spcPct val="0"/>
              </a:spcBef>
              <a:spcAft>
                <a:spcPct val="0"/>
              </a:spcAft>
              <a:buClrTx/>
              <a:buSzTx/>
              <a:buFont typeface="Wingdings" pitchFamily="2" charset="2"/>
              <a:buChar char="ü"/>
              <a:tabLst/>
              <a:defRPr/>
            </a:pPr>
            <a:endParaRPr kumimoji="0" lang="es-MX" sz="2300" b="0" i="0" u="none" strike="noStrike" kern="1200" cap="none" spc="0" normalizeH="0" baseline="0" noProof="0" dirty="0" smtClean="0">
              <a:ln>
                <a:noFill/>
              </a:ln>
              <a:solidFill>
                <a:srgbClr val="009DDC">
                  <a:lumMod val="75000"/>
                </a:srgbClr>
              </a:solidFill>
              <a:effectLst/>
              <a:uLnTx/>
              <a:uFillTx/>
              <a:latin typeface="Tw Cen MT"/>
              <a:ea typeface="+mn-ea"/>
              <a:cs typeface="+mn-cs"/>
            </a:endParaRPr>
          </a:p>
        </p:txBody>
      </p:sp>
      <p:sp>
        <p:nvSpPr>
          <p:cNvPr id="12" name="Título 1"/>
          <p:cNvSpPr txBox="1">
            <a:spLocks/>
          </p:cNvSpPr>
          <p:nvPr/>
        </p:nvSpPr>
        <p:spPr>
          <a:xfrm>
            <a:off x="469900" y="698130"/>
            <a:ext cx="8153400" cy="990600"/>
          </a:xfrm>
          <a:prstGeom prst="rect">
            <a:avLst/>
          </a:prstGeom>
        </p:spPr>
        <p:txBody>
          <a:bodyPr>
            <a:noAutofit/>
          </a:bodyPr>
          <a:lstStyle>
            <a:lvl1pPr algn="r">
              <a:defRPr sz="1000" b="1">
                <a:solidFill>
                  <a:srgbClr val="7F7F7F"/>
                </a:solidFill>
                <a:latin typeface="Adobe Caslon Pro"/>
                <a:ea typeface="Adobe Caslon Pro"/>
                <a:cs typeface="Adobe Caslon Pro"/>
                <a:sym typeface="Adobe Caslon Pro"/>
              </a:defRPr>
            </a:lvl1pPr>
            <a:lvl2pPr algn="r">
              <a:defRPr sz="1000" b="1">
                <a:solidFill>
                  <a:srgbClr val="7F7F7F"/>
                </a:solidFill>
                <a:latin typeface="Adobe Caslon Pro"/>
                <a:ea typeface="Adobe Caslon Pro"/>
                <a:cs typeface="Adobe Caslon Pro"/>
                <a:sym typeface="Adobe Caslon Pro"/>
              </a:defRPr>
            </a:lvl2pPr>
            <a:lvl3pPr algn="r">
              <a:defRPr sz="1000" b="1">
                <a:solidFill>
                  <a:srgbClr val="7F7F7F"/>
                </a:solidFill>
                <a:latin typeface="Adobe Caslon Pro"/>
                <a:ea typeface="Adobe Caslon Pro"/>
                <a:cs typeface="Adobe Caslon Pro"/>
                <a:sym typeface="Adobe Caslon Pro"/>
              </a:defRPr>
            </a:lvl3pPr>
            <a:lvl4pPr algn="r">
              <a:defRPr sz="1000" b="1">
                <a:solidFill>
                  <a:srgbClr val="7F7F7F"/>
                </a:solidFill>
                <a:latin typeface="Adobe Caslon Pro"/>
                <a:ea typeface="Adobe Caslon Pro"/>
                <a:cs typeface="Adobe Caslon Pro"/>
                <a:sym typeface="Adobe Caslon Pro"/>
              </a:defRPr>
            </a:lvl4pPr>
            <a:lvl5pPr algn="r">
              <a:defRPr sz="1000" b="1">
                <a:solidFill>
                  <a:srgbClr val="7F7F7F"/>
                </a:solidFill>
                <a:latin typeface="Adobe Caslon Pro"/>
                <a:ea typeface="Adobe Caslon Pro"/>
                <a:cs typeface="Adobe Caslon Pro"/>
                <a:sym typeface="Adobe Caslon Pro"/>
              </a:defRPr>
            </a:lvl5pPr>
            <a:lvl6pPr indent="457200" algn="r">
              <a:defRPr sz="1000" b="1">
                <a:solidFill>
                  <a:srgbClr val="7F7F7F"/>
                </a:solidFill>
                <a:latin typeface="Adobe Caslon Pro"/>
                <a:ea typeface="Adobe Caslon Pro"/>
                <a:cs typeface="Adobe Caslon Pro"/>
                <a:sym typeface="Adobe Caslon Pro"/>
              </a:defRPr>
            </a:lvl6pPr>
            <a:lvl7pPr indent="914400" algn="r">
              <a:defRPr sz="1000" b="1">
                <a:solidFill>
                  <a:srgbClr val="7F7F7F"/>
                </a:solidFill>
                <a:latin typeface="Adobe Caslon Pro"/>
                <a:ea typeface="Adobe Caslon Pro"/>
                <a:cs typeface="Adobe Caslon Pro"/>
                <a:sym typeface="Adobe Caslon Pro"/>
              </a:defRPr>
            </a:lvl7pPr>
            <a:lvl8pPr indent="1371600" algn="r">
              <a:defRPr sz="1000" b="1">
                <a:solidFill>
                  <a:srgbClr val="7F7F7F"/>
                </a:solidFill>
                <a:latin typeface="Adobe Caslon Pro"/>
                <a:ea typeface="Adobe Caslon Pro"/>
                <a:cs typeface="Adobe Caslon Pro"/>
                <a:sym typeface="Adobe Caslon Pro"/>
              </a:defRPr>
            </a:lvl8pPr>
            <a:lvl9pPr indent="1828800" algn="r">
              <a:defRPr sz="1000" b="1">
                <a:solidFill>
                  <a:srgbClr val="7F7F7F"/>
                </a:solidFill>
                <a:latin typeface="Adobe Caslon Pro"/>
                <a:ea typeface="Adobe Caslon Pro"/>
                <a:cs typeface="Adobe Caslon Pro"/>
                <a:sym typeface="Adobe Caslon Pro"/>
              </a:defRPr>
            </a:lvl9pPr>
          </a:lstStyle>
          <a:p>
            <a:pPr>
              <a:defRPr/>
            </a:pPr>
            <a:r>
              <a:rPr lang="es-ES_tradnl" dirty="0" smtClean="0">
                <a:solidFill>
                  <a:srgbClr val="0000FF"/>
                </a:solidFill>
              </a:rPr>
              <a:t/>
            </a:r>
            <a:br>
              <a:rPr lang="es-ES_tradnl" dirty="0" smtClean="0">
                <a:solidFill>
                  <a:srgbClr val="0000FF"/>
                </a:solidFill>
              </a:rPr>
            </a:br>
            <a:r>
              <a:rPr lang="es-ES_tradnl" sz="2800" b="0" dirty="0" smtClean="0">
                <a:solidFill>
                  <a:schemeClr val="tx1"/>
                </a:solidFill>
                <a:latin typeface="Soberana Sans" panose="02000000000000000000" pitchFamily="50" charset="0"/>
                <a:cs typeface="+mn-cs"/>
              </a:rPr>
              <a:t>Herramientas para la atención </a:t>
            </a:r>
            <a:r>
              <a:rPr lang="es-MX" sz="4800" dirty="0" smtClean="0"/>
              <a:t/>
            </a:r>
            <a:br>
              <a:rPr lang="es-MX" sz="4800" dirty="0" smtClean="0"/>
            </a:br>
            <a:endParaRPr lang="es-ES" sz="4800" dirty="0"/>
          </a:p>
        </p:txBody>
      </p:sp>
    </p:spTree>
    <p:extLst>
      <p:ext uri="{BB962C8B-B14F-4D97-AF65-F5344CB8AC3E}">
        <p14:creationId xmlns:p14="http://schemas.microsoft.com/office/powerpoint/2010/main" val="379810283"/>
      </p:ext>
    </p:extLst>
  </p:cSld>
  <p:clrMapOvr>
    <a:masterClrMapping/>
  </p:clrMapOvr>
  <mc:AlternateContent xmlns:mc="http://schemas.openxmlformats.org/markup-compatibility/2006">
    <mc:Choice xmlns:p14="http://schemas.microsoft.com/office/powerpoint/2010/main" Requires="p14">
      <p:transition spd="slow" p14:dur="1250">
        <p14:flip dir="l"/>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0" name="Group 120"/>
          <p:cNvGrpSpPr/>
          <p:nvPr/>
        </p:nvGrpSpPr>
        <p:grpSpPr>
          <a:xfrm>
            <a:off x="161925" y="942922"/>
            <a:ext cx="8693150" cy="4986340"/>
            <a:chOff x="0" y="-442754"/>
            <a:chExt cx="8693150" cy="4986338"/>
          </a:xfrm>
        </p:grpSpPr>
        <p:pic>
          <p:nvPicPr>
            <p:cNvPr id="118" name="image.png"/>
            <p:cNvPicPr/>
            <p:nvPr/>
          </p:nvPicPr>
          <p:blipFill>
            <a:blip r:embed="rId2">
              <a:extLst/>
            </a:blip>
            <a:stretch>
              <a:fillRect/>
            </a:stretch>
          </p:blipFill>
          <p:spPr>
            <a:xfrm>
              <a:off x="0" y="-442754"/>
              <a:ext cx="8693150" cy="4986338"/>
            </a:xfrm>
            <a:prstGeom prst="rect">
              <a:avLst/>
            </a:prstGeom>
            <a:ln w="12700" cap="flat">
              <a:noFill/>
              <a:miter lim="400000"/>
            </a:ln>
            <a:effectLst/>
          </p:spPr>
        </p:pic>
        <p:sp>
          <p:nvSpPr>
            <p:cNvPr id="119" name="Shape 119"/>
            <p:cNvSpPr/>
            <p:nvPr/>
          </p:nvSpPr>
          <p:spPr>
            <a:xfrm>
              <a:off x="231775" y="287953"/>
              <a:ext cx="8229600" cy="584773"/>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p>
              <a:pPr marL="457200" indent="-457200">
                <a:buFont typeface="Arial" panose="020B0604020202020204" pitchFamily="34" charset="0"/>
                <a:buChar char="•"/>
              </a:pPr>
              <a:endParaRPr lang="es-MX" sz="3200" dirty="0"/>
            </a:p>
          </p:txBody>
        </p:sp>
      </p:grpSp>
      <p:sp>
        <p:nvSpPr>
          <p:cNvPr id="121" name="Shape 121"/>
          <p:cNvSpPr/>
          <p:nvPr/>
        </p:nvSpPr>
        <p:spPr>
          <a:xfrm>
            <a:off x="815975" y="449580"/>
            <a:ext cx="8229600" cy="548640"/>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p>
            <a:pPr lvl="0" algn="r">
              <a:defRPr sz="1800"/>
            </a:pPr>
            <a:r>
              <a:rPr sz="1000" b="1">
                <a:solidFill>
                  <a:srgbClr val="7F7F7F"/>
                </a:solidFill>
                <a:latin typeface="Adobe Caslon Pro"/>
                <a:ea typeface="Adobe Caslon Pro"/>
                <a:cs typeface="Adobe Caslon Pro"/>
                <a:sym typeface="Adobe Caslon Pro"/>
              </a:rPr>
              <a:t>DIRECCIÓN GENERAL DE</a:t>
            </a:r>
            <a:br>
              <a:rPr sz="1000" b="1">
                <a:solidFill>
                  <a:srgbClr val="7F7F7F"/>
                </a:solidFill>
                <a:latin typeface="Adobe Caslon Pro"/>
                <a:ea typeface="Adobe Caslon Pro"/>
                <a:cs typeface="Adobe Caslon Pro"/>
                <a:sym typeface="Adobe Caslon Pro"/>
              </a:rPr>
            </a:br>
            <a:r>
              <a:rPr sz="1000" b="1">
                <a:solidFill>
                  <a:srgbClr val="7F7F7F"/>
                </a:solidFill>
                <a:latin typeface="Adobe Caslon Pro"/>
                <a:ea typeface="Adobe Caslon Pro"/>
                <a:cs typeface="Adobe Caslon Pro"/>
                <a:sym typeface="Adobe Caslon Pro"/>
              </a:rPr>
              <a:t>PROTECCIÓN A MEXICANOS EN EL EXTERIOR</a:t>
            </a:r>
            <a:br>
              <a:rPr sz="1000" b="1">
                <a:solidFill>
                  <a:srgbClr val="7F7F7F"/>
                </a:solidFill>
                <a:latin typeface="Adobe Caslon Pro"/>
                <a:ea typeface="Adobe Caslon Pro"/>
                <a:cs typeface="Adobe Caslon Pro"/>
                <a:sym typeface="Adobe Caslon Pro"/>
              </a:rPr>
            </a:br>
            <a:endParaRPr sz="1000" b="1">
              <a:solidFill>
                <a:srgbClr val="7F7F7F"/>
              </a:solidFill>
              <a:latin typeface="Adobe Caslon Pro"/>
              <a:ea typeface="Adobe Caslon Pro"/>
              <a:cs typeface="Adobe Caslon Pro"/>
              <a:sym typeface="Adobe Caslon Pro"/>
            </a:endParaRPr>
          </a:p>
        </p:txBody>
      </p:sp>
      <p:sp>
        <p:nvSpPr>
          <p:cNvPr id="122" name="Shape 122"/>
          <p:cNvSpPr/>
          <p:nvPr/>
        </p:nvSpPr>
        <p:spPr>
          <a:xfrm>
            <a:off x="1628775" y="6493192"/>
            <a:ext cx="5759450" cy="39624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p>
            <a:pPr lvl="0" algn="ctr">
              <a:defRPr sz="1800"/>
            </a:pPr>
            <a:r>
              <a:rPr sz="1000" dirty="0" err="1">
                <a:solidFill>
                  <a:srgbClr val="7F7F7F"/>
                </a:solidFill>
                <a:latin typeface="Adobe Caslon Pro"/>
                <a:ea typeface="Adobe Caslon Pro"/>
                <a:cs typeface="Adobe Caslon Pro"/>
                <a:sym typeface="Adobe Caslon Pro"/>
              </a:rPr>
              <a:t>Avenida</a:t>
            </a:r>
            <a:r>
              <a:rPr sz="1000" dirty="0">
                <a:solidFill>
                  <a:srgbClr val="7F7F7F"/>
                </a:solidFill>
                <a:latin typeface="Adobe Caslon Pro"/>
                <a:ea typeface="Adobe Caslon Pro"/>
                <a:cs typeface="Adobe Caslon Pro"/>
                <a:sym typeface="Adobe Caslon Pro"/>
              </a:rPr>
              <a:t> Juárez </a:t>
            </a:r>
            <a:r>
              <a:rPr sz="1000" dirty="0" err="1">
                <a:solidFill>
                  <a:srgbClr val="7F7F7F"/>
                </a:solidFill>
                <a:latin typeface="Adobe Caslon Pro"/>
                <a:ea typeface="Adobe Caslon Pro"/>
                <a:cs typeface="Adobe Caslon Pro"/>
                <a:sym typeface="Adobe Caslon Pro"/>
              </a:rPr>
              <a:t>núm</a:t>
            </a:r>
            <a:r>
              <a:rPr sz="1000" dirty="0">
                <a:solidFill>
                  <a:srgbClr val="7F7F7F"/>
                </a:solidFill>
                <a:latin typeface="Adobe Caslon Pro"/>
                <a:ea typeface="Adobe Caslon Pro"/>
                <a:cs typeface="Adobe Caslon Pro"/>
                <a:sym typeface="Adobe Caslon Pro"/>
              </a:rPr>
              <a:t>. 20, Col. Centro, Del. Cuauhtémoc, , C.P. 06010, México, D.F., </a:t>
            </a:r>
          </a:p>
          <a:p>
            <a:pPr lvl="0" algn="ctr">
              <a:defRPr sz="1800"/>
            </a:pPr>
            <a:r>
              <a:rPr sz="1000" dirty="0" err="1">
                <a:solidFill>
                  <a:srgbClr val="7F7F7F"/>
                </a:solidFill>
                <a:latin typeface="Adobe Caslon Pro"/>
                <a:ea typeface="Adobe Caslon Pro"/>
                <a:cs typeface="Adobe Caslon Pro"/>
                <a:sym typeface="Adobe Caslon Pro"/>
              </a:rPr>
              <a:t>Tels</a:t>
            </a:r>
            <a:r>
              <a:rPr sz="1000" dirty="0">
                <a:solidFill>
                  <a:srgbClr val="7F7F7F"/>
                </a:solidFill>
                <a:latin typeface="Adobe Caslon Pro"/>
                <a:ea typeface="Adobe Caslon Pro"/>
                <a:cs typeface="Adobe Caslon Pro"/>
                <a:sym typeface="Adobe Caslon Pro"/>
              </a:rPr>
              <a:t>.: (55) 3686 - 5100  </a:t>
            </a:r>
            <a:r>
              <a:rPr sz="1000" b="1" dirty="0">
                <a:solidFill>
                  <a:srgbClr val="7F7F7F"/>
                </a:solidFill>
                <a:latin typeface="Adobe Caslon Pro"/>
                <a:ea typeface="Adobe Caslon Pro"/>
                <a:cs typeface="Adobe Caslon Pro"/>
                <a:sym typeface="Adobe Caslon Pro"/>
              </a:rPr>
              <a:t>http://www.sre.gob.mx</a:t>
            </a:r>
          </a:p>
        </p:txBody>
      </p:sp>
      <p:sp>
        <p:nvSpPr>
          <p:cNvPr id="123" name="Shape 123"/>
          <p:cNvSpPr/>
          <p:nvPr/>
        </p:nvSpPr>
        <p:spPr>
          <a:xfrm>
            <a:off x="6716486" y="6614369"/>
            <a:ext cx="21336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lgn="r">
              <a:defRPr sz="1200">
                <a:solidFill>
                  <a:srgbClr val="898989"/>
                </a:solidFill>
              </a:defRPr>
            </a:lvl1pPr>
          </a:lstStyle>
          <a:p>
            <a:pPr lvl="0">
              <a:defRPr sz="1800">
                <a:solidFill>
                  <a:srgbClr val="000000"/>
                </a:solidFill>
              </a:defRPr>
            </a:pPr>
            <a:r>
              <a:rPr lang="es-MX" sz="1000" dirty="0">
                <a:solidFill>
                  <a:srgbClr val="000000"/>
                </a:solidFill>
              </a:rPr>
              <a:t>3</a:t>
            </a:r>
            <a:r>
              <a:rPr lang="es-MX" sz="1000" dirty="0" smtClean="0">
                <a:solidFill>
                  <a:srgbClr val="000000"/>
                </a:solidFill>
              </a:rPr>
              <a:t>0</a:t>
            </a:r>
            <a:endParaRPr sz="1000" dirty="0">
              <a:solidFill>
                <a:srgbClr val="898989"/>
              </a:solidFill>
            </a:endParaRPr>
          </a:p>
        </p:txBody>
      </p:sp>
      <p:sp>
        <p:nvSpPr>
          <p:cNvPr id="12" name="Título 1"/>
          <p:cNvSpPr txBox="1">
            <a:spLocks/>
          </p:cNvSpPr>
          <p:nvPr/>
        </p:nvSpPr>
        <p:spPr>
          <a:xfrm>
            <a:off x="469900" y="698130"/>
            <a:ext cx="8153400" cy="990600"/>
          </a:xfrm>
          <a:prstGeom prst="rect">
            <a:avLst/>
          </a:prstGeom>
        </p:spPr>
        <p:txBody>
          <a:bodyPr>
            <a:noAutofit/>
          </a:bodyPr>
          <a:lstStyle>
            <a:lvl1pPr algn="r">
              <a:defRPr sz="1000" b="1">
                <a:solidFill>
                  <a:srgbClr val="7F7F7F"/>
                </a:solidFill>
                <a:latin typeface="Adobe Caslon Pro"/>
                <a:ea typeface="Adobe Caslon Pro"/>
                <a:cs typeface="Adobe Caslon Pro"/>
                <a:sym typeface="Adobe Caslon Pro"/>
              </a:defRPr>
            </a:lvl1pPr>
            <a:lvl2pPr algn="r">
              <a:defRPr sz="1000" b="1">
                <a:solidFill>
                  <a:srgbClr val="7F7F7F"/>
                </a:solidFill>
                <a:latin typeface="Adobe Caslon Pro"/>
                <a:ea typeface="Adobe Caslon Pro"/>
                <a:cs typeface="Adobe Caslon Pro"/>
                <a:sym typeface="Adobe Caslon Pro"/>
              </a:defRPr>
            </a:lvl2pPr>
            <a:lvl3pPr algn="r">
              <a:defRPr sz="1000" b="1">
                <a:solidFill>
                  <a:srgbClr val="7F7F7F"/>
                </a:solidFill>
                <a:latin typeface="Adobe Caslon Pro"/>
                <a:ea typeface="Adobe Caslon Pro"/>
                <a:cs typeface="Adobe Caslon Pro"/>
                <a:sym typeface="Adobe Caslon Pro"/>
              </a:defRPr>
            </a:lvl3pPr>
            <a:lvl4pPr algn="r">
              <a:defRPr sz="1000" b="1">
                <a:solidFill>
                  <a:srgbClr val="7F7F7F"/>
                </a:solidFill>
                <a:latin typeface="Adobe Caslon Pro"/>
                <a:ea typeface="Adobe Caslon Pro"/>
                <a:cs typeface="Adobe Caslon Pro"/>
                <a:sym typeface="Adobe Caslon Pro"/>
              </a:defRPr>
            </a:lvl4pPr>
            <a:lvl5pPr algn="r">
              <a:defRPr sz="1000" b="1">
                <a:solidFill>
                  <a:srgbClr val="7F7F7F"/>
                </a:solidFill>
                <a:latin typeface="Adobe Caslon Pro"/>
                <a:ea typeface="Adobe Caslon Pro"/>
                <a:cs typeface="Adobe Caslon Pro"/>
                <a:sym typeface="Adobe Caslon Pro"/>
              </a:defRPr>
            </a:lvl5pPr>
            <a:lvl6pPr indent="457200" algn="r">
              <a:defRPr sz="1000" b="1">
                <a:solidFill>
                  <a:srgbClr val="7F7F7F"/>
                </a:solidFill>
                <a:latin typeface="Adobe Caslon Pro"/>
                <a:ea typeface="Adobe Caslon Pro"/>
                <a:cs typeface="Adobe Caslon Pro"/>
                <a:sym typeface="Adobe Caslon Pro"/>
              </a:defRPr>
            </a:lvl6pPr>
            <a:lvl7pPr indent="914400" algn="r">
              <a:defRPr sz="1000" b="1">
                <a:solidFill>
                  <a:srgbClr val="7F7F7F"/>
                </a:solidFill>
                <a:latin typeface="Adobe Caslon Pro"/>
                <a:ea typeface="Adobe Caslon Pro"/>
                <a:cs typeface="Adobe Caslon Pro"/>
                <a:sym typeface="Adobe Caslon Pro"/>
              </a:defRPr>
            </a:lvl7pPr>
            <a:lvl8pPr indent="1371600" algn="r">
              <a:defRPr sz="1000" b="1">
                <a:solidFill>
                  <a:srgbClr val="7F7F7F"/>
                </a:solidFill>
                <a:latin typeface="Adobe Caslon Pro"/>
                <a:ea typeface="Adobe Caslon Pro"/>
                <a:cs typeface="Adobe Caslon Pro"/>
                <a:sym typeface="Adobe Caslon Pro"/>
              </a:defRPr>
            </a:lvl8pPr>
            <a:lvl9pPr indent="1828800" algn="r">
              <a:defRPr sz="1000" b="1">
                <a:solidFill>
                  <a:srgbClr val="7F7F7F"/>
                </a:solidFill>
                <a:latin typeface="Adobe Caslon Pro"/>
                <a:ea typeface="Adobe Caslon Pro"/>
                <a:cs typeface="Adobe Caslon Pro"/>
                <a:sym typeface="Adobe Caslon Pro"/>
              </a:defRPr>
            </a:lvl9pPr>
          </a:lstStyle>
          <a:p>
            <a:pPr>
              <a:defRPr/>
            </a:pPr>
            <a:r>
              <a:rPr lang="es-ES_tradnl" dirty="0" smtClean="0">
                <a:solidFill>
                  <a:srgbClr val="0000FF"/>
                </a:solidFill>
              </a:rPr>
              <a:t/>
            </a:r>
            <a:br>
              <a:rPr lang="es-ES_tradnl" dirty="0" smtClean="0">
                <a:solidFill>
                  <a:srgbClr val="0000FF"/>
                </a:solidFill>
              </a:rPr>
            </a:br>
            <a:r>
              <a:rPr lang="es-ES_tradnl" sz="2800" b="0" dirty="0" smtClean="0">
                <a:solidFill>
                  <a:schemeClr val="tx1"/>
                </a:solidFill>
                <a:latin typeface="Soberana Sans" panose="02000000000000000000" pitchFamily="50" charset="0"/>
                <a:cs typeface="+mn-cs"/>
              </a:rPr>
              <a:t>Herramientas para la atención </a:t>
            </a:r>
            <a:r>
              <a:rPr lang="es-MX" sz="4800" dirty="0" smtClean="0"/>
              <a:t/>
            </a:r>
            <a:br>
              <a:rPr lang="es-MX" sz="4800" dirty="0" smtClean="0"/>
            </a:br>
            <a:endParaRPr lang="es-ES" sz="4800" dirty="0"/>
          </a:p>
        </p:txBody>
      </p:sp>
      <p:graphicFrame>
        <p:nvGraphicFramePr>
          <p:cNvPr id="3" name="Tabla 2"/>
          <p:cNvGraphicFramePr>
            <a:graphicFrameLocks noGrp="1"/>
          </p:cNvGraphicFramePr>
          <p:nvPr>
            <p:extLst>
              <p:ext uri="{D42A27DB-BD31-4B8C-83A1-F6EECF244321}">
                <p14:modId xmlns:p14="http://schemas.microsoft.com/office/powerpoint/2010/main" val="1349852691"/>
              </p:ext>
            </p:extLst>
          </p:nvPr>
        </p:nvGraphicFramePr>
        <p:xfrm>
          <a:off x="2302452" y="1436352"/>
          <a:ext cx="4974590" cy="5331905"/>
        </p:xfrm>
        <a:graphic>
          <a:graphicData uri="http://schemas.openxmlformats.org/drawingml/2006/table">
            <a:tbl>
              <a:tblPr>
                <a:tableStyleId>{5940675A-B579-460E-94D1-54222C63F5DA}</a:tableStyleId>
              </a:tblPr>
              <a:tblGrid>
                <a:gridCol w="4974590"/>
              </a:tblGrid>
              <a:tr h="4572000">
                <a:tc>
                  <a:txBody>
                    <a:bodyPr/>
                    <a:lstStyle/>
                    <a:p>
                      <a:pPr algn="ctr">
                        <a:lnSpc>
                          <a:spcPct val="115000"/>
                        </a:lnSpc>
                        <a:spcAft>
                          <a:spcPts val="0"/>
                        </a:spcAft>
                        <a:tabLst>
                          <a:tab pos="139700" algn="l"/>
                          <a:tab pos="457200" algn="l"/>
                          <a:tab pos="1710690" algn="l"/>
                        </a:tabLst>
                      </a:pPr>
                      <a:r>
                        <a:rPr lang="es-ES_tradnl" sz="1200" dirty="0">
                          <a:effectLst/>
                          <a:uFill>
                            <a:solidFill>
                              <a:srgbClr val="000000"/>
                            </a:solidFill>
                          </a:uFill>
                        </a:rPr>
                        <a:t>¿Qué preguntas </a:t>
                      </a:r>
                      <a:r>
                        <a:rPr lang="es-ES_tradnl" sz="1200" u="sng" dirty="0">
                          <a:effectLst/>
                          <a:uFill>
                            <a:solidFill>
                              <a:srgbClr val="000000"/>
                            </a:solidFill>
                          </a:uFill>
                        </a:rPr>
                        <a:t>no</a:t>
                      </a:r>
                      <a:r>
                        <a:rPr lang="es-ES_tradnl" sz="1200" dirty="0">
                          <a:effectLst/>
                          <a:uFill>
                            <a:solidFill>
                              <a:srgbClr val="000000"/>
                            </a:solidFill>
                          </a:uFill>
                        </a:rPr>
                        <a:t> hacer?</a:t>
                      </a:r>
                      <a:endParaRPr lang="es-MX" sz="1200" dirty="0">
                        <a:effectLst/>
                        <a:uFill>
                          <a:solidFill>
                            <a:srgbClr val="000000"/>
                          </a:solidFill>
                        </a:uFill>
                      </a:endParaRPr>
                    </a:p>
                    <a:p>
                      <a:pPr marL="90170" marR="202565" algn="just">
                        <a:lnSpc>
                          <a:spcPct val="115000"/>
                        </a:lnSpc>
                        <a:spcBef>
                          <a:spcPts val="500"/>
                        </a:spcBef>
                        <a:spcAft>
                          <a:spcPts val="500"/>
                        </a:spcAft>
                      </a:pPr>
                      <a:r>
                        <a:rPr lang="es-ES_tradnl" sz="1100" dirty="0">
                          <a:effectLst/>
                        </a:rPr>
                        <a:t>¿Por qué crees que te pasó esto?: No tiene ninguna utilidad buscar causalidades de la problemática, además puede </a:t>
                      </a:r>
                      <a:r>
                        <a:rPr lang="es-ES_tradnl" sz="1100" dirty="0" err="1">
                          <a:effectLst/>
                        </a:rPr>
                        <a:t>revictimizar</a:t>
                      </a:r>
                      <a:r>
                        <a:rPr lang="es-ES_tradnl" sz="1100" dirty="0">
                          <a:effectLst/>
                        </a:rPr>
                        <a:t>. </a:t>
                      </a:r>
                      <a:endParaRPr lang="es-MX" sz="1100" dirty="0">
                        <a:effectLst/>
                      </a:endParaRPr>
                    </a:p>
                    <a:p>
                      <a:pPr marL="90170" marR="202565" algn="just">
                        <a:lnSpc>
                          <a:spcPct val="115000"/>
                        </a:lnSpc>
                        <a:spcAft>
                          <a:spcPts val="0"/>
                        </a:spcAft>
                        <a:tabLst>
                          <a:tab pos="139700" algn="l"/>
                          <a:tab pos="457200" algn="l"/>
                          <a:tab pos="1710690" algn="l"/>
                        </a:tabLst>
                      </a:pPr>
                      <a:r>
                        <a:rPr lang="es-ES_tradnl" sz="1200" dirty="0">
                          <a:effectLst/>
                          <a:uFill>
                            <a:solidFill>
                              <a:srgbClr val="000000"/>
                            </a:solidFill>
                          </a:uFill>
                        </a:rPr>
                        <a:t>¿Por qué no buscaste ayuda con anterioridad?: Puede generar culpa de algo que en su momento no sabía cómo manejar. Lo importante es que en este momento está buscando ayuda y hay que brindársela. </a:t>
                      </a:r>
                      <a:endParaRPr lang="es-MX" sz="1200" dirty="0">
                        <a:effectLst/>
                        <a:uFill>
                          <a:solidFill>
                            <a:srgbClr val="000000"/>
                          </a:solidFill>
                        </a:uFill>
                      </a:endParaRPr>
                    </a:p>
                    <a:p>
                      <a:pPr marL="90170" marR="202565" algn="just">
                        <a:lnSpc>
                          <a:spcPct val="115000"/>
                        </a:lnSpc>
                        <a:spcAft>
                          <a:spcPts val="0"/>
                        </a:spcAft>
                        <a:tabLst>
                          <a:tab pos="139700" algn="l"/>
                          <a:tab pos="457200" algn="l"/>
                          <a:tab pos="1710690" algn="l"/>
                        </a:tabLst>
                      </a:pPr>
                      <a:r>
                        <a:rPr lang="es-ES_tradnl" sz="1200" dirty="0">
                          <a:effectLst/>
                          <a:uFill>
                            <a:solidFill>
                              <a:srgbClr val="000000"/>
                            </a:solidFill>
                          </a:uFill>
                        </a:rPr>
                        <a:t> </a:t>
                      </a:r>
                      <a:endParaRPr lang="es-MX" sz="1200" dirty="0">
                        <a:effectLst/>
                        <a:uFill>
                          <a:solidFill>
                            <a:srgbClr val="000000"/>
                          </a:solidFill>
                        </a:uFill>
                      </a:endParaRPr>
                    </a:p>
                    <a:p>
                      <a:pPr marL="90170" marR="202565" algn="just">
                        <a:lnSpc>
                          <a:spcPct val="115000"/>
                        </a:lnSpc>
                        <a:spcAft>
                          <a:spcPts val="0"/>
                        </a:spcAft>
                        <a:tabLst>
                          <a:tab pos="139700" algn="l"/>
                          <a:tab pos="457200" algn="l"/>
                          <a:tab pos="1710690" algn="l"/>
                        </a:tabLst>
                      </a:pPr>
                      <a:r>
                        <a:rPr lang="es-ES_tradnl" sz="1200" dirty="0">
                          <a:effectLst/>
                          <a:uFill>
                            <a:solidFill>
                              <a:srgbClr val="000000"/>
                            </a:solidFill>
                          </a:uFill>
                        </a:rPr>
                        <a:t>¿Crees que podrías haberte defendido?: Otra pregunta que genera culpa y posiblemente impotencia, además de que puede ser una pregunta cerrada. </a:t>
                      </a:r>
                      <a:endParaRPr lang="es-MX" sz="1200" dirty="0">
                        <a:effectLst/>
                        <a:uFill>
                          <a:solidFill>
                            <a:srgbClr val="000000"/>
                          </a:solidFill>
                        </a:uFill>
                      </a:endParaRPr>
                    </a:p>
                    <a:p>
                      <a:pPr marL="90170" marR="202565" algn="just">
                        <a:lnSpc>
                          <a:spcPct val="115000"/>
                        </a:lnSpc>
                        <a:spcAft>
                          <a:spcPts val="0"/>
                        </a:spcAft>
                        <a:tabLst>
                          <a:tab pos="139700" algn="l"/>
                          <a:tab pos="457200" algn="l"/>
                          <a:tab pos="1710690" algn="l"/>
                        </a:tabLst>
                      </a:pPr>
                      <a:r>
                        <a:rPr lang="es-ES_tradnl" sz="1200" dirty="0">
                          <a:effectLst/>
                          <a:uFill>
                            <a:solidFill>
                              <a:srgbClr val="000000"/>
                            </a:solidFill>
                          </a:uFill>
                        </a:rPr>
                        <a:t> </a:t>
                      </a:r>
                      <a:endParaRPr lang="es-MX" sz="1200" dirty="0">
                        <a:effectLst/>
                        <a:uFill>
                          <a:solidFill>
                            <a:srgbClr val="000000"/>
                          </a:solidFill>
                        </a:uFill>
                      </a:endParaRPr>
                    </a:p>
                    <a:p>
                      <a:pPr marL="90170" marR="202565" algn="just">
                        <a:lnSpc>
                          <a:spcPct val="115000"/>
                        </a:lnSpc>
                        <a:spcAft>
                          <a:spcPts val="0"/>
                        </a:spcAft>
                        <a:tabLst>
                          <a:tab pos="139700" algn="l"/>
                          <a:tab pos="457200" algn="l"/>
                          <a:tab pos="1710690" algn="l"/>
                        </a:tabLst>
                      </a:pPr>
                      <a:r>
                        <a:rPr lang="es-ES_tradnl" sz="1200" dirty="0">
                          <a:effectLst/>
                          <a:uFill>
                            <a:solidFill>
                              <a:srgbClr val="000000"/>
                            </a:solidFill>
                          </a:uFill>
                        </a:rPr>
                        <a:t>No tienes por qué llorar, todo se va a resolver: Descalifica lo que siente y no sabemos qué va a suceder en el futuro. </a:t>
                      </a:r>
                      <a:endParaRPr lang="es-MX" sz="1200" dirty="0">
                        <a:effectLst/>
                        <a:uFill>
                          <a:solidFill>
                            <a:srgbClr val="000000"/>
                          </a:solidFill>
                        </a:uFill>
                      </a:endParaRPr>
                    </a:p>
                    <a:p>
                      <a:pPr marL="90170" marR="202565" algn="just">
                        <a:lnSpc>
                          <a:spcPct val="115000"/>
                        </a:lnSpc>
                        <a:spcAft>
                          <a:spcPts val="0"/>
                        </a:spcAft>
                        <a:tabLst>
                          <a:tab pos="139700" algn="l"/>
                          <a:tab pos="457200" algn="l"/>
                          <a:tab pos="1710690" algn="l"/>
                        </a:tabLst>
                      </a:pPr>
                      <a:r>
                        <a:rPr lang="es-ES_tradnl" sz="1200" dirty="0">
                          <a:effectLst/>
                          <a:uFill>
                            <a:solidFill>
                              <a:srgbClr val="000000"/>
                            </a:solidFill>
                          </a:uFill>
                        </a:rPr>
                        <a:t> </a:t>
                      </a:r>
                      <a:endParaRPr lang="es-MX" sz="1200" dirty="0">
                        <a:effectLst/>
                        <a:uFill>
                          <a:solidFill>
                            <a:srgbClr val="000000"/>
                          </a:solidFill>
                        </a:uFill>
                      </a:endParaRPr>
                    </a:p>
                    <a:p>
                      <a:pPr marL="90170" marR="202565" algn="just">
                        <a:lnSpc>
                          <a:spcPct val="115000"/>
                        </a:lnSpc>
                        <a:spcAft>
                          <a:spcPts val="0"/>
                        </a:spcAft>
                        <a:tabLst>
                          <a:tab pos="139700" algn="l"/>
                          <a:tab pos="457200" algn="l"/>
                          <a:tab pos="1710690" algn="l"/>
                        </a:tabLst>
                      </a:pPr>
                      <a:r>
                        <a:rPr lang="es-ES_tradnl" sz="1200" dirty="0">
                          <a:effectLst/>
                          <a:uFill>
                            <a:solidFill>
                              <a:srgbClr val="000000"/>
                            </a:solidFill>
                          </a:uFill>
                        </a:rPr>
                        <a:t>¿Por qué no te has separado de la persona que te agrede?: Existen un sin fin de factores que mantienen una relación en donde uno de los miembros es violento. Cualquier decisión que se tome tendrá efectos colaterales por lo que es necesario tener una perspectiva contextual de cada caso para poder tomar acciones. La entrevistada es la que cuenta con la información más completa acerca de lo que implicaría tomar cualquier decisión, es por esto que cualquier proceso se debe de llevar a cabo de la mano de la víctima en un trabajo colaborativo. </a:t>
                      </a:r>
                      <a:endParaRPr lang="es-MX" sz="1200" dirty="0">
                        <a:effectLst/>
                        <a:uFill>
                          <a:solidFill>
                            <a:srgbClr val="000000"/>
                          </a:solidFill>
                        </a:uFill>
                      </a:endParaRPr>
                    </a:p>
                    <a:p>
                      <a:pPr marL="90170" marR="202565" algn="just">
                        <a:lnSpc>
                          <a:spcPct val="115000"/>
                        </a:lnSpc>
                        <a:spcAft>
                          <a:spcPts val="0"/>
                        </a:spcAft>
                        <a:tabLst>
                          <a:tab pos="139700" algn="l"/>
                          <a:tab pos="457200" algn="l"/>
                          <a:tab pos="1710690" algn="l"/>
                        </a:tabLst>
                      </a:pPr>
                      <a:r>
                        <a:rPr lang="es-ES_tradnl" sz="1200" dirty="0">
                          <a:effectLst/>
                          <a:uFill>
                            <a:solidFill>
                              <a:srgbClr val="000000"/>
                            </a:solidFill>
                          </a:uFill>
                        </a:rPr>
                        <a:t> </a:t>
                      </a:r>
                      <a:endParaRPr lang="es-MX" sz="1200" dirty="0">
                        <a:solidFill>
                          <a:srgbClr val="000000"/>
                        </a:solidFill>
                        <a:effectLst/>
                        <a:uFill>
                          <a:solidFill>
                            <a:srgbClr val="000000"/>
                          </a:solidFill>
                        </a:uFill>
                        <a:latin typeface="Cambria" panose="02040503050406030204" pitchFamily="18" charset="0"/>
                        <a:ea typeface="Cambria" panose="02040503050406030204" pitchFamily="18" charset="0"/>
                        <a:cs typeface="Cambria" panose="02040503050406030204" pitchFamily="18" charset="0"/>
                      </a:endParaRPr>
                    </a:p>
                  </a:txBody>
                  <a:tcPr marL="44450" marR="44450" marT="0" marB="0"/>
                </a:tc>
              </a:tr>
            </a:tbl>
          </a:graphicData>
        </a:graphic>
      </p:graphicFrame>
    </p:spTree>
    <p:extLst>
      <p:ext uri="{BB962C8B-B14F-4D97-AF65-F5344CB8AC3E}">
        <p14:creationId xmlns:p14="http://schemas.microsoft.com/office/powerpoint/2010/main" val="1385121734"/>
      </p:ext>
    </p:extLst>
  </p:cSld>
  <p:clrMapOvr>
    <a:masterClrMapping/>
  </p:clrMapOvr>
  <mc:AlternateContent xmlns:mc="http://schemas.openxmlformats.org/markup-compatibility/2006">
    <mc:Choice xmlns:p14="http://schemas.microsoft.com/office/powerpoint/2010/main" Requires="p14">
      <p:transition spd="slow" p14:dur="1250">
        <p14:flip dir="l"/>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0" name="Group 120"/>
          <p:cNvGrpSpPr/>
          <p:nvPr/>
        </p:nvGrpSpPr>
        <p:grpSpPr>
          <a:xfrm>
            <a:off x="161925" y="942922"/>
            <a:ext cx="8693150" cy="4986340"/>
            <a:chOff x="0" y="-442754"/>
            <a:chExt cx="8693150" cy="4986338"/>
          </a:xfrm>
        </p:grpSpPr>
        <p:pic>
          <p:nvPicPr>
            <p:cNvPr id="118" name="image.png"/>
            <p:cNvPicPr/>
            <p:nvPr/>
          </p:nvPicPr>
          <p:blipFill>
            <a:blip r:embed="rId2">
              <a:extLst/>
            </a:blip>
            <a:stretch>
              <a:fillRect/>
            </a:stretch>
          </p:blipFill>
          <p:spPr>
            <a:xfrm>
              <a:off x="0" y="-442754"/>
              <a:ext cx="8693150" cy="4986338"/>
            </a:xfrm>
            <a:prstGeom prst="rect">
              <a:avLst/>
            </a:prstGeom>
            <a:ln w="12700" cap="flat">
              <a:noFill/>
              <a:miter lim="400000"/>
            </a:ln>
            <a:effectLst/>
          </p:spPr>
        </p:pic>
        <p:sp>
          <p:nvSpPr>
            <p:cNvPr id="119" name="Shape 119"/>
            <p:cNvSpPr/>
            <p:nvPr/>
          </p:nvSpPr>
          <p:spPr>
            <a:xfrm>
              <a:off x="231775" y="287953"/>
              <a:ext cx="8229600" cy="584773"/>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p>
              <a:pPr marL="457200" indent="-457200">
                <a:buFont typeface="Arial" panose="020B0604020202020204" pitchFamily="34" charset="0"/>
                <a:buChar char="•"/>
              </a:pPr>
              <a:endParaRPr lang="es-MX" sz="3200" dirty="0"/>
            </a:p>
          </p:txBody>
        </p:sp>
      </p:grpSp>
      <p:sp>
        <p:nvSpPr>
          <p:cNvPr id="121" name="Shape 121"/>
          <p:cNvSpPr/>
          <p:nvPr/>
        </p:nvSpPr>
        <p:spPr>
          <a:xfrm>
            <a:off x="815975" y="449580"/>
            <a:ext cx="8229600" cy="548640"/>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p>
            <a:pPr lvl="0" algn="r">
              <a:defRPr sz="1800"/>
            </a:pPr>
            <a:r>
              <a:rPr sz="1000" b="1">
                <a:solidFill>
                  <a:srgbClr val="7F7F7F"/>
                </a:solidFill>
                <a:latin typeface="Adobe Caslon Pro"/>
                <a:ea typeface="Adobe Caslon Pro"/>
                <a:cs typeface="Adobe Caslon Pro"/>
                <a:sym typeface="Adobe Caslon Pro"/>
              </a:rPr>
              <a:t>DIRECCIÓN GENERAL DE</a:t>
            </a:r>
            <a:br>
              <a:rPr sz="1000" b="1">
                <a:solidFill>
                  <a:srgbClr val="7F7F7F"/>
                </a:solidFill>
                <a:latin typeface="Adobe Caslon Pro"/>
                <a:ea typeface="Adobe Caslon Pro"/>
                <a:cs typeface="Adobe Caslon Pro"/>
                <a:sym typeface="Adobe Caslon Pro"/>
              </a:rPr>
            </a:br>
            <a:r>
              <a:rPr sz="1000" b="1">
                <a:solidFill>
                  <a:srgbClr val="7F7F7F"/>
                </a:solidFill>
                <a:latin typeface="Adobe Caslon Pro"/>
                <a:ea typeface="Adobe Caslon Pro"/>
                <a:cs typeface="Adobe Caslon Pro"/>
                <a:sym typeface="Adobe Caslon Pro"/>
              </a:rPr>
              <a:t>PROTECCIÓN A MEXICANOS EN EL EXTERIOR</a:t>
            </a:r>
            <a:br>
              <a:rPr sz="1000" b="1">
                <a:solidFill>
                  <a:srgbClr val="7F7F7F"/>
                </a:solidFill>
                <a:latin typeface="Adobe Caslon Pro"/>
                <a:ea typeface="Adobe Caslon Pro"/>
                <a:cs typeface="Adobe Caslon Pro"/>
                <a:sym typeface="Adobe Caslon Pro"/>
              </a:rPr>
            </a:br>
            <a:endParaRPr sz="1000" b="1">
              <a:solidFill>
                <a:srgbClr val="7F7F7F"/>
              </a:solidFill>
              <a:latin typeface="Adobe Caslon Pro"/>
              <a:ea typeface="Adobe Caslon Pro"/>
              <a:cs typeface="Adobe Caslon Pro"/>
              <a:sym typeface="Adobe Caslon Pro"/>
            </a:endParaRPr>
          </a:p>
        </p:txBody>
      </p:sp>
      <p:sp>
        <p:nvSpPr>
          <p:cNvPr id="122" name="Shape 122"/>
          <p:cNvSpPr/>
          <p:nvPr/>
        </p:nvSpPr>
        <p:spPr>
          <a:xfrm>
            <a:off x="1628775" y="6493192"/>
            <a:ext cx="5759450" cy="39624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p>
            <a:pPr lvl="0" algn="ctr">
              <a:defRPr sz="1800"/>
            </a:pPr>
            <a:r>
              <a:rPr sz="1000" dirty="0" err="1">
                <a:solidFill>
                  <a:srgbClr val="7F7F7F"/>
                </a:solidFill>
                <a:latin typeface="Adobe Caslon Pro"/>
                <a:ea typeface="Adobe Caslon Pro"/>
                <a:cs typeface="Adobe Caslon Pro"/>
                <a:sym typeface="Adobe Caslon Pro"/>
              </a:rPr>
              <a:t>Avenida</a:t>
            </a:r>
            <a:r>
              <a:rPr sz="1000" dirty="0">
                <a:solidFill>
                  <a:srgbClr val="7F7F7F"/>
                </a:solidFill>
                <a:latin typeface="Adobe Caslon Pro"/>
                <a:ea typeface="Adobe Caslon Pro"/>
                <a:cs typeface="Adobe Caslon Pro"/>
                <a:sym typeface="Adobe Caslon Pro"/>
              </a:rPr>
              <a:t> Juárez </a:t>
            </a:r>
            <a:r>
              <a:rPr sz="1000" dirty="0" err="1">
                <a:solidFill>
                  <a:srgbClr val="7F7F7F"/>
                </a:solidFill>
                <a:latin typeface="Adobe Caslon Pro"/>
                <a:ea typeface="Adobe Caslon Pro"/>
                <a:cs typeface="Adobe Caslon Pro"/>
                <a:sym typeface="Adobe Caslon Pro"/>
              </a:rPr>
              <a:t>núm</a:t>
            </a:r>
            <a:r>
              <a:rPr sz="1000" dirty="0">
                <a:solidFill>
                  <a:srgbClr val="7F7F7F"/>
                </a:solidFill>
                <a:latin typeface="Adobe Caslon Pro"/>
                <a:ea typeface="Adobe Caslon Pro"/>
                <a:cs typeface="Adobe Caslon Pro"/>
                <a:sym typeface="Adobe Caslon Pro"/>
              </a:rPr>
              <a:t>. 20, Col. Centro, Del. Cuauhtémoc, , C.P. 06010, México, D.F., </a:t>
            </a:r>
          </a:p>
          <a:p>
            <a:pPr lvl="0" algn="ctr">
              <a:defRPr sz="1800"/>
            </a:pPr>
            <a:r>
              <a:rPr sz="1000" dirty="0" err="1">
                <a:solidFill>
                  <a:srgbClr val="7F7F7F"/>
                </a:solidFill>
                <a:latin typeface="Adobe Caslon Pro"/>
                <a:ea typeface="Adobe Caslon Pro"/>
                <a:cs typeface="Adobe Caslon Pro"/>
                <a:sym typeface="Adobe Caslon Pro"/>
              </a:rPr>
              <a:t>Tels</a:t>
            </a:r>
            <a:r>
              <a:rPr sz="1000" dirty="0">
                <a:solidFill>
                  <a:srgbClr val="7F7F7F"/>
                </a:solidFill>
                <a:latin typeface="Adobe Caslon Pro"/>
                <a:ea typeface="Adobe Caslon Pro"/>
                <a:cs typeface="Adobe Caslon Pro"/>
                <a:sym typeface="Adobe Caslon Pro"/>
              </a:rPr>
              <a:t>.: (55) 3686 - 5100  </a:t>
            </a:r>
            <a:r>
              <a:rPr sz="1000" b="1" dirty="0">
                <a:solidFill>
                  <a:srgbClr val="7F7F7F"/>
                </a:solidFill>
                <a:latin typeface="Adobe Caslon Pro"/>
                <a:ea typeface="Adobe Caslon Pro"/>
                <a:cs typeface="Adobe Caslon Pro"/>
                <a:sym typeface="Adobe Caslon Pro"/>
              </a:rPr>
              <a:t>http://www.sre.gob.mx</a:t>
            </a:r>
          </a:p>
        </p:txBody>
      </p:sp>
      <p:sp>
        <p:nvSpPr>
          <p:cNvPr id="123" name="Shape 123"/>
          <p:cNvSpPr/>
          <p:nvPr/>
        </p:nvSpPr>
        <p:spPr>
          <a:xfrm>
            <a:off x="6716486" y="6614369"/>
            <a:ext cx="21336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lgn="r">
              <a:defRPr sz="1200">
                <a:solidFill>
                  <a:srgbClr val="898989"/>
                </a:solidFill>
              </a:defRPr>
            </a:lvl1pPr>
          </a:lstStyle>
          <a:p>
            <a:pPr lvl="0">
              <a:defRPr sz="1800">
                <a:solidFill>
                  <a:srgbClr val="000000"/>
                </a:solidFill>
              </a:defRPr>
            </a:pPr>
            <a:r>
              <a:rPr lang="es-MX" sz="1000" dirty="0">
                <a:solidFill>
                  <a:srgbClr val="000000"/>
                </a:solidFill>
              </a:rPr>
              <a:t>3</a:t>
            </a:r>
            <a:r>
              <a:rPr lang="es-MX" sz="1000" dirty="0" smtClean="0">
                <a:solidFill>
                  <a:srgbClr val="000000"/>
                </a:solidFill>
              </a:rPr>
              <a:t>0</a:t>
            </a:r>
            <a:endParaRPr sz="1000" dirty="0">
              <a:solidFill>
                <a:srgbClr val="898989"/>
              </a:solidFill>
            </a:endParaRPr>
          </a:p>
        </p:txBody>
      </p:sp>
      <p:sp>
        <p:nvSpPr>
          <p:cNvPr id="12" name="Título 1"/>
          <p:cNvSpPr txBox="1">
            <a:spLocks/>
          </p:cNvSpPr>
          <p:nvPr/>
        </p:nvSpPr>
        <p:spPr>
          <a:xfrm>
            <a:off x="469900" y="698130"/>
            <a:ext cx="8153400" cy="990600"/>
          </a:xfrm>
          <a:prstGeom prst="rect">
            <a:avLst/>
          </a:prstGeom>
        </p:spPr>
        <p:txBody>
          <a:bodyPr>
            <a:noAutofit/>
          </a:bodyPr>
          <a:lstStyle>
            <a:lvl1pPr algn="r">
              <a:defRPr sz="1000" b="1">
                <a:solidFill>
                  <a:srgbClr val="7F7F7F"/>
                </a:solidFill>
                <a:latin typeface="Adobe Caslon Pro"/>
                <a:ea typeface="Adobe Caslon Pro"/>
                <a:cs typeface="Adobe Caslon Pro"/>
                <a:sym typeface="Adobe Caslon Pro"/>
              </a:defRPr>
            </a:lvl1pPr>
            <a:lvl2pPr algn="r">
              <a:defRPr sz="1000" b="1">
                <a:solidFill>
                  <a:srgbClr val="7F7F7F"/>
                </a:solidFill>
                <a:latin typeface="Adobe Caslon Pro"/>
                <a:ea typeface="Adobe Caslon Pro"/>
                <a:cs typeface="Adobe Caslon Pro"/>
                <a:sym typeface="Adobe Caslon Pro"/>
              </a:defRPr>
            </a:lvl2pPr>
            <a:lvl3pPr algn="r">
              <a:defRPr sz="1000" b="1">
                <a:solidFill>
                  <a:srgbClr val="7F7F7F"/>
                </a:solidFill>
                <a:latin typeface="Adobe Caslon Pro"/>
                <a:ea typeface="Adobe Caslon Pro"/>
                <a:cs typeface="Adobe Caslon Pro"/>
                <a:sym typeface="Adobe Caslon Pro"/>
              </a:defRPr>
            </a:lvl3pPr>
            <a:lvl4pPr algn="r">
              <a:defRPr sz="1000" b="1">
                <a:solidFill>
                  <a:srgbClr val="7F7F7F"/>
                </a:solidFill>
                <a:latin typeface="Adobe Caslon Pro"/>
                <a:ea typeface="Adobe Caslon Pro"/>
                <a:cs typeface="Adobe Caslon Pro"/>
                <a:sym typeface="Adobe Caslon Pro"/>
              </a:defRPr>
            </a:lvl4pPr>
            <a:lvl5pPr algn="r">
              <a:defRPr sz="1000" b="1">
                <a:solidFill>
                  <a:srgbClr val="7F7F7F"/>
                </a:solidFill>
                <a:latin typeface="Adobe Caslon Pro"/>
                <a:ea typeface="Adobe Caslon Pro"/>
                <a:cs typeface="Adobe Caslon Pro"/>
                <a:sym typeface="Adobe Caslon Pro"/>
              </a:defRPr>
            </a:lvl5pPr>
            <a:lvl6pPr indent="457200" algn="r">
              <a:defRPr sz="1000" b="1">
                <a:solidFill>
                  <a:srgbClr val="7F7F7F"/>
                </a:solidFill>
                <a:latin typeface="Adobe Caslon Pro"/>
                <a:ea typeface="Adobe Caslon Pro"/>
                <a:cs typeface="Adobe Caslon Pro"/>
                <a:sym typeface="Adobe Caslon Pro"/>
              </a:defRPr>
            </a:lvl6pPr>
            <a:lvl7pPr indent="914400" algn="r">
              <a:defRPr sz="1000" b="1">
                <a:solidFill>
                  <a:srgbClr val="7F7F7F"/>
                </a:solidFill>
                <a:latin typeface="Adobe Caslon Pro"/>
                <a:ea typeface="Adobe Caslon Pro"/>
                <a:cs typeface="Adobe Caslon Pro"/>
                <a:sym typeface="Adobe Caslon Pro"/>
              </a:defRPr>
            </a:lvl7pPr>
            <a:lvl8pPr indent="1371600" algn="r">
              <a:defRPr sz="1000" b="1">
                <a:solidFill>
                  <a:srgbClr val="7F7F7F"/>
                </a:solidFill>
                <a:latin typeface="Adobe Caslon Pro"/>
                <a:ea typeface="Adobe Caslon Pro"/>
                <a:cs typeface="Adobe Caslon Pro"/>
                <a:sym typeface="Adobe Caslon Pro"/>
              </a:defRPr>
            </a:lvl8pPr>
            <a:lvl9pPr indent="1828800" algn="r">
              <a:defRPr sz="1000" b="1">
                <a:solidFill>
                  <a:srgbClr val="7F7F7F"/>
                </a:solidFill>
                <a:latin typeface="Adobe Caslon Pro"/>
                <a:ea typeface="Adobe Caslon Pro"/>
                <a:cs typeface="Adobe Caslon Pro"/>
                <a:sym typeface="Adobe Caslon Pro"/>
              </a:defRPr>
            </a:lvl9pPr>
          </a:lstStyle>
          <a:p>
            <a:pPr>
              <a:defRPr/>
            </a:pPr>
            <a:r>
              <a:rPr lang="es-ES_tradnl" dirty="0" smtClean="0">
                <a:solidFill>
                  <a:srgbClr val="0000FF"/>
                </a:solidFill>
              </a:rPr>
              <a:t/>
            </a:r>
            <a:br>
              <a:rPr lang="es-ES_tradnl" dirty="0" smtClean="0">
                <a:solidFill>
                  <a:srgbClr val="0000FF"/>
                </a:solidFill>
              </a:rPr>
            </a:br>
            <a:r>
              <a:rPr lang="es-ES_tradnl" sz="2800" b="0" dirty="0" smtClean="0">
                <a:solidFill>
                  <a:schemeClr val="tx1"/>
                </a:solidFill>
                <a:latin typeface="Soberana Sans" panose="02000000000000000000" pitchFamily="50" charset="0"/>
                <a:cs typeface="+mn-cs"/>
              </a:rPr>
              <a:t>Herramientas para la atención </a:t>
            </a:r>
            <a:r>
              <a:rPr lang="es-MX" sz="4800" dirty="0" smtClean="0"/>
              <a:t/>
            </a:r>
            <a:br>
              <a:rPr lang="es-MX" sz="4800" dirty="0" smtClean="0"/>
            </a:br>
            <a:endParaRPr lang="es-ES" sz="4800" dirty="0"/>
          </a:p>
        </p:txBody>
      </p:sp>
      <p:graphicFrame>
        <p:nvGraphicFramePr>
          <p:cNvPr id="2" name="Tabla 1"/>
          <p:cNvGraphicFramePr>
            <a:graphicFrameLocks noGrp="1"/>
          </p:cNvGraphicFramePr>
          <p:nvPr>
            <p:extLst>
              <p:ext uri="{D42A27DB-BD31-4B8C-83A1-F6EECF244321}">
                <p14:modId xmlns:p14="http://schemas.microsoft.com/office/powerpoint/2010/main" val="3826237927"/>
              </p:ext>
            </p:extLst>
          </p:nvPr>
        </p:nvGraphicFramePr>
        <p:xfrm>
          <a:off x="1859972" y="1461048"/>
          <a:ext cx="5683827" cy="4669588"/>
        </p:xfrm>
        <a:graphic>
          <a:graphicData uri="http://schemas.openxmlformats.org/drawingml/2006/table">
            <a:tbl>
              <a:tblPr>
                <a:tableStyleId>{5940675A-B579-460E-94D1-54222C63F5DA}</a:tableStyleId>
              </a:tblPr>
              <a:tblGrid>
                <a:gridCol w="5683827"/>
              </a:tblGrid>
              <a:tr h="4669588">
                <a:tc>
                  <a:txBody>
                    <a:bodyPr/>
                    <a:lstStyle/>
                    <a:p>
                      <a:pPr algn="ctr">
                        <a:lnSpc>
                          <a:spcPct val="115000"/>
                        </a:lnSpc>
                        <a:spcAft>
                          <a:spcPts val="1200"/>
                        </a:spcAft>
                      </a:pPr>
                      <a:r>
                        <a:rPr lang="es-ES" sz="1200" dirty="0">
                          <a:effectLst/>
                        </a:rPr>
                        <a:t>¿Qué no hacer en casos de apoyo emocional y manejo de crisis?</a:t>
                      </a:r>
                      <a:endParaRPr lang="es-MX" sz="1200" dirty="0">
                        <a:effectLst/>
                      </a:endParaRPr>
                    </a:p>
                    <a:p>
                      <a:pPr marL="342900" marR="89535" lvl="0" indent="-342900" algn="just">
                        <a:lnSpc>
                          <a:spcPct val="115000"/>
                        </a:lnSpc>
                        <a:spcAft>
                          <a:spcPts val="0"/>
                        </a:spcAft>
                        <a:buFont typeface="+mj-lt"/>
                        <a:buAutoNum type="arabicPeriod"/>
                      </a:pPr>
                      <a:r>
                        <a:rPr lang="es-ES_tradnl" sz="1100" dirty="0">
                          <a:effectLst/>
                        </a:rPr>
                        <a:t>Tratar a la mujer víctima de violencia desde una posición de poder, pensando que se tiene toda la información antes de corroborarla con ella para saber qué hacer. Por ejemplo, tomar acciones sin consultarla.</a:t>
                      </a:r>
                      <a:endParaRPr lang="es-MX" sz="1100" dirty="0">
                        <a:effectLst/>
                      </a:endParaRPr>
                    </a:p>
                    <a:p>
                      <a:pPr marL="342900" marR="89535" lvl="0" indent="-342900" algn="just">
                        <a:lnSpc>
                          <a:spcPct val="115000"/>
                        </a:lnSpc>
                        <a:spcAft>
                          <a:spcPts val="0"/>
                        </a:spcAft>
                        <a:buFont typeface="+mj-lt"/>
                        <a:buAutoNum type="arabicPeriod"/>
                      </a:pPr>
                      <a:r>
                        <a:rPr lang="es-ES_tradnl" sz="1100" dirty="0">
                          <a:effectLst/>
                        </a:rPr>
                        <a:t>Tratar a la mujer víctima de violencia como culpable de la situación que está viviendo. Aquí se le estaría </a:t>
                      </a:r>
                      <a:r>
                        <a:rPr lang="es-ES_tradnl" sz="1100" dirty="0" err="1">
                          <a:effectLst/>
                        </a:rPr>
                        <a:t>revictimizando</a:t>
                      </a:r>
                      <a:r>
                        <a:rPr lang="es-ES_tradnl" sz="1100" dirty="0">
                          <a:effectLst/>
                        </a:rPr>
                        <a:t> en lugar apoyarla en su proceso. </a:t>
                      </a:r>
                      <a:endParaRPr lang="es-MX" sz="1100" dirty="0">
                        <a:effectLst/>
                      </a:endParaRPr>
                    </a:p>
                    <a:p>
                      <a:pPr marL="342900" marR="89535" lvl="0" indent="-342900" algn="just">
                        <a:lnSpc>
                          <a:spcPct val="115000"/>
                        </a:lnSpc>
                        <a:spcAft>
                          <a:spcPts val="0"/>
                        </a:spcAft>
                        <a:buFont typeface="+mj-lt"/>
                        <a:buAutoNum type="arabicPeriod"/>
                      </a:pPr>
                      <a:r>
                        <a:rPr lang="es-ES_tradnl" sz="1100" dirty="0">
                          <a:effectLst/>
                        </a:rPr>
                        <a:t>Perder la calma cuando esté atendiendo a alguna mujer víctima de violencia que parece estar en crisis. Si el personal consular no se siente preparado para afrontar una crisis, es necesario tener a la mano los datos del personal especializado que sí pueda acompañarla y con quien se pueda canalizar. </a:t>
                      </a:r>
                      <a:endParaRPr lang="es-MX" sz="1100" dirty="0">
                        <a:effectLst/>
                      </a:endParaRPr>
                    </a:p>
                    <a:p>
                      <a:pPr marL="342900" marR="89535" lvl="0" indent="-342900" algn="just">
                        <a:lnSpc>
                          <a:spcPct val="115000"/>
                        </a:lnSpc>
                        <a:spcAft>
                          <a:spcPts val="0"/>
                        </a:spcAft>
                        <a:buFont typeface="+mj-lt"/>
                        <a:buAutoNum type="arabicPeriod"/>
                      </a:pPr>
                      <a:r>
                        <a:rPr lang="es-ES_tradnl" sz="1100" dirty="0">
                          <a:effectLst/>
                        </a:rPr>
                        <a:t>Prometerle a la mujer víctima de violencia que cualquier situación por la que esté pasando se va a resolver, sin tomar en cuenta los alcances que pueda tener el personal consular, así como las implicaciones que cada decisión puede tener en su vida. </a:t>
                      </a:r>
                      <a:endParaRPr lang="es-MX" sz="1100" dirty="0">
                        <a:effectLst/>
                      </a:endParaRPr>
                    </a:p>
                    <a:p>
                      <a:pPr marL="342900" marR="89535" lvl="0" indent="-342900" algn="just">
                        <a:lnSpc>
                          <a:spcPct val="115000"/>
                        </a:lnSpc>
                        <a:spcAft>
                          <a:spcPts val="0"/>
                        </a:spcAft>
                        <a:buFont typeface="+mj-lt"/>
                        <a:buAutoNum type="arabicPeriod"/>
                      </a:pPr>
                      <a:r>
                        <a:rPr lang="es-ES_tradnl" sz="1100" dirty="0">
                          <a:effectLst/>
                        </a:rPr>
                        <a:t>No darle importancia a las situaciones en donde las mujeres fueron heridas por quienes las agredieron. Hay heridas que pueden ser de gravedad o una prueba de delito. Es importante no subestimar esta situación y canalizar a la víctima de inmediato. </a:t>
                      </a:r>
                      <a:endParaRPr lang="es-MX" sz="1100" dirty="0">
                        <a:effectLst/>
                      </a:endParaRPr>
                    </a:p>
                    <a:p>
                      <a:pPr marL="342900" marR="89535" lvl="0" indent="-342900" algn="just">
                        <a:lnSpc>
                          <a:spcPct val="115000"/>
                        </a:lnSpc>
                        <a:spcAft>
                          <a:spcPts val="0"/>
                        </a:spcAft>
                        <a:buFont typeface="+mj-lt"/>
                        <a:buAutoNum type="arabicPeriod"/>
                      </a:pPr>
                      <a:r>
                        <a:rPr lang="es-ES_tradnl" sz="1100" dirty="0">
                          <a:effectLst/>
                        </a:rPr>
                        <a:t>Canalizar a la mujer víctima de violencia, sin aclararle paso a paso la información que necesita tener. Antes de que pase con cualquier especialista o red de servicios especializados, es necesario que le quede muy claro los pasos que tendrá que tomar.</a:t>
                      </a:r>
                      <a:endParaRPr lang="es-MX" sz="1100" dirty="0">
                        <a:effectLst/>
                        <a:latin typeface="Times" panose="02020603050405020304" pitchFamily="18" charset="0"/>
                        <a:ea typeface="MS Mincho" panose="02020609040205080304" pitchFamily="49" charset="-128"/>
                        <a:cs typeface="Times New Roman" panose="02020603050405020304" pitchFamily="18" charset="0"/>
                      </a:endParaRPr>
                    </a:p>
                  </a:txBody>
                  <a:tcPr marL="44450" marR="44450" marT="0" marB="0"/>
                </a:tc>
              </a:tr>
            </a:tbl>
          </a:graphicData>
        </a:graphic>
      </p:graphicFrame>
    </p:spTree>
    <p:extLst>
      <p:ext uri="{BB962C8B-B14F-4D97-AF65-F5344CB8AC3E}">
        <p14:creationId xmlns:p14="http://schemas.microsoft.com/office/powerpoint/2010/main" val="2038199687"/>
      </p:ext>
    </p:extLst>
  </p:cSld>
  <p:clrMapOvr>
    <a:masterClrMapping/>
  </p:clrMapOvr>
  <mc:AlternateContent xmlns:mc="http://schemas.openxmlformats.org/markup-compatibility/2006">
    <mc:Choice xmlns:p14="http://schemas.microsoft.com/office/powerpoint/2010/main" Requires="p14">
      <p:transition spd="slow" p14:dur="1250">
        <p14:flip dir="l"/>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0" name="Group 120"/>
          <p:cNvGrpSpPr/>
          <p:nvPr/>
        </p:nvGrpSpPr>
        <p:grpSpPr>
          <a:xfrm>
            <a:off x="161925" y="942922"/>
            <a:ext cx="8693150" cy="4986340"/>
            <a:chOff x="0" y="-442754"/>
            <a:chExt cx="8693150" cy="4986338"/>
          </a:xfrm>
        </p:grpSpPr>
        <p:pic>
          <p:nvPicPr>
            <p:cNvPr id="118" name="image.png"/>
            <p:cNvPicPr/>
            <p:nvPr/>
          </p:nvPicPr>
          <p:blipFill>
            <a:blip r:embed="rId2">
              <a:extLst/>
            </a:blip>
            <a:stretch>
              <a:fillRect/>
            </a:stretch>
          </p:blipFill>
          <p:spPr>
            <a:xfrm>
              <a:off x="0" y="-442754"/>
              <a:ext cx="8693150" cy="4986338"/>
            </a:xfrm>
            <a:prstGeom prst="rect">
              <a:avLst/>
            </a:prstGeom>
            <a:ln w="12700" cap="flat">
              <a:noFill/>
              <a:miter lim="400000"/>
            </a:ln>
            <a:effectLst/>
          </p:spPr>
        </p:pic>
        <p:sp>
          <p:nvSpPr>
            <p:cNvPr id="119" name="Shape 119"/>
            <p:cNvSpPr/>
            <p:nvPr/>
          </p:nvSpPr>
          <p:spPr>
            <a:xfrm>
              <a:off x="231775" y="287953"/>
              <a:ext cx="8229600" cy="584773"/>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p>
              <a:pPr marL="457200" indent="-457200">
                <a:buFont typeface="Arial" panose="020B0604020202020204" pitchFamily="34" charset="0"/>
                <a:buChar char="•"/>
              </a:pPr>
              <a:endParaRPr lang="es-MX" sz="3200" dirty="0"/>
            </a:p>
          </p:txBody>
        </p:sp>
      </p:grpSp>
      <p:sp>
        <p:nvSpPr>
          <p:cNvPr id="121" name="Shape 121"/>
          <p:cNvSpPr/>
          <p:nvPr/>
        </p:nvSpPr>
        <p:spPr>
          <a:xfrm>
            <a:off x="815975" y="449580"/>
            <a:ext cx="8229600" cy="548640"/>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p>
            <a:pPr lvl="0" algn="r">
              <a:defRPr sz="1800"/>
            </a:pPr>
            <a:r>
              <a:rPr sz="1000" b="1">
                <a:solidFill>
                  <a:srgbClr val="7F7F7F"/>
                </a:solidFill>
                <a:latin typeface="Adobe Caslon Pro"/>
                <a:ea typeface="Adobe Caslon Pro"/>
                <a:cs typeface="Adobe Caslon Pro"/>
                <a:sym typeface="Adobe Caslon Pro"/>
              </a:rPr>
              <a:t>DIRECCIÓN GENERAL DE</a:t>
            </a:r>
            <a:br>
              <a:rPr sz="1000" b="1">
                <a:solidFill>
                  <a:srgbClr val="7F7F7F"/>
                </a:solidFill>
                <a:latin typeface="Adobe Caslon Pro"/>
                <a:ea typeface="Adobe Caslon Pro"/>
                <a:cs typeface="Adobe Caslon Pro"/>
                <a:sym typeface="Adobe Caslon Pro"/>
              </a:rPr>
            </a:br>
            <a:r>
              <a:rPr sz="1000" b="1">
                <a:solidFill>
                  <a:srgbClr val="7F7F7F"/>
                </a:solidFill>
                <a:latin typeface="Adobe Caslon Pro"/>
                <a:ea typeface="Adobe Caslon Pro"/>
                <a:cs typeface="Adobe Caslon Pro"/>
                <a:sym typeface="Adobe Caslon Pro"/>
              </a:rPr>
              <a:t>PROTECCIÓN A MEXICANOS EN EL EXTERIOR</a:t>
            </a:r>
            <a:br>
              <a:rPr sz="1000" b="1">
                <a:solidFill>
                  <a:srgbClr val="7F7F7F"/>
                </a:solidFill>
                <a:latin typeface="Adobe Caslon Pro"/>
                <a:ea typeface="Adobe Caslon Pro"/>
                <a:cs typeface="Adobe Caslon Pro"/>
                <a:sym typeface="Adobe Caslon Pro"/>
              </a:rPr>
            </a:br>
            <a:endParaRPr sz="1000" b="1">
              <a:solidFill>
                <a:srgbClr val="7F7F7F"/>
              </a:solidFill>
              <a:latin typeface="Adobe Caslon Pro"/>
              <a:ea typeface="Adobe Caslon Pro"/>
              <a:cs typeface="Adobe Caslon Pro"/>
              <a:sym typeface="Adobe Caslon Pro"/>
            </a:endParaRPr>
          </a:p>
        </p:txBody>
      </p:sp>
      <p:sp>
        <p:nvSpPr>
          <p:cNvPr id="122" name="Shape 122"/>
          <p:cNvSpPr/>
          <p:nvPr/>
        </p:nvSpPr>
        <p:spPr>
          <a:xfrm>
            <a:off x="1628775" y="6493192"/>
            <a:ext cx="5759450" cy="39624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p>
            <a:pPr lvl="0" algn="ctr">
              <a:defRPr sz="1800"/>
            </a:pPr>
            <a:r>
              <a:rPr sz="1000" dirty="0" err="1">
                <a:solidFill>
                  <a:srgbClr val="7F7F7F"/>
                </a:solidFill>
                <a:latin typeface="Adobe Caslon Pro"/>
                <a:ea typeface="Adobe Caslon Pro"/>
                <a:cs typeface="Adobe Caslon Pro"/>
                <a:sym typeface="Adobe Caslon Pro"/>
              </a:rPr>
              <a:t>Avenida</a:t>
            </a:r>
            <a:r>
              <a:rPr sz="1000" dirty="0">
                <a:solidFill>
                  <a:srgbClr val="7F7F7F"/>
                </a:solidFill>
                <a:latin typeface="Adobe Caslon Pro"/>
                <a:ea typeface="Adobe Caslon Pro"/>
                <a:cs typeface="Adobe Caslon Pro"/>
                <a:sym typeface="Adobe Caslon Pro"/>
              </a:rPr>
              <a:t> Juárez </a:t>
            </a:r>
            <a:r>
              <a:rPr sz="1000" dirty="0" err="1">
                <a:solidFill>
                  <a:srgbClr val="7F7F7F"/>
                </a:solidFill>
                <a:latin typeface="Adobe Caslon Pro"/>
                <a:ea typeface="Adobe Caslon Pro"/>
                <a:cs typeface="Adobe Caslon Pro"/>
                <a:sym typeface="Adobe Caslon Pro"/>
              </a:rPr>
              <a:t>núm</a:t>
            </a:r>
            <a:r>
              <a:rPr sz="1000" dirty="0">
                <a:solidFill>
                  <a:srgbClr val="7F7F7F"/>
                </a:solidFill>
                <a:latin typeface="Adobe Caslon Pro"/>
                <a:ea typeface="Adobe Caslon Pro"/>
                <a:cs typeface="Adobe Caslon Pro"/>
                <a:sym typeface="Adobe Caslon Pro"/>
              </a:rPr>
              <a:t>. 20, Col. Centro, Del. Cuauhtémoc, , C.P. 06010, México, D.F., </a:t>
            </a:r>
          </a:p>
          <a:p>
            <a:pPr lvl="0" algn="ctr">
              <a:defRPr sz="1800"/>
            </a:pPr>
            <a:r>
              <a:rPr sz="1000" dirty="0" err="1">
                <a:solidFill>
                  <a:srgbClr val="7F7F7F"/>
                </a:solidFill>
                <a:latin typeface="Adobe Caslon Pro"/>
                <a:ea typeface="Adobe Caslon Pro"/>
                <a:cs typeface="Adobe Caslon Pro"/>
                <a:sym typeface="Adobe Caslon Pro"/>
              </a:rPr>
              <a:t>Tels</a:t>
            </a:r>
            <a:r>
              <a:rPr sz="1000" dirty="0">
                <a:solidFill>
                  <a:srgbClr val="7F7F7F"/>
                </a:solidFill>
                <a:latin typeface="Adobe Caslon Pro"/>
                <a:ea typeface="Adobe Caslon Pro"/>
                <a:cs typeface="Adobe Caslon Pro"/>
                <a:sym typeface="Adobe Caslon Pro"/>
              </a:rPr>
              <a:t>.: (55) 3686 - 5100  </a:t>
            </a:r>
            <a:r>
              <a:rPr sz="1000" b="1" dirty="0">
                <a:solidFill>
                  <a:srgbClr val="7F7F7F"/>
                </a:solidFill>
                <a:latin typeface="Adobe Caslon Pro"/>
                <a:ea typeface="Adobe Caslon Pro"/>
                <a:cs typeface="Adobe Caslon Pro"/>
                <a:sym typeface="Adobe Caslon Pro"/>
              </a:rPr>
              <a:t>http://www.sre.gob.mx</a:t>
            </a:r>
          </a:p>
        </p:txBody>
      </p:sp>
      <p:sp>
        <p:nvSpPr>
          <p:cNvPr id="123" name="Shape 123"/>
          <p:cNvSpPr/>
          <p:nvPr/>
        </p:nvSpPr>
        <p:spPr>
          <a:xfrm>
            <a:off x="6716486" y="6614369"/>
            <a:ext cx="21336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lgn="r">
              <a:defRPr sz="1200">
                <a:solidFill>
                  <a:srgbClr val="898989"/>
                </a:solidFill>
              </a:defRPr>
            </a:lvl1pPr>
          </a:lstStyle>
          <a:p>
            <a:pPr lvl="0">
              <a:defRPr sz="1800">
                <a:solidFill>
                  <a:srgbClr val="000000"/>
                </a:solidFill>
              </a:defRPr>
            </a:pPr>
            <a:r>
              <a:rPr lang="es-MX" sz="1000" dirty="0">
                <a:solidFill>
                  <a:srgbClr val="000000"/>
                </a:solidFill>
              </a:rPr>
              <a:t>3</a:t>
            </a:r>
            <a:r>
              <a:rPr lang="es-MX" sz="1000" dirty="0" smtClean="0">
                <a:solidFill>
                  <a:srgbClr val="000000"/>
                </a:solidFill>
              </a:rPr>
              <a:t>0</a:t>
            </a:r>
            <a:endParaRPr sz="1000" dirty="0">
              <a:solidFill>
                <a:srgbClr val="898989"/>
              </a:solidFill>
            </a:endParaRPr>
          </a:p>
        </p:txBody>
      </p:sp>
      <p:sp>
        <p:nvSpPr>
          <p:cNvPr id="12" name="Título 1"/>
          <p:cNvSpPr txBox="1">
            <a:spLocks/>
          </p:cNvSpPr>
          <p:nvPr/>
        </p:nvSpPr>
        <p:spPr>
          <a:xfrm>
            <a:off x="469900" y="698130"/>
            <a:ext cx="8153400" cy="990600"/>
          </a:xfrm>
          <a:prstGeom prst="rect">
            <a:avLst/>
          </a:prstGeom>
        </p:spPr>
        <p:txBody>
          <a:bodyPr>
            <a:noAutofit/>
          </a:bodyPr>
          <a:lstStyle>
            <a:lvl1pPr algn="r">
              <a:defRPr sz="1000" b="1">
                <a:solidFill>
                  <a:srgbClr val="7F7F7F"/>
                </a:solidFill>
                <a:latin typeface="Adobe Caslon Pro"/>
                <a:ea typeface="Adobe Caslon Pro"/>
                <a:cs typeface="Adobe Caslon Pro"/>
                <a:sym typeface="Adobe Caslon Pro"/>
              </a:defRPr>
            </a:lvl1pPr>
            <a:lvl2pPr algn="r">
              <a:defRPr sz="1000" b="1">
                <a:solidFill>
                  <a:srgbClr val="7F7F7F"/>
                </a:solidFill>
                <a:latin typeface="Adobe Caslon Pro"/>
                <a:ea typeface="Adobe Caslon Pro"/>
                <a:cs typeface="Adobe Caslon Pro"/>
                <a:sym typeface="Adobe Caslon Pro"/>
              </a:defRPr>
            </a:lvl2pPr>
            <a:lvl3pPr algn="r">
              <a:defRPr sz="1000" b="1">
                <a:solidFill>
                  <a:srgbClr val="7F7F7F"/>
                </a:solidFill>
                <a:latin typeface="Adobe Caslon Pro"/>
                <a:ea typeface="Adobe Caslon Pro"/>
                <a:cs typeface="Adobe Caslon Pro"/>
                <a:sym typeface="Adobe Caslon Pro"/>
              </a:defRPr>
            </a:lvl3pPr>
            <a:lvl4pPr algn="r">
              <a:defRPr sz="1000" b="1">
                <a:solidFill>
                  <a:srgbClr val="7F7F7F"/>
                </a:solidFill>
                <a:latin typeface="Adobe Caslon Pro"/>
                <a:ea typeface="Adobe Caslon Pro"/>
                <a:cs typeface="Adobe Caslon Pro"/>
                <a:sym typeface="Adobe Caslon Pro"/>
              </a:defRPr>
            </a:lvl4pPr>
            <a:lvl5pPr algn="r">
              <a:defRPr sz="1000" b="1">
                <a:solidFill>
                  <a:srgbClr val="7F7F7F"/>
                </a:solidFill>
                <a:latin typeface="Adobe Caslon Pro"/>
                <a:ea typeface="Adobe Caslon Pro"/>
                <a:cs typeface="Adobe Caslon Pro"/>
                <a:sym typeface="Adobe Caslon Pro"/>
              </a:defRPr>
            </a:lvl5pPr>
            <a:lvl6pPr indent="457200" algn="r">
              <a:defRPr sz="1000" b="1">
                <a:solidFill>
                  <a:srgbClr val="7F7F7F"/>
                </a:solidFill>
                <a:latin typeface="Adobe Caslon Pro"/>
                <a:ea typeface="Adobe Caslon Pro"/>
                <a:cs typeface="Adobe Caslon Pro"/>
                <a:sym typeface="Adobe Caslon Pro"/>
              </a:defRPr>
            </a:lvl6pPr>
            <a:lvl7pPr indent="914400" algn="r">
              <a:defRPr sz="1000" b="1">
                <a:solidFill>
                  <a:srgbClr val="7F7F7F"/>
                </a:solidFill>
                <a:latin typeface="Adobe Caslon Pro"/>
                <a:ea typeface="Adobe Caslon Pro"/>
                <a:cs typeface="Adobe Caslon Pro"/>
                <a:sym typeface="Adobe Caslon Pro"/>
              </a:defRPr>
            </a:lvl7pPr>
            <a:lvl8pPr indent="1371600" algn="r">
              <a:defRPr sz="1000" b="1">
                <a:solidFill>
                  <a:srgbClr val="7F7F7F"/>
                </a:solidFill>
                <a:latin typeface="Adobe Caslon Pro"/>
                <a:ea typeface="Adobe Caslon Pro"/>
                <a:cs typeface="Adobe Caslon Pro"/>
                <a:sym typeface="Adobe Caslon Pro"/>
              </a:defRPr>
            </a:lvl8pPr>
            <a:lvl9pPr indent="1828800" algn="r">
              <a:defRPr sz="1000" b="1">
                <a:solidFill>
                  <a:srgbClr val="7F7F7F"/>
                </a:solidFill>
                <a:latin typeface="Adobe Caslon Pro"/>
                <a:ea typeface="Adobe Caslon Pro"/>
                <a:cs typeface="Adobe Caslon Pro"/>
                <a:sym typeface="Adobe Caslon Pro"/>
              </a:defRPr>
            </a:lvl9pPr>
          </a:lstStyle>
          <a:p>
            <a:pPr>
              <a:defRPr/>
            </a:pPr>
            <a:r>
              <a:rPr lang="es-ES_tradnl" dirty="0" smtClean="0">
                <a:solidFill>
                  <a:srgbClr val="0000FF"/>
                </a:solidFill>
              </a:rPr>
              <a:t/>
            </a:r>
            <a:br>
              <a:rPr lang="es-ES_tradnl" dirty="0" smtClean="0">
                <a:solidFill>
                  <a:srgbClr val="0000FF"/>
                </a:solidFill>
              </a:rPr>
            </a:br>
            <a:r>
              <a:rPr lang="es-ES_tradnl" sz="2800" b="0" dirty="0" smtClean="0">
                <a:solidFill>
                  <a:schemeClr val="tx1"/>
                </a:solidFill>
                <a:latin typeface="Soberana Sans" panose="02000000000000000000" pitchFamily="50" charset="0"/>
                <a:cs typeface="+mn-cs"/>
              </a:rPr>
              <a:t>Herramientas para la detección </a:t>
            </a:r>
            <a:r>
              <a:rPr lang="es-MX" sz="4800" dirty="0" smtClean="0"/>
              <a:t/>
            </a:r>
            <a:br>
              <a:rPr lang="es-MX" sz="4800" dirty="0" smtClean="0"/>
            </a:br>
            <a:endParaRPr lang="es-ES" sz="4800" dirty="0"/>
          </a:p>
        </p:txBody>
      </p:sp>
      <p:sp>
        <p:nvSpPr>
          <p:cNvPr id="13" name="4 Rectángulo redondeado"/>
          <p:cNvSpPr/>
          <p:nvPr/>
        </p:nvSpPr>
        <p:spPr>
          <a:xfrm>
            <a:off x="609600" y="2608118"/>
            <a:ext cx="8013700" cy="2878282"/>
          </a:xfrm>
          <a:prstGeom prst="roundRect">
            <a:avLst/>
          </a:prstGeom>
          <a:solidFill>
            <a:srgbClr val="67B7E6">
              <a:lumMod val="60000"/>
              <a:lumOff val="40000"/>
            </a:srgbClr>
          </a:solidFill>
          <a:ln w="28575" cap="flat" cmpd="sng" algn="ctr">
            <a:solidFill>
              <a:srgbClr val="009DDC">
                <a:shade val="50000"/>
              </a:srgbClr>
            </a:solidFill>
            <a:prstDash val="solid"/>
          </a:ln>
          <a:effectLst/>
        </p:spPr>
        <p:txBody>
          <a:bodyPr rtlCol="0" anchor="ctr"/>
          <a:lstStyle/>
          <a:p>
            <a:pPr marL="0" marR="0" lvl="0" indent="0" algn="ctr" defTabSz="914400" rtl="0" eaLnBrk="0" fontAlgn="base" latinLnBrk="0" hangingPunct="0">
              <a:lnSpc>
                <a:spcPct val="100000"/>
              </a:lnSpc>
              <a:spcBef>
                <a:spcPct val="0"/>
              </a:spcBef>
              <a:spcAft>
                <a:spcPct val="0"/>
              </a:spcAft>
              <a:buClrTx/>
              <a:buSzTx/>
              <a:buFont typeface="Wingdings" pitchFamily="2" charset="2"/>
              <a:buChar char="ü"/>
              <a:tabLst/>
              <a:defRPr/>
            </a:pPr>
            <a:r>
              <a:rPr kumimoji="0" lang="es-MX" sz="3200" b="0" i="0" u="none" strike="noStrike" kern="1200" cap="none" spc="0" normalizeH="0" baseline="0" noProof="0" dirty="0" smtClean="0">
                <a:ln>
                  <a:noFill/>
                </a:ln>
                <a:solidFill>
                  <a:srgbClr val="009DDC">
                    <a:lumMod val="75000"/>
                  </a:srgbClr>
                </a:solidFill>
                <a:effectLst/>
                <a:uLnTx/>
                <a:uFillTx/>
                <a:latin typeface="Tw Cen MT"/>
                <a:ea typeface="+mn-ea"/>
                <a:cs typeface="+mn-cs"/>
              </a:rPr>
              <a:t> </a:t>
            </a:r>
            <a:r>
              <a:rPr kumimoji="0" lang="es-MX" sz="3200" b="0" i="0" u="none" strike="noStrike" kern="1200" cap="none" spc="0" normalizeH="0" baseline="0" noProof="0" dirty="0" smtClean="0">
                <a:ln>
                  <a:noFill/>
                </a:ln>
                <a:solidFill>
                  <a:schemeClr val="tx1"/>
                </a:solidFill>
                <a:effectLst/>
                <a:uLnTx/>
                <a:uFillTx/>
                <a:latin typeface="Soberana Sans" panose="02000000000000000000" pitchFamily="50" charset="0"/>
                <a:ea typeface="+mn-ea"/>
                <a:cs typeface="+mn-cs"/>
              </a:rPr>
              <a:t>Mensajes clave para la detección</a:t>
            </a:r>
          </a:p>
          <a:p>
            <a:pPr marL="0" marR="0" lvl="0" indent="0" algn="ctr" defTabSz="914400" rtl="0" eaLnBrk="0" fontAlgn="base" latinLnBrk="0" hangingPunct="0">
              <a:lnSpc>
                <a:spcPct val="100000"/>
              </a:lnSpc>
              <a:spcBef>
                <a:spcPct val="0"/>
              </a:spcBef>
              <a:spcAft>
                <a:spcPct val="0"/>
              </a:spcAft>
              <a:buClrTx/>
              <a:buSzTx/>
              <a:buFont typeface="Wingdings" pitchFamily="2" charset="2"/>
              <a:buChar char="ü"/>
              <a:tabLst/>
              <a:defRPr/>
            </a:pPr>
            <a:endParaRPr kumimoji="0" lang="es-MX" sz="3200" b="0" i="0" u="none" strike="noStrike" kern="1200" cap="none" spc="0" normalizeH="0" baseline="0" noProof="0" dirty="0" smtClean="0">
              <a:ln>
                <a:noFill/>
              </a:ln>
              <a:solidFill>
                <a:schemeClr val="tx1"/>
              </a:solidFill>
              <a:effectLst/>
              <a:uLnTx/>
              <a:uFillTx/>
              <a:latin typeface="Soberana Sans" panose="02000000000000000000" pitchFamily="50"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 typeface="Wingdings" pitchFamily="2" charset="2"/>
              <a:buChar char="ü"/>
              <a:tabLst/>
              <a:defRPr/>
            </a:pPr>
            <a:r>
              <a:rPr kumimoji="0" lang="es-MX" sz="3200" b="0" i="0" u="none" strike="noStrike" kern="1200" cap="none" spc="0" normalizeH="0" baseline="0" noProof="0" dirty="0" smtClean="0">
                <a:ln>
                  <a:noFill/>
                </a:ln>
                <a:solidFill>
                  <a:schemeClr val="tx1"/>
                </a:solidFill>
                <a:effectLst/>
                <a:uLnTx/>
                <a:uFillTx/>
                <a:latin typeface="Soberana Sans" panose="02000000000000000000" pitchFamily="50" charset="0"/>
                <a:ea typeface="+mn-ea"/>
                <a:cs typeface="+mn-cs"/>
              </a:rPr>
              <a:t>Preguntas para detectar</a:t>
            </a:r>
          </a:p>
          <a:p>
            <a:pPr marL="0" marR="0" lvl="0" indent="0" algn="ctr" defTabSz="914400" rtl="0" eaLnBrk="0" fontAlgn="base" latinLnBrk="0" hangingPunct="0">
              <a:lnSpc>
                <a:spcPct val="100000"/>
              </a:lnSpc>
              <a:spcBef>
                <a:spcPct val="0"/>
              </a:spcBef>
              <a:spcAft>
                <a:spcPct val="0"/>
              </a:spcAft>
              <a:buClrTx/>
              <a:buSzTx/>
              <a:buFont typeface="Wingdings" pitchFamily="2" charset="2"/>
              <a:buChar char="ü"/>
              <a:tabLst/>
              <a:defRPr/>
            </a:pPr>
            <a:endParaRPr kumimoji="0" lang="es-MX" sz="3200" b="0" i="0" u="none" strike="noStrike" kern="1200" cap="none" spc="0" normalizeH="0" baseline="0" noProof="0" dirty="0" smtClean="0">
              <a:ln>
                <a:noFill/>
              </a:ln>
              <a:solidFill>
                <a:schemeClr val="tx1"/>
              </a:solidFill>
              <a:effectLst/>
              <a:uLnTx/>
              <a:uFillTx/>
              <a:latin typeface="Soberana Sans" panose="02000000000000000000" pitchFamily="50"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 typeface="Wingdings" pitchFamily="2" charset="2"/>
              <a:buChar char="ü"/>
              <a:tabLst/>
              <a:defRPr/>
            </a:pPr>
            <a:r>
              <a:rPr kumimoji="0" lang="es-MX" sz="3200" b="0" i="0" u="none" strike="noStrike" kern="1200" cap="none" spc="0" normalizeH="0" baseline="0" noProof="0" dirty="0" smtClean="0">
                <a:ln>
                  <a:noFill/>
                </a:ln>
                <a:solidFill>
                  <a:schemeClr val="tx1"/>
                </a:solidFill>
                <a:effectLst/>
                <a:uLnTx/>
                <a:uFillTx/>
                <a:latin typeface="Soberana Sans" panose="02000000000000000000" pitchFamily="50" charset="0"/>
                <a:ea typeface="+mn-ea"/>
                <a:cs typeface="+mn-cs"/>
              </a:rPr>
              <a:t> Formato de detección  </a:t>
            </a:r>
          </a:p>
          <a:p>
            <a:pPr marL="0" marR="0" lvl="0" indent="0" algn="ctr" defTabSz="914400" rtl="0" eaLnBrk="0" fontAlgn="base" latinLnBrk="0" hangingPunct="0">
              <a:lnSpc>
                <a:spcPct val="100000"/>
              </a:lnSpc>
              <a:spcBef>
                <a:spcPct val="0"/>
              </a:spcBef>
              <a:spcAft>
                <a:spcPct val="0"/>
              </a:spcAft>
              <a:buClrTx/>
              <a:buSzTx/>
              <a:buFont typeface="Wingdings" pitchFamily="2" charset="2"/>
              <a:buChar char="ü"/>
              <a:tabLst/>
              <a:defRPr/>
            </a:pPr>
            <a:endParaRPr kumimoji="0" lang="es-MX" sz="3200" b="0" i="0" u="none" strike="noStrike" kern="1200" cap="none" spc="0" normalizeH="0" baseline="0" noProof="0" dirty="0" smtClean="0">
              <a:ln>
                <a:noFill/>
              </a:ln>
              <a:solidFill>
                <a:srgbClr val="009DDC">
                  <a:lumMod val="75000"/>
                </a:srgbClr>
              </a:solidFill>
              <a:effectLst/>
              <a:uLnTx/>
              <a:uFillTx/>
              <a:latin typeface="Tw Cen MT"/>
              <a:ea typeface="+mn-ea"/>
              <a:cs typeface="+mn-cs"/>
            </a:endParaRPr>
          </a:p>
        </p:txBody>
      </p:sp>
    </p:spTree>
    <p:extLst>
      <p:ext uri="{BB962C8B-B14F-4D97-AF65-F5344CB8AC3E}">
        <p14:creationId xmlns:p14="http://schemas.microsoft.com/office/powerpoint/2010/main" val="2916399340"/>
      </p:ext>
    </p:extLst>
  </p:cSld>
  <p:clrMapOvr>
    <a:masterClrMapping/>
  </p:clrMapOvr>
  <mc:AlternateContent xmlns:mc="http://schemas.openxmlformats.org/markup-compatibility/2006">
    <mc:Choice xmlns:p14="http://schemas.microsoft.com/office/powerpoint/2010/main" Requires="p14">
      <p:transition spd="slow" p14:dur="1250">
        <p14:flip dir="l"/>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0" name="Group 120"/>
          <p:cNvGrpSpPr/>
          <p:nvPr/>
        </p:nvGrpSpPr>
        <p:grpSpPr>
          <a:xfrm>
            <a:off x="161925" y="942922"/>
            <a:ext cx="8693150" cy="4986340"/>
            <a:chOff x="0" y="-442754"/>
            <a:chExt cx="8693150" cy="4986338"/>
          </a:xfrm>
        </p:grpSpPr>
        <p:pic>
          <p:nvPicPr>
            <p:cNvPr id="118" name="image.png"/>
            <p:cNvPicPr/>
            <p:nvPr/>
          </p:nvPicPr>
          <p:blipFill>
            <a:blip r:embed="rId2">
              <a:extLst/>
            </a:blip>
            <a:stretch>
              <a:fillRect/>
            </a:stretch>
          </p:blipFill>
          <p:spPr>
            <a:xfrm>
              <a:off x="0" y="-442754"/>
              <a:ext cx="8693150" cy="4986338"/>
            </a:xfrm>
            <a:prstGeom prst="rect">
              <a:avLst/>
            </a:prstGeom>
            <a:ln w="12700" cap="flat">
              <a:noFill/>
              <a:miter lim="400000"/>
            </a:ln>
            <a:effectLst/>
          </p:spPr>
        </p:pic>
        <p:sp>
          <p:nvSpPr>
            <p:cNvPr id="119" name="Shape 119"/>
            <p:cNvSpPr/>
            <p:nvPr/>
          </p:nvSpPr>
          <p:spPr>
            <a:xfrm>
              <a:off x="231775" y="287953"/>
              <a:ext cx="8229600" cy="584773"/>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p>
              <a:pPr marL="457200" indent="-457200">
                <a:buFont typeface="Arial" panose="020B0604020202020204" pitchFamily="34" charset="0"/>
                <a:buChar char="•"/>
              </a:pPr>
              <a:endParaRPr lang="es-MX" sz="3200" dirty="0"/>
            </a:p>
          </p:txBody>
        </p:sp>
      </p:grpSp>
      <p:sp>
        <p:nvSpPr>
          <p:cNvPr id="121" name="Shape 121"/>
          <p:cNvSpPr/>
          <p:nvPr/>
        </p:nvSpPr>
        <p:spPr>
          <a:xfrm>
            <a:off x="815975" y="449580"/>
            <a:ext cx="8229600" cy="548640"/>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p>
            <a:pPr lvl="0" algn="r">
              <a:defRPr sz="1800"/>
            </a:pPr>
            <a:r>
              <a:rPr sz="1000" b="1">
                <a:solidFill>
                  <a:srgbClr val="7F7F7F"/>
                </a:solidFill>
                <a:latin typeface="Adobe Caslon Pro"/>
                <a:ea typeface="Adobe Caslon Pro"/>
                <a:cs typeface="Adobe Caslon Pro"/>
                <a:sym typeface="Adobe Caslon Pro"/>
              </a:rPr>
              <a:t>DIRECCIÓN GENERAL DE</a:t>
            </a:r>
            <a:br>
              <a:rPr sz="1000" b="1">
                <a:solidFill>
                  <a:srgbClr val="7F7F7F"/>
                </a:solidFill>
                <a:latin typeface="Adobe Caslon Pro"/>
                <a:ea typeface="Adobe Caslon Pro"/>
                <a:cs typeface="Adobe Caslon Pro"/>
                <a:sym typeface="Adobe Caslon Pro"/>
              </a:rPr>
            </a:br>
            <a:r>
              <a:rPr sz="1000" b="1">
                <a:solidFill>
                  <a:srgbClr val="7F7F7F"/>
                </a:solidFill>
                <a:latin typeface="Adobe Caslon Pro"/>
                <a:ea typeface="Adobe Caslon Pro"/>
                <a:cs typeface="Adobe Caslon Pro"/>
                <a:sym typeface="Adobe Caslon Pro"/>
              </a:rPr>
              <a:t>PROTECCIÓN A MEXICANOS EN EL EXTERIOR</a:t>
            </a:r>
            <a:br>
              <a:rPr sz="1000" b="1">
                <a:solidFill>
                  <a:srgbClr val="7F7F7F"/>
                </a:solidFill>
                <a:latin typeface="Adobe Caslon Pro"/>
                <a:ea typeface="Adobe Caslon Pro"/>
                <a:cs typeface="Adobe Caslon Pro"/>
                <a:sym typeface="Adobe Caslon Pro"/>
              </a:rPr>
            </a:br>
            <a:endParaRPr sz="1000" b="1">
              <a:solidFill>
                <a:srgbClr val="7F7F7F"/>
              </a:solidFill>
              <a:latin typeface="Adobe Caslon Pro"/>
              <a:ea typeface="Adobe Caslon Pro"/>
              <a:cs typeface="Adobe Caslon Pro"/>
              <a:sym typeface="Adobe Caslon Pro"/>
            </a:endParaRPr>
          </a:p>
        </p:txBody>
      </p:sp>
      <p:sp>
        <p:nvSpPr>
          <p:cNvPr id="122" name="Shape 122"/>
          <p:cNvSpPr/>
          <p:nvPr/>
        </p:nvSpPr>
        <p:spPr>
          <a:xfrm>
            <a:off x="1628775" y="6493192"/>
            <a:ext cx="5759450" cy="39624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p>
            <a:pPr lvl="0" algn="ctr">
              <a:defRPr sz="1800"/>
            </a:pPr>
            <a:r>
              <a:rPr sz="1000" dirty="0" err="1">
                <a:solidFill>
                  <a:srgbClr val="7F7F7F"/>
                </a:solidFill>
                <a:latin typeface="Adobe Caslon Pro"/>
                <a:ea typeface="Adobe Caslon Pro"/>
                <a:cs typeface="Adobe Caslon Pro"/>
                <a:sym typeface="Adobe Caslon Pro"/>
              </a:rPr>
              <a:t>Avenida</a:t>
            </a:r>
            <a:r>
              <a:rPr sz="1000" dirty="0">
                <a:solidFill>
                  <a:srgbClr val="7F7F7F"/>
                </a:solidFill>
                <a:latin typeface="Adobe Caslon Pro"/>
                <a:ea typeface="Adobe Caslon Pro"/>
                <a:cs typeface="Adobe Caslon Pro"/>
                <a:sym typeface="Adobe Caslon Pro"/>
              </a:rPr>
              <a:t> Juárez </a:t>
            </a:r>
            <a:r>
              <a:rPr sz="1000" dirty="0" err="1">
                <a:solidFill>
                  <a:srgbClr val="7F7F7F"/>
                </a:solidFill>
                <a:latin typeface="Adobe Caslon Pro"/>
                <a:ea typeface="Adobe Caslon Pro"/>
                <a:cs typeface="Adobe Caslon Pro"/>
                <a:sym typeface="Adobe Caslon Pro"/>
              </a:rPr>
              <a:t>núm</a:t>
            </a:r>
            <a:r>
              <a:rPr sz="1000" dirty="0">
                <a:solidFill>
                  <a:srgbClr val="7F7F7F"/>
                </a:solidFill>
                <a:latin typeface="Adobe Caslon Pro"/>
                <a:ea typeface="Adobe Caslon Pro"/>
                <a:cs typeface="Adobe Caslon Pro"/>
                <a:sym typeface="Adobe Caslon Pro"/>
              </a:rPr>
              <a:t>. 20, Col. Centro, Del. Cuauhtémoc, , C.P. 06010, México, D.F., </a:t>
            </a:r>
          </a:p>
          <a:p>
            <a:pPr lvl="0" algn="ctr">
              <a:defRPr sz="1800"/>
            </a:pPr>
            <a:r>
              <a:rPr sz="1000" dirty="0" err="1">
                <a:solidFill>
                  <a:srgbClr val="7F7F7F"/>
                </a:solidFill>
                <a:latin typeface="Adobe Caslon Pro"/>
                <a:ea typeface="Adobe Caslon Pro"/>
                <a:cs typeface="Adobe Caslon Pro"/>
                <a:sym typeface="Adobe Caslon Pro"/>
              </a:rPr>
              <a:t>Tels</a:t>
            </a:r>
            <a:r>
              <a:rPr sz="1000" dirty="0">
                <a:solidFill>
                  <a:srgbClr val="7F7F7F"/>
                </a:solidFill>
                <a:latin typeface="Adobe Caslon Pro"/>
                <a:ea typeface="Adobe Caslon Pro"/>
                <a:cs typeface="Adobe Caslon Pro"/>
                <a:sym typeface="Adobe Caslon Pro"/>
              </a:rPr>
              <a:t>.: (55) 3686 - 5100  </a:t>
            </a:r>
            <a:r>
              <a:rPr sz="1000" b="1" dirty="0">
                <a:solidFill>
                  <a:srgbClr val="7F7F7F"/>
                </a:solidFill>
                <a:latin typeface="Adobe Caslon Pro"/>
                <a:ea typeface="Adobe Caslon Pro"/>
                <a:cs typeface="Adobe Caslon Pro"/>
                <a:sym typeface="Adobe Caslon Pro"/>
              </a:rPr>
              <a:t>http://www.sre.gob.mx</a:t>
            </a:r>
          </a:p>
        </p:txBody>
      </p:sp>
      <p:sp>
        <p:nvSpPr>
          <p:cNvPr id="123" name="Shape 123"/>
          <p:cNvSpPr/>
          <p:nvPr/>
        </p:nvSpPr>
        <p:spPr>
          <a:xfrm>
            <a:off x="6716486" y="6614369"/>
            <a:ext cx="21336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lgn="r">
              <a:defRPr sz="1200">
                <a:solidFill>
                  <a:srgbClr val="898989"/>
                </a:solidFill>
              </a:defRPr>
            </a:lvl1pPr>
          </a:lstStyle>
          <a:p>
            <a:pPr lvl="0">
              <a:defRPr sz="1800">
                <a:solidFill>
                  <a:srgbClr val="000000"/>
                </a:solidFill>
              </a:defRPr>
            </a:pPr>
            <a:r>
              <a:rPr lang="es-MX" sz="1000" dirty="0">
                <a:solidFill>
                  <a:srgbClr val="000000"/>
                </a:solidFill>
              </a:rPr>
              <a:t>3</a:t>
            </a:r>
            <a:r>
              <a:rPr lang="es-MX" sz="1000" dirty="0" smtClean="0">
                <a:solidFill>
                  <a:srgbClr val="000000"/>
                </a:solidFill>
              </a:rPr>
              <a:t>0</a:t>
            </a:r>
            <a:endParaRPr sz="1000" dirty="0">
              <a:solidFill>
                <a:srgbClr val="898989"/>
              </a:solidFill>
            </a:endParaRPr>
          </a:p>
        </p:txBody>
      </p:sp>
      <p:sp>
        <p:nvSpPr>
          <p:cNvPr id="12" name="Título 1"/>
          <p:cNvSpPr txBox="1">
            <a:spLocks/>
          </p:cNvSpPr>
          <p:nvPr/>
        </p:nvSpPr>
        <p:spPr>
          <a:xfrm>
            <a:off x="469900" y="698130"/>
            <a:ext cx="8153400" cy="990600"/>
          </a:xfrm>
          <a:prstGeom prst="rect">
            <a:avLst/>
          </a:prstGeom>
        </p:spPr>
        <p:txBody>
          <a:bodyPr>
            <a:noAutofit/>
          </a:bodyPr>
          <a:lstStyle>
            <a:lvl1pPr algn="r">
              <a:defRPr sz="1000" b="1">
                <a:solidFill>
                  <a:srgbClr val="7F7F7F"/>
                </a:solidFill>
                <a:latin typeface="Adobe Caslon Pro"/>
                <a:ea typeface="Adobe Caslon Pro"/>
                <a:cs typeface="Adobe Caslon Pro"/>
                <a:sym typeface="Adobe Caslon Pro"/>
              </a:defRPr>
            </a:lvl1pPr>
            <a:lvl2pPr algn="r">
              <a:defRPr sz="1000" b="1">
                <a:solidFill>
                  <a:srgbClr val="7F7F7F"/>
                </a:solidFill>
                <a:latin typeface="Adobe Caslon Pro"/>
                <a:ea typeface="Adobe Caslon Pro"/>
                <a:cs typeface="Adobe Caslon Pro"/>
                <a:sym typeface="Adobe Caslon Pro"/>
              </a:defRPr>
            </a:lvl2pPr>
            <a:lvl3pPr algn="r">
              <a:defRPr sz="1000" b="1">
                <a:solidFill>
                  <a:srgbClr val="7F7F7F"/>
                </a:solidFill>
                <a:latin typeface="Adobe Caslon Pro"/>
                <a:ea typeface="Adobe Caslon Pro"/>
                <a:cs typeface="Adobe Caslon Pro"/>
                <a:sym typeface="Adobe Caslon Pro"/>
              </a:defRPr>
            </a:lvl3pPr>
            <a:lvl4pPr algn="r">
              <a:defRPr sz="1000" b="1">
                <a:solidFill>
                  <a:srgbClr val="7F7F7F"/>
                </a:solidFill>
                <a:latin typeface="Adobe Caslon Pro"/>
                <a:ea typeface="Adobe Caslon Pro"/>
                <a:cs typeface="Adobe Caslon Pro"/>
                <a:sym typeface="Adobe Caslon Pro"/>
              </a:defRPr>
            </a:lvl4pPr>
            <a:lvl5pPr algn="r">
              <a:defRPr sz="1000" b="1">
                <a:solidFill>
                  <a:srgbClr val="7F7F7F"/>
                </a:solidFill>
                <a:latin typeface="Adobe Caslon Pro"/>
                <a:ea typeface="Adobe Caslon Pro"/>
                <a:cs typeface="Adobe Caslon Pro"/>
                <a:sym typeface="Adobe Caslon Pro"/>
              </a:defRPr>
            </a:lvl5pPr>
            <a:lvl6pPr indent="457200" algn="r">
              <a:defRPr sz="1000" b="1">
                <a:solidFill>
                  <a:srgbClr val="7F7F7F"/>
                </a:solidFill>
                <a:latin typeface="Adobe Caslon Pro"/>
                <a:ea typeface="Adobe Caslon Pro"/>
                <a:cs typeface="Adobe Caslon Pro"/>
                <a:sym typeface="Adobe Caslon Pro"/>
              </a:defRPr>
            </a:lvl6pPr>
            <a:lvl7pPr indent="914400" algn="r">
              <a:defRPr sz="1000" b="1">
                <a:solidFill>
                  <a:srgbClr val="7F7F7F"/>
                </a:solidFill>
                <a:latin typeface="Adobe Caslon Pro"/>
                <a:ea typeface="Adobe Caslon Pro"/>
                <a:cs typeface="Adobe Caslon Pro"/>
                <a:sym typeface="Adobe Caslon Pro"/>
              </a:defRPr>
            </a:lvl7pPr>
            <a:lvl8pPr indent="1371600" algn="r">
              <a:defRPr sz="1000" b="1">
                <a:solidFill>
                  <a:srgbClr val="7F7F7F"/>
                </a:solidFill>
                <a:latin typeface="Adobe Caslon Pro"/>
                <a:ea typeface="Adobe Caslon Pro"/>
                <a:cs typeface="Adobe Caslon Pro"/>
                <a:sym typeface="Adobe Caslon Pro"/>
              </a:defRPr>
            </a:lvl8pPr>
            <a:lvl9pPr indent="1828800" algn="r">
              <a:defRPr sz="1000" b="1">
                <a:solidFill>
                  <a:srgbClr val="7F7F7F"/>
                </a:solidFill>
                <a:latin typeface="Adobe Caslon Pro"/>
                <a:ea typeface="Adobe Caslon Pro"/>
                <a:cs typeface="Adobe Caslon Pro"/>
                <a:sym typeface="Adobe Caslon Pro"/>
              </a:defRPr>
            </a:lvl9pPr>
          </a:lstStyle>
          <a:p>
            <a:pPr>
              <a:defRPr/>
            </a:pPr>
            <a:r>
              <a:rPr lang="es-ES_tradnl" dirty="0" smtClean="0">
                <a:solidFill>
                  <a:srgbClr val="0000FF"/>
                </a:solidFill>
              </a:rPr>
              <a:t/>
            </a:r>
            <a:br>
              <a:rPr lang="es-ES_tradnl" dirty="0" smtClean="0">
                <a:solidFill>
                  <a:srgbClr val="0000FF"/>
                </a:solidFill>
              </a:rPr>
            </a:br>
            <a:r>
              <a:rPr lang="es-ES_tradnl" sz="2800" b="0" dirty="0" smtClean="0">
                <a:solidFill>
                  <a:schemeClr val="tx1"/>
                </a:solidFill>
                <a:latin typeface="Soberana Sans" panose="02000000000000000000" pitchFamily="50" charset="0"/>
                <a:cs typeface="+mn-cs"/>
              </a:rPr>
              <a:t>Herramientas para la detección</a:t>
            </a:r>
            <a:r>
              <a:rPr lang="es-MX" sz="4800" dirty="0" smtClean="0"/>
              <a:t/>
            </a:r>
            <a:br>
              <a:rPr lang="es-MX" sz="4800" dirty="0" smtClean="0"/>
            </a:br>
            <a:endParaRPr lang="es-ES" sz="4800" dirty="0"/>
          </a:p>
        </p:txBody>
      </p:sp>
      <p:graphicFrame>
        <p:nvGraphicFramePr>
          <p:cNvPr id="2" name="Tabla 1"/>
          <p:cNvGraphicFramePr>
            <a:graphicFrameLocks noGrp="1"/>
          </p:cNvGraphicFramePr>
          <p:nvPr>
            <p:extLst>
              <p:ext uri="{D42A27DB-BD31-4B8C-83A1-F6EECF244321}">
                <p14:modId xmlns:p14="http://schemas.microsoft.com/office/powerpoint/2010/main" val="3613916889"/>
              </p:ext>
            </p:extLst>
          </p:nvPr>
        </p:nvGraphicFramePr>
        <p:xfrm>
          <a:off x="1839191" y="1589809"/>
          <a:ext cx="5549034" cy="4394367"/>
        </p:xfrm>
        <a:graphic>
          <a:graphicData uri="http://schemas.openxmlformats.org/drawingml/2006/table">
            <a:tbl>
              <a:tblPr firstRow="1" firstCol="1" bandRow="1">
                <a:tableStyleId>{5940675A-B579-460E-94D1-54222C63F5DA}</a:tableStyleId>
              </a:tblPr>
              <a:tblGrid>
                <a:gridCol w="2748907"/>
                <a:gridCol w="2800127"/>
              </a:tblGrid>
              <a:tr h="445749">
                <a:tc gridSpan="2">
                  <a:txBody>
                    <a:bodyPr/>
                    <a:lstStyle/>
                    <a:p>
                      <a:pPr algn="l">
                        <a:lnSpc>
                          <a:spcPct val="115000"/>
                        </a:lnSpc>
                        <a:spcAft>
                          <a:spcPts val="0"/>
                        </a:spcAft>
                      </a:pPr>
                      <a:r>
                        <a:rPr lang="es-MX" sz="1200" dirty="0">
                          <a:effectLst/>
                          <a:latin typeface="Soberana Sans" panose="02000000000000000000" pitchFamily="50" charset="0"/>
                        </a:rPr>
                        <a:t>OBSERVACION DE LA MUJER VÍCTIMA DE VIOLENCIA</a:t>
                      </a:r>
                      <a:endParaRPr lang="es-MX" sz="1400" dirty="0">
                        <a:effectLst/>
                        <a:latin typeface="Soberana Sans" panose="02000000000000000000" pitchFamily="50" charset="0"/>
                        <a:ea typeface="MS Mincho" panose="02020609040205080304" pitchFamily="49" charset="-128"/>
                        <a:cs typeface="Times New Roman" panose="02020603050405020304" pitchFamily="18" charset="0"/>
                      </a:endParaRPr>
                    </a:p>
                  </a:txBody>
                  <a:tcPr marL="44450" marR="44450" marT="0" marB="0" anchor="ctr"/>
                </a:tc>
                <a:tc hMerge="1">
                  <a:txBody>
                    <a:bodyPr/>
                    <a:lstStyle/>
                    <a:p>
                      <a:endParaRPr lang="es-MX"/>
                    </a:p>
                  </a:txBody>
                  <a:tcPr/>
                </a:tc>
              </a:tr>
              <a:tr h="466953">
                <a:tc>
                  <a:txBody>
                    <a:bodyPr/>
                    <a:lstStyle/>
                    <a:p>
                      <a:pPr algn="l">
                        <a:lnSpc>
                          <a:spcPct val="115000"/>
                        </a:lnSpc>
                        <a:spcAft>
                          <a:spcPts val="0"/>
                        </a:spcAft>
                      </a:pPr>
                      <a:r>
                        <a:rPr lang="es-MX" sz="1200" dirty="0">
                          <a:effectLst/>
                          <a:latin typeface="Soberana Sans" panose="02000000000000000000" pitchFamily="50" charset="0"/>
                        </a:rPr>
                        <a:t>Aspectos físicos</a:t>
                      </a:r>
                      <a:endParaRPr lang="es-MX" sz="1400" dirty="0">
                        <a:effectLst/>
                        <a:latin typeface="Soberana Sans" panose="02000000000000000000" pitchFamily="50" charset="0"/>
                        <a:ea typeface="MS Mincho" panose="02020609040205080304" pitchFamily="49" charset="-128"/>
                        <a:cs typeface="Times New Roman" panose="02020603050405020304" pitchFamily="18" charset="0"/>
                      </a:endParaRPr>
                    </a:p>
                  </a:txBody>
                  <a:tcPr marL="44450" marR="44450" marT="0" marB="0" anchor="ctr"/>
                </a:tc>
                <a:tc>
                  <a:txBody>
                    <a:bodyPr/>
                    <a:lstStyle/>
                    <a:p>
                      <a:pPr algn="l">
                        <a:lnSpc>
                          <a:spcPct val="115000"/>
                        </a:lnSpc>
                        <a:spcAft>
                          <a:spcPts val="0"/>
                        </a:spcAft>
                      </a:pPr>
                      <a:r>
                        <a:rPr lang="es-MX" sz="1200">
                          <a:effectLst/>
                          <a:latin typeface="Soberana Sans" panose="02000000000000000000" pitchFamily="50" charset="0"/>
                        </a:rPr>
                        <a:t>Aspectos emocionales, de actitud</a:t>
                      </a:r>
                      <a:endParaRPr lang="es-MX" sz="1400">
                        <a:effectLst/>
                        <a:latin typeface="Soberana Sans" panose="02000000000000000000" pitchFamily="50" charset="0"/>
                        <a:ea typeface="MS Mincho" panose="02020609040205080304" pitchFamily="49" charset="-128"/>
                        <a:cs typeface="Times New Roman" panose="02020603050405020304" pitchFamily="18" charset="0"/>
                      </a:endParaRPr>
                    </a:p>
                  </a:txBody>
                  <a:tcPr marL="44450" marR="44450" marT="0" marB="0" anchor="ctr"/>
                </a:tc>
              </a:tr>
              <a:tr h="3481665">
                <a:tc>
                  <a:txBody>
                    <a:bodyPr/>
                    <a:lstStyle/>
                    <a:p>
                      <a:pPr algn="l">
                        <a:lnSpc>
                          <a:spcPct val="115000"/>
                        </a:lnSpc>
                        <a:spcAft>
                          <a:spcPts val="0"/>
                        </a:spcAft>
                      </a:pPr>
                      <a:r>
                        <a:rPr lang="es-MX" sz="1200" dirty="0">
                          <a:effectLst/>
                          <a:latin typeface="Soberana Sans" panose="02000000000000000000" pitchFamily="50" charset="0"/>
                        </a:rPr>
                        <a:t>¿Necesita atención médica?</a:t>
                      </a:r>
                      <a:br>
                        <a:rPr lang="es-MX" sz="1200" dirty="0">
                          <a:effectLst/>
                          <a:latin typeface="Soberana Sans" panose="02000000000000000000" pitchFamily="50" charset="0"/>
                        </a:rPr>
                      </a:br>
                      <a:r>
                        <a:rPr lang="es-MX" sz="1200" dirty="0">
                          <a:effectLst/>
                          <a:latin typeface="Soberana Sans" panose="02000000000000000000" pitchFamily="50" charset="0"/>
                        </a:rPr>
                        <a:t>¿Presenta heridas, lesiones o moretones visibles?  </a:t>
                      </a:r>
                      <a:br>
                        <a:rPr lang="es-MX" sz="1200" dirty="0">
                          <a:effectLst/>
                          <a:latin typeface="Soberana Sans" panose="02000000000000000000" pitchFamily="50" charset="0"/>
                        </a:rPr>
                      </a:br>
                      <a:r>
                        <a:rPr lang="es-MX" sz="1200" dirty="0">
                          <a:effectLst/>
                          <a:latin typeface="Soberana Sans" panose="02000000000000000000" pitchFamily="50" charset="0"/>
                        </a:rPr>
                        <a:t>¿Presenta dificultades para caminar? </a:t>
                      </a:r>
                      <a:br>
                        <a:rPr lang="es-MX" sz="1200" dirty="0">
                          <a:effectLst/>
                          <a:latin typeface="Soberana Sans" panose="02000000000000000000" pitchFamily="50" charset="0"/>
                        </a:rPr>
                      </a:br>
                      <a:r>
                        <a:rPr lang="es-MX" sz="1200" dirty="0">
                          <a:effectLst/>
                          <a:latin typeface="Soberana Sans" panose="02000000000000000000" pitchFamily="50" charset="0"/>
                        </a:rPr>
                        <a:t>¿Presenta dificultades para respirar? </a:t>
                      </a:r>
                      <a:br>
                        <a:rPr lang="es-MX" sz="1200" dirty="0">
                          <a:effectLst/>
                          <a:latin typeface="Soberana Sans" panose="02000000000000000000" pitchFamily="50" charset="0"/>
                        </a:rPr>
                      </a:br>
                      <a:r>
                        <a:rPr lang="es-MX" sz="1200" dirty="0">
                          <a:effectLst/>
                          <a:latin typeface="Soberana Sans" panose="02000000000000000000" pitchFamily="50" charset="0"/>
                        </a:rPr>
                        <a:t>¿Se observa cansada? </a:t>
                      </a:r>
                      <a:endParaRPr lang="es-MX" sz="1400" dirty="0">
                        <a:effectLst/>
                        <a:latin typeface="Soberana Sans" panose="02000000000000000000" pitchFamily="50" charset="0"/>
                      </a:endParaRPr>
                    </a:p>
                    <a:p>
                      <a:pPr algn="l">
                        <a:lnSpc>
                          <a:spcPct val="115000"/>
                        </a:lnSpc>
                        <a:spcAft>
                          <a:spcPts val="0"/>
                        </a:spcAft>
                      </a:pPr>
                      <a:r>
                        <a:rPr lang="es-MX" sz="1200" dirty="0">
                          <a:effectLst/>
                          <a:latin typeface="Soberana Sans" panose="02000000000000000000" pitchFamily="50" charset="0"/>
                        </a:rPr>
                        <a:t>¿Está visiblemente somnolienta? </a:t>
                      </a:r>
                      <a:endParaRPr lang="es-MX" sz="1400" dirty="0">
                        <a:effectLst/>
                        <a:latin typeface="Soberana Sans" panose="02000000000000000000" pitchFamily="50" charset="0"/>
                        <a:ea typeface="MS Mincho" panose="02020609040205080304" pitchFamily="49" charset="-128"/>
                        <a:cs typeface="Times New Roman" panose="02020603050405020304" pitchFamily="18" charset="0"/>
                      </a:endParaRPr>
                    </a:p>
                  </a:txBody>
                  <a:tcPr marL="44450" marR="44450" marT="0" marB="0" anchor="ctr"/>
                </a:tc>
                <a:tc>
                  <a:txBody>
                    <a:bodyPr/>
                    <a:lstStyle/>
                    <a:p>
                      <a:pPr algn="l">
                        <a:lnSpc>
                          <a:spcPct val="115000"/>
                        </a:lnSpc>
                        <a:spcAft>
                          <a:spcPts val="0"/>
                        </a:spcAft>
                      </a:pPr>
                      <a:r>
                        <a:rPr lang="es-MX" sz="1200" dirty="0">
                          <a:effectLst/>
                          <a:latin typeface="Soberana Sans" panose="02000000000000000000" pitchFamily="50" charset="0"/>
                        </a:rPr>
                        <a:t>¿Cómo es su postura y movimientos? ¿Está encorvada?</a:t>
                      </a:r>
                      <a:br>
                        <a:rPr lang="es-MX" sz="1200" dirty="0">
                          <a:effectLst/>
                          <a:latin typeface="Soberana Sans" panose="02000000000000000000" pitchFamily="50" charset="0"/>
                        </a:rPr>
                      </a:br>
                      <a:r>
                        <a:rPr lang="es-MX" sz="1200" dirty="0">
                          <a:effectLst/>
                          <a:latin typeface="Soberana Sans" panose="02000000000000000000" pitchFamily="50" charset="0"/>
                        </a:rPr>
                        <a:t>¿Se nota tímida o insegura?</a:t>
                      </a:r>
                      <a:br>
                        <a:rPr lang="es-MX" sz="1200" dirty="0">
                          <a:effectLst/>
                          <a:latin typeface="Soberana Sans" panose="02000000000000000000" pitchFamily="50" charset="0"/>
                        </a:rPr>
                      </a:br>
                      <a:r>
                        <a:rPr lang="es-MX" sz="1200" dirty="0">
                          <a:effectLst/>
                          <a:latin typeface="Soberana Sans" panose="02000000000000000000" pitchFamily="50" charset="0"/>
                        </a:rPr>
                        <a:t>¿Es capaz de mantener una conversación “coherente”?</a:t>
                      </a:r>
                      <a:br>
                        <a:rPr lang="es-MX" sz="1200" dirty="0">
                          <a:effectLst/>
                          <a:latin typeface="Soberana Sans" panose="02000000000000000000" pitchFamily="50" charset="0"/>
                        </a:rPr>
                      </a:br>
                      <a:r>
                        <a:rPr lang="es-MX" sz="1200" dirty="0">
                          <a:effectLst/>
                          <a:latin typeface="Soberana Sans" panose="02000000000000000000" pitchFamily="50" charset="0"/>
                        </a:rPr>
                        <a:t>¿Se muestra temerosa?</a:t>
                      </a:r>
                      <a:br>
                        <a:rPr lang="es-MX" sz="1200" dirty="0">
                          <a:effectLst/>
                          <a:latin typeface="Soberana Sans" panose="02000000000000000000" pitchFamily="50" charset="0"/>
                        </a:rPr>
                      </a:br>
                      <a:r>
                        <a:rPr lang="es-MX" sz="1200" dirty="0">
                          <a:effectLst/>
                          <a:latin typeface="Soberana Sans" panose="02000000000000000000" pitchFamily="50" charset="0"/>
                        </a:rPr>
                        <a:t>¿Cómo es su tono de voz?</a:t>
                      </a:r>
                      <a:br>
                        <a:rPr lang="es-MX" sz="1200" dirty="0">
                          <a:effectLst/>
                          <a:latin typeface="Soberana Sans" panose="02000000000000000000" pitchFamily="50" charset="0"/>
                        </a:rPr>
                      </a:br>
                      <a:r>
                        <a:rPr lang="es-MX" sz="1200" dirty="0">
                          <a:effectLst/>
                          <a:latin typeface="Soberana Sans" panose="02000000000000000000" pitchFamily="50" charset="0"/>
                        </a:rPr>
                        <a:t>¿Necesita reponerse emocionalmente?</a:t>
                      </a:r>
                      <a:br>
                        <a:rPr lang="es-MX" sz="1200" dirty="0">
                          <a:effectLst/>
                          <a:latin typeface="Soberana Sans" panose="02000000000000000000" pitchFamily="50" charset="0"/>
                        </a:rPr>
                      </a:br>
                      <a:r>
                        <a:rPr lang="es-MX" sz="1200" dirty="0">
                          <a:effectLst/>
                          <a:latin typeface="Soberana Sans" panose="02000000000000000000" pitchFamily="50" charset="0"/>
                        </a:rPr>
                        <a:t>¿Se nota ansiosa o nerviosa?</a:t>
                      </a:r>
                      <a:br>
                        <a:rPr lang="es-MX" sz="1200" dirty="0">
                          <a:effectLst/>
                          <a:latin typeface="Soberana Sans" panose="02000000000000000000" pitchFamily="50" charset="0"/>
                        </a:rPr>
                      </a:br>
                      <a:r>
                        <a:rPr lang="es-MX" sz="1200" dirty="0">
                          <a:effectLst/>
                          <a:latin typeface="Soberana Sans" panose="02000000000000000000" pitchFamily="50" charset="0"/>
                        </a:rPr>
                        <a:t>¿Se nota triste o que lloró?</a:t>
                      </a:r>
                      <a:br>
                        <a:rPr lang="es-MX" sz="1200" dirty="0">
                          <a:effectLst/>
                          <a:latin typeface="Soberana Sans" panose="02000000000000000000" pitchFamily="50" charset="0"/>
                        </a:rPr>
                      </a:br>
                      <a:r>
                        <a:rPr lang="es-MX" sz="1200" dirty="0">
                          <a:effectLst/>
                          <a:latin typeface="Soberana Sans" panose="02000000000000000000" pitchFamily="50" charset="0"/>
                        </a:rPr>
                        <a:t>¿Se nota descuido en su físico o imagen?</a:t>
                      </a:r>
                      <a:endParaRPr lang="es-MX" sz="1400" dirty="0">
                        <a:effectLst/>
                        <a:latin typeface="Soberana Sans" panose="02000000000000000000" pitchFamily="50" charset="0"/>
                        <a:ea typeface="MS Mincho" panose="02020609040205080304" pitchFamily="49" charset="-128"/>
                        <a:cs typeface="Times New Roman" panose="02020603050405020304" pitchFamily="18" charset="0"/>
                      </a:endParaRPr>
                    </a:p>
                  </a:txBody>
                  <a:tcPr marL="44450" marR="44450" marT="0" marB="0" anchor="ctr"/>
                </a:tc>
              </a:tr>
            </a:tbl>
          </a:graphicData>
        </a:graphic>
      </p:graphicFrame>
    </p:spTree>
    <p:extLst>
      <p:ext uri="{BB962C8B-B14F-4D97-AF65-F5344CB8AC3E}">
        <p14:creationId xmlns:p14="http://schemas.microsoft.com/office/powerpoint/2010/main" val="3760555471"/>
      </p:ext>
    </p:extLst>
  </p:cSld>
  <p:clrMapOvr>
    <a:masterClrMapping/>
  </p:clrMapOvr>
  <mc:AlternateContent xmlns:mc="http://schemas.openxmlformats.org/markup-compatibility/2006">
    <mc:Choice xmlns:p14="http://schemas.microsoft.com/office/powerpoint/2010/main" Requires="p14">
      <p:transition spd="slow" p14:dur="1250">
        <p14:flip dir="l"/>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0" name="Group 120"/>
          <p:cNvGrpSpPr/>
          <p:nvPr/>
        </p:nvGrpSpPr>
        <p:grpSpPr>
          <a:xfrm>
            <a:off x="161925" y="942922"/>
            <a:ext cx="8693150" cy="4986340"/>
            <a:chOff x="0" y="-442754"/>
            <a:chExt cx="8693150" cy="4986338"/>
          </a:xfrm>
        </p:grpSpPr>
        <p:pic>
          <p:nvPicPr>
            <p:cNvPr id="118" name="image.png"/>
            <p:cNvPicPr/>
            <p:nvPr/>
          </p:nvPicPr>
          <p:blipFill>
            <a:blip r:embed="rId2">
              <a:extLst/>
            </a:blip>
            <a:stretch>
              <a:fillRect/>
            </a:stretch>
          </p:blipFill>
          <p:spPr>
            <a:xfrm>
              <a:off x="0" y="-442754"/>
              <a:ext cx="8693150" cy="4986338"/>
            </a:xfrm>
            <a:prstGeom prst="rect">
              <a:avLst/>
            </a:prstGeom>
            <a:ln w="12700" cap="flat">
              <a:noFill/>
              <a:miter lim="400000"/>
            </a:ln>
            <a:effectLst/>
          </p:spPr>
        </p:pic>
        <p:sp>
          <p:nvSpPr>
            <p:cNvPr id="119" name="Shape 119"/>
            <p:cNvSpPr/>
            <p:nvPr/>
          </p:nvSpPr>
          <p:spPr>
            <a:xfrm>
              <a:off x="231775" y="287953"/>
              <a:ext cx="8229600" cy="584773"/>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p>
              <a:pPr marL="457200" indent="-457200">
                <a:buFont typeface="Arial" panose="020B0604020202020204" pitchFamily="34" charset="0"/>
                <a:buChar char="•"/>
              </a:pPr>
              <a:endParaRPr lang="es-MX" sz="3200" dirty="0"/>
            </a:p>
          </p:txBody>
        </p:sp>
      </p:grpSp>
      <p:sp>
        <p:nvSpPr>
          <p:cNvPr id="121" name="Shape 121"/>
          <p:cNvSpPr/>
          <p:nvPr/>
        </p:nvSpPr>
        <p:spPr>
          <a:xfrm>
            <a:off x="815975" y="449580"/>
            <a:ext cx="8229600" cy="548640"/>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p>
            <a:pPr lvl="0" algn="r">
              <a:defRPr sz="1800"/>
            </a:pPr>
            <a:r>
              <a:rPr sz="1000" b="1">
                <a:solidFill>
                  <a:srgbClr val="7F7F7F"/>
                </a:solidFill>
                <a:latin typeface="Adobe Caslon Pro"/>
                <a:ea typeface="Adobe Caslon Pro"/>
                <a:cs typeface="Adobe Caslon Pro"/>
                <a:sym typeface="Adobe Caslon Pro"/>
              </a:rPr>
              <a:t>DIRECCIÓN GENERAL DE</a:t>
            </a:r>
            <a:br>
              <a:rPr sz="1000" b="1">
                <a:solidFill>
                  <a:srgbClr val="7F7F7F"/>
                </a:solidFill>
                <a:latin typeface="Adobe Caslon Pro"/>
                <a:ea typeface="Adobe Caslon Pro"/>
                <a:cs typeface="Adobe Caslon Pro"/>
                <a:sym typeface="Adobe Caslon Pro"/>
              </a:rPr>
            </a:br>
            <a:r>
              <a:rPr sz="1000" b="1">
                <a:solidFill>
                  <a:srgbClr val="7F7F7F"/>
                </a:solidFill>
                <a:latin typeface="Adobe Caslon Pro"/>
                <a:ea typeface="Adobe Caslon Pro"/>
                <a:cs typeface="Adobe Caslon Pro"/>
                <a:sym typeface="Adobe Caslon Pro"/>
              </a:rPr>
              <a:t>PROTECCIÓN A MEXICANOS EN EL EXTERIOR</a:t>
            </a:r>
            <a:br>
              <a:rPr sz="1000" b="1">
                <a:solidFill>
                  <a:srgbClr val="7F7F7F"/>
                </a:solidFill>
                <a:latin typeface="Adobe Caslon Pro"/>
                <a:ea typeface="Adobe Caslon Pro"/>
                <a:cs typeface="Adobe Caslon Pro"/>
                <a:sym typeface="Adobe Caslon Pro"/>
              </a:rPr>
            </a:br>
            <a:endParaRPr sz="1000" b="1">
              <a:solidFill>
                <a:srgbClr val="7F7F7F"/>
              </a:solidFill>
              <a:latin typeface="Adobe Caslon Pro"/>
              <a:ea typeface="Adobe Caslon Pro"/>
              <a:cs typeface="Adobe Caslon Pro"/>
              <a:sym typeface="Adobe Caslon Pro"/>
            </a:endParaRPr>
          </a:p>
        </p:txBody>
      </p:sp>
      <p:sp>
        <p:nvSpPr>
          <p:cNvPr id="123" name="Shape 123"/>
          <p:cNvSpPr/>
          <p:nvPr/>
        </p:nvSpPr>
        <p:spPr>
          <a:xfrm>
            <a:off x="6716486" y="6614369"/>
            <a:ext cx="21336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lgn="r">
              <a:defRPr sz="1200">
                <a:solidFill>
                  <a:srgbClr val="898989"/>
                </a:solidFill>
              </a:defRPr>
            </a:lvl1pPr>
          </a:lstStyle>
          <a:p>
            <a:pPr lvl="0">
              <a:defRPr sz="1800">
                <a:solidFill>
                  <a:srgbClr val="000000"/>
                </a:solidFill>
              </a:defRPr>
            </a:pPr>
            <a:r>
              <a:rPr lang="es-MX" sz="1000" dirty="0">
                <a:solidFill>
                  <a:srgbClr val="000000"/>
                </a:solidFill>
              </a:rPr>
              <a:t>3</a:t>
            </a:r>
            <a:r>
              <a:rPr lang="es-MX" sz="1000" dirty="0" smtClean="0">
                <a:solidFill>
                  <a:srgbClr val="000000"/>
                </a:solidFill>
              </a:rPr>
              <a:t>0</a:t>
            </a:r>
            <a:endParaRPr sz="1000" dirty="0">
              <a:solidFill>
                <a:srgbClr val="898989"/>
              </a:solidFill>
            </a:endParaRPr>
          </a:p>
        </p:txBody>
      </p:sp>
      <p:sp>
        <p:nvSpPr>
          <p:cNvPr id="12" name="Título 1"/>
          <p:cNvSpPr txBox="1">
            <a:spLocks/>
          </p:cNvSpPr>
          <p:nvPr/>
        </p:nvSpPr>
        <p:spPr>
          <a:xfrm>
            <a:off x="469900" y="550718"/>
            <a:ext cx="8153400" cy="1138012"/>
          </a:xfrm>
          <a:prstGeom prst="rect">
            <a:avLst/>
          </a:prstGeom>
        </p:spPr>
        <p:txBody>
          <a:bodyPr>
            <a:noAutofit/>
          </a:bodyPr>
          <a:lstStyle>
            <a:lvl1pPr algn="r">
              <a:defRPr sz="1000" b="1">
                <a:solidFill>
                  <a:srgbClr val="7F7F7F"/>
                </a:solidFill>
                <a:latin typeface="Adobe Caslon Pro"/>
                <a:ea typeface="Adobe Caslon Pro"/>
                <a:cs typeface="Adobe Caslon Pro"/>
                <a:sym typeface="Adobe Caslon Pro"/>
              </a:defRPr>
            </a:lvl1pPr>
            <a:lvl2pPr algn="r">
              <a:defRPr sz="1000" b="1">
                <a:solidFill>
                  <a:srgbClr val="7F7F7F"/>
                </a:solidFill>
                <a:latin typeface="Adobe Caslon Pro"/>
                <a:ea typeface="Adobe Caslon Pro"/>
                <a:cs typeface="Adobe Caslon Pro"/>
                <a:sym typeface="Adobe Caslon Pro"/>
              </a:defRPr>
            </a:lvl2pPr>
            <a:lvl3pPr algn="r">
              <a:defRPr sz="1000" b="1">
                <a:solidFill>
                  <a:srgbClr val="7F7F7F"/>
                </a:solidFill>
                <a:latin typeface="Adobe Caslon Pro"/>
                <a:ea typeface="Adobe Caslon Pro"/>
                <a:cs typeface="Adobe Caslon Pro"/>
                <a:sym typeface="Adobe Caslon Pro"/>
              </a:defRPr>
            </a:lvl3pPr>
            <a:lvl4pPr algn="r">
              <a:defRPr sz="1000" b="1">
                <a:solidFill>
                  <a:srgbClr val="7F7F7F"/>
                </a:solidFill>
                <a:latin typeface="Adobe Caslon Pro"/>
                <a:ea typeface="Adobe Caslon Pro"/>
                <a:cs typeface="Adobe Caslon Pro"/>
                <a:sym typeface="Adobe Caslon Pro"/>
              </a:defRPr>
            </a:lvl4pPr>
            <a:lvl5pPr algn="r">
              <a:defRPr sz="1000" b="1">
                <a:solidFill>
                  <a:srgbClr val="7F7F7F"/>
                </a:solidFill>
                <a:latin typeface="Adobe Caslon Pro"/>
                <a:ea typeface="Adobe Caslon Pro"/>
                <a:cs typeface="Adobe Caslon Pro"/>
                <a:sym typeface="Adobe Caslon Pro"/>
              </a:defRPr>
            </a:lvl5pPr>
            <a:lvl6pPr indent="457200" algn="r">
              <a:defRPr sz="1000" b="1">
                <a:solidFill>
                  <a:srgbClr val="7F7F7F"/>
                </a:solidFill>
                <a:latin typeface="Adobe Caslon Pro"/>
                <a:ea typeface="Adobe Caslon Pro"/>
                <a:cs typeface="Adobe Caslon Pro"/>
                <a:sym typeface="Adobe Caslon Pro"/>
              </a:defRPr>
            </a:lvl6pPr>
            <a:lvl7pPr indent="914400" algn="r">
              <a:defRPr sz="1000" b="1">
                <a:solidFill>
                  <a:srgbClr val="7F7F7F"/>
                </a:solidFill>
                <a:latin typeface="Adobe Caslon Pro"/>
                <a:ea typeface="Adobe Caslon Pro"/>
                <a:cs typeface="Adobe Caslon Pro"/>
                <a:sym typeface="Adobe Caslon Pro"/>
              </a:defRPr>
            </a:lvl7pPr>
            <a:lvl8pPr indent="1371600" algn="r">
              <a:defRPr sz="1000" b="1">
                <a:solidFill>
                  <a:srgbClr val="7F7F7F"/>
                </a:solidFill>
                <a:latin typeface="Adobe Caslon Pro"/>
                <a:ea typeface="Adobe Caslon Pro"/>
                <a:cs typeface="Adobe Caslon Pro"/>
                <a:sym typeface="Adobe Caslon Pro"/>
              </a:defRPr>
            </a:lvl8pPr>
            <a:lvl9pPr indent="1828800" algn="r">
              <a:defRPr sz="1000" b="1">
                <a:solidFill>
                  <a:srgbClr val="7F7F7F"/>
                </a:solidFill>
                <a:latin typeface="Adobe Caslon Pro"/>
                <a:ea typeface="Adobe Caslon Pro"/>
                <a:cs typeface="Adobe Caslon Pro"/>
                <a:sym typeface="Adobe Caslon Pro"/>
              </a:defRPr>
            </a:lvl9pPr>
          </a:lstStyle>
          <a:p>
            <a:pPr>
              <a:defRPr/>
            </a:pPr>
            <a:r>
              <a:rPr lang="es-ES_tradnl" dirty="0" smtClean="0">
                <a:solidFill>
                  <a:srgbClr val="0000FF"/>
                </a:solidFill>
              </a:rPr>
              <a:t/>
            </a:r>
            <a:br>
              <a:rPr lang="es-ES_tradnl" dirty="0" smtClean="0">
                <a:solidFill>
                  <a:srgbClr val="0000FF"/>
                </a:solidFill>
              </a:rPr>
            </a:br>
            <a:r>
              <a:rPr lang="es-ES_tradnl" sz="2800" b="0" dirty="0" smtClean="0">
                <a:solidFill>
                  <a:schemeClr val="tx1"/>
                </a:solidFill>
                <a:latin typeface="Soberana Sans" panose="02000000000000000000" pitchFamily="50" charset="0"/>
                <a:cs typeface="+mn-cs"/>
              </a:rPr>
              <a:t>Herramientas para la detección </a:t>
            </a:r>
            <a:r>
              <a:rPr lang="es-MX" sz="4800" dirty="0" smtClean="0"/>
              <a:t/>
            </a:r>
            <a:br>
              <a:rPr lang="es-MX" sz="4800" dirty="0" smtClean="0"/>
            </a:br>
            <a:endParaRPr lang="es-ES" sz="4800" dirty="0"/>
          </a:p>
        </p:txBody>
      </p:sp>
      <p:graphicFrame>
        <p:nvGraphicFramePr>
          <p:cNvPr id="3" name="Tabla 2"/>
          <p:cNvGraphicFramePr>
            <a:graphicFrameLocks noGrp="1"/>
          </p:cNvGraphicFramePr>
          <p:nvPr>
            <p:extLst>
              <p:ext uri="{D42A27DB-BD31-4B8C-83A1-F6EECF244321}">
                <p14:modId xmlns:p14="http://schemas.microsoft.com/office/powerpoint/2010/main" val="663447533"/>
              </p:ext>
            </p:extLst>
          </p:nvPr>
        </p:nvGraphicFramePr>
        <p:xfrm>
          <a:off x="1693719" y="1171567"/>
          <a:ext cx="6681355" cy="5596690"/>
        </p:xfrm>
        <a:graphic>
          <a:graphicData uri="http://schemas.openxmlformats.org/drawingml/2006/table">
            <a:tbl>
              <a:tblPr firstRow="1" firstCol="1" bandRow="1">
                <a:tableStyleId>{5940675A-B579-460E-94D1-54222C63F5DA}</a:tableStyleId>
              </a:tblPr>
              <a:tblGrid>
                <a:gridCol w="6681355"/>
              </a:tblGrid>
              <a:tr h="365004">
                <a:tc>
                  <a:txBody>
                    <a:bodyPr/>
                    <a:lstStyle/>
                    <a:p>
                      <a:pPr algn="l">
                        <a:lnSpc>
                          <a:spcPct val="115000"/>
                        </a:lnSpc>
                        <a:spcAft>
                          <a:spcPts val="0"/>
                        </a:spcAft>
                      </a:pPr>
                      <a:r>
                        <a:rPr lang="es-ES" sz="1050" dirty="0">
                          <a:effectLst/>
                        </a:rPr>
                        <a:t>Preguntas específicas por tipo y ámbito de violencia</a:t>
                      </a:r>
                      <a:br>
                        <a:rPr lang="es-ES" sz="1050" dirty="0">
                          <a:effectLst/>
                        </a:rPr>
                      </a:br>
                      <a:r>
                        <a:rPr lang="es-ES" sz="1050" dirty="0">
                          <a:effectLst/>
                        </a:rPr>
                        <a:t>1. EN LA FAMILIA </a:t>
                      </a:r>
                      <a:endParaRPr lang="es-MX" sz="900" dirty="0">
                        <a:effectLst/>
                        <a:latin typeface="Cambria" panose="02040503050406030204" pitchFamily="18" charset="0"/>
                        <a:ea typeface="MS Mincho" panose="02020609040205080304" pitchFamily="49" charset="-128"/>
                        <a:cs typeface="Times New Roman" panose="02020603050405020304" pitchFamily="18" charset="0"/>
                      </a:endParaRPr>
                    </a:p>
                  </a:txBody>
                  <a:tcPr marL="27137" marR="27137" marT="0" marB="0" anchor="ctr"/>
                </a:tc>
              </a:tr>
              <a:tr h="311134">
                <a:tc>
                  <a:txBody>
                    <a:bodyPr/>
                    <a:lstStyle/>
                    <a:p>
                      <a:pPr algn="l">
                        <a:lnSpc>
                          <a:spcPct val="115000"/>
                        </a:lnSpc>
                        <a:spcAft>
                          <a:spcPts val="0"/>
                        </a:spcAft>
                      </a:pPr>
                      <a:r>
                        <a:rPr lang="es-ES" sz="900" dirty="0">
                          <a:effectLst/>
                        </a:rPr>
                        <a:t>Violencia psicológica/emocional en la familia</a:t>
                      </a:r>
                      <a:endParaRPr lang="es-MX" sz="900" dirty="0">
                        <a:effectLst/>
                        <a:latin typeface="Cambria" panose="02040503050406030204" pitchFamily="18" charset="0"/>
                        <a:ea typeface="MS Mincho" panose="02020609040205080304" pitchFamily="49" charset="-128"/>
                        <a:cs typeface="Times New Roman" panose="02020603050405020304" pitchFamily="18" charset="0"/>
                      </a:endParaRPr>
                    </a:p>
                  </a:txBody>
                  <a:tcPr marL="27137" marR="27137" marT="0" marB="0" anchor="ctr"/>
                </a:tc>
              </a:tr>
              <a:tr h="802876">
                <a:tc>
                  <a:txBody>
                    <a:bodyPr/>
                    <a:lstStyle/>
                    <a:p>
                      <a:pPr algn="l">
                        <a:lnSpc>
                          <a:spcPct val="115000"/>
                        </a:lnSpc>
                        <a:spcAft>
                          <a:spcPts val="0"/>
                        </a:spcAft>
                      </a:pPr>
                      <a:r>
                        <a:rPr lang="es-ES" sz="900" dirty="0">
                          <a:effectLst/>
                        </a:rPr>
                        <a:t>1.</a:t>
                      </a:r>
                      <a:r>
                        <a:rPr lang="es-ES" sz="600" dirty="0">
                          <a:effectLst/>
                        </a:rPr>
                        <a:t> ¿</a:t>
                      </a:r>
                      <a:r>
                        <a:rPr lang="es-ES" sz="900" dirty="0">
                          <a:effectLst/>
                        </a:rPr>
                        <a:t>Se ha sentido alguna vez dañada emocional o psicológicamente por parte de su pareja o alguna persona cercana o importante para usted? (Ejemplo: insultos constantes, humillaciones en privado o en público, destrucción de objetos apreciados, ridiculizar, rechazar, manipular, amenazar, aislar de amigos o miembros de la familia, etc.)</a:t>
                      </a:r>
                      <a:br>
                        <a:rPr lang="es-ES" sz="900" dirty="0">
                          <a:effectLst/>
                        </a:rPr>
                      </a:br>
                      <a:r>
                        <a:rPr lang="es-ES" sz="900" dirty="0">
                          <a:effectLst/>
                        </a:rPr>
                        <a:t>2. ¿Cuándo sucedió esto?</a:t>
                      </a:r>
                      <a:br>
                        <a:rPr lang="es-ES" sz="900" dirty="0">
                          <a:effectLst/>
                        </a:rPr>
                      </a:br>
                      <a:r>
                        <a:rPr lang="es-ES" sz="900" dirty="0">
                          <a:effectLst/>
                        </a:rPr>
                        <a:t>3. ¿Quién lo hizo?</a:t>
                      </a:r>
                      <a:endParaRPr lang="es-MX" sz="900" dirty="0">
                        <a:effectLst/>
                        <a:latin typeface="Cambria" panose="02040503050406030204" pitchFamily="18" charset="0"/>
                        <a:ea typeface="MS Mincho" panose="02020609040205080304" pitchFamily="49" charset="-128"/>
                        <a:cs typeface="Times New Roman" panose="02020603050405020304" pitchFamily="18" charset="0"/>
                      </a:endParaRPr>
                    </a:p>
                  </a:txBody>
                  <a:tcPr marL="27137" marR="27137" marT="0" marB="0" anchor="ctr"/>
                </a:tc>
              </a:tr>
              <a:tr h="215401">
                <a:tc>
                  <a:txBody>
                    <a:bodyPr/>
                    <a:lstStyle/>
                    <a:p>
                      <a:pPr algn="l">
                        <a:lnSpc>
                          <a:spcPct val="115000"/>
                        </a:lnSpc>
                        <a:spcAft>
                          <a:spcPts val="0"/>
                        </a:spcAft>
                      </a:pPr>
                      <a:r>
                        <a:rPr lang="es-ES" sz="900" dirty="0">
                          <a:effectLst/>
                        </a:rPr>
                        <a:t>Violencia física</a:t>
                      </a:r>
                      <a:endParaRPr lang="es-MX" sz="900" dirty="0">
                        <a:effectLst/>
                        <a:latin typeface="Cambria" panose="02040503050406030204" pitchFamily="18" charset="0"/>
                        <a:ea typeface="MS Mincho" panose="02020609040205080304" pitchFamily="49" charset="-128"/>
                        <a:cs typeface="Times New Roman" panose="02020603050405020304" pitchFamily="18" charset="0"/>
                      </a:endParaRPr>
                    </a:p>
                  </a:txBody>
                  <a:tcPr marL="27137" marR="27137" marT="0" marB="0" anchor="ctr"/>
                </a:tc>
              </a:tr>
              <a:tr h="670136">
                <a:tc>
                  <a:txBody>
                    <a:bodyPr/>
                    <a:lstStyle/>
                    <a:p>
                      <a:pPr algn="l">
                        <a:lnSpc>
                          <a:spcPct val="115000"/>
                        </a:lnSpc>
                        <a:spcAft>
                          <a:spcPts val="0"/>
                        </a:spcAft>
                      </a:pPr>
                      <a:r>
                        <a:rPr lang="es-ES" sz="900" dirty="0">
                          <a:effectLst/>
                        </a:rPr>
                        <a:t>1.</a:t>
                      </a:r>
                      <a:r>
                        <a:rPr lang="es-ES" sz="600" dirty="0">
                          <a:effectLst/>
                        </a:rPr>
                        <a:t> </a:t>
                      </a:r>
                      <a:r>
                        <a:rPr lang="es-ES" sz="900" dirty="0">
                          <a:effectLst/>
                        </a:rPr>
                        <a:t>¿Alguna vez su pareja o alguien cercano o importante para usted le ha hecho daño físico? (Ejemplo: golpes, pateadas, quemaduras, y otros)</a:t>
                      </a:r>
                      <a:br>
                        <a:rPr lang="es-ES" sz="900" dirty="0">
                          <a:effectLst/>
                        </a:rPr>
                      </a:br>
                      <a:r>
                        <a:rPr lang="es-ES" sz="900" dirty="0">
                          <a:effectLst/>
                        </a:rPr>
                        <a:t>2. ¿Cuándo sucedió esto?</a:t>
                      </a:r>
                      <a:br>
                        <a:rPr lang="es-ES" sz="900" dirty="0">
                          <a:effectLst/>
                        </a:rPr>
                      </a:br>
                      <a:r>
                        <a:rPr lang="es-ES" sz="900" dirty="0">
                          <a:effectLst/>
                        </a:rPr>
                        <a:t>3. ¿Quién lo hizo?</a:t>
                      </a:r>
                      <a:endParaRPr lang="es-MX" sz="900" dirty="0">
                        <a:effectLst/>
                        <a:latin typeface="Cambria" panose="02040503050406030204" pitchFamily="18" charset="0"/>
                        <a:ea typeface="MS Mincho" panose="02020609040205080304" pitchFamily="49" charset="-128"/>
                        <a:cs typeface="Times New Roman" panose="02020603050405020304" pitchFamily="18" charset="0"/>
                      </a:endParaRPr>
                    </a:p>
                  </a:txBody>
                  <a:tcPr marL="27137" marR="27137" marT="0" marB="0" anchor="ctr"/>
                </a:tc>
              </a:tr>
              <a:tr h="239334">
                <a:tc>
                  <a:txBody>
                    <a:bodyPr/>
                    <a:lstStyle/>
                    <a:p>
                      <a:pPr algn="l">
                        <a:lnSpc>
                          <a:spcPct val="115000"/>
                        </a:lnSpc>
                        <a:spcAft>
                          <a:spcPts val="0"/>
                        </a:spcAft>
                      </a:pPr>
                      <a:r>
                        <a:rPr lang="es-ES" sz="900" dirty="0">
                          <a:effectLst/>
                        </a:rPr>
                        <a:t>Violencia sexual</a:t>
                      </a:r>
                      <a:endParaRPr lang="es-MX" sz="900" dirty="0">
                        <a:effectLst/>
                        <a:latin typeface="Cambria" panose="02040503050406030204" pitchFamily="18" charset="0"/>
                        <a:ea typeface="MS Mincho" panose="02020609040205080304" pitchFamily="49" charset="-128"/>
                        <a:cs typeface="Times New Roman" panose="02020603050405020304" pitchFamily="18" charset="0"/>
                      </a:endParaRPr>
                    </a:p>
                  </a:txBody>
                  <a:tcPr marL="27137" marR="27137" marT="0" marB="0" anchor="ctr"/>
                </a:tc>
              </a:tr>
              <a:tr h="494210">
                <a:tc>
                  <a:txBody>
                    <a:bodyPr/>
                    <a:lstStyle/>
                    <a:p>
                      <a:pPr algn="l">
                        <a:lnSpc>
                          <a:spcPct val="115000"/>
                        </a:lnSpc>
                        <a:spcAft>
                          <a:spcPts val="0"/>
                        </a:spcAft>
                      </a:pPr>
                      <a:r>
                        <a:rPr lang="es-ES" sz="900" dirty="0">
                          <a:effectLst/>
                        </a:rPr>
                        <a:t>1. ¿En algún momento de su vida se ha sentido forzada a tener contacto o relaciones sexuales?</a:t>
                      </a:r>
                      <a:br>
                        <a:rPr lang="es-ES" sz="900" dirty="0">
                          <a:effectLst/>
                        </a:rPr>
                      </a:br>
                      <a:r>
                        <a:rPr lang="es-ES" sz="900" dirty="0">
                          <a:effectLst/>
                        </a:rPr>
                        <a:t>2. ¿Cuándo sucedió esto?</a:t>
                      </a:r>
                      <a:br>
                        <a:rPr lang="es-ES" sz="900" dirty="0">
                          <a:effectLst/>
                        </a:rPr>
                      </a:br>
                      <a:r>
                        <a:rPr lang="es-ES" sz="900" dirty="0">
                          <a:effectLst/>
                        </a:rPr>
                        <a:t>3. ¿Quién lo hizo?</a:t>
                      </a:r>
                      <a:endParaRPr lang="es-MX" sz="900" dirty="0">
                        <a:effectLst/>
                        <a:latin typeface="Cambria" panose="02040503050406030204" pitchFamily="18" charset="0"/>
                        <a:ea typeface="MS Mincho" panose="02020609040205080304" pitchFamily="49" charset="-128"/>
                        <a:cs typeface="Times New Roman" panose="02020603050405020304" pitchFamily="18" charset="0"/>
                      </a:endParaRPr>
                    </a:p>
                  </a:txBody>
                  <a:tcPr marL="27137" marR="27137" marT="0" marB="0" anchor="ctr"/>
                </a:tc>
              </a:tr>
              <a:tr h="263268">
                <a:tc>
                  <a:txBody>
                    <a:bodyPr/>
                    <a:lstStyle/>
                    <a:p>
                      <a:pPr algn="l">
                        <a:lnSpc>
                          <a:spcPct val="115000"/>
                        </a:lnSpc>
                        <a:spcAft>
                          <a:spcPts val="0"/>
                        </a:spcAft>
                      </a:pPr>
                      <a:r>
                        <a:rPr lang="es-ES" sz="900" dirty="0">
                          <a:effectLst/>
                        </a:rPr>
                        <a:t>Abuso sexual en la niñez</a:t>
                      </a:r>
                      <a:endParaRPr lang="es-MX" sz="900" dirty="0">
                        <a:effectLst/>
                        <a:latin typeface="Cambria" panose="02040503050406030204" pitchFamily="18" charset="0"/>
                        <a:ea typeface="MS Mincho" panose="02020609040205080304" pitchFamily="49" charset="-128"/>
                        <a:cs typeface="Times New Roman" panose="02020603050405020304" pitchFamily="18" charset="0"/>
                      </a:endParaRPr>
                    </a:p>
                  </a:txBody>
                  <a:tcPr marL="27137" marR="27137" marT="0" marB="0" anchor="ctr"/>
                </a:tc>
              </a:tr>
              <a:tr h="502601">
                <a:tc>
                  <a:txBody>
                    <a:bodyPr/>
                    <a:lstStyle/>
                    <a:p>
                      <a:pPr algn="l">
                        <a:lnSpc>
                          <a:spcPct val="115000"/>
                        </a:lnSpc>
                        <a:spcAft>
                          <a:spcPts val="0"/>
                        </a:spcAft>
                      </a:pPr>
                      <a:r>
                        <a:rPr lang="es-ES" sz="900" dirty="0">
                          <a:effectLst/>
                        </a:rPr>
                        <a:t>1. ¿Recuerda haber sido tocada de una manera inadecuada por alguien cuando usted era niña?</a:t>
                      </a:r>
                      <a:br>
                        <a:rPr lang="es-ES" sz="900" dirty="0">
                          <a:effectLst/>
                        </a:rPr>
                      </a:br>
                      <a:r>
                        <a:rPr lang="es-ES" sz="900" dirty="0">
                          <a:effectLst/>
                        </a:rPr>
                        <a:t>2. ¿Cuándo sucedió esto?</a:t>
                      </a:r>
                      <a:br>
                        <a:rPr lang="es-ES" sz="900" dirty="0">
                          <a:effectLst/>
                        </a:rPr>
                      </a:br>
                      <a:r>
                        <a:rPr lang="es-ES" sz="900" dirty="0">
                          <a:effectLst/>
                        </a:rPr>
                        <a:t>3. ¿Quién lo hizo?</a:t>
                      </a:r>
                      <a:endParaRPr lang="es-MX" sz="900" dirty="0">
                        <a:effectLst/>
                        <a:latin typeface="Cambria" panose="02040503050406030204" pitchFamily="18" charset="0"/>
                        <a:ea typeface="MS Mincho" panose="02020609040205080304" pitchFamily="49" charset="-128"/>
                        <a:cs typeface="Times New Roman" panose="02020603050405020304" pitchFamily="18" charset="0"/>
                      </a:endParaRPr>
                    </a:p>
                  </a:txBody>
                  <a:tcPr marL="27137" marR="27137" marT="0" marB="0" anchor="ctr"/>
                </a:tc>
              </a:tr>
              <a:tr h="1129604">
                <a:tc>
                  <a:txBody>
                    <a:bodyPr/>
                    <a:lstStyle/>
                    <a:p>
                      <a:pPr algn="l">
                        <a:lnSpc>
                          <a:spcPct val="115000"/>
                        </a:lnSpc>
                        <a:spcAft>
                          <a:spcPts val="0"/>
                        </a:spcAft>
                      </a:pPr>
                      <a:r>
                        <a:rPr lang="es-ES" sz="900" dirty="0">
                          <a:effectLst/>
                        </a:rPr>
                        <a:t>Violencia </a:t>
                      </a:r>
                      <a:r>
                        <a:rPr lang="es-ES" sz="900" dirty="0" smtClean="0">
                          <a:effectLst/>
                        </a:rPr>
                        <a:t>económica/patrimonial</a:t>
                      </a:r>
                      <a:r>
                        <a:rPr lang="es-ES" sz="900" dirty="0">
                          <a:effectLst/>
                        </a:rPr>
                        <a:t> </a:t>
                      </a:r>
                      <a:endParaRPr lang="es-MX" sz="900" dirty="0">
                        <a:effectLst/>
                      </a:endParaRPr>
                    </a:p>
                    <a:p>
                      <a:pPr algn="l">
                        <a:lnSpc>
                          <a:spcPct val="115000"/>
                        </a:lnSpc>
                        <a:spcAft>
                          <a:spcPts val="0"/>
                        </a:spcAft>
                      </a:pPr>
                      <a:r>
                        <a:rPr lang="es-ES" sz="900" dirty="0">
                          <a:effectLst/>
                        </a:rPr>
                        <a:t>1.</a:t>
                      </a:r>
                      <a:r>
                        <a:rPr lang="es-ES" sz="600" dirty="0">
                          <a:effectLst/>
                        </a:rPr>
                        <a:t> ¿</a:t>
                      </a:r>
                      <a:r>
                        <a:rPr lang="es-ES" sz="900" dirty="0">
                          <a:effectLst/>
                        </a:rPr>
                        <a:t>Su pareja u otra persona controla el ingreso que percibe por su trabajo?</a:t>
                      </a:r>
                      <a:br>
                        <a:rPr lang="es-ES" sz="900" dirty="0">
                          <a:effectLst/>
                        </a:rPr>
                      </a:br>
                      <a:r>
                        <a:rPr lang="es-ES" sz="900" dirty="0">
                          <a:effectLst/>
                        </a:rPr>
                        <a:t>2. ¿Su pareja u otra persona le condiciona el acceso al ingreso familiar?</a:t>
                      </a:r>
                      <a:br>
                        <a:rPr lang="es-ES" sz="900" dirty="0">
                          <a:effectLst/>
                        </a:rPr>
                      </a:br>
                      <a:r>
                        <a:rPr lang="es-ES" sz="900" dirty="0">
                          <a:effectLst/>
                        </a:rPr>
                        <a:t>3. ¿Su pareja u otra persona ha dañado, destruido, sustraído, transformado, retenido sus documentos personales o bienes y valores de su propiedad o de propiedad común?</a:t>
                      </a:r>
                      <a:br>
                        <a:rPr lang="es-ES" sz="900" dirty="0">
                          <a:effectLst/>
                        </a:rPr>
                      </a:br>
                      <a:r>
                        <a:rPr lang="es-ES" sz="900" dirty="0">
                          <a:effectLst/>
                        </a:rPr>
                        <a:t>4. ¿Cuándo sucedió esto?</a:t>
                      </a:r>
                      <a:br>
                        <a:rPr lang="es-ES" sz="900" dirty="0">
                          <a:effectLst/>
                        </a:rPr>
                      </a:br>
                      <a:r>
                        <a:rPr lang="es-ES" sz="900" dirty="0">
                          <a:effectLst/>
                        </a:rPr>
                        <a:t>5. ¿Quién lo hizo?</a:t>
                      </a:r>
                      <a:endParaRPr lang="es-MX" sz="900" dirty="0">
                        <a:effectLst/>
                        <a:latin typeface="Cambria" panose="02040503050406030204" pitchFamily="18" charset="0"/>
                        <a:ea typeface="MS Mincho" panose="02020609040205080304" pitchFamily="49" charset="-128"/>
                        <a:cs typeface="Times New Roman" panose="02020603050405020304" pitchFamily="18" charset="0"/>
                      </a:endParaRPr>
                    </a:p>
                  </a:txBody>
                  <a:tcPr marL="27137" marR="27137" marT="0" marB="0" anchor="ctr"/>
                </a:tc>
              </a:tr>
              <a:tr h="603122">
                <a:tc>
                  <a:txBody>
                    <a:bodyPr/>
                    <a:lstStyle/>
                    <a:p>
                      <a:pPr algn="l">
                        <a:lnSpc>
                          <a:spcPct val="115000"/>
                        </a:lnSpc>
                        <a:spcAft>
                          <a:spcPts val="0"/>
                        </a:spcAft>
                      </a:pPr>
                      <a:r>
                        <a:rPr lang="es-ES" sz="900" dirty="0">
                          <a:effectLst/>
                        </a:rPr>
                        <a:t>Preguntas sistemáticas de seguridad</a:t>
                      </a:r>
                      <a:endParaRPr lang="es-MX" sz="900" dirty="0">
                        <a:effectLst/>
                      </a:endParaRPr>
                    </a:p>
                    <a:p>
                      <a:pPr algn="l">
                        <a:lnSpc>
                          <a:spcPct val="115000"/>
                        </a:lnSpc>
                        <a:spcAft>
                          <a:spcPts val="0"/>
                        </a:spcAft>
                      </a:pPr>
                      <a:r>
                        <a:rPr lang="es-ES" sz="900" dirty="0">
                          <a:effectLst/>
                        </a:rPr>
                        <a:t> </a:t>
                      </a:r>
                      <a:r>
                        <a:rPr lang="es-ES" sz="900" dirty="0" smtClean="0">
                          <a:effectLst/>
                        </a:rPr>
                        <a:t>¿</a:t>
                      </a:r>
                      <a:r>
                        <a:rPr lang="es-ES" sz="900" dirty="0">
                          <a:effectLst/>
                        </a:rPr>
                        <a:t>Se siente segura volviendo hoy a su casa? </a:t>
                      </a:r>
                      <a:endParaRPr lang="es-MX" sz="900" dirty="0">
                        <a:effectLst/>
                      </a:endParaRPr>
                    </a:p>
                    <a:p>
                      <a:pPr marL="0" lvl="0" indent="0" algn="l">
                        <a:lnSpc>
                          <a:spcPct val="115000"/>
                        </a:lnSpc>
                        <a:spcAft>
                          <a:spcPts val="0"/>
                        </a:spcAft>
                        <a:buFont typeface="+mj-lt"/>
                        <a:buNone/>
                      </a:pPr>
                      <a:r>
                        <a:rPr lang="es-ES" sz="900" dirty="0">
                          <a:effectLst/>
                        </a:rPr>
                        <a:t>¿Siente miedo de que su pareja u otra persona le cause algún daño?</a:t>
                      </a:r>
                      <a:endParaRPr lang="es-MX" sz="900" dirty="0">
                        <a:effectLst/>
                        <a:latin typeface="Cambria" panose="02040503050406030204" pitchFamily="18" charset="0"/>
                        <a:ea typeface="MS Mincho" panose="02020609040205080304" pitchFamily="49" charset="-128"/>
                        <a:cs typeface="Times New Roman" panose="02020603050405020304" pitchFamily="18" charset="0"/>
                      </a:endParaRPr>
                    </a:p>
                  </a:txBody>
                  <a:tcPr marL="27137" marR="27137" marT="0" marB="0" anchor="ctr"/>
                </a:tc>
              </a:tr>
            </a:tbl>
          </a:graphicData>
        </a:graphic>
      </p:graphicFrame>
    </p:spTree>
    <p:extLst>
      <p:ext uri="{BB962C8B-B14F-4D97-AF65-F5344CB8AC3E}">
        <p14:creationId xmlns:p14="http://schemas.microsoft.com/office/powerpoint/2010/main" val="546482187"/>
      </p:ext>
    </p:extLst>
  </p:cSld>
  <p:clrMapOvr>
    <a:masterClrMapping/>
  </p:clrMapOvr>
  <mc:AlternateContent xmlns:mc="http://schemas.openxmlformats.org/markup-compatibility/2006">
    <mc:Choice xmlns:p14="http://schemas.microsoft.com/office/powerpoint/2010/main" Requires="p14">
      <p:transition spd="slow" p14:dur="1250">
        <p14:flip dir="l"/>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0" name="Group 120"/>
          <p:cNvGrpSpPr/>
          <p:nvPr/>
        </p:nvGrpSpPr>
        <p:grpSpPr>
          <a:xfrm>
            <a:off x="161925" y="942922"/>
            <a:ext cx="8693150" cy="4986340"/>
            <a:chOff x="0" y="-442754"/>
            <a:chExt cx="8693150" cy="4986338"/>
          </a:xfrm>
        </p:grpSpPr>
        <p:pic>
          <p:nvPicPr>
            <p:cNvPr id="118" name="image.png"/>
            <p:cNvPicPr/>
            <p:nvPr/>
          </p:nvPicPr>
          <p:blipFill>
            <a:blip r:embed="rId2">
              <a:extLst/>
            </a:blip>
            <a:stretch>
              <a:fillRect/>
            </a:stretch>
          </p:blipFill>
          <p:spPr>
            <a:xfrm>
              <a:off x="0" y="-442754"/>
              <a:ext cx="8693150" cy="4986338"/>
            </a:xfrm>
            <a:prstGeom prst="rect">
              <a:avLst/>
            </a:prstGeom>
            <a:ln w="12700" cap="flat">
              <a:noFill/>
              <a:miter lim="400000"/>
            </a:ln>
            <a:effectLst/>
          </p:spPr>
        </p:pic>
        <p:sp>
          <p:nvSpPr>
            <p:cNvPr id="119" name="Shape 119"/>
            <p:cNvSpPr/>
            <p:nvPr/>
          </p:nvSpPr>
          <p:spPr>
            <a:xfrm>
              <a:off x="231775" y="287953"/>
              <a:ext cx="8229600" cy="584773"/>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p>
              <a:pPr marL="457200" indent="-457200">
                <a:buFont typeface="Arial" panose="020B0604020202020204" pitchFamily="34" charset="0"/>
                <a:buChar char="•"/>
              </a:pPr>
              <a:endParaRPr lang="es-MX" sz="3200" dirty="0"/>
            </a:p>
          </p:txBody>
        </p:sp>
      </p:grpSp>
      <p:sp>
        <p:nvSpPr>
          <p:cNvPr id="121" name="Shape 121"/>
          <p:cNvSpPr/>
          <p:nvPr/>
        </p:nvSpPr>
        <p:spPr>
          <a:xfrm>
            <a:off x="815975" y="449580"/>
            <a:ext cx="8229600" cy="548640"/>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p>
            <a:pPr lvl="0" algn="r">
              <a:defRPr sz="1800"/>
            </a:pPr>
            <a:r>
              <a:rPr sz="1000" b="1">
                <a:solidFill>
                  <a:srgbClr val="7F7F7F"/>
                </a:solidFill>
                <a:latin typeface="Adobe Caslon Pro"/>
                <a:ea typeface="Adobe Caslon Pro"/>
                <a:cs typeface="Adobe Caslon Pro"/>
                <a:sym typeface="Adobe Caslon Pro"/>
              </a:rPr>
              <a:t>DIRECCIÓN GENERAL DE</a:t>
            </a:r>
            <a:br>
              <a:rPr sz="1000" b="1">
                <a:solidFill>
                  <a:srgbClr val="7F7F7F"/>
                </a:solidFill>
                <a:latin typeface="Adobe Caslon Pro"/>
                <a:ea typeface="Adobe Caslon Pro"/>
                <a:cs typeface="Adobe Caslon Pro"/>
                <a:sym typeface="Adobe Caslon Pro"/>
              </a:rPr>
            </a:br>
            <a:r>
              <a:rPr sz="1000" b="1">
                <a:solidFill>
                  <a:srgbClr val="7F7F7F"/>
                </a:solidFill>
                <a:latin typeface="Adobe Caslon Pro"/>
                <a:ea typeface="Adobe Caslon Pro"/>
                <a:cs typeface="Adobe Caslon Pro"/>
                <a:sym typeface="Adobe Caslon Pro"/>
              </a:rPr>
              <a:t>PROTECCIÓN A MEXICANOS EN EL EXTERIOR</a:t>
            </a:r>
            <a:br>
              <a:rPr sz="1000" b="1">
                <a:solidFill>
                  <a:srgbClr val="7F7F7F"/>
                </a:solidFill>
                <a:latin typeface="Adobe Caslon Pro"/>
                <a:ea typeface="Adobe Caslon Pro"/>
                <a:cs typeface="Adobe Caslon Pro"/>
                <a:sym typeface="Adobe Caslon Pro"/>
              </a:rPr>
            </a:br>
            <a:endParaRPr sz="1000" b="1">
              <a:solidFill>
                <a:srgbClr val="7F7F7F"/>
              </a:solidFill>
              <a:latin typeface="Adobe Caslon Pro"/>
              <a:ea typeface="Adobe Caslon Pro"/>
              <a:cs typeface="Adobe Caslon Pro"/>
              <a:sym typeface="Adobe Caslon Pro"/>
            </a:endParaRPr>
          </a:p>
        </p:txBody>
      </p:sp>
      <p:sp>
        <p:nvSpPr>
          <p:cNvPr id="122" name="Shape 122"/>
          <p:cNvSpPr/>
          <p:nvPr/>
        </p:nvSpPr>
        <p:spPr>
          <a:xfrm>
            <a:off x="1628775" y="6493192"/>
            <a:ext cx="5759450" cy="39624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p>
            <a:pPr lvl="0" algn="ctr">
              <a:defRPr sz="1800"/>
            </a:pPr>
            <a:r>
              <a:rPr sz="1000" dirty="0" err="1">
                <a:solidFill>
                  <a:srgbClr val="7F7F7F"/>
                </a:solidFill>
                <a:latin typeface="Adobe Caslon Pro"/>
                <a:ea typeface="Adobe Caslon Pro"/>
                <a:cs typeface="Adobe Caslon Pro"/>
                <a:sym typeface="Adobe Caslon Pro"/>
              </a:rPr>
              <a:t>Avenida</a:t>
            </a:r>
            <a:r>
              <a:rPr sz="1000" dirty="0">
                <a:solidFill>
                  <a:srgbClr val="7F7F7F"/>
                </a:solidFill>
                <a:latin typeface="Adobe Caslon Pro"/>
                <a:ea typeface="Adobe Caslon Pro"/>
                <a:cs typeface="Adobe Caslon Pro"/>
                <a:sym typeface="Adobe Caslon Pro"/>
              </a:rPr>
              <a:t> Juárez </a:t>
            </a:r>
            <a:r>
              <a:rPr sz="1000" dirty="0" err="1">
                <a:solidFill>
                  <a:srgbClr val="7F7F7F"/>
                </a:solidFill>
                <a:latin typeface="Adobe Caslon Pro"/>
                <a:ea typeface="Adobe Caslon Pro"/>
                <a:cs typeface="Adobe Caslon Pro"/>
                <a:sym typeface="Adobe Caslon Pro"/>
              </a:rPr>
              <a:t>núm</a:t>
            </a:r>
            <a:r>
              <a:rPr sz="1000" dirty="0">
                <a:solidFill>
                  <a:srgbClr val="7F7F7F"/>
                </a:solidFill>
                <a:latin typeface="Adobe Caslon Pro"/>
                <a:ea typeface="Adobe Caslon Pro"/>
                <a:cs typeface="Adobe Caslon Pro"/>
                <a:sym typeface="Adobe Caslon Pro"/>
              </a:rPr>
              <a:t>. 20, Col. Centro, Del. Cuauhtémoc, , C.P. 06010, México, D.F., </a:t>
            </a:r>
          </a:p>
          <a:p>
            <a:pPr lvl="0" algn="ctr">
              <a:defRPr sz="1800"/>
            </a:pPr>
            <a:r>
              <a:rPr sz="1000" dirty="0" err="1">
                <a:solidFill>
                  <a:srgbClr val="7F7F7F"/>
                </a:solidFill>
                <a:latin typeface="Adobe Caslon Pro"/>
                <a:ea typeface="Adobe Caslon Pro"/>
                <a:cs typeface="Adobe Caslon Pro"/>
                <a:sym typeface="Adobe Caslon Pro"/>
              </a:rPr>
              <a:t>Tels</a:t>
            </a:r>
            <a:r>
              <a:rPr sz="1000" dirty="0">
                <a:solidFill>
                  <a:srgbClr val="7F7F7F"/>
                </a:solidFill>
                <a:latin typeface="Adobe Caslon Pro"/>
                <a:ea typeface="Adobe Caslon Pro"/>
                <a:cs typeface="Adobe Caslon Pro"/>
                <a:sym typeface="Adobe Caslon Pro"/>
              </a:rPr>
              <a:t>.: (55) 3686 - 5100  </a:t>
            </a:r>
            <a:r>
              <a:rPr sz="1000" b="1" dirty="0">
                <a:solidFill>
                  <a:srgbClr val="7F7F7F"/>
                </a:solidFill>
                <a:latin typeface="Adobe Caslon Pro"/>
                <a:ea typeface="Adobe Caslon Pro"/>
                <a:cs typeface="Adobe Caslon Pro"/>
                <a:sym typeface="Adobe Caslon Pro"/>
              </a:rPr>
              <a:t>http://www.sre.gob.mx</a:t>
            </a:r>
          </a:p>
        </p:txBody>
      </p:sp>
      <p:sp>
        <p:nvSpPr>
          <p:cNvPr id="123" name="Shape 123"/>
          <p:cNvSpPr/>
          <p:nvPr/>
        </p:nvSpPr>
        <p:spPr>
          <a:xfrm>
            <a:off x="6716486" y="6614369"/>
            <a:ext cx="21336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lgn="r">
              <a:defRPr sz="1200">
                <a:solidFill>
                  <a:srgbClr val="898989"/>
                </a:solidFill>
              </a:defRPr>
            </a:lvl1pPr>
          </a:lstStyle>
          <a:p>
            <a:pPr lvl="0">
              <a:defRPr sz="1800">
                <a:solidFill>
                  <a:srgbClr val="000000"/>
                </a:solidFill>
              </a:defRPr>
            </a:pPr>
            <a:r>
              <a:rPr lang="es-MX" sz="1000" dirty="0">
                <a:solidFill>
                  <a:srgbClr val="000000"/>
                </a:solidFill>
              </a:rPr>
              <a:t>3</a:t>
            </a:r>
            <a:r>
              <a:rPr lang="es-MX" sz="1000" dirty="0" smtClean="0">
                <a:solidFill>
                  <a:srgbClr val="000000"/>
                </a:solidFill>
              </a:rPr>
              <a:t>0</a:t>
            </a:r>
            <a:endParaRPr sz="1000" dirty="0">
              <a:solidFill>
                <a:srgbClr val="898989"/>
              </a:solidFill>
            </a:endParaRPr>
          </a:p>
        </p:txBody>
      </p:sp>
      <p:sp>
        <p:nvSpPr>
          <p:cNvPr id="12" name="Título 1"/>
          <p:cNvSpPr txBox="1">
            <a:spLocks/>
          </p:cNvSpPr>
          <p:nvPr/>
        </p:nvSpPr>
        <p:spPr>
          <a:xfrm>
            <a:off x="469900" y="698130"/>
            <a:ext cx="8153400" cy="990600"/>
          </a:xfrm>
          <a:prstGeom prst="rect">
            <a:avLst/>
          </a:prstGeom>
        </p:spPr>
        <p:txBody>
          <a:bodyPr>
            <a:noAutofit/>
          </a:bodyPr>
          <a:lstStyle>
            <a:lvl1pPr algn="r">
              <a:defRPr sz="1000" b="1">
                <a:solidFill>
                  <a:srgbClr val="7F7F7F"/>
                </a:solidFill>
                <a:latin typeface="Adobe Caslon Pro"/>
                <a:ea typeface="Adobe Caslon Pro"/>
                <a:cs typeface="Adobe Caslon Pro"/>
                <a:sym typeface="Adobe Caslon Pro"/>
              </a:defRPr>
            </a:lvl1pPr>
            <a:lvl2pPr algn="r">
              <a:defRPr sz="1000" b="1">
                <a:solidFill>
                  <a:srgbClr val="7F7F7F"/>
                </a:solidFill>
                <a:latin typeface="Adobe Caslon Pro"/>
                <a:ea typeface="Adobe Caslon Pro"/>
                <a:cs typeface="Adobe Caslon Pro"/>
                <a:sym typeface="Adobe Caslon Pro"/>
              </a:defRPr>
            </a:lvl2pPr>
            <a:lvl3pPr algn="r">
              <a:defRPr sz="1000" b="1">
                <a:solidFill>
                  <a:srgbClr val="7F7F7F"/>
                </a:solidFill>
                <a:latin typeface="Adobe Caslon Pro"/>
                <a:ea typeface="Adobe Caslon Pro"/>
                <a:cs typeface="Adobe Caslon Pro"/>
                <a:sym typeface="Adobe Caslon Pro"/>
              </a:defRPr>
            </a:lvl3pPr>
            <a:lvl4pPr algn="r">
              <a:defRPr sz="1000" b="1">
                <a:solidFill>
                  <a:srgbClr val="7F7F7F"/>
                </a:solidFill>
                <a:latin typeface="Adobe Caslon Pro"/>
                <a:ea typeface="Adobe Caslon Pro"/>
                <a:cs typeface="Adobe Caslon Pro"/>
                <a:sym typeface="Adobe Caslon Pro"/>
              </a:defRPr>
            </a:lvl4pPr>
            <a:lvl5pPr algn="r">
              <a:defRPr sz="1000" b="1">
                <a:solidFill>
                  <a:srgbClr val="7F7F7F"/>
                </a:solidFill>
                <a:latin typeface="Adobe Caslon Pro"/>
                <a:ea typeface="Adobe Caslon Pro"/>
                <a:cs typeface="Adobe Caslon Pro"/>
                <a:sym typeface="Adobe Caslon Pro"/>
              </a:defRPr>
            </a:lvl5pPr>
            <a:lvl6pPr indent="457200" algn="r">
              <a:defRPr sz="1000" b="1">
                <a:solidFill>
                  <a:srgbClr val="7F7F7F"/>
                </a:solidFill>
                <a:latin typeface="Adobe Caslon Pro"/>
                <a:ea typeface="Adobe Caslon Pro"/>
                <a:cs typeface="Adobe Caslon Pro"/>
                <a:sym typeface="Adobe Caslon Pro"/>
              </a:defRPr>
            </a:lvl6pPr>
            <a:lvl7pPr indent="914400" algn="r">
              <a:defRPr sz="1000" b="1">
                <a:solidFill>
                  <a:srgbClr val="7F7F7F"/>
                </a:solidFill>
                <a:latin typeface="Adobe Caslon Pro"/>
                <a:ea typeface="Adobe Caslon Pro"/>
                <a:cs typeface="Adobe Caslon Pro"/>
                <a:sym typeface="Adobe Caslon Pro"/>
              </a:defRPr>
            </a:lvl7pPr>
            <a:lvl8pPr indent="1371600" algn="r">
              <a:defRPr sz="1000" b="1">
                <a:solidFill>
                  <a:srgbClr val="7F7F7F"/>
                </a:solidFill>
                <a:latin typeface="Adobe Caslon Pro"/>
                <a:ea typeface="Adobe Caslon Pro"/>
                <a:cs typeface="Adobe Caslon Pro"/>
                <a:sym typeface="Adobe Caslon Pro"/>
              </a:defRPr>
            </a:lvl8pPr>
            <a:lvl9pPr indent="1828800" algn="r">
              <a:defRPr sz="1000" b="1">
                <a:solidFill>
                  <a:srgbClr val="7F7F7F"/>
                </a:solidFill>
                <a:latin typeface="Adobe Caslon Pro"/>
                <a:ea typeface="Adobe Caslon Pro"/>
                <a:cs typeface="Adobe Caslon Pro"/>
                <a:sym typeface="Adobe Caslon Pro"/>
              </a:defRPr>
            </a:lvl9pPr>
          </a:lstStyle>
          <a:p>
            <a:pPr>
              <a:defRPr/>
            </a:pPr>
            <a:r>
              <a:rPr lang="es-ES_tradnl" dirty="0" smtClean="0">
                <a:solidFill>
                  <a:srgbClr val="0000FF"/>
                </a:solidFill>
              </a:rPr>
              <a:t/>
            </a:r>
            <a:br>
              <a:rPr lang="es-ES_tradnl" dirty="0" smtClean="0">
                <a:solidFill>
                  <a:srgbClr val="0000FF"/>
                </a:solidFill>
              </a:rPr>
            </a:br>
            <a:r>
              <a:rPr lang="es-ES_tradnl" sz="2800" b="0" dirty="0" smtClean="0">
                <a:solidFill>
                  <a:schemeClr val="tx1"/>
                </a:solidFill>
                <a:latin typeface="Soberana Sans" panose="02000000000000000000" pitchFamily="50" charset="0"/>
                <a:cs typeface="+mn-cs"/>
              </a:rPr>
              <a:t>Prevención y Comunicación</a:t>
            </a:r>
            <a:r>
              <a:rPr lang="es-MX" sz="4800" dirty="0" smtClean="0"/>
              <a:t/>
            </a:r>
            <a:br>
              <a:rPr lang="es-MX" sz="4800" dirty="0" smtClean="0"/>
            </a:br>
            <a:endParaRPr lang="es-ES" sz="4800" dirty="0"/>
          </a:p>
        </p:txBody>
      </p:sp>
      <p:sp>
        <p:nvSpPr>
          <p:cNvPr id="10" name="14 Rectángulo"/>
          <p:cNvSpPr/>
          <p:nvPr/>
        </p:nvSpPr>
        <p:spPr>
          <a:xfrm>
            <a:off x="1628774" y="1673629"/>
            <a:ext cx="6413789" cy="4093428"/>
          </a:xfrm>
          <a:prstGeom prst="rect">
            <a:avLst/>
          </a:prstGeom>
        </p:spPr>
        <p:txBody>
          <a:bodyPr wrap="square">
            <a:spAutoFit/>
          </a:bodyPr>
          <a:lstStyle/>
          <a:p>
            <a:pPr marL="457200" indent="-457200" algn="just" rtl="0" eaLnBrk="0" fontAlgn="base" hangingPunct="0">
              <a:spcBef>
                <a:spcPct val="0"/>
              </a:spcBef>
              <a:spcAft>
                <a:spcPct val="0"/>
              </a:spcAft>
              <a:buFont typeface="+mj-lt"/>
              <a:buAutoNum type="arabicPeriod"/>
            </a:pPr>
            <a:r>
              <a:rPr lang="es-ES" sz="2000" kern="1200" dirty="0">
                <a:solidFill>
                  <a:schemeClr val="tx1"/>
                </a:solidFill>
                <a:latin typeface="Soberana Sans" panose="02000000000000000000" pitchFamily="50" charset="0"/>
                <a:ea typeface="MS PGothic" pitchFamily="34" charset="-128"/>
                <a:cs typeface="+mn-cs"/>
              </a:rPr>
              <a:t>Situación de violencia en la circunscripción consular</a:t>
            </a:r>
          </a:p>
          <a:p>
            <a:pPr marL="457200" indent="-457200" algn="just" rtl="0" eaLnBrk="0" fontAlgn="base" hangingPunct="0">
              <a:spcBef>
                <a:spcPct val="0"/>
              </a:spcBef>
              <a:spcAft>
                <a:spcPct val="0"/>
              </a:spcAft>
              <a:buFont typeface="+mj-lt"/>
              <a:buAutoNum type="arabicPeriod"/>
            </a:pPr>
            <a:endParaRPr lang="es-ES" sz="2000" kern="1200" dirty="0">
              <a:solidFill>
                <a:schemeClr val="tx1"/>
              </a:solidFill>
              <a:latin typeface="Soberana Sans" panose="02000000000000000000" pitchFamily="50" charset="0"/>
              <a:ea typeface="MS PGothic" pitchFamily="34" charset="-128"/>
              <a:cs typeface="+mn-cs"/>
            </a:endParaRPr>
          </a:p>
          <a:p>
            <a:pPr marL="457200" indent="-457200" algn="just" rtl="0" eaLnBrk="0" fontAlgn="base" hangingPunct="0">
              <a:spcBef>
                <a:spcPct val="0"/>
              </a:spcBef>
              <a:spcAft>
                <a:spcPct val="0"/>
              </a:spcAft>
              <a:buFont typeface="+mj-lt"/>
              <a:buAutoNum type="arabicPeriod"/>
            </a:pPr>
            <a:r>
              <a:rPr lang="es-ES" sz="2000" kern="1200" dirty="0">
                <a:solidFill>
                  <a:schemeClr val="tx1"/>
                </a:solidFill>
                <a:latin typeface="Soberana Sans" panose="02000000000000000000" pitchFamily="50" charset="0"/>
                <a:ea typeface="MS PGothic" pitchFamily="34" charset="-128"/>
                <a:cs typeface="+mn-cs"/>
              </a:rPr>
              <a:t>Formas de denunciarla ante el consulado y los servicios que éste presta</a:t>
            </a:r>
          </a:p>
          <a:p>
            <a:pPr marL="457200" indent="-457200" algn="just" rtl="0" eaLnBrk="0" fontAlgn="base" hangingPunct="0">
              <a:spcBef>
                <a:spcPct val="0"/>
              </a:spcBef>
              <a:spcAft>
                <a:spcPct val="0"/>
              </a:spcAft>
              <a:buFont typeface="+mj-lt"/>
              <a:buAutoNum type="arabicPeriod"/>
            </a:pPr>
            <a:endParaRPr lang="es-ES" sz="2000" kern="1200" dirty="0">
              <a:solidFill>
                <a:schemeClr val="tx1"/>
              </a:solidFill>
              <a:latin typeface="Soberana Sans" panose="02000000000000000000" pitchFamily="50" charset="0"/>
              <a:ea typeface="MS PGothic" pitchFamily="34" charset="-128"/>
              <a:cs typeface="+mn-cs"/>
            </a:endParaRPr>
          </a:p>
          <a:p>
            <a:pPr marL="457200" indent="-457200" algn="just" rtl="0" eaLnBrk="0" fontAlgn="base" hangingPunct="0">
              <a:spcBef>
                <a:spcPct val="0"/>
              </a:spcBef>
              <a:spcAft>
                <a:spcPct val="0"/>
              </a:spcAft>
              <a:buFont typeface="+mj-lt"/>
              <a:buAutoNum type="arabicPeriod"/>
            </a:pPr>
            <a:r>
              <a:rPr lang="es-ES" sz="2000" kern="1200" dirty="0">
                <a:solidFill>
                  <a:schemeClr val="tx1"/>
                </a:solidFill>
                <a:latin typeface="Soberana Sans" panose="02000000000000000000" pitchFamily="50" charset="0"/>
                <a:ea typeface="MS PGothic" pitchFamily="34" charset="-128"/>
                <a:cs typeface="+mn-cs"/>
              </a:rPr>
              <a:t>La denuncia no implica el riesgo de ser deportadas, perder sus empleos o ser separadas de sus hijos</a:t>
            </a:r>
          </a:p>
          <a:p>
            <a:pPr marL="457200" indent="-457200" algn="just" rtl="0" eaLnBrk="0" fontAlgn="base" hangingPunct="0">
              <a:spcBef>
                <a:spcPct val="0"/>
              </a:spcBef>
              <a:spcAft>
                <a:spcPct val="0"/>
              </a:spcAft>
              <a:buFont typeface="+mj-lt"/>
              <a:buAutoNum type="arabicPeriod"/>
            </a:pPr>
            <a:endParaRPr lang="es-ES" sz="2000" kern="1200" dirty="0">
              <a:solidFill>
                <a:schemeClr val="tx1"/>
              </a:solidFill>
              <a:latin typeface="Soberana Sans" panose="02000000000000000000" pitchFamily="50" charset="0"/>
              <a:ea typeface="MS PGothic" pitchFamily="34" charset="-128"/>
              <a:cs typeface="+mn-cs"/>
            </a:endParaRPr>
          </a:p>
          <a:p>
            <a:pPr marL="457200" indent="-457200" algn="just" rtl="0" eaLnBrk="0" fontAlgn="base" hangingPunct="0">
              <a:spcBef>
                <a:spcPct val="0"/>
              </a:spcBef>
              <a:spcAft>
                <a:spcPct val="0"/>
              </a:spcAft>
              <a:buFont typeface="+mj-lt"/>
              <a:buAutoNum type="arabicPeriod"/>
            </a:pPr>
            <a:r>
              <a:rPr lang="es-ES" sz="2000" kern="1200" dirty="0">
                <a:solidFill>
                  <a:schemeClr val="tx1"/>
                </a:solidFill>
                <a:latin typeface="Soberana Sans" panose="02000000000000000000" pitchFamily="50" charset="0"/>
                <a:ea typeface="MS PGothic" pitchFamily="34" charset="-128"/>
                <a:cs typeface="+mn-cs"/>
              </a:rPr>
              <a:t>Denuncia puede traer beneficios migratorios </a:t>
            </a:r>
          </a:p>
          <a:p>
            <a:pPr marL="457200" indent="-457200" algn="just" rtl="0" eaLnBrk="0" fontAlgn="base" hangingPunct="0">
              <a:spcBef>
                <a:spcPct val="0"/>
              </a:spcBef>
              <a:spcAft>
                <a:spcPct val="0"/>
              </a:spcAft>
              <a:buFont typeface="+mj-lt"/>
              <a:buAutoNum type="arabicPeriod"/>
            </a:pPr>
            <a:endParaRPr lang="es-ES" sz="2000" kern="1200" dirty="0">
              <a:solidFill>
                <a:schemeClr val="tx1"/>
              </a:solidFill>
              <a:latin typeface="Soberana Sans" panose="02000000000000000000" pitchFamily="50" charset="0"/>
              <a:ea typeface="MS PGothic" pitchFamily="34" charset="-128"/>
              <a:cs typeface="+mn-cs"/>
            </a:endParaRPr>
          </a:p>
          <a:p>
            <a:pPr marL="457200" indent="-457200" algn="just" rtl="0" eaLnBrk="0" fontAlgn="base" hangingPunct="0">
              <a:spcBef>
                <a:spcPct val="0"/>
              </a:spcBef>
              <a:spcAft>
                <a:spcPct val="0"/>
              </a:spcAft>
              <a:buFont typeface="+mj-lt"/>
              <a:buAutoNum type="arabicPeriod"/>
            </a:pPr>
            <a:r>
              <a:rPr lang="es-ES" sz="2000" kern="1200" dirty="0">
                <a:solidFill>
                  <a:schemeClr val="tx1"/>
                </a:solidFill>
                <a:latin typeface="Soberana Sans" panose="02000000000000000000" pitchFamily="50" charset="0"/>
                <a:ea typeface="MS PGothic" pitchFamily="34" charset="-128"/>
                <a:cs typeface="+mn-cs"/>
              </a:rPr>
              <a:t>Cultura de la no violencia</a:t>
            </a:r>
            <a:endParaRPr lang="es-MX" sz="2000" kern="1200" dirty="0">
              <a:solidFill>
                <a:schemeClr val="tx1"/>
              </a:solidFill>
              <a:latin typeface="Soberana Sans" panose="02000000000000000000" pitchFamily="50" charset="0"/>
              <a:ea typeface="MS PGothic" pitchFamily="34" charset="-128"/>
              <a:cs typeface="+mn-cs"/>
            </a:endParaRPr>
          </a:p>
        </p:txBody>
      </p:sp>
    </p:spTree>
    <p:extLst>
      <p:ext uri="{BB962C8B-B14F-4D97-AF65-F5344CB8AC3E}">
        <p14:creationId xmlns:p14="http://schemas.microsoft.com/office/powerpoint/2010/main" val="1079643283"/>
      </p:ext>
    </p:extLst>
  </p:cSld>
  <p:clrMapOvr>
    <a:masterClrMapping/>
  </p:clrMapOvr>
  <mc:AlternateContent xmlns:mc="http://schemas.openxmlformats.org/markup-compatibility/2006">
    <mc:Choice xmlns:p14="http://schemas.microsoft.com/office/powerpoint/2010/main" Requires="p14">
      <p:transition spd="slow" p14:dur="1250">
        <p14:flip dir="l"/>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0" name="Group 120"/>
          <p:cNvGrpSpPr/>
          <p:nvPr/>
        </p:nvGrpSpPr>
        <p:grpSpPr>
          <a:xfrm>
            <a:off x="225425" y="1360892"/>
            <a:ext cx="8693150" cy="4986340"/>
            <a:chOff x="0" y="0"/>
            <a:chExt cx="8693150" cy="4986338"/>
          </a:xfrm>
        </p:grpSpPr>
        <p:pic>
          <p:nvPicPr>
            <p:cNvPr id="118" name="image.png"/>
            <p:cNvPicPr/>
            <p:nvPr/>
          </p:nvPicPr>
          <p:blipFill>
            <a:blip r:embed="rId2">
              <a:extLst/>
            </a:blip>
            <a:stretch>
              <a:fillRect/>
            </a:stretch>
          </p:blipFill>
          <p:spPr>
            <a:xfrm>
              <a:off x="0" y="0"/>
              <a:ext cx="8693150" cy="4986338"/>
            </a:xfrm>
            <a:prstGeom prst="rect">
              <a:avLst/>
            </a:prstGeom>
            <a:ln w="12700" cap="flat">
              <a:noFill/>
              <a:miter lim="400000"/>
            </a:ln>
            <a:effectLst/>
          </p:spPr>
        </p:pic>
        <p:sp>
          <p:nvSpPr>
            <p:cNvPr id="119" name="Shape 119"/>
            <p:cNvSpPr/>
            <p:nvPr/>
          </p:nvSpPr>
          <p:spPr>
            <a:xfrm>
              <a:off x="314902" y="748146"/>
              <a:ext cx="8229600" cy="584773"/>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p>
              <a:endParaRPr lang="es-MX" sz="3200" dirty="0"/>
            </a:p>
          </p:txBody>
        </p:sp>
      </p:grpSp>
      <p:sp>
        <p:nvSpPr>
          <p:cNvPr id="121" name="Shape 121"/>
          <p:cNvSpPr/>
          <p:nvPr/>
        </p:nvSpPr>
        <p:spPr>
          <a:xfrm>
            <a:off x="815975" y="449580"/>
            <a:ext cx="8229600" cy="548640"/>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p>
            <a:pPr lvl="0" algn="r">
              <a:defRPr sz="1800"/>
            </a:pPr>
            <a:r>
              <a:rPr sz="1000" b="1">
                <a:solidFill>
                  <a:srgbClr val="7F7F7F"/>
                </a:solidFill>
                <a:latin typeface="Adobe Caslon Pro"/>
                <a:ea typeface="Adobe Caslon Pro"/>
                <a:cs typeface="Adobe Caslon Pro"/>
                <a:sym typeface="Adobe Caslon Pro"/>
              </a:rPr>
              <a:t>DIRECCIÓN GENERAL DE</a:t>
            </a:r>
            <a:br>
              <a:rPr sz="1000" b="1">
                <a:solidFill>
                  <a:srgbClr val="7F7F7F"/>
                </a:solidFill>
                <a:latin typeface="Adobe Caslon Pro"/>
                <a:ea typeface="Adobe Caslon Pro"/>
                <a:cs typeface="Adobe Caslon Pro"/>
                <a:sym typeface="Adobe Caslon Pro"/>
              </a:rPr>
            </a:br>
            <a:r>
              <a:rPr sz="1000" b="1">
                <a:solidFill>
                  <a:srgbClr val="7F7F7F"/>
                </a:solidFill>
                <a:latin typeface="Adobe Caslon Pro"/>
                <a:ea typeface="Adobe Caslon Pro"/>
                <a:cs typeface="Adobe Caslon Pro"/>
                <a:sym typeface="Adobe Caslon Pro"/>
              </a:rPr>
              <a:t>PROTECCIÓN A MEXICANOS EN EL EXTERIOR</a:t>
            </a:r>
            <a:br>
              <a:rPr sz="1000" b="1">
                <a:solidFill>
                  <a:srgbClr val="7F7F7F"/>
                </a:solidFill>
                <a:latin typeface="Adobe Caslon Pro"/>
                <a:ea typeface="Adobe Caslon Pro"/>
                <a:cs typeface="Adobe Caslon Pro"/>
                <a:sym typeface="Adobe Caslon Pro"/>
              </a:rPr>
            </a:br>
            <a:endParaRPr sz="1000" b="1">
              <a:solidFill>
                <a:srgbClr val="7F7F7F"/>
              </a:solidFill>
              <a:latin typeface="Adobe Caslon Pro"/>
              <a:ea typeface="Adobe Caslon Pro"/>
              <a:cs typeface="Adobe Caslon Pro"/>
              <a:sym typeface="Adobe Caslon Pro"/>
            </a:endParaRPr>
          </a:p>
        </p:txBody>
      </p:sp>
      <p:sp>
        <p:nvSpPr>
          <p:cNvPr id="122" name="Shape 122"/>
          <p:cNvSpPr/>
          <p:nvPr/>
        </p:nvSpPr>
        <p:spPr>
          <a:xfrm>
            <a:off x="1628775" y="6493192"/>
            <a:ext cx="5759450" cy="39624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p>
            <a:pPr lvl="0" algn="ctr">
              <a:defRPr sz="1800"/>
            </a:pPr>
            <a:r>
              <a:rPr sz="1000" dirty="0" err="1">
                <a:solidFill>
                  <a:srgbClr val="7F7F7F"/>
                </a:solidFill>
                <a:latin typeface="Adobe Caslon Pro"/>
                <a:ea typeface="Adobe Caslon Pro"/>
                <a:cs typeface="Adobe Caslon Pro"/>
                <a:sym typeface="Adobe Caslon Pro"/>
              </a:rPr>
              <a:t>Avenida</a:t>
            </a:r>
            <a:r>
              <a:rPr sz="1000" dirty="0">
                <a:solidFill>
                  <a:srgbClr val="7F7F7F"/>
                </a:solidFill>
                <a:latin typeface="Adobe Caslon Pro"/>
                <a:ea typeface="Adobe Caslon Pro"/>
                <a:cs typeface="Adobe Caslon Pro"/>
                <a:sym typeface="Adobe Caslon Pro"/>
              </a:rPr>
              <a:t> Juárez </a:t>
            </a:r>
            <a:r>
              <a:rPr sz="1000" dirty="0" err="1">
                <a:solidFill>
                  <a:srgbClr val="7F7F7F"/>
                </a:solidFill>
                <a:latin typeface="Adobe Caslon Pro"/>
                <a:ea typeface="Adobe Caslon Pro"/>
                <a:cs typeface="Adobe Caslon Pro"/>
                <a:sym typeface="Adobe Caslon Pro"/>
              </a:rPr>
              <a:t>núm</a:t>
            </a:r>
            <a:r>
              <a:rPr sz="1000" dirty="0">
                <a:solidFill>
                  <a:srgbClr val="7F7F7F"/>
                </a:solidFill>
                <a:latin typeface="Adobe Caslon Pro"/>
                <a:ea typeface="Adobe Caslon Pro"/>
                <a:cs typeface="Adobe Caslon Pro"/>
                <a:sym typeface="Adobe Caslon Pro"/>
              </a:rPr>
              <a:t>. 20, Col. Centro, Del. Cuauhtémoc, , C.P. 06010, México, D.F., </a:t>
            </a:r>
          </a:p>
          <a:p>
            <a:pPr lvl="0" algn="ctr">
              <a:defRPr sz="1800"/>
            </a:pPr>
            <a:r>
              <a:rPr sz="1000" dirty="0" err="1">
                <a:solidFill>
                  <a:srgbClr val="7F7F7F"/>
                </a:solidFill>
                <a:latin typeface="Adobe Caslon Pro"/>
                <a:ea typeface="Adobe Caslon Pro"/>
                <a:cs typeface="Adobe Caslon Pro"/>
                <a:sym typeface="Adobe Caslon Pro"/>
              </a:rPr>
              <a:t>Tels</a:t>
            </a:r>
            <a:r>
              <a:rPr sz="1000" dirty="0">
                <a:solidFill>
                  <a:srgbClr val="7F7F7F"/>
                </a:solidFill>
                <a:latin typeface="Adobe Caslon Pro"/>
                <a:ea typeface="Adobe Caslon Pro"/>
                <a:cs typeface="Adobe Caslon Pro"/>
                <a:sym typeface="Adobe Caslon Pro"/>
              </a:rPr>
              <a:t>.: (55) 3686 - 5100  </a:t>
            </a:r>
            <a:r>
              <a:rPr sz="1000" b="1" dirty="0">
                <a:solidFill>
                  <a:srgbClr val="7F7F7F"/>
                </a:solidFill>
                <a:latin typeface="Adobe Caslon Pro"/>
                <a:ea typeface="Adobe Caslon Pro"/>
                <a:cs typeface="Adobe Caslon Pro"/>
                <a:sym typeface="Adobe Caslon Pro"/>
              </a:rPr>
              <a:t>http://www.sre.gob.mx</a:t>
            </a:r>
          </a:p>
        </p:txBody>
      </p:sp>
      <p:sp>
        <p:nvSpPr>
          <p:cNvPr id="123" name="Shape 123"/>
          <p:cNvSpPr/>
          <p:nvPr/>
        </p:nvSpPr>
        <p:spPr>
          <a:xfrm>
            <a:off x="6716486" y="6614369"/>
            <a:ext cx="21336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lgn="r">
              <a:defRPr sz="1200">
                <a:solidFill>
                  <a:srgbClr val="898989"/>
                </a:solidFill>
              </a:defRPr>
            </a:lvl1pPr>
          </a:lstStyle>
          <a:p>
            <a:pPr lvl="0">
              <a:defRPr sz="1800">
                <a:solidFill>
                  <a:srgbClr val="000000"/>
                </a:solidFill>
              </a:defRPr>
            </a:pPr>
            <a:r>
              <a:rPr lang="es-MX" sz="1000" dirty="0">
                <a:solidFill>
                  <a:srgbClr val="000000"/>
                </a:solidFill>
              </a:rPr>
              <a:t>3</a:t>
            </a:r>
            <a:r>
              <a:rPr lang="es-MX" sz="1000" dirty="0" smtClean="0">
                <a:solidFill>
                  <a:srgbClr val="000000"/>
                </a:solidFill>
              </a:rPr>
              <a:t>0</a:t>
            </a:r>
            <a:endParaRPr sz="1000" dirty="0">
              <a:solidFill>
                <a:srgbClr val="898989"/>
              </a:solidFill>
            </a:endParaRPr>
          </a:p>
        </p:txBody>
      </p:sp>
      <p:sp>
        <p:nvSpPr>
          <p:cNvPr id="2" name="Rectángulo 1"/>
          <p:cNvSpPr/>
          <p:nvPr/>
        </p:nvSpPr>
        <p:spPr>
          <a:xfrm>
            <a:off x="1122217" y="1610591"/>
            <a:ext cx="6889173" cy="4197175"/>
          </a:xfrm>
          <a:prstGeom prst="rect">
            <a:avLst/>
          </a:prstGeom>
        </p:spPr>
        <p:txBody>
          <a:bodyPr wrap="square">
            <a:spAutoFit/>
          </a:bodyPr>
          <a:lstStyle/>
          <a:p>
            <a:pPr algn="just">
              <a:lnSpc>
                <a:spcPct val="150000"/>
              </a:lnSpc>
              <a:spcAft>
                <a:spcPts val="0"/>
              </a:spcAft>
            </a:pPr>
            <a:r>
              <a:rPr lang="es-MX" sz="2000" dirty="0">
                <a:latin typeface="Soberana Sans Light" panose="02000000000000000000" pitchFamily="50" charset="0"/>
                <a:ea typeface="Calibri" panose="020F0502020204030204" pitchFamily="34" charset="0"/>
                <a:cs typeface="Times New Roman" panose="02020603050405020304" pitchFamily="18" charset="0"/>
              </a:rPr>
              <a:t>ONU Mujeres y la Secretaría de Relaciones Exteriores del Gobierno de México desarrollan conjuntamente el proyecto “Protocolo de atención consular para mujeres víctimas de violencia</a:t>
            </a:r>
            <a:r>
              <a:rPr lang="es-MX" sz="2000" dirty="0">
                <a:latin typeface="Soberana Sans" panose="02000000000000000000" pitchFamily="50" charset="0"/>
                <a:ea typeface="Calibri" panose="020F0502020204030204" pitchFamily="34" charset="0"/>
                <a:cs typeface="Times New Roman" panose="02020603050405020304" pitchFamily="18" charset="0"/>
              </a:rPr>
              <a:t>” con el fin de contar con un instrumento para fortalecer las acciones del personal consular, asegurar los derechos de la población objetivo y cumplir las obligaciones nacionales e internacionales del Estado Mexicano en materia de igualdad y no discriminación.</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45526575"/>
      </p:ext>
    </p:extLst>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0" name="Group 120"/>
          <p:cNvGrpSpPr/>
          <p:nvPr/>
        </p:nvGrpSpPr>
        <p:grpSpPr>
          <a:xfrm>
            <a:off x="161925" y="1385676"/>
            <a:ext cx="8693150" cy="5214578"/>
            <a:chOff x="0" y="0"/>
            <a:chExt cx="8693150" cy="5214576"/>
          </a:xfrm>
        </p:grpSpPr>
        <p:pic>
          <p:nvPicPr>
            <p:cNvPr id="118" name="image.png"/>
            <p:cNvPicPr/>
            <p:nvPr/>
          </p:nvPicPr>
          <p:blipFill>
            <a:blip r:embed="rId2">
              <a:extLst/>
            </a:blip>
            <a:stretch>
              <a:fillRect/>
            </a:stretch>
          </p:blipFill>
          <p:spPr>
            <a:xfrm>
              <a:off x="0" y="0"/>
              <a:ext cx="8693150" cy="4986338"/>
            </a:xfrm>
            <a:prstGeom prst="rect">
              <a:avLst/>
            </a:prstGeom>
            <a:ln w="12700" cap="flat">
              <a:noFill/>
              <a:miter lim="400000"/>
            </a:ln>
            <a:effectLst/>
          </p:spPr>
        </p:pic>
        <p:sp>
          <p:nvSpPr>
            <p:cNvPr id="119" name="Shape 119"/>
            <p:cNvSpPr/>
            <p:nvPr/>
          </p:nvSpPr>
          <p:spPr>
            <a:xfrm>
              <a:off x="654049" y="228600"/>
              <a:ext cx="7164243" cy="4985976"/>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p>
              <a:pPr algn="just">
                <a:lnSpc>
                  <a:spcPct val="150000"/>
                </a:lnSpc>
              </a:pPr>
              <a:r>
                <a:rPr lang="es-MX" sz="2000" dirty="0">
                  <a:latin typeface="Soberana Sans" panose="02000000000000000000" pitchFamily="50" charset="0"/>
                </a:rPr>
                <a:t>El proyecto se enmarca en la Agenda de Género de la Secretaría de Relaciones Exteriores para incentivar acciones que permitan dotar de herramientas a los consulados bajo el principio de igualdad de género y no discriminación. La realización de este Protocolo representa la creación de un documento estratégico referente en el quehacer institucional de la Dependencia en favor de la igualdad sustantiva y en contra de toda forma de discriminación y violencia basada en el género.</a:t>
              </a:r>
            </a:p>
            <a:p>
              <a:pPr marL="457200" indent="-457200">
                <a:lnSpc>
                  <a:spcPct val="150000"/>
                </a:lnSpc>
                <a:buFont typeface="Arial" panose="020B0604020202020204" pitchFamily="34" charset="0"/>
                <a:buChar char="•"/>
              </a:pPr>
              <a:endParaRPr lang="es-MX" sz="3200" dirty="0"/>
            </a:p>
          </p:txBody>
        </p:sp>
      </p:grpSp>
      <p:sp>
        <p:nvSpPr>
          <p:cNvPr id="121" name="Shape 121"/>
          <p:cNvSpPr/>
          <p:nvPr/>
        </p:nvSpPr>
        <p:spPr>
          <a:xfrm>
            <a:off x="815975" y="449580"/>
            <a:ext cx="8229600" cy="548640"/>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p>
            <a:pPr lvl="0" algn="r">
              <a:defRPr sz="1800"/>
            </a:pPr>
            <a:r>
              <a:rPr sz="1000" b="1">
                <a:solidFill>
                  <a:srgbClr val="7F7F7F"/>
                </a:solidFill>
                <a:latin typeface="Adobe Caslon Pro"/>
                <a:ea typeface="Adobe Caslon Pro"/>
                <a:cs typeface="Adobe Caslon Pro"/>
                <a:sym typeface="Adobe Caslon Pro"/>
              </a:rPr>
              <a:t>DIRECCIÓN GENERAL DE</a:t>
            </a:r>
            <a:br>
              <a:rPr sz="1000" b="1">
                <a:solidFill>
                  <a:srgbClr val="7F7F7F"/>
                </a:solidFill>
                <a:latin typeface="Adobe Caslon Pro"/>
                <a:ea typeface="Adobe Caslon Pro"/>
                <a:cs typeface="Adobe Caslon Pro"/>
                <a:sym typeface="Adobe Caslon Pro"/>
              </a:rPr>
            </a:br>
            <a:r>
              <a:rPr sz="1000" b="1">
                <a:solidFill>
                  <a:srgbClr val="7F7F7F"/>
                </a:solidFill>
                <a:latin typeface="Adobe Caslon Pro"/>
                <a:ea typeface="Adobe Caslon Pro"/>
                <a:cs typeface="Adobe Caslon Pro"/>
                <a:sym typeface="Adobe Caslon Pro"/>
              </a:rPr>
              <a:t>PROTECCIÓN A MEXICANOS EN EL EXTERIOR</a:t>
            </a:r>
            <a:br>
              <a:rPr sz="1000" b="1">
                <a:solidFill>
                  <a:srgbClr val="7F7F7F"/>
                </a:solidFill>
                <a:latin typeface="Adobe Caslon Pro"/>
                <a:ea typeface="Adobe Caslon Pro"/>
                <a:cs typeface="Adobe Caslon Pro"/>
                <a:sym typeface="Adobe Caslon Pro"/>
              </a:rPr>
            </a:br>
            <a:endParaRPr sz="1000" b="1">
              <a:solidFill>
                <a:srgbClr val="7F7F7F"/>
              </a:solidFill>
              <a:latin typeface="Adobe Caslon Pro"/>
              <a:ea typeface="Adobe Caslon Pro"/>
              <a:cs typeface="Adobe Caslon Pro"/>
              <a:sym typeface="Adobe Caslon Pro"/>
            </a:endParaRPr>
          </a:p>
        </p:txBody>
      </p:sp>
      <p:sp>
        <p:nvSpPr>
          <p:cNvPr id="122" name="Shape 122"/>
          <p:cNvSpPr/>
          <p:nvPr/>
        </p:nvSpPr>
        <p:spPr>
          <a:xfrm>
            <a:off x="1628775" y="6493192"/>
            <a:ext cx="5759450" cy="39624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p>
            <a:pPr lvl="0" algn="ctr">
              <a:defRPr sz="1800"/>
            </a:pPr>
            <a:r>
              <a:rPr sz="1000" dirty="0" err="1">
                <a:solidFill>
                  <a:srgbClr val="7F7F7F"/>
                </a:solidFill>
                <a:latin typeface="Adobe Caslon Pro"/>
                <a:ea typeface="Adobe Caslon Pro"/>
                <a:cs typeface="Adobe Caslon Pro"/>
                <a:sym typeface="Adobe Caslon Pro"/>
              </a:rPr>
              <a:t>Avenida</a:t>
            </a:r>
            <a:r>
              <a:rPr sz="1000" dirty="0">
                <a:solidFill>
                  <a:srgbClr val="7F7F7F"/>
                </a:solidFill>
                <a:latin typeface="Adobe Caslon Pro"/>
                <a:ea typeface="Adobe Caslon Pro"/>
                <a:cs typeface="Adobe Caslon Pro"/>
                <a:sym typeface="Adobe Caslon Pro"/>
              </a:rPr>
              <a:t> Juárez </a:t>
            </a:r>
            <a:r>
              <a:rPr sz="1000" dirty="0" err="1">
                <a:solidFill>
                  <a:srgbClr val="7F7F7F"/>
                </a:solidFill>
                <a:latin typeface="Adobe Caslon Pro"/>
                <a:ea typeface="Adobe Caslon Pro"/>
                <a:cs typeface="Adobe Caslon Pro"/>
                <a:sym typeface="Adobe Caslon Pro"/>
              </a:rPr>
              <a:t>núm</a:t>
            </a:r>
            <a:r>
              <a:rPr sz="1000" dirty="0">
                <a:solidFill>
                  <a:srgbClr val="7F7F7F"/>
                </a:solidFill>
                <a:latin typeface="Adobe Caslon Pro"/>
                <a:ea typeface="Adobe Caslon Pro"/>
                <a:cs typeface="Adobe Caslon Pro"/>
                <a:sym typeface="Adobe Caslon Pro"/>
              </a:rPr>
              <a:t>. 20, Col. Centro, Del. Cuauhtémoc, , C.P. 06010, México, D.F., </a:t>
            </a:r>
          </a:p>
          <a:p>
            <a:pPr lvl="0" algn="ctr">
              <a:defRPr sz="1800"/>
            </a:pPr>
            <a:r>
              <a:rPr sz="1000" dirty="0" err="1">
                <a:solidFill>
                  <a:srgbClr val="7F7F7F"/>
                </a:solidFill>
                <a:latin typeface="Adobe Caslon Pro"/>
                <a:ea typeface="Adobe Caslon Pro"/>
                <a:cs typeface="Adobe Caslon Pro"/>
                <a:sym typeface="Adobe Caslon Pro"/>
              </a:rPr>
              <a:t>Tels</a:t>
            </a:r>
            <a:r>
              <a:rPr sz="1000" dirty="0">
                <a:solidFill>
                  <a:srgbClr val="7F7F7F"/>
                </a:solidFill>
                <a:latin typeface="Adobe Caslon Pro"/>
                <a:ea typeface="Adobe Caslon Pro"/>
                <a:cs typeface="Adobe Caslon Pro"/>
                <a:sym typeface="Adobe Caslon Pro"/>
              </a:rPr>
              <a:t>.: (55) 3686 - 5100  </a:t>
            </a:r>
            <a:r>
              <a:rPr sz="1000" b="1" dirty="0">
                <a:solidFill>
                  <a:srgbClr val="7F7F7F"/>
                </a:solidFill>
                <a:latin typeface="Adobe Caslon Pro"/>
                <a:ea typeface="Adobe Caslon Pro"/>
                <a:cs typeface="Adobe Caslon Pro"/>
                <a:sym typeface="Adobe Caslon Pro"/>
              </a:rPr>
              <a:t>http://www.sre.gob.mx</a:t>
            </a:r>
          </a:p>
        </p:txBody>
      </p:sp>
      <p:sp>
        <p:nvSpPr>
          <p:cNvPr id="123" name="Shape 123"/>
          <p:cNvSpPr/>
          <p:nvPr/>
        </p:nvSpPr>
        <p:spPr>
          <a:xfrm>
            <a:off x="6716486" y="6614369"/>
            <a:ext cx="21336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lgn="r">
              <a:defRPr sz="1200">
                <a:solidFill>
                  <a:srgbClr val="898989"/>
                </a:solidFill>
              </a:defRPr>
            </a:lvl1pPr>
          </a:lstStyle>
          <a:p>
            <a:pPr lvl="0">
              <a:defRPr sz="1800">
                <a:solidFill>
                  <a:srgbClr val="000000"/>
                </a:solidFill>
              </a:defRPr>
            </a:pPr>
            <a:r>
              <a:rPr lang="es-MX" sz="1000" dirty="0">
                <a:solidFill>
                  <a:srgbClr val="000000"/>
                </a:solidFill>
              </a:rPr>
              <a:t>3</a:t>
            </a:r>
            <a:r>
              <a:rPr lang="es-MX" sz="1000" dirty="0" smtClean="0">
                <a:solidFill>
                  <a:srgbClr val="000000"/>
                </a:solidFill>
              </a:rPr>
              <a:t>0</a:t>
            </a:r>
            <a:endParaRPr sz="1000" dirty="0">
              <a:solidFill>
                <a:srgbClr val="898989"/>
              </a:solidFill>
            </a:endParaRPr>
          </a:p>
        </p:txBody>
      </p:sp>
    </p:spTree>
    <p:extLst>
      <p:ext uri="{BB962C8B-B14F-4D97-AF65-F5344CB8AC3E}">
        <p14:creationId xmlns:p14="http://schemas.microsoft.com/office/powerpoint/2010/main" val="3586133482"/>
      </p:ext>
    </p:extLst>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0" name="Group 120"/>
          <p:cNvGrpSpPr/>
          <p:nvPr/>
        </p:nvGrpSpPr>
        <p:grpSpPr>
          <a:xfrm>
            <a:off x="393700" y="1673629"/>
            <a:ext cx="11214966" cy="7263705"/>
            <a:chOff x="231775" y="287953"/>
            <a:chExt cx="11214966" cy="7263702"/>
          </a:xfrm>
        </p:grpSpPr>
        <p:pic>
          <p:nvPicPr>
            <p:cNvPr id="118" name="image.png"/>
            <p:cNvPicPr/>
            <p:nvPr/>
          </p:nvPicPr>
          <p:blipFill>
            <a:blip r:embed="rId2">
              <a:extLst/>
            </a:blip>
            <a:stretch>
              <a:fillRect/>
            </a:stretch>
          </p:blipFill>
          <p:spPr>
            <a:xfrm>
              <a:off x="2753591" y="2565317"/>
              <a:ext cx="8693150" cy="4986338"/>
            </a:xfrm>
            <a:prstGeom prst="rect">
              <a:avLst/>
            </a:prstGeom>
            <a:ln w="12700" cap="flat">
              <a:noFill/>
              <a:miter lim="400000"/>
            </a:ln>
            <a:effectLst/>
          </p:spPr>
        </p:pic>
        <p:sp>
          <p:nvSpPr>
            <p:cNvPr id="119" name="Shape 119"/>
            <p:cNvSpPr/>
            <p:nvPr/>
          </p:nvSpPr>
          <p:spPr>
            <a:xfrm>
              <a:off x="231775" y="287953"/>
              <a:ext cx="8229600" cy="4770533"/>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p>
              <a:r>
                <a:rPr lang="es-MX" sz="2000" b="1" dirty="0">
                  <a:latin typeface="Soberana Sans" panose="02000000000000000000" pitchFamily="50" charset="0"/>
                </a:rPr>
                <a:t>¿Para qué sirve?</a:t>
              </a:r>
              <a:endParaRPr lang="es-MX" sz="2000" dirty="0">
                <a:latin typeface="Soberana Sans" panose="02000000000000000000" pitchFamily="50" charset="0"/>
              </a:endParaRPr>
            </a:p>
            <a:p>
              <a:r>
                <a:rPr lang="es-MX" sz="3200" dirty="0"/>
                <a:t> </a:t>
              </a:r>
            </a:p>
            <a:p>
              <a:pPr marL="342900" indent="-342900" algn="just">
                <a:buFont typeface="Arial" panose="020B0604020202020204" pitchFamily="34" charset="0"/>
                <a:buChar char="•"/>
              </a:pPr>
              <a:r>
                <a:rPr lang="es-MX" sz="2000" dirty="0" smtClean="0">
                  <a:latin typeface="Soberana Sans" panose="02000000000000000000" pitchFamily="50" charset="0"/>
                </a:rPr>
                <a:t>Proporciona </a:t>
              </a:r>
              <a:r>
                <a:rPr lang="es-MX" sz="2000" dirty="0">
                  <a:latin typeface="Soberana Sans" panose="02000000000000000000" pitchFamily="50" charset="0"/>
                </a:rPr>
                <a:t>al personal consular una herramienta que les </a:t>
              </a:r>
              <a:r>
                <a:rPr lang="es-MX" sz="2000" dirty="0" smtClean="0">
                  <a:latin typeface="Soberana Sans" panose="02000000000000000000" pitchFamily="50" charset="0"/>
                </a:rPr>
                <a:t>auxilia </a:t>
              </a:r>
              <a:r>
                <a:rPr lang="es-MX" sz="2000" dirty="0">
                  <a:latin typeface="Soberana Sans" panose="02000000000000000000" pitchFamily="50" charset="0"/>
                </a:rPr>
                <a:t>en la tarea de garantizar una atención integral a mujeres y niñas migrantes víctimas de violencia basada en género. </a:t>
              </a:r>
              <a:endParaRPr lang="es-MX" sz="2000" dirty="0" smtClean="0">
                <a:latin typeface="Soberana Sans" panose="02000000000000000000" pitchFamily="50" charset="0"/>
              </a:endParaRPr>
            </a:p>
            <a:p>
              <a:pPr marL="342900" indent="-342900" algn="just">
                <a:buFont typeface="Arial" panose="020B0604020202020204" pitchFamily="34" charset="0"/>
                <a:buChar char="•"/>
              </a:pPr>
              <a:r>
                <a:rPr lang="es-MX" sz="2000" dirty="0" smtClean="0">
                  <a:latin typeface="Soberana Sans" panose="02000000000000000000" pitchFamily="50" charset="0"/>
                </a:rPr>
                <a:t>Implica </a:t>
              </a:r>
              <a:r>
                <a:rPr lang="es-MX" sz="2000" dirty="0">
                  <a:latin typeface="Soberana Sans" panose="02000000000000000000" pitchFamily="50" charset="0"/>
                </a:rPr>
                <a:t>un nuevo modelo de atención consular que busca brindar atención especializada al identificar necesidades específicas de la población que atendemos. </a:t>
              </a:r>
              <a:endParaRPr lang="es-MX" sz="2000" dirty="0" smtClean="0">
                <a:latin typeface="Soberana Sans" panose="02000000000000000000" pitchFamily="50" charset="0"/>
              </a:endParaRPr>
            </a:p>
            <a:p>
              <a:pPr marL="342900" indent="-342900" algn="just">
                <a:buFont typeface="Arial" panose="020B0604020202020204" pitchFamily="34" charset="0"/>
                <a:buChar char="•"/>
              </a:pPr>
              <a:r>
                <a:rPr lang="es-MX" sz="2000" dirty="0" smtClean="0">
                  <a:latin typeface="Soberana Sans" panose="02000000000000000000" pitchFamily="50" charset="0"/>
                </a:rPr>
                <a:t>Pretende servir </a:t>
              </a:r>
              <a:r>
                <a:rPr lang="es-MX" sz="2000" dirty="0">
                  <a:latin typeface="Soberana Sans" panose="02000000000000000000" pitchFamily="50" charset="0"/>
                </a:rPr>
                <a:t>como instrumento útil de detección de posibles violencias que enfrentan las mujeres y niñas migrantes que residen en su circunscripción y como un documento de orientación en política preventiva. </a:t>
              </a:r>
            </a:p>
            <a:p>
              <a:r>
                <a:rPr lang="es-MX" sz="2000" dirty="0">
                  <a:latin typeface="Soberana Sans" panose="02000000000000000000" pitchFamily="50" charset="0"/>
                </a:rPr>
                <a:t> </a:t>
              </a:r>
            </a:p>
            <a:p>
              <a:endParaRPr lang="es-MX" sz="3200" dirty="0"/>
            </a:p>
          </p:txBody>
        </p:sp>
      </p:grpSp>
      <p:sp>
        <p:nvSpPr>
          <p:cNvPr id="121" name="Shape 121"/>
          <p:cNvSpPr/>
          <p:nvPr/>
        </p:nvSpPr>
        <p:spPr>
          <a:xfrm>
            <a:off x="815975" y="449580"/>
            <a:ext cx="8229600" cy="548640"/>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p>
            <a:pPr lvl="0" algn="r">
              <a:defRPr sz="1800"/>
            </a:pPr>
            <a:r>
              <a:rPr sz="1000" b="1">
                <a:solidFill>
                  <a:srgbClr val="7F7F7F"/>
                </a:solidFill>
                <a:latin typeface="Adobe Caslon Pro"/>
                <a:ea typeface="Adobe Caslon Pro"/>
                <a:cs typeface="Adobe Caslon Pro"/>
                <a:sym typeface="Adobe Caslon Pro"/>
              </a:rPr>
              <a:t>DIRECCIÓN GENERAL DE</a:t>
            </a:r>
            <a:br>
              <a:rPr sz="1000" b="1">
                <a:solidFill>
                  <a:srgbClr val="7F7F7F"/>
                </a:solidFill>
                <a:latin typeface="Adobe Caslon Pro"/>
                <a:ea typeface="Adobe Caslon Pro"/>
                <a:cs typeface="Adobe Caslon Pro"/>
                <a:sym typeface="Adobe Caslon Pro"/>
              </a:rPr>
            </a:br>
            <a:r>
              <a:rPr sz="1000" b="1">
                <a:solidFill>
                  <a:srgbClr val="7F7F7F"/>
                </a:solidFill>
                <a:latin typeface="Adobe Caslon Pro"/>
                <a:ea typeface="Adobe Caslon Pro"/>
                <a:cs typeface="Adobe Caslon Pro"/>
                <a:sym typeface="Adobe Caslon Pro"/>
              </a:rPr>
              <a:t>PROTECCIÓN A MEXICANOS EN EL EXTERIOR</a:t>
            </a:r>
            <a:br>
              <a:rPr sz="1000" b="1">
                <a:solidFill>
                  <a:srgbClr val="7F7F7F"/>
                </a:solidFill>
                <a:latin typeface="Adobe Caslon Pro"/>
                <a:ea typeface="Adobe Caslon Pro"/>
                <a:cs typeface="Adobe Caslon Pro"/>
                <a:sym typeface="Adobe Caslon Pro"/>
              </a:rPr>
            </a:br>
            <a:endParaRPr sz="1000" b="1">
              <a:solidFill>
                <a:srgbClr val="7F7F7F"/>
              </a:solidFill>
              <a:latin typeface="Adobe Caslon Pro"/>
              <a:ea typeface="Adobe Caslon Pro"/>
              <a:cs typeface="Adobe Caslon Pro"/>
              <a:sym typeface="Adobe Caslon Pro"/>
            </a:endParaRPr>
          </a:p>
        </p:txBody>
      </p:sp>
      <p:sp>
        <p:nvSpPr>
          <p:cNvPr id="122" name="Shape 122"/>
          <p:cNvSpPr/>
          <p:nvPr/>
        </p:nvSpPr>
        <p:spPr>
          <a:xfrm>
            <a:off x="1628775" y="6493192"/>
            <a:ext cx="5759450" cy="39624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p>
            <a:pPr lvl="0" algn="ctr">
              <a:defRPr sz="1800"/>
            </a:pPr>
            <a:r>
              <a:rPr sz="1000" dirty="0" err="1">
                <a:solidFill>
                  <a:srgbClr val="7F7F7F"/>
                </a:solidFill>
                <a:latin typeface="Adobe Caslon Pro"/>
                <a:ea typeface="Adobe Caslon Pro"/>
                <a:cs typeface="Adobe Caslon Pro"/>
                <a:sym typeface="Adobe Caslon Pro"/>
              </a:rPr>
              <a:t>Avenida</a:t>
            </a:r>
            <a:r>
              <a:rPr sz="1000" dirty="0">
                <a:solidFill>
                  <a:srgbClr val="7F7F7F"/>
                </a:solidFill>
                <a:latin typeface="Adobe Caslon Pro"/>
                <a:ea typeface="Adobe Caslon Pro"/>
                <a:cs typeface="Adobe Caslon Pro"/>
                <a:sym typeface="Adobe Caslon Pro"/>
              </a:rPr>
              <a:t> Juárez </a:t>
            </a:r>
            <a:r>
              <a:rPr sz="1000" dirty="0" err="1">
                <a:solidFill>
                  <a:srgbClr val="7F7F7F"/>
                </a:solidFill>
                <a:latin typeface="Adobe Caslon Pro"/>
                <a:ea typeface="Adobe Caslon Pro"/>
                <a:cs typeface="Adobe Caslon Pro"/>
                <a:sym typeface="Adobe Caslon Pro"/>
              </a:rPr>
              <a:t>núm</a:t>
            </a:r>
            <a:r>
              <a:rPr sz="1000" dirty="0">
                <a:solidFill>
                  <a:srgbClr val="7F7F7F"/>
                </a:solidFill>
                <a:latin typeface="Adobe Caslon Pro"/>
                <a:ea typeface="Adobe Caslon Pro"/>
                <a:cs typeface="Adobe Caslon Pro"/>
                <a:sym typeface="Adobe Caslon Pro"/>
              </a:rPr>
              <a:t>. 20, Col. Centro, Del. Cuauhtémoc, , C.P. 06010, México, D.F., </a:t>
            </a:r>
          </a:p>
          <a:p>
            <a:pPr lvl="0" algn="ctr">
              <a:defRPr sz="1800"/>
            </a:pPr>
            <a:r>
              <a:rPr sz="1000" dirty="0" err="1">
                <a:solidFill>
                  <a:srgbClr val="7F7F7F"/>
                </a:solidFill>
                <a:latin typeface="Adobe Caslon Pro"/>
                <a:ea typeface="Adobe Caslon Pro"/>
                <a:cs typeface="Adobe Caslon Pro"/>
                <a:sym typeface="Adobe Caslon Pro"/>
              </a:rPr>
              <a:t>Tels</a:t>
            </a:r>
            <a:r>
              <a:rPr sz="1000" dirty="0">
                <a:solidFill>
                  <a:srgbClr val="7F7F7F"/>
                </a:solidFill>
                <a:latin typeface="Adobe Caslon Pro"/>
                <a:ea typeface="Adobe Caslon Pro"/>
                <a:cs typeface="Adobe Caslon Pro"/>
                <a:sym typeface="Adobe Caslon Pro"/>
              </a:rPr>
              <a:t>.: (55) 3686 - 5100  </a:t>
            </a:r>
            <a:r>
              <a:rPr sz="1000" b="1" dirty="0">
                <a:solidFill>
                  <a:srgbClr val="7F7F7F"/>
                </a:solidFill>
                <a:latin typeface="Adobe Caslon Pro"/>
                <a:ea typeface="Adobe Caslon Pro"/>
                <a:cs typeface="Adobe Caslon Pro"/>
                <a:sym typeface="Adobe Caslon Pro"/>
              </a:rPr>
              <a:t>http://www.sre.gob.mx</a:t>
            </a:r>
          </a:p>
        </p:txBody>
      </p:sp>
      <p:sp>
        <p:nvSpPr>
          <p:cNvPr id="123" name="Shape 123"/>
          <p:cNvSpPr/>
          <p:nvPr/>
        </p:nvSpPr>
        <p:spPr>
          <a:xfrm>
            <a:off x="6716486" y="6614369"/>
            <a:ext cx="21336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lgn="r">
              <a:defRPr sz="1200">
                <a:solidFill>
                  <a:srgbClr val="898989"/>
                </a:solidFill>
              </a:defRPr>
            </a:lvl1pPr>
          </a:lstStyle>
          <a:p>
            <a:pPr lvl="0">
              <a:defRPr sz="1800">
                <a:solidFill>
                  <a:srgbClr val="000000"/>
                </a:solidFill>
              </a:defRPr>
            </a:pPr>
            <a:r>
              <a:rPr lang="es-MX" sz="1000" dirty="0">
                <a:solidFill>
                  <a:srgbClr val="000000"/>
                </a:solidFill>
              </a:rPr>
              <a:t>3</a:t>
            </a:r>
            <a:r>
              <a:rPr lang="es-MX" sz="1000" dirty="0" smtClean="0">
                <a:solidFill>
                  <a:srgbClr val="000000"/>
                </a:solidFill>
              </a:rPr>
              <a:t>0</a:t>
            </a:r>
            <a:endParaRPr sz="1000" dirty="0">
              <a:solidFill>
                <a:srgbClr val="898989"/>
              </a:solidFill>
            </a:endParaRPr>
          </a:p>
        </p:txBody>
      </p:sp>
    </p:spTree>
    <p:extLst>
      <p:ext uri="{BB962C8B-B14F-4D97-AF65-F5344CB8AC3E}">
        <p14:creationId xmlns:p14="http://schemas.microsoft.com/office/powerpoint/2010/main" val="513305066"/>
      </p:ext>
    </p:extLst>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0" name="Group 120"/>
          <p:cNvGrpSpPr/>
          <p:nvPr/>
        </p:nvGrpSpPr>
        <p:grpSpPr>
          <a:xfrm>
            <a:off x="161925" y="942922"/>
            <a:ext cx="8693150" cy="5946511"/>
            <a:chOff x="0" y="-442754"/>
            <a:chExt cx="8693150" cy="5946508"/>
          </a:xfrm>
        </p:grpSpPr>
        <p:pic>
          <p:nvPicPr>
            <p:cNvPr id="118" name="image.png"/>
            <p:cNvPicPr/>
            <p:nvPr/>
          </p:nvPicPr>
          <p:blipFill>
            <a:blip r:embed="rId2">
              <a:extLst/>
            </a:blip>
            <a:stretch>
              <a:fillRect/>
            </a:stretch>
          </p:blipFill>
          <p:spPr>
            <a:xfrm>
              <a:off x="0" y="-442754"/>
              <a:ext cx="8693150" cy="4986338"/>
            </a:xfrm>
            <a:prstGeom prst="rect">
              <a:avLst/>
            </a:prstGeom>
            <a:ln w="12700" cap="flat">
              <a:noFill/>
              <a:miter lim="400000"/>
            </a:ln>
            <a:effectLst/>
          </p:spPr>
        </p:pic>
        <p:sp>
          <p:nvSpPr>
            <p:cNvPr id="119" name="Shape 119"/>
            <p:cNvSpPr/>
            <p:nvPr/>
          </p:nvSpPr>
          <p:spPr>
            <a:xfrm>
              <a:off x="159039" y="-343997"/>
              <a:ext cx="8229600" cy="584775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p>
              <a:pPr algn="just">
                <a:lnSpc>
                  <a:spcPct val="115000"/>
                </a:lnSpc>
                <a:spcAft>
                  <a:spcPts val="0"/>
                </a:spcAft>
              </a:pPr>
              <a:r>
                <a:rPr lang="es-MX" sz="2000" b="1" dirty="0">
                  <a:latin typeface="Soberana Sans" panose="02000000000000000000" pitchFamily="50" charset="0"/>
                  <a:ea typeface="Calibri" panose="020F0502020204030204" pitchFamily="34" charset="0"/>
                  <a:cs typeface="Times New Roman" panose="02020603050405020304" pitchFamily="18" charset="0"/>
                </a:rPr>
                <a:t>¿Por qué se hizo?</a:t>
              </a: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s-MX" sz="2000" dirty="0">
                  <a:latin typeface="Soberana Sans" panose="02000000000000000000" pitchFamily="50" charset="0"/>
                  <a:ea typeface="Calibri" panose="020F0502020204030204" pitchFamily="34" charset="0"/>
                  <a:cs typeface="Times New Roman" panose="02020603050405020304" pitchFamily="18" charset="0"/>
                </a:rPr>
                <a:t> </a:t>
              </a: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s-MX" sz="2000" dirty="0">
                  <a:latin typeface="Soberana Sans" panose="02000000000000000000" pitchFamily="50" charset="0"/>
                  <a:ea typeface="Calibri" panose="020F0502020204030204" pitchFamily="34" charset="0"/>
                  <a:cs typeface="Times New Roman" panose="02020603050405020304" pitchFamily="18" charset="0"/>
                </a:rPr>
                <a:t>Las mujeres y niñas migrantes en Estados Unidos de América (EUA), enfrentan situaciones múltiples de discriminación y violencia. La violencia contra las mujeres es una grave violación de derechos humanos y una emergencia global que se perpetúa en contextos de tolerancia social sistemática. A nivel global, se estima que 35% de las mujeres ha sufrido violencia física y/o sexual por parte de su compañero sentimental o una persona distinta a éste en algún momento de su vida. La violencia física, psicológica y económica que sufren las mujeres ocurre tanto en los espacios públicos como en los privados. Esta violencia se vive continuamente y se exacerba durante situaciones de crisis como son los desastres naturales, conflictos armados y procesos de migración.                                                                                                                                                                                                                                                                                                                                                                                                                                                                                                                                                                                                                                                                                                                                                                                                                                                                                                                                                                                                                                                                                                                                                                                                                                                                                                                                                                                                                                                                                                                                                                                                                                                                                                                                                                                                                                                                                                                                                                                                                        </a:t>
              </a:r>
              <a:endParaRPr lang="es-MX" sz="2000" dirty="0">
                <a:latin typeface="Calibri" panose="020F0502020204030204" pitchFamily="34" charset="0"/>
                <a:ea typeface="Calibri" panose="020F0502020204030204" pitchFamily="34" charset="0"/>
                <a:cs typeface="Times New Roman" panose="02020603050405020304" pitchFamily="18" charset="0"/>
              </a:endParaRPr>
            </a:p>
            <a:p>
              <a:r>
                <a:rPr lang="es-MX" sz="2000" dirty="0">
                  <a:latin typeface="Soberana Sans" panose="02000000000000000000" pitchFamily="50" charset="0"/>
                </a:rPr>
                <a:t> </a:t>
              </a:r>
            </a:p>
            <a:p>
              <a:endParaRPr lang="es-MX" sz="3200" dirty="0"/>
            </a:p>
          </p:txBody>
        </p:sp>
      </p:grpSp>
      <p:sp>
        <p:nvSpPr>
          <p:cNvPr id="121" name="Shape 121"/>
          <p:cNvSpPr/>
          <p:nvPr/>
        </p:nvSpPr>
        <p:spPr>
          <a:xfrm>
            <a:off x="815975" y="449580"/>
            <a:ext cx="8229600" cy="548640"/>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p>
            <a:pPr lvl="0" algn="r">
              <a:defRPr sz="1800"/>
            </a:pPr>
            <a:r>
              <a:rPr sz="1000" b="1">
                <a:solidFill>
                  <a:srgbClr val="7F7F7F"/>
                </a:solidFill>
                <a:latin typeface="Adobe Caslon Pro"/>
                <a:ea typeface="Adobe Caslon Pro"/>
                <a:cs typeface="Adobe Caslon Pro"/>
                <a:sym typeface="Adobe Caslon Pro"/>
              </a:rPr>
              <a:t>DIRECCIÓN GENERAL DE</a:t>
            </a:r>
            <a:br>
              <a:rPr sz="1000" b="1">
                <a:solidFill>
                  <a:srgbClr val="7F7F7F"/>
                </a:solidFill>
                <a:latin typeface="Adobe Caslon Pro"/>
                <a:ea typeface="Adobe Caslon Pro"/>
                <a:cs typeface="Adobe Caslon Pro"/>
                <a:sym typeface="Adobe Caslon Pro"/>
              </a:rPr>
            </a:br>
            <a:r>
              <a:rPr sz="1000" b="1">
                <a:solidFill>
                  <a:srgbClr val="7F7F7F"/>
                </a:solidFill>
                <a:latin typeface="Adobe Caslon Pro"/>
                <a:ea typeface="Adobe Caslon Pro"/>
                <a:cs typeface="Adobe Caslon Pro"/>
                <a:sym typeface="Adobe Caslon Pro"/>
              </a:rPr>
              <a:t>PROTECCIÓN A MEXICANOS EN EL EXTERIOR</a:t>
            </a:r>
            <a:br>
              <a:rPr sz="1000" b="1">
                <a:solidFill>
                  <a:srgbClr val="7F7F7F"/>
                </a:solidFill>
                <a:latin typeface="Adobe Caslon Pro"/>
                <a:ea typeface="Adobe Caslon Pro"/>
                <a:cs typeface="Adobe Caslon Pro"/>
                <a:sym typeface="Adobe Caslon Pro"/>
              </a:rPr>
            </a:br>
            <a:endParaRPr sz="1000" b="1">
              <a:solidFill>
                <a:srgbClr val="7F7F7F"/>
              </a:solidFill>
              <a:latin typeface="Adobe Caslon Pro"/>
              <a:ea typeface="Adobe Caslon Pro"/>
              <a:cs typeface="Adobe Caslon Pro"/>
              <a:sym typeface="Adobe Caslon Pro"/>
            </a:endParaRPr>
          </a:p>
        </p:txBody>
      </p:sp>
      <p:sp>
        <p:nvSpPr>
          <p:cNvPr id="122" name="Shape 122"/>
          <p:cNvSpPr/>
          <p:nvPr/>
        </p:nvSpPr>
        <p:spPr>
          <a:xfrm>
            <a:off x="1628775" y="6493192"/>
            <a:ext cx="5759450" cy="39624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p>
            <a:pPr lvl="0" algn="ctr">
              <a:defRPr sz="1800"/>
            </a:pPr>
            <a:r>
              <a:rPr sz="1000" dirty="0" err="1">
                <a:solidFill>
                  <a:srgbClr val="7F7F7F"/>
                </a:solidFill>
                <a:latin typeface="Adobe Caslon Pro"/>
                <a:ea typeface="Adobe Caslon Pro"/>
                <a:cs typeface="Adobe Caslon Pro"/>
                <a:sym typeface="Adobe Caslon Pro"/>
              </a:rPr>
              <a:t>Avenida</a:t>
            </a:r>
            <a:r>
              <a:rPr sz="1000" dirty="0">
                <a:solidFill>
                  <a:srgbClr val="7F7F7F"/>
                </a:solidFill>
                <a:latin typeface="Adobe Caslon Pro"/>
                <a:ea typeface="Adobe Caslon Pro"/>
                <a:cs typeface="Adobe Caslon Pro"/>
                <a:sym typeface="Adobe Caslon Pro"/>
              </a:rPr>
              <a:t> Juárez </a:t>
            </a:r>
            <a:r>
              <a:rPr sz="1000" dirty="0" err="1">
                <a:solidFill>
                  <a:srgbClr val="7F7F7F"/>
                </a:solidFill>
                <a:latin typeface="Adobe Caslon Pro"/>
                <a:ea typeface="Adobe Caslon Pro"/>
                <a:cs typeface="Adobe Caslon Pro"/>
                <a:sym typeface="Adobe Caslon Pro"/>
              </a:rPr>
              <a:t>núm</a:t>
            </a:r>
            <a:r>
              <a:rPr sz="1000" dirty="0">
                <a:solidFill>
                  <a:srgbClr val="7F7F7F"/>
                </a:solidFill>
                <a:latin typeface="Adobe Caslon Pro"/>
                <a:ea typeface="Adobe Caslon Pro"/>
                <a:cs typeface="Adobe Caslon Pro"/>
                <a:sym typeface="Adobe Caslon Pro"/>
              </a:rPr>
              <a:t>. 20, Col. Centro, Del. Cuauhtémoc, , C.P. 06010, México, D.F., </a:t>
            </a:r>
          </a:p>
          <a:p>
            <a:pPr lvl="0" algn="ctr">
              <a:defRPr sz="1800"/>
            </a:pPr>
            <a:r>
              <a:rPr sz="1000" dirty="0" err="1">
                <a:solidFill>
                  <a:srgbClr val="7F7F7F"/>
                </a:solidFill>
                <a:latin typeface="Adobe Caslon Pro"/>
                <a:ea typeface="Adobe Caslon Pro"/>
                <a:cs typeface="Adobe Caslon Pro"/>
                <a:sym typeface="Adobe Caslon Pro"/>
              </a:rPr>
              <a:t>Tels</a:t>
            </a:r>
            <a:r>
              <a:rPr sz="1000" dirty="0">
                <a:solidFill>
                  <a:srgbClr val="7F7F7F"/>
                </a:solidFill>
                <a:latin typeface="Adobe Caslon Pro"/>
                <a:ea typeface="Adobe Caslon Pro"/>
                <a:cs typeface="Adobe Caslon Pro"/>
                <a:sym typeface="Adobe Caslon Pro"/>
              </a:rPr>
              <a:t>.: (55) 3686 - 5100  </a:t>
            </a:r>
            <a:r>
              <a:rPr sz="1000" b="1" dirty="0">
                <a:solidFill>
                  <a:srgbClr val="7F7F7F"/>
                </a:solidFill>
                <a:latin typeface="Adobe Caslon Pro"/>
                <a:ea typeface="Adobe Caslon Pro"/>
                <a:cs typeface="Adobe Caslon Pro"/>
                <a:sym typeface="Adobe Caslon Pro"/>
              </a:rPr>
              <a:t>http://www.sre.gob.mx</a:t>
            </a:r>
          </a:p>
        </p:txBody>
      </p:sp>
      <p:sp>
        <p:nvSpPr>
          <p:cNvPr id="123" name="Shape 123"/>
          <p:cNvSpPr/>
          <p:nvPr/>
        </p:nvSpPr>
        <p:spPr>
          <a:xfrm>
            <a:off x="6716486" y="6614369"/>
            <a:ext cx="21336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lgn="r">
              <a:defRPr sz="1200">
                <a:solidFill>
                  <a:srgbClr val="898989"/>
                </a:solidFill>
              </a:defRPr>
            </a:lvl1pPr>
          </a:lstStyle>
          <a:p>
            <a:pPr lvl="0">
              <a:defRPr sz="1800">
                <a:solidFill>
                  <a:srgbClr val="000000"/>
                </a:solidFill>
              </a:defRPr>
            </a:pPr>
            <a:r>
              <a:rPr lang="es-MX" sz="1000" dirty="0">
                <a:solidFill>
                  <a:srgbClr val="000000"/>
                </a:solidFill>
              </a:rPr>
              <a:t>3</a:t>
            </a:r>
            <a:r>
              <a:rPr lang="es-MX" sz="1000" dirty="0" smtClean="0">
                <a:solidFill>
                  <a:srgbClr val="000000"/>
                </a:solidFill>
              </a:rPr>
              <a:t>0</a:t>
            </a:r>
            <a:endParaRPr sz="1000" dirty="0">
              <a:solidFill>
                <a:srgbClr val="898989"/>
              </a:solidFill>
            </a:endParaRPr>
          </a:p>
        </p:txBody>
      </p:sp>
    </p:spTree>
    <p:extLst>
      <p:ext uri="{BB962C8B-B14F-4D97-AF65-F5344CB8AC3E}">
        <p14:creationId xmlns:p14="http://schemas.microsoft.com/office/powerpoint/2010/main" val="1682755938"/>
      </p:ext>
    </p:extLst>
  </p:cSld>
  <p:clrMapOvr>
    <a:masterClrMapping/>
  </p:clrMapOvr>
  <mc:AlternateContent xmlns:mc="http://schemas.openxmlformats.org/markup-compatibility/2006">
    <mc:Choice xmlns:p14="http://schemas.microsoft.com/office/powerpoint/2010/main" Requires="p14">
      <p:transition spd="slow" p14:dur="1250">
        <p14:flip dir="l"/>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0" name="Group 120"/>
          <p:cNvGrpSpPr/>
          <p:nvPr/>
        </p:nvGrpSpPr>
        <p:grpSpPr>
          <a:xfrm>
            <a:off x="161925" y="818231"/>
            <a:ext cx="8693150" cy="7241778"/>
            <a:chOff x="0" y="-567445"/>
            <a:chExt cx="8693150" cy="7241775"/>
          </a:xfrm>
        </p:grpSpPr>
        <p:pic>
          <p:nvPicPr>
            <p:cNvPr id="118" name="image.png"/>
            <p:cNvPicPr/>
            <p:nvPr/>
          </p:nvPicPr>
          <p:blipFill>
            <a:blip r:embed="rId2">
              <a:extLst/>
            </a:blip>
            <a:stretch>
              <a:fillRect/>
            </a:stretch>
          </p:blipFill>
          <p:spPr>
            <a:xfrm>
              <a:off x="0" y="-567445"/>
              <a:ext cx="8693150" cy="4986338"/>
            </a:xfrm>
            <a:prstGeom prst="rect">
              <a:avLst/>
            </a:prstGeom>
            <a:ln w="12700" cap="flat">
              <a:noFill/>
              <a:miter lim="400000"/>
            </a:ln>
            <a:effectLst/>
          </p:spPr>
        </p:pic>
        <p:sp>
          <p:nvSpPr>
            <p:cNvPr id="119" name="Shape 119"/>
            <p:cNvSpPr/>
            <p:nvPr/>
          </p:nvSpPr>
          <p:spPr>
            <a:xfrm>
              <a:off x="159039" y="-343997"/>
              <a:ext cx="8229600" cy="7018327"/>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p>
              <a:pPr algn="just">
                <a:lnSpc>
                  <a:spcPct val="107000"/>
                </a:lnSpc>
                <a:spcAft>
                  <a:spcPts val="800"/>
                </a:spcAft>
              </a:pPr>
              <a:r>
                <a:rPr lang="es-MX" sz="2000" b="1" dirty="0">
                  <a:latin typeface="Soberana Sans" panose="02000000000000000000" pitchFamily="50" charset="0"/>
                  <a:ea typeface="Calibri" panose="020F0502020204030204" pitchFamily="34" charset="0"/>
                  <a:cs typeface="Times New Roman" panose="02020603050405020304" pitchFamily="18" charset="0"/>
                </a:rPr>
                <a:t>¿Cómo funciona? </a:t>
              </a: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s-MX" sz="2000" dirty="0">
                  <a:latin typeface="Soberana Sans" panose="02000000000000000000" pitchFamily="50" charset="0"/>
                  <a:ea typeface="Calibri" panose="020F0502020204030204" pitchFamily="34" charset="0"/>
                  <a:cs typeface="Times New Roman" panose="02020603050405020304" pitchFamily="18" charset="0"/>
                </a:rPr>
                <a:t>I</a:t>
              </a:r>
              <a:r>
                <a:rPr lang="es-MX" sz="2000" dirty="0" smtClean="0">
                  <a:latin typeface="Soberana Sans" panose="02000000000000000000" pitchFamily="50" charset="0"/>
                  <a:ea typeface="Calibri" panose="020F0502020204030204" pitchFamily="34" charset="0"/>
                  <a:cs typeface="Times New Roman" panose="02020603050405020304" pitchFamily="18" charset="0"/>
                </a:rPr>
                <a:t>nstruye </a:t>
              </a:r>
              <a:r>
                <a:rPr lang="es-MX" sz="2000" dirty="0">
                  <a:latin typeface="Soberana Sans" panose="02000000000000000000" pitchFamily="50" charset="0"/>
                  <a:ea typeface="Calibri" panose="020F0502020204030204" pitchFamily="34" charset="0"/>
                  <a:cs typeface="Times New Roman" panose="02020603050405020304" pitchFamily="18" charset="0"/>
                </a:rPr>
                <a:t>al personal consular sobre qué hacer, cómo y por qué en caso de  atender a mujeres víctimas de violencia en cualquiera de sus formas. </a:t>
              </a:r>
              <a:endParaRPr lang="es-MX" sz="2000" dirty="0" smtClean="0">
                <a:latin typeface="Soberana Sans" panose="02000000000000000000" pitchFamily="50" charset="0"/>
                <a:ea typeface="Calibri" panose="020F0502020204030204" pitchFamily="34" charset="0"/>
                <a:cs typeface="Times New Roman" panose="02020603050405020304" pitchFamily="18" charset="0"/>
              </a:endParaRPr>
            </a:p>
            <a:p>
              <a:pPr algn="just">
                <a:lnSpc>
                  <a:spcPct val="115000"/>
                </a:lnSpc>
                <a:spcAft>
                  <a:spcPts val="1000"/>
                </a:spcAft>
              </a:pPr>
              <a:r>
                <a:rPr lang="es-MX" sz="2000" dirty="0" smtClean="0">
                  <a:latin typeface="Soberana Sans" panose="02000000000000000000" pitchFamily="50" charset="0"/>
                  <a:ea typeface="Calibri" panose="020F0502020204030204" pitchFamily="34" charset="0"/>
                  <a:cs typeface="Times New Roman" panose="02020603050405020304" pitchFamily="18" charset="0"/>
                </a:rPr>
                <a:t>El </a:t>
              </a:r>
              <a:r>
                <a:rPr lang="es-MX" sz="2000" dirty="0">
                  <a:latin typeface="Soberana Sans" panose="02000000000000000000" pitchFamily="50" charset="0"/>
                  <a:ea typeface="Calibri" panose="020F0502020204030204" pitchFamily="34" charset="0"/>
                  <a:cs typeface="Times New Roman" panose="02020603050405020304" pitchFamily="18" charset="0"/>
                </a:rPr>
                <a:t>documento es acompañado por una “caja de herramientas” de rápido acceso y fácil manipulación para el personal consular. Sobre todo, el Protocolo enfatiza la sensibilización de este personal, así como la adopción de una política de estricta confidencialidad que garantiza la seguridad de mujeres y niñas víctimas de violencia basada en género.   </a:t>
              </a: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s-MX" sz="2000" dirty="0" smtClean="0">
                  <a:latin typeface="Soberana Sans" panose="02000000000000000000" pitchFamily="50" charset="0"/>
                  <a:ea typeface="Calibri" panose="020F0502020204030204" pitchFamily="34" charset="0"/>
                  <a:cs typeface="Times New Roman" panose="02020603050405020304" pitchFamily="18" charset="0"/>
                </a:rPr>
                <a:t>Sustituye la </a:t>
              </a:r>
              <a:r>
                <a:rPr lang="es-MX" sz="2000" dirty="0">
                  <a:latin typeface="Soberana Sans" panose="02000000000000000000" pitchFamily="50" charset="0"/>
                  <a:ea typeface="Calibri" panose="020F0502020204030204" pitchFamily="34" charset="0"/>
                  <a:cs typeface="Times New Roman" panose="02020603050405020304" pitchFamily="18" charset="0"/>
                </a:rPr>
                <a:t>entrevista tradicional por un diálogo interactivo siguiendo el modelo “informar para preguntar”. De esta manera, se obtiene la información necesaria para hacer una evaluación inicial de riesgo que contribuya a la posterior determinación de casos de violencia basada en género.</a:t>
              </a: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s-MX" sz="2000" dirty="0" smtClean="0">
                  <a:latin typeface="Soberana Sans" panose="02000000000000000000" pitchFamily="50" charset="0"/>
                  <a:ea typeface="Calibri" panose="020F0502020204030204" pitchFamily="34" charset="0"/>
                  <a:cs typeface="Times New Roman" panose="02020603050405020304" pitchFamily="18" charset="0"/>
                </a:rPr>
                <a:t>.                                                                                                                                                                                                                                                                                                                                                                                                                                                                                                                                                                                                                                                                                                                                                                                                                                                                                                                                                                                                                                                                                                                                                                                                                                                                                                                                                                                                                                                                                                                                                                                                                                                                                                                                                                                                                                                                                                                                                                                                                        </a:t>
              </a: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r>
                <a:rPr lang="es-MX" sz="2000" dirty="0">
                  <a:latin typeface="Soberana Sans" panose="02000000000000000000" pitchFamily="50" charset="0"/>
                </a:rPr>
                <a:t> </a:t>
              </a:r>
            </a:p>
            <a:p>
              <a:endParaRPr lang="es-MX" sz="3200" dirty="0"/>
            </a:p>
          </p:txBody>
        </p:sp>
      </p:grpSp>
      <p:sp>
        <p:nvSpPr>
          <p:cNvPr id="121" name="Shape 121"/>
          <p:cNvSpPr/>
          <p:nvPr/>
        </p:nvSpPr>
        <p:spPr>
          <a:xfrm>
            <a:off x="815975" y="449580"/>
            <a:ext cx="8229600" cy="548640"/>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p>
            <a:pPr lvl="0" algn="r">
              <a:defRPr sz="1800"/>
            </a:pPr>
            <a:r>
              <a:rPr sz="1000" b="1">
                <a:solidFill>
                  <a:srgbClr val="7F7F7F"/>
                </a:solidFill>
                <a:latin typeface="Adobe Caslon Pro"/>
                <a:ea typeface="Adobe Caslon Pro"/>
                <a:cs typeface="Adobe Caslon Pro"/>
                <a:sym typeface="Adobe Caslon Pro"/>
              </a:rPr>
              <a:t>DIRECCIÓN GENERAL DE</a:t>
            </a:r>
            <a:br>
              <a:rPr sz="1000" b="1">
                <a:solidFill>
                  <a:srgbClr val="7F7F7F"/>
                </a:solidFill>
                <a:latin typeface="Adobe Caslon Pro"/>
                <a:ea typeface="Adobe Caslon Pro"/>
                <a:cs typeface="Adobe Caslon Pro"/>
                <a:sym typeface="Adobe Caslon Pro"/>
              </a:rPr>
            </a:br>
            <a:r>
              <a:rPr sz="1000" b="1">
                <a:solidFill>
                  <a:srgbClr val="7F7F7F"/>
                </a:solidFill>
                <a:latin typeface="Adobe Caslon Pro"/>
                <a:ea typeface="Adobe Caslon Pro"/>
                <a:cs typeface="Adobe Caslon Pro"/>
                <a:sym typeface="Adobe Caslon Pro"/>
              </a:rPr>
              <a:t>PROTECCIÓN A MEXICANOS EN EL EXTERIOR</a:t>
            </a:r>
            <a:br>
              <a:rPr sz="1000" b="1">
                <a:solidFill>
                  <a:srgbClr val="7F7F7F"/>
                </a:solidFill>
                <a:latin typeface="Adobe Caslon Pro"/>
                <a:ea typeface="Adobe Caslon Pro"/>
                <a:cs typeface="Adobe Caslon Pro"/>
                <a:sym typeface="Adobe Caslon Pro"/>
              </a:rPr>
            </a:br>
            <a:endParaRPr sz="1000" b="1">
              <a:solidFill>
                <a:srgbClr val="7F7F7F"/>
              </a:solidFill>
              <a:latin typeface="Adobe Caslon Pro"/>
              <a:ea typeface="Adobe Caslon Pro"/>
              <a:cs typeface="Adobe Caslon Pro"/>
              <a:sym typeface="Adobe Caslon Pro"/>
            </a:endParaRPr>
          </a:p>
        </p:txBody>
      </p:sp>
      <p:sp>
        <p:nvSpPr>
          <p:cNvPr id="122" name="Shape 122"/>
          <p:cNvSpPr/>
          <p:nvPr/>
        </p:nvSpPr>
        <p:spPr>
          <a:xfrm>
            <a:off x="1628775" y="6493192"/>
            <a:ext cx="5759450" cy="39624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p>
            <a:pPr lvl="0" algn="ctr">
              <a:defRPr sz="1800"/>
            </a:pPr>
            <a:r>
              <a:rPr sz="1000" dirty="0" err="1">
                <a:solidFill>
                  <a:srgbClr val="7F7F7F"/>
                </a:solidFill>
                <a:latin typeface="Adobe Caslon Pro"/>
                <a:ea typeface="Adobe Caslon Pro"/>
                <a:cs typeface="Adobe Caslon Pro"/>
                <a:sym typeface="Adobe Caslon Pro"/>
              </a:rPr>
              <a:t>Avenida</a:t>
            </a:r>
            <a:r>
              <a:rPr sz="1000" dirty="0">
                <a:solidFill>
                  <a:srgbClr val="7F7F7F"/>
                </a:solidFill>
                <a:latin typeface="Adobe Caslon Pro"/>
                <a:ea typeface="Adobe Caslon Pro"/>
                <a:cs typeface="Adobe Caslon Pro"/>
                <a:sym typeface="Adobe Caslon Pro"/>
              </a:rPr>
              <a:t> Juárez </a:t>
            </a:r>
            <a:r>
              <a:rPr sz="1000" dirty="0" err="1">
                <a:solidFill>
                  <a:srgbClr val="7F7F7F"/>
                </a:solidFill>
                <a:latin typeface="Adobe Caslon Pro"/>
                <a:ea typeface="Adobe Caslon Pro"/>
                <a:cs typeface="Adobe Caslon Pro"/>
                <a:sym typeface="Adobe Caslon Pro"/>
              </a:rPr>
              <a:t>núm</a:t>
            </a:r>
            <a:r>
              <a:rPr sz="1000" dirty="0">
                <a:solidFill>
                  <a:srgbClr val="7F7F7F"/>
                </a:solidFill>
                <a:latin typeface="Adobe Caslon Pro"/>
                <a:ea typeface="Adobe Caslon Pro"/>
                <a:cs typeface="Adobe Caslon Pro"/>
                <a:sym typeface="Adobe Caslon Pro"/>
              </a:rPr>
              <a:t>. 20, Col. Centro, Del. Cuauhtémoc, , C.P. 06010, México, D.F., </a:t>
            </a:r>
          </a:p>
          <a:p>
            <a:pPr lvl="0" algn="ctr">
              <a:defRPr sz="1800"/>
            </a:pPr>
            <a:r>
              <a:rPr sz="1000" dirty="0" err="1">
                <a:solidFill>
                  <a:srgbClr val="7F7F7F"/>
                </a:solidFill>
                <a:latin typeface="Adobe Caslon Pro"/>
                <a:ea typeface="Adobe Caslon Pro"/>
                <a:cs typeface="Adobe Caslon Pro"/>
                <a:sym typeface="Adobe Caslon Pro"/>
              </a:rPr>
              <a:t>Tels</a:t>
            </a:r>
            <a:r>
              <a:rPr sz="1000" dirty="0">
                <a:solidFill>
                  <a:srgbClr val="7F7F7F"/>
                </a:solidFill>
                <a:latin typeface="Adobe Caslon Pro"/>
                <a:ea typeface="Adobe Caslon Pro"/>
                <a:cs typeface="Adobe Caslon Pro"/>
                <a:sym typeface="Adobe Caslon Pro"/>
              </a:rPr>
              <a:t>.: (55) 3686 - 5100  </a:t>
            </a:r>
            <a:r>
              <a:rPr sz="1000" b="1" dirty="0">
                <a:solidFill>
                  <a:srgbClr val="7F7F7F"/>
                </a:solidFill>
                <a:latin typeface="Adobe Caslon Pro"/>
                <a:ea typeface="Adobe Caslon Pro"/>
                <a:cs typeface="Adobe Caslon Pro"/>
                <a:sym typeface="Adobe Caslon Pro"/>
              </a:rPr>
              <a:t>http://www.sre.gob.mx</a:t>
            </a:r>
          </a:p>
        </p:txBody>
      </p:sp>
      <p:sp>
        <p:nvSpPr>
          <p:cNvPr id="123" name="Shape 123"/>
          <p:cNvSpPr/>
          <p:nvPr/>
        </p:nvSpPr>
        <p:spPr>
          <a:xfrm>
            <a:off x="6716486" y="6614369"/>
            <a:ext cx="21336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lgn="r">
              <a:defRPr sz="1200">
                <a:solidFill>
                  <a:srgbClr val="898989"/>
                </a:solidFill>
              </a:defRPr>
            </a:lvl1pPr>
          </a:lstStyle>
          <a:p>
            <a:pPr lvl="0">
              <a:defRPr sz="1800">
                <a:solidFill>
                  <a:srgbClr val="000000"/>
                </a:solidFill>
              </a:defRPr>
            </a:pPr>
            <a:r>
              <a:rPr lang="es-MX" sz="1000" dirty="0">
                <a:solidFill>
                  <a:srgbClr val="000000"/>
                </a:solidFill>
              </a:rPr>
              <a:t>3</a:t>
            </a:r>
            <a:r>
              <a:rPr lang="es-MX" sz="1000" dirty="0" smtClean="0">
                <a:solidFill>
                  <a:srgbClr val="000000"/>
                </a:solidFill>
              </a:rPr>
              <a:t>0</a:t>
            </a:r>
            <a:endParaRPr sz="1000" dirty="0">
              <a:solidFill>
                <a:srgbClr val="898989"/>
              </a:solidFill>
            </a:endParaRPr>
          </a:p>
        </p:txBody>
      </p:sp>
    </p:spTree>
    <p:extLst>
      <p:ext uri="{BB962C8B-B14F-4D97-AF65-F5344CB8AC3E}">
        <p14:creationId xmlns:p14="http://schemas.microsoft.com/office/powerpoint/2010/main" val="3694386792"/>
      </p:ext>
    </p:extLst>
  </p:cSld>
  <p:clrMapOvr>
    <a:masterClrMapping/>
  </p:clrMapOvr>
  <mc:AlternateContent xmlns:mc="http://schemas.openxmlformats.org/markup-compatibility/2006">
    <mc:Choice xmlns:p14="http://schemas.microsoft.com/office/powerpoint/2010/main" Requires="p14">
      <p:transition spd="slow" p14:dur="1250">
        <p14:flip dir="l"/>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0" name="Group 120"/>
          <p:cNvGrpSpPr/>
          <p:nvPr/>
        </p:nvGrpSpPr>
        <p:grpSpPr>
          <a:xfrm>
            <a:off x="161925" y="818231"/>
            <a:ext cx="8693150" cy="6348200"/>
            <a:chOff x="0" y="-567445"/>
            <a:chExt cx="8693150" cy="6348197"/>
          </a:xfrm>
        </p:grpSpPr>
        <p:pic>
          <p:nvPicPr>
            <p:cNvPr id="118" name="image.png"/>
            <p:cNvPicPr/>
            <p:nvPr/>
          </p:nvPicPr>
          <p:blipFill>
            <a:blip r:embed="rId2">
              <a:extLst/>
            </a:blip>
            <a:stretch>
              <a:fillRect/>
            </a:stretch>
          </p:blipFill>
          <p:spPr>
            <a:xfrm>
              <a:off x="0" y="-567445"/>
              <a:ext cx="8693150" cy="4986338"/>
            </a:xfrm>
            <a:prstGeom prst="rect">
              <a:avLst/>
            </a:prstGeom>
            <a:ln w="12700" cap="flat">
              <a:noFill/>
              <a:miter lim="400000"/>
            </a:ln>
            <a:effectLst/>
          </p:spPr>
        </p:pic>
        <p:sp>
          <p:nvSpPr>
            <p:cNvPr id="119" name="Shape 119"/>
            <p:cNvSpPr/>
            <p:nvPr/>
          </p:nvSpPr>
          <p:spPr>
            <a:xfrm>
              <a:off x="159039" y="-343997"/>
              <a:ext cx="8229600" cy="6124749"/>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p>
              <a:pPr algn="just">
                <a:buClr>
                  <a:schemeClr val="accent1">
                    <a:lumMod val="50000"/>
                  </a:schemeClr>
                </a:buClr>
                <a:buSzPct val="101000"/>
                <a:buFont typeface="Wingdings" pitchFamily="2" charset="2"/>
                <a:buChar char="ü"/>
              </a:pPr>
              <a:r>
                <a:rPr lang="es-MX" sz="2000" dirty="0">
                  <a:solidFill>
                    <a:schemeClr val="tx1"/>
                  </a:solidFill>
                  <a:latin typeface="Soberana Sans" panose="02000000000000000000" pitchFamily="50" charset="0"/>
                </a:rPr>
                <a:t>Parte de un diagnóstico previo de la atención consular en EUA y de los programas </a:t>
              </a:r>
              <a:r>
                <a:rPr lang="es-MX" sz="2000" dirty="0" smtClean="0">
                  <a:solidFill>
                    <a:schemeClr val="tx1"/>
                  </a:solidFill>
                  <a:latin typeface="Soberana Sans" panose="02000000000000000000" pitchFamily="50" charset="0"/>
                </a:rPr>
                <a:t>consulares.</a:t>
              </a:r>
              <a:endParaRPr lang="es-MX" sz="2000" dirty="0">
                <a:solidFill>
                  <a:schemeClr val="tx1"/>
                </a:solidFill>
                <a:latin typeface="Soberana Sans" panose="02000000000000000000" pitchFamily="50" charset="0"/>
              </a:endParaRPr>
            </a:p>
            <a:p>
              <a:pPr algn="just">
                <a:buClr>
                  <a:schemeClr val="accent1">
                    <a:lumMod val="50000"/>
                  </a:schemeClr>
                </a:buClr>
                <a:buSzPct val="101000"/>
                <a:buFont typeface="Wingdings" pitchFamily="2" charset="2"/>
                <a:buChar char="ü"/>
              </a:pPr>
              <a:endParaRPr lang="es-MX" sz="2000" dirty="0">
                <a:solidFill>
                  <a:schemeClr val="tx1"/>
                </a:solidFill>
                <a:latin typeface="Soberana Sans" panose="02000000000000000000" pitchFamily="50" charset="0"/>
              </a:endParaRPr>
            </a:p>
            <a:p>
              <a:pPr algn="just">
                <a:buClr>
                  <a:schemeClr val="accent1">
                    <a:lumMod val="50000"/>
                  </a:schemeClr>
                </a:buClr>
                <a:buSzPct val="101000"/>
                <a:buFont typeface="Wingdings" pitchFamily="2" charset="2"/>
                <a:buChar char="ü"/>
              </a:pPr>
              <a:r>
                <a:rPr lang="es-MX" sz="2000" dirty="0">
                  <a:solidFill>
                    <a:schemeClr val="tx1"/>
                  </a:solidFill>
                  <a:latin typeface="Soberana Sans" panose="02000000000000000000" pitchFamily="50" charset="0"/>
                </a:rPr>
                <a:t> Es una herramienta que puede ser utilizada por cualquier oficina consular en el mundo. </a:t>
              </a:r>
            </a:p>
            <a:p>
              <a:pPr algn="just">
                <a:buClr>
                  <a:schemeClr val="accent1">
                    <a:lumMod val="50000"/>
                  </a:schemeClr>
                </a:buClr>
                <a:buSzPct val="101000"/>
                <a:buFont typeface="Wingdings" pitchFamily="2" charset="2"/>
                <a:buChar char="ü"/>
              </a:pPr>
              <a:endParaRPr lang="es-MX" sz="2000" dirty="0">
                <a:solidFill>
                  <a:schemeClr val="tx1"/>
                </a:solidFill>
                <a:latin typeface="Soberana Sans" panose="02000000000000000000" pitchFamily="50" charset="0"/>
              </a:endParaRPr>
            </a:p>
            <a:p>
              <a:pPr algn="just">
                <a:buClr>
                  <a:schemeClr val="accent1">
                    <a:lumMod val="50000"/>
                  </a:schemeClr>
                </a:buClr>
                <a:buSzPct val="101000"/>
                <a:buFont typeface="Wingdings" pitchFamily="2" charset="2"/>
                <a:buChar char="ü"/>
              </a:pPr>
              <a:r>
                <a:rPr lang="es-MX" sz="2000" dirty="0">
                  <a:solidFill>
                    <a:schemeClr val="tx1"/>
                  </a:solidFill>
                  <a:latin typeface="Soberana Sans" panose="02000000000000000000" pitchFamily="50" charset="0"/>
                </a:rPr>
                <a:t> Su enfoque principal son las mujeres, por ser el grupo que mayormente experimenta violencia. </a:t>
              </a:r>
            </a:p>
            <a:p>
              <a:pPr algn="just">
                <a:buClr>
                  <a:schemeClr val="accent1">
                    <a:lumMod val="50000"/>
                  </a:schemeClr>
                </a:buClr>
                <a:buSzPct val="101000"/>
                <a:buFont typeface="Wingdings" pitchFamily="2" charset="2"/>
                <a:buChar char="ü"/>
              </a:pPr>
              <a:endParaRPr lang="es-MX" sz="2000" dirty="0">
                <a:solidFill>
                  <a:schemeClr val="tx1"/>
                </a:solidFill>
                <a:latin typeface="Soberana Sans" panose="02000000000000000000" pitchFamily="50" charset="0"/>
              </a:endParaRPr>
            </a:p>
            <a:p>
              <a:pPr algn="just">
                <a:buClr>
                  <a:schemeClr val="accent1">
                    <a:lumMod val="50000"/>
                  </a:schemeClr>
                </a:buClr>
                <a:buSzPct val="101000"/>
                <a:buFont typeface="Wingdings" pitchFamily="2" charset="2"/>
                <a:buChar char="ü"/>
              </a:pPr>
              <a:r>
                <a:rPr lang="es-MX" sz="2000" dirty="0">
                  <a:solidFill>
                    <a:schemeClr val="tx1"/>
                  </a:solidFill>
                  <a:latin typeface="Soberana Sans" panose="02000000000000000000" pitchFamily="50" charset="0"/>
                </a:rPr>
                <a:t> El término “mujeres” utilizado incluye a niñas, adolescentes y adultas mayores. </a:t>
              </a:r>
            </a:p>
            <a:p>
              <a:pPr algn="just">
                <a:buClr>
                  <a:schemeClr val="accent1">
                    <a:lumMod val="50000"/>
                  </a:schemeClr>
                </a:buClr>
                <a:buSzPct val="101000"/>
                <a:buFont typeface="Wingdings" pitchFamily="2" charset="2"/>
                <a:buChar char="ü"/>
              </a:pPr>
              <a:endParaRPr lang="es-MX" sz="2000" dirty="0">
                <a:solidFill>
                  <a:schemeClr val="tx1"/>
                </a:solidFill>
                <a:latin typeface="Soberana Sans" panose="02000000000000000000" pitchFamily="50" charset="0"/>
              </a:endParaRPr>
            </a:p>
            <a:p>
              <a:pPr algn="just">
                <a:buClr>
                  <a:schemeClr val="accent1">
                    <a:lumMod val="50000"/>
                  </a:schemeClr>
                </a:buClr>
                <a:buSzPct val="101000"/>
                <a:buFont typeface="Wingdings" pitchFamily="2" charset="2"/>
                <a:buChar char="ü"/>
              </a:pPr>
              <a:r>
                <a:rPr lang="es-MX" sz="2000" dirty="0">
                  <a:solidFill>
                    <a:schemeClr val="tx1"/>
                  </a:solidFill>
                  <a:latin typeface="Soberana Sans" panose="02000000000000000000" pitchFamily="50" charset="0"/>
                </a:rPr>
                <a:t> La definición, tipos y modalidades de violencia basada en el género parten de las contempladas en instrumentos internacionales y la LGAMVLV.  </a:t>
              </a:r>
            </a:p>
            <a:p>
              <a:pPr algn="just">
                <a:buClr>
                  <a:schemeClr val="accent1">
                    <a:lumMod val="50000"/>
                  </a:schemeClr>
                </a:buClr>
                <a:buSzPct val="101000"/>
                <a:buFont typeface="Wingdings" pitchFamily="2" charset="2"/>
                <a:buChar char="ü"/>
              </a:pPr>
              <a:endParaRPr lang="es-MX" sz="2000" dirty="0">
                <a:solidFill>
                  <a:schemeClr val="tx1"/>
                </a:solidFill>
                <a:latin typeface="Soberana Sans" panose="02000000000000000000" pitchFamily="50" charset="0"/>
              </a:endParaRPr>
            </a:p>
            <a:p>
              <a:pPr algn="just">
                <a:buClr>
                  <a:schemeClr val="accent1">
                    <a:lumMod val="50000"/>
                  </a:schemeClr>
                </a:buClr>
                <a:buSzPct val="101000"/>
                <a:buFont typeface="Wingdings" pitchFamily="2" charset="2"/>
                <a:buChar char="ü"/>
              </a:pPr>
              <a:r>
                <a:rPr lang="es-MX" sz="2000" dirty="0">
                  <a:solidFill>
                    <a:schemeClr val="tx1"/>
                  </a:solidFill>
                  <a:latin typeface="Soberana Sans" panose="02000000000000000000" pitchFamily="50" charset="0"/>
                </a:rPr>
                <a:t> No atiende el tema de trata de personas</a:t>
              </a:r>
              <a:r>
                <a:rPr lang="es-MX" sz="2000" dirty="0" smtClean="0">
                  <a:solidFill>
                    <a:schemeClr val="tx1"/>
                  </a:solidFill>
                  <a:latin typeface="Soberana Sans" panose="02000000000000000000" pitchFamily="50" charset="0"/>
                </a:rPr>
                <a:t>.</a:t>
              </a:r>
              <a:r>
                <a:rPr lang="es-MX" sz="2000" dirty="0" smtClean="0">
                  <a:latin typeface="Soberana Sans" panose="02000000000000000000" pitchFamily="50" charset="0"/>
                  <a:ea typeface="Calibri" panose="020F0502020204030204" pitchFamily="34" charset="0"/>
                  <a:cs typeface="Times New Roman" panose="02020603050405020304" pitchFamily="18" charset="0"/>
                </a:rPr>
                <a:t>                                                                                                                                                                                                                                                                                                                                                                                                                                                                                                                                                                                                                                                                                                                                                                                                                                                                                                                                                                                                                                                                                                                                                                                                                                                                                                                                                                                                                                                                                                                                                                                                                                                                                                                                                                                                                                                                                                                                                                                                                </a:t>
              </a: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r>
                <a:rPr lang="es-MX" sz="2000" dirty="0">
                  <a:latin typeface="Soberana Sans" panose="02000000000000000000" pitchFamily="50" charset="0"/>
                </a:rPr>
                <a:t> </a:t>
              </a:r>
            </a:p>
            <a:p>
              <a:endParaRPr lang="es-MX" sz="3200" dirty="0"/>
            </a:p>
          </p:txBody>
        </p:sp>
      </p:grpSp>
      <p:sp>
        <p:nvSpPr>
          <p:cNvPr id="121" name="Shape 121"/>
          <p:cNvSpPr/>
          <p:nvPr/>
        </p:nvSpPr>
        <p:spPr>
          <a:xfrm>
            <a:off x="815975" y="449580"/>
            <a:ext cx="8229600" cy="548640"/>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p>
            <a:pPr lvl="0" algn="r">
              <a:defRPr sz="1800"/>
            </a:pPr>
            <a:r>
              <a:rPr sz="1000" b="1">
                <a:solidFill>
                  <a:srgbClr val="7F7F7F"/>
                </a:solidFill>
                <a:latin typeface="Adobe Caslon Pro"/>
                <a:ea typeface="Adobe Caslon Pro"/>
                <a:cs typeface="Adobe Caslon Pro"/>
                <a:sym typeface="Adobe Caslon Pro"/>
              </a:rPr>
              <a:t>DIRECCIÓN GENERAL DE</a:t>
            </a:r>
            <a:br>
              <a:rPr sz="1000" b="1">
                <a:solidFill>
                  <a:srgbClr val="7F7F7F"/>
                </a:solidFill>
                <a:latin typeface="Adobe Caslon Pro"/>
                <a:ea typeface="Adobe Caslon Pro"/>
                <a:cs typeface="Adobe Caslon Pro"/>
                <a:sym typeface="Adobe Caslon Pro"/>
              </a:rPr>
            </a:br>
            <a:r>
              <a:rPr sz="1000" b="1">
                <a:solidFill>
                  <a:srgbClr val="7F7F7F"/>
                </a:solidFill>
                <a:latin typeface="Adobe Caslon Pro"/>
                <a:ea typeface="Adobe Caslon Pro"/>
                <a:cs typeface="Adobe Caslon Pro"/>
                <a:sym typeface="Adobe Caslon Pro"/>
              </a:rPr>
              <a:t>PROTECCIÓN A MEXICANOS EN EL EXTERIOR</a:t>
            </a:r>
            <a:br>
              <a:rPr sz="1000" b="1">
                <a:solidFill>
                  <a:srgbClr val="7F7F7F"/>
                </a:solidFill>
                <a:latin typeface="Adobe Caslon Pro"/>
                <a:ea typeface="Adobe Caslon Pro"/>
                <a:cs typeface="Adobe Caslon Pro"/>
                <a:sym typeface="Adobe Caslon Pro"/>
              </a:rPr>
            </a:br>
            <a:endParaRPr sz="1000" b="1">
              <a:solidFill>
                <a:srgbClr val="7F7F7F"/>
              </a:solidFill>
              <a:latin typeface="Adobe Caslon Pro"/>
              <a:ea typeface="Adobe Caslon Pro"/>
              <a:cs typeface="Adobe Caslon Pro"/>
              <a:sym typeface="Adobe Caslon Pro"/>
            </a:endParaRPr>
          </a:p>
        </p:txBody>
      </p:sp>
      <p:sp>
        <p:nvSpPr>
          <p:cNvPr id="122" name="Shape 122"/>
          <p:cNvSpPr/>
          <p:nvPr/>
        </p:nvSpPr>
        <p:spPr>
          <a:xfrm>
            <a:off x="1628775" y="6493192"/>
            <a:ext cx="5759450" cy="39624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p>
            <a:pPr lvl="0" algn="ctr">
              <a:defRPr sz="1800"/>
            </a:pPr>
            <a:r>
              <a:rPr sz="1000" dirty="0" err="1">
                <a:solidFill>
                  <a:srgbClr val="7F7F7F"/>
                </a:solidFill>
                <a:latin typeface="Adobe Caslon Pro"/>
                <a:ea typeface="Adobe Caslon Pro"/>
                <a:cs typeface="Adobe Caslon Pro"/>
                <a:sym typeface="Adobe Caslon Pro"/>
              </a:rPr>
              <a:t>Avenida</a:t>
            </a:r>
            <a:r>
              <a:rPr sz="1000" dirty="0">
                <a:solidFill>
                  <a:srgbClr val="7F7F7F"/>
                </a:solidFill>
                <a:latin typeface="Adobe Caslon Pro"/>
                <a:ea typeface="Adobe Caslon Pro"/>
                <a:cs typeface="Adobe Caslon Pro"/>
                <a:sym typeface="Adobe Caslon Pro"/>
              </a:rPr>
              <a:t> Juárez </a:t>
            </a:r>
            <a:r>
              <a:rPr sz="1000" dirty="0" err="1">
                <a:solidFill>
                  <a:srgbClr val="7F7F7F"/>
                </a:solidFill>
                <a:latin typeface="Adobe Caslon Pro"/>
                <a:ea typeface="Adobe Caslon Pro"/>
                <a:cs typeface="Adobe Caslon Pro"/>
                <a:sym typeface="Adobe Caslon Pro"/>
              </a:rPr>
              <a:t>núm</a:t>
            </a:r>
            <a:r>
              <a:rPr sz="1000" dirty="0">
                <a:solidFill>
                  <a:srgbClr val="7F7F7F"/>
                </a:solidFill>
                <a:latin typeface="Adobe Caslon Pro"/>
                <a:ea typeface="Adobe Caslon Pro"/>
                <a:cs typeface="Adobe Caslon Pro"/>
                <a:sym typeface="Adobe Caslon Pro"/>
              </a:rPr>
              <a:t>. 20, Col. Centro, Del. Cuauhtémoc, , C.P. 06010, México, D.F., </a:t>
            </a:r>
          </a:p>
          <a:p>
            <a:pPr lvl="0" algn="ctr">
              <a:defRPr sz="1800"/>
            </a:pPr>
            <a:r>
              <a:rPr sz="1000" dirty="0" err="1">
                <a:solidFill>
                  <a:srgbClr val="7F7F7F"/>
                </a:solidFill>
                <a:latin typeface="Adobe Caslon Pro"/>
                <a:ea typeface="Adobe Caslon Pro"/>
                <a:cs typeface="Adobe Caslon Pro"/>
                <a:sym typeface="Adobe Caslon Pro"/>
              </a:rPr>
              <a:t>Tels</a:t>
            </a:r>
            <a:r>
              <a:rPr sz="1000" dirty="0">
                <a:solidFill>
                  <a:srgbClr val="7F7F7F"/>
                </a:solidFill>
                <a:latin typeface="Adobe Caslon Pro"/>
                <a:ea typeface="Adobe Caslon Pro"/>
                <a:cs typeface="Adobe Caslon Pro"/>
                <a:sym typeface="Adobe Caslon Pro"/>
              </a:rPr>
              <a:t>.: (55) 3686 - 5100  </a:t>
            </a:r>
            <a:r>
              <a:rPr sz="1000" b="1" dirty="0">
                <a:solidFill>
                  <a:srgbClr val="7F7F7F"/>
                </a:solidFill>
                <a:latin typeface="Adobe Caslon Pro"/>
                <a:ea typeface="Adobe Caslon Pro"/>
                <a:cs typeface="Adobe Caslon Pro"/>
                <a:sym typeface="Adobe Caslon Pro"/>
              </a:rPr>
              <a:t>http://www.sre.gob.mx</a:t>
            </a:r>
          </a:p>
        </p:txBody>
      </p:sp>
      <p:sp>
        <p:nvSpPr>
          <p:cNvPr id="123" name="Shape 123"/>
          <p:cNvSpPr/>
          <p:nvPr/>
        </p:nvSpPr>
        <p:spPr>
          <a:xfrm>
            <a:off x="6716486" y="6614369"/>
            <a:ext cx="21336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lgn="r">
              <a:defRPr sz="1200">
                <a:solidFill>
                  <a:srgbClr val="898989"/>
                </a:solidFill>
              </a:defRPr>
            </a:lvl1pPr>
          </a:lstStyle>
          <a:p>
            <a:pPr lvl="0">
              <a:defRPr sz="1800">
                <a:solidFill>
                  <a:srgbClr val="000000"/>
                </a:solidFill>
              </a:defRPr>
            </a:pPr>
            <a:r>
              <a:rPr lang="es-MX" sz="1000" dirty="0">
                <a:solidFill>
                  <a:srgbClr val="000000"/>
                </a:solidFill>
              </a:rPr>
              <a:t>3</a:t>
            </a:r>
            <a:r>
              <a:rPr lang="es-MX" sz="1000" dirty="0" smtClean="0">
                <a:solidFill>
                  <a:srgbClr val="000000"/>
                </a:solidFill>
              </a:rPr>
              <a:t>0</a:t>
            </a:r>
            <a:endParaRPr sz="1000" dirty="0">
              <a:solidFill>
                <a:srgbClr val="898989"/>
              </a:solidFill>
            </a:endParaRPr>
          </a:p>
        </p:txBody>
      </p:sp>
    </p:spTree>
    <p:extLst>
      <p:ext uri="{BB962C8B-B14F-4D97-AF65-F5344CB8AC3E}">
        <p14:creationId xmlns:p14="http://schemas.microsoft.com/office/powerpoint/2010/main" val="1328089538"/>
      </p:ext>
    </p:extLst>
  </p:cSld>
  <p:clrMapOvr>
    <a:masterClrMapping/>
  </p:clrMapOvr>
  <mc:AlternateContent xmlns:mc="http://schemas.openxmlformats.org/markup-compatibility/2006">
    <mc:Choice xmlns:p14="http://schemas.microsoft.com/office/powerpoint/2010/main" Requires="p14">
      <p:transition spd="slow" p14:dur="1250">
        <p14:flip dir="l"/>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0" name="Group 120"/>
          <p:cNvGrpSpPr/>
          <p:nvPr/>
        </p:nvGrpSpPr>
        <p:grpSpPr>
          <a:xfrm>
            <a:off x="-2144856" y="807840"/>
            <a:ext cx="10695420" cy="4986340"/>
            <a:chOff x="-2306781" y="-577836"/>
            <a:chExt cx="10695420" cy="4986338"/>
          </a:xfrm>
        </p:grpSpPr>
        <p:pic>
          <p:nvPicPr>
            <p:cNvPr id="118" name="image.png"/>
            <p:cNvPicPr/>
            <p:nvPr/>
          </p:nvPicPr>
          <p:blipFill>
            <a:blip r:embed="rId2">
              <a:extLst/>
            </a:blip>
            <a:stretch>
              <a:fillRect/>
            </a:stretch>
          </p:blipFill>
          <p:spPr>
            <a:xfrm>
              <a:off x="-2306781" y="-577836"/>
              <a:ext cx="8693150" cy="4986338"/>
            </a:xfrm>
            <a:prstGeom prst="rect">
              <a:avLst/>
            </a:prstGeom>
            <a:ln w="12700" cap="flat">
              <a:noFill/>
              <a:miter lim="400000"/>
            </a:ln>
            <a:effectLst/>
          </p:spPr>
        </p:pic>
        <p:sp>
          <p:nvSpPr>
            <p:cNvPr id="119" name="Shape 119"/>
            <p:cNvSpPr/>
            <p:nvPr/>
          </p:nvSpPr>
          <p:spPr>
            <a:xfrm>
              <a:off x="159039" y="-343997"/>
              <a:ext cx="8229600" cy="1200326"/>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p>
              <a:pPr algn="just">
                <a:buClr>
                  <a:schemeClr val="accent1">
                    <a:lumMod val="50000"/>
                  </a:schemeClr>
                </a:buClr>
                <a:buSzPct val="101000"/>
              </a:pPr>
              <a:r>
                <a:rPr lang="es-MX" sz="2000" dirty="0" smtClean="0">
                  <a:latin typeface="Soberana Sans" panose="02000000000000000000" pitchFamily="50" charset="0"/>
                  <a:ea typeface="Calibri" panose="020F0502020204030204" pitchFamily="34" charset="0"/>
                  <a:cs typeface="Times New Roman" panose="02020603050405020304" pitchFamily="18" charset="0"/>
                </a:rPr>
                <a:t>                                                                                                                                                                                                                                                                                                                                                                                                                                                                                                                                                                                                                                                                                                                                                                                                                                                                                                                                                                                                                                                                                                                                                                                                                                                                                                                                                                                                                                                                                                                                                                                                                                                                                                                                                                                                                                                                                                                                                                                                                </a:t>
              </a: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r>
                <a:rPr lang="es-MX" sz="2000" dirty="0">
                  <a:latin typeface="Soberana Sans" panose="02000000000000000000" pitchFamily="50" charset="0"/>
                </a:rPr>
                <a:t> </a:t>
              </a:r>
            </a:p>
            <a:p>
              <a:endParaRPr lang="es-MX" sz="3200" dirty="0"/>
            </a:p>
          </p:txBody>
        </p:sp>
      </p:grpSp>
      <p:sp>
        <p:nvSpPr>
          <p:cNvPr id="121" name="Shape 121"/>
          <p:cNvSpPr/>
          <p:nvPr/>
        </p:nvSpPr>
        <p:spPr>
          <a:xfrm>
            <a:off x="815975" y="449580"/>
            <a:ext cx="8229600" cy="548640"/>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p>
            <a:pPr lvl="0" algn="r">
              <a:defRPr sz="1800"/>
            </a:pPr>
            <a:r>
              <a:rPr sz="1000" b="1">
                <a:solidFill>
                  <a:srgbClr val="7F7F7F"/>
                </a:solidFill>
                <a:latin typeface="Adobe Caslon Pro"/>
                <a:ea typeface="Adobe Caslon Pro"/>
                <a:cs typeface="Adobe Caslon Pro"/>
                <a:sym typeface="Adobe Caslon Pro"/>
              </a:rPr>
              <a:t>DIRECCIÓN GENERAL DE</a:t>
            </a:r>
            <a:br>
              <a:rPr sz="1000" b="1">
                <a:solidFill>
                  <a:srgbClr val="7F7F7F"/>
                </a:solidFill>
                <a:latin typeface="Adobe Caslon Pro"/>
                <a:ea typeface="Adobe Caslon Pro"/>
                <a:cs typeface="Adobe Caslon Pro"/>
                <a:sym typeface="Adobe Caslon Pro"/>
              </a:rPr>
            </a:br>
            <a:r>
              <a:rPr sz="1000" b="1">
                <a:solidFill>
                  <a:srgbClr val="7F7F7F"/>
                </a:solidFill>
                <a:latin typeface="Adobe Caslon Pro"/>
                <a:ea typeface="Adobe Caslon Pro"/>
                <a:cs typeface="Adobe Caslon Pro"/>
                <a:sym typeface="Adobe Caslon Pro"/>
              </a:rPr>
              <a:t>PROTECCIÓN A MEXICANOS EN EL EXTERIOR</a:t>
            </a:r>
            <a:br>
              <a:rPr sz="1000" b="1">
                <a:solidFill>
                  <a:srgbClr val="7F7F7F"/>
                </a:solidFill>
                <a:latin typeface="Adobe Caslon Pro"/>
                <a:ea typeface="Adobe Caslon Pro"/>
                <a:cs typeface="Adobe Caslon Pro"/>
                <a:sym typeface="Adobe Caslon Pro"/>
              </a:rPr>
            </a:br>
            <a:endParaRPr sz="1000" b="1">
              <a:solidFill>
                <a:srgbClr val="7F7F7F"/>
              </a:solidFill>
              <a:latin typeface="Adobe Caslon Pro"/>
              <a:ea typeface="Adobe Caslon Pro"/>
              <a:cs typeface="Adobe Caslon Pro"/>
              <a:sym typeface="Adobe Caslon Pro"/>
            </a:endParaRPr>
          </a:p>
        </p:txBody>
      </p:sp>
      <p:sp>
        <p:nvSpPr>
          <p:cNvPr id="122" name="Shape 122"/>
          <p:cNvSpPr/>
          <p:nvPr/>
        </p:nvSpPr>
        <p:spPr>
          <a:xfrm>
            <a:off x="1628775" y="6493192"/>
            <a:ext cx="5759450" cy="39624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p>
            <a:pPr lvl="0" algn="ctr">
              <a:defRPr sz="1800"/>
            </a:pPr>
            <a:r>
              <a:rPr sz="1000" dirty="0" err="1">
                <a:solidFill>
                  <a:srgbClr val="7F7F7F"/>
                </a:solidFill>
                <a:latin typeface="Adobe Caslon Pro"/>
                <a:ea typeface="Adobe Caslon Pro"/>
                <a:cs typeface="Adobe Caslon Pro"/>
                <a:sym typeface="Adobe Caslon Pro"/>
              </a:rPr>
              <a:t>Avenida</a:t>
            </a:r>
            <a:r>
              <a:rPr sz="1000" dirty="0">
                <a:solidFill>
                  <a:srgbClr val="7F7F7F"/>
                </a:solidFill>
                <a:latin typeface="Adobe Caslon Pro"/>
                <a:ea typeface="Adobe Caslon Pro"/>
                <a:cs typeface="Adobe Caslon Pro"/>
                <a:sym typeface="Adobe Caslon Pro"/>
              </a:rPr>
              <a:t> Juárez </a:t>
            </a:r>
            <a:r>
              <a:rPr sz="1000" dirty="0" err="1">
                <a:solidFill>
                  <a:srgbClr val="7F7F7F"/>
                </a:solidFill>
                <a:latin typeface="Adobe Caslon Pro"/>
                <a:ea typeface="Adobe Caslon Pro"/>
                <a:cs typeface="Adobe Caslon Pro"/>
                <a:sym typeface="Adobe Caslon Pro"/>
              </a:rPr>
              <a:t>núm</a:t>
            </a:r>
            <a:r>
              <a:rPr sz="1000" dirty="0">
                <a:solidFill>
                  <a:srgbClr val="7F7F7F"/>
                </a:solidFill>
                <a:latin typeface="Adobe Caslon Pro"/>
                <a:ea typeface="Adobe Caslon Pro"/>
                <a:cs typeface="Adobe Caslon Pro"/>
                <a:sym typeface="Adobe Caslon Pro"/>
              </a:rPr>
              <a:t>. 20, Col. Centro, Del. Cuauhtémoc, , C.P. 06010, México, D.F., </a:t>
            </a:r>
          </a:p>
          <a:p>
            <a:pPr lvl="0" algn="ctr">
              <a:defRPr sz="1800"/>
            </a:pPr>
            <a:r>
              <a:rPr sz="1000" dirty="0" err="1">
                <a:solidFill>
                  <a:srgbClr val="7F7F7F"/>
                </a:solidFill>
                <a:latin typeface="Adobe Caslon Pro"/>
                <a:ea typeface="Adobe Caslon Pro"/>
                <a:cs typeface="Adobe Caslon Pro"/>
                <a:sym typeface="Adobe Caslon Pro"/>
              </a:rPr>
              <a:t>Tels</a:t>
            </a:r>
            <a:r>
              <a:rPr sz="1000" dirty="0">
                <a:solidFill>
                  <a:srgbClr val="7F7F7F"/>
                </a:solidFill>
                <a:latin typeface="Adobe Caslon Pro"/>
                <a:ea typeface="Adobe Caslon Pro"/>
                <a:cs typeface="Adobe Caslon Pro"/>
                <a:sym typeface="Adobe Caslon Pro"/>
              </a:rPr>
              <a:t>.: (55) 3686 - 5100  </a:t>
            </a:r>
            <a:r>
              <a:rPr sz="1000" b="1" dirty="0">
                <a:solidFill>
                  <a:srgbClr val="7F7F7F"/>
                </a:solidFill>
                <a:latin typeface="Adobe Caslon Pro"/>
                <a:ea typeface="Adobe Caslon Pro"/>
                <a:cs typeface="Adobe Caslon Pro"/>
                <a:sym typeface="Adobe Caslon Pro"/>
              </a:rPr>
              <a:t>http://www.sre.gob.mx</a:t>
            </a:r>
          </a:p>
        </p:txBody>
      </p:sp>
      <p:sp>
        <p:nvSpPr>
          <p:cNvPr id="123" name="Shape 123"/>
          <p:cNvSpPr/>
          <p:nvPr/>
        </p:nvSpPr>
        <p:spPr>
          <a:xfrm>
            <a:off x="6716486" y="6614369"/>
            <a:ext cx="21336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lgn="r">
              <a:defRPr sz="1200">
                <a:solidFill>
                  <a:srgbClr val="898989"/>
                </a:solidFill>
              </a:defRPr>
            </a:lvl1pPr>
          </a:lstStyle>
          <a:p>
            <a:pPr lvl="0">
              <a:defRPr sz="1800">
                <a:solidFill>
                  <a:srgbClr val="000000"/>
                </a:solidFill>
              </a:defRPr>
            </a:pPr>
            <a:r>
              <a:rPr lang="es-MX" sz="1000" dirty="0">
                <a:solidFill>
                  <a:srgbClr val="000000"/>
                </a:solidFill>
              </a:rPr>
              <a:t>3</a:t>
            </a:r>
            <a:r>
              <a:rPr lang="es-MX" sz="1000" dirty="0" smtClean="0">
                <a:solidFill>
                  <a:srgbClr val="000000"/>
                </a:solidFill>
              </a:rPr>
              <a:t>0</a:t>
            </a:r>
            <a:endParaRPr sz="1000" dirty="0">
              <a:solidFill>
                <a:srgbClr val="898989"/>
              </a:solidFill>
            </a:endParaRPr>
          </a:p>
        </p:txBody>
      </p:sp>
      <p:graphicFrame>
        <p:nvGraphicFramePr>
          <p:cNvPr id="4" name="Tabla 3"/>
          <p:cNvGraphicFramePr>
            <a:graphicFrameLocks noGrp="1"/>
          </p:cNvGraphicFramePr>
          <p:nvPr>
            <p:extLst>
              <p:ext uri="{D42A27DB-BD31-4B8C-83A1-F6EECF244321}">
                <p14:modId xmlns:p14="http://schemas.microsoft.com/office/powerpoint/2010/main" val="2684811541"/>
              </p:ext>
            </p:extLst>
          </p:nvPr>
        </p:nvGraphicFramePr>
        <p:xfrm>
          <a:off x="1543685" y="1466820"/>
          <a:ext cx="5844540" cy="4261233"/>
        </p:xfrm>
        <a:graphic>
          <a:graphicData uri="http://schemas.openxmlformats.org/drawingml/2006/table">
            <a:tbl>
              <a:tblPr firstRow="1" firstCol="1" bandRow="1">
                <a:tableStyleId>{5940675A-B579-460E-94D1-54222C63F5DA}</a:tableStyleId>
              </a:tblPr>
              <a:tblGrid>
                <a:gridCol w="3205014"/>
                <a:gridCol w="2639526"/>
              </a:tblGrid>
              <a:tr h="0">
                <a:tc>
                  <a:txBody>
                    <a:bodyPr/>
                    <a:lstStyle/>
                    <a:p>
                      <a:pPr>
                        <a:lnSpc>
                          <a:spcPct val="107000"/>
                        </a:lnSpc>
                        <a:spcAft>
                          <a:spcPts val="800"/>
                        </a:spcAft>
                      </a:pPr>
                      <a:r>
                        <a:rPr lang="es-ES_tradnl" sz="1600" dirty="0">
                          <a:effectLst/>
                        </a:rPr>
                        <a:t>Etapa</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s-ES_tradnl" sz="1600" dirty="0">
                          <a:effectLst/>
                        </a:rPr>
                        <a:t>Paso</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46050">
                <a:tc rowSpan="5">
                  <a:txBody>
                    <a:bodyPr/>
                    <a:lstStyle/>
                    <a:p>
                      <a:pPr>
                        <a:lnSpc>
                          <a:spcPct val="107000"/>
                        </a:lnSpc>
                        <a:spcAft>
                          <a:spcPts val="800"/>
                        </a:spcAft>
                      </a:pPr>
                      <a:r>
                        <a:rPr lang="es-ES_tradnl" sz="1600" dirty="0">
                          <a:effectLst/>
                          <a:latin typeface="Soberana Sans" panose="02000000000000000000" pitchFamily="50" charset="0"/>
                        </a:rPr>
                        <a:t> </a:t>
                      </a:r>
                      <a:endParaRPr lang="es-MX" sz="1600" dirty="0">
                        <a:effectLst/>
                        <a:latin typeface="Soberana Sans" panose="02000000000000000000" pitchFamily="50" charset="0"/>
                      </a:endParaRPr>
                    </a:p>
                    <a:p>
                      <a:pPr>
                        <a:lnSpc>
                          <a:spcPct val="107000"/>
                        </a:lnSpc>
                        <a:spcAft>
                          <a:spcPts val="800"/>
                        </a:spcAft>
                      </a:pPr>
                      <a:r>
                        <a:rPr lang="es-ES_tradnl" sz="1600" dirty="0">
                          <a:effectLst/>
                          <a:latin typeface="Soberana Sans" panose="02000000000000000000" pitchFamily="50" charset="0"/>
                        </a:rPr>
                        <a:t> </a:t>
                      </a:r>
                      <a:endParaRPr lang="es-MX" sz="1600" dirty="0">
                        <a:effectLst/>
                        <a:latin typeface="Soberana Sans" panose="02000000000000000000" pitchFamily="50" charset="0"/>
                      </a:endParaRPr>
                    </a:p>
                    <a:p>
                      <a:pPr>
                        <a:lnSpc>
                          <a:spcPct val="107000"/>
                        </a:lnSpc>
                        <a:spcAft>
                          <a:spcPts val="800"/>
                        </a:spcAft>
                      </a:pPr>
                      <a:r>
                        <a:rPr lang="es-ES_tradnl" sz="1600" dirty="0">
                          <a:effectLst/>
                          <a:latin typeface="Soberana Sans" panose="02000000000000000000" pitchFamily="50" charset="0"/>
                        </a:rPr>
                        <a:t> </a:t>
                      </a:r>
                      <a:endParaRPr lang="es-MX" sz="1600" dirty="0">
                        <a:effectLst/>
                        <a:latin typeface="Soberana Sans" panose="02000000000000000000" pitchFamily="50" charset="0"/>
                      </a:endParaRPr>
                    </a:p>
                    <a:p>
                      <a:pPr>
                        <a:lnSpc>
                          <a:spcPct val="107000"/>
                        </a:lnSpc>
                        <a:spcAft>
                          <a:spcPts val="800"/>
                        </a:spcAft>
                      </a:pPr>
                      <a:r>
                        <a:rPr lang="es-ES_tradnl" sz="1600" dirty="0">
                          <a:effectLst/>
                          <a:latin typeface="Soberana Sans" panose="02000000000000000000" pitchFamily="50" charset="0"/>
                        </a:rPr>
                        <a:t> </a:t>
                      </a:r>
                      <a:endParaRPr lang="es-MX" sz="1600" dirty="0">
                        <a:effectLst/>
                        <a:latin typeface="Soberana Sans" panose="02000000000000000000" pitchFamily="50" charset="0"/>
                      </a:endParaRPr>
                    </a:p>
                    <a:p>
                      <a:pPr algn="l">
                        <a:lnSpc>
                          <a:spcPct val="107000"/>
                        </a:lnSpc>
                        <a:spcAft>
                          <a:spcPts val="800"/>
                        </a:spcAft>
                      </a:pPr>
                      <a:r>
                        <a:rPr lang="es-ES_tradnl" sz="1600" dirty="0">
                          <a:effectLst/>
                          <a:latin typeface="Soberana Sans" panose="02000000000000000000" pitchFamily="50" charset="0"/>
                        </a:rPr>
                        <a:t>Fortalecimiento de la respuesta consular</a:t>
                      </a:r>
                      <a:endParaRPr lang="es-MX" sz="1600" dirty="0">
                        <a:effectLst/>
                        <a:latin typeface="Soberana Sans" panose="02000000000000000000" pitchFamily="50"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s-ES_tradnl" sz="1600" dirty="0">
                          <a:effectLst/>
                          <a:latin typeface="Soberana Sans" panose="02000000000000000000" pitchFamily="50" charset="0"/>
                        </a:rPr>
                        <a:t>Paso 1: Valoración del contexto de violencia en la circunscripción consular</a:t>
                      </a:r>
                      <a:endParaRPr lang="es-MX" sz="1600" dirty="0">
                        <a:effectLst/>
                        <a:latin typeface="Soberana Sans" panose="02000000000000000000" pitchFamily="50" charset="0"/>
                        <a:ea typeface="Calibri" panose="020F0502020204030204" pitchFamily="34" charset="0"/>
                        <a:cs typeface="Times New Roman" panose="02020603050405020304" pitchFamily="18" charset="0"/>
                      </a:endParaRPr>
                    </a:p>
                  </a:txBody>
                  <a:tcPr marL="68580" marR="68580" marT="0" marB="0"/>
                </a:tc>
              </a:tr>
              <a:tr h="382905">
                <a:tc vMerge="1">
                  <a:txBody>
                    <a:bodyPr/>
                    <a:lstStyle/>
                    <a:p>
                      <a:endParaRPr lang="es-MX"/>
                    </a:p>
                  </a:txBody>
                  <a:tcPr/>
                </a:tc>
                <a:tc>
                  <a:txBody>
                    <a:bodyPr/>
                    <a:lstStyle/>
                    <a:p>
                      <a:pPr algn="l">
                        <a:lnSpc>
                          <a:spcPct val="107000"/>
                        </a:lnSpc>
                        <a:spcAft>
                          <a:spcPts val="800"/>
                        </a:spcAft>
                      </a:pPr>
                      <a:r>
                        <a:rPr lang="es-ES_tradnl" sz="1600" dirty="0">
                          <a:effectLst/>
                          <a:latin typeface="Soberana Sans" panose="02000000000000000000" pitchFamily="50" charset="0"/>
                        </a:rPr>
                        <a:t>Paso 2: Determinación de la línea base</a:t>
                      </a:r>
                      <a:endParaRPr lang="es-MX" sz="1600" dirty="0">
                        <a:effectLst/>
                        <a:latin typeface="Soberana Sans" panose="02000000000000000000" pitchFamily="50" charset="0"/>
                        <a:ea typeface="Calibri" panose="020F0502020204030204" pitchFamily="34" charset="0"/>
                        <a:cs typeface="Times New Roman" panose="02020603050405020304" pitchFamily="18" charset="0"/>
                      </a:endParaRPr>
                    </a:p>
                  </a:txBody>
                  <a:tcPr marL="68580" marR="68580" marT="0" marB="0"/>
                </a:tc>
              </a:tr>
              <a:tr h="31750">
                <a:tc vMerge="1">
                  <a:txBody>
                    <a:bodyPr/>
                    <a:lstStyle/>
                    <a:p>
                      <a:endParaRPr lang="es-MX"/>
                    </a:p>
                  </a:txBody>
                  <a:tcPr/>
                </a:tc>
                <a:tc>
                  <a:txBody>
                    <a:bodyPr/>
                    <a:lstStyle/>
                    <a:p>
                      <a:pPr algn="l">
                        <a:lnSpc>
                          <a:spcPct val="107000"/>
                        </a:lnSpc>
                        <a:spcAft>
                          <a:spcPts val="800"/>
                        </a:spcAft>
                      </a:pPr>
                      <a:r>
                        <a:rPr lang="es-ES_tradnl" sz="1600" dirty="0">
                          <a:effectLst/>
                          <a:latin typeface="Soberana Sans" panose="02000000000000000000" pitchFamily="50" charset="0"/>
                        </a:rPr>
                        <a:t>Paso 3: Adecuación de Instalaciones</a:t>
                      </a:r>
                      <a:endParaRPr lang="es-MX" sz="1600" dirty="0">
                        <a:effectLst/>
                        <a:latin typeface="Soberana Sans" panose="02000000000000000000" pitchFamily="50" charset="0"/>
                        <a:ea typeface="Calibri" panose="020F0502020204030204" pitchFamily="34" charset="0"/>
                        <a:cs typeface="Times New Roman" panose="02020603050405020304" pitchFamily="18" charset="0"/>
                      </a:endParaRPr>
                    </a:p>
                  </a:txBody>
                  <a:tcPr marL="68580" marR="68580" marT="0" marB="0"/>
                </a:tc>
              </a:tr>
              <a:tr h="31750">
                <a:tc vMerge="1">
                  <a:txBody>
                    <a:bodyPr/>
                    <a:lstStyle/>
                    <a:p>
                      <a:endParaRPr lang="es-MX"/>
                    </a:p>
                  </a:txBody>
                  <a:tcPr/>
                </a:tc>
                <a:tc>
                  <a:txBody>
                    <a:bodyPr/>
                    <a:lstStyle/>
                    <a:p>
                      <a:pPr algn="l">
                        <a:lnSpc>
                          <a:spcPct val="107000"/>
                        </a:lnSpc>
                        <a:spcAft>
                          <a:spcPts val="800"/>
                        </a:spcAft>
                      </a:pPr>
                      <a:r>
                        <a:rPr lang="es-ES_tradnl" sz="1600" dirty="0">
                          <a:effectLst/>
                          <a:latin typeface="Soberana Sans" panose="02000000000000000000" pitchFamily="50" charset="0"/>
                        </a:rPr>
                        <a:t>Paso 4: </a:t>
                      </a:r>
                      <a:endParaRPr lang="es-MX" sz="1600" dirty="0">
                        <a:effectLst/>
                        <a:latin typeface="Soberana Sans" panose="02000000000000000000" pitchFamily="50" charset="0"/>
                      </a:endParaRPr>
                    </a:p>
                    <a:p>
                      <a:pPr algn="l">
                        <a:lnSpc>
                          <a:spcPct val="107000"/>
                        </a:lnSpc>
                        <a:spcAft>
                          <a:spcPts val="800"/>
                        </a:spcAft>
                      </a:pPr>
                      <a:r>
                        <a:rPr lang="es-ES_tradnl" sz="1600" dirty="0">
                          <a:effectLst/>
                          <a:latin typeface="Soberana Sans" panose="02000000000000000000" pitchFamily="50" charset="0"/>
                        </a:rPr>
                        <a:t>Elaboración de un plan de coordinación entre áreas y oficinas consulares.</a:t>
                      </a:r>
                      <a:endParaRPr lang="es-MX" sz="1600" dirty="0">
                        <a:effectLst/>
                        <a:latin typeface="Soberana Sans" panose="02000000000000000000" pitchFamily="50" charset="0"/>
                      </a:endParaRPr>
                    </a:p>
                    <a:p>
                      <a:pPr algn="l">
                        <a:lnSpc>
                          <a:spcPct val="107000"/>
                        </a:lnSpc>
                        <a:spcAft>
                          <a:spcPts val="800"/>
                        </a:spcAft>
                      </a:pPr>
                      <a:r>
                        <a:rPr lang="es-ES_tradnl" sz="1600" dirty="0">
                          <a:effectLst/>
                          <a:latin typeface="Soberana Sans" panose="02000000000000000000" pitchFamily="50" charset="0"/>
                        </a:rPr>
                        <a:t>(VAIM)</a:t>
                      </a:r>
                      <a:endParaRPr lang="es-MX" sz="1600" dirty="0">
                        <a:effectLst/>
                        <a:latin typeface="Soberana Sans" panose="02000000000000000000" pitchFamily="50" charset="0"/>
                        <a:ea typeface="Calibri" panose="020F0502020204030204" pitchFamily="34" charset="0"/>
                        <a:cs typeface="Times New Roman" panose="02020603050405020304" pitchFamily="18" charset="0"/>
                      </a:endParaRPr>
                    </a:p>
                  </a:txBody>
                  <a:tcPr marL="68580" marR="68580" marT="0" marB="0"/>
                </a:tc>
              </a:tr>
              <a:tr h="386080">
                <a:tc vMerge="1">
                  <a:txBody>
                    <a:bodyPr/>
                    <a:lstStyle/>
                    <a:p>
                      <a:endParaRPr lang="es-MX"/>
                    </a:p>
                  </a:txBody>
                  <a:tcPr/>
                </a:tc>
                <a:tc>
                  <a:txBody>
                    <a:bodyPr/>
                    <a:lstStyle/>
                    <a:p>
                      <a:pPr algn="l">
                        <a:lnSpc>
                          <a:spcPct val="107000"/>
                        </a:lnSpc>
                        <a:spcAft>
                          <a:spcPts val="800"/>
                        </a:spcAft>
                      </a:pPr>
                      <a:r>
                        <a:rPr lang="es-ES_tradnl" sz="1600" dirty="0">
                          <a:effectLst/>
                          <a:latin typeface="Soberana Sans" panose="02000000000000000000" pitchFamily="50" charset="0"/>
                        </a:rPr>
                        <a:t>Paso 5: Formación  de una red de servicios especializados</a:t>
                      </a:r>
                      <a:endParaRPr lang="es-MX" sz="1600" dirty="0">
                        <a:effectLst/>
                        <a:latin typeface="Soberana Sans" panose="02000000000000000000" pitchFamily="50"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864582252"/>
      </p:ext>
    </p:extLst>
  </p:cSld>
  <p:clrMapOvr>
    <a:masterClrMapping/>
  </p:clrMapOvr>
  <mc:AlternateContent xmlns:mc="http://schemas.openxmlformats.org/markup-compatibility/2006">
    <mc:Choice xmlns:p14="http://schemas.microsoft.com/office/powerpoint/2010/main" Requires="p14">
      <p:transition spd="slow" p14:dur="1250">
        <p14:flip dir="l"/>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0" name="Group 120"/>
          <p:cNvGrpSpPr/>
          <p:nvPr/>
        </p:nvGrpSpPr>
        <p:grpSpPr>
          <a:xfrm>
            <a:off x="-2144856" y="807840"/>
            <a:ext cx="10695420" cy="4986340"/>
            <a:chOff x="-2306781" y="-577836"/>
            <a:chExt cx="10695420" cy="4986338"/>
          </a:xfrm>
        </p:grpSpPr>
        <p:pic>
          <p:nvPicPr>
            <p:cNvPr id="118" name="image.png"/>
            <p:cNvPicPr/>
            <p:nvPr/>
          </p:nvPicPr>
          <p:blipFill>
            <a:blip r:embed="rId2">
              <a:extLst/>
            </a:blip>
            <a:stretch>
              <a:fillRect/>
            </a:stretch>
          </p:blipFill>
          <p:spPr>
            <a:xfrm>
              <a:off x="-2306781" y="-577836"/>
              <a:ext cx="8693150" cy="4986338"/>
            </a:xfrm>
            <a:prstGeom prst="rect">
              <a:avLst/>
            </a:prstGeom>
            <a:ln w="12700" cap="flat">
              <a:noFill/>
              <a:miter lim="400000"/>
            </a:ln>
            <a:effectLst/>
          </p:spPr>
        </p:pic>
        <p:sp>
          <p:nvSpPr>
            <p:cNvPr id="119" name="Shape 119"/>
            <p:cNvSpPr/>
            <p:nvPr/>
          </p:nvSpPr>
          <p:spPr>
            <a:xfrm>
              <a:off x="159039" y="-343997"/>
              <a:ext cx="8229600" cy="1200326"/>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p>
              <a:pPr algn="just">
                <a:buClr>
                  <a:schemeClr val="accent1">
                    <a:lumMod val="50000"/>
                  </a:schemeClr>
                </a:buClr>
                <a:buSzPct val="101000"/>
              </a:pPr>
              <a:r>
                <a:rPr lang="es-MX" sz="2000" dirty="0" smtClean="0">
                  <a:latin typeface="Soberana Sans" panose="02000000000000000000" pitchFamily="50" charset="0"/>
                  <a:ea typeface="Calibri" panose="020F0502020204030204" pitchFamily="34" charset="0"/>
                  <a:cs typeface="Times New Roman" panose="02020603050405020304" pitchFamily="18" charset="0"/>
                </a:rPr>
                <a:t>                                                                                                                                                                                                                                                                                                                                                                                                                                                                                                                                                                                                                                                                                                                                                                                                                                                                                                                                                                                                                                                                                                                                                                                                                                                                                                                                                                                                                                                                                                                                                                                                                                                                                                                                                                                                                                                                                                                                                                                                                </a:t>
              </a: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r>
                <a:rPr lang="es-MX" sz="2000" dirty="0">
                  <a:latin typeface="Soberana Sans" panose="02000000000000000000" pitchFamily="50" charset="0"/>
                </a:rPr>
                <a:t> </a:t>
              </a:r>
            </a:p>
            <a:p>
              <a:endParaRPr lang="es-MX" sz="3200" dirty="0"/>
            </a:p>
          </p:txBody>
        </p:sp>
      </p:grpSp>
      <p:sp>
        <p:nvSpPr>
          <p:cNvPr id="121" name="Shape 121"/>
          <p:cNvSpPr/>
          <p:nvPr/>
        </p:nvSpPr>
        <p:spPr>
          <a:xfrm>
            <a:off x="815975" y="449580"/>
            <a:ext cx="8229600" cy="548640"/>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p>
            <a:pPr lvl="0" algn="r">
              <a:defRPr sz="1800"/>
            </a:pPr>
            <a:r>
              <a:rPr sz="1000" b="1">
                <a:solidFill>
                  <a:srgbClr val="7F7F7F"/>
                </a:solidFill>
                <a:latin typeface="Adobe Caslon Pro"/>
                <a:ea typeface="Adobe Caslon Pro"/>
                <a:cs typeface="Adobe Caslon Pro"/>
                <a:sym typeface="Adobe Caslon Pro"/>
              </a:rPr>
              <a:t>DIRECCIÓN GENERAL DE</a:t>
            </a:r>
            <a:br>
              <a:rPr sz="1000" b="1">
                <a:solidFill>
                  <a:srgbClr val="7F7F7F"/>
                </a:solidFill>
                <a:latin typeface="Adobe Caslon Pro"/>
                <a:ea typeface="Adobe Caslon Pro"/>
                <a:cs typeface="Adobe Caslon Pro"/>
                <a:sym typeface="Adobe Caslon Pro"/>
              </a:rPr>
            </a:br>
            <a:r>
              <a:rPr sz="1000" b="1">
                <a:solidFill>
                  <a:srgbClr val="7F7F7F"/>
                </a:solidFill>
                <a:latin typeface="Adobe Caslon Pro"/>
                <a:ea typeface="Adobe Caslon Pro"/>
                <a:cs typeface="Adobe Caslon Pro"/>
                <a:sym typeface="Adobe Caslon Pro"/>
              </a:rPr>
              <a:t>PROTECCIÓN A MEXICANOS EN EL EXTERIOR</a:t>
            </a:r>
            <a:br>
              <a:rPr sz="1000" b="1">
                <a:solidFill>
                  <a:srgbClr val="7F7F7F"/>
                </a:solidFill>
                <a:latin typeface="Adobe Caslon Pro"/>
                <a:ea typeface="Adobe Caslon Pro"/>
                <a:cs typeface="Adobe Caslon Pro"/>
                <a:sym typeface="Adobe Caslon Pro"/>
              </a:rPr>
            </a:br>
            <a:endParaRPr sz="1000" b="1">
              <a:solidFill>
                <a:srgbClr val="7F7F7F"/>
              </a:solidFill>
              <a:latin typeface="Adobe Caslon Pro"/>
              <a:ea typeface="Adobe Caslon Pro"/>
              <a:cs typeface="Adobe Caslon Pro"/>
              <a:sym typeface="Adobe Caslon Pro"/>
            </a:endParaRPr>
          </a:p>
        </p:txBody>
      </p:sp>
      <p:sp>
        <p:nvSpPr>
          <p:cNvPr id="122" name="Shape 122"/>
          <p:cNvSpPr/>
          <p:nvPr/>
        </p:nvSpPr>
        <p:spPr>
          <a:xfrm>
            <a:off x="1628775" y="6493192"/>
            <a:ext cx="5759450" cy="39624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p>
            <a:pPr lvl="0" algn="ctr">
              <a:defRPr sz="1800"/>
            </a:pPr>
            <a:r>
              <a:rPr sz="1000" dirty="0" err="1">
                <a:solidFill>
                  <a:srgbClr val="7F7F7F"/>
                </a:solidFill>
                <a:latin typeface="Adobe Caslon Pro"/>
                <a:ea typeface="Adobe Caslon Pro"/>
                <a:cs typeface="Adobe Caslon Pro"/>
                <a:sym typeface="Adobe Caslon Pro"/>
              </a:rPr>
              <a:t>Avenida</a:t>
            </a:r>
            <a:r>
              <a:rPr sz="1000" dirty="0">
                <a:solidFill>
                  <a:srgbClr val="7F7F7F"/>
                </a:solidFill>
                <a:latin typeface="Adobe Caslon Pro"/>
                <a:ea typeface="Adobe Caslon Pro"/>
                <a:cs typeface="Adobe Caslon Pro"/>
                <a:sym typeface="Adobe Caslon Pro"/>
              </a:rPr>
              <a:t> Juárez </a:t>
            </a:r>
            <a:r>
              <a:rPr sz="1000" dirty="0" err="1">
                <a:solidFill>
                  <a:srgbClr val="7F7F7F"/>
                </a:solidFill>
                <a:latin typeface="Adobe Caslon Pro"/>
                <a:ea typeface="Adobe Caslon Pro"/>
                <a:cs typeface="Adobe Caslon Pro"/>
                <a:sym typeface="Adobe Caslon Pro"/>
              </a:rPr>
              <a:t>núm</a:t>
            </a:r>
            <a:r>
              <a:rPr sz="1000" dirty="0">
                <a:solidFill>
                  <a:srgbClr val="7F7F7F"/>
                </a:solidFill>
                <a:latin typeface="Adobe Caslon Pro"/>
                <a:ea typeface="Adobe Caslon Pro"/>
                <a:cs typeface="Adobe Caslon Pro"/>
                <a:sym typeface="Adobe Caslon Pro"/>
              </a:rPr>
              <a:t>. 20, Col. Centro, Del. Cuauhtémoc, , C.P. 06010, México, D.F., </a:t>
            </a:r>
          </a:p>
          <a:p>
            <a:pPr lvl="0" algn="ctr">
              <a:defRPr sz="1800"/>
            </a:pPr>
            <a:r>
              <a:rPr sz="1000" dirty="0" err="1">
                <a:solidFill>
                  <a:srgbClr val="7F7F7F"/>
                </a:solidFill>
                <a:latin typeface="Adobe Caslon Pro"/>
                <a:ea typeface="Adobe Caslon Pro"/>
                <a:cs typeface="Adobe Caslon Pro"/>
                <a:sym typeface="Adobe Caslon Pro"/>
              </a:rPr>
              <a:t>Tels</a:t>
            </a:r>
            <a:r>
              <a:rPr sz="1000" dirty="0">
                <a:solidFill>
                  <a:srgbClr val="7F7F7F"/>
                </a:solidFill>
                <a:latin typeface="Adobe Caslon Pro"/>
                <a:ea typeface="Adobe Caslon Pro"/>
                <a:cs typeface="Adobe Caslon Pro"/>
                <a:sym typeface="Adobe Caslon Pro"/>
              </a:rPr>
              <a:t>.: (55) 3686 - 5100  </a:t>
            </a:r>
            <a:r>
              <a:rPr sz="1000" b="1" dirty="0">
                <a:solidFill>
                  <a:srgbClr val="7F7F7F"/>
                </a:solidFill>
                <a:latin typeface="Adobe Caslon Pro"/>
                <a:ea typeface="Adobe Caslon Pro"/>
                <a:cs typeface="Adobe Caslon Pro"/>
                <a:sym typeface="Adobe Caslon Pro"/>
              </a:rPr>
              <a:t>http://www.sre.gob.mx</a:t>
            </a:r>
          </a:p>
        </p:txBody>
      </p:sp>
      <p:sp>
        <p:nvSpPr>
          <p:cNvPr id="123" name="Shape 123"/>
          <p:cNvSpPr/>
          <p:nvPr/>
        </p:nvSpPr>
        <p:spPr>
          <a:xfrm>
            <a:off x="6716486" y="6614369"/>
            <a:ext cx="21336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lgn="r">
              <a:defRPr sz="1200">
                <a:solidFill>
                  <a:srgbClr val="898989"/>
                </a:solidFill>
              </a:defRPr>
            </a:lvl1pPr>
          </a:lstStyle>
          <a:p>
            <a:pPr lvl="0">
              <a:defRPr sz="1800">
                <a:solidFill>
                  <a:srgbClr val="000000"/>
                </a:solidFill>
              </a:defRPr>
            </a:pPr>
            <a:r>
              <a:rPr lang="es-MX" sz="1000" dirty="0">
                <a:solidFill>
                  <a:srgbClr val="000000"/>
                </a:solidFill>
              </a:rPr>
              <a:t>3</a:t>
            </a:r>
            <a:r>
              <a:rPr lang="es-MX" sz="1000" dirty="0" smtClean="0">
                <a:solidFill>
                  <a:srgbClr val="000000"/>
                </a:solidFill>
              </a:rPr>
              <a:t>0</a:t>
            </a:r>
            <a:endParaRPr sz="1000" dirty="0">
              <a:solidFill>
                <a:srgbClr val="898989"/>
              </a:solidFill>
            </a:endParaRPr>
          </a:p>
        </p:txBody>
      </p:sp>
      <p:graphicFrame>
        <p:nvGraphicFramePr>
          <p:cNvPr id="2" name="Tabla 1"/>
          <p:cNvGraphicFramePr>
            <a:graphicFrameLocks noGrp="1"/>
          </p:cNvGraphicFramePr>
          <p:nvPr>
            <p:extLst>
              <p:ext uri="{D42A27DB-BD31-4B8C-83A1-F6EECF244321}">
                <p14:modId xmlns:p14="http://schemas.microsoft.com/office/powerpoint/2010/main" val="1736913035"/>
              </p:ext>
            </p:extLst>
          </p:nvPr>
        </p:nvGraphicFramePr>
        <p:xfrm>
          <a:off x="1628775" y="1527464"/>
          <a:ext cx="5997979" cy="3854070"/>
        </p:xfrm>
        <a:graphic>
          <a:graphicData uri="http://schemas.openxmlformats.org/drawingml/2006/table">
            <a:tbl>
              <a:tblPr firstRow="1" firstCol="1" bandRow="1">
                <a:tableStyleId>{5940675A-B579-460E-94D1-54222C63F5DA}</a:tableStyleId>
              </a:tblPr>
              <a:tblGrid>
                <a:gridCol w="3289156"/>
                <a:gridCol w="2708823"/>
              </a:tblGrid>
              <a:tr h="1097907">
                <a:tc>
                  <a:txBody>
                    <a:bodyPr/>
                    <a:lstStyle/>
                    <a:p>
                      <a:pPr algn="l">
                        <a:lnSpc>
                          <a:spcPct val="107000"/>
                        </a:lnSpc>
                        <a:spcAft>
                          <a:spcPts val="800"/>
                        </a:spcAft>
                      </a:pPr>
                      <a:r>
                        <a:rPr lang="es-MX" sz="1600" dirty="0">
                          <a:effectLst/>
                          <a:latin typeface="Soberana Sans" panose="02000000000000000000" pitchFamily="50" charset="0"/>
                        </a:rPr>
                        <a:t> </a:t>
                      </a:r>
                      <a:endParaRPr lang="es-MX" sz="2000" dirty="0">
                        <a:effectLst/>
                        <a:latin typeface="Soberana Sans" panose="02000000000000000000" pitchFamily="50" charset="0"/>
                      </a:endParaRPr>
                    </a:p>
                    <a:p>
                      <a:pPr algn="l">
                        <a:lnSpc>
                          <a:spcPct val="107000"/>
                        </a:lnSpc>
                        <a:spcAft>
                          <a:spcPts val="800"/>
                        </a:spcAft>
                      </a:pPr>
                      <a:r>
                        <a:rPr lang="es-MX" sz="2000" dirty="0">
                          <a:effectLst/>
                          <a:latin typeface="Soberana Sans" panose="02000000000000000000" pitchFamily="50" charset="0"/>
                        </a:rPr>
                        <a:t>Detección</a:t>
                      </a:r>
                      <a:endParaRPr lang="es-MX" sz="2000" dirty="0">
                        <a:effectLst/>
                        <a:latin typeface="Soberana Sans" panose="02000000000000000000" pitchFamily="50"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s-MX" sz="1600" dirty="0">
                          <a:effectLst/>
                          <a:latin typeface="Soberana Sans" panose="02000000000000000000" pitchFamily="50" charset="0"/>
                        </a:rPr>
                        <a:t> </a:t>
                      </a:r>
                      <a:endParaRPr lang="es-MX" sz="1600" dirty="0" smtClean="0">
                        <a:effectLst/>
                        <a:latin typeface="Soberana Sans" panose="02000000000000000000" pitchFamily="50" charset="0"/>
                      </a:endParaRPr>
                    </a:p>
                    <a:p>
                      <a:pPr algn="l">
                        <a:lnSpc>
                          <a:spcPct val="107000"/>
                        </a:lnSpc>
                        <a:spcAft>
                          <a:spcPts val="800"/>
                        </a:spcAft>
                      </a:pPr>
                      <a:r>
                        <a:rPr lang="es-MX" sz="1600" dirty="0" smtClean="0">
                          <a:effectLst/>
                          <a:latin typeface="Soberana Sans" panose="02000000000000000000" pitchFamily="50" charset="0"/>
                        </a:rPr>
                        <a:t>Paso </a:t>
                      </a:r>
                      <a:r>
                        <a:rPr lang="es-MX" sz="1600" dirty="0">
                          <a:effectLst/>
                          <a:latin typeface="Soberana Sans" panose="02000000000000000000" pitchFamily="50" charset="0"/>
                        </a:rPr>
                        <a:t>único: Determinación del área y/o programa, a través del cual detectar </a:t>
                      </a:r>
                      <a:endParaRPr lang="es-MX" sz="1600" dirty="0" smtClean="0">
                        <a:effectLst/>
                        <a:latin typeface="Soberana Sans" panose="02000000000000000000" pitchFamily="50" charset="0"/>
                      </a:endParaRPr>
                    </a:p>
                    <a:p>
                      <a:pPr algn="l">
                        <a:lnSpc>
                          <a:spcPct val="107000"/>
                        </a:lnSpc>
                        <a:spcAft>
                          <a:spcPts val="800"/>
                        </a:spcAft>
                      </a:pPr>
                      <a:endParaRPr lang="es-MX" sz="2000" dirty="0">
                        <a:effectLst/>
                        <a:latin typeface="Soberana Sans" panose="02000000000000000000" pitchFamily="50" charset="0"/>
                        <a:ea typeface="Calibri" panose="020F0502020204030204" pitchFamily="34" charset="0"/>
                        <a:cs typeface="Times New Roman" panose="02020603050405020304" pitchFamily="18" charset="0"/>
                      </a:endParaRPr>
                    </a:p>
                  </a:txBody>
                  <a:tcPr marL="68580" marR="68580" marT="0" marB="0"/>
                </a:tc>
              </a:tr>
              <a:tr h="906426">
                <a:tc rowSpan="2">
                  <a:txBody>
                    <a:bodyPr/>
                    <a:lstStyle/>
                    <a:p>
                      <a:pPr algn="l">
                        <a:lnSpc>
                          <a:spcPct val="107000"/>
                        </a:lnSpc>
                        <a:spcAft>
                          <a:spcPts val="800"/>
                        </a:spcAft>
                      </a:pPr>
                      <a:r>
                        <a:rPr lang="es-MX" sz="1600" dirty="0">
                          <a:effectLst/>
                          <a:latin typeface="Soberana Sans" panose="02000000000000000000" pitchFamily="50" charset="0"/>
                        </a:rPr>
                        <a:t> </a:t>
                      </a:r>
                      <a:endParaRPr lang="es-MX" sz="2000" dirty="0">
                        <a:effectLst/>
                        <a:latin typeface="Soberana Sans" panose="02000000000000000000" pitchFamily="50" charset="0"/>
                      </a:endParaRPr>
                    </a:p>
                    <a:p>
                      <a:pPr algn="l">
                        <a:lnSpc>
                          <a:spcPct val="107000"/>
                        </a:lnSpc>
                        <a:spcAft>
                          <a:spcPts val="800"/>
                        </a:spcAft>
                      </a:pPr>
                      <a:r>
                        <a:rPr lang="es-MX" sz="1600" dirty="0">
                          <a:effectLst/>
                          <a:latin typeface="Soberana Sans" panose="02000000000000000000" pitchFamily="50" charset="0"/>
                        </a:rPr>
                        <a:t> </a:t>
                      </a:r>
                      <a:endParaRPr lang="es-MX" sz="2000" dirty="0">
                        <a:effectLst/>
                        <a:latin typeface="Soberana Sans" panose="02000000000000000000" pitchFamily="50" charset="0"/>
                      </a:endParaRPr>
                    </a:p>
                    <a:p>
                      <a:pPr algn="l">
                        <a:lnSpc>
                          <a:spcPct val="107000"/>
                        </a:lnSpc>
                        <a:spcAft>
                          <a:spcPts val="800"/>
                        </a:spcAft>
                      </a:pPr>
                      <a:r>
                        <a:rPr lang="es-MX" sz="2000" dirty="0">
                          <a:effectLst/>
                          <a:latin typeface="Soberana Sans" panose="02000000000000000000" pitchFamily="50" charset="0"/>
                        </a:rPr>
                        <a:t>Atención</a:t>
                      </a:r>
                      <a:endParaRPr lang="es-MX" sz="2000" dirty="0">
                        <a:effectLst/>
                        <a:latin typeface="Soberana Sans" panose="02000000000000000000" pitchFamily="50"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s-MX" sz="1600" dirty="0">
                          <a:effectLst/>
                          <a:latin typeface="Soberana Sans" panose="02000000000000000000" pitchFamily="50" charset="0"/>
                        </a:rPr>
                        <a:t>Paso 1: Determinación del área y/o programa, a través del cual se atiende a mujeres víctimas de violencia.</a:t>
                      </a:r>
                      <a:endParaRPr lang="es-MX" sz="2000" dirty="0">
                        <a:effectLst/>
                        <a:latin typeface="Soberana Sans" panose="02000000000000000000" pitchFamily="50" charset="0"/>
                        <a:ea typeface="Calibri" panose="020F0502020204030204" pitchFamily="34" charset="0"/>
                        <a:cs typeface="Times New Roman" panose="02020603050405020304" pitchFamily="18" charset="0"/>
                      </a:endParaRPr>
                    </a:p>
                  </a:txBody>
                  <a:tcPr marL="68580" marR="68580" marT="0" marB="0"/>
                </a:tc>
              </a:tr>
              <a:tr h="906426">
                <a:tc vMerge="1">
                  <a:txBody>
                    <a:bodyPr/>
                    <a:lstStyle/>
                    <a:p>
                      <a:endParaRPr lang="es-MX"/>
                    </a:p>
                  </a:txBody>
                  <a:tcPr/>
                </a:tc>
                <a:tc>
                  <a:txBody>
                    <a:bodyPr/>
                    <a:lstStyle/>
                    <a:p>
                      <a:pPr algn="l">
                        <a:lnSpc>
                          <a:spcPct val="107000"/>
                        </a:lnSpc>
                        <a:spcAft>
                          <a:spcPts val="800"/>
                        </a:spcAft>
                      </a:pPr>
                      <a:r>
                        <a:rPr lang="es-MX" sz="1600" dirty="0">
                          <a:effectLst/>
                          <a:latin typeface="Soberana Sans" panose="02000000000000000000" pitchFamily="50" charset="0"/>
                        </a:rPr>
                        <a:t>Paso 2: Determinación de las necesidades de las mujeres víctimas de violencia a atender</a:t>
                      </a:r>
                      <a:endParaRPr lang="es-MX" sz="2000" dirty="0">
                        <a:effectLst/>
                        <a:latin typeface="Soberana Sans" panose="02000000000000000000" pitchFamily="50" charset="0"/>
                        <a:ea typeface="Calibri" panose="020F0502020204030204" pitchFamily="34" charset="0"/>
                        <a:cs typeface="Times New Roman" panose="02020603050405020304" pitchFamily="18" charset="0"/>
                      </a:endParaRPr>
                    </a:p>
                  </a:txBody>
                  <a:tcPr marL="68580" marR="68580" marT="0" marB="0"/>
                </a:tc>
              </a:tr>
            </a:tbl>
          </a:graphicData>
        </a:graphic>
      </p:graphicFrame>
      <p:graphicFrame>
        <p:nvGraphicFramePr>
          <p:cNvPr id="3" name="Tabla 2"/>
          <p:cNvGraphicFramePr>
            <a:graphicFrameLocks noGrp="1"/>
          </p:cNvGraphicFramePr>
          <p:nvPr>
            <p:extLst>
              <p:ext uri="{D42A27DB-BD31-4B8C-83A1-F6EECF244321}">
                <p14:modId xmlns:p14="http://schemas.microsoft.com/office/powerpoint/2010/main" val="2958095382"/>
              </p:ext>
            </p:extLst>
          </p:nvPr>
        </p:nvGraphicFramePr>
        <p:xfrm>
          <a:off x="1628775" y="1267691"/>
          <a:ext cx="5998152" cy="260922"/>
        </p:xfrm>
        <a:graphic>
          <a:graphicData uri="http://schemas.openxmlformats.org/drawingml/2006/table">
            <a:tbl>
              <a:tblPr firstRow="1" firstCol="1" bandRow="1">
                <a:tableStyleId>{5940675A-B579-460E-94D1-54222C63F5DA}</a:tableStyleId>
              </a:tblPr>
              <a:tblGrid>
                <a:gridCol w="3289251"/>
                <a:gridCol w="2708901"/>
              </a:tblGrid>
              <a:tr h="249382">
                <a:tc>
                  <a:txBody>
                    <a:bodyPr/>
                    <a:lstStyle/>
                    <a:p>
                      <a:pPr>
                        <a:lnSpc>
                          <a:spcPct val="107000"/>
                        </a:lnSpc>
                        <a:spcAft>
                          <a:spcPts val="800"/>
                        </a:spcAft>
                      </a:pPr>
                      <a:r>
                        <a:rPr lang="es-ES_tradnl" sz="1600" dirty="0">
                          <a:effectLst/>
                        </a:rPr>
                        <a:t>Etapa</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s-ES_tradnl" sz="1600" dirty="0">
                          <a:effectLst/>
                        </a:rPr>
                        <a:t>Paso</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100556665"/>
      </p:ext>
    </p:extLst>
  </p:cSld>
  <p:clrMapOvr>
    <a:masterClrMapping/>
  </p:clrMapOvr>
  <mc:AlternateContent xmlns:mc="http://schemas.openxmlformats.org/markup-compatibility/2006">
    <mc:Choice xmlns:p14="http://schemas.microsoft.com/office/powerpoint/2010/main" Requires="p14">
      <p:transition spd="slow" p14:dur="1250">
        <p14:flip dir="l"/>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FFFFFF"/>
      </a:accent3>
      <a:accent4>
        <a:srgbClr val="000000"/>
      </a:accent4>
      <a:accent5>
        <a:srgbClr val="B2C0D9"/>
      </a:accent5>
      <a:accent6>
        <a:srgbClr val="AE4846"/>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FFFFFF"/>
      </a:accent3>
      <a:accent4>
        <a:srgbClr val="000000"/>
      </a:accent4>
      <a:accent5>
        <a:srgbClr val="B2C0D9"/>
      </a:accent5>
      <a:accent6>
        <a:srgbClr val="AE4846"/>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677</TotalTime>
  <Words>1750</Words>
  <Application>Microsoft Office PowerPoint</Application>
  <PresentationFormat>Presentación en pantalla (4:3)</PresentationFormat>
  <Paragraphs>211</Paragraphs>
  <Slides>17</Slides>
  <Notes>0</Notes>
  <HiddenSlides>0</HiddenSlides>
  <MMClips>0</MMClips>
  <ScaleCrop>false</ScaleCrop>
  <HeadingPairs>
    <vt:vector size="6" baseType="variant">
      <vt:variant>
        <vt:lpstr>Fuentes usadas</vt:lpstr>
      </vt:variant>
      <vt:variant>
        <vt:i4>13</vt:i4>
      </vt:variant>
      <vt:variant>
        <vt:lpstr>Tema</vt:lpstr>
      </vt:variant>
      <vt:variant>
        <vt:i4>1</vt:i4>
      </vt:variant>
      <vt:variant>
        <vt:lpstr>Títulos de diapositiva</vt:lpstr>
      </vt:variant>
      <vt:variant>
        <vt:i4>17</vt:i4>
      </vt:variant>
    </vt:vector>
  </HeadingPairs>
  <TitlesOfParts>
    <vt:vector size="31" baseType="lpstr">
      <vt:lpstr>MS Mincho</vt:lpstr>
      <vt:lpstr>MS PGothic</vt:lpstr>
      <vt:lpstr>Adobe Caslon Pro</vt:lpstr>
      <vt:lpstr>Arial</vt:lpstr>
      <vt:lpstr>Avenir Roman</vt:lpstr>
      <vt:lpstr>Calibri</vt:lpstr>
      <vt:lpstr>Cambria</vt:lpstr>
      <vt:lpstr>Soberana Sans</vt:lpstr>
      <vt:lpstr>Soberana Sans Light</vt:lpstr>
      <vt:lpstr>Times</vt:lpstr>
      <vt:lpstr>Times New Roman</vt:lpstr>
      <vt:lpstr>Tw Cen MT</vt:lpstr>
      <vt:lpstr>Wingdings</vt:lpstr>
      <vt:lpstr>Default</vt:lpstr>
      <vt:lpstr>Protocolo de atención consular para personas víctimas de violencia basada en el género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Programas de Protección a personas mexicanas en el exterior</dc:title>
  <dc:creator>Calderón Hernández, Yazmín</dc:creator>
  <cp:lastModifiedBy>Mendoza Durán, Sandra Patricia</cp:lastModifiedBy>
  <cp:revision>48</cp:revision>
  <cp:lastPrinted>2016-04-05T17:28:40Z</cp:lastPrinted>
  <dcterms:modified xsi:type="dcterms:W3CDTF">2016-11-12T02:19:03Z</dcterms:modified>
</cp:coreProperties>
</file>