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notesSlides/notesSlide16.xml" ContentType="application/vnd.openxmlformats-officedocument.presentationml.notesSlide+xml"/>
  <Override PartName="/ppt/charts/chart10.xml" ContentType="application/vnd.openxmlformats-officedocument.drawingml.chart+xml"/>
  <Override PartName="/ppt/notesSlides/notesSlide17.xml" ContentType="application/vnd.openxmlformats-officedocument.presentationml.notesSlide+xml"/>
  <Override PartName="/ppt/charts/chart11.xml" ContentType="application/vnd.openxmlformats-officedocument.drawingml.chart+xml"/>
  <Override PartName="/ppt/notesSlides/notesSlide18.xml" ContentType="application/vnd.openxmlformats-officedocument.presentationml.notesSlide+xml"/>
  <Override PartName="/ppt/charts/chart12.xml" ContentType="application/vnd.openxmlformats-officedocument.drawingml.chart+xml"/>
  <Override PartName="/ppt/notesSlides/notesSlide19.xml" ContentType="application/vnd.openxmlformats-officedocument.presentationml.notesSlide+xml"/>
  <Override PartName="/ppt/charts/chart13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09" r:id="rId2"/>
    <p:sldId id="318" r:id="rId3"/>
    <p:sldId id="325" r:id="rId4"/>
    <p:sldId id="323" r:id="rId5"/>
    <p:sldId id="281" r:id="rId6"/>
    <p:sldId id="324" r:id="rId7"/>
    <p:sldId id="326" r:id="rId8"/>
    <p:sldId id="341" r:id="rId9"/>
    <p:sldId id="286" r:id="rId10"/>
    <p:sldId id="344" r:id="rId11"/>
    <p:sldId id="343" r:id="rId12"/>
    <p:sldId id="345" r:id="rId13"/>
    <p:sldId id="285" r:id="rId14"/>
    <p:sldId id="329" r:id="rId15"/>
    <p:sldId id="284" r:id="rId16"/>
    <p:sldId id="288" r:id="rId17"/>
    <p:sldId id="335" r:id="rId18"/>
    <p:sldId id="313" r:id="rId19"/>
    <p:sldId id="312" r:id="rId20"/>
    <p:sldId id="353" r:id="rId21"/>
    <p:sldId id="354" r:id="rId22"/>
  </p:sldIdLst>
  <p:sldSz cx="10059988" cy="7773988"/>
  <p:notesSz cx="7010400" cy="9296400"/>
  <p:defaultTextStyle>
    <a:defPPr>
      <a:defRPr lang="es-MX"/>
    </a:defPPr>
    <a:lvl1pPr marL="0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9">
          <p15:clr>
            <a:srgbClr val="A4A3A4"/>
          </p15:clr>
        </p15:guide>
        <p15:guide id="2" pos="31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6" autoAdjust="0"/>
    <p:restoredTop sz="94604" autoAdjust="0"/>
  </p:normalViewPr>
  <p:slideViewPr>
    <p:cSldViewPr snapToGrid="0">
      <p:cViewPr>
        <p:scale>
          <a:sx n="139" d="100"/>
          <a:sy n="139" d="100"/>
        </p:scale>
        <p:origin x="-224" y="16"/>
      </p:cViewPr>
      <p:guideLst>
        <p:guide orient="horz" pos="2449"/>
        <p:guide pos="3169"/>
      </p:guideLst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14"/>
    </p:cViewPr>
  </p:sorterViewPr>
  <p:notesViewPr>
    <p:cSldViewPr snapToGrid="0">
      <p:cViewPr>
        <p:scale>
          <a:sx n="100" d="100"/>
          <a:sy n="100" d="100"/>
        </p:scale>
        <p:origin x="1582" y="-979"/>
      </p:cViewPr>
      <p:guideLst>
        <p:guide orient="horz" pos="2928"/>
        <p:guide pos="2208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81798399231456"/>
          <c:y val="0.178861427260019"/>
          <c:w val="0.547022088609684"/>
          <c:h val="0.82053307959544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Poblaciones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b="1" dirty="0" smtClean="0"/>
                      <a:t>12 623 389</a:t>
                    </a:r>
                  </a:p>
                  <a:p>
                    <a:pPr>
                      <a:defRPr sz="1600" b="1"/>
                    </a:pPr>
                    <a:r>
                      <a:rPr lang="en-US" sz="1600" b="1" dirty="0" smtClean="0"/>
                      <a:t>4.0</a:t>
                    </a:r>
                    <a:r>
                      <a:rPr lang="en-US" sz="1600" b="1" dirty="0"/>
                      <a:t>%</a:t>
                    </a:r>
                    <a:endParaRPr lang="en-US" b="1" dirty="0"/>
                  </a:p>
                </c:rich>
              </c:tx>
              <c:numFmt formatCode="0.0%" sourceLinked="0"/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0261733818490324"/>
                  <c:y val="0.0324020708411384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b="1" dirty="0" smtClean="0"/>
                      <a:t>5 915 415</a:t>
                    </a:r>
                  </a:p>
                  <a:p>
                    <a:pPr>
                      <a:defRPr sz="1600" b="1"/>
                    </a:pPr>
                    <a:r>
                      <a:rPr lang="en-US" sz="1600" b="1" dirty="0" smtClean="0"/>
                      <a:t>1.9</a:t>
                    </a:r>
                    <a:r>
                      <a:rPr lang="en-US" sz="1600" b="1" dirty="0"/>
                      <a:t>%</a:t>
                    </a:r>
                    <a:endParaRPr lang="en-US" b="1" dirty="0"/>
                  </a:p>
                </c:rich>
              </c:tx>
              <c:numFmt formatCode="0.0%" sourceLinked="0"/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0" dirty="0" smtClean="0"/>
                      <a:t>28 458 803</a:t>
                    </a:r>
                  </a:p>
                  <a:p>
                    <a:r>
                      <a:rPr lang="en-US" sz="1600" b="0" dirty="0" smtClean="0"/>
                      <a:t>9.1</a:t>
                    </a:r>
                    <a:r>
                      <a:rPr lang="en-US" sz="1600" b="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0" dirty="0" smtClean="0"/>
                      <a:t>215 039 702</a:t>
                    </a:r>
                  </a:p>
                  <a:p>
                    <a:r>
                      <a:rPr lang="en-US" sz="1600" b="0" dirty="0" smtClean="0"/>
                      <a:t>68.7</a:t>
                    </a:r>
                    <a:r>
                      <a:rPr lang="en-US" sz="1600" b="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b="0" dirty="0" smtClean="0"/>
                      <a:t>35 743 742</a:t>
                    </a:r>
                  </a:p>
                  <a:p>
                    <a:r>
                      <a:rPr lang="en-US" sz="1600" b="0" dirty="0" smtClean="0"/>
                      <a:t>11.4</a:t>
                    </a:r>
                    <a:r>
                      <a:rPr lang="en-US" sz="1600" b="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0380270253480579"/>
                  <c:y val="-0.000215412081362215"/>
                </c:manualLayout>
              </c:layout>
              <c:tx>
                <c:rich>
                  <a:bodyPr/>
                  <a:lstStyle/>
                  <a:p>
                    <a:r>
                      <a:rPr lang="en-US" sz="1600" b="0" dirty="0" smtClean="0"/>
                      <a:t>15 315 287</a:t>
                    </a:r>
                  </a:p>
                  <a:p>
                    <a:r>
                      <a:rPr lang="en-US" sz="1600" b="0" dirty="0" smtClean="0"/>
                      <a:t>4.9</a:t>
                    </a:r>
                    <a:r>
                      <a:rPr lang="en-US" sz="1600" b="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Hoja1!$A$2:$A$7</c:f>
              <c:strCache>
                <c:ptCount val="6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  <c:pt idx="3">
                  <c:v>White Nationals</c:v>
                </c:pt>
                <c:pt idx="4">
                  <c:v>Afroamerican Nationals</c:v>
                </c:pt>
                <c:pt idx="5">
                  <c:v>Other Nationals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1.2623389E7</c:v>
                </c:pt>
                <c:pt idx="1">
                  <c:v>5.915415E6</c:v>
                </c:pt>
                <c:pt idx="2">
                  <c:v>2.8458803E7</c:v>
                </c:pt>
                <c:pt idx="3">
                  <c:v>2.15039702E8</c:v>
                </c:pt>
                <c:pt idx="4">
                  <c:v>3.5743742E7</c:v>
                </c:pt>
                <c:pt idx="5">
                  <c:v>1.5315287E7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="1"/>
            </a:pPr>
            <a:endParaRPr lang="es-ES"/>
          </a:p>
        </c:txPr>
      </c:legendEntry>
      <c:legendEntry>
        <c:idx val="1"/>
        <c:txPr>
          <a:bodyPr/>
          <a:lstStyle/>
          <a:p>
            <a:pPr>
              <a:defRPr sz="1600" b="1"/>
            </a:pPr>
            <a:endParaRPr lang="es-ES"/>
          </a:p>
        </c:txPr>
      </c:legendEntry>
      <c:layout/>
      <c:overlay val="0"/>
      <c:txPr>
        <a:bodyPr/>
        <a:lstStyle/>
        <a:p>
          <a:pPr>
            <a:defRPr sz="1600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24020407988856"/>
          <c:y val="0.0596582076954636"/>
          <c:w val="0.922674403698735"/>
          <c:h val="0.6240836858316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Cancer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D96-4F06-B7AA-C100AF2A92D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0.023327797943529</c:v>
                </c:pt>
                <c:pt idx="1">
                  <c:v>0.0380242366961613</c:v>
                </c:pt>
                <c:pt idx="2">
                  <c:v>0.0504691039110417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D96-4F06-B7AA-C100AF2A92D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Diabetes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0.109642732653622</c:v>
                </c:pt>
                <c:pt idx="1">
                  <c:v>0.0836917416707858</c:v>
                </c:pt>
                <c:pt idx="2">
                  <c:v>0.0825998995079109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D96-4F06-B7AA-C100AF2A92D1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Heart Disease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3"/>
                <c:pt idx="0">
                  <c:v>0.047827342748187</c:v>
                </c:pt>
                <c:pt idx="1">
                  <c:v>0.0380470502604549</c:v>
                </c:pt>
                <c:pt idx="2">
                  <c:v>0.0744444374159317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D96-4F06-B7AA-C100AF2A92D1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Hypertension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Hoja1!$E$2:$E$7</c:f>
              <c:numCache>
                <c:formatCode>General</c:formatCode>
                <c:ptCount val="3"/>
                <c:pt idx="0">
                  <c:v>0.206765006643252</c:v>
                </c:pt>
                <c:pt idx="1">
                  <c:v>0.226720815909199</c:v>
                </c:pt>
                <c:pt idx="2">
                  <c:v>0.268531316534771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9D96-4F06-B7AA-C100AF2A92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039668568"/>
        <c:axId val="2040233896"/>
      </c:barChart>
      <c:catAx>
        <c:axId val="2039668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2040233896"/>
        <c:crosses val="autoZero"/>
        <c:auto val="1"/>
        <c:lblAlgn val="ctr"/>
        <c:lblOffset val="100"/>
        <c:noMultiLvlLbl val="0"/>
      </c:catAx>
      <c:valAx>
        <c:axId val="204023389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20396685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="1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24020407988856"/>
          <c:y val="0.0532226421725634"/>
          <c:w val="0.899316204314938"/>
          <c:h val="0.686579680657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Vaccinated against HPV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46E-42DB-8CC4-7096C0A0F3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0.0307456789035032</c:v>
                </c:pt>
                <c:pt idx="1">
                  <c:v>0.0301222413991188</c:v>
                </c:pt>
                <c:pt idx="2">
                  <c:v>0.0434086209889049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6E-42DB-8CC4-7096C0A0F3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1"/>
        <c:axId val="2108515912"/>
        <c:axId val="2108524632"/>
      </c:barChart>
      <c:catAx>
        <c:axId val="2108515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0" b="1"/>
            </a:pPr>
            <a:endParaRPr lang="es-ES"/>
          </a:p>
        </c:txPr>
        <c:crossAx val="2108524632"/>
        <c:crosses val="autoZero"/>
        <c:auto val="1"/>
        <c:lblAlgn val="ctr"/>
        <c:lblOffset val="100"/>
        <c:noMultiLvlLbl val="0"/>
      </c:catAx>
      <c:valAx>
        <c:axId val="210852463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0"/>
        <c:majorTickMark val="out"/>
        <c:minorTickMark val="none"/>
        <c:tickLblPos val="nextTo"/>
        <c:crossAx val="2108515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2678871167631"/>
          <c:y val="0.0596582907330782"/>
          <c:w val="0.520716475085886"/>
          <c:h val="0.85351947204328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With Insurance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C33-48FA-8A90-93325FB7CAD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0.630427349991692</c:v>
                </c:pt>
                <c:pt idx="1">
                  <c:v>0.61277210017126</c:v>
                </c:pt>
                <c:pt idx="2">
                  <c:v>0.878787221166204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33-48FA-8A90-93325FB7CAD4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Without Insurance</c:v>
                </c:pt>
              </c:strCache>
            </c:strRef>
          </c:tx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0.369572650008308</c:v>
                </c:pt>
                <c:pt idx="1">
                  <c:v>0.38722789982874</c:v>
                </c:pt>
                <c:pt idx="2">
                  <c:v>0.121212778833796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8594936"/>
        <c:axId val="2108597960"/>
      </c:barChart>
      <c:catAx>
        <c:axId val="21085949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2108597960"/>
        <c:crosses val="autoZero"/>
        <c:auto val="1"/>
        <c:lblAlgn val="ctr"/>
        <c:lblOffset val="100"/>
        <c:noMultiLvlLbl val="0"/>
      </c:catAx>
      <c:valAx>
        <c:axId val="2108597960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2108594936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844025728407438"/>
          <c:y val="0.576874044931488"/>
          <c:w val="0.147771048694848"/>
          <c:h val="0.3146381703919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24020407988856"/>
          <c:y val="0.0596582585694418"/>
          <c:w val="0.922674403698735"/>
          <c:h val="0.6357250143164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Hoja1!$B$1</c:f>
              <c:strCache>
                <c:ptCount val="1"/>
                <c:pt idx="0">
                  <c:v>Public Insurance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0.323395908039674</c:v>
                </c:pt>
                <c:pt idx="1">
                  <c:v>0.290187673342714</c:v>
                </c:pt>
                <c:pt idx="2">
                  <c:v>0.260567353301523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8EA-493B-95BF-CFBB35BEF548}"/>
            </c:ext>
          </c:extLst>
        </c:ser>
        <c:ser>
          <c:idx val="2"/>
          <c:order val="1"/>
          <c:tx>
            <c:strRef>
              <c:f>Hoja1!$C$1</c:f>
              <c:strCache>
                <c:ptCount val="1"/>
                <c:pt idx="0">
                  <c:v>Private Insurance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0.576800841263489</c:v>
                </c:pt>
                <c:pt idx="1">
                  <c:v>0.621358420045848</c:v>
                </c:pt>
                <c:pt idx="2">
                  <c:v>0.62346467463882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78EA-493B-95BF-CFBB35BEF548}"/>
            </c:ext>
          </c:extLst>
        </c:ser>
        <c:ser>
          <c:idx val="3"/>
          <c:order val="2"/>
          <c:tx>
            <c:strRef>
              <c:f>Hoja1!$D$1</c:f>
              <c:strCache>
                <c:ptCount val="1"/>
                <c:pt idx="0">
                  <c:v>Both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 i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3"/>
                <c:pt idx="0">
                  <c:v>0.0998032506968371</c:v>
                </c:pt>
                <c:pt idx="1">
                  <c:v>0.0884539066114375</c:v>
                </c:pt>
                <c:pt idx="2">
                  <c:v>0.115967972059657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78EA-493B-95BF-CFBB35BEF5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108013080"/>
        <c:axId val="2108009976"/>
      </c:barChart>
      <c:catAx>
        <c:axId val="2108013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2108009976"/>
        <c:crosses val="autoZero"/>
        <c:auto val="1"/>
        <c:lblAlgn val="ctr"/>
        <c:lblOffset val="100"/>
        <c:noMultiLvlLbl val="0"/>
      </c:catAx>
      <c:valAx>
        <c:axId val="210800997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extTo"/>
        <c:crossAx val="21080130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05705174286748"/>
          <c:y val="0.0596582659425266"/>
          <c:w val="0.81404217038919"/>
          <c:h val="0.7413013729304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913-4EFC-9498-8FE2B0EEEC09}"/>
              </c:ext>
            </c:extLst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600"/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0.497347344678992</c:v>
                </c:pt>
                <c:pt idx="1">
                  <c:v>0.509041039386079</c:v>
                </c:pt>
                <c:pt idx="2">
                  <c:v>0.492899824353118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913-4EFC-9498-8FE2B0EEEC0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0.502652655321008</c:v>
                </c:pt>
                <c:pt idx="1">
                  <c:v>0.490958960613921</c:v>
                </c:pt>
                <c:pt idx="2">
                  <c:v>0.507100175646882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913-4EFC-9498-8FE2B0EEEC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9"/>
        <c:axId val="2079172856"/>
        <c:axId val="2079175880"/>
      </c:barChart>
      <c:catAx>
        <c:axId val="2079172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2079175880"/>
        <c:crosses val="autoZero"/>
        <c:auto val="1"/>
        <c:lblAlgn val="ctr"/>
        <c:lblOffset val="100"/>
        <c:noMultiLvlLbl val="0"/>
      </c:catAx>
      <c:valAx>
        <c:axId val="2079175880"/>
        <c:scaling>
          <c:orientation val="minMax"/>
          <c:min val="0.0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2079172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4772834003447"/>
          <c:y val="0.591134791742954"/>
          <c:w val="0.119510989972626"/>
          <c:h val="0.145433640007352"/>
        </c:manualLayout>
      </c:layout>
      <c:overlay val="0"/>
      <c:txPr>
        <a:bodyPr/>
        <a:lstStyle/>
        <a:p>
          <a:pPr>
            <a:defRPr sz="1600" b="1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24020407988856"/>
          <c:y val="0.0596582076954636"/>
          <c:w val="0.896856852253281"/>
          <c:h val="0.64074808636627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0-17 years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303-47C8-9D2E-D0D30ABE06A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0.0543163963338213</c:v>
                </c:pt>
                <c:pt idx="1">
                  <c:v>0.0663326241692256</c:v>
                </c:pt>
                <c:pt idx="2">
                  <c:v>0.0702355612075462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303-47C8-9D2E-D0D30ABE06A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18-40 years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0.466956932088522</c:v>
                </c:pt>
                <c:pt idx="1">
                  <c:v>0.408286992544056</c:v>
                </c:pt>
                <c:pt idx="2">
                  <c:v>0.354741483680814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303-47C8-9D2E-D0D30ABE06A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41-64 years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3"/>
                <c:pt idx="0">
                  <c:v>0.405181128459243</c:v>
                </c:pt>
                <c:pt idx="1">
                  <c:v>0.430454498965838</c:v>
                </c:pt>
                <c:pt idx="2">
                  <c:v>0.40243656769401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03-47C8-9D2E-D0D30ABE06A6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65 years and older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Hoja1!$E$2:$E$7</c:f>
              <c:numCache>
                <c:formatCode>General</c:formatCode>
                <c:ptCount val="3"/>
                <c:pt idx="0">
                  <c:v>0.073545543118413</c:v>
                </c:pt>
                <c:pt idx="1">
                  <c:v>0.0949258843208803</c:v>
                </c:pt>
                <c:pt idx="2">
                  <c:v>0.17258638741763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303-47C8-9D2E-D0D30ABE06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1"/>
        <c:overlap val="100"/>
        <c:axId val="2079306904"/>
        <c:axId val="2078659352"/>
      </c:barChart>
      <c:catAx>
        <c:axId val="2079306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2078659352"/>
        <c:crosses val="autoZero"/>
        <c:auto val="1"/>
        <c:lblAlgn val="ctr"/>
        <c:lblOffset val="100"/>
        <c:noMultiLvlLbl val="0"/>
      </c:catAx>
      <c:valAx>
        <c:axId val="20786593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20793069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0700217202395255"/>
          <c:y val="0.906478470726187"/>
          <c:w val="0.865425374786092"/>
          <c:h val="0.0768980393226255"/>
        </c:manualLayout>
      </c:layout>
      <c:overlay val="0"/>
      <c:txPr>
        <a:bodyPr/>
        <a:lstStyle/>
        <a:p>
          <a:pPr>
            <a:defRPr sz="1600" b="1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271957833517472"/>
          <c:y val="0.0534748735381635"/>
          <c:w val="0.827153209738523"/>
          <c:h val="0.76422678310633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Excellent, Very Good, Good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387-420E-A00B-0ECDA74A4B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0.853932886010246</c:v>
                </c:pt>
                <c:pt idx="1">
                  <c:v>0.899244084652493</c:v>
                </c:pt>
                <c:pt idx="2">
                  <c:v>0.902548806844218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387-420E-A00B-0ECDA74A4BE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Fair, Bad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solidFill>
                      <a:srgbClr val="FFC000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0.146067113989753</c:v>
                </c:pt>
                <c:pt idx="1">
                  <c:v>0.100755915347507</c:v>
                </c:pt>
                <c:pt idx="2">
                  <c:v>0.0974511931557817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387-420E-A00B-0ECDA74A4B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9"/>
        <c:overlap val="100"/>
        <c:axId val="2078600744"/>
        <c:axId val="2078597720"/>
      </c:barChart>
      <c:catAx>
        <c:axId val="2078600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2078597720"/>
        <c:crosses val="autoZero"/>
        <c:auto val="1"/>
        <c:lblAlgn val="ctr"/>
        <c:lblOffset val="100"/>
        <c:noMultiLvlLbl val="0"/>
      </c:catAx>
      <c:valAx>
        <c:axId val="2078597720"/>
        <c:scaling>
          <c:orientation val="minMax"/>
          <c:max val="1.0"/>
          <c:min val="0.45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0"/>
        <c:majorTickMark val="out"/>
        <c:minorTickMark val="none"/>
        <c:tickLblPos val="nextTo"/>
        <c:crossAx val="2078600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54633273194"/>
          <c:y val="0.288456441336667"/>
          <c:w val="0.136860486050575"/>
          <c:h val="0.46308043437476"/>
        </c:manualLayout>
      </c:layout>
      <c:overlay val="1"/>
      <c:txPr>
        <a:bodyPr/>
        <a:lstStyle/>
        <a:p>
          <a:pPr>
            <a:defRPr sz="1600" b="1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24020407988856"/>
          <c:y val="0.0596582076954636"/>
          <c:w val="0.896856852253281"/>
          <c:h val="0.6861493184129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Without habitual access to a health care facility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323-450F-93F7-51B46AC3A4A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0.297446688119681</c:v>
                </c:pt>
                <c:pt idx="1">
                  <c:v>0.252773975363062</c:v>
                </c:pt>
                <c:pt idx="2">
                  <c:v>0.163421939064823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323-450F-93F7-51B46AC3A4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9"/>
        <c:axId val="2078547912"/>
        <c:axId val="2078539432"/>
      </c:barChart>
      <c:catAx>
        <c:axId val="2078547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2078539432"/>
        <c:crosses val="autoZero"/>
        <c:auto val="1"/>
        <c:lblAlgn val="ctr"/>
        <c:lblOffset val="100"/>
        <c:noMultiLvlLbl val="0"/>
      </c:catAx>
      <c:valAx>
        <c:axId val="207853943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2078547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24020407988856"/>
          <c:y val="0.0596582076954636"/>
          <c:w val="0.896856852253281"/>
          <c:h val="0.56561506487187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Health Centre or Clinic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B1E-44CF-B489-B209D6270DB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0.544598690743177</c:v>
                </c:pt>
                <c:pt idx="1">
                  <c:v>0.312283910904159</c:v>
                </c:pt>
                <c:pt idx="2">
                  <c:v>0.221615779726419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B1E-44CF-B489-B209D6270DB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Doctor's office or other private services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0.401683946948059</c:v>
                </c:pt>
                <c:pt idx="1">
                  <c:v>0.625523446339654</c:v>
                </c:pt>
                <c:pt idx="2">
                  <c:v>0.735696110250816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1E-44CF-B489-B209D6270DB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Other facility (ER room in a hospital, department, etc.)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3"/>
                <c:pt idx="0">
                  <c:v>0.0537173623087637</c:v>
                </c:pt>
                <c:pt idx="1">
                  <c:v>0.062192642756187</c:v>
                </c:pt>
                <c:pt idx="2">
                  <c:v>0.0426881100227654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B1E-44CF-B489-B209D6270D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9"/>
        <c:overlap val="100"/>
        <c:axId val="2078462056"/>
        <c:axId val="2078458952"/>
      </c:barChart>
      <c:catAx>
        <c:axId val="2078462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2078458952"/>
        <c:crosses val="autoZero"/>
        <c:auto val="1"/>
        <c:lblAlgn val="ctr"/>
        <c:lblOffset val="100"/>
        <c:noMultiLvlLbl val="0"/>
      </c:catAx>
      <c:valAx>
        <c:axId val="20784589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20784620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0627905038974998"/>
          <c:y val="0.845470205031395"/>
          <c:w val="0.894927049449286"/>
          <c:h val="0.148780404992462"/>
        </c:manualLayout>
      </c:layout>
      <c:overlay val="0"/>
      <c:txPr>
        <a:bodyPr/>
        <a:lstStyle/>
        <a:p>
          <a:pPr>
            <a:defRPr sz="1400" b="1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368472409181"/>
          <c:y val="0.059658149451526"/>
          <c:w val="0.434332231819204"/>
          <c:h val="0.877881765134795"/>
        </c:manualLayout>
      </c:layout>
      <c:doughnutChart>
        <c:varyColors val="1"/>
        <c:ser>
          <c:idx val="0"/>
          <c:order val="0"/>
          <c:tx>
            <c:strRef>
              <c:f>Hoja1!$A$2</c:f>
              <c:strCache>
                <c:ptCount val="1"/>
                <c:pt idx="0">
                  <c:v>Mexican Immigrants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B1E-44CF-B489-B209D6270DBF}"/>
              </c:ext>
            </c:extLst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Hoja1!$B$1:$C$1</c:f>
              <c:strCache>
                <c:ptCount val="2"/>
                <c:pt idx="0">
                  <c:v>0-17 years</c:v>
                </c:pt>
                <c:pt idx="1">
                  <c:v>18 years &amp; older</c:v>
                </c:pt>
              </c:strCache>
            </c:strRef>
          </c:cat>
          <c:val>
            <c:numRef>
              <c:f>Hoja1!$B$2:$C$2</c:f>
              <c:numCache>
                <c:formatCode>General</c:formatCode>
                <c:ptCount val="2"/>
                <c:pt idx="0">
                  <c:v>0.0543163963338213</c:v>
                </c:pt>
                <c:pt idx="1">
                  <c:v>0.945683603666179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B1E-44CF-B489-B209D6270DBF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Central American Immigrants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Hoja1!$B$1:$C$1</c:f>
              <c:strCache>
                <c:ptCount val="2"/>
                <c:pt idx="0">
                  <c:v>0-17 years</c:v>
                </c:pt>
                <c:pt idx="1">
                  <c:v>18 years &amp; older</c:v>
                </c:pt>
              </c:strCache>
            </c:strRef>
          </c:cat>
          <c:val>
            <c:numRef>
              <c:f>Hoja1!$B$3:$C$3</c:f>
              <c:numCache>
                <c:formatCode>General</c:formatCode>
                <c:ptCount val="2"/>
                <c:pt idx="0">
                  <c:v>0.0663326241692256</c:v>
                </c:pt>
                <c:pt idx="1">
                  <c:v>0.933667375830774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1E-44CF-B489-B209D6270DBF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Immigrants from Other Regions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Hoja1!$B$1:$C$1</c:f>
              <c:strCache>
                <c:ptCount val="2"/>
                <c:pt idx="0">
                  <c:v>0-17 years</c:v>
                </c:pt>
                <c:pt idx="1">
                  <c:v>18 years &amp; older</c:v>
                </c:pt>
              </c:strCache>
            </c:strRef>
          </c:cat>
          <c:val>
            <c:numRef>
              <c:f>Hoja1!$B$4:$C$4</c:f>
              <c:numCache>
                <c:formatCode>General</c:formatCode>
                <c:ptCount val="2"/>
                <c:pt idx="0">
                  <c:v>0.0702355612075462</c:v>
                </c:pt>
                <c:pt idx="1">
                  <c:v>0.929764438792454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6"/>
      </c:doughnutChart>
    </c:plotArea>
    <c:legend>
      <c:legendPos val="r"/>
      <c:layout>
        <c:manualLayout>
          <c:xMode val="edge"/>
          <c:yMode val="edge"/>
          <c:x val="0.758725882309373"/>
          <c:y val="0.694115934479479"/>
          <c:w val="0.191090524825407"/>
          <c:h val="0.214691135355244"/>
        </c:manualLayout>
      </c:layout>
      <c:overlay val="0"/>
      <c:txPr>
        <a:bodyPr/>
        <a:lstStyle/>
        <a:p>
          <a:pPr>
            <a:defRPr sz="1600" b="1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24020407988856"/>
          <c:y val="0.0596582076954636"/>
          <c:w val="0.922674403698735"/>
          <c:h val="0.574487347652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Received preventative care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69E2-4713-A287-A32EF6060A0B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0.5887303104998</c:v>
                </c:pt>
                <c:pt idx="1">
                  <c:v>0.707404717305707</c:v>
                </c:pt>
                <c:pt idx="2">
                  <c:v>0.778467781977363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9E2-4713-A287-A32EF6060A0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Did not receive preventative care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13672038162857"/>
                  <c:y val="-0.005797747187179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E2-4713-A287-A32EF6060A0B}"/>
                </c:ext>
              </c:extLst>
            </c:dLbl>
            <c:dLbl>
              <c:idx val="1"/>
              <c:layout>
                <c:manualLayout>
                  <c:x val="0.0164064457954284"/>
                  <c:y val="0.005797747187179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E2-4713-A287-A32EF6060A0B}"/>
                </c:ext>
              </c:extLst>
            </c:dLbl>
            <c:dLbl>
              <c:idx val="2"/>
              <c:layout>
                <c:manualLayout>
                  <c:x val="0.00957042671399991"/>
                  <c:y val="0.005797747187179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E2-4713-A287-A32EF6060A0B}"/>
                </c:ext>
              </c:extLst>
            </c:dLbl>
            <c:dLbl>
              <c:idx val="3"/>
              <c:layout>
                <c:manualLayout>
                  <c:x val="0.0109376305302856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E2-4713-A287-A32EF6060A0B}"/>
                </c:ext>
              </c:extLst>
            </c:dLbl>
            <c:dLbl>
              <c:idx val="4"/>
              <c:layout>
                <c:manualLayout>
                  <c:x val="0.0109376305302856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E2-4713-A287-A32EF6060A0B}"/>
                </c:ext>
              </c:extLst>
            </c:dLbl>
            <c:dLbl>
              <c:idx val="5"/>
              <c:layout>
                <c:manualLayout>
                  <c:x val="0.0123048343465713"/>
                  <c:y val="-0.005797747187179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E2-4713-A287-A32EF6060A0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0.4112696895002</c:v>
                </c:pt>
                <c:pt idx="1">
                  <c:v>0.292595282694293</c:v>
                </c:pt>
                <c:pt idx="2">
                  <c:v>0.221532218022637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9E2-4713-A287-A32EF6060A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1"/>
        <c:axId val="2039649256"/>
        <c:axId val="2039652328"/>
      </c:barChart>
      <c:catAx>
        <c:axId val="2039649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2039652328"/>
        <c:crosses val="autoZero"/>
        <c:auto val="1"/>
        <c:lblAlgn val="ctr"/>
        <c:lblOffset val="100"/>
        <c:noMultiLvlLbl val="0"/>
      </c:catAx>
      <c:valAx>
        <c:axId val="2039652328"/>
        <c:scaling>
          <c:orientation val="minMax"/>
          <c:max val="1.0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2039649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62919882286981"/>
          <c:y val="0.837644289853474"/>
          <c:w val="0.712441942282038"/>
          <c:h val="0.0693224732793376"/>
        </c:manualLayout>
      </c:layout>
      <c:overlay val="0"/>
      <c:txPr>
        <a:bodyPr/>
        <a:lstStyle/>
        <a:p>
          <a:pPr>
            <a:defRPr sz="1600" b="1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91596239522051"/>
          <c:y val="0.053715016015108"/>
          <c:w val="0.930877619971597"/>
          <c:h val="0.6316730352786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F250-4624-A143-9C2127E970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3"/>
                <c:pt idx="0">
                  <c:v>0.0440467080533278</c:v>
                </c:pt>
                <c:pt idx="1">
                  <c:v>0.0435268313333917</c:v>
                </c:pt>
                <c:pt idx="2">
                  <c:v>0.0234399863937097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250-4624-A143-9C2127E970F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Less than 6 months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3"/>
                <c:pt idx="0">
                  <c:v>0.502776210999318</c:v>
                </c:pt>
                <c:pt idx="1">
                  <c:v>0.588043597267233</c:v>
                </c:pt>
                <c:pt idx="2">
                  <c:v>0.637058614864079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250-4624-A143-9C2127E970F7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6 months-1 year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.00820322289771421"/>
                  <c:y val="0.0088117239872010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50-4624-A143-9C2127E970F7}"/>
                </c:ext>
              </c:extLst>
            </c:dLbl>
            <c:dLbl>
              <c:idx val="3"/>
              <c:layout>
                <c:manualLayout>
                  <c:x val="0.0123048343465713"/>
                  <c:y val="0.0058744826581340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50-4624-A143-9C2127E970F7}"/>
                </c:ext>
              </c:extLst>
            </c:dLbl>
            <c:dLbl>
              <c:idx val="4"/>
              <c:layout>
                <c:manualLayout>
                  <c:x val="0.00546881526514281"/>
                  <c:y val="0.0088117239872010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50-4624-A143-9C2127E970F7}"/>
                </c:ext>
              </c:extLst>
            </c:dLbl>
            <c:dLbl>
              <c:idx val="5"/>
              <c:layout>
                <c:manualLayout>
                  <c:x val="0.0150392419791427"/>
                  <c:y val="-0.017623447974402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50-4624-A143-9C2127E970F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3"/>
                <c:pt idx="0">
                  <c:v>0.150231412308169</c:v>
                </c:pt>
                <c:pt idx="1">
                  <c:v>0.138574603661207</c:v>
                </c:pt>
                <c:pt idx="2">
                  <c:v>0.171143203840343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250-4624-A143-9C2127E970F7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1 year or more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.0150392419791427"/>
                  <c:y val="-0.020560689303469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50-4624-A143-9C2127E970F7}"/>
                </c:ext>
              </c:extLst>
            </c:dLbl>
            <c:dLbl>
              <c:idx val="3"/>
              <c:layout>
                <c:manualLayout>
                  <c:x val="0.00820322289771421"/>
                  <c:y val="-0.017623447974402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50-4624-A143-9C2127E970F7}"/>
                </c:ext>
              </c:extLst>
            </c:dLbl>
            <c:dLbl>
              <c:idx val="4"/>
              <c:layout>
                <c:manualLayout>
                  <c:x val="0.0205080572442854"/>
                  <c:y val="-0.017623447974402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50-4624-A143-9C2127E970F7}"/>
                </c:ext>
              </c:extLst>
            </c:dLbl>
            <c:dLbl>
              <c:idx val="5"/>
              <c:layout>
                <c:manualLayout>
                  <c:x val="0.0205080572442855"/>
                  <c:y val="-0.029372413290670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50-4624-A143-9C2127E970F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3"/>
                <c:pt idx="0">
                  <c:v>Mexican Immigrants</c:v>
                </c:pt>
                <c:pt idx="1">
                  <c:v>Central American Immigrants</c:v>
                </c:pt>
                <c:pt idx="2">
                  <c:v>Immigrants from Other Regions</c:v>
                </c:pt>
              </c:strCache>
            </c:strRef>
          </c:cat>
          <c:val>
            <c:numRef>
              <c:f>Hoja1!$E$2:$E$7</c:f>
              <c:numCache>
                <c:formatCode>General</c:formatCode>
                <c:ptCount val="3"/>
                <c:pt idx="0">
                  <c:v>0.302945668639184</c:v>
                </c:pt>
                <c:pt idx="1">
                  <c:v>0.229854967738168</c:v>
                </c:pt>
                <c:pt idx="2">
                  <c:v>0.168358194901868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F250-4624-A143-9C2127E970F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1"/>
        <c:axId val="2039783096"/>
        <c:axId val="2039786328"/>
      </c:barChart>
      <c:catAx>
        <c:axId val="2039783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2039786328"/>
        <c:crosses val="autoZero"/>
        <c:auto val="1"/>
        <c:lblAlgn val="ctr"/>
        <c:lblOffset val="100"/>
        <c:noMultiLvlLbl val="0"/>
      </c:catAx>
      <c:valAx>
        <c:axId val="203978632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20397830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="1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16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DA798-9094-409E-9E4F-7EA570974CFA}" type="datetimeFigureOut">
              <a:rPr lang="es-MX" smtClean="0"/>
              <a:t>9/26/16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16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4BCFF-A5A5-45F1-9278-38940A288B0B}" type="slidenum">
              <a:rPr lang="es-MX" smtClean="0"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8302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16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5DE90-FCAE-4CFC-8AF3-4FC5AEF29DAB}" type="datetimeFigureOut">
              <a:rPr lang="es-MX" smtClean="0"/>
              <a:t>9/26/16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696913"/>
            <a:ext cx="45085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0714" y="4415531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16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DC5B1-3015-46DE-BC4F-246348F9B9B8}" type="slidenum">
              <a:rPr lang="es-MX" smtClean="0"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296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2141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1506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1675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2861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84709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6224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19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3677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20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21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488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0255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44116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9890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2104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9119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DC5B1-3015-46DE-BC4F-246348F9B9B8}" type="slidenum">
              <a:rPr lang="es-MX" smtClean="0"/>
              <a:t>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2141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4499" y="2414975"/>
            <a:ext cx="855099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8998" y="4405260"/>
            <a:ext cx="704199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9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8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7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6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5613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854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93491" y="311321"/>
            <a:ext cx="226349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3000" y="311321"/>
            <a:ext cx="662282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592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022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4670" y="4995508"/>
            <a:ext cx="8550990" cy="154400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4670" y="3294949"/>
            <a:ext cx="8550990" cy="170055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50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90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5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80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5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7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6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296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3000" y="1813931"/>
            <a:ext cx="4443161" cy="513047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13827" y="1813931"/>
            <a:ext cx="4443161" cy="513047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122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3000" y="1740150"/>
            <a:ext cx="4444908" cy="72521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504" indent="0">
              <a:buNone/>
              <a:defRPr sz="2200" b="1"/>
            </a:lvl2pPr>
            <a:lvl3pPr marL="1019007" indent="0">
              <a:buNone/>
              <a:defRPr sz="2000" b="1"/>
            </a:lvl3pPr>
            <a:lvl4pPr marL="1528511" indent="0">
              <a:buNone/>
              <a:defRPr sz="1800" b="1"/>
            </a:lvl4pPr>
            <a:lvl5pPr marL="2038015" indent="0">
              <a:buNone/>
              <a:defRPr sz="1800" b="1"/>
            </a:lvl5pPr>
            <a:lvl6pPr marL="2547518" indent="0">
              <a:buNone/>
              <a:defRPr sz="1800" b="1"/>
            </a:lvl6pPr>
            <a:lvl7pPr marL="3057022" indent="0">
              <a:buNone/>
              <a:defRPr sz="1800" b="1"/>
            </a:lvl7pPr>
            <a:lvl8pPr marL="3566526" indent="0">
              <a:buNone/>
              <a:defRPr sz="1800" b="1"/>
            </a:lvl8pPr>
            <a:lvl9pPr marL="4076029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000" y="2465362"/>
            <a:ext cx="4444908" cy="447904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10335" y="1740150"/>
            <a:ext cx="4446654" cy="72521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504" indent="0">
              <a:buNone/>
              <a:defRPr sz="2200" b="1"/>
            </a:lvl2pPr>
            <a:lvl3pPr marL="1019007" indent="0">
              <a:buNone/>
              <a:defRPr sz="2000" b="1"/>
            </a:lvl3pPr>
            <a:lvl4pPr marL="1528511" indent="0">
              <a:buNone/>
              <a:defRPr sz="1800" b="1"/>
            </a:lvl4pPr>
            <a:lvl5pPr marL="2038015" indent="0">
              <a:buNone/>
              <a:defRPr sz="1800" b="1"/>
            </a:lvl5pPr>
            <a:lvl6pPr marL="2547518" indent="0">
              <a:buNone/>
              <a:defRPr sz="1800" b="1"/>
            </a:lvl6pPr>
            <a:lvl7pPr marL="3057022" indent="0">
              <a:buNone/>
              <a:defRPr sz="1800" b="1"/>
            </a:lvl7pPr>
            <a:lvl8pPr marL="3566526" indent="0">
              <a:buNone/>
              <a:defRPr sz="1800" b="1"/>
            </a:lvl8pPr>
            <a:lvl9pPr marL="4076029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10335" y="2465362"/>
            <a:ext cx="4446654" cy="447904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54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5723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854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3000" y="309520"/>
            <a:ext cx="3309667" cy="131725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33176" y="309521"/>
            <a:ext cx="5623813" cy="663488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3000" y="1626780"/>
            <a:ext cx="3309667" cy="5317624"/>
          </a:xfrm>
        </p:spPr>
        <p:txBody>
          <a:bodyPr/>
          <a:lstStyle>
            <a:lvl1pPr marL="0" indent="0">
              <a:buNone/>
              <a:defRPr sz="1600"/>
            </a:lvl1pPr>
            <a:lvl2pPr marL="509504" indent="0">
              <a:buNone/>
              <a:defRPr sz="1300"/>
            </a:lvl2pPr>
            <a:lvl3pPr marL="1019007" indent="0">
              <a:buNone/>
              <a:defRPr sz="1100"/>
            </a:lvl3pPr>
            <a:lvl4pPr marL="1528511" indent="0">
              <a:buNone/>
              <a:defRPr sz="1000"/>
            </a:lvl4pPr>
            <a:lvl5pPr marL="2038015" indent="0">
              <a:buNone/>
              <a:defRPr sz="1000"/>
            </a:lvl5pPr>
            <a:lvl6pPr marL="2547518" indent="0">
              <a:buNone/>
              <a:defRPr sz="1000"/>
            </a:lvl6pPr>
            <a:lvl7pPr marL="3057022" indent="0">
              <a:buNone/>
              <a:defRPr sz="1000"/>
            </a:lvl7pPr>
            <a:lvl8pPr marL="3566526" indent="0">
              <a:buNone/>
              <a:defRPr sz="1000"/>
            </a:lvl8pPr>
            <a:lvl9pPr marL="407602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736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1828" y="5441792"/>
            <a:ext cx="6035993" cy="64243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1828" y="694620"/>
            <a:ext cx="6035993" cy="4664393"/>
          </a:xfrm>
        </p:spPr>
        <p:txBody>
          <a:bodyPr/>
          <a:lstStyle>
            <a:lvl1pPr marL="0" indent="0">
              <a:buNone/>
              <a:defRPr sz="3600"/>
            </a:lvl1pPr>
            <a:lvl2pPr marL="509504" indent="0">
              <a:buNone/>
              <a:defRPr sz="3100"/>
            </a:lvl2pPr>
            <a:lvl3pPr marL="1019007" indent="0">
              <a:buNone/>
              <a:defRPr sz="2700"/>
            </a:lvl3pPr>
            <a:lvl4pPr marL="1528511" indent="0">
              <a:buNone/>
              <a:defRPr sz="2200"/>
            </a:lvl4pPr>
            <a:lvl5pPr marL="2038015" indent="0">
              <a:buNone/>
              <a:defRPr sz="2200"/>
            </a:lvl5pPr>
            <a:lvl6pPr marL="2547518" indent="0">
              <a:buNone/>
              <a:defRPr sz="2200"/>
            </a:lvl6pPr>
            <a:lvl7pPr marL="3057022" indent="0">
              <a:buNone/>
              <a:defRPr sz="2200"/>
            </a:lvl7pPr>
            <a:lvl8pPr marL="3566526" indent="0">
              <a:buNone/>
              <a:defRPr sz="2200"/>
            </a:lvl8pPr>
            <a:lvl9pPr marL="4076029" indent="0">
              <a:buNone/>
              <a:defRPr sz="22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1828" y="6084226"/>
            <a:ext cx="6035993" cy="912363"/>
          </a:xfrm>
        </p:spPr>
        <p:txBody>
          <a:bodyPr/>
          <a:lstStyle>
            <a:lvl1pPr marL="0" indent="0">
              <a:buNone/>
              <a:defRPr sz="1600"/>
            </a:lvl1pPr>
            <a:lvl2pPr marL="509504" indent="0">
              <a:buNone/>
              <a:defRPr sz="1300"/>
            </a:lvl2pPr>
            <a:lvl3pPr marL="1019007" indent="0">
              <a:buNone/>
              <a:defRPr sz="1100"/>
            </a:lvl3pPr>
            <a:lvl4pPr marL="1528511" indent="0">
              <a:buNone/>
              <a:defRPr sz="1000"/>
            </a:lvl4pPr>
            <a:lvl5pPr marL="2038015" indent="0">
              <a:buNone/>
              <a:defRPr sz="1000"/>
            </a:lvl5pPr>
            <a:lvl6pPr marL="2547518" indent="0">
              <a:buNone/>
              <a:defRPr sz="1000"/>
            </a:lvl6pPr>
            <a:lvl7pPr marL="3057022" indent="0">
              <a:buNone/>
              <a:defRPr sz="1000"/>
            </a:lvl7pPr>
            <a:lvl8pPr marL="3566526" indent="0">
              <a:buNone/>
              <a:defRPr sz="1000"/>
            </a:lvl8pPr>
            <a:lvl9pPr marL="407602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097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3000" y="311320"/>
            <a:ext cx="9053989" cy="1295665"/>
          </a:xfrm>
          <a:prstGeom prst="rect">
            <a:avLst/>
          </a:prstGeom>
        </p:spPr>
        <p:txBody>
          <a:bodyPr vert="horz" lIns="101901" tIns="50950" rIns="101901" bIns="5095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3000" y="1813931"/>
            <a:ext cx="9053989" cy="5130473"/>
          </a:xfrm>
          <a:prstGeom prst="rect">
            <a:avLst/>
          </a:prstGeom>
        </p:spPr>
        <p:txBody>
          <a:bodyPr vert="horz" lIns="101901" tIns="50950" rIns="101901" bIns="5095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2999" y="7205336"/>
            <a:ext cx="2347331" cy="413893"/>
          </a:xfrm>
          <a:prstGeom prst="rect">
            <a:avLst/>
          </a:prstGeom>
        </p:spPr>
        <p:txBody>
          <a:bodyPr vert="horz" lIns="101901" tIns="50950" rIns="101901" bIns="5095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B8310-D625-438C-B978-8937EE7D26DC}" type="datetimeFigureOut">
              <a:rPr lang="es-MX" smtClean="0"/>
              <a:pPr/>
              <a:t>9/26/16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37163" y="7205336"/>
            <a:ext cx="3185663" cy="413893"/>
          </a:xfrm>
          <a:prstGeom prst="rect">
            <a:avLst/>
          </a:prstGeom>
        </p:spPr>
        <p:txBody>
          <a:bodyPr vert="horz" lIns="101901" tIns="50950" rIns="101901" bIns="5095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09658" y="7205336"/>
            <a:ext cx="2347331" cy="413893"/>
          </a:xfrm>
          <a:prstGeom prst="rect">
            <a:avLst/>
          </a:prstGeom>
        </p:spPr>
        <p:txBody>
          <a:bodyPr vert="horz" lIns="101901" tIns="50950" rIns="101901" bIns="5095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13A92-6824-4566-B7B7-0989555DBD24}" type="slidenum">
              <a:rPr lang="es-MX" smtClean="0"/>
              <a:pPr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20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007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128" indent="-382128" algn="l" defTabSz="101900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943" indent="-318440" algn="l" defTabSz="1019007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759" indent="-254752" algn="l" defTabSz="101900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3263" indent="-254752" algn="l" defTabSz="1019007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767" indent="-254752" algn="l" defTabSz="1019007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2270" indent="-254752" algn="l" defTabSz="101900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774" indent="-254752" algn="l" defTabSz="101900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1278" indent="-254752" algn="l" defTabSz="101900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781" indent="-254752" algn="l" defTabSz="101900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504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9007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511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8015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518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7022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6526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6029" algn="l" defTabSz="10190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43147" y="2505382"/>
            <a:ext cx="8360230" cy="2462213"/>
          </a:xfrm>
        </p:spPr>
        <p:txBody>
          <a:bodyPr wrap="square" lIns="0" tIns="0" rIns="0" bIns="0">
            <a:spAutoFit/>
          </a:bodyPr>
          <a:lstStyle/>
          <a:p>
            <a:r>
              <a:rPr lang="en-GB" sz="4400" b="1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44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igration and </a:t>
            </a:r>
            <a:r>
              <a:rPr lang="en-GB" sz="4400" b="1" cap="small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sz="44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ealth: </a:t>
            </a:r>
            <a:r>
              <a:rPr lang="en-GB" sz="44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4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Statistical Approach</a:t>
            </a:r>
            <a:br>
              <a:rPr lang="en-GB" sz="44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Mexican and Central American Immigrants in the United States</a:t>
            </a:r>
            <a:endParaRPr lang="en-GB" sz="44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74010" y="6543710"/>
            <a:ext cx="7192700" cy="923330"/>
          </a:xfrm>
        </p:spPr>
        <p:txBody>
          <a:bodyPr wrap="none" lIns="0" tIns="0" rIns="0" bIns="0">
            <a:spAutoFit/>
          </a:bodyPr>
          <a:lstStyle/>
          <a:p>
            <a:pPr algn="r" defTabSz="912495">
              <a:spcBef>
                <a:spcPts val="0"/>
              </a:spcBef>
              <a:defRPr/>
            </a:pPr>
            <a:r>
              <a:rPr lang="en-GB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Workshop on Migration and Health</a:t>
            </a:r>
          </a:p>
          <a:p>
            <a:pPr algn="r" defTabSz="912495">
              <a:spcBef>
                <a:spcPts val="0"/>
              </a:spcBef>
              <a:defRPr/>
            </a:pPr>
            <a:r>
              <a:rPr lang="en-GB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San José, Costa Rica</a:t>
            </a:r>
          </a:p>
          <a:p>
            <a:pPr algn="r" defTabSz="912495">
              <a:spcBef>
                <a:spcPts val="0"/>
              </a:spcBef>
              <a:defRPr/>
            </a:pPr>
            <a:r>
              <a:rPr lang="en-GB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September 27-28, 2016</a:t>
            </a:r>
            <a:endParaRPr lang="en-GB" sz="2000" b="1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pic>
        <p:nvPicPr>
          <p:cNvPr id="6" name="Picture 1" descr="CRM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556" y="5569109"/>
            <a:ext cx="2735918" cy="91593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7 Conector recto"/>
          <p:cNvCxnSpPr/>
          <p:nvPr/>
        </p:nvCxnSpPr>
        <p:spPr>
          <a:xfrm>
            <a:off x="356259" y="3871356"/>
            <a:ext cx="931025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592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10" name="2 Marcador de contenido"/>
          <p:cNvSpPr txBox="1">
            <a:spLocks/>
          </p:cNvSpPr>
          <p:nvPr/>
        </p:nvSpPr>
        <p:spPr>
          <a:xfrm>
            <a:off x="722184" y="5922396"/>
            <a:ext cx="864096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1200"/>
              </a:spcBef>
              <a:tabLst>
                <a:tab pos="541338" algn="l"/>
              </a:tabLst>
            </a:pPr>
            <a:r>
              <a:rPr lang="en-GB" sz="54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General Age Groups</a:t>
            </a:r>
            <a:endParaRPr lang="en-GB" sz="5400" b="1" cap="smal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23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1237666690"/>
              </p:ext>
            </p:extLst>
          </p:nvPr>
        </p:nvGraphicFramePr>
        <p:xfrm>
          <a:off x="349474" y="2196935"/>
          <a:ext cx="9289032" cy="4595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20044" y="997066"/>
            <a:ext cx="862148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 smtClean="0"/>
              <a:t>Distribution of Immigrant Populations in the United States, by Region of Origin, by General Age Group, 2014</a:t>
            </a:r>
            <a:endParaRPr lang="en-GB" dirty="0"/>
          </a:p>
        </p:txBody>
      </p:sp>
      <p:sp>
        <p:nvSpPr>
          <p:cNvPr id="11" name="10 CuadroTexto"/>
          <p:cNvSpPr txBox="1"/>
          <p:nvPr/>
        </p:nvSpPr>
        <p:spPr>
          <a:xfrm>
            <a:off x="8248076" y="2179659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N: 47.0 M</a:t>
            </a:r>
            <a:endParaRPr lang="en-GB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705149" y="2023306"/>
            <a:ext cx="807913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600" b="1" dirty="0" smtClean="0"/>
              <a:t>Mexicans</a:t>
            </a:r>
          </a:p>
          <a:p>
            <a:pPr algn="r"/>
            <a:r>
              <a:rPr lang="en-GB" sz="1600" dirty="0" smtClean="0"/>
              <a:t>12.6 M</a:t>
            </a:r>
            <a:endParaRPr lang="en-GB" sz="16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951938" y="2632906"/>
            <a:ext cx="1561124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600" b="1" dirty="0" smtClean="0"/>
              <a:t>Central Americans</a:t>
            </a:r>
          </a:p>
          <a:p>
            <a:pPr algn="r"/>
            <a:r>
              <a:rPr lang="en-GB" sz="1600" dirty="0" smtClean="0"/>
              <a:t>5.9 M</a:t>
            </a:r>
            <a:endParaRPr lang="en-GB" sz="16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299088" y="3242506"/>
            <a:ext cx="1213974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600" b="1" dirty="0" smtClean="0"/>
              <a:t>Other Regions</a:t>
            </a:r>
          </a:p>
          <a:p>
            <a:pPr algn="r"/>
            <a:r>
              <a:rPr lang="en-GB" sz="1600" dirty="0" smtClean="0"/>
              <a:t>28.5 M</a:t>
            </a:r>
            <a:endParaRPr lang="en-GB" sz="1600" dirty="0"/>
          </a:p>
        </p:txBody>
      </p:sp>
      <p:cxnSp>
        <p:nvCxnSpPr>
          <p:cNvPr id="5" name="4 Conector recto de flecha"/>
          <p:cNvCxnSpPr>
            <a:stCxn id="12" idx="3"/>
          </p:cNvCxnSpPr>
          <p:nvPr/>
        </p:nvCxnSpPr>
        <p:spPr>
          <a:xfrm>
            <a:off x="2513062" y="2269528"/>
            <a:ext cx="2569577" cy="521173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13" idx="3"/>
          </p:cNvCxnSpPr>
          <p:nvPr/>
        </p:nvCxnSpPr>
        <p:spPr>
          <a:xfrm>
            <a:off x="2513062" y="2879128"/>
            <a:ext cx="2510200" cy="386586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14" idx="3"/>
          </p:cNvCxnSpPr>
          <p:nvPr/>
        </p:nvCxnSpPr>
        <p:spPr>
          <a:xfrm>
            <a:off x="2513062" y="3488728"/>
            <a:ext cx="2450824" cy="263875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7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97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10" name="2 Marcador de contenido"/>
          <p:cNvSpPr txBox="1">
            <a:spLocks/>
          </p:cNvSpPr>
          <p:nvPr/>
        </p:nvSpPr>
        <p:spPr>
          <a:xfrm>
            <a:off x="710308" y="5376132"/>
            <a:ext cx="86409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1200"/>
              </a:spcBef>
              <a:tabLst>
                <a:tab pos="541338" algn="l"/>
              </a:tabLst>
            </a:pPr>
            <a:r>
              <a:rPr lang="en-GB" sz="40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Immigrant Populations Aged 0-17 Years in the United States</a:t>
            </a:r>
            <a:endParaRPr lang="en-GB" sz="4000" b="1" cap="smal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23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566535936"/>
              </p:ext>
            </p:extLst>
          </p:nvPr>
        </p:nvGraphicFramePr>
        <p:xfrm>
          <a:off x="330885" y="2388840"/>
          <a:ext cx="9289032" cy="4641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4107" y="995555"/>
            <a:ext cx="8633362" cy="1107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/>
              <a:t>Distribution of Immigrant Populations </a:t>
            </a:r>
            <a:r>
              <a:rPr lang="en-GB" dirty="0" smtClean="0"/>
              <a:t> Aged 0-</a:t>
            </a:r>
            <a:r>
              <a:rPr lang="en-GB" dirty="0" smtClean="0"/>
              <a:t>17 Years in the United States, by Region of Origin, by Persons Who Received Preventative Health Care in the Past 12 Months, 2014</a:t>
            </a:r>
            <a:endParaRPr lang="en-GB" dirty="0"/>
          </a:p>
        </p:txBody>
      </p:sp>
      <p:sp>
        <p:nvSpPr>
          <p:cNvPr id="10" name="9 CuadroTexto"/>
          <p:cNvSpPr txBox="1"/>
          <p:nvPr/>
        </p:nvSpPr>
        <p:spPr>
          <a:xfrm>
            <a:off x="374736" y="2429041"/>
            <a:ext cx="71493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N: 3.1 M</a:t>
            </a:r>
            <a:endParaRPr lang="en-GB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132284" y="5754132"/>
            <a:ext cx="604492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0.7 M                                                 0.4 M                                                  2.0 M</a:t>
            </a:r>
            <a:endParaRPr lang="en-GB" sz="1600" dirty="0"/>
          </a:p>
        </p:txBody>
      </p:sp>
      <p:sp>
        <p:nvSpPr>
          <p:cNvPr id="12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3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821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10" name="2 Marcador de contenido"/>
          <p:cNvSpPr txBox="1">
            <a:spLocks/>
          </p:cNvSpPr>
          <p:nvPr/>
        </p:nvSpPr>
        <p:spPr>
          <a:xfrm>
            <a:off x="710308" y="5293004"/>
            <a:ext cx="86409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1200"/>
              </a:spcBef>
              <a:tabLst>
                <a:tab pos="541338" algn="l"/>
              </a:tabLst>
            </a:pPr>
            <a:r>
              <a:rPr lang="en-GB" sz="40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Immigrant Populations Aged 18 Years and Older in the United States</a:t>
            </a:r>
            <a:endParaRPr lang="en-GB" sz="4000" b="1" cap="smal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182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1512050476"/>
              </p:ext>
            </p:extLst>
          </p:nvPr>
        </p:nvGraphicFramePr>
        <p:xfrm>
          <a:off x="349474" y="2208810"/>
          <a:ext cx="9289032" cy="456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08169" y="1008941"/>
            <a:ext cx="8645237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/>
              <a:t>Distribution of Immigrant Populations  Aged 0-17 Years in the United States, by Region of Origin, by </a:t>
            </a:r>
            <a:r>
              <a:rPr lang="en-GB" dirty="0" smtClean="0"/>
              <a:t>Time Passed Since their Last Visit to </a:t>
            </a:r>
            <a:r>
              <a:rPr lang="es-MX" dirty="0" smtClean="0"/>
              <a:t>the Doctor, </a:t>
            </a:r>
            <a:r>
              <a:rPr lang="es-MX" dirty="0" smtClean="0"/>
              <a:t>2014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86611" y="2405290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N: 43.9 M</a:t>
            </a:r>
            <a:endParaRPr lang="es-MX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900878" y="5789756"/>
            <a:ext cx="643926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1600" dirty="0" smtClean="0"/>
              <a:t>11.9 M                                                    5.5 M                                                   26.5 M</a:t>
            </a:r>
            <a:endParaRPr lang="es-MX" sz="1600" dirty="0"/>
          </a:p>
        </p:txBody>
      </p:sp>
      <p:sp>
        <p:nvSpPr>
          <p:cNvPr id="10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3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72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355909172"/>
              </p:ext>
            </p:extLst>
          </p:nvPr>
        </p:nvGraphicFramePr>
        <p:xfrm>
          <a:off x="349474" y="2220686"/>
          <a:ext cx="9289032" cy="4548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4107" y="999152"/>
            <a:ext cx="8633361" cy="1107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 smtClean="0"/>
              <a:t>Distribution of Immigrant Populations Aged 18 </a:t>
            </a:r>
            <a:r>
              <a:rPr lang="en-GB" dirty="0" smtClean="0"/>
              <a:t>Years and Older in the United States Diagnosed with Cancer, Diabetes, Heart Disease and Hypertension, by Region of Origin</a:t>
            </a:r>
            <a:r>
              <a:rPr lang="en-GB" dirty="0" smtClean="0"/>
              <a:t>, 2014</a:t>
            </a:r>
            <a:endParaRPr lang="en-GB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900878" y="5789756"/>
            <a:ext cx="643926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11.9 M                                                     5.5 M                                                  26.5 M</a:t>
            </a:r>
            <a:endParaRPr lang="en-GB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86611" y="2405290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N: 43.9 M</a:t>
            </a:r>
            <a:endParaRPr lang="en-GB" sz="1600" dirty="0"/>
          </a:p>
        </p:txBody>
      </p:sp>
      <p:sp>
        <p:nvSpPr>
          <p:cNvPr id="10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3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684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-145454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2043128243"/>
              </p:ext>
            </p:extLst>
          </p:nvPr>
        </p:nvGraphicFramePr>
        <p:xfrm>
          <a:off x="349474" y="2374826"/>
          <a:ext cx="9289032" cy="4370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4107" y="1011028"/>
            <a:ext cx="8633361" cy="1107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 smtClean="0"/>
              <a:t>Distribution of Immigrant Populations Aged 18-64 Years in the United States Wh</a:t>
            </a:r>
            <a:r>
              <a:rPr lang="en-GB" dirty="0" smtClean="0"/>
              <a:t>o Were </a:t>
            </a:r>
            <a:r>
              <a:rPr lang="en-GB" dirty="0" smtClean="0"/>
              <a:t>Vaccinated Against the Human Papillomavirus (HPV), by Region of Origin, 2014</a:t>
            </a:r>
            <a:endParaRPr lang="en-GB" dirty="0"/>
          </a:p>
        </p:txBody>
      </p:sp>
      <p:sp>
        <p:nvSpPr>
          <p:cNvPr id="10" name="9 CuadroTexto"/>
          <p:cNvSpPr txBox="1"/>
          <p:nvPr/>
        </p:nvSpPr>
        <p:spPr>
          <a:xfrm>
            <a:off x="398486" y="2440916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N: 37.5 M</a:t>
            </a:r>
            <a:endParaRPr lang="en-GB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079008" y="6110390"/>
            <a:ext cx="634628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11.0 M                                                   5.0 M                                                  21.5 M</a:t>
            </a:r>
            <a:endParaRPr lang="en-GB" sz="1600" dirty="0"/>
          </a:p>
        </p:txBody>
      </p:sp>
      <p:sp>
        <p:nvSpPr>
          <p:cNvPr id="12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3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904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691388409"/>
              </p:ext>
            </p:extLst>
          </p:nvPr>
        </p:nvGraphicFramePr>
        <p:xfrm>
          <a:off x="420726" y="2279824"/>
          <a:ext cx="9289032" cy="4500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08169" y="997066"/>
            <a:ext cx="8645237" cy="1107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 smtClean="0"/>
              <a:t>Distribution of Immigrant Populations Aged </a:t>
            </a:r>
            <a:r>
              <a:rPr lang="en-GB" dirty="0" smtClean="0"/>
              <a:t>18 Years and Older in the United States, by Region of Origin, by Persons Who Had Health Insurance the Previous Year, 2015</a:t>
            </a:r>
            <a:endParaRPr lang="en-GB" dirty="0"/>
          </a:p>
        </p:txBody>
      </p:sp>
      <p:sp>
        <p:nvSpPr>
          <p:cNvPr id="9" name="8 CuadroTexto"/>
          <p:cNvSpPr txBox="1"/>
          <p:nvPr/>
        </p:nvSpPr>
        <p:spPr>
          <a:xfrm>
            <a:off x="398486" y="2440916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N: 43.2 M</a:t>
            </a:r>
            <a:endParaRPr lang="en-GB" sz="1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2826990" y="3293960"/>
            <a:ext cx="58509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11.5 M</a:t>
            </a:r>
            <a:endParaRPr lang="en-GB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931186" y="4580453"/>
            <a:ext cx="48090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3.6 M</a:t>
            </a:r>
            <a:endParaRPr lang="en-GB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826990" y="5866947"/>
            <a:ext cx="58509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28.3 M</a:t>
            </a:r>
            <a:endParaRPr lang="en-GB" sz="1600" dirty="0"/>
          </a:p>
        </p:txBody>
      </p:sp>
      <p:sp>
        <p:nvSpPr>
          <p:cNvPr id="13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4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44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4179975398"/>
              </p:ext>
            </p:extLst>
          </p:nvPr>
        </p:nvGraphicFramePr>
        <p:xfrm>
          <a:off x="386272" y="2185060"/>
          <a:ext cx="9289032" cy="458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4107" y="1008942"/>
            <a:ext cx="8633361" cy="1107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 smtClean="0"/>
              <a:t>Distribution of Immigrant Populations Aged 18 Years and Older in the United States Who Had Health Insurance the Previous Year, by Region of Origin, by Type of Health Insurance, 2015</a:t>
            </a:r>
            <a:endParaRPr lang="en-GB" dirty="0"/>
          </a:p>
        </p:txBody>
      </p:sp>
      <p:sp>
        <p:nvSpPr>
          <p:cNvPr id="9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0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77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09514" y="1346729"/>
            <a:ext cx="8640960" cy="61555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1019007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en-GB" sz="4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709515" y="2158802"/>
            <a:ext cx="8640960" cy="203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Immigrant population in the United States 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  <a:endParaRPr lang="en-GB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General age 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groups;</a:t>
            </a:r>
            <a:endParaRPr lang="en-GB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66704" lvl="1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Ø"/>
              <a:tabLst>
                <a:tab pos="541338" algn="l"/>
              </a:tabLst>
            </a:pPr>
            <a:r>
              <a:rPr lang="en-GB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Immigrants aged 0-17 years in the United </a:t>
            </a:r>
            <a:r>
              <a:rPr lang="en-GB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States;</a:t>
            </a:r>
            <a:endParaRPr lang="en-GB" sz="23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66704" lvl="1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Ø"/>
              <a:tabLst>
                <a:tab pos="541338" algn="l"/>
              </a:tabLst>
            </a:pPr>
            <a:r>
              <a:rPr lang="en-GB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Immigrants aged 18 years </a:t>
            </a:r>
            <a:r>
              <a:rPr lang="en-GB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en-GB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older in the United </a:t>
            </a:r>
            <a:r>
              <a:rPr lang="en-GB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States.</a:t>
            </a:r>
            <a:endParaRPr lang="en-GB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262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709514" y="1346729"/>
            <a:ext cx="8640960" cy="61555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1019007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GB" sz="4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709515" y="2158802"/>
            <a:ext cx="8640960" cy="2308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Mexican and Central American i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mmigrant populations are at a disadvantage 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compared to immigrants from other nationalities;</a:t>
            </a:r>
            <a:endParaRPr lang="en-GB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buClr>
                <a:srgbClr val="00B050"/>
              </a:buClr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Central 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American immigrants have slightly better conditions than Mexican immigrants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981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685763" y="3923675"/>
            <a:ext cx="8640960" cy="61555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1019007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GB" sz="40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801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10" name="2 Marcador de contenido"/>
          <p:cNvSpPr txBox="1">
            <a:spLocks/>
          </p:cNvSpPr>
          <p:nvPr/>
        </p:nvSpPr>
        <p:spPr>
          <a:xfrm>
            <a:off x="686558" y="4960494"/>
            <a:ext cx="8640960" cy="16619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504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9007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511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8015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518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7022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6526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6029" indent="0" algn="ctr" defTabSz="1019007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1200"/>
              </a:spcBef>
              <a:tabLst>
                <a:tab pos="541338" algn="l"/>
              </a:tabLst>
            </a:pPr>
            <a:r>
              <a:rPr lang="en-GB" sz="54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Resident Population in the United States</a:t>
            </a:r>
            <a:endParaRPr lang="en-GB" sz="5400" b="1" cap="smal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739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710308" y="1006674"/>
            <a:ext cx="864096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400" b="1" dirty="0" smtClean="0"/>
              <a:t>Distribution of the Population </a:t>
            </a:r>
            <a:r>
              <a:rPr lang="en-GB" sz="2400" b="1" dirty="0" smtClean="0"/>
              <a:t>of</a:t>
            </a:r>
            <a:r>
              <a:rPr lang="en-GB" sz="2400" b="1" dirty="0" smtClean="0"/>
              <a:t> </a:t>
            </a:r>
            <a:r>
              <a:rPr lang="en-GB" sz="2400" b="1" dirty="0" smtClean="0"/>
              <a:t>the United States, by Region of Origin and Ethnic </a:t>
            </a:r>
            <a:r>
              <a:rPr lang="en-GB" sz="2400" b="1" dirty="0"/>
              <a:t>G</a:t>
            </a:r>
            <a:r>
              <a:rPr lang="en-GB" sz="2400" b="1" dirty="0" smtClean="0"/>
              <a:t>roup or Race, 2014</a:t>
            </a:r>
            <a:endParaRPr lang="en-GB" sz="2400" b="1" dirty="0"/>
          </a:p>
        </p:txBody>
      </p:sp>
      <p:sp>
        <p:nvSpPr>
          <p:cNvPr id="8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</a:t>
            </a:r>
            <a:r>
              <a:rPr lang="en-GB" sz="1200" dirty="0" smtClean="0"/>
              <a:t>on U.S</a:t>
            </a:r>
            <a:r>
              <a:rPr lang="en-GB" sz="1200" dirty="0" smtClean="0"/>
              <a:t>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2238" y="2144032"/>
            <a:ext cx="157575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dirty="0" smtClean="0"/>
              <a:t>N: 313 096 338</a:t>
            </a:r>
            <a:endParaRPr lang="en-GB" dirty="0"/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3062159196"/>
              </p:ext>
            </p:extLst>
          </p:nvPr>
        </p:nvGraphicFramePr>
        <p:xfrm>
          <a:off x="1436916" y="1746443"/>
          <a:ext cx="7694554" cy="5129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727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96" y="1588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3541669488"/>
              </p:ext>
            </p:extLst>
          </p:nvPr>
        </p:nvGraphicFramePr>
        <p:xfrm>
          <a:off x="330884" y="1888177"/>
          <a:ext cx="9307621" cy="5207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0308" y="1006674"/>
            <a:ext cx="864096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 smtClean="0"/>
              <a:t>Distribution of Immigrant Populations in the United States, </a:t>
            </a:r>
          </a:p>
          <a:p>
            <a:r>
              <a:rPr lang="en-GB" dirty="0"/>
              <a:t>b</a:t>
            </a:r>
            <a:r>
              <a:rPr lang="en-GB" dirty="0" smtClean="0"/>
              <a:t>y Region of Origin and Gender, 2014</a:t>
            </a:r>
            <a:endParaRPr lang="en-GB" dirty="0"/>
          </a:p>
        </p:txBody>
      </p:sp>
      <p:sp>
        <p:nvSpPr>
          <p:cNvPr id="10" name="9 CuadroTexto"/>
          <p:cNvSpPr txBox="1"/>
          <p:nvPr/>
        </p:nvSpPr>
        <p:spPr>
          <a:xfrm>
            <a:off x="1669147" y="6704151"/>
            <a:ext cx="56954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12.6 M                                            5.9 M                                            28.5 M</a:t>
            </a:r>
            <a:endParaRPr lang="en-GB" sz="16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829967" y="5789758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N: 47.0 M</a:t>
            </a:r>
            <a:endParaRPr lang="en-GB" sz="1600" dirty="0"/>
          </a:p>
        </p:txBody>
      </p:sp>
      <p:sp>
        <p:nvSpPr>
          <p:cNvPr id="11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2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582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3565070284"/>
              </p:ext>
            </p:extLst>
          </p:nvPr>
        </p:nvGraphicFramePr>
        <p:xfrm>
          <a:off x="349474" y="2185059"/>
          <a:ext cx="9289032" cy="458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0308" y="1006674"/>
            <a:ext cx="864096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/>
              <a:t>Distribution of Immigrant Populations in the United States, </a:t>
            </a:r>
          </a:p>
          <a:p>
            <a:r>
              <a:rPr lang="en-GB" dirty="0"/>
              <a:t>by Region of Origin and </a:t>
            </a:r>
            <a:r>
              <a:rPr lang="en-GB" dirty="0" smtClean="0"/>
              <a:t>Age </a:t>
            </a:r>
            <a:r>
              <a:rPr lang="en-GB" dirty="0" smtClean="0"/>
              <a:t>Group, </a:t>
            </a:r>
            <a:r>
              <a:rPr lang="en-GB" dirty="0" smtClean="0"/>
              <a:t>2014</a:t>
            </a:r>
            <a:endParaRPr lang="en-GB" dirty="0"/>
          </a:p>
        </p:txBody>
      </p:sp>
      <p:sp>
        <p:nvSpPr>
          <p:cNvPr id="8" name="7 CuadroTexto"/>
          <p:cNvSpPr txBox="1"/>
          <p:nvPr/>
        </p:nvSpPr>
        <p:spPr>
          <a:xfrm>
            <a:off x="386611" y="1977779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N: 47.0 M</a:t>
            </a:r>
            <a:endParaRPr lang="en-GB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072908" y="5872878"/>
            <a:ext cx="616034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12.6 M                                                5.9 M                                                 28.5 M</a:t>
            </a:r>
            <a:endParaRPr lang="en-GB" sz="1600" dirty="0"/>
          </a:p>
        </p:txBody>
      </p:sp>
      <p:sp>
        <p:nvSpPr>
          <p:cNvPr id="10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2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011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2814000178"/>
              </p:ext>
            </p:extLst>
          </p:nvPr>
        </p:nvGraphicFramePr>
        <p:xfrm>
          <a:off x="462230" y="2094354"/>
          <a:ext cx="9137115" cy="4674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0307" y="1006674"/>
            <a:ext cx="8640961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/>
              <a:t>Distribution of Immigrant Populations in the United States, </a:t>
            </a:r>
          </a:p>
          <a:p>
            <a:r>
              <a:rPr lang="en-GB" dirty="0"/>
              <a:t>by Region of Origin and </a:t>
            </a:r>
            <a:r>
              <a:rPr lang="en-GB" dirty="0" smtClean="0"/>
              <a:t>Perceived Health, 2014</a:t>
            </a:r>
            <a:endParaRPr lang="en-GB" dirty="0"/>
          </a:p>
        </p:txBody>
      </p:sp>
      <p:sp>
        <p:nvSpPr>
          <p:cNvPr id="8" name="7 CuadroTexto"/>
          <p:cNvSpPr txBox="1"/>
          <p:nvPr/>
        </p:nvSpPr>
        <p:spPr>
          <a:xfrm>
            <a:off x="8829967" y="5789758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N: 47.0 M</a:t>
            </a:r>
            <a:endParaRPr lang="en-GB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669147" y="6656651"/>
            <a:ext cx="56954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12.6 M                                            5.9 M                                            28.5 M</a:t>
            </a:r>
            <a:endParaRPr lang="en-GB" sz="1600" dirty="0"/>
          </a:p>
        </p:txBody>
      </p:sp>
      <p:sp>
        <p:nvSpPr>
          <p:cNvPr id="10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2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63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2851225668"/>
              </p:ext>
            </p:extLst>
          </p:nvPr>
        </p:nvGraphicFramePr>
        <p:xfrm>
          <a:off x="349474" y="2006930"/>
          <a:ext cx="9289032" cy="4475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08169" y="1008941"/>
            <a:ext cx="8645237" cy="1107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/>
              <a:t>Distribution of Immigrant Populations in the United </a:t>
            </a:r>
            <a:r>
              <a:rPr lang="en-GB" dirty="0" smtClean="0"/>
              <a:t>States </a:t>
            </a:r>
            <a:endParaRPr lang="en-GB" dirty="0"/>
          </a:p>
          <a:p>
            <a:r>
              <a:rPr lang="en-GB" dirty="0" smtClean="0"/>
              <a:t>Without Habitual </a:t>
            </a:r>
            <a:r>
              <a:rPr lang="en-GB" dirty="0" smtClean="0"/>
              <a:t>Access to a Health Care Facility, </a:t>
            </a:r>
            <a:r>
              <a:rPr lang="en-GB" dirty="0" smtClean="0"/>
              <a:t>by Region of </a:t>
            </a:r>
            <a:r>
              <a:rPr lang="en-GB" dirty="0" smtClean="0"/>
              <a:t>Origin, </a:t>
            </a:r>
            <a:r>
              <a:rPr lang="en-GB" dirty="0" smtClean="0"/>
              <a:t>2014</a:t>
            </a:r>
            <a:endParaRPr lang="en-GB" dirty="0"/>
          </a:p>
        </p:txBody>
      </p:sp>
      <p:sp>
        <p:nvSpPr>
          <p:cNvPr id="8" name="7 CuadroTexto"/>
          <p:cNvSpPr txBox="1"/>
          <p:nvPr/>
        </p:nvSpPr>
        <p:spPr>
          <a:xfrm>
            <a:off x="386611" y="1977779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N: 47.0 M</a:t>
            </a:r>
            <a:endParaRPr lang="en-GB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001656" y="5932256"/>
            <a:ext cx="625331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12.6 M                                                  5.9 M                                                 28.5 M</a:t>
            </a:r>
            <a:endParaRPr lang="en-GB" sz="1600" dirty="0"/>
          </a:p>
        </p:txBody>
      </p:sp>
      <p:sp>
        <p:nvSpPr>
          <p:cNvPr id="10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2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74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058400" cy="7772400"/>
          </a:xfrm>
          <a:prstGeom prst="rect">
            <a:avLst/>
          </a:prstGeom>
        </p:spPr>
      </p:pic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2296125419"/>
              </p:ext>
            </p:extLst>
          </p:nvPr>
        </p:nvGraphicFramePr>
        <p:xfrm>
          <a:off x="349474" y="2196935"/>
          <a:ext cx="9289032" cy="4595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20044" y="997066"/>
            <a:ext cx="8621487" cy="1107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s-MX"/>
            </a:defPPr>
            <a:lvl1pPr algn="ctr">
              <a:defRPr sz="2400" b="1"/>
            </a:lvl1pPr>
          </a:lstStyle>
          <a:p>
            <a:r>
              <a:rPr lang="en-GB" dirty="0" smtClean="0"/>
              <a:t>Distribution of Immigrant Populations with Habitual Access to a Health Care Facility in the United States, by Region of Origin, </a:t>
            </a:r>
          </a:p>
          <a:p>
            <a:r>
              <a:rPr lang="en-GB" dirty="0" smtClean="0"/>
              <a:t>by </a:t>
            </a:r>
            <a:r>
              <a:rPr lang="en-GB" dirty="0"/>
              <a:t>T</a:t>
            </a:r>
            <a:r>
              <a:rPr lang="en-GB" dirty="0" smtClean="0"/>
              <a:t>ype of Health </a:t>
            </a:r>
            <a:r>
              <a:rPr lang="en-GB" dirty="0"/>
              <a:t>C</a:t>
            </a:r>
            <a:r>
              <a:rPr lang="en-GB" dirty="0" smtClean="0"/>
              <a:t>are </a:t>
            </a:r>
            <a:r>
              <a:rPr lang="en-GB" dirty="0"/>
              <a:t>F</a:t>
            </a:r>
            <a:r>
              <a:rPr lang="en-GB" dirty="0" smtClean="0"/>
              <a:t>acility, 2014</a:t>
            </a:r>
            <a:endParaRPr lang="en-GB" dirty="0"/>
          </a:p>
        </p:txBody>
      </p:sp>
      <p:sp>
        <p:nvSpPr>
          <p:cNvPr id="8" name="7 CuadroTexto"/>
          <p:cNvSpPr txBox="1"/>
          <p:nvPr/>
        </p:nvSpPr>
        <p:spPr>
          <a:xfrm>
            <a:off x="2132284" y="5576002"/>
            <a:ext cx="610263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8.8 M                                                 4.4 M                                                  23.7 M</a:t>
            </a:r>
            <a:endParaRPr lang="en-GB" sz="1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374735" y="2025281"/>
            <a:ext cx="81913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600" dirty="0" smtClean="0"/>
              <a:t>N: 37.0 M</a:t>
            </a:r>
            <a:endParaRPr lang="en-GB" sz="1600" dirty="0"/>
          </a:p>
        </p:txBody>
      </p:sp>
      <p:sp>
        <p:nvSpPr>
          <p:cNvPr id="11" name="4 CuadroTexto"/>
          <p:cNvSpPr txBox="1"/>
          <p:nvPr/>
        </p:nvSpPr>
        <p:spPr>
          <a:xfrm>
            <a:off x="7045524" y="430610"/>
            <a:ext cx="223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  <a:latin typeface="Soberana Titular"/>
                <a:cs typeface="Times New Roman" pitchFamily="18" charset="0"/>
              </a:rPr>
              <a:t>Centre for Migration Studies</a:t>
            </a:r>
            <a:endParaRPr lang="en-GB" sz="1200" b="1" dirty="0">
              <a:solidFill>
                <a:schemeClr val="bg1">
                  <a:lumMod val="50000"/>
                </a:schemeClr>
              </a:solidFill>
              <a:latin typeface="Soberana Titular"/>
              <a:cs typeface="Times New Roman" pitchFamily="18" charset="0"/>
            </a:endParaRPr>
          </a:p>
        </p:txBody>
      </p:sp>
      <p:sp>
        <p:nvSpPr>
          <p:cNvPr id="12" name="7 Rectángulo"/>
          <p:cNvSpPr/>
          <p:nvPr/>
        </p:nvSpPr>
        <p:spPr>
          <a:xfrm>
            <a:off x="710308" y="7127354"/>
            <a:ext cx="86409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7800" lvl="0" indent="-177800" algn="just"/>
            <a:r>
              <a:rPr lang="en-GB" sz="1200" dirty="0" smtClean="0"/>
              <a:t>Source: Estimates from the Migration Policy Unit based on U.S. State Health Access Data Assistance Center, </a:t>
            </a:r>
            <a:r>
              <a:rPr lang="en-GB" sz="1200" i="1" dirty="0" smtClean="0"/>
              <a:t>National Health Interview Survey</a:t>
            </a:r>
            <a:r>
              <a:rPr lang="en-GB" sz="1200" dirty="0" smtClean="0"/>
              <a:t> (NHIS) 2014. Integrated Health Interview Series. Minneapolis: University of Minnesota.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0769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8961</TotalTime>
  <Words>1233</Words>
  <Application>Microsoft Macintosh PowerPoint</Application>
  <PresentationFormat>Personalizado</PresentationFormat>
  <Paragraphs>142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Migration and Health:  A Statistical Approach Mexican and Central American Immigrants in the United States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jlbreynoso</dc:creator>
  <cp:lastModifiedBy>Christiane Lehnhoff</cp:lastModifiedBy>
  <cp:revision>426</cp:revision>
  <cp:lastPrinted>2016-09-22T17:23:02Z</cp:lastPrinted>
  <dcterms:created xsi:type="dcterms:W3CDTF">2013-09-04T18:59:32Z</dcterms:created>
  <dcterms:modified xsi:type="dcterms:W3CDTF">2016-09-26T17:11:45Z</dcterms:modified>
</cp:coreProperties>
</file>