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314" r:id="rId3"/>
    <p:sldId id="301" r:id="rId4"/>
    <p:sldId id="302" r:id="rId5"/>
    <p:sldId id="323" r:id="rId6"/>
    <p:sldId id="320" r:id="rId7"/>
    <p:sldId id="321" r:id="rId8"/>
  </p:sldIdLst>
  <p:sldSz cx="9144000" cy="6858000" type="letter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avila\Desktop\Coordinaci&#243;n%20de%20Asesores\CARPETA%20CIFRAS%202015\EXTRANJEROS%20PRESENTADOS%20Y%20DEVUELTOS%202015%20copia%20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vila\Desktop\Coordinaci&#243;n%20de%20Asesores\CARPETA%20CIFRAS%202015\EXTRANJEROS%20PRESENTADOS%20Y%20DEVUELTOS%202015%20copia%20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vila\Desktop\Coordinaci&#243;n%20de%20Asesores\CARPETA%20CIFRAS%202015\EXTRANJEROS%20PRESENTADOS%20Y%20DEVUELTOS%202015%20copia%20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68429067572467E-2"/>
          <c:y val="0.13468441362875677"/>
          <c:w val="0.94062183485096473"/>
          <c:h val="0.76707935538531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'Grafica comp'!$B$186</c:f>
              <c:strCache>
                <c:ptCount val="1"/>
                <c:pt idx="0">
                  <c:v>Rescatados 73,419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66177108171066E-2"/>
                  <c:y val="-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74632831128299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661771081710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661771081710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2040496964968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728860692606916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22040496964968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'Grafica comp'!$C$185:$I$185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'Grafica comp'!$C$186:$I$186</c:f>
              <c:numCache>
                <c:formatCode>#,##0</c:formatCode>
                <c:ptCount val="7"/>
                <c:pt idx="0">
                  <c:v>5692</c:v>
                </c:pt>
                <c:pt idx="1">
                  <c:v>4043</c:v>
                </c:pt>
                <c:pt idx="2">
                  <c:v>4160</c:v>
                </c:pt>
                <c:pt idx="3">
                  <c:v>6107</c:v>
                </c:pt>
                <c:pt idx="4">
                  <c:v>9630</c:v>
                </c:pt>
                <c:pt idx="5">
                  <c:v>23078</c:v>
                </c:pt>
                <c:pt idx="6">
                  <c:v>20709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054464"/>
        <c:axId val="158235968"/>
        <c:axId val="0"/>
      </c:bar3DChart>
      <c:catAx>
        <c:axId val="12505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235968"/>
        <c:crosses val="autoZero"/>
        <c:auto val="1"/>
        <c:lblAlgn val="ctr"/>
        <c:lblOffset val="100"/>
        <c:noMultiLvlLbl val="0"/>
      </c:catAx>
      <c:valAx>
        <c:axId val="15823596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2505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SV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745175375978655E-2"/>
          <c:y val="0.11977851036252876"/>
          <c:w val="0.95173826354350477"/>
          <c:h val="0.77541037594315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'Grafica comp'!$B$116</c:f>
              <c:strCache>
                <c:ptCount val="1"/>
                <c:pt idx="0">
                  <c:v>Hombres 66.38%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2"/>
              <c:layout>
                <c:manualLayout>
                  <c:x val="4.4624116939560198E-4"/>
                  <c:y val="7.9332950271625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4006000365949737E-3"/>
                  <c:y val="-0.18330602414938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'Grafica comp'!$C$115:$N$115</c:f>
              <c:strCache>
                <c:ptCount val="10"/>
                <c:pt idx="0">
                  <c:v>ENE_2015</c:v>
                </c:pt>
                <c:pt idx="1">
                  <c:v>FEB_2015</c:v>
                </c:pt>
                <c:pt idx="2">
                  <c:v>MAR_2015</c:v>
                </c:pt>
                <c:pt idx="3">
                  <c:v>ABR_2015</c:v>
                </c:pt>
                <c:pt idx="4">
                  <c:v>MAY_2015</c:v>
                </c:pt>
                <c:pt idx="5">
                  <c:v>JUN_2015</c:v>
                </c:pt>
                <c:pt idx="6">
                  <c:v>JUL_2015</c:v>
                </c:pt>
                <c:pt idx="7">
                  <c:v>AGO_2015</c:v>
                </c:pt>
                <c:pt idx="8">
                  <c:v>Total</c:v>
                </c:pt>
                <c:pt idx="9">
                  <c:v>%</c:v>
                </c:pt>
              </c:strCache>
            </c:strRef>
          </c:cat>
          <c:val>
            <c:numRef>
              <c:f>'Grafica comp'!$C$116:$J$116</c:f>
              <c:numCache>
                <c:formatCode>#,##0</c:formatCode>
                <c:ptCount val="8"/>
                <c:pt idx="0">
                  <c:v>1311</c:v>
                </c:pt>
                <c:pt idx="1">
                  <c:v>1364</c:v>
                </c:pt>
                <c:pt idx="2">
                  <c:v>1754</c:v>
                </c:pt>
                <c:pt idx="3">
                  <c:v>1784</c:v>
                </c:pt>
                <c:pt idx="4">
                  <c:v>2121</c:v>
                </c:pt>
                <c:pt idx="5">
                  <c:v>2149</c:v>
                </c:pt>
                <c:pt idx="6">
                  <c:v>2240</c:v>
                </c:pt>
                <c:pt idx="7">
                  <c:v>1024</c:v>
                </c:pt>
              </c:numCache>
            </c:numRef>
          </c:val>
        </c:ser>
        <c:ser>
          <c:idx val="1"/>
          <c:order val="1"/>
          <c:tx>
            <c:strRef>
              <c:f>'Grafica comp'!$B$117</c:f>
              <c:strCache>
                <c:ptCount val="1"/>
                <c:pt idx="0">
                  <c:v>Mujeres 33.62%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-4.119798999332222E-3"/>
                  <c:y val="-1.858858485249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1802821836835831E-3"/>
                  <c:y val="9.1151274550773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8.7288582928277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8.0020001219832464E-4"/>
                  <c:y val="0.148390590978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'Grafica comp'!$C$115:$N$115</c:f>
              <c:strCache>
                <c:ptCount val="10"/>
                <c:pt idx="0">
                  <c:v>ENE_2015</c:v>
                </c:pt>
                <c:pt idx="1">
                  <c:v>FEB_2015</c:v>
                </c:pt>
                <c:pt idx="2">
                  <c:v>MAR_2015</c:v>
                </c:pt>
                <c:pt idx="3">
                  <c:v>ABR_2015</c:v>
                </c:pt>
                <c:pt idx="4">
                  <c:v>MAY_2015</c:v>
                </c:pt>
                <c:pt idx="5">
                  <c:v>JUN_2015</c:v>
                </c:pt>
                <c:pt idx="6">
                  <c:v>JUL_2015</c:v>
                </c:pt>
                <c:pt idx="7">
                  <c:v>AGO_2015</c:v>
                </c:pt>
                <c:pt idx="8">
                  <c:v>Total</c:v>
                </c:pt>
                <c:pt idx="9">
                  <c:v>%</c:v>
                </c:pt>
              </c:strCache>
            </c:strRef>
          </c:cat>
          <c:val>
            <c:numRef>
              <c:f>'Grafica comp'!$C$117:$J$117</c:f>
              <c:numCache>
                <c:formatCode>#,##0</c:formatCode>
                <c:ptCount val="8"/>
                <c:pt idx="0">
                  <c:v>618</c:v>
                </c:pt>
                <c:pt idx="1">
                  <c:v>624</c:v>
                </c:pt>
                <c:pt idx="2">
                  <c:v>809</c:v>
                </c:pt>
                <c:pt idx="3">
                  <c:v>831</c:v>
                </c:pt>
                <c:pt idx="4">
                  <c:v>1123</c:v>
                </c:pt>
                <c:pt idx="5">
                  <c:v>1209</c:v>
                </c:pt>
                <c:pt idx="6">
                  <c:v>1218</c:v>
                </c:pt>
                <c:pt idx="7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8327808"/>
        <c:axId val="123414784"/>
      </c:barChart>
      <c:catAx>
        <c:axId val="158327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3414784"/>
        <c:crosses val="autoZero"/>
        <c:auto val="1"/>
        <c:lblAlgn val="ctr"/>
        <c:lblOffset val="100"/>
        <c:noMultiLvlLbl val="0"/>
      </c:catAx>
      <c:valAx>
        <c:axId val="123414784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5832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579397529437265"/>
          <c:y val="4.4531050023370315E-2"/>
          <c:w val="0.49856519540562011"/>
          <c:h val="6.5597659170989947E-2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s-SV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505688066278134"/>
          <c:w val="0.99490051510303645"/>
          <c:h val="0.8041060798596488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'Grafica comp'!$A$139</c:f>
              <c:strCache>
                <c:ptCount val="1"/>
                <c:pt idx="0">
                  <c:v>Guatemala 48.56%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84352569623888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84352569623888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1.7572759179172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'Grafica comp'!$B$137:$M$137</c:f>
              <c:strCache>
                <c:ptCount val="10"/>
                <c:pt idx="0">
                  <c:v>ENE_2015</c:v>
                </c:pt>
                <c:pt idx="1">
                  <c:v>FEB_2015</c:v>
                </c:pt>
                <c:pt idx="2">
                  <c:v>MAR_2015</c:v>
                </c:pt>
                <c:pt idx="3">
                  <c:v>ABR_2015</c:v>
                </c:pt>
                <c:pt idx="4">
                  <c:v>MAY_2015</c:v>
                </c:pt>
                <c:pt idx="5">
                  <c:v>JUN_2015</c:v>
                </c:pt>
                <c:pt idx="6">
                  <c:v>JUL_2015</c:v>
                </c:pt>
                <c:pt idx="7">
                  <c:v>AGO_2015</c:v>
                </c:pt>
                <c:pt idx="8">
                  <c:v>Total</c:v>
                </c:pt>
                <c:pt idx="9">
                  <c:v>%</c:v>
                </c:pt>
              </c:strCache>
            </c:strRef>
          </c:cat>
          <c:val>
            <c:numRef>
              <c:f>'Grafica comp'!$B$139:$I$139</c:f>
              <c:numCache>
                <c:formatCode>#,##0</c:formatCode>
                <c:ptCount val="8"/>
                <c:pt idx="0">
                  <c:v>960</c:v>
                </c:pt>
                <c:pt idx="1">
                  <c:v>1048</c:v>
                </c:pt>
                <c:pt idx="2">
                  <c:v>1146</c:v>
                </c:pt>
                <c:pt idx="3">
                  <c:v>1284</c:v>
                </c:pt>
                <c:pt idx="4">
                  <c:v>1527</c:v>
                </c:pt>
                <c:pt idx="5">
                  <c:v>1680</c:v>
                </c:pt>
                <c:pt idx="6">
                  <c:v>1658</c:v>
                </c:pt>
                <c:pt idx="7">
                  <c:v>753</c:v>
                </c:pt>
              </c:numCache>
            </c:numRef>
          </c:val>
        </c:ser>
        <c:ser>
          <c:idx val="0"/>
          <c:order val="1"/>
          <c:tx>
            <c:strRef>
              <c:f>'Grafica comp'!$A$138</c:f>
              <c:strCache>
                <c:ptCount val="1"/>
                <c:pt idx="0">
                  <c:v>Honduras 29.34%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8"/>
              <c:layout>
                <c:manualLayout>
                  <c:x val="1.5973958673984167E-3"/>
                  <c:y val="3.075232856355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'Grafica comp'!$B$137:$M$137</c:f>
              <c:strCache>
                <c:ptCount val="10"/>
                <c:pt idx="0">
                  <c:v>ENE_2015</c:v>
                </c:pt>
                <c:pt idx="1">
                  <c:v>FEB_2015</c:v>
                </c:pt>
                <c:pt idx="2">
                  <c:v>MAR_2015</c:v>
                </c:pt>
                <c:pt idx="3">
                  <c:v>ABR_2015</c:v>
                </c:pt>
                <c:pt idx="4">
                  <c:v>MAY_2015</c:v>
                </c:pt>
                <c:pt idx="5">
                  <c:v>JUN_2015</c:v>
                </c:pt>
                <c:pt idx="6">
                  <c:v>JUL_2015</c:v>
                </c:pt>
                <c:pt idx="7">
                  <c:v>AGO_2015</c:v>
                </c:pt>
                <c:pt idx="8">
                  <c:v>Total</c:v>
                </c:pt>
                <c:pt idx="9">
                  <c:v>%</c:v>
                </c:pt>
              </c:strCache>
            </c:strRef>
          </c:cat>
          <c:val>
            <c:numRef>
              <c:f>'Grafica comp'!$B$138:$I$138</c:f>
              <c:numCache>
                <c:formatCode>#,##0</c:formatCode>
                <c:ptCount val="8"/>
                <c:pt idx="0">
                  <c:v>597</c:v>
                </c:pt>
                <c:pt idx="1">
                  <c:v>571</c:v>
                </c:pt>
                <c:pt idx="2">
                  <c:v>847</c:v>
                </c:pt>
                <c:pt idx="3">
                  <c:v>780</c:v>
                </c:pt>
                <c:pt idx="4">
                  <c:v>1003</c:v>
                </c:pt>
                <c:pt idx="5">
                  <c:v>920</c:v>
                </c:pt>
                <c:pt idx="6">
                  <c:v>967</c:v>
                </c:pt>
                <c:pt idx="7">
                  <c:v>391</c:v>
                </c:pt>
              </c:numCache>
            </c:numRef>
          </c:val>
        </c:ser>
        <c:ser>
          <c:idx val="2"/>
          <c:order val="2"/>
          <c:tx>
            <c:strRef>
              <c:f>'Grafica comp'!$A$140</c:f>
              <c:strCache>
                <c:ptCount val="1"/>
                <c:pt idx="0">
                  <c:v>El Salvador 19.83%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4.5937410278495553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55809886748185E-3"/>
                  <c:y val="1.250553887056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5973958673986511E-3"/>
                  <c:y val="3.075232856355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'Grafica comp'!$B$137:$M$137</c:f>
              <c:strCache>
                <c:ptCount val="10"/>
                <c:pt idx="0">
                  <c:v>ENE_2015</c:v>
                </c:pt>
                <c:pt idx="1">
                  <c:v>FEB_2015</c:v>
                </c:pt>
                <c:pt idx="2">
                  <c:v>MAR_2015</c:v>
                </c:pt>
                <c:pt idx="3">
                  <c:v>ABR_2015</c:v>
                </c:pt>
                <c:pt idx="4">
                  <c:v>MAY_2015</c:v>
                </c:pt>
                <c:pt idx="5">
                  <c:v>JUN_2015</c:v>
                </c:pt>
                <c:pt idx="6">
                  <c:v>JUL_2015</c:v>
                </c:pt>
                <c:pt idx="7">
                  <c:v>AGO_2015</c:v>
                </c:pt>
                <c:pt idx="8">
                  <c:v>Total</c:v>
                </c:pt>
                <c:pt idx="9">
                  <c:v>%</c:v>
                </c:pt>
              </c:strCache>
            </c:strRef>
          </c:cat>
          <c:val>
            <c:numRef>
              <c:f>'Grafica comp'!$B$140:$I$140</c:f>
              <c:numCache>
                <c:formatCode>#,##0</c:formatCode>
                <c:ptCount val="8"/>
                <c:pt idx="0">
                  <c:v>323</c:v>
                </c:pt>
                <c:pt idx="1">
                  <c:v>335</c:v>
                </c:pt>
                <c:pt idx="2">
                  <c:v>536</c:v>
                </c:pt>
                <c:pt idx="3">
                  <c:v>492</c:v>
                </c:pt>
                <c:pt idx="4">
                  <c:v>665</c:v>
                </c:pt>
                <c:pt idx="5">
                  <c:v>654</c:v>
                </c:pt>
                <c:pt idx="6">
                  <c:v>747</c:v>
                </c:pt>
                <c:pt idx="7">
                  <c:v>355</c:v>
                </c:pt>
              </c:numCache>
            </c:numRef>
          </c:val>
        </c:ser>
        <c:ser>
          <c:idx val="3"/>
          <c:order val="3"/>
          <c:tx>
            <c:strRef>
              <c:f>'Grafica comp'!$A$141</c:f>
              <c:strCache>
                <c:ptCount val="1"/>
                <c:pt idx="0">
                  <c:v>Otros 2.27%</c:v>
                </c:pt>
              </c:strCache>
            </c:strRef>
          </c:tx>
          <c:invertIfNegative val="0"/>
          <c:cat>
            <c:strRef>
              <c:f>'Grafica comp'!$B$137:$M$137</c:f>
              <c:strCache>
                <c:ptCount val="10"/>
                <c:pt idx="0">
                  <c:v>ENE_2015</c:v>
                </c:pt>
                <c:pt idx="1">
                  <c:v>FEB_2015</c:v>
                </c:pt>
                <c:pt idx="2">
                  <c:v>MAR_2015</c:v>
                </c:pt>
                <c:pt idx="3">
                  <c:v>ABR_2015</c:v>
                </c:pt>
                <c:pt idx="4">
                  <c:v>MAY_2015</c:v>
                </c:pt>
                <c:pt idx="5">
                  <c:v>JUN_2015</c:v>
                </c:pt>
                <c:pt idx="6">
                  <c:v>JUL_2015</c:v>
                </c:pt>
                <c:pt idx="7">
                  <c:v>AGO_2015</c:v>
                </c:pt>
                <c:pt idx="8">
                  <c:v>Total</c:v>
                </c:pt>
                <c:pt idx="9">
                  <c:v>%</c:v>
                </c:pt>
              </c:strCache>
            </c:strRef>
          </c:cat>
          <c:val>
            <c:numRef>
              <c:f>'Grafica comp'!$B$141:$I$141</c:f>
              <c:numCache>
                <c:formatCode>#,##0</c:formatCode>
                <c:ptCount val="8"/>
                <c:pt idx="0">
                  <c:v>49</c:v>
                </c:pt>
                <c:pt idx="1">
                  <c:v>34</c:v>
                </c:pt>
                <c:pt idx="2">
                  <c:v>34</c:v>
                </c:pt>
                <c:pt idx="3">
                  <c:v>59</c:v>
                </c:pt>
                <c:pt idx="4">
                  <c:v>49</c:v>
                </c:pt>
                <c:pt idx="5">
                  <c:v>103</c:v>
                </c:pt>
                <c:pt idx="6">
                  <c:v>87</c:v>
                </c:pt>
                <c:pt idx="7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328832"/>
        <c:axId val="123416512"/>
        <c:axId val="0"/>
      </c:bar3DChart>
      <c:catAx>
        <c:axId val="15832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s-SV"/>
          </a:p>
        </c:txPr>
        <c:crossAx val="123416512"/>
        <c:crosses val="autoZero"/>
        <c:auto val="1"/>
        <c:lblAlgn val="ctr"/>
        <c:lblOffset val="100"/>
        <c:noMultiLvlLbl val="0"/>
      </c:catAx>
      <c:valAx>
        <c:axId val="1234165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832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560959205407313"/>
          <c:y val="1.1150114463452789E-2"/>
          <c:w val="0.84439038213093331"/>
          <c:h val="6.0433590993386181E-2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s-SV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0.41846</cdr:x>
      <cdr:y>0.02632</cdr:y>
    </cdr:from>
    <cdr:to>
      <cdr:x>0.64787</cdr:x>
      <cdr:y>0.10526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3495364" y="72008"/>
          <a:ext cx="1916271" cy="2160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  <a:latin typeface="Maiandra GD" pitchFamily="34" charset="0"/>
            </a:rPr>
            <a:t>TOTAL GENERAL 73,419 </a:t>
          </a:r>
          <a:endParaRPr lang="es-MX" sz="1200" b="1" dirty="0">
            <a:solidFill>
              <a:schemeClr val="tx1"/>
            </a:solidFill>
            <a:latin typeface="Maiandra GD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ECB24103-FD0E-1945-B4F5-A4E7B75AE45E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20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8348DF1E-E766-1444-A5BE-F24E164481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56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Presentac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6D1D-4A5F-40BD-BA78-9719C8181D85}" type="datetimeFigureOut">
              <a:rPr lang="es-MX" smtClean="0"/>
              <a:pPr/>
              <a:t>20/08/2015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404D-9E1A-4C4E-8504-8FC475E7F8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85984" y="485776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Nombre de la Presentación</a:t>
            </a:r>
            <a:endParaRPr lang="es-MX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 descr="Presentacion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06581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27584" y="4293096"/>
            <a:ext cx="756084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haroni" panose="02010803020104030203" pitchFamily="2" charset="-79"/>
              </a:rPr>
              <a:t>OFICIALES DE PROTECCIÓN A LA INFANCIA</a:t>
            </a:r>
            <a:endParaRPr lang="es-ES" sz="2400" b="1" dirty="0" smtClean="0">
              <a:solidFill>
                <a:schemeClr val="bg1"/>
              </a:solidFill>
              <a:latin typeface="Maiandra GD" panose="020E0502030308020204" pitchFamily="34" charset="0"/>
              <a:cs typeface="Aharoni" panose="02010803020104030203" pitchFamily="2" charset="-79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32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5881" y="6129359"/>
            <a:ext cx="80284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Nota: este censo es con la información de los Enlaces Administrativos de las 32 Delegaciones Federales del INM</a:t>
            </a:r>
            <a:endParaRPr kumimoji="0" lang="es-MX" altLang="es-MX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15421"/>
              </p:ext>
            </p:extLst>
          </p:nvPr>
        </p:nvGraphicFramePr>
        <p:xfrm>
          <a:off x="179513" y="1238985"/>
          <a:ext cx="2160240" cy="5047488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1584175"/>
                <a:gridCol w="576065"/>
              </a:tblGrid>
              <a:tr h="186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Delegacion Federal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Maiandra GD" pitchFamily="34" charset="0"/>
                        </a:rPr>
                        <a:t>Total</a:t>
                      </a:r>
                      <a:endParaRPr lang="es-MX" sz="120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1.  Aguascalientes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5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2.  Baja </a:t>
                      </a: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California 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20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3.  Baja </a:t>
                      </a: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California Sur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4.  Campeche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7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5.  Chiapas</a:t>
                      </a:r>
                      <a:endParaRPr lang="es-MX" sz="1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n>
                            <a:solidFill>
                              <a:srgbClr val="FFFF00"/>
                            </a:solidFill>
                          </a:ln>
                          <a:effectLst/>
                          <a:latin typeface="Maiandra GD" pitchFamily="34" charset="0"/>
                        </a:rPr>
                        <a:t>27</a:t>
                      </a:r>
                      <a:endParaRPr lang="es-MX" sz="12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6.  Chihuahua</a:t>
                      </a:r>
                      <a:endParaRPr lang="es-MX" sz="1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n>
                            <a:solidFill>
                              <a:srgbClr val="FFFF00"/>
                            </a:solidFill>
                          </a:ln>
                          <a:effectLst/>
                          <a:latin typeface="Maiandra GD" pitchFamily="34" charset="0"/>
                        </a:rPr>
                        <a:t>28</a:t>
                      </a:r>
                      <a:endParaRPr lang="es-MX" sz="12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7.  Coahuila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17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8.  Colima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10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9.  Distrito </a:t>
                      </a:r>
                      <a:r>
                        <a:rPr lang="es-MX" sz="1200" dirty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Federal</a:t>
                      </a:r>
                      <a:endParaRPr lang="es-MX" sz="1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n>
                            <a:solidFill>
                              <a:srgbClr val="FFFF00"/>
                            </a:solidFill>
                          </a:ln>
                          <a:effectLst/>
                          <a:latin typeface="Maiandra GD" pitchFamily="34" charset="0"/>
                        </a:rPr>
                        <a:t>34</a:t>
                      </a:r>
                      <a:endParaRPr lang="es-MX" sz="12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10. Durango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8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11. Estado </a:t>
                      </a: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de México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12. Jalisco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10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13. Guanajuato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10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14. Guerrero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11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15. Hidalgo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13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16. Michoacán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Dirección General de Control y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Verificación Migratoria  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Maiandra GD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Maiandra GD" pitchFamily="34" charset="0"/>
                        </a:rPr>
                        <a:t>13</a:t>
                      </a:r>
                      <a:endParaRPr lang="es-MX" sz="1200" b="1" dirty="0">
                        <a:latin typeface="Maiandra GD" pitchFamily="34" charset="0"/>
                      </a:endParaRPr>
                    </a:p>
                  </a:txBody>
                  <a:tcPr marL="68580" marR="68580" marT="0" marB="0"/>
                </a:tc>
              </a:tr>
              <a:tr h="519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  <a:ea typeface="Calibri"/>
                          <a:cs typeface="Times New Roman"/>
                        </a:rPr>
                        <a:t>Dirección General de Protección al Migrante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 smtClean="0">
                        <a:latin typeface="Maiandra GD" pitchFamily="34" charset="0"/>
                      </a:endParaRPr>
                    </a:p>
                    <a:p>
                      <a:pPr algn="ctr"/>
                      <a:r>
                        <a:rPr lang="es-MX" sz="1200" b="1" dirty="0" smtClean="0">
                          <a:latin typeface="Maiandra GD" pitchFamily="34" charset="0"/>
                        </a:rPr>
                        <a:t>2</a:t>
                      </a:r>
                      <a:endParaRPr lang="es-MX" sz="1200" b="1" dirty="0">
                        <a:latin typeface="Maiandra GD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7248"/>
              </p:ext>
            </p:extLst>
          </p:nvPr>
        </p:nvGraphicFramePr>
        <p:xfrm>
          <a:off x="7004244" y="1268755"/>
          <a:ext cx="1888236" cy="4608513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1406906"/>
                <a:gridCol w="481330"/>
              </a:tblGrid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Delegacion Federal 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Total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17. Morelos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5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18. Nayarit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1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19. Nuevo León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15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20. Oaxaca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21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Maiandra GD" pitchFamily="34" charset="0"/>
                        </a:rPr>
                        <a:t>21. Puebla</a:t>
                      </a:r>
                      <a:endParaRPr lang="es-MX" sz="120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5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Maiandra GD" pitchFamily="34" charset="0"/>
                        </a:rPr>
                        <a:t>22. Querétaro</a:t>
                      </a:r>
                      <a:endParaRPr lang="es-MX" sz="120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6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Maiandra GD" pitchFamily="34" charset="0"/>
                        </a:rPr>
                        <a:t>23. Quintana Roo</a:t>
                      </a:r>
                      <a:endParaRPr lang="es-MX" sz="120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9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Maiandra GD" pitchFamily="34" charset="0"/>
                        </a:rPr>
                        <a:t>24. San Luis Potosí</a:t>
                      </a:r>
                      <a:endParaRPr lang="es-MX" sz="120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7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25. Sinaloa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9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26. Sonora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Maiandra GD" pitchFamily="34" charset="0"/>
                        </a:rPr>
                        <a:t>21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27. Tabasco</a:t>
                      </a:r>
                      <a:endParaRPr lang="es-MX" sz="1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lt1"/>
                          </a:solidFill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s-MX" sz="1200" kern="12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lt1"/>
                        </a:solidFill>
                        <a:effectLst/>
                        <a:latin typeface="Maiandra G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28. Tamaulipas</a:t>
                      </a:r>
                      <a:endParaRPr lang="es-MX" sz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n>
                            <a:noFill/>
                          </a:ln>
                          <a:effectLst/>
                          <a:latin typeface="Maiandra GD" pitchFamily="34" charset="0"/>
                        </a:rPr>
                        <a:t>23</a:t>
                      </a:r>
                      <a:endParaRPr lang="es-MX" sz="12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Maiandra GD" pitchFamily="34" charset="0"/>
                        </a:rPr>
                        <a:t>29. Tlaxcala</a:t>
                      </a:r>
                      <a:endParaRPr lang="es-MX" sz="120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30. Veracruz</a:t>
                      </a:r>
                      <a:endParaRPr lang="es-MX" sz="1200" dirty="0">
                        <a:solidFill>
                          <a:srgbClr val="FFFF00"/>
                        </a:solidFill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chemeClr val="lt1"/>
                          </a:solidFill>
                          <a:effectLst/>
                          <a:latin typeface="Maiandra GD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s-MX" sz="1200" kern="1200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lt1"/>
                        </a:solidFill>
                        <a:effectLst/>
                        <a:latin typeface="Maiandra G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31. Yucatán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6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0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32. Zacatecas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Maiandra GD" pitchFamily="34" charset="0"/>
                        </a:rPr>
                        <a:t>3</a:t>
                      </a:r>
                      <a:endParaRPr lang="es-MX" sz="1200" dirty="0">
                        <a:effectLst/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C:\Users\sgrego\AppData\Local\Microsoft\Windows\Temporary Internet Files\Content.Outlook\FVYX39G3\DSC_0198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129810" cy="274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8 Rectángulo"/>
          <p:cNvSpPr/>
          <p:nvPr/>
        </p:nvSpPr>
        <p:spPr>
          <a:xfrm>
            <a:off x="3851920" y="0"/>
            <a:ext cx="5292080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altLang="es-MX" sz="14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DISTRIBUCIÓN</a:t>
            </a:r>
            <a:endParaRPr lang="es-ES" sz="1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67944" y="1268760"/>
            <a:ext cx="1368152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Maiandra GD" pitchFamily="34" charset="0"/>
              </a:rPr>
              <a:t>TOTAL GENERAL</a:t>
            </a:r>
          </a:p>
          <a:p>
            <a:pPr algn="ctr"/>
            <a:r>
              <a:rPr lang="es-MX" sz="1200" dirty="0" smtClean="0">
                <a:latin typeface="Maiandra GD" pitchFamily="34" charset="0"/>
              </a:rPr>
              <a:t>424</a:t>
            </a:r>
            <a:endParaRPr lang="es-MX" sz="12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14 Grupo"/>
          <p:cNvGrpSpPr/>
          <p:nvPr/>
        </p:nvGrpSpPr>
        <p:grpSpPr>
          <a:xfrm>
            <a:off x="5652120" y="1124744"/>
            <a:ext cx="2452271" cy="1471362"/>
            <a:chOff x="3022807" y="2111378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46" name="45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grpSp>
        <p:nvGrpSpPr>
          <p:cNvPr id="49" name="5 Grupo"/>
          <p:cNvGrpSpPr/>
          <p:nvPr/>
        </p:nvGrpSpPr>
        <p:grpSpPr>
          <a:xfrm>
            <a:off x="323528" y="1124744"/>
            <a:ext cx="2458314" cy="1507854"/>
            <a:chOff x="471" y="149702"/>
            <a:chExt cx="2458314" cy="1400475"/>
          </a:xfrm>
          <a:scene3d>
            <a:camera prst="orthographicFront"/>
            <a:lightRig rig="chilly" dir="t"/>
          </a:scene3d>
        </p:grpSpPr>
        <p:sp>
          <p:nvSpPr>
            <p:cNvPr id="50" name="49 Rectángulo"/>
            <p:cNvSpPr/>
            <p:nvPr/>
          </p:nvSpPr>
          <p:spPr>
            <a:xfrm>
              <a:off x="471" y="149702"/>
              <a:ext cx="2452271" cy="136658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1" name="50 Rectángulo"/>
            <p:cNvSpPr/>
            <p:nvPr/>
          </p:nvSpPr>
          <p:spPr>
            <a:xfrm>
              <a:off x="6514" y="149702"/>
              <a:ext cx="2452271" cy="14004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400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endParaRPr>
            </a:p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 smtClean="0">
                  <a:solidFill>
                    <a:schemeClr val="bg1"/>
                  </a:solidFill>
                  <a:latin typeface="Maiandra GD" panose="020E0502030308020204" pitchFamily="34" charset="0"/>
                  <a:cs typeface="Arial" pitchFamily="34" charset="0"/>
                </a:rPr>
                <a:t>El OPI </a:t>
              </a:r>
              <a:r>
                <a:rPr lang="es-MX" sz="1400" dirty="0">
                  <a:solidFill>
                    <a:schemeClr val="bg1"/>
                  </a:solidFill>
                  <a:latin typeface="Maiandra GD" panose="020E0502030308020204" pitchFamily="34" charset="0"/>
                  <a:cs typeface="Arial" pitchFamily="34" charset="0"/>
                </a:rPr>
                <a:t>entrevista al menor de edad,  a fin de identificar si  ingresó a territorio nacional con algún familiar (consanguíneo), de no ser así lo identificará como migrante extranjero no acompañado.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400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endParaRPr>
            </a:p>
          </p:txBody>
        </p:sp>
      </p:grpSp>
      <p:grpSp>
        <p:nvGrpSpPr>
          <p:cNvPr id="55" name="43 Grupo"/>
          <p:cNvGrpSpPr/>
          <p:nvPr/>
        </p:nvGrpSpPr>
        <p:grpSpPr>
          <a:xfrm>
            <a:off x="971600" y="4509120"/>
            <a:ext cx="7776864" cy="1728192"/>
            <a:chOff x="6514" y="75993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56" name="55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7" name="56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just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 smtClean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En </a:t>
              </a:r>
              <a:r>
                <a:rPr lang="es-MX" sz="1400" dirty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caso de no detectarse ninguna necesidad que requiera la atención médica inmediata, se le dirigirá a la estación migratoria más cercana, en donde se deberá adoptar las medidas que resulten necesarias para proteger su </a:t>
              </a:r>
              <a:r>
                <a:rPr lang="es-MX" sz="1400" dirty="0" smtClean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integridad </a:t>
              </a:r>
              <a:r>
                <a:rPr lang="es-MX" sz="1400" dirty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física y psicológica, a efecto de que el Responsable de la Estación Migratoria </a:t>
              </a:r>
              <a:r>
                <a:rPr lang="es-MX" sz="1400" dirty="0" smtClean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dé </a:t>
              </a:r>
              <a:r>
                <a:rPr lang="es-MX" sz="1400" dirty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aviso al SNDIF a fin de que le brinde la atención que requiera, así como los </a:t>
              </a:r>
              <a:r>
                <a:rPr lang="es-MX" sz="1400" dirty="0" smtClean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servicios </a:t>
              </a:r>
              <a:r>
                <a:rPr lang="es-MX" sz="1400" dirty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de representación, asistencia jurídica y orientación social</a:t>
              </a:r>
              <a:r>
                <a:rPr lang="es-MX" sz="1400" dirty="0" smtClean="0">
                  <a:solidFill>
                    <a:sysClr val="windowText" lastClr="000000"/>
                  </a:solidFill>
                  <a:latin typeface="Maiandra GD" panose="020E0502030308020204" pitchFamily="34" charset="0"/>
                  <a:cs typeface="Arial" pitchFamily="34" charset="0"/>
                </a:rPr>
                <a:t>.</a:t>
              </a:r>
              <a:endParaRPr lang="es-MX" sz="1400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endParaRPr>
            </a:p>
          </p:txBody>
        </p:sp>
      </p:grpSp>
      <p:sp>
        <p:nvSpPr>
          <p:cNvPr id="59" name="58 CuadroTexto"/>
          <p:cNvSpPr txBox="1"/>
          <p:nvPr/>
        </p:nvSpPr>
        <p:spPr>
          <a:xfrm>
            <a:off x="5824944" y="1167927"/>
            <a:ext cx="2019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El OPI, comunicará al menor de edad sobre sus derechos, en un lenguaje adecuado a su desarrollo y </a:t>
            </a:r>
            <a:r>
              <a:rPr lang="es-MX" sz="1400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edad. </a:t>
            </a:r>
            <a:endParaRPr lang="es-MX" sz="14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Maiandra GD" panose="020E0502030308020204" pitchFamily="34" charset="0"/>
            </a:endParaRPr>
          </a:p>
        </p:txBody>
      </p:sp>
      <p:grpSp>
        <p:nvGrpSpPr>
          <p:cNvPr id="60" name="59 Grupo"/>
          <p:cNvGrpSpPr/>
          <p:nvPr/>
        </p:nvGrpSpPr>
        <p:grpSpPr>
          <a:xfrm>
            <a:off x="3347864" y="2924944"/>
            <a:ext cx="2477080" cy="2938082"/>
            <a:chOff x="567000" y="-1791369"/>
            <a:chExt cx="2477080" cy="2938082"/>
          </a:xfrm>
        </p:grpSpPr>
        <p:sp>
          <p:nvSpPr>
            <p:cNvPr id="61" name="60 Rectángulo redondeado"/>
            <p:cNvSpPr/>
            <p:nvPr/>
          </p:nvSpPr>
          <p:spPr>
            <a:xfrm>
              <a:off x="567000" y="-1791369"/>
              <a:ext cx="2477080" cy="1370157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61 Rectángulo"/>
            <p:cNvSpPr/>
            <p:nvPr/>
          </p:nvSpPr>
          <p:spPr>
            <a:xfrm>
              <a:off x="606075" y="59455"/>
              <a:ext cx="2359444" cy="1087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95536" y="2950049"/>
            <a:ext cx="2476795" cy="1271039"/>
            <a:chOff x="547400" y="4128923"/>
            <a:chExt cx="2476795" cy="1271039"/>
          </a:xfrm>
        </p:grpSpPr>
        <p:sp>
          <p:nvSpPr>
            <p:cNvPr id="64" name="63 Rectángulo redondeado"/>
            <p:cNvSpPr/>
            <p:nvPr/>
          </p:nvSpPr>
          <p:spPr>
            <a:xfrm>
              <a:off x="547400" y="4128923"/>
              <a:ext cx="2476795" cy="1271039"/>
            </a:xfrm>
            <a:prstGeom prst="round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609447" y="4190970"/>
              <a:ext cx="2352701" cy="1146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65 Grupo"/>
          <p:cNvGrpSpPr/>
          <p:nvPr/>
        </p:nvGrpSpPr>
        <p:grpSpPr>
          <a:xfrm>
            <a:off x="6343677" y="2996952"/>
            <a:ext cx="2476795" cy="1271039"/>
            <a:chOff x="547400" y="1332635"/>
            <a:chExt cx="2476795" cy="1271039"/>
          </a:xfrm>
        </p:grpSpPr>
        <p:sp>
          <p:nvSpPr>
            <p:cNvPr id="67" name="66 Rectángulo redondeado"/>
            <p:cNvSpPr/>
            <p:nvPr/>
          </p:nvSpPr>
          <p:spPr>
            <a:xfrm>
              <a:off x="547400" y="1332635"/>
              <a:ext cx="2476795" cy="1271039"/>
            </a:xfrm>
            <a:prstGeom prst="round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609447" y="1394682"/>
              <a:ext cx="2352701" cy="1146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3923928" y="0"/>
            <a:ext cx="514806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altLang="es-MX" sz="1400" b="1" dirty="0" smtClean="0">
                <a:latin typeface="Maiandra GD" panose="020E0502030308020204" pitchFamily="34" charset="0"/>
                <a:cs typeface="Times New Roman" pitchFamily="18" charset="0"/>
              </a:rPr>
              <a:t>PROCEDIMIENTO DE ATENCIÓN A MENORES DE EDAD EXTRANJEROS NO ACOMPAÑADOS  </a:t>
            </a:r>
            <a:endParaRPr lang="es-MX" altLang="es-MX" sz="1400" b="1" dirty="0">
              <a:latin typeface="Maiandra GD" panose="020E0502030308020204" pitchFamily="34" charset="0"/>
              <a:cs typeface="Times New Roman" pitchFamily="18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8694791" y="729570"/>
            <a:ext cx="432048" cy="32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36" name="35 Flecha derecha"/>
          <p:cNvSpPr/>
          <p:nvPr/>
        </p:nvSpPr>
        <p:spPr>
          <a:xfrm>
            <a:off x="2843808" y="1772816"/>
            <a:ext cx="26642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395536" y="522920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>
            <a:off x="8316416" y="177281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311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14 Grupo"/>
          <p:cNvGrpSpPr/>
          <p:nvPr/>
        </p:nvGrpSpPr>
        <p:grpSpPr>
          <a:xfrm>
            <a:off x="6372200" y="1122613"/>
            <a:ext cx="2614770" cy="1615378"/>
            <a:chOff x="3022807" y="2111378"/>
            <a:chExt cx="2452271" cy="147136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5" name="34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400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grpSp>
        <p:nvGrpSpPr>
          <p:cNvPr id="38" name="5 Grupo"/>
          <p:cNvGrpSpPr/>
          <p:nvPr/>
        </p:nvGrpSpPr>
        <p:grpSpPr>
          <a:xfrm>
            <a:off x="179512" y="1052736"/>
            <a:ext cx="2452271" cy="2016224"/>
            <a:chOff x="6514" y="75993"/>
            <a:chExt cx="2452271" cy="1695312"/>
          </a:xfrm>
          <a:scene3d>
            <a:camera prst="orthographicFront"/>
            <a:lightRig rig="chilly" dir="t"/>
          </a:scene3d>
        </p:grpSpPr>
        <p:sp>
          <p:nvSpPr>
            <p:cNvPr id="39" name="38 Rectángulo"/>
            <p:cNvSpPr/>
            <p:nvPr/>
          </p:nvSpPr>
          <p:spPr>
            <a:xfrm>
              <a:off x="6514" y="75993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6514" y="75993"/>
              <a:ext cx="2452271" cy="16953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just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MX" sz="1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s-MX" sz="1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14 Grupo"/>
          <p:cNvGrpSpPr/>
          <p:nvPr/>
        </p:nvGrpSpPr>
        <p:grpSpPr>
          <a:xfrm>
            <a:off x="3131840" y="1197505"/>
            <a:ext cx="2759226" cy="1715371"/>
            <a:chOff x="3022807" y="2111378"/>
            <a:chExt cx="2452271" cy="1471362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42" name="41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44" name="43 Rectángulo"/>
          <p:cNvSpPr/>
          <p:nvPr/>
        </p:nvSpPr>
        <p:spPr>
          <a:xfrm>
            <a:off x="395537" y="5089906"/>
            <a:ext cx="5472608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77" name="76 Rectángulo"/>
          <p:cNvSpPr/>
          <p:nvPr/>
        </p:nvSpPr>
        <p:spPr>
          <a:xfrm>
            <a:off x="3162416" y="1319078"/>
            <a:ext cx="2705728" cy="1533858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5344" tIns="85344" rIns="85344" bIns="85344" spcCol="1270" anchor="ctr"/>
          <a:lstStyle/>
          <a:p>
            <a:pPr lvl="0" algn="just"/>
            <a:r>
              <a:rPr lang="es-ES" sz="1400" dirty="0">
                <a:solidFill>
                  <a:schemeClr val="tx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En caso de que no sea posible su traslado se deberá </a:t>
            </a:r>
            <a:r>
              <a:rPr lang="es-ES" sz="14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albergar </a:t>
            </a:r>
            <a:r>
              <a:rPr lang="es-ES" sz="1400" dirty="0">
                <a:solidFill>
                  <a:schemeClr val="tx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en la estación migratoria y los OPIS deberán verificar que cuenten con todas las condiciones que sean necesarias en atención a su situación de vulnerabilidad</a:t>
            </a:r>
            <a:r>
              <a:rPr lang="es-ES" sz="1400" dirty="0">
                <a:latin typeface="Maiandra GD" panose="020E0502030308020204" pitchFamily="34" charset="0"/>
              </a:rPr>
              <a:t>.</a:t>
            </a:r>
            <a:endParaRPr lang="es-MX" sz="1400" dirty="0">
              <a:latin typeface="Maiandra GD" panose="020E0502030308020204" pitchFamily="34" charset="0"/>
            </a:endParaRPr>
          </a:p>
          <a:p>
            <a:r>
              <a:rPr lang="es-ES" sz="1400" dirty="0">
                <a:latin typeface="Maiandra GD" panose="020E0502030308020204" pitchFamily="34" charset="0"/>
              </a:rPr>
              <a:t> </a:t>
            </a:r>
            <a:endParaRPr lang="es-MX" sz="1400" dirty="0">
              <a:latin typeface="Maiandra GD" panose="020E0502030308020204" pitchFamily="34" charset="0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226772" y="1039238"/>
            <a:ext cx="2250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Se le informará de manera adecuada a su edad, el derecho que tiene a solicitar la condición de refugiado y el OPI fungirá como acompañante del NNA migrante extranjero no acompañado, de ser el caso</a:t>
            </a:r>
            <a:endParaRPr lang="es-MX" sz="14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6475762" y="1170474"/>
            <a:ext cx="24169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Atendiendo al interés superior del menor se resolverá su situación teniendo como posibilidades: el retorno 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asistido o 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solicitud de 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refugio</a:t>
            </a:r>
            <a:endParaRPr lang="es-MX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496360" y="5089906"/>
            <a:ext cx="512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Maiandra GD" panose="020E0502030308020204" pitchFamily="34" charset="0"/>
                <a:cs typeface="Arial" panose="020B0604020202020204" pitchFamily="34" charset="0"/>
              </a:rPr>
              <a:t>En aquellos casos en los que se resuelva el retorno asistido, se tramitarán los documentos de identidad y viaje </a:t>
            </a:r>
            <a:r>
              <a:rPr lang="es-ES" sz="1400" dirty="0" smtClean="0">
                <a:latin typeface="Maiandra GD" panose="020E0502030308020204" pitchFamily="34" charset="0"/>
                <a:cs typeface="Arial" panose="020B0604020202020204" pitchFamily="34" charset="0"/>
              </a:rPr>
              <a:t>correspondientes, </a:t>
            </a:r>
            <a:r>
              <a:rPr lang="es-ES" sz="1400" dirty="0">
                <a:latin typeface="Maiandra GD" panose="020E0502030308020204" pitchFamily="34" charset="0"/>
                <a:cs typeface="Arial" panose="020B0604020202020204" pitchFamily="34" charset="0"/>
              </a:rPr>
              <a:t>en caso de que no cuente con ellos; se emitirá el oficio de salida definitiva del país y se le informará el procedimiento de retorno; se contactará al representante Diplomático o </a:t>
            </a:r>
            <a:r>
              <a:rPr lang="es-ES" sz="1400" dirty="0" smtClean="0">
                <a:latin typeface="Maiandra GD" panose="020E0502030308020204" pitchFamily="34" charset="0"/>
                <a:cs typeface="Arial" panose="020B0604020202020204" pitchFamily="34" charset="0"/>
              </a:rPr>
              <a:t>Consular. </a:t>
            </a:r>
            <a:endParaRPr lang="es-MX" sz="1400" dirty="0"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14 Grupo"/>
          <p:cNvGrpSpPr/>
          <p:nvPr/>
        </p:nvGrpSpPr>
        <p:grpSpPr>
          <a:xfrm>
            <a:off x="6440209" y="5013176"/>
            <a:ext cx="2452271" cy="1277061"/>
            <a:chOff x="3022807" y="2111378"/>
            <a:chExt cx="2452271" cy="1471362"/>
          </a:xfrm>
          <a:scene3d>
            <a:camera prst="orthographicFront"/>
            <a:lightRig rig="chilly" dir="t"/>
          </a:scene3d>
        </p:grpSpPr>
        <p:sp>
          <p:nvSpPr>
            <p:cNvPr id="83" name="82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400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endParaRPr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3022807" y="2111378"/>
              <a:ext cx="2452271" cy="147136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</p:grpSp>
      <p:sp>
        <p:nvSpPr>
          <p:cNvPr id="85" name="84 CuadroTexto"/>
          <p:cNvSpPr txBox="1"/>
          <p:nvPr/>
        </p:nvSpPr>
        <p:spPr>
          <a:xfrm>
            <a:off x="6560447" y="5114944"/>
            <a:ext cx="2211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Finalmente, el OPI deberá acompañar al NNA migrante extranjero no acompañado hasta su país de </a:t>
            </a:r>
            <a:r>
              <a:rPr lang="es-ES" sz="1400" dirty="0" smtClean="0">
                <a:solidFill>
                  <a:schemeClr val="bg1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origen.</a:t>
            </a:r>
            <a:endParaRPr lang="es-MX" sz="1400" dirty="0">
              <a:solidFill>
                <a:schemeClr val="bg1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3891452" y="0"/>
            <a:ext cx="514806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altLang="es-MX" sz="1400" b="1" dirty="0" smtClean="0">
                <a:latin typeface="Maiandra GD" panose="020E0502030308020204" pitchFamily="34" charset="0"/>
                <a:cs typeface="Times New Roman" pitchFamily="18" charset="0"/>
              </a:rPr>
              <a:t>PROCEDIMIENTO DE ATENCIÓN A MENORES DE EDAD EXTRANJEROS NO ACOMPAÑADOS  </a:t>
            </a:r>
            <a:endParaRPr lang="es-MX" altLang="es-MX" sz="1400" b="1" dirty="0">
              <a:latin typeface="Maiandra GD" panose="020E0502030308020204" pitchFamily="34" charset="0"/>
              <a:cs typeface="Times New Roman" pitchFamily="18" charset="0"/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8676456" y="701636"/>
            <a:ext cx="432048" cy="3231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46" name="45 Flecha derecha"/>
          <p:cNvSpPr/>
          <p:nvPr/>
        </p:nvSpPr>
        <p:spPr>
          <a:xfrm>
            <a:off x="2699792" y="177281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Flecha derecha"/>
          <p:cNvSpPr/>
          <p:nvPr/>
        </p:nvSpPr>
        <p:spPr>
          <a:xfrm>
            <a:off x="5940152" y="18448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lecha derecha"/>
          <p:cNvSpPr/>
          <p:nvPr/>
        </p:nvSpPr>
        <p:spPr>
          <a:xfrm>
            <a:off x="107504" y="551723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derecha"/>
          <p:cNvSpPr/>
          <p:nvPr/>
        </p:nvSpPr>
        <p:spPr>
          <a:xfrm>
            <a:off x="5987566" y="557969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6" name="Picture 6" descr="http://www.inm.gob.mx/data/themes/inm-bootstrap/static-resources/images/galeria/2014/dia_nino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341408" cy="169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nm.gob.mx/data/themes/inm-bootstrap/static-resources/images/galeria/2014/dia_nino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7" y="3203742"/>
            <a:ext cx="214770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grego\AppData\Local\Microsoft\Windows\Temporary Internet Files\Content.Outlook\FVYX39G3\DSC_0306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84" y="3211652"/>
            <a:ext cx="2437529" cy="16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7357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 descr="data:image/jpeg;base64,/9j/4AAQSkZJRgABAQAAAQABAAD/2wCEAAkGBxMTEBUUExIUFBUSEhUYFxcYGBgdFBQXGxQWGBgXGBgaKCkgGR0mGxMVJDEhJSkrLi4uFx8zODMsNygtLisBCgoKBQUFDgUFDisZExkrKysrKysrKysrKysrKysrKysrKysrKysrKysrKysrKysrKysrKysrKysrKysrKysrK//AABEIAKMAxAMBIgACEQEDEQH/xAAcAAEAAwADAQEAAAAAAAAAAAAABQYHAQIEAwj/xABKEAABAwICBAcNAwsCBwAAAAABAAIDBBEFEgYTITEHIkFRU2GzCBQWMzRxc3SRk5TS0zWBoRUjJDJCRFKEsbLEkvAlQ2KiwsPh/8QAFAEBAAAAAAAAAAAAAAAAAAAAAP/EABQRAQAAAAAAAAAAAAAAAAAAAAD/2gAMAwEAAhEDEQA/ANxREQEREEXpFiLqemfKxge8ZQ1pJa0uc4NALgCQLu5io4T4r0FF76X5F99MvI3elg7eNTjd5QV3XYp0FF7+X6aa7FOgovfy/TVkRBW9dinQUXv5fpprsU6Ci9/L9NWREFb12KdBRe/l+mmuxToKL38v01ZEQVvXYp0FF7+X6aa7FOgovfy/TVkRBW9dinQUXv5fpprsU6Ci9/L9NWREFb12KdBRe/l+mmuxToKL38v01ZEQVvXYp0FF7+X6a9mj2ISytlEzI2SQzOjIY4uYbNa4EFwB3OHIphQejvjKz1x3YxIJxERAREQEREBERAREQQOmXkbvSwdvGpxu8qD0y8jd6WDt41ON3lB2REQERcOKA4r4z1TWDjva3rcQP6rL+FLhIkp5O8qHjVTyGueBfVl2xrWjcXnr3KLp+BSSoZrK2ukM79pAAcGX22Jcdu3msg1+nxOF5s2aJx5mvaT7AV3qq+OMXkkZGCbAvcGg/wCqy/H+leDNo6p8DZmT6s2MjAQM3KLXO0dRU3oDoVJi0szdfkMMbXZnAvBJcQGnbcbiUH6hp8VhkdaOaKQ8zXtcfYCvYF+PtKdGanDZxHMMrrXY9hOV4vva7Yt94E9I5qzDiZ3FzoJjGHne9oY1wv1jNZBoqIiAoPR3xlZ647sYlOKD0d8ZWeuO7GJBOIiICIiAiIgIiICIiCB0y8jd6WDt41ON3lQemXkbvSwdvGpxu8oOyIiAonSrGBSUc1QRfUxlwHObcUe2ylSst7obE8mGMiG+eoaDz5WAvJH3hg+9BR+AigNTiktVKc7oYzISd5kkcRfz/rLU+FrSg0GHuew2mnOqjPKCQS51/wDpFyOsjnVH7mqHZXP2bTTt9muJ/qPYvF3SVWTU0kX7LIZHjzueGn8Ix7UH07n3R6OYVc80bJW8SFoeA4XN3SEg8ttXt6ytmwTAaaka5tNBHCHG7gwWzHnPOqP3P9MG4QHD/mTyuP3EN/o1aWgj8YwanqmZKiFkzQbgPAIB5xzLthWEw00ergiZFHcnKwAC53nrK9yICIiAoPR3xlZ647sYlOKD0d8ZWeuO7GJBOIiICIiAiIgIiICIiCB0y8jd6WDt41ON3lQemXkbvSwdvGpxu8oOyIiDgrCe6Vl41C3mbUH2mEf+K2HSKWqEDu9GRvmJAaJXFrADe5JG02HIvzhws4fiTJopcSfG50wkEYjddjAzJmaG2GXxjee6DQO5uj/Rap1t87B57R7v+5V/ujz+nU/qv/teq5wa0OLSsn/Js2rDCwytzgXuHZTYg/wu29S8HCDh9fDUt/KL88z2XBzB3EzEcm7aCg3HgHP/AAeP003960Ulfl/QzAcampQ+hkkbCXOADZcgzA8bZ51OHRHSbp5vif8A6g/QgK5UZozFKyjgbOSZWxMEhJuS623by7VJoCIiAoPR3xlZ647sYlOKD0d8ZWeuO7GJBOIiICIiAiIgIiICIiCB0y8jd6WDt41ON3lQemXkbvSwdvGpxu8oOyIiAsN7pj9w/mv8dbksN7pj9w/mv8ZBz3M+7EP5X/IUP3R32hB6sO0ep7uah+areuSD+2RQPdHfaEHqw7R6DReAb7Gj9LN2hWiLO+Ab7Gj9LN2hWiICIiAiIgKD0d8ZWeuO7GJTig9HfGVnrjuxiQTiIiAiIgIiICIiAiIggdMvI3elg7eNTjd5UHpl5G70sHbxqcbvKDsiIgLDe6Y/cP5r/GW4lYR3SlQ0voWZgXNbUOcOVodqQ2/nLHexB7u5q8TWekh/tkUB3R32hB6sO0epvuapm5K1l+NngdbqtIL/AIKud0FWNkxNrWkOMVO1rrfskuc6x67EbEGm8A32NH6WbtCtEWY8AFYx2FasOu6KZ+cfw5iXN9ov7Fp10BERAREQFB6O+MrPXHdjEpxQejvjKz1x3YxIJxERAREQEREBERAREQQOmXkbvSwdvGpxu8qD0y8jd6WDt41ON3lB2REQVrTXRh1fA2JtTJTFkgfnjvmNmublNiNnG5+RZ/PwDNe4ufiMz3He50YLj5yXXWyogx2l4DNU7NFic8brWzMZldbmuHgr4u4AYybmvlJO0nVNuT/qW0IgxmPgEY03biErfNEAfwcr7wf6Jfk2CSLXvn1kpkzPFiLta228/wAF/vVpRAREQEREBQejvjKz1x3YxKcUHo74ys9cd2MSCcREQEREBERAREQEREEFpkD3m8hrnZXxOIa0ucQ2ZjjZrbk7AdgC8w01p7+Lq/hKn5FZbLlBW/DWn6Os+EqfkTw1p+jrPhKn5FZEQVvw1p+jrPhKn5E8Nafo6z4Sp+RWREFb8Nafo6z4Sp+RPDWn6Os+EqfkVkRBW/DWn6Os+EqfkTw1p+jrPhKn5FZEQVvw1p+jrPhKn5E8Nafo6z4Sp+RWREFb8Nafo6z4Sp+RPDWn6Os+EqfkVkRBW/DWn6Os+EqfkXbRGfWCpkDZGtkq3ObnY9jiBHG2+V4BG1p5FYlxZByiIgIiICIiDw4rXiCJ0jmPc1gJIY3M6wFyco2mwHWVW8I4R6SqDjTR1UwYQHFlO85Sb2vbzFWjEvEyejf/AGlYbwF6RxUtNUtkjqHZpWOvFDJIAMluMWA5fv50GyaN6RQ1rHvh1gEUhjeJGOY5rw1riC123c8KXus8h05paakhqTERPijtY2CO2eR5yxgm5s3itjF91174tPRHWso62B1NLMAYnZg6J9zYNzDc6+zz2CC6XXDiqFjXCM2DEO8m0k8sgaScoF3cUuGraNrr2NyuI+EuMxU36LN3zWFwjpt0mUOLQ9xNsrDa4PKAeZB763TmNmKxYdqZdZKTxyAGAZXOBHK6+Uq38iw+rqZZNLqMzQal4jtlDw8EaqXaHAD/AGFuSCmHhIo++TTZKozgkaoQPL9m/YN469ykKHS6CWpbTCOojlexzwJYXsBa21yC7fvG7nWW4riDYNLjI8SOa2MC0bHPf4rkY25I2cyu0Gl9LLPU1Esb42YbDGWySRvjm/P6wSNyOsSPzEdtm+6C+tK5us6l4TclMyskoZW0crrNlzsMguTZzo+RpINtq9ul3CRBRQwTCKSeKpbmjkYW5N18pub3t1ILxdMypOlvCE2hnhhkppSaktyPBZqzdzQ7lzbM45OVcaX8ITKKripTTTSSTFuUgcQtc7LxTveb8g+9Bd7rhxVEwrhED8S7wnpJaWVzbx5yw5rAu25SRtAO4kbCvdiGmg79dRUsDqqeNpdJxg2KIbP13m+3aBYA70HTRbTuKtrp6WOGVhp2EvMgDTcPDcoZvG871cbrEeCerJxzFJZWao6uRz2k31dpmlwJ6rK14rwoMihFU2llkozNqxMC0Fx28ZrDty3bvNroNDLlA6WaVU+Hwiaoc4Nc8MblGYlxBO7zNJVQ4WNPpaKmjNNGb1bLsnOXK0Wa7Y3aS6zhvAG1ejTXSmKKhEmIYZIWulLWQv1T25g27XOc0lrL5nW5dhQXyhq2SxskYbtka1zTzgi4/Ar1Kn43ptT0dNTvexxfUsj1MEYBe4lrbBo3ADM0XPOvm3TwRV0dHWwOppJwDE7OHxPubBufZZ19nNflQXRcXVJxjhCZFiLaBlLPLK4X2ZQCMpc3Jc2dex2kgC29c6K6fNqq2ailp5KaeEE5HlrrgWvtabXs4Hm2oLsiIgitI8Tjgp5HSuytLHNFgSSS02aAATcrKe5/qBDHPBM2SKSSVjmB7HjOMhBsSLbCPxW1AJZBjXCvgEkNZh9XDC59PSuZnZG2+ryziXa0AnKQXexfPTZgxXFsPFHeWOGzpZmtdkjbrWusXkWzANNhzuC2my4EYG4AIMWxmsb4VxVBD9THGI3yZH5GvDXgjMBbeQOZd+ECOWjx+mxF0T30wYxrnNaXZNjmOuQDYgOzddutbPZHNB2EXQYVjGMRv0mpKpolMLIm3OqlzbY5BfJbMRdw3BblrRlzclr7ju8x2rs1gG4Ddb7lzZBhTcTZ4Ud92k73LMuu1cmS+qte9t11e+FDR51Xhs/ezM00ohOz9aVsTy9rdu+2d9h1q9rghBhdZi7ZdG2ULWSGraI4u98jtbdsgObKRsFhe/WvhwmaPzwYDh0Tmue6BxElgTqy6MkA23AHZdb1qxe9hfn5ULAd4QYFwoY6ysmwySCOciMvLrwSgnjwE5bjj2ym+W6kuEXEGyY1h07BI6KEsMjhHINWNcTxuLcbNvtW16sXvYXAsDygdXsXOVBiePTN8K4J7OMMTGtdIGOLGnVSCxIFv22j7wumj1ScKx6t77jkEdY55jlax7mnNKXt2tG3Y4g23Fq28hC0HeEGFaA12XGsTk1UrhO2YRtMUhzu1mYMcADluBy2UDj+MVNfhUpl14liqG/o0UBbTRRDMc7rNuNptcu5Av0kGjm3rktHNv3oMC4V5O+sJw6WBkrmQgxvJjeLHVRi5uN3EIvuupbhex2KvwuMU7ZXOdUMc1uqkDiAw3cLja278txcXNlsxYOYLkNQYXp3TSu/JOIQxSTRUscAlDGuzRuifG83ba4vYi9v2V6dPGflbFKBtCXSNh40srQckTTIx2+2xwDSbdYW12XDWgbhZBjGL1TfCyGYBxiaxsTpAx+Rr8r22Jts2kD7188Ely6W1EzmvEUgdG2QsfkL9XE22a1v1mkX3bFtlksg5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AutoShape 7" descr="data:image/jpeg;base64,/9j/4AAQSkZJRgABAQAAAQABAAD/2wCEAAkGBxMTEBUUExIUFBUSEhUYFxcYGBgdFBQXGxQWGBgXGBgaKCkgGR0mGxMVJDEhJSkrLi4uFx8zODMsNygtLisBCgoKBQUFDgUFDisZExkrKysrKysrKysrKysrKysrKysrKysrKysrKysrKysrKysrKysrKysrKysrKysrKysrK//AABEIAKMAxAMBIgACEQEDEQH/xAAcAAEAAwADAQEAAAAAAAAAAAAABQYHAQIEAwj/xABKEAABAwICBAcNAwsCBwAAAAABAAIDBBEFEgYTITEHIkFRU2GzCBQWMzRxc3SRk5TS0zWBoRUjJDJCRFKEsbLEkvAlQ2KiwsPh/8QAFAEBAAAAAAAAAAAAAAAAAAAAAP/EABQRAQAAAAAAAAAAAAAAAAAAAAD/2gAMAwEAAhEDEQA/ANxREQEREEXpFiLqemfKxge8ZQ1pJa0uc4NALgCQLu5io4T4r0FF76X5F99MvI3elg7eNTjd5QV3XYp0FF7+X6aa7FOgovfy/TVkRBW9dinQUXv5fpprsU6Ci9/L9NWREFb12KdBRe/l+mmuxToKL38v01ZEQVvXYp0FF7+X6aa7FOgovfy/TVkRBW9dinQUXv5fpprsU6Ci9/L9NWREFb12KdBRe/l+mmuxToKL38v01ZEQVvXYp0FF7+X6a9mj2ISytlEzI2SQzOjIY4uYbNa4EFwB3OHIphQejvjKz1x3YxIJxERAREQEREBERAREQQOmXkbvSwdvGpxu8qD0y8jd6WDt41ON3lB2REQERcOKA4r4z1TWDjva3rcQP6rL+FLhIkp5O8qHjVTyGueBfVl2xrWjcXnr3KLp+BSSoZrK2ukM79pAAcGX22Jcdu3msg1+nxOF5s2aJx5mvaT7AV3qq+OMXkkZGCbAvcGg/wCqy/H+leDNo6p8DZmT6s2MjAQM3KLXO0dRU3oDoVJi0szdfkMMbXZnAvBJcQGnbcbiUH6hp8VhkdaOaKQ8zXtcfYCvYF+PtKdGanDZxHMMrrXY9hOV4vva7Yt94E9I5qzDiZ3FzoJjGHne9oY1wv1jNZBoqIiAoPR3xlZ647sYlOKD0d8ZWeuO7GJBOIiICIiAiIgIiICIiCB0y8jd6WDt41ON3lQemXkbvSwdvGpxu8oOyIiAonSrGBSUc1QRfUxlwHObcUe2ylSst7obE8mGMiG+eoaDz5WAvJH3hg+9BR+AigNTiktVKc7oYzISd5kkcRfz/rLU+FrSg0GHuew2mnOqjPKCQS51/wDpFyOsjnVH7mqHZXP2bTTt9muJ/qPYvF3SVWTU0kX7LIZHjzueGn8Ix7UH07n3R6OYVc80bJW8SFoeA4XN3SEg8ttXt6ytmwTAaaka5tNBHCHG7gwWzHnPOqP3P9MG4QHD/mTyuP3EN/o1aWgj8YwanqmZKiFkzQbgPAIB5xzLthWEw00ergiZFHcnKwAC53nrK9yICIiAoPR3xlZ647sYlOKD0d8ZWeuO7GJBOIiICIiAiIgIiICIiCB0y8jd6WDt41ON3lQemXkbvSwdvGpxu8oOyIiDgrCe6Vl41C3mbUH2mEf+K2HSKWqEDu9GRvmJAaJXFrADe5JG02HIvzhws4fiTJopcSfG50wkEYjddjAzJmaG2GXxjee6DQO5uj/Rap1t87B57R7v+5V/ujz+nU/qv/teq5wa0OLSsn/Js2rDCwytzgXuHZTYg/wu29S8HCDh9fDUt/KL88z2XBzB3EzEcm7aCg3HgHP/AAeP003960Ulfl/QzAcampQ+hkkbCXOADZcgzA8bZ51OHRHSbp5vif8A6g/QgK5UZozFKyjgbOSZWxMEhJuS623by7VJoCIiAoPR3xlZ647sYlOKD0d8ZWeuO7GJBOIiICIiAiIgIiICIiCB0y8jd6WDt41ON3lQemXkbvSwdvGpxu8oOyIiAsN7pj9w/mv8dbksN7pj9w/mv8ZBz3M+7EP5X/IUP3R32hB6sO0ep7uah+areuSD+2RQPdHfaEHqw7R6DReAb7Gj9LN2hWiLO+Ab7Gj9LN2hWiICIiAiIgKD0d8ZWeuO7GJTig9HfGVnrjuxiQTiIiAiIgIiICIiAiIggdMvI3elg7eNTjd5UHpl5G70sHbxqcbvKDsiIgLDe6Y/cP5r/GW4lYR3SlQ0voWZgXNbUOcOVodqQ2/nLHexB7u5q8TWekh/tkUB3R32hB6sO0epvuapm5K1l+NngdbqtIL/AIKud0FWNkxNrWkOMVO1rrfskuc6x67EbEGm8A32NH6WbtCtEWY8AFYx2FasOu6KZ+cfw5iXN9ov7Fp10BERAREQFB6O+MrPXHdjEpxQejvjKz1x3YxIJxERAREQEREBERAREQQOmXkbvSwdvGpxu8qD0y8jd6WDt41ON3lB2REQVrTXRh1fA2JtTJTFkgfnjvmNmublNiNnG5+RZ/PwDNe4ufiMz3He50YLj5yXXWyogx2l4DNU7NFic8brWzMZldbmuHgr4u4AYybmvlJO0nVNuT/qW0IgxmPgEY03biErfNEAfwcr7wf6Jfk2CSLXvn1kpkzPFiLta228/wAF/vVpRAREQEREBQejvjKz1x3YxKcUHo74ys9cd2MSCcREQEREBERAREQEREEFpkD3m8hrnZXxOIa0ucQ2ZjjZrbk7AdgC8w01p7+Lq/hKn5FZbLlBW/DWn6Os+EqfkTw1p+jrPhKn5FZEQVvw1p+jrPhKn5E8Nafo6z4Sp+RWREFb8Nafo6z4Sp+RPDWn6Os+EqfkVkRBW/DWn6Os+EqfkTw1p+jrPhKn5FZEQVvw1p+jrPhKn5E8Nafo6z4Sp+RWREFb8Nafo6z4Sp+RPDWn6Os+EqfkVkRBW/DWn6Os+EqfkXbRGfWCpkDZGtkq3ObnY9jiBHG2+V4BG1p5FYlxZByiIgIiICIiDw4rXiCJ0jmPc1gJIY3M6wFyco2mwHWVW8I4R6SqDjTR1UwYQHFlO85Sb2vbzFWjEvEyejf/AGlYbwF6RxUtNUtkjqHZpWOvFDJIAMluMWA5fv50GyaN6RQ1rHvh1gEUhjeJGOY5rw1riC123c8KXus8h05paakhqTERPijtY2CO2eR5yxgm5s3itjF91174tPRHWso62B1NLMAYnZg6J9zYNzDc6+zz2CC6XXDiqFjXCM2DEO8m0k8sgaScoF3cUuGraNrr2NyuI+EuMxU36LN3zWFwjpt0mUOLQ9xNsrDa4PKAeZB763TmNmKxYdqZdZKTxyAGAZXOBHK6+Uq38iw+rqZZNLqMzQal4jtlDw8EaqXaHAD/AGFuSCmHhIo++TTZKozgkaoQPL9m/YN469ykKHS6CWpbTCOojlexzwJYXsBa21yC7fvG7nWW4riDYNLjI8SOa2MC0bHPf4rkY25I2cyu0Gl9LLPU1Esb42YbDGWySRvjm/P6wSNyOsSPzEdtm+6C+tK5us6l4TclMyskoZW0crrNlzsMguTZzo+RpINtq9ul3CRBRQwTCKSeKpbmjkYW5N18pub3t1ILxdMypOlvCE2hnhhkppSaktyPBZqzdzQ7lzbM45OVcaX8ITKKripTTTSSTFuUgcQtc7LxTveb8g+9Bd7rhxVEwrhED8S7wnpJaWVzbx5yw5rAu25SRtAO4kbCvdiGmg79dRUsDqqeNpdJxg2KIbP13m+3aBYA70HTRbTuKtrp6WOGVhp2EvMgDTcPDcoZvG871cbrEeCerJxzFJZWao6uRz2k31dpmlwJ6rK14rwoMihFU2llkozNqxMC0Fx28ZrDty3bvNroNDLlA6WaVU+Hwiaoc4Nc8MblGYlxBO7zNJVQ4WNPpaKmjNNGb1bLsnOXK0Wa7Y3aS6zhvAG1ejTXSmKKhEmIYZIWulLWQv1T25g27XOc0lrL5nW5dhQXyhq2SxskYbtka1zTzgi4/Ar1Kn43ptT0dNTvexxfUsj1MEYBe4lrbBo3ADM0XPOvm3TwRV0dHWwOppJwDE7OHxPubBufZZ19nNflQXRcXVJxjhCZFiLaBlLPLK4X2ZQCMpc3Jc2dex2kgC29c6K6fNqq2ailp5KaeEE5HlrrgWvtabXs4Hm2oLsiIgitI8Tjgp5HSuytLHNFgSSS02aAATcrKe5/qBDHPBM2SKSSVjmB7HjOMhBsSLbCPxW1AJZBjXCvgEkNZh9XDC59PSuZnZG2+ryziXa0AnKQXexfPTZgxXFsPFHeWOGzpZmtdkjbrWusXkWzANNhzuC2my4EYG4AIMWxmsb4VxVBD9THGI3yZH5GvDXgjMBbeQOZd+ECOWjx+mxF0T30wYxrnNaXZNjmOuQDYgOzddutbPZHNB2EXQYVjGMRv0mpKpolMLIm3OqlzbY5BfJbMRdw3BblrRlzclr7ju8x2rs1gG4Ddb7lzZBhTcTZ4Ud92k73LMuu1cmS+qte9t11e+FDR51Xhs/ezM00ohOz9aVsTy9rdu+2d9h1q9rghBhdZi7ZdG2ULWSGraI4u98jtbdsgObKRsFhe/WvhwmaPzwYDh0Tmue6BxElgTqy6MkA23AHZdb1qxe9hfn5ULAd4QYFwoY6ysmwySCOciMvLrwSgnjwE5bjj2ym+W6kuEXEGyY1h07BI6KEsMjhHINWNcTxuLcbNvtW16sXvYXAsDygdXsXOVBiePTN8K4J7OMMTGtdIGOLGnVSCxIFv22j7wumj1ScKx6t77jkEdY55jlax7mnNKXt2tG3Y4g23Fq28hC0HeEGFaA12XGsTk1UrhO2YRtMUhzu1mYMcADluBy2UDj+MVNfhUpl14liqG/o0UBbTRRDMc7rNuNptcu5Av0kGjm3rktHNv3oMC4V5O+sJw6WBkrmQgxvJjeLHVRi5uN3EIvuupbhex2KvwuMU7ZXOdUMc1uqkDiAw3cLja278txcXNlsxYOYLkNQYXp3TSu/JOIQxSTRUscAlDGuzRuifG83ba4vYi9v2V6dPGflbFKBtCXSNh40srQckTTIx2+2xwDSbdYW12XDWgbhZBjGL1TfCyGYBxiaxsTpAx+Rr8r22Jts2kD7188Ely6W1EzmvEUgdG2QsfkL9XE22a1v1mkX3bFtlksg5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3" name="AutoShape 11" descr="data:image/jpeg;base64,/9j/4AAQSkZJRgABAQAAAQABAAD/2wCEAAkGBhQSERUUEBQWFRQVFRwVGRYUFRwXHRoXFhwgHh8iGRcXJyYfGCUjGRYcKy8mJjMpLyw4Fx8xODwsOiYrMisBCQoKDQsOGg8PGTUkHiQ1NTI0NDQzNSowNCwwNDUvLTEuLzEzNSksLDI0LjIyNC00NCwsLDUsNS81NSkrKTA1L//AABEIAE8AdgMBIgACEQEDEQH/xAAcAAABBQEBAQAAAAAAAAAAAAAAAwQFBgcBAgj/xABHEAACAAQDBAENDQcFAAAAAAABAgADBBEFEiEGMUFREwcUFhciUlRhc5GhstEjMjVCU3GBk5SjwdLiNENykrGz8BUkM+Hx/8QAGgEAAgMBAQAAAAAAAAAAAAAABAUAAgMGAf/EADQRAAEDAgIHBQYHAAAAAAAAAAEAAgMEERIxEyFRYZGh8DJBU4HhBSIjMzRSFBVxcrHB0f/aAAwDAQACEQMRAD8A3GCCCIoiCCCIoiIzH8el0kkzJp8SqN7NwA9vCO47j0ulkmZNOm4KN7NyAjLqenqMYqizHLLXefiy15LzY+nedILp6fSe+/U0IKpqdH7jNbylR1QMQmFmlKCt9ySc4XxXseHOPXZpineN9mPsix45tRJwuWtPSorONSpOgvxcjUsYg+23P+RledvbDBjcYuyEW3pa9wjOF85v32SHZpineN9mPsg7NMU7xvsx9kL9tuf8jK87e2Dttz/kZXnb2xbRP8EKmmj8d3BIdmmKd432Y+yDs0xTvG+zH2Qv23J/yMrzt7YO25P+RledvbHuif4IU00fju4JrM27xJBmcZQOLSLDzkRbNjdvxVt0U5Qk61wV969uQOoNv6Q72R2xSvVkZQkxRdkvmBU6XF+HMGKPU0SyMbRJQyqKiUQBw6QKSB4u6MYYWS4o3MwuAvqW4fJDgkbJiaTbWtfEECwQoTtdgggiKIiNxzHZdJKabNOg0AG9m4AD/LQti+JrTyXmvfKi3IG88NPpMZOkuoxique5lr9Ky0PAd8x9PzbiqeASXc82aM0HVVJisxgu45LtPT1GMVRZzllrvPxZa8lvvY+nedIs+0e0crDZIpaMDpbfPkv8ZzxYxzaLH5WGSBS0YHS2vzy3+M54seX4WjLp00sSzElmNyTvJO8mGkUZqLOIswZDbvKTyyimBa03kOZ2bgpXZ/BXrqnJmN2u7u2psN58ZJPpjRZfUppLC7TSeecfgIq/Un/bH8ifWEa4IHrqiSOTC02CK9n00UkWN4uSqb2qqPnN/nHshljHUskCSzSHmK6gsMxDA2F7EWEX+EqmVmVl3ZgR5xAbauYG+Io91FAQRhC+c4I0wdR9PCW+rH5oO1AnhLfVj80Ovx8G3kVz/wCXVP28wq51NZhGIS7Herg+MZSf6geaH+N/Dy+XkerLiz7PdTpaWoWcJxcrmGUoBfMpG+55xWMb+Hl8vI9WXA4lZLM5zPtRZhfDA1rxrxj+FrCwQLBCNdAuwQQRFFX9vvg+o/gHrLEP1JP2SZ5c/wBtImNvvg+o/gHrLEP1JP2SZ5c/20g9v0jv1S5/1jf2rMcWcmfNJNz0j6nX4xhpDrE/+ab5R/WMNY6FuQXMP7RV16k/7Y/kT6wjXBGRdShrVjeOUbecRrl4572j87yXTezPkeZXY4zWFzwgvEXtNiYkUs2YxtZCF8bEWAH0mAWjEQAmD3BrS49yZ9n9D4Qv8r+yPSbeURIAnqSTYAK+pPLSMOC8B80adspsrLoZXXdcQrgXVT+7B8XFz6IbT0cMLbkm/cOgk1PXTzusAABmdnNXbEsUlyJTTZrZUUcfQAOJPKMqwyc9fiyz5aWAmpMbX3qS7DU8yF85jzXVtRjFUElgrLXVQdyL3z24n/oRp+z+z8uklCXKHjZjvZuZ9nCMrNpGG+t5HALW7q14tqY08SpNYI7BC1NkQQQRFFX9vvg+o/gHrLEN1JD/ALSZ5c+okWvGsNFRImSSbZ0K35HgfoIEZHhGO1GFznlslwT3UtrgEjcVYcxx1BhjTt00Do253uldS8Q1DZXdm1k92w2DnJOeZTo0yU7FrILspbUgqNTqdCIrnY3VeDT/AKmZ7IvHbgHg33v6Y524B4N97+mDY5KxrQCy/ml8kdE9xcJLeR/xUynwSslsHlyKlWU3DLJmAg/OBEyMVxflVfUN+WJrtwDwb739MHbgHg33v6Y9c6od2ogeCjW0zOzMRxUL/quL8qr6hvywxxKRiNRbp5dU4G4NJew+gLaLR24B4N97+mDtvjwb739MeAztNxCOS9cKdwsZjzSmyGySUkvryusrKMyq37vkSOLngOHz7oLEcRqMXqRLlAiWDdVO5V75yOP/AII84ji9Ri89ZUtcqDUIDdV5s7cf8A3xpmzezkujlBJepOrud7N+A5CMZJDB8STW85DYt4oxUfDj1RjM95K9bO7PS6OUJcsanVnO9m5n8BwiWgghS5xcbnNOmtDBhbkiCCCKqyII4TCXXi8/QYiib4ziQp5LzSC2QXyjS5JsBfhqRERUVjPMlSqullXmTCgOcTAAEL3F1B3ixBtz1iYrOimoyTLMjCxBB1ERnY/S5bd3fP0mfpJmfMFyg9JfN70kWvxjaNzANefW9Dytkcfdy63KDGI0d6YNSSR0xOfQe5qXyKd3dZn04W1hI4vSe6DrKTnltOGUgC6yUdgwOXUEyyp5GLB2N0eUqZYIKLL1zEhU3ZSdU3nUWJ3x6fZ+kIF1OgmC+Z72n3z3O83zH5r6Rvpot/H1Q2gm3cPRQj1NOiTOloZAmKkt0VbMH6Y5VGYqLHNv08cOZ/WvWaVMqjlPny3XJ725s2YqpPckG9hEjL2epBa6lrMG90Z3vlBVQc98wAY2B01vCpwam6PowCqdJ0oCs65Xve6EaprwFhrHhmZ3X681YQSa72y58FFHrTrLrk0sgm2iqFIZ82UANbi1uFxy0h9g2GUlRJSaKaSMw1GQHKwNmF7a2YEfRCi4BSgKtiVU3CszspILNdlJsxLOxJN76cocUNBIksTKutyTlBbLdrXsnvR70bt2vOKOkbY4Sb/1szV2ROuMQFrc9uSrtNtGtPLLrSSpazEd06N/fdC1iHsoK77jfEzL2kIppk+Yi2TQKhfU6WHuiIRqw4ER4XZukAYWYhlKazJhsrG5C3PcXPK0PJdBIEt5ZLOj6MJju+h00LXI+iI98Tu4+nFSNkzdRIy58F5/1GeJM15khQ8tcyqs3MH7m9g1gVPDUR3BMdFSz9GvuahLPe+ZnXMRa3xQR548UWFU8o3QtfNmJLuxY5cozFicwCnQHQR7w7DqeQAJN1ALG12teYQTcHfuFuXCKEx2Nhr639XWgEtxc6ut3VlLwQh14nP0GCMUQv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4" name="AutoShape 15" descr="data:image/jpeg;base64,/9j/4AAQSkZJRgABAQAAAQABAAD/2wCEAAkGBxQQEhUUEBQQFBQVFRYXFBcUFBUWFxUXGBQXFxcVFRoYHCggGBolHBcVITEhJSkrLi4uFx8zODMsNygtLisBCgoKDg0OGxAQGy4kICQsLCwsLCwsLCwsLCwsLCwsLCwsLCwsLCwsLCwsLCwsLCwsLCwsLCwsLCwsLCwsLCwsLP/AABEIAJcBTQMBEQACEQEDEQH/xAAcAAEAAgMBAQEAAAAAAAAAAAAABQYBAwQCBwj/xABPEAABAwIDBAUFCQwHCQAAAAABAAIDBBEFEiEGBzFREyJBYXEyU4GR0RQVFiNSkqGisRc0QmJzgpOywcLD0iQlM0NU4fA1RGNkcnSDs+L/xAAaAQEAAwEBAQAAAAAAAAAAAAAAAwQFAQIG/8QAMBEAAgICAQIFAwMDBQEAAAAAAAECAwQRIRIxExQiQVEFFTIzYYFScZFCQ1Oh8SP/2gAMAwEAAhEDEQA/APuKAIAgCAIAgCAIAgCAIAgCAIAgPJKAxdcOfyeJASOroedrrj3r0neNkVV0MlruqpGDuaxo+xU7YSS3ZPSLNdi9opkHUUkd9aupce66x7srGg+bGy/Bz1xUjW2iYf8AeKv/AF6VWWdQ3+cj3uftXE7qTDR+BWVIPI/5rSonXP8AGxor2WNd60TNLSSs4zuePxmN+0WWrXCSX5bKFk4v20SIKnI+Bdc3+5z+D0F1a9jpldAQBAEAQBAEAQBAEAQBAEAQBAEAQBAEAQBAEAQBAEAQBAEAQGCVzk4YJXGCFxWgqJjZkzY2cmtNz4m/2KpfXZatKWkWqLa4cuOyM+C1R/infX/mVTyNn9Za89V/xoicSpZIHZTUve7tDS8W8Tm4rPzJzo4Utl2icblvoSPDXOdo5znf9TiftWFfk2T7tkrhFdkdcEV1WhGVj0jxKeiRp6Va1OJ090VZ2HY2jWjHF44RA7EaK2gL22D3tI4FriLe1e5VziuJM9V2pPlHDT7PTv4Vbge0de/6ympx52ramSTzIJ/po3DZeoGvup1/z/5lOsK5PiZE8yqX+gsGGwzMFpnsk5ENLT6dVoVKaWpso2SjJ+laO66n2iIAodMoAgCAIAgCAIAgCAIAgCAIAgCAIAgCAIAgCAIAgCAIAgMLj2COxmplYz4iN0jzoOFm95v9igyLJxj6Ftk1EISl63pFLkoa9xJInudT1reoArElVmN9XJrqzDS1wefe+v5VHz/81x05nts9+Lh/saKltVER0rpm34XkOvqKhulfVxJktflrF6Uv8HmPU3Op7e9Zl0m1yyXSS0uDshas6bI2S1HGtHDpT5KdrJyjgX0mNTtcmfZNnc2MLSjWkiu5M8yQgrllMWj0psiMSpbggFzSeBaSCPUsi+Eq/wAXot0z59S2iqihrT5PTuHMSGx+lV1Xk2cx3/k0fExNdkZ976/lUfpD7V7VOX+48XD/AGOnD46+F+bJK4drXOuCPSdFPUsqD9SIrniTjpPRd6WUuaCWlpI1a7iO4rahJtcoxZJJ8M3L2cMoAgCAIAgCAIAgCAIAgCAIAgCAIAgCAIAgCAIAgCAICOxvERTxOf2jRo5uPBV8m9VVuRNjUu2xRKKNqarzg+Y32LCf1K32fBu/bK/dD4U1XnB8xvsXn7jf8nX9Oq94j4U1XnB8xvsXfuNy9zn22l9kc1TiEk7g6V2YgWGgGngFTuyJXPbJ6saFK0jZCqFvYM7oCqEiJk1Rdi3cH2KVpP0g0X02LrRmWdzoVwiBRgj65ZWZ3LNPBWMZxOaADon2aTr1QdfSsuObZW9RZo041dj5RGfCmq84PmN9i9/cbvZlp/TqV7D4U1XnB8xvsXfuF/yc+3U/Buotq52yNMrg5l+sMoGnO4Xun6jb1et8EVv06vpfQuT6DHIHAEagi4X0MGpR2YTTTaNi9HAgCAIAgCAIAgCAIAgCAIAgCAIAgCAIAgCAIAgCAICv7S1NMMrKrMeLmhubwvos/MspXpsLeLC5vqrIQSYZ8mT66pbwfgvazfkdJhnyZPU9c3g/udSzfk8vkw22jZL9nlrjlhpcI705vuV6MrJkkm3E1NtxSkdsJVW1cETO2ArPmiNktRyLTwLdFOxE7STL6XGuM+yB2tctNWbRXaMSSALzZakjsY7IutmWLlXbey3VEgqt0RPx4JjGrrX9HDvWLTbDx/V2LqhPXo7mnpcM+TJ6nrd6sP3R5Uc35M9JhnyZPU9OrC+GetZpgvwz5Mnqeubwh05pa8EnjkiaYb5B1Re99PFa2POEoekyLoSjP1EgFYIzKAIAgCAIAgCAIAgCAIAgCAIAgCAIAgCAIAgCAIAgKnthhEs7o3RNzWBB1AtrccVk/UMadvY0sDIhVvqK98GarzX1m+1Zf2+4039Qp+R8GarzX1m+1d+33D7hT8j4M1I4xfWb7UeBauWc+4U+xGWsbHsNvSqWtbTLfUpR2jrhco5R2jzJHXE9Z9sdETR3QS2Udc3B7IZR2SdPUrapzU0VZ1HayrWisrjuV5VHiSrUdmWvdnY1HBU1KysnM3wizCvRF1MD5gWRjM49nDQFV8Oqd1nBOrI18s5PgzVeb+s32rceBds9/cKfkfBiq819ZvtT7fd8HfuNI+DFV5r6zfaufb7mPuVJddmKJ0EDWPFnXJI42uVv4dTrr0+5hZViss6l2JcK0VzKAIAgCAIAgCAIAgCAIAgCAIAgCAIAgCAIAgCAIDBQHDjFK6WJzWOLHfgkEjUcOCgug5waj3JaZqE05dj5tLWztJa6SUEGxBe7Q+tfNTuyIy1KR9HCrHnHqUTz75Tedl+e72rz5m7+o9rGp/pHvjN52X57vaueYt95HfLU+0TS431OpPHxVeTbe9ki0lpRNkL0aONHVG9V7IbI2jqjkVOUGiNxOiOZRc+xG4m4VB5qRXTic6DDqheXZKQ6DRJMuJM9xiiOratzSMjnNPMGxWjiKUOUSquL7o0e+MvnZfnu9q0HkXfJ68tV7xHvlN52X57vavPmbf6mPLU+0Ttwfp6iUMEs1uLjndoO3tVvEnbbP8irlwqqr7H0pjbABfRxWkkfPN7Z7Xo4EAQBAEAQBAEAQBAEAQBAEAQBAEAQBAEAQBAEAQBAYIQETimDxSXeYWyPt2ktv3XCqW41cuenksVZFkeFLSKhNX0zCWvo7EcQZCCsi22mD04GpCm+a3GZ4986X/CD9IVH5jG/oJPK5H/Ic9bWwPbaKDojfiHE+g3Ud9lUl6I6JqKLov1SOAiypFo2RyLjQaOhkqilBEbRubIoJU7PDR76RR+CzmjBkXVSxo1yTWCmrrSfKOqG1wbm4nTWGalzG2pMhuVtVXURik4ld4t7e1PRn30pf8IP0hXXk4/foHlcjt4h14a+CofljovEmR1gOZVjH8G38a9FbIV1K5s2XGgw6OEERMDb8bX19JWvTVGtemOjLttnZ+T2dgCnIzKAIAgCAIAgCAIAgCAIAgCAIAgCAIAgCAIAgCAIAgCAIDFkBGYvgkdQOuLO7HDyh7VWuxYWonpyp1PgpGI7MzxO6rTI3sLf2jsWDd9PsjLjlG5R9QqkvVwzj96J/NSepQeWtXsT+bq+T23Cp+2KT1Lw6LH2ix5mp/6jmqKZ0Zs4Fp5FeJQlHhokhbGXY8NfZeNHvRtbKjR5cT30y8uJzpN0ML5BdjHOtyCkronPsRTshD8jy/C53f3UnqUnl7PgeZpXuePeefzUnqXtYtr40POVfJMYPslJIQ6e7G8vwj/Kr9H0yTe5lPI+pLWoF1oqJkLQ2NoaB/q55lbVVMa1qJiTsnN7bOmylPJlAEAQBAEAQBAEAQBAEAQBAEAQBAEAQBAEAQBAEAQBAEAQBAYK5oHkhdZzRFYjs9FPqQWu+Uw29fYVWtxozLFWRKv9yuVux8zf7KQOHIktPsWZZ9PsX4S/7NGvPqf5wX+CHqMGqWeVHJpy6w+hULca/s1svV5VHscb43N8prh4tIUHhTXsywroP3RrseR9RTw5/DHiQ+TZHSyO8lkh8Gn2L0qLH2Rx3Vr3JGl2fqn8GOaObjlH2/sVmvDvfbgqzzMdd+SbotjXcZpT4MJ+0q/V9Omn6mULfqCf4pf4LJh+FxwD4ttj2km5PpK0q6VAz52ym9s7VMRmQuaBldAQBAEAQBAEAQBAEAQBAEAQBAEAQBAEAQBAEAQBAEAQBAEAQBAEAQGEBiy4c4MFgPJc6U+6O7fyY6Mch6lzoj7I71Ne5kBdUdHlvZmy7yDIXTplAEAQBAEAQBAEAQBAEAQBAEAQBAEAQBAEAQBAEAQBAEBF49jsNEwPqHFrXOyghpdc2JtoOQK9wg5PSI7bIwXJC/dHw/zx/RyexS+Vt+CLzVXyPuj4f54/o5PYnlbF7DzVfyWqKQOaHDgQCPAi4Vd8PRYi9o9odCAIDKAwgCAjsbxqGjYJKh2VhcG3sTqb24eBXqEHN6RHOcYcs0YDtLT1xcKZ5fktmu1zbXvbiO5ep1Sh+QrtjPsTCjJAgCAIAgIXHtqKaic1tQ8sLwS2zXOuAbHgO8L3Cmdn4kVl0a+514Ni8VXGJYHZmEkXsRq02OhXJwcHqR6hNTjtG+urWQRuklcGsYCXE9gC5GLm9I7OagtshMH21pauQR07pHuOv9k8ADm4kWA8VJOiUFuRHC+M3pFjCiJggCAygCAIAgCAIAgCAIAgCAIAgCAIAgCAID53vp+9Yfy/8N6vYH6n8Gf9Q/Bf3PnGy+A+7nvaZo4crQ68moOtrDULQuucEnrZQqqU20WWPdpmIDa6lJPABtyfDrqtLNaX4lpYabWmXTH9tIsMdHBLHLI7omm7MtrDq9pHJU68eV25It23qhJSJfDdoWT0nutrXhmV7sptmsy9+23YVFKqUZ9JJG6ModRB4FvHhq52Qsina6QmxdksLC+tnXU1mJOEepkVeZCUtGdoN4kNHO+B8U7nMtctyWNwDpd3eleLOa6kcsyowfSzkxLenTxkCKOWU2BcQWtDSRfLc8SO5eoYU22eZ5sUT+yu1kOINcYszXstnY+2YX4HTiFDdjzqfJPTkQtRw7U7fQUL+iyvllAGZrLANvwDie3uXunFnato83ZMa3ope2u2kOI0YYxr45GyscWOsbizrlpGh4q5j4s67OSlkZMbI6Xc7dyZ61V4Rfvrx9Q7rR6wNrbZO47vMpqZ7o2Nkmc0kOLLBoI4i5OvoVerDnJbLFmZCL0jho97UDjaSGZg7XAteB4gaqSWBP2Z587HZfaeuY+MStc0xubmDr6ZbXv3Ki4vq6S5Gaa6ik4pvUpo3FsMcs1tMwsxp8M2p9SvQwLJLbKU86MXpEjs3t/TVrxHZ8Uh8lslrOPJrhpfuUNuNOC2TVZMZvRDb0ZKMSw+7GVTnZH5OhcxotmF82bt4KbDVuvQQ5fRv1E9u8kg9xNNM2VkWeTSYguBzHNcjS11XyVLxNS7kuM4dG4lW292wo6hvue9TI1rruMJYxriL6EvBzAHkrWPjWRfUiDJyapelm/YLarD4gIGRyQOcfKls7pHfjPb2+IC5k03PljGuqXCLdtVtKzD42ySNe8OfkAZa97E31I5KpVVKyWi1dcoR2V9m9KlMTnlkwcHWbGcuZ2l8wsbBo5lWPI2JkPnY6NmA7zIKmVsUkckLnGzC4hzSTwBI4ErluHOC2zteZGT0XoFVC2ZQ6EAQBAEAQBAEAQBAEAQBAEAQBAEB8731fesP5f+G9XsD9T+DP8AqH4L+58z2f2emr3OZAGEsbmOZ1tCbaLQuujBLqKFVMptpFu2c3d1cFVBLI2HLHIHOs+5sOQsqd2VXKLSLdWJOMk2ad8g/pkf5AfruUn0/wDFojzvzRatkz/UZ/I1H2vVS9byFotUvVHJ873cf7RpvF3/AK3LSy/0ihi/qo3bzT/WM/5n6gXnC4qR3NW7SexPZCniwdtQGnp+jjkL7nUvLbttwtYqvXfJ39PsWJ0RVKl7nFufdatfbzD799nNUmel0r+5HhP1MrEl6isPSE3lqCHHt60lvs0U69FO4kDTnbyX3eXstTU1K2SCNsbmyNZ1fwwQePM6Xv3KjiZE52akXMqiMK9xNW5kge6y42GWO54WHXuvX1DbktHMHWnsi58VwqnlDqemmnLHXDnSEMcbnWzrl3qXqMLnHpb0jy51J7S2Qe1mIuqZmyupxTgts1oaRmAPlG4F/UrWNHpXfZWvlt9tFqxKudHs/TNbf415jcR8nPK6x7uqAqdcE8l7Ldk3GlaOfdVgEFW6Z1QxsgYGhrXcBmvc/QF7zbZV/ieMOqM/yJ2o3aQNmzx1Ris8OYwBnUsbgAk30UCy5uGtE7xYKe9kVvoHx9Nrf4p+vPrtU307lsiz+NG3C6p0Wz0hYSC572XHEB0mU/QSvM1vJPUG1j8EJuwwWKrqnNnaHtZFmDTwJzBovzAups2yUI8EGJWrJeo5t4uFR0ta6OABrHRseGjg0m9wOQ0XrEm7K/UcyoKufpLBthVumwahe83cXNuedmOF/oVfGSVzRNkNulNnJuv2agrTO6oaXiPIGi5Au7MSTbwC95l0oNJHjEqVm+oqtZTCKrdG29mTlrfASWH7FaT66ufgga6bOPk/SQWAbyPSHQgCAIAgCAIAgCAIAgCAIAgCAIAgKFvfo5JqaIQxySETXIYxzyBkcLkNB0VzCmoT2ylnRcoJIhd0GGzQ1ExmhmjBiABkjc0E5gbDMFLnTjJLRDhQkpNs+q2WbpGmfMt7Ozs0zo6iFjpA1hY9rAXOAvcOAGpGp4cFo4V8YcMzs2iUntFRwelxKWJ1NE2obAQ4vDmFrbcSLlt9T2BWbHR19WytBXdPTo6dgsIqI6+B8lPUMaHOu58T2gdRw1JGiZV0JV6idxapqzcke94uEVEmITOjgqHtIZZzInuaeoL2IFl5xbYRq5Z3KrlK3hF6xyjkdggjbHIZOghGQNJfcFlxlte4sVSrklf1excnFujRVN1OGTxVrnSwzxt6FwzPje0XzN0uR3FWs2yMoLTK2HXJTe0cG3WyE9NUulgjkfE9xe10bXOLHE3IIGo62oK942RGUOmR5yKJRnuJoxV2KV8AM8c7o4iLAROBc43F8oF3kDt4C69V+BCe0zxNWzjpk7u4wSYw1sckcsJljDWmRjmakPGlxrxChy7YOUWibGrkotFUoqCroKlrzTSF8Z4GJ72O0toQNRroQrDsrnHWyv4dkJb0d21dPiFZIyeellGZlmMjje7I0H8IWuCSb6rzjOqv3PWQrJ+xd8D2fNXgzKaVr4pBny9IwtLXiR5a4tNjbX1FUp29N3Ui5Grqq6WUWlp8RwmV3RxStJGUlsbpY3AXtYgWv9KuylVcuWU+m2p8I6dndkauvqOlqWysYX5pXytLXP1vZrTz4cgvF11UI6iSVU2zl1SJze5hssstP0MM0gbG8Ho43PDes2wOUacCosG2MW22e82uT0kS+xeBGbCXU1QySMvMos9pa5t3Xa6zu+xUN9iV3VEloqbp6WUIYXiGFT5o45MwuA+Nhkje087Dw0PBXXZVbFdTKSqsqlwZp9n6/FagvmZK0utnlkjLGtaNLNBAvbkF3xqqYaizqqstltoum8rBnNoaeCmjkkEcjQAxhcQAxwuQ0eCp4tq8TqZbya34fSjzueoZYW1PTRSx5jHbpGOZewfe1xrxXrOlGUl0nnCjKKeyk4vgtSa6Vwp6ktNQ4hwhksR0l73taytQugqu/sVZVT8Xt7n30LGNpdj0h0IAgCAIAgCAIAgCAIAgCAIAgCAIDBCAwAg0l2MkoCm4jvFo4JXxSdPmjcWutGCLg62N1ZhizktoqSy4RemaPuo0P/Mfo/8A6XfI2v8A9OeerOjDt4lHPKyKPp80jg1uaOwueZuuTxbILbOxyq5ySRcLKqk9Fp9xZdGiubR7Y01BI2OfpMzm5hkZmFr25qaqmdi4ILLo1PklMExRlZC2aLNkfe2YWOhIOniFHZCUJaZJXNTjs7rLxr9z3/BmyfsFwLINCyaD7GLJ37jstlRrd4lJDK6J/T52PyOtGCL3tob8FaWJY49S7FZ5Val0vuW6M3Fx26qtrXcsJ7FkO61yLJobM2XA9MALoSS7CyaOsZVxHGhZdBlDplAEAQBAEAQBAEAQBAEAQBAEAQBAEAQBAYIQFCxbdnBPLJM6acOkc55AyWBOthdquV5copIo2YkZbZ8e6L4zJ2Z8t/zrXWs3qHUZXT6+k+tQ7BUuHubVPqJg2EiQ5smXTs0bc+hZUsmdvoSNJYsa9TbOes3txtcRFTvc0HQue1pPfbWy9r6fPW2zss+O+EWLZTbmCvd0YDo5bXyPt1gOJaRoftVe7GlWTVZMZlE3zffcX5H98q99OaUWU8/8kXjdm8NwyEkgAdISeQ6RypZXNzSLmK9VJkPi+9aGN5bBE+YA2z5gxpP4t9SpIYMpLbI7M1J6R2bO7yoKqQRyMfC9xs0khzHHlccD4rxbhygto9VZkZPTOjazbluHzCN8Ej8zA5rmuaAdSCLHtH7VynGdqO3ZSrZI0O1MctCa3K5rGse5zSRcFl7t8dPpXh1NT6CSOQnDqIfZreC2unbCynkaSCS4uaQ0DiTbjrYelSW4jqj1MiqyvEloqWOYnhzauVslHM6QTEOeJiAXZh1gL6C6sQrtde0+CtOytWaaPpO0O0kOHxNfNe7tGMbq5xtwHhzVKFTslovzujCOyl/dbF7+5X5efSC/2Wv6Va8g17lTz3vouWy21MOIMJizNcy2djh1m34HTQjjqFVtplW+S1VfG1bRE7Ubw4KKQxNY+WRvlhpAazS9i49vcFJViSsWyO7LjXwiEh3uNv16Z4H4rwTbnYgXUzwHrhkMc7nlH0DBcUjq4WzQm7HcL6EHtBHYQqU4OD0y9XYpraJBeT2ggCAIAgCAIAgCAIAgCAIAgCAIAgCAIAgCAIAgPEnA+BRd0eZdmfmb+/8A/N/EX0P+1/Bgf7v8n0/fPUuEVPGLhrnlzu8tbp+sT6FnYMU7GX8xtQRVtkMQngid0FAypD3HNIWOceAGTTgBy71YvgnLmZXqm+nSic+G4VWR1cczKSeMCZr7NjdZoLtWi/ZYkeC7bZW6+nezlcJqaeiX3y/fcX5H98rxgfiyTO/JbO51S6PZ1uTTO7I4/iumId9GnpUOk8nklTaxuCqbH1UsMj3wUjap1gOs1zsgPIDhf9iu5UFpblop0Sab42e8awurqZnSihlhJtdscb7Zh+ENNCV5rnXWuly2erITk+pR0XHeRQOmw6mqXtIliDOkBFiA9rQ6/g4D1qphzUbWl2LWXDrrUvcp1DjuTDJ6a/WfMwtH4jtX+i7fpVt07v6irG7VTiW/cxhek1S4ak9Ew9w6z7emw9CqZ9m2ootYNek5Mo21P3/P/wBw79ZXav0UU7v1WfSt5mzM1YyGSnAe6IEFlwCQbG7b6X04LPxblCb2X8qpzgtFBhxWrooTTzU4MBJuyeF1tTc9cW7e9XJQhY9p8lOM51rTXBd92WLUksj2xUzKeoyXOQktewO1tfhYkaHmqmXTOP5PZcxbIS4S0QW0uN4ayof0VGKiQSEue57mtL762HF2unBS002yhzLSIrba1P0x2yG20xSoquifUUzadozCOzS0u7T5Wthp2KxjQjHa6tlfIm5a2tH0Xc+f6B4TSfsKz839Qv4L/wDmXhVC6ZQBAEAQBAEAQBAEAQBAEAQBAEAQBAEAQBAEAQHiTgfBF3OS7HwD4KVfS36LTpb/ANpHwz3v5S2vGj4ev2MTw5eLv9z67tls2MRp+juGyNIdG48A61rHuIJCzKbvDns1LqfEhr3PmVI7E8KLoo8rQ43teN7b2tmbc3BsAtJwptXUzNU7qvSiy7F4TiM0jZquombCDmydKHGQ8iG6Naqd86orUVyWqYWyfVJ8HPvVwOeoqY3Qx5miKxOZg1zE8HEKXBtUYvZHnQbkiwbNYB0uEtpakZS4PB1BynpHFrgRpcGxVa6zpu2izTX1U9JQ/ejEMHmc+EtIItmBYWvbxGZjiCCr6lXkLTKLUqHwSeCUmK18ueSolhjJ65bI0WHJjGHj4qG6NNcdJcklUrJy22fS8Ww0T00kBuQ6MtudTe2hJ53sVQhLpmmaFkOqtpnwo7I1g/ur2/4kfZ+cttZMdbMV0Pej7bshhfuSjhi0zNbd9u1zus76SsW6fXZs2KYdFej5NtFszUvrJntju0zFwOdg0zcbZrrTqtiqtGZbXLxS9bwNm56psclLI9r425XMEjmB443uDa471Tx7IKb6kXb4T6E0UI1+JCF1G7rMNwc5Y59idQHlyvKutT60UXZY49LLdu12NlpnuqKizXOYWMYCDYEglxI0voAquZkKT0i3i47S2ylY9szU0NQXANcBJnieC2x62Zt2k37irVNqshplOyDrs2iR2hw7Eq9sc07IyBdrGMcxttLlxBdbXxXmt1Vy0j1apzjsvO6yjkgpHRzNyuErja7ToQ23kk96pZklKzaL2FHprLoqpcCAIAgCAIAgCAIAgCA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5" name="AutoShape 17" descr="data:image/jpeg;base64,/9j/4AAQSkZJRgABAQAAAQABAAD/2wCEAAkGBxQQEhUUEBQQFBQVFRYXFBcUFBUWFxUXGBQXFxcVFRoYHCggGBolHBcVITEhJSkrLi4uFx8zODMsNygtLisBCgoKDg0OGxAQGy4kICQsLCwsLCwsLCwsLCwsLCwsLCwsLCwsLCwsLCwsLCwsLCwsLCwsLCwsLCwsLCwsLCwsLP/AABEIAJcBTQMBEQACEQEDEQH/xAAcAAEAAgMBAQEAAAAAAAAAAAAABQYBAwQCBwj/xABPEAABAwIDBAUFCQwHCQAAAAABAAIDBBEFEiEGBzFREyJBYXEyU4GR0RQVFiNSkqGisRc0QmJzgpOywcLD0iQlM0NU4fA1RGNkcnSDs+L/xAAaAQEAAwEBAQAAAAAAAAAAAAAAAwQFAQIG/8QAMBEAAgICAQIFAwMDBQEAAAAAAAECAwQRIRIxExQiQVEFFTIzYYFScZFCQ1Oh8SP/2gAMAwEAAhEDEQA/APuKAIAgCAIAgCAIAgCAIAgCAIAgPJKAxdcOfyeJASOroedrrj3r0neNkVV0MlruqpGDuaxo+xU7YSS3ZPSLNdi9opkHUUkd9aupce66x7srGg+bGy/Bz1xUjW2iYf8AeKv/AF6VWWdQ3+cj3uftXE7qTDR+BWVIPI/5rSonXP8AGxor2WNd60TNLSSs4zuePxmN+0WWrXCSX5bKFk4v20SIKnI+Bdc3+5z+D0F1a9jpldAQBAEAQBAEAQBAEAQBAEAQBAEAQBAEAQBAEAQBAEAQBAEAQGCVzk4YJXGCFxWgqJjZkzY2cmtNz4m/2KpfXZatKWkWqLa4cuOyM+C1R/infX/mVTyNn9Za89V/xoicSpZIHZTUve7tDS8W8Tm4rPzJzo4Utl2icblvoSPDXOdo5znf9TiftWFfk2T7tkrhFdkdcEV1WhGVj0jxKeiRp6Va1OJ090VZ2HY2jWjHF44RA7EaK2gL22D3tI4FriLe1e5VziuJM9V2pPlHDT7PTv4Vbge0de/6ympx52ramSTzIJ/po3DZeoGvup1/z/5lOsK5PiZE8yqX+gsGGwzMFpnsk5ENLT6dVoVKaWpso2SjJ+laO66n2iIAodMoAgCAIAgCAIAgCAIAgCAIAgCAIAgCAIAgCAIAgCAIAgMLj2COxmplYz4iN0jzoOFm95v9igyLJxj6Ftk1EISl63pFLkoa9xJInudT1reoArElVmN9XJrqzDS1wefe+v5VHz/81x05nts9+Lh/saKltVER0rpm34XkOvqKhulfVxJktflrF6Uv8HmPU3Op7e9Zl0m1yyXSS0uDshas6bI2S1HGtHDpT5KdrJyjgX0mNTtcmfZNnc2MLSjWkiu5M8yQgrllMWj0psiMSpbggFzSeBaSCPUsi+Eq/wAXot0z59S2iqihrT5PTuHMSGx+lV1Xk2cx3/k0fExNdkZ976/lUfpD7V7VOX+48XD/AGOnD46+F+bJK4drXOuCPSdFPUsqD9SIrniTjpPRd6WUuaCWlpI1a7iO4rahJtcoxZJJ8M3L2cMoAgCAIAgCAIAgCAIAgCAIAgCAIAgCAIAgCAIAgCAICOxvERTxOf2jRo5uPBV8m9VVuRNjUu2xRKKNqarzg+Y32LCf1K32fBu/bK/dD4U1XnB8xvsXn7jf8nX9Oq94j4U1XnB8xvsXfuNy9zn22l9kc1TiEk7g6V2YgWGgGngFTuyJXPbJ6saFK0jZCqFvYM7oCqEiJk1Rdi3cH2KVpP0g0X02LrRmWdzoVwiBRgj65ZWZ3LNPBWMZxOaADon2aTr1QdfSsuObZW9RZo041dj5RGfCmq84PmN9i9/cbvZlp/TqV7D4U1XnB8xvsXfuF/yc+3U/Buotq52yNMrg5l+sMoGnO4Xun6jb1et8EVv06vpfQuT6DHIHAEagi4X0MGpR2YTTTaNi9HAgCAIAgCAIAgCAIAgCAIAgCAIAgCAIAgCAIAgCAICv7S1NMMrKrMeLmhubwvos/MspXpsLeLC5vqrIQSYZ8mT66pbwfgvazfkdJhnyZPU9c3g/udSzfk8vkw22jZL9nlrjlhpcI705vuV6MrJkkm3E1NtxSkdsJVW1cETO2ArPmiNktRyLTwLdFOxE7STL6XGuM+yB2tctNWbRXaMSSALzZakjsY7IutmWLlXbey3VEgqt0RPx4JjGrrX9HDvWLTbDx/V2LqhPXo7mnpcM+TJ6nrd6sP3R5Uc35M9JhnyZPU9OrC+GetZpgvwz5Mnqeubwh05pa8EnjkiaYb5B1Re99PFa2POEoekyLoSjP1EgFYIzKAIAgCAIAgCAIAgCAIAgCAIAgCAIAgCAIAgCAIAgKnthhEs7o3RNzWBB1AtrccVk/UMadvY0sDIhVvqK98GarzX1m+1Zf2+4039Qp+R8GarzX1m+1d+33D7hT8j4M1I4xfWb7UeBauWc+4U+xGWsbHsNvSqWtbTLfUpR2jrhco5R2jzJHXE9Z9sdETR3QS2Udc3B7IZR2SdPUrapzU0VZ1HayrWisrjuV5VHiSrUdmWvdnY1HBU1KysnM3wizCvRF1MD5gWRjM49nDQFV8Oqd1nBOrI18s5PgzVeb+s32rceBds9/cKfkfBiq819ZvtT7fd8HfuNI+DFV5r6zfaufb7mPuVJddmKJ0EDWPFnXJI42uVv4dTrr0+5hZViss6l2JcK0VzKAIAgCAIAgCAIAgCAIAgCAIAgCAIAgCAIAgCAIDBQHDjFK6WJzWOLHfgkEjUcOCgug5waj3JaZqE05dj5tLWztJa6SUEGxBe7Q+tfNTuyIy1KR9HCrHnHqUTz75Tedl+e72rz5m7+o9rGp/pHvjN52X57vaueYt95HfLU+0TS431OpPHxVeTbe9ki0lpRNkL0aONHVG9V7IbI2jqjkVOUGiNxOiOZRc+xG4m4VB5qRXTic6DDqheXZKQ6DRJMuJM9xiiOratzSMjnNPMGxWjiKUOUSquL7o0e+MvnZfnu9q0HkXfJ68tV7xHvlN52X57vavPmbf6mPLU+0Ttwfp6iUMEs1uLjndoO3tVvEnbbP8irlwqqr7H0pjbABfRxWkkfPN7Z7Xo4EAQBAEAQBAEAQBAEAQBAEAQBAEAQBAEAQBAEAQBAYIQETimDxSXeYWyPt2ktv3XCqW41cuenksVZFkeFLSKhNX0zCWvo7EcQZCCsi22mD04GpCm+a3GZ4986X/CD9IVH5jG/oJPK5H/Ic9bWwPbaKDojfiHE+g3Ud9lUl6I6JqKLov1SOAiypFo2RyLjQaOhkqilBEbRubIoJU7PDR76RR+CzmjBkXVSxo1yTWCmrrSfKOqG1wbm4nTWGalzG2pMhuVtVXURik4ld4t7e1PRn30pf8IP0hXXk4/foHlcjt4h14a+CofljovEmR1gOZVjH8G38a9FbIV1K5s2XGgw6OEERMDb8bX19JWvTVGtemOjLttnZ+T2dgCnIzKAIAgCAIAgCAIAgCAIAgCAIAgCAIAgCAIAgCAIAgCAIDFkBGYvgkdQOuLO7HDyh7VWuxYWonpyp1PgpGI7MzxO6rTI3sLf2jsWDd9PsjLjlG5R9QqkvVwzj96J/NSepQeWtXsT+bq+T23Cp+2KT1Lw6LH2ix5mp/6jmqKZ0Zs4Fp5FeJQlHhokhbGXY8NfZeNHvRtbKjR5cT30y8uJzpN0ML5BdjHOtyCkronPsRTshD8jy/C53f3UnqUnl7PgeZpXuePeefzUnqXtYtr40POVfJMYPslJIQ6e7G8vwj/Kr9H0yTe5lPI+pLWoF1oqJkLQ2NoaB/q55lbVVMa1qJiTsnN7bOmylPJlAEAQBAEAQBAEAQBAEAQBAEAQBAEAQBAEAQBAEAQBAEAQBAYK5oHkhdZzRFYjs9FPqQWu+Uw29fYVWtxozLFWRKv9yuVux8zf7KQOHIktPsWZZ9PsX4S/7NGvPqf5wX+CHqMGqWeVHJpy6w+hULca/s1svV5VHscb43N8prh4tIUHhTXsywroP3RrseR9RTw5/DHiQ+TZHSyO8lkh8Gn2L0qLH2Rx3Vr3JGl2fqn8GOaObjlH2/sVmvDvfbgqzzMdd+SbotjXcZpT4MJ+0q/V9Omn6mULfqCf4pf4LJh+FxwD4ttj2km5PpK0q6VAz52ym9s7VMRmQuaBldAQBAEAQBAEAQBAEAQBAEAQBAEAQBAEAQBAEAQBAEAQBAEAQBAEAQGEBiy4c4MFgPJc6U+6O7fyY6Mch6lzoj7I71Ne5kBdUdHlvZmy7yDIXTplAEAQBAEAQBAEAQBAEAQBAEAQBAEAQBAEAQBAEAQBAEBF49jsNEwPqHFrXOyghpdc2JtoOQK9wg5PSI7bIwXJC/dHw/zx/RyexS+Vt+CLzVXyPuj4f54/o5PYnlbF7DzVfyWqKQOaHDgQCPAi4Vd8PRYi9o9odCAIDKAwgCAjsbxqGjYJKh2VhcG3sTqb24eBXqEHN6RHOcYcs0YDtLT1xcKZ5fktmu1zbXvbiO5ep1Sh+QrtjPsTCjJAgCAIAgIXHtqKaic1tQ8sLwS2zXOuAbHgO8L3Cmdn4kVl0a+514Ni8VXGJYHZmEkXsRq02OhXJwcHqR6hNTjtG+urWQRuklcGsYCXE9gC5GLm9I7OagtshMH21pauQR07pHuOv9k8ADm4kWA8VJOiUFuRHC+M3pFjCiJggCAygCAIAgCAIAgCAIAgCAIAgCAIAgCAID53vp+9Yfy/8N6vYH6n8Gf9Q/Bf3PnGy+A+7nvaZo4crQ68moOtrDULQuucEnrZQqqU20WWPdpmIDa6lJPABtyfDrqtLNaX4lpYabWmXTH9tIsMdHBLHLI7omm7MtrDq9pHJU68eV25It23qhJSJfDdoWT0nutrXhmV7sptmsy9+23YVFKqUZ9JJG6ModRB4FvHhq52Qsina6QmxdksLC+tnXU1mJOEepkVeZCUtGdoN4kNHO+B8U7nMtctyWNwDpd3eleLOa6kcsyowfSzkxLenTxkCKOWU2BcQWtDSRfLc8SO5eoYU22eZ5sUT+yu1kOINcYszXstnY+2YX4HTiFDdjzqfJPTkQtRw7U7fQUL+iyvllAGZrLANvwDie3uXunFnato83ZMa3ope2u2kOI0YYxr45GyscWOsbizrlpGh4q5j4s67OSlkZMbI6Xc7dyZ61V4Rfvrx9Q7rR6wNrbZO47vMpqZ7o2Nkmc0kOLLBoI4i5OvoVerDnJbLFmZCL0jho97UDjaSGZg7XAteB4gaqSWBP2Z587HZfaeuY+MStc0xubmDr6ZbXv3Ki4vq6S5Gaa6ik4pvUpo3FsMcs1tMwsxp8M2p9SvQwLJLbKU86MXpEjs3t/TVrxHZ8Uh8lslrOPJrhpfuUNuNOC2TVZMZvRDb0ZKMSw+7GVTnZH5OhcxotmF82bt4KbDVuvQQ5fRv1E9u8kg9xNNM2VkWeTSYguBzHNcjS11XyVLxNS7kuM4dG4lW292wo6hvue9TI1rruMJYxriL6EvBzAHkrWPjWRfUiDJyapelm/YLarD4gIGRyQOcfKls7pHfjPb2+IC5k03PljGuqXCLdtVtKzD42ySNe8OfkAZa97E31I5KpVVKyWi1dcoR2V9m9KlMTnlkwcHWbGcuZ2l8wsbBo5lWPI2JkPnY6NmA7zIKmVsUkckLnGzC4hzSTwBI4ErluHOC2zteZGT0XoFVC2ZQ6EAQBAEAQBAEAQBAEAQBAEAQBAEB8731fesP5f+G9XsD9T+DP8AqH4L+58z2f2emr3OZAGEsbmOZ1tCbaLQuujBLqKFVMptpFu2c3d1cFVBLI2HLHIHOs+5sOQsqd2VXKLSLdWJOMk2ad8g/pkf5AfruUn0/wDFojzvzRatkz/UZ/I1H2vVS9byFotUvVHJ873cf7RpvF3/AK3LSy/0ihi/qo3bzT/WM/5n6gXnC4qR3NW7SexPZCniwdtQGnp+jjkL7nUvLbttwtYqvXfJ39PsWJ0RVKl7nFufdatfbzD799nNUmel0r+5HhP1MrEl6isPSE3lqCHHt60lvs0U69FO4kDTnbyX3eXstTU1K2SCNsbmyNZ1fwwQePM6Xv3KjiZE52akXMqiMK9xNW5kge6y42GWO54WHXuvX1DbktHMHWnsi58VwqnlDqemmnLHXDnSEMcbnWzrl3qXqMLnHpb0jy51J7S2Qe1mIuqZmyupxTgts1oaRmAPlG4F/UrWNHpXfZWvlt9tFqxKudHs/TNbf415jcR8nPK6x7uqAqdcE8l7Ldk3GlaOfdVgEFW6Z1QxsgYGhrXcBmvc/QF7zbZV/ieMOqM/yJ2o3aQNmzx1Ris8OYwBnUsbgAk30UCy5uGtE7xYKe9kVvoHx9Nrf4p+vPrtU307lsiz+NG3C6p0Wz0hYSC572XHEB0mU/QSvM1vJPUG1j8EJuwwWKrqnNnaHtZFmDTwJzBovzAups2yUI8EGJWrJeo5t4uFR0ta6OABrHRseGjg0m9wOQ0XrEm7K/UcyoKufpLBthVumwahe83cXNuedmOF/oVfGSVzRNkNulNnJuv2agrTO6oaXiPIGi5Au7MSTbwC95l0oNJHjEqVm+oqtZTCKrdG29mTlrfASWH7FaT66ufgga6bOPk/SQWAbyPSHQgCAIAgCAIAgCAIAgCAIAgCAIAgKFvfo5JqaIQxySETXIYxzyBkcLkNB0VzCmoT2ylnRcoJIhd0GGzQ1ExmhmjBiABkjc0E5gbDMFLnTjJLRDhQkpNs+q2WbpGmfMt7Ozs0zo6iFjpA1hY9rAXOAvcOAGpGp4cFo4V8YcMzs2iUntFRwelxKWJ1NE2obAQ4vDmFrbcSLlt9T2BWbHR19WytBXdPTo6dgsIqI6+B8lPUMaHOu58T2gdRw1JGiZV0JV6idxapqzcke94uEVEmITOjgqHtIZZzInuaeoL2IFl5xbYRq5Z3KrlK3hF6xyjkdggjbHIZOghGQNJfcFlxlte4sVSrklf1excnFujRVN1OGTxVrnSwzxt6FwzPje0XzN0uR3FWs2yMoLTK2HXJTe0cG3WyE9NUulgjkfE9xe10bXOLHE3IIGo62oK942RGUOmR5yKJRnuJoxV2KV8AM8c7o4iLAROBc43F8oF3kDt4C69V+BCe0zxNWzjpk7u4wSYw1sckcsJljDWmRjmakPGlxrxChy7YOUWibGrkotFUoqCroKlrzTSF8Z4GJ72O0toQNRroQrDsrnHWyv4dkJb0d21dPiFZIyeellGZlmMjje7I0H8IWuCSb6rzjOqv3PWQrJ+xd8D2fNXgzKaVr4pBny9IwtLXiR5a4tNjbX1FUp29N3Ui5Grqq6WUWlp8RwmV3RxStJGUlsbpY3AXtYgWv9KuylVcuWU+m2p8I6dndkauvqOlqWysYX5pXytLXP1vZrTz4cgvF11UI6iSVU2zl1SJze5hssstP0MM0gbG8Ho43PDes2wOUacCosG2MW22e82uT0kS+xeBGbCXU1QySMvMos9pa5t3Xa6zu+xUN9iV3VEloqbp6WUIYXiGFT5o45MwuA+Nhkje087Dw0PBXXZVbFdTKSqsqlwZp9n6/FagvmZK0utnlkjLGtaNLNBAvbkF3xqqYaizqqstltoum8rBnNoaeCmjkkEcjQAxhcQAxwuQ0eCp4tq8TqZbya34fSjzueoZYW1PTRSx5jHbpGOZewfe1xrxXrOlGUl0nnCjKKeyk4vgtSa6Vwp6ktNQ4hwhksR0l73taytQugqu/sVZVT8Xt7n30LGNpdj0h0IAgCAIAgCAIAgCAIAgCAIAgCAIDBCAwAg0l2MkoCm4jvFo4JXxSdPmjcWutGCLg62N1ZhizktoqSy4RemaPuo0P/Mfo/8A6XfI2v8A9OeerOjDt4lHPKyKPp80jg1uaOwueZuuTxbILbOxyq5ySRcLKqk9Fp9xZdGiubR7Y01BI2OfpMzm5hkZmFr25qaqmdi4ILLo1PklMExRlZC2aLNkfe2YWOhIOniFHZCUJaZJXNTjs7rLxr9z3/BmyfsFwLINCyaD7GLJ37jstlRrd4lJDK6J/T52PyOtGCL3tob8FaWJY49S7FZ5Val0vuW6M3Fx26qtrXcsJ7FkO61yLJobM2XA9MALoSS7CyaOsZVxHGhZdBlDplAEAQBAEAQBAEAQBAEAQBAEAQBAEAQBAYIQFCxbdnBPLJM6acOkc55AyWBOthdquV5copIo2YkZbZ8e6L4zJ2Z8t/zrXWs3qHUZXT6+k+tQ7BUuHubVPqJg2EiQ5smXTs0bc+hZUsmdvoSNJYsa9TbOes3txtcRFTvc0HQue1pPfbWy9r6fPW2zss+O+EWLZTbmCvd0YDo5bXyPt1gOJaRoftVe7GlWTVZMZlE3zffcX5H98q99OaUWU8/8kXjdm8NwyEkgAdISeQ6RypZXNzSLmK9VJkPi+9aGN5bBE+YA2z5gxpP4t9SpIYMpLbI7M1J6R2bO7yoKqQRyMfC9xs0khzHHlccD4rxbhygto9VZkZPTOjazbluHzCN8Ej8zA5rmuaAdSCLHtH7VynGdqO3ZSrZI0O1MctCa3K5rGse5zSRcFl7t8dPpXh1NT6CSOQnDqIfZreC2unbCynkaSCS4uaQ0DiTbjrYelSW4jqj1MiqyvEloqWOYnhzauVslHM6QTEOeJiAXZh1gL6C6sQrtde0+CtOytWaaPpO0O0kOHxNfNe7tGMbq5xtwHhzVKFTslovzujCOyl/dbF7+5X5efSC/2Wv6Va8g17lTz3vouWy21MOIMJizNcy2djh1m34HTQjjqFVtplW+S1VfG1bRE7Ubw4KKQxNY+WRvlhpAazS9i49vcFJViSsWyO7LjXwiEh3uNv16Z4H4rwTbnYgXUzwHrhkMc7nlH0DBcUjq4WzQm7HcL6EHtBHYQqU4OD0y9XYpraJBeT2ggCAIAgCAIAgCAIAgCAIAgCAIAgCAIAgCAIAgPEnA+BRd0eZdmfmb+/8A/N/EX0P+1/Bgf7v8n0/fPUuEVPGLhrnlzu8tbp+sT6FnYMU7GX8xtQRVtkMQngid0FAypD3HNIWOceAGTTgBy71YvgnLmZXqm+nSic+G4VWR1cczKSeMCZr7NjdZoLtWi/ZYkeC7bZW6+nezlcJqaeiX3y/fcX5H98rxgfiyTO/JbO51S6PZ1uTTO7I4/iumId9GnpUOk8nklTaxuCqbH1UsMj3wUjap1gOs1zsgPIDhf9iu5UFpblop0Sab42e8awurqZnSihlhJtdscb7Zh+ENNCV5rnXWuly2erITk+pR0XHeRQOmw6mqXtIliDOkBFiA9rQ6/g4D1qphzUbWl2LWXDrrUvcp1DjuTDJ6a/WfMwtH4jtX+i7fpVt07v6irG7VTiW/cxhek1S4ak9Ew9w6z7emw9CqZ9m2ootYNek5Mo21P3/P/wBw79ZXav0UU7v1WfSt5mzM1YyGSnAe6IEFlwCQbG7b6X04LPxblCb2X8qpzgtFBhxWrooTTzU4MBJuyeF1tTc9cW7e9XJQhY9p8lOM51rTXBd92WLUksj2xUzKeoyXOQktewO1tfhYkaHmqmXTOP5PZcxbIS4S0QW0uN4ayof0VGKiQSEue57mtL762HF2unBS002yhzLSIrba1P0x2yG20xSoquifUUzadozCOzS0u7T5Wthp2KxjQjHa6tlfIm5a2tH0Xc+f6B4TSfsKz839Qv4L/wDmXhVC6ZQBAEAQBAEAQBAEAQBAEAQBAEAQBAEAQBAEAQHiTgfBF3OS7HwD4KVfS36LTpb/ANpHwz3v5S2vGj4ev2MTw5eLv9z67tls2MRp+juGyNIdG48A61rHuIJCzKbvDns1LqfEhr3PmVI7E8KLoo8rQ43teN7b2tmbc3BsAtJwptXUzNU7qvSiy7F4TiM0jZquombCDmydKHGQ8iG6Naqd86orUVyWqYWyfVJ8HPvVwOeoqY3Qx5miKxOZg1zE8HEKXBtUYvZHnQbkiwbNYB0uEtpakZS4PB1BynpHFrgRpcGxVa6zpu2izTX1U9JQ/ejEMHmc+EtIItmBYWvbxGZjiCCr6lXkLTKLUqHwSeCUmK18ueSolhjJ65bI0WHJjGHj4qG6NNcdJcklUrJy22fS8Ww0T00kBuQ6MtudTe2hJ53sVQhLpmmaFkOqtpnwo7I1g/ur2/4kfZ+cttZMdbMV0Pej7bshhfuSjhi0zNbd9u1zus76SsW6fXZs2KYdFej5NtFszUvrJntju0zFwOdg0zcbZrrTqtiqtGZbXLxS9bwNm56psclLI9r425XMEjmB443uDa471Tx7IKb6kXb4T6E0UI1+JCF1G7rMNwc5Y59idQHlyvKutT60UXZY49LLdu12NlpnuqKizXOYWMYCDYEglxI0voAquZkKT0i3i47S2ylY9szU0NQXANcBJnieC2x62Zt2k37irVNqshplOyDrs2iR2hw7Eq9sc07IyBdrGMcxttLlxBdbXxXmt1Vy0j1apzjsvO6yjkgpHRzNyuErja7ToQ23kk96pZklKzaL2FHprLoqpcCAIAgCAIAgCAIAgCAI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6" name="AutoShape 19" descr="data:image/jpeg;base64,/9j/4AAQSkZJRgABAQAAAQABAAD/2wCEAAkGBxQQEhUUEBQQFBQVFRYXFBcUFBUWFxUXGBQXFxcVFRoYHCggGBolHBcVITEhJSkrLi4uFx8zODMsNygtLisBCgoKDg0OGxAQGy4kICQsLCwsLCwsLCwsLCwsLCwsLCwsLCwsLCwsLCwsLCwsLCwsLCwsLCwsLCwsLCwsLCwsLP/AABEIAJcBTQMBEQACEQEDEQH/xAAcAAEAAgMBAQEAAAAAAAAAAAAABQYBAwQCBwj/xABPEAABAwIDBAUFCQwHCQAAAAABAAIDBBEFEiEGBzFREyJBYXEyU4GR0RQVFiNSkqGisRc0QmJzgpOywcLD0iQlM0NU4fA1RGNkcnSDs+L/xAAaAQEAAwEBAQAAAAAAAAAAAAAAAwQFAQIG/8QAMBEAAgICAQIFAwMDBQEAAAAAAAECAwQRIRIxExQiQVEFFTIzYYFScZFCQ1Oh8SP/2gAMAwEAAhEDEQA/APuKAIAgCAIAgCAIAgCAIAgCAIAgPJKAxdcOfyeJASOroedrrj3r0neNkVV0MlruqpGDuaxo+xU7YSS3ZPSLNdi9opkHUUkd9aupce66x7srGg+bGy/Bz1xUjW2iYf8AeKv/AF6VWWdQ3+cj3uftXE7qTDR+BWVIPI/5rSonXP8AGxor2WNd60TNLSSs4zuePxmN+0WWrXCSX5bKFk4v20SIKnI+Bdc3+5z+D0F1a9jpldAQBAEAQBAEAQBAEAQBAEAQBAEAQBAEAQBAEAQBAEAQBAEAQGCVzk4YJXGCFxWgqJjZkzY2cmtNz4m/2KpfXZatKWkWqLa4cuOyM+C1R/infX/mVTyNn9Za89V/xoicSpZIHZTUve7tDS8W8Tm4rPzJzo4Utl2icblvoSPDXOdo5znf9TiftWFfk2T7tkrhFdkdcEV1WhGVj0jxKeiRp6Va1OJ090VZ2HY2jWjHF44RA7EaK2gL22D3tI4FriLe1e5VziuJM9V2pPlHDT7PTv4Vbge0de/6ympx52ramSTzIJ/po3DZeoGvup1/z/5lOsK5PiZE8yqX+gsGGwzMFpnsk5ENLT6dVoVKaWpso2SjJ+laO66n2iIAodMoAgCAIAgCAIAgCAIAgCAIAgCAIAgCAIAgCAIAgCAIAgMLj2COxmplYz4iN0jzoOFm95v9igyLJxj6Ftk1EISl63pFLkoa9xJInudT1reoArElVmN9XJrqzDS1wefe+v5VHz/81x05nts9+Lh/saKltVER0rpm34XkOvqKhulfVxJktflrF6Uv8HmPU3Op7e9Zl0m1yyXSS0uDshas6bI2S1HGtHDpT5KdrJyjgX0mNTtcmfZNnc2MLSjWkiu5M8yQgrllMWj0psiMSpbggFzSeBaSCPUsi+Eq/wAXot0z59S2iqihrT5PTuHMSGx+lV1Xk2cx3/k0fExNdkZ976/lUfpD7V7VOX+48XD/AGOnD46+F+bJK4drXOuCPSdFPUsqD9SIrniTjpPRd6WUuaCWlpI1a7iO4rahJtcoxZJJ8M3L2cMoAgCAIAgCAIAgCAIAgCAIAgCAIAgCAIAgCAIAgCAICOxvERTxOf2jRo5uPBV8m9VVuRNjUu2xRKKNqarzg+Y32LCf1K32fBu/bK/dD4U1XnB8xvsXn7jf8nX9Oq94j4U1XnB8xvsXfuNy9zn22l9kc1TiEk7g6V2YgWGgGngFTuyJXPbJ6saFK0jZCqFvYM7oCqEiJk1Rdi3cH2KVpP0g0X02LrRmWdzoVwiBRgj65ZWZ3LNPBWMZxOaADon2aTr1QdfSsuObZW9RZo041dj5RGfCmq84PmN9i9/cbvZlp/TqV7D4U1XnB8xvsXfuF/yc+3U/Buotq52yNMrg5l+sMoGnO4Xun6jb1et8EVv06vpfQuT6DHIHAEagi4X0MGpR2YTTTaNi9HAgCAIAgCAIAgCAIAgCAIAgCAIAgCAIAgCAIAgCAICv7S1NMMrKrMeLmhubwvos/MspXpsLeLC5vqrIQSYZ8mT66pbwfgvazfkdJhnyZPU9c3g/udSzfk8vkw22jZL9nlrjlhpcI705vuV6MrJkkm3E1NtxSkdsJVW1cETO2ArPmiNktRyLTwLdFOxE7STL6XGuM+yB2tctNWbRXaMSSALzZakjsY7IutmWLlXbey3VEgqt0RPx4JjGrrX9HDvWLTbDx/V2LqhPXo7mnpcM+TJ6nrd6sP3R5Uc35M9JhnyZPU9OrC+GetZpgvwz5Mnqeubwh05pa8EnjkiaYb5B1Re99PFa2POEoekyLoSjP1EgFYIzKAIAgCAIAgCAIAgCAIAgCAIAgCAIAgCAIAgCAIAgKnthhEs7o3RNzWBB1AtrccVk/UMadvY0sDIhVvqK98GarzX1m+1Zf2+4039Qp+R8GarzX1m+1d+33D7hT8j4M1I4xfWb7UeBauWc+4U+xGWsbHsNvSqWtbTLfUpR2jrhco5R2jzJHXE9Z9sdETR3QS2Udc3B7IZR2SdPUrapzU0VZ1HayrWisrjuV5VHiSrUdmWvdnY1HBU1KysnM3wizCvRF1MD5gWRjM49nDQFV8Oqd1nBOrI18s5PgzVeb+s32rceBds9/cKfkfBiq819ZvtT7fd8HfuNI+DFV5r6zfaufb7mPuVJddmKJ0EDWPFnXJI42uVv4dTrr0+5hZViss6l2JcK0VzKAIAgCAIAgCAIAgCAIAgCAIAgCAIAgCAIAgCAIDBQHDjFK6WJzWOLHfgkEjUcOCgug5waj3JaZqE05dj5tLWztJa6SUEGxBe7Q+tfNTuyIy1KR9HCrHnHqUTz75Tedl+e72rz5m7+o9rGp/pHvjN52X57vaueYt95HfLU+0TS431OpPHxVeTbe9ki0lpRNkL0aONHVG9V7IbI2jqjkVOUGiNxOiOZRc+xG4m4VB5qRXTic6DDqheXZKQ6DRJMuJM9xiiOratzSMjnNPMGxWjiKUOUSquL7o0e+MvnZfnu9q0HkXfJ68tV7xHvlN52X57vavPmbf6mPLU+0Ttwfp6iUMEs1uLjndoO3tVvEnbbP8irlwqqr7H0pjbABfRxWkkfPN7Z7Xo4EAQBAEAQBAEAQBAEAQBAEAQBAEAQBAEAQBAEAQBAYIQETimDxSXeYWyPt2ktv3XCqW41cuenksVZFkeFLSKhNX0zCWvo7EcQZCCsi22mD04GpCm+a3GZ4986X/CD9IVH5jG/oJPK5H/Ic9bWwPbaKDojfiHE+g3Ud9lUl6I6JqKLov1SOAiypFo2RyLjQaOhkqilBEbRubIoJU7PDR76RR+CzmjBkXVSxo1yTWCmrrSfKOqG1wbm4nTWGalzG2pMhuVtVXURik4ld4t7e1PRn30pf8IP0hXXk4/foHlcjt4h14a+CofljovEmR1gOZVjH8G38a9FbIV1K5s2XGgw6OEERMDb8bX19JWvTVGtemOjLttnZ+T2dgCnIzKAIAgCAIAgCAIAgCAIAgCAIAgCAIAgCAIAgCAIAgCAIDFkBGYvgkdQOuLO7HDyh7VWuxYWonpyp1PgpGI7MzxO6rTI3sLf2jsWDd9PsjLjlG5R9QqkvVwzj96J/NSepQeWtXsT+bq+T23Cp+2KT1Lw6LH2ix5mp/6jmqKZ0Zs4Fp5FeJQlHhokhbGXY8NfZeNHvRtbKjR5cT30y8uJzpN0ML5BdjHOtyCkronPsRTshD8jy/C53f3UnqUnl7PgeZpXuePeefzUnqXtYtr40POVfJMYPslJIQ6e7G8vwj/Kr9H0yTe5lPI+pLWoF1oqJkLQ2NoaB/q55lbVVMa1qJiTsnN7bOmylPJlAEAQBAEAQBAEAQBAEAQBAEAQBAEAQBAEAQBAEAQBAEAQBAYK5oHkhdZzRFYjs9FPqQWu+Uw29fYVWtxozLFWRKv9yuVux8zf7KQOHIktPsWZZ9PsX4S/7NGvPqf5wX+CHqMGqWeVHJpy6w+hULca/s1svV5VHscb43N8prh4tIUHhTXsywroP3RrseR9RTw5/DHiQ+TZHSyO8lkh8Gn2L0qLH2Rx3Vr3JGl2fqn8GOaObjlH2/sVmvDvfbgqzzMdd+SbotjXcZpT4MJ+0q/V9Omn6mULfqCf4pf4LJh+FxwD4ttj2km5PpK0q6VAz52ym9s7VMRmQuaBldAQBAEAQBAEAQBAEAQBAEAQBAEAQBAEAQBAEAQBAEAQBAEAQBAEAQGEBiy4c4MFgPJc6U+6O7fyY6Mch6lzoj7I71Ne5kBdUdHlvZmy7yDIXTplAEAQBAEAQBAEAQBAEAQBAEAQBAEAQBAEAQBAEAQBAEBF49jsNEwPqHFrXOyghpdc2JtoOQK9wg5PSI7bIwXJC/dHw/zx/RyexS+Vt+CLzVXyPuj4f54/o5PYnlbF7DzVfyWqKQOaHDgQCPAi4Vd8PRYi9o9odCAIDKAwgCAjsbxqGjYJKh2VhcG3sTqb24eBXqEHN6RHOcYcs0YDtLT1xcKZ5fktmu1zbXvbiO5ep1Sh+QrtjPsTCjJAgCAIAgIXHtqKaic1tQ8sLwS2zXOuAbHgO8L3Cmdn4kVl0a+514Ni8VXGJYHZmEkXsRq02OhXJwcHqR6hNTjtG+urWQRuklcGsYCXE9gC5GLm9I7OagtshMH21pauQR07pHuOv9k8ADm4kWA8VJOiUFuRHC+M3pFjCiJggCAygCAIAgCAIAgCAIAgCAIAgCAIAgCAID53vp+9Yfy/8N6vYH6n8Gf9Q/Bf3PnGy+A+7nvaZo4crQ68moOtrDULQuucEnrZQqqU20WWPdpmIDa6lJPABtyfDrqtLNaX4lpYabWmXTH9tIsMdHBLHLI7omm7MtrDq9pHJU68eV25It23qhJSJfDdoWT0nutrXhmV7sptmsy9+23YVFKqUZ9JJG6ModRB4FvHhq52Qsina6QmxdksLC+tnXU1mJOEepkVeZCUtGdoN4kNHO+B8U7nMtctyWNwDpd3eleLOa6kcsyowfSzkxLenTxkCKOWU2BcQWtDSRfLc8SO5eoYU22eZ5sUT+yu1kOINcYszXstnY+2YX4HTiFDdjzqfJPTkQtRw7U7fQUL+iyvllAGZrLANvwDie3uXunFnato83ZMa3ope2u2kOI0YYxr45GyscWOsbizrlpGh4q5j4s67OSlkZMbI6Xc7dyZ61V4Rfvrx9Q7rR6wNrbZO47vMpqZ7o2Nkmc0kOLLBoI4i5OvoVerDnJbLFmZCL0jho97UDjaSGZg7XAteB4gaqSWBP2Z587HZfaeuY+MStc0xubmDr6ZbXv3Ki4vq6S5Gaa6ik4pvUpo3FsMcs1tMwsxp8M2p9SvQwLJLbKU86MXpEjs3t/TVrxHZ8Uh8lslrOPJrhpfuUNuNOC2TVZMZvRDb0ZKMSw+7GVTnZH5OhcxotmF82bt4KbDVuvQQ5fRv1E9u8kg9xNNM2VkWeTSYguBzHNcjS11XyVLxNS7kuM4dG4lW292wo6hvue9TI1rruMJYxriL6EvBzAHkrWPjWRfUiDJyapelm/YLarD4gIGRyQOcfKls7pHfjPb2+IC5k03PljGuqXCLdtVtKzD42ySNe8OfkAZa97E31I5KpVVKyWi1dcoR2V9m9KlMTnlkwcHWbGcuZ2l8wsbBo5lWPI2JkPnY6NmA7zIKmVsUkckLnGzC4hzSTwBI4ErluHOC2zteZGT0XoFVC2ZQ6EAQBAEAQBAEAQBAEAQBAEAQBAEB8731fesP5f+G9XsD9T+DP8AqH4L+58z2f2emr3OZAGEsbmOZ1tCbaLQuujBLqKFVMptpFu2c3d1cFVBLI2HLHIHOs+5sOQsqd2VXKLSLdWJOMk2ad8g/pkf5AfruUn0/wDFojzvzRatkz/UZ/I1H2vVS9byFotUvVHJ873cf7RpvF3/AK3LSy/0ihi/qo3bzT/WM/5n6gXnC4qR3NW7SexPZCniwdtQGnp+jjkL7nUvLbttwtYqvXfJ39PsWJ0RVKl7nFufdatfbzD799nNUmel0r+5HhP1MrEl6isPSE3lqCHHt60lvs0U69FO4kDTnbyX3eXstTU1K2SCNsbmyNZ1fwwQePM6Xv3KjiZE52akXMqiMK9xNW5kge6y42GWO54WHXuvX1DbktHMHWnsi58VwqnlDqemmnLHXDnSEMcbnWzrl3qXqMLnHpb0jy51J7S2Qe1mIuqZmyupxTgts1oaRmAPlG4F/UrWNHpXfZWvlt9tFqxKudHs/TNbf415jcR8nPK6x7uqAqdcE8l7Ldk3GlaOfdVgEFW6Z1QxsgYGhrXcBmvc/QF7zbZV/ieMOqM/yJ2o3aQNmzx1Ris8OYwBnUsbgAk30UCy5uGtE7xYKe9kVvoHx9Nrf4p+vPrtU307lsiz+NG3C6p0Wz0hYSC572XHEB0mU/QSvM1vJPUG1j8EJuwwWKrqnNnaHtZFmDTwJzBovzAups2yUI8EGJWrJeo5t4uFR0ta6OABrHRseGjg0m9wOQ0XrEm7K/UcyoKufpLBthVumwahe83cXNuedmOF/oVfGSVzRNkNulNnJuv2agrTO6oaXiPIGi5Au7MSTbwC95l0oNJHjEqVm+oqtZTCKrdG29mTlrfASWH7FaT66ufgga6bOPk/SQWAbyPSHQgCAIAgCAIAgCAIAgCAIAgCAIAgKFvfo5JqaIQxySETXIYxzyBkcLkNB0VzCmoT2ylnRcoJIhd0GGzQ1ExmhmjBiABkjc0E5gbDMFLnTjJLRDhQkpNs+q2WbpGmfMt7Ozs0zo6iFjpA1hY9rAXOAvcOAGpGp4cFo4V8YcMzs2iUntFRwelxKWJ1NE2obAQ4vDmFrbcSLlt9T2BWbHR19WytBXdPTo6dgsIqI6+B8lPUMaHOu58T2gdRw1JGiZV0JV6idxapqzcke94uEVEmITOjgqHtIZZzInuaeoL2IFl5xbYRq5Z3KrlK3hF6xyjkdggjbHIZOghGQNJfcFlxlte4sVSrklf1excnFujRVN1OGTxVrnSwzxt6FwzPje0XzN0uR3FWs2yMoLTK2HXJTe0cG3WyE9NUulgjkfE9xe10bXOLHE3IIGo62oK942RGUOmR5yKJRnuJoxV2KV8AM8c7o4iLAROBc43F8oF3kDt4C69V+BCe0zxNWzjpk7u4wSYw1sckcsJljDWmRjmakPGlxrxChy7YOUWibGrkotFUoqCroKlrzTSF8Z4GJ72O0toQNRroQrDsrnHWyv4dkJb0d21dPiFZIyeellGZlmMjje7I0H8IWuCSb6rzjOqv3PWQrJ+xd8D2fNXgzKaVr4pBny9IwtLXiR5a4tNjbX1FUp29N3Ui5Grqq6WUWlp8RwmV3RxStJGUlsbpY3AXtYgWv9KuylVcuWU+m2p8I6dndkauvqOlqWysYX5pXytLXP1vZrTz4cgvF11UI6iSVU2zl1SJze5hssstP0MM0gbG8Ho43PDes2wOUacCosG2MW22e82uT0kS+xeBGbCXU1QySMvMos9pa5t3Xa6zu+xUN9iV3VEloqbp6WUIYXiGFT5o45MwuA+Nhkje087Dw0PBXXZVbFdTKSqsqlwZp9n6/FagvmZK0utnlkjLGtaNLNBAvbkF3xqqYaizqqstltoum8rBnNoaeCmjkkEcjQAxhcQAxwuQ0eCp4tq8TqZbya34fSjzueoZYW1PTRSx5jHbpGOZewfe1xrxXrOlGUl0nnCjKKeyk4vgtSa6Vwp6ktNQ4hwhksR0l73taytQugqu/sVZVT8Xt7n30LGNpdj0h0IAgCAIAgCAIAgCAIAgCAIAgCAIDBCAwAg0l2MkoCm4jvFo4JXxSdPmjcWutGCLg62N1ZhizktoqSy4RemaPuo0P/Mfo/8A6XfI2v8A9OeerOjDt4lHPKyKPp80jg1uaOwueZuuTxbILbOxyq5ySRcLKqk9Fp9xZdGiubR7Y01BI2OfpMzm5hkZmFr25qaqmdi4ILLo1PklMExRlZC2aLNkfe2YWOhIOniFHZCUJaZJXNTjs7rLxr9z3/BmyfsFwLINCyaD7GLJ37jstlRrd4lJDK6J/T52PyOtGCL3tob8FaWJY49S7FZ5Val0vuW6M3Fx26qtrXcsJ7FkO61yLJobM2XA9MALoSS7CyaOsZVxHGhZdBlDplAEAQBAEAQBAEAQBAEAQBAEAQBAEAQBAYIQFCxbdnBPLJM6acOkc55AyWBOthdquV5copIo2YkZbZ8e6L4zJ2Z8t/zrXWs3qHUZXT6+k+tQ7BUuHubVPqJg2EiQ5smXTs0bc+hZUsmdvoSNJYsa9TbOes3txtcRFTvc0HQue1pPfbWy9r6fPW2zss+O+EWLZTbmCvd0YDo5bXyPt1gOJaRoftVe7GlWTVZMZlE3zffcX5H98q99OaUWU8/8kXjdm8NwyEkgAdISeQ6RypZXNzSLmK9VJkPi+9aGN5bBE+YA2z5gxpP4t9SpIYMpLbI7M1J6R2bO7yoKqQRyMfC9xs0khzHHlccD4rxbhygto9VZkZPTOjazbluHzCN8Ej8zA5rmuaAdSCLHtH7VynGdqO3ZSrZI0O1MctCa3K5rGse5zSRcFl7t8dPpXh1NT6CSOQnDqIfZreC2unbCynkaSCS4uaQ0DiTbjrYelSW4jqj1MiqyvEloqWOYnhzauVslHM6QTEOeJiAXZh1gL6C6sQrtde0+CtOytWaaPpO0O0kOHxNfNe7tGMbq5xtwHhzVKFTslovzujCOyl/dbF7+5X5efSC/2Wv6Va8g17lTz3vouWy21MOIMJizNcy2djh1m34HTQjjqFVtplW+S1VfG1bRE7Ubw4KKQxNY+WRvlhpAazS9i49vcFJViSsWyO7LjXwiEh3uNv16Z4H4rwTbnYgXUzwHrhkMc7nlH0DBcUjq4WzQm7HcL6EHtBHYQqU4OD0y9XYpraJBeT2ggCAIAgCAIAgCAIAgCAIAgCAIAgCAIAgCAIAgPEnA+BRd0eZdmfmb+/8A/N/EX0P+1/Bgf7v8n0/fPUuEVPGLhrnlzu8tbp+sT6FnYMU7GX8xtQRVtkMQngid0FAypD3HNIWOceAGTTgBy71YvgnLmZXqm+nSic+G4VWR1cczKSeMCZr7NjdZoLtWi/ZYkeC7bZW6+nezlcJqaeiX3y/fcX5H98rxgfiyTO/JbO51S6PZ1uTTO7I4/iumId9GnpUOk8nklTaxuCqbH1UsMj3wUjap1gOs1zsgPIDhf9iu5UFpblop0Sab42e8awurqZnSihlhJtdscb7Zh+ENNCV5rnXWuly2erITk+pR0XHeRQOmw6mqXtIliDOkBFiA9rQ6/g4D1qphzUbWl2LWXDrrUvcp1DjuTDJ6a/WfMwtH4jtX+i7fpVt07v6irG7VTiW/cxhek1S4ak9Ew9w6z7emw9CqZ9m2ootYNek5Mo21P3/P/wBw79ZXav0UU7v1WfSt5mzM1YyGSnAe6IEFlwCQbG7b6X04LPxblCb2X8qpzgtFBhxWrooTTzU4MBJuyeF1tTc9cW7e9XJQhY9p8lOM51rTXBd92WLUksj2xUzKeoyXOQktewO1tfhYkaHmqmXTOP5PZcxbIS4S0QW0uN4ayof0VGKiQSEue57mtL762HF2unBS002yhzLSIrba1P0x2yG20xSoquifUUzadozCOzS0u7T5Wthp2KxjQjHa6tlfIm5a2tH0Xc+f6B4TSfsKz839Qv4L/wDmXhVC6ZQBAEAQBAEAQBAEAQBAEAQBAEAQBAEAQBAEAQHiTgfBF3OS7HwD4KVfS36LTpb/ANpHwz3v5S2vGj4ev2MTw5eLv9z67tls2MRp+juGyNIdG48A61rHuIJCzKbvDns1LqfEhr3PmVI7E8KLoo8rQ43teN7b2tmbc3BsAtJwptXUzNU7qvSiy7F4TiM0jZquombCDmydKHGQ8iG6Naqd86orUVyWqYWyfVJ8HPvVwOeoqY3Qx5miKxOZg1zE8HEKXBtUYvZHnQbkiwbNYB0uEtpakZS4PB1BynpHFrgRpcGxVa6zpu2izTX1U9JQ/ejEMHmc+EtIItmBYWvbxGZjiCCr6lXkLTKLUqHwSeCUmK18ueSolhjJ65bI0WHJjGHj4qG6NNcdJcklUrJy22fS8Ww0T00kBuQ6MtudTe2hJ53sVQhLpmmaFkOqtpnwo7I1g/ur2/4kfZ+cttZMdbMV0Pej7bshhfuSjhi0zNbd9u1zus76SsW6fXZs2KYdFej5NtFszUvrJntju0zFwOdg0zcbZrrTqtiqtGZbXLxS9bwNm56psclLI9r425XMEjmB443uDa471Tx7IKb6kXb4T6E0UI1+JCF1G7rMNwc5Y59idQHlyvKutT60UXZY49LLdu12NlpnuqKizXOYWMYCDYEglxI0voAquZkKT0i3i47S2ylY9szU0NQXANcBJnieC2x62Zt2k37irVNqshplOyDrs2iR2hw7Eq9sc07IyBdrGMcxttLlxBdbXxXmt1Vy0j1apzjsvO6yjkgpHRzNyuErja7ToQ23kk96pZklKzaL2FHprLoqpcCAIAgCAIAgCAIAgCAID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7" name="AutoShape 23" descr="data:image/jpeg;base64,/9j/4AAQSkZJRgABAQAAAQABAAD/2wCEAAkGBxQQEhUUEBQUFBAVFBQRFRcUFxQWHBgYFBQWGBcXFBcYHCggGRolGxQWIjEhJSotLi4uGCAzODMtNygtLisBCgoKDg0OGxAQGywkHyQsLyw3LCwvLywsLSwsLDQsLCwwMSwsLC8sLCwsLCwsLSwsLCwsLC0sLSwsLSwsLCwsLP/AABEIAMAAoQMBIgACEQEDEQH/xAAcAAACAwEBAQEAAAAAAAAAAAAAAQQFBgMCBwj/xABBEAACAQIEBAQEAgcGBQUAAAABAgMAEQQSITEFE0FRBiJhcTKBkaHB0QcUI0JikvBSgpOiseE0U7LC8TNDY3KE/8QAGgEBAQEBAQEBAAAAAAAAAAAAAAECAwQFBv/EADARAAICAAQDBgMJAAAAAAAAAAABAhEDEiExBEFRFCIykbHRE4HhI0JSYWJxoaLB/9oADAMBAAIRAxEAPwD7jRSpmgCilRQDopXovQDpXqNi8csQUts0iRC2vmdsq3+ZAqln45I8nLgCLZp4nLhnKyRBWVMqEaOhve+nY1UmxZo70XrMYfG4t8RGTGyQNlzqwBADQ5iQ1hltJ5bEk+lesXwyY4qXERHLIscKRhj5JFGcvGwG2pHm6G2+oq5erJZozKB1GgvuNhuaasDqCCPSsbh/D0xgAIEbtHGrAEZrnFGWYZgNipI9bmvcvDsXDZMOckGeYqEVSQGIyZjmXT4m672O1XIuos2FF6zXDMZO04R3yKLhllTzSZV1aLLYIvXVm06CvbeImibEidVKQSRxpyyc8hlRGVRGd289tDrY6VMrFmjoqPg8Ysq3U+6m2ZT2YdD6V3rJR0UqKAdFKnQBRRRQCpmlToBUVzxEwRWZjZVBYnsFFz9hWfx3iPPIsWFeIltOa3nQPrliIVgVZraE6b2uRaqk2DzxfxasTvHEqyPGAWDycvMSbcuHysZHvpYdSBeub4bEYlssnOjDM4cAhUEdjk5bL5i98pvfe/tVycEJjBLIpjlj84AI0LpZ0J6rr/lFWNazJbEog4bhaDDrA6oyBFRgFCqbW1CjbUXqRhcIkS5Y1VF7KAPr3rvRWCitRanSoAtRamKKAVVx4JDznny/tnFi1ybeTJdRspygC4qxopbBkI/Cr4cKIJSuuVnQWZYh52GUlg7syqL2A8zaVN4d4gYOkOIjcSEZmey5VDM/L5tj5GYILjYE1oqreMcITEKwNldlCFrXuoYNlcXGZSRYjsTtet5r8RKJ8UoYBlIZSAQQbgg7EHqK6VmRisTh2LShXj80khFo44418qCLMdWsMxB9Rfar3BY1JlzRsGW9jboexG4PvWWqKSKdFFQBRSooB0jTvVdxjiPJjcplaRU5mUnZbm7sN8osdu1qLUFXx7Hs4dYsxis8ElgASzix5DH4pEFzl0B2vcVY8K4a0ZLyuryFEjuictQiXKqqZmtqzHf6Wqm8KpzU50pNhK7IqsGjLOLl4tMx1ZhYkgHNbTWtG+IJuFXzAX82m97W77VuWmhCTTqA8N9QxuOt9/y+VeI8Qy/FroCwJGnqOltD9KzRMxZUVGw+MVzYfFvapNQ0FFKigHSpVC4pxeHCrmnkVB0udT7Dc1G6LGLk6ROorGTeNmk/4TDO6/8AMlblJ8tCT9qq8Z4sxC/+picND6IjSH6swvXHtEG6jq/yVnZ8PKPjaX7vXyPo9FfLE8cm/wDxqn/862/6quuG+MHfRWgnPZc0b/Q3BqvGy+KMl8jLwv1L09TZY3CrKjI/wsLG2/uPWs0JMRBimAvKzKCzMmUMkeWwVlOUP52uTvlAsL3F9h8fmUMyMlxexym38prlxvhy4uHJdb3V1LDOuZTcFluMw9Lj5HWvRB1vscWWEModQykMpFwQbgj0IrpVfwPh36rCsecyEFmLEWuzsWY26C5OlWFZZRUU6KARrHcTRcZiisfnaIRoskbqDhzzGM2axzBmCqNiNLd61WPkKxuRmuFNsgBb3UHQkb2ql8HQ/sgxcShByUcwNDIFU+ZZAxN/MOw61qOisjLmaEkLlNipBHy6GvBjkve669NbDW/z99Kl0VmxRF5LXJ8i333N/c6U/wBTB+Iknr007e1SaRarYoUcYUWAAHYaV6oFDG29QoV5dwASdANTeh3ABJNgBck9LV8545xZ+JO0cTZMCnxv/wAy3/b2HWuONjRwo5mdsHBeI9dEt30J3F/F8k7mHhwBto87fCvfIOvudPesnjsVBhWLSE4rFtuz66+g7e+lc8fxYuy4Th6ak5dNTfue5+wrb+DvA0eEtLPaXEnzXOoQ/wAN9z61iHDSxO/xG3KPv7Hd4yUawu7Hr96XsjP8N8N43iNnxLnDwHZQLuR6DS39aVq8F4KwuGA5cIkfq0lnY/zafatRRXrUqWWOi6I8rn+HT18ypCKqgaoLroQFsOttLH+vevceEgA5qxquh82UA2uDqfUqN6syK5iBRso029PapZjUr2kUkkEknoL6D27ab1yGCZtkAAtlOgIHtbvVwqgbC1OrmMZCg8QyzwIk8ci2QpzUceRlJszZwLpbNe9jttU7gHEWxMKyvHys2qjNnuvRwbDQ7jTa1deL8PXExPE5ORxZspsSLi4v2Ox96g8L49E7LCWUTjyMFzFc6DzIkhADEWOm+lN4muZdUUXorFopneOYwtiI4FkaI2DZkKhszsQmjXDKAkhIt1Wrnh+E5SBbsxuSWa12LG5JtpuelRMd4ew07M88SSMwVSXAawW9gvbc7VYwxBFCr8KgKPYCwrbapJEOlI06VZKVfG+MphULsrPYFiEAJAG5NyB196+X4ud8bzJsSSEGZkGbVVAJso2AOgvvpVt+kPFCNkjaYO37R5FBAIuwKBlB6C/vasbGxZQFvY3A9da+fxTm8NNunfLofR4GFzfqfS/0XY9pMLJzXJSOUqpY/CmRGsSeguT86k+N2WdFhzAG6SknVcuawvqNG1F72+tQPCGEhn4YYJiApd0ksdSc2YX73FtO1W3F8RHDhhHCQcsZy3IbyxgGzluhuo/vV0xZOPD5r+Z551LHddSp8W49p3GBiNlCg4l7mwFvg/E+4HWsfxriBkZMFggdSF8u5J3J9bfQCoHGfEEmFEiCPMzEGaUtqXe5yhbbDTW+9x0qTwDj0PDojJGoxGNk3YkiOIMQAC2pZj1C+1xV4aMW+0YnLSK/064iv7NeGP8AZ+x9A/R9wXD4ZGEbrLiVOWZl1yk/uj00OvUitiK+N+E/FSwSO2IV8pYMwSxtICdWvYkebQA261r+KeNMOyq0UrFWOUhfKyEeYM19culiADXqjNz1Z5sZSzG1oqu4FjRPAjg3uNTruN965zcejXELh9TIwJNv3bW3/mH1FHJLdnJJstqKQp1QKnRRQCNZuPBPyHhVLSRT54ydAQZuarA98rEH1B71pa4fqq8zma58hj3NrEg7bXuN6qdA66+lFOisgy+I47iRiIonw4ijMmr85XzJmyiy5RuzJ10vWorOY0NLigHeCOOJo7K6nmPmyvdWzgAFlAtY3KGtHW5VoRBVX4k47FgIGnnzctSq+UXJLGwAHvVpWK/S5isnD2XrJIifK9z9hWJOlZuKtpHzTxD4k4fNFKmHgmbEzTc4zTZLqb6hSCTltcZfWomF4thyoCPIs9lVQ4UqxGhGa+mnfvVMDqvuT9AalZEt5slgNbgV4pyjJ6o98Y5V3WfRfCsMMdxPMqzTXQWkClFYWuLnRvX1rU8ZWN0Jia8yqUVtCbjYnoQfprXxGPhcMouqix6qbfapmDw2Ig0w+JlRf7BuV+gJH2rrHiMKsjVLoeefDSfeT1LXxFBIytGRc/vNYC7E3DJrt/vVRg4AwAZbqCDsbC217V2xcuMkPnaKQ2tvl+gNu5qTHjp1haAYFTE65SVls9/LZs5BvYrcLbfrXny4eylpyO3fS1WpZDgyyyXDaKAGcC1172O9iff/AEqNJwU5ZGzL5BmAsTdb3Nj+FcMFxTEoADg5GNrHzAXvv00q+wfF5hqMJOWyg5bxBc5bW7XzaDras/EcY0mvP+DmlOUtUX/g58Th4llxMuaJUaCKJevnJXTqQvzsNtKuTOMKxnlUs7KA4jRpHBe1lNl0UW3NgLnvWQwXFsahS+FhCoxZOfOvlJDbWjuPiP8ARqTPFjMTIzviEhV7Zkw8bODYAXDObX0Hep2nCcs2K9tkvoZnhy5H0rDTZ1DAEAi9mFj8xXaqDwlw4wxsWmmlLHeZ81sotZQNF1vtV/X0oTU4qS5nnap0FKnRWiCNQ3xRLxhDGY35gY5tbqNAlt9Qb9rV2xmblvk+PI2X3sbfesvwrGQzDAx4dlZohzXAsTGqQPGwk/ssXkAsd9e1VIGuopUVklmb8VYQgrNEMIsqowE2J1K5fMqxg6Ak31v02NX2AxHNjRxezori+nxKDqOm9Q/EeGMmHcKoLAZhdVYix1KBgRmy3tfrUPwxxlZ8yo7TRrYpPlOV1IBAL2ClgSRp2rdXEczQV86/TZf9Vg7frGv+G9fRax/6VcAZuHuQLmJll+SmzfY1ynrFnTDdSR8IJ1X+8P8ALU8gMCpIsd/6vUF/3T2YffT8asIW9QPf/wA14JH0TvgolQBVC2/+2tS8RAXQqCyE2sw1tr73+9cY37sv0/3qVFbpk+Rt/oK88m7s0iThFKqqliSAASwOtupr3ioi0bCN40kI8rFRpr6k9PSnEp7H5H86lRE/xfQGuDetlex74cmVFDyRs4UBjbc21PxV35bGZCJIP1fKc4IBYtrbL/l+hr1Ax7v9F/KpsZb+M/JBXCU3bZlknDBR8JP91QPuFrpw7C8oZWd5CzMwM7DY65Qo3A6C3zrijdCfkXN/5VH41a8Kw+Zwo0zHWy5QQNzrcnTv3rjGLk1BczEmkrNVwuLJEgtbS9h0vqQPrUqkBRX6yEcsUkfNY6KVOtA5zTKguzBQNbsQB9TVT4fxsU7TvCyOnNy3SPLqoytd/wD3DmDG/YioXjvhwlijcIrSxyplZlVwoc5HJDbjKxPuFq/wOFWGNI0FkRVRR6KLCtUstk5kiilTrJRGsbNJNhsWpcyHDl3tqXzZlBVIYkBOgBv0GQEbmtlUPieDMgUo2SRDmRrZrGxBBW4upBIIuK1F0RnfDTrIodDdW1BFPEQh1ZHF1ZSrA9QwsR9DWa4fxXkyMJ/2S6uUCs9mlNw0rrdYySDZATvvWojcEAjYi46b+hqNUWz86eKeAtg55IGuRbNGf7Sn4T9re4NRMLJcA33sdr7/AO96+5eJuBR4xkEovlJINtQCLMAb9enqAddqqX8A4ZVPTKvl0P7tyS2XVr6bduuteWXD3seqPEKtT5jEx7/apkbeo+an869Y7C5JWRA4CkCzXY3t3yroenlrtBgpT8McxsLm0Z2Bt27gj5V4JwldUeqM1VhHl/8AjP0H51KjI/g/nt+FSMNwbEsbCGa9r6pb7kW+VWmG8MYpreRl2+LIN64vBxHsmHiQXMroXH8H+IfyqZGFPSP+UyffSriHwnOLXkRSdgSNfotWkHhOwvJM502QW199bj5Cp2LGk9jm8eC5lDDcD963yQVqOA4cRqWKgSN0uTYDa5Ivf5V1w3BIEschdgQQXzE3Ha+1WSQ9RcfT8a93CcD8KWee55sXGzKkHMboR/KR/qwoEpG9vqB9dTXsxX3N/cL+VBFtl+lq+icD0hPUD5G/4CueLxKxIXc2VRc/kB1NdC+lzoOt9LVk+JcWaeTLAoliKqhU51vzCfPbJquUHK9wosdzYVYqyF9wni0WLUtFfQ2YMpUjqDY9CNQdj0qwqJwzh6QJlS51uSxuSbAC59AAPYVMo6vQoUUUVAFI0UUBS8f4RzUkKFwzxlHRCo5oANkJYHLuRmGoB9q58AxkjtJDOySPHlZniBVQXLfsT/EoA1vqCCQKvqgcaw80kTLh3WOQ6ZmBNgd8ttm9dbXvY7VpPSiUSTAOmhta++nbWnyB9NazfD8TNhnEPJZlZc0SyTKxAiA5n7Q3LXLLlB1+Imwq+4dxFJ1zIdbarpddSLMBtqD9KjVCz3h8Gsd8oAzNnNgBdjuTYanapNK9OoU8MpPW3yH40IlupNe6KA8ugO4B96WWwsNK90UAhTpUXoDmYhe+oPoTTVLdT86iY/i0cJVSc0jtkRF1ZmAvlHY2116A1npZ58axARhhG8qZSgZJIpCGaYsLqVZbhVvfLrvWlFslk3iuOM7CBAeQ7Ph5pE1ZHymyFd1B3znTbverPhnDzESzuZJWCqWIC+VdgqjQDUn3NeeG8KETNI55k8gUPJlC3CiygKNgPnvViKN8kB0UUVkoUUUUAUUUUAUqKKA4YvBxzLllRXXezAHXuPWoOE4DDFIZVUczyhToMiqtlRLWsmpNu5q2pVbYM6OMyJKUkUl5MRy0XKyqkSrcvnsQxIVjbuQNLE124b4kWVQXRos0bzpezBo0IGYZddipsR1q8Iqvx3BoZhZ0GyLcAAgRtnQD0Da22q2uhCRg8aky5o2utyDuLEbgg6g1Hg41A8XOSRTFn5eYbZs+TL75iB864QcDWLDywwsUMvNOcgGzyAjNlWw000Ftqg4nwtrDyXCIkmHeVMt1k5BXKw18r+UC/WwvsKVEaljiePwRhSzWDMyi+mqtlOjW0zaXr3iuNQxtkZvPdVsAT5n+BS2wZtLAnW4qHB4bRSpLXKpiY7lV1/WZM7b3tY/WlhPCkEUgdc2by9tSqBL3tcaKNAbVe6NSRhOJPiVlEKtEynIskiq6lh8Vgr3a2x1GvtVAskuIxEMEzSLiYRM0pBIRgUIilUCysMzggHUFSOl602B4PDDYxpYqMq3ZmyjsuYm3yqfTMlsKMvwTwoI1InKM37PWMFTmiJIfNoQddh3Nybk1plQDYAbnT11NeqdZk29yhRRRUAUUUUAUUUUAUjTpGgGKVFFAOlTooAooooAooooAooooBUU6KAKKKKAKVOigCiiigCiiigCiilQDpU6VAOiiigCiiigCiiigCiiigCiiigCiilQDooooAooooAooooD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8" name="AutoShape 26" descr="data:image/jpeg;base64,/9j/4AAQSkZJRgABAQAAAQABAAD/2wCEAAkGBxQSEhUUExQVFBUUFBcZFxcXFRQVFBgVFBQXFhgXFRUYHCggHBslGxcWJDIhJikrLi4uGB8zODMtNygtLisBCgoKDg0OGxAQGy8mICQsLCwsMCwsLCwtMiwtLDQsLCw0LDQsLCwsLC8sLC8sLCwsLCwsLCwsLCwsNCwsLCwsLP/AABEIAIgBcQMBIgACEQEDEQH/xAAcAAEAAQUBAQAAAAAAAAAAAAAAAQIEBQYHAwj/xABCEAACAQIEAwUFBgQDBwUAAAABAgADEQQSITEFQVEGEyJhcQcygZGhFEJSYrHBI3LR8DOi4RUkQ4KSsvEWF1Njc//EABsBAQACAwEBAAAAAAAAAAAAAAABAwIEBQYH/8QAMREAAgIBAgQDBwQCAwAAAAAAAAECEQMEIRIxQVEFE2EUInGRoeHwMoGxwRXRIzOS/9oADAMBAAIRAxEAPwDtMREAREQBERAEREAmIiAIiIBIkzV+2vbOlw5VzDPUf3UBtp1J6TVuz/tdFWsEr0O7RiB3ikkKSbDODymPEjJQbVnUYmncb9o+Dw5tmNVvy7fM6n1AM1mv7ZVv4MPp5sT+wjjRPlyOrxOUYf2yLfx0PkxH6BpsnCfaVgq9gWam3QjMP8uvzAjjQ8uRucTSe1ntGoYQAUlOJci/gP8ADUfnfr5Ty7He0qjjagpOnc1G93W6sel+RjiRHAzeYkkSJkYiIiAJMSh6yg2LAE7AkA/KAVGJN4gEREQBESRAJlNRrAmxNgTYbmw2HnMb2h40mEpd44LXOVVGhZiCdzsLAm85fxztdnYNmq4dr3W2JqNT3/CQAPgfhMJTSLIY3Lc6ZxPtJQo0VqlswqC9NV95/QHa3Mnb10mt4HtT37GpiKy4eip8NFCTVc9XZRmyjytf035PxjtCzVdDcAtfYXJZmIXkFzEnTqZi6/Fqrn3yo6L4frv9ZXxSZaoQSo+hl7a4Im3ekeZpVbf9sy+A4lSri9KolS2+VgSPUbj4z5ywHFqSixFQHmzHPf43/QTbez9bDVCCMRUoONqi2ZAfzWsy/G4jzJXug8Ua2Z2uUzH8Gatly1ilSwBWslgtRTsSvJvS4P0mQMuTs12qEREkgSJMiAIiIAiIgCIiAIiIAiIgCIgQCYiIAAkzlfta4vU+1YXCrUNJHys7Ake85XUjpadMwGGNKmqF2qZdMz2Lkcrkb+sxTt0ZONKzjPtMwNTFcYWgupZKar5Ai5P6yO37U+HqmDwwAIUGo9hnZ7XJJ6AEWH5rm9pufBKa4njeKxAsy4eklIHfxkWP0zTm/tHcvjqigZneqyAc7B8igfzHKP8AllTL49vQ1OlRd8xVWbKCzEXNlG7Mf3nmVI30uL/A7Gdi4FwRMNQ7qwYsP4ht77Ea3/LyA6TV+MdmAiZGNqakmjXsT3QY3NHEAa93ckip925v560NVGUqNiWnaVmiGQZdY/A1KLZai5TuDurD8SMNGHmJVWwuZO9TUDSovNG6/wAp5HltNm0a9M2DsV2jNKqKdb+JRqeF1bW68x6gXIO4I85XxrgRwnFadKlezVabUj+VyLW+cwfBSpYBkvYghl95bH7wHvL+k6riMGKmP4PUbc4YH1ZFBH6yPQl8rOnmJ44uvkQsFZ7D3UF2PkL6TAdke2NLHmqqo1OpSNmRiCbXtcEef6iX30NanVmyWkxLPiXE6WHTPWdUXYX3J6KBqT5CSEnJ0i27TcRbD4arVX3kTw31GYkKCR0BIPwnEcQxqMXqEu5NyzasT6zpnEe22BrI9J+9NOopUnu2AsdLj730moDsrUfxUKtGtS5VMxUi341sbEc/2lsduZ6Lwtx0sZeeuFvq107G0+zfjL1EqUajFu6yFGNycj5hlJO9ipt5GbyjTmXAuMYTAqUDtWdjd3poStxoApOhA9TuZuHA+1GGxByJUs/4GBRjb8IO/wALzCS3s5uuwylllkhBqPwNhkSA0mYnOFpMjML2vr05yYBoftbqZaFJuSs5+IS4nCVRqj2ALu5tpqzMTsJ3v2rZThHFQeBabuCNDnC2Gv8Azbec1Psj2eShTSoy3rOgLE7pmF8qjlvrzmlmzxg2+pu4cTnFIwDdjxSamKtzTqU8tR1/4Ne9w38n3bnTra4MwvGezNfDEllLpyqICVt+Ybr8dPMzrcC4+6wHJrDKSNwNb3+E046ud9zblp4UcKl1gsaUIJFx1Gjj0PMflNxOqcQ7PYXEXzU1zXsWpnI4P5su5/mBmidqeyjYQCor56RbLqLOpIJGa2hGh1Hym3j1EJ7cma08Mobm/wDs87UZGSkzZqNU2U62RybC19gToRyJv1v1Mz5m7ONYOASLakeZ911/Q+gn0phGJpoTuUUn1Ki82cb5o18yW0u56RBiWlAkGTIMAREQBERAEREAREQBERAECIEAmIiAch9u3DiHw+IA8JVqZPQg5l/U/KaOvbXHCl3X2l8lrb+K21r9J9Eca4RSxdFqNZcyN8CCNmU8iJpPCvZHhqVUPUqPVVTdUICjTbMb6ytxdlsZKtzI+yXhDUMCHcHPiGNQ33ynRb/DX4zS8bwwtxrO+tkertoGDmnb4M152dVAAAFgBYAbADkJiONcHVxnpooqrc3AALhrZgTzJyqdeaiV5oNwfD2LMOSKn73oazPKqHzLYgICTVNi1TIqliKSBTmY2sB589pGLDlGFIhXt4SykgMDsy6eY8uhtaTg8QHW43XR1Ngyta5DDkefQixFwQZxo7Ozqy3VFlxPgdF6brTBBa7U0ZD3Bt4j3oyk0mI0uuU5uu0wx7EIrB6FV6LW1GlRNdx4rEr5GbTTpWJ1Y36sSPgOXoNNPnbVq7NUVKbDwNetpmAW2iXvo5uDbkNTuAbfOlyjsVeUuctzUu0HZJVo96gVaystzTzIniYLcKSbHXkZnPaNXqYehw3EUz4qDMgP8oAUHz8PPnNu4HgO9fMwBRDc3FwXGoHwNifQS97X9mkxmEbDqFQizU7ABVZb20Gw1I+M39MpyhxSNTUShGXCjSP/AHmTuj/u7d9bSzDu83Xra/KW/sOw71K2LxTfespPIu75zb0sPnNPp+zviDVe67hhrq50pgdc2x+E7t2S4AmBwyUE1y6u34nPvH++k2VuzXlSRlqjgAk6AC59BOI8Ux9TH4nNuajZaSk6KhPhHlpqT69BOz8RpZ6boN2Rl/6lI/ecKwOIehURwPHSb3T1XRlPTmJsQOv4LBf8k4/qS2NrxnYRlpkpVD1AL5cuVWtyU30Pr9JqCVSFYBmCuBmANgwGoDDnN5xXbun3Z7unU70jRWACqbbswOo9N/KabwzAPXqLTTVjux2Uc3by/U6SVfU6WhyZ+Cb1fJdyrh3D6ldstJcxAuTeygeZP6S3dGRiDdXRrb2Ksp5EcwRuJvvEMRT4dhwlPWo18oO7NzqP5DT6ATQCxJJJJJJJJ3JJuSfjJTsu0epnqXKTVQ5LuzsHY/jBxOGR398XR/Nl0vbzFj8ZsSGaL7O6RXDZj/xKjMPTRAfjlm7UTKnzPJauMY55xjytmjYt271i184Y68wQeRmU4dxWo9WirMbAkH81xpmHUTMcT4Mlbxe6/wCIc/5hzmvNw1qT2e2moIO/Q+U4Oqc9GnlfL+fQ3Y5cWWFPnRnuJJQxVN6LgODqFa4BZDmUg89QNOfpNSBmWEx2KpZWvyY6ep5f0nKw+LvVSUMiSfSuv3J08VBtdy3oVc2YbFXKn5BgfirKfjPV8U/ugnQXTOM1FXCm3hBDWubsL67XG0t61E3zoQGtYg3yuBewa2oIubML2udCNIGKP3qVQHyyMD6ENt6gek6UW1vEvkk/1F7iKgZ2awFzyFtOn1PzM1f2hLfBP5PTP+cD95m0d2IOU01G4YqXbcWspIVed73NrWExfajCtiBSwqA/xXDOQLlaVOxY+pYqB5zLH/2Jv4mM/wBDSNd9nvAzi3RbEAZgz/8A0gg/PNcCdz4RSqJRRKti6LlJBuGC6BvK4ANuV5j+yPA1wlAIFszauban8I8gBy9epmbM7WNbX3OTklbrsRERLCoSDJkGAIiIAiIgCIiAIiIAiIgCBECATERAAlUpkwCz4ljURSC4RiDbTMQeRyiYjB9oWUWqDP0I0PxEw+MpsrsHvmubk8/P0lNRctM1G8KD7x0BPQdTOTLU5Z5Kgv2Orj0sOGnvf5sU9oeKL4qxC0yBy1zfzdTtroeV5jMM4rolV6eUsuhWoUcLfYOpBt5X+E1ji/FhWtUzKVSoAKJzXdQLliRy5W31nnh8dVo1ArtUoUqnjCoASEe5XJm5Xm6tBxQuT97v/R3I+GpYlHr+bepuAoBtzVYdDXsD5eBrn43kcGxaVB4VCKjEGmumx1BZdvh131mmUuJ1hSBNclM+Upn/AItrZiRcEgbi995PCeKrRrlkBFJm90m5C30JPURLw73XTt9Cf8ZUZdX0Owf7fVUC06eUgWA0yD0tv9JfcGx+dbO6lyToBlIHS3P4TXDhSaYqp46Z+8Nx5MOR+ktpo+05cc/f+RwnpscotRN+kzwwIbu0z+9lF+t7c/Oe86ydqzltU6POoJpHajsYtdzVpN3VRveuLo56kDUN5j5TeiJ4VKV5knRZhz5MMuLG6Zy3D9gqpP8AEqoq/lDM3wvYD6zZDQocOw7OFNha99XqOdFBPr8AJs5w80P2qsVXDrspaox6XUKB9GaZJtujfx6jNrc0cWWWzfwNK4hj3r1GqVDdm+QHJV8hMh2b4E2Ka5utFT4m2LEfcT9zy9Zddmuyj17VKwKUdwNQ9T0/CvnueXWdGwmFCgKqhVUWAAsAByAmUpVsjpa7xKOGPk4OfL0X3PTA0AoCqAAoAAGwA0AEy9ITwoUpdKJUeZKpY8R4eKmo0YD4EdDL6BKdRp8efG8eRWmTGTi7RqlWkyGzCx/vaeGJS6kb+XWX/FMVnqG2y6D9z/fSWonzXUwhizyjidpPZnSg3SbMNYjbUee/z/r856Uwx2Rv8v8AWZF6CncfqD8xK6aBRYC3985uf5bIo8lf56l/m7FhTw7k6jKOrEH5BSSfTSbdwjh6UlupzFgLv1HkOQ8pgpkuBYrxGnuNx5HmD0vv851PBvFHPUeXkS35Ps/uaupcpR5makGIM9gc8iIiAJEmRAEREAREQBERAEREAREQBAiIBMREASZECAHQHcA+ovORdv8Ai9TFVzRo6pSUsQLWyrqTr8/TLOt11JVgDYkEA9CRoZoh9mFJ2Z6leoSx2RVUDlbW/KZQpO2dXwvNgwzeTK91y2s5jiaoq56rMq1Cy2pqlgwtYkEaLaw9ZCVAgpVA4Zw2qMpIUIRluTowPTlOkcV9nmFooGDVWuwGrDmCb6DymDr9kqFtDUB0A8SkXJtzWYZNbixy4ZWelx+J6ecfdbr4fQ1PvFsahJFXvAwXIO7Km5J+fK0rr271jiVdMwLWRVU3YXWynQLNnx3ZQ1Mv8cnIoRQyA2UXsLqR16S74f2AxmdKy1qd7eFmuxta2qtflM8epxZP0szevwJW5JfP5cijsBx98MaaVdaVYHLqGIyaHQai1ue405CdXTDoDmCqD1Ci/wA5p/Zj2f08Mweo3eOPKy/+PKbrInTdnlfFM+HLm4sP7vkmRLTiPEqdBc1RrX0AtdifICXZmndpbDGUjVF6WQb6rozX06XKX8pnigpSpnF1OV44Wu6Xpv1Mh/6xoW2qb7ZR875rfW8rqdq6Av8A4hsxGijlz32+vlMB2oq0Hyd1kLa5ilrZbaAkaE/pr1mICi5FveqXPK9zYn185tRwQkk90czJrc0JONp+tfc3vAdo6FVsgLKx0GYAAnoCCdfI2mI4lxzB18ne0mfI2ZMyobNa17ZvPnPDtRSVRSZFVCCQMoA0FiNuhGkp7NVqSq4qGmPELZyo0y8r8pgscOHjSZf7Tnjl8riSfevT4mbwmNp1VLK2i+9fQr/NfYee0tl7S4dTbxkfiC6fK+b6TXMQLvXNEWpZRe2gy502HS4YjyvymUo18L9kykJmyaiw701LbjnvsdgPKHhit93/AEQtXknsmlSe75OnWxnqHaGiaRqklVDZbMPEWsDYBSb6GMB2loVWCAsrHQBwBc9AQSL+Rmj4YC9M1BemHN97fczfTL8BM7xOvhGan4cxzD/BsNOQa2+trAa9PNPDGLqn1IxazJNcVxVVs+t/m3M3IGW3EsRkpk8zoPU/3eelNpXUpBhZgCPOc7UQnPFKMHTa2Z1otJ7mpCViYTHcYalXq0ygZVqMBYkMADprreXFHj1E7ll9VP6i88LqfAdfh38ttd47/f6GzDWYZbcVfHYykS2GPp5c+cZc2XNsM1r5b9ba2ni/GKI++D6a/pNBaHVN0scv/L/0X+bjXOS+aLnFISLDr87yyo1mU+FmXrlJBnnR7RUu9pghgmdczdADe9ul7X8rzP4ns6xa9NlyHUXJuAfQaiek8O8M1WDFeSDTb270Ti1eGVxtGdwH+GvjL3F8x3IOs9zLbCU1oolMsL2sLkAk+QlyZ6mF8Ks58qt0RERMjESDJkGAIiIAiIgCIiAIiIAiIgCIiATEiTAEREAkSZSJVAMT2mQmiLAmzgm2uljrNUKE6De+g/aZztR2iehWo4ehTFWtVa+UkgBNRckbXIJvyCkzzfifEb5V4eoP4jiUKeugBImnn0qyT4r+huYdQ8cOGvqYt6ZU2YFSOR0IvMz2arPmK7pa5vyJ2t6yyw/HadahW+1qKVfBhu9C6HTQGne9wx0trqR1Blt2mxddMCxpUWw6mmhd2ZS/8UqpWnlJN7MbsbWA0F9q8elcMnEnsZ5NSpw4WtzOcF7X4XFP3dOpaprZHUqTbfKdm+BmenAOzmBqVMVQWlfP3iMCPuhGDFj0AAP6c53+b0XZpSjRBmK4vRWramVDX115eYI1B31mVlricOcwZd5ZF07Kpq40axiOBU10K/HO/wAt5QOF07+6fev7zdfWbDVw7sRcD6Sj7C3Tn1HlLPMl1Zrez41yivkWfFsErhcwvYm2pH6GWFLgKNew/wA7/wBZsX2ZmIzWAEopUHXYD6f1kRnKKpMznhhOVyjf7GPwdNaSsgQC3xzctSd5ZngSHxZBY62DMBbyUG0z6YIm5bc/SR3NQDLpbrIU2uTJeKMklKOy5bGCpYJBT7sJcM19STrYC4JNwZ64PhQosGCXPW7MR6XOh85lUwJt0IOn0lfc1Da/htzH+klzfchYY7Ph3XLYuKQlwJ4V6yUkZ6jKiIpZmYgKqgXJYnYTSsX7VcGM3ch6yru+i0xrYFt3Vb/eKgecqNkw/aNP96r/AP6H62MxuSV/7cXF1ajlO6diGNPOr+FgMro66OjAXDDTccpXXdUUs5CqNyTYTqQl7qONki1N/E3nsjw1HwJSouZaruSPQ5AQeRGQEGalx/gTYV7HxI3uP1HRujD67jy3jsPxGliMDRqUWzJYg6EEOrEOCDt4r/Q85lcdg0rIUcXVvmDyIPIiacczjNvob8tOpY0uqRx/u5k6vb5sFQp0LXqVKi06Tm2WmjHxFupUe6Ntr6DWjtRhRgD/ABmGQ3yNtmtyH5hzE5Rx7iDYysMqm18qKNzeXZ5xcP4KNNjnHJ/JYcd4pVxtdarM71GCjUnN3hNyF6anS2wt0n037Psc9bAUWqv3lRQ1N3/E1JihPmbi1/Kct9n/ALODVvUdytrqaoAOU7MtC+hcagubgHSxswPa+F8Pp4eklGkuWnTUKouToOpOpJ3JO5M0TolxEkiRAEREAiIiAIiIAiIgCIiAIiIAiIgCTIkwBEQIBIkxIgHKO3Xe0sdUqK7IKiqFdSVOUIoKBxqDcG4B5zWPtdQHMKtYHqK1UH55p1qtge8zKzAa6hrEH5yxTslTHiyULDmFX9hMOEsUjmRxtSo/eM7M2niJDE5LEZifesQu9/dHQS8xPG8TURqb16jo9sysQwJBBGpFxqBsROgYjs4lUi9JSSND7pIGnIi8rwnZ+nh2DCkqvuD7xFuYuTaOFk8SPfsBwEYej3jrarV1NxqqfdTy6nzPlNqlFGpmUHqJXMkVt2IkXiSQJMTyrYhV3Pw3MCrPWWXE6pXLlNt/paeiY1Dzt6i0nGUM66bjUQZx2e5RhMaG0bRvofSXcwBEvcHjbaNtyP8AWSZzx9UZKJEmQUmqe1DhlTE8Nr06VywyPlG7LTdWZfkD8p89LwyshuKbg2I907MLEeYIM+qcUGscs5xiOzdKoxYooLG5y3UXPkDaAcgp8MrDL9wLfKWYJYE3IGt9yT8TPd+GVauhqq/lnd/0BnZMLwFU91VFrbKAdfhvMivCW9PjaSrIdGE9kuGqYbD1Kdy2arnF1KgXRVNg2tvCNbCdJpXtrMJwOgy1CDe2U768xzmekEmtdvuzVPiGG7pjkdDnpPvlcC2o5qRcH58pzLsl2HyVP4x8mKE7cxTO+vN9CBt1nZ+IoCpB3YW/1mAfAZdV1/WTRFmwcPohEVUChFAChQAoUaAADlLqa1heIMh/vX1H7zL4XiKuQDpfY8ienkfKQSX0pMqkGARERAIiIgCIiAIiIAiIgCIiAIiIBMREASRIkwCZEoFUeklm0gmjxLLf3R8hKTRp3vl25f1G0ryxkmFsypAkMRcbbakb+ksMehzC5uLaHna/OZEU5U9ENa4vaZKyHXQtOFXs3S+nrz/aX8hVA0GkmSYlJkiRJEA88RUyqT8vUzEhCx6kzLYhLqRLbDrlN5JbB0i3qYJlF9D6SrCYgpofd/T0mQdxaWXcQSpcS3PXF4YMMy7/AKiY7LMlQJXTl/e086tO5JtvBMZVsV8OqXBU8tvSXktcJSsSZdSCqfMS0qcOpk3tY+X9JdxBiY+rgFUXBJsdja2vPbU+c8pk3W4Iln3UyTMZIow75WHQ6GZBmtqZZihPZ0JABkSkgkyzqvmN5RaXn2aFoWIjjRHCyxrcJO41vYkbEdQJaYbB1A4GUjUXJBta+8z7MZWpkWZ0TIMmQYBEREAiIiAIiIAiIgCIiAIiIAiIgExEQBAIMmJFk0W5qpcjML9L6yj7VT/GvzERMkjbhgT6k/aqf41+YknEpa+cWPO8mIoezq+ZT9sp/wDyL856DFJp4hrtrv6RENES06XU9okxINQpkiIgEygpEQBknj9pp/jX5iTElItxw4+ZWhDC4II8pVkiJBhLZ0VARJiDEpkiTEAgm0ozL1EiJq5s7hKkjJKyrvB1Ed4OoiJV7U+xPCO8HUSO8HUREe0vsOEjvF6iegiJsYcrnzIkqJlJkxLzEiIiAR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9" name="AutoShape 28" descr="data:image/jpeg;base64,/9j/4AAQSkZJRgABAQAAAQABAAD/2wCEAAkGBxQSEhUUExQVFBUUFBcZFxcXFRQVFBgVFBQXFhgXFRUYHCggHBslGxcWJDIhJikrLi4uGB8zODMtNygtLisBCgoKDg0OGxAQGy8mICQsLCwsMCwsLCwtMiwtLDQsLCw0LDQsLCwsLC8sLC8sLCwsLCwsLCwsLCwsNCwsLCwsLP/AABEIAIgBcQMBIgACEQEDEQH/xAAcAAEAAQUBAQAAAAAAAAAAAAAAAQIEBQYHAwj/xABCEAACAQIEAwUFBgQDBwUAAAABAgADEQQSITEFQVEGEyJhcQcygZGhFEJSYrHBI3LR8DOi4RUkQ4KSsvEWF1Njc//EABsBAQACAwEBAAAAAAAAAAAAAAABAwIEBQYH/8QAMREAAgIBAgQDBwQCAwAAAAAAAAECEQMEIRIxQVEFE2EUInGRoeHwMoGxwRXRIzOS/9oADAMBAAIRAxEAPwDtMREAREQBERAEREAmIiAIiIBIkzV+2vbOlw5VzDPUf3UBtp1J6TVuz/tdFWsEr0O7RiB3ikkKSbDODymPEjJQbVnUYmncb9o+Dw5tmNVvy7fM6n1AM1mv7ZVv4MPp5sT+wjjRPlyOrxOUYf2yLfx0PkxH6BpsnCfaVgq9gWam3QjMP8uvzAjjQ8uRucTSe1ntGoYQAUlOJci/gP8ADUfnfr5Ty7He0qjjagpOnc1G93W6sel+RjiRHAzeYkkSJkYiIiAJMSh6yg2LAE7AkA/KAVGJN4gEREQBESRAJlNRrAmxNgTYbmw2HnMb2h40mEpd44LXOVVGhZiCdzsLAm85fxztdnYNmq4dr3W2JqNT3/CQAPgfhMJTSLIY3Lc6ZxPtJQo0VqlswqC9NV95/QHa3Mnb10mt4HtT37GpiKy4eip8NFCTVc9XZRmyjytf035PxjtCzVdDcAtfYXJZmIXkFzEnTqZi6/Fqrn3yo6L4frv9ZXxSZaoQSo+hl7a4Im3ekeZpVbf9sy+A4lSri9KolS2+VgSPUbj4z5ywHFqSixFQHmzHPf43/QTbez9bDVCCMRUoONqi2ZAfzWsy/G4jzJXug8Ua2Z2uUzH8Gatly1ilSwBWslgtRTsSvJvS4P0mQMuTs12qEREkgSJMiAIiIAiIgCIiAIiIAiIgCIgQCYiIAAkzlfta4vU+1YXCrUNJHys7Ake85XUjpadMwGGNKmqF2qZdMz2Lkcrkb+sxTt0ZONKzjPtMwNTFcYWgupZKar5Ai5P6yO37U+HqmDwwAIUGo9hnZ7XJJ6AEWH5rm9pufBKa4njeKxAsy4eklIHfxkWP0zTm/tHcvjqigZneqyAc7B8igfzHKP8AllTL49vQ1OlRd8xVWbKCzEXNlG7Mf3nmVI30uL/A7Gdi4FwRMNQ7qwYsP4ht77Ea3/LyA6TV+MdmAiZGNqakmjXsT3QY3NHEAa93ckip925v560NVGUqNiWnaVmiGQZdY/A1KLZai5TuDurD8SMNGHmJVWwuZO9TUDSovNG6/wAp5HltNm0a9M2DsV2jNKqKdb+JRqeF1bW68x6gXIO4I85XxrgRwnFadKlezVabUj+VyLW+cwfBSpYBkvYghl95bH7wHvL+k6riMGKmP4PUbc4YH1ZFBH6yPQl8rOnmJ44uvkQsFZ7D3UF2PkL6TAdke2NLHmqqo1OpSNmRiCbXtcEef6iX30NanVmyWkxLPiXE6WHTPWdUXYX3J6KBqT5CSEnJ0i27TcRbD4arVX3kTw31GYkKCR0BIPwnEcQxqMXqEu5NyzasT6zpnEe22BrI9J+9NOopUnu2AsdLj730moDsrUfxUKtGtS5VMxUi341sbEc/2lsduZ6Lwtx0sZeeuFvq107G0+zfjL1EqUajFu6yFGNycj5hlJO9ipt5GbyjTmXAuMYTAqUDtWdjd3poStxoApOhA9TuZuHA+1GGxByJUs/4GBRjb8IO/wALzCS3s5uuwylllkhBqPwNhkSA0mYnOFpMjML2vr05yYBoftbqZaFJuSs5+IS4nCVRqj2ALu5tpqzMTsJ3v2rZThHFQeBabuCNDnC2Gv8Azbec1Psj2eShTSoy3rOgLE7pmF8qjlvrzmlmzxg2+pu4cTnFIwDdjxSamKtzTqU8tR1/4Ne9w38n3bnTra4MwvGezNfDEllLpyqICVt+Ybr8dPMzrcC4+6wHJrDKSNwNb3+E046ud9zblp4UcKl1gsaUIJFx1Gjj0PMflNxOqcQ7PYXEXzU1zXsWpnI4P5su5/mBmidqeyjYQCor56RbLqLOpIJGa2hGh1Hym3j1EJ7cma08Mobm/wDs87UZGSkzZqNU2U62RybC19gToRyJv1v1Mz5m7ONYOASLakeZ911/Q+gn0phGJpoTuUUn1Ki82cb5o18yW0u56RBiWlAkGTIMAREQBERAEREAREQBERAECIEAmIiAch9u3DiHw+IA8JVqZPQg5l/U/KaOvbXHCl3X2l8lrb+K21r9J9Eca4RSxdFqNZcyN8CCNmU8iJpPCvZHhqVUPUqPVVTdUICjTbMb6ytxdlsZKtzI+yXhDUMCHcHPiGNQ33ynRb/DX4zS8bwwtxrO+tkertoGDmnb4M152dVAAAFgBYAbADkJiONcHVxnpooqrc3AALhrZgTzJyqdeaiV5oNwfD2LMOSKn73oazPKqHzLYgICTVNi1TIqliKSBTmY2sB589pGLDlGFIhXt4SykgMDsy6eY8uhtaTg8QHW43XR1Ngyta5DDkefQixFwQZxo7Ozqy3VFlxPgdF6brTBBa7U0ZD3Bt4j3oyk0mI0uuU5uu0wx7EIrB6FV6LW1GlRNdx4rEr5GbTTpWJ1Y36sSPgOXoNNPnbVq7NUVKbDwNetpmAW2iXvo5uDbkNTuAbfOlyjsVeUuctzUu0HZJVo96gVaystzTzIniYLcKSbHXkZnPaNXqYehw3EUz4qDMgP8oAUHz8PPnNu4HgO9fMwBRDc3FwXGoHwNifQS97X9mkxmEbDqFQizU7ABVZb20Gw1I+M39MpyhxSNTUShGXCjSP/AHmTuj/u7d9bSzDu83Xra/KW/sOw71K2LxTfespPIu75zb0sPnNPp+zviDVe67hhrq50pgdc2x+E7t2S4AmBwyUE1y6u34nPvH++k2VuzXlSRlqjgAk6AC59BOI8Ux9TH4nNuajZaSk6KhPhHlpqT69BOz8RpZ6boN2Rl/6lI/ecKwOIehURwPHSb3T1XRlPTmJsQOv4LBf8k4/qS2NrxnYRlpkpVD1AL5cuVWtyU30Pr9JqCVSFYBmCuBmANgwGoDDnN5xXbun3Z7unU70jRWACqbbswOo9N/KabwzAPXqLTTVjux2Uc3by/U6SVfU6WhyZ+Cb1fJdyrh3D6ldstJcxAuTeygeZP6S3dGRiDdXRrb2Ksp5EcwRuJvvEMRT4dhwlPWo18oO7NzqP5DT6ATQCxJJJJJJJJ3JJuSfjJTsu0epnqXKTVQ5LuzsHY/jBxOGR398XR/Nl0vbzFj8ZsSGaL7O6RXDZj/xKjMPTRAfjlm7UTKnzPJauMY55xjytmjYt271i184Y68wQeRmU4dxWo9WirMbAkH81xpmHUTMcT4Mlbxe6/wCIc/5hzmvNw1qT2e2moIO/Q+U4Oqc9GnlfL+fQ3Y5cWWFPnRnuJJQxVN6LgODqFa4BZDmUg89QNOfpNSBmWEx2KpZWvyY6ep5f0nKw+LvVSUMiSfSuv3J08VBtdy3oVc2YbFXKn5BgfirKfjPV8U/ugnQXTOM1FXCm3hBDWubsL67XG0t61E3zoQGtYg3yuBewa2oIubML2udCNIGKP3qVQHyyMD6ENt6gek6UW1vEvkk/1F7iKgZ2awFzyFtOn1PzM1f2hLfBP5PTP+cD95m0d2IOU01G4YqXbcWspIVed73NrWExfajCtiBSwqA/xXDOQLlaVOxY+pYqB5zLH/2Jv4mM/wBDSNd9nvAzi3RbEAZgz/8A0gg/PNcCdz4RSqJRRKti6LlJBuGC6BvK4ANuV5j+yPA1wlAIFszauban8I8gBy9epmbM7WNbX3OTklbrsRERLCoSDJkGAIiIAiIgCIiAIiIAiIgCBECATERAAlUpkwCz4ljURSC4RiDbTMQeRyiYjB9oWUWqDP0I0PxEw+MpsrsHvmubk8/P0lNRctM1G8KD7x0BPQdTOTLU5Z5Kgv2Orj0sOGnvf5sU9oeKL4qxC0yBy1zfzdTtroeV5jMM4rolV6eUsuhWoUcLfYOpBt5X+E1ji/FhWtUzKVSoAKJzXdQLliRy5W31nnh8dVo1ArtUoUqnjCoASEe5XJm5Xm6tBxQuT97v/R3I+GpYlHr+bepuAoBtzVYdDXsD5eBrn43kcGxaVB4VCKjEGmumx1BZdvh131mmUuJ1hSBNclM+Upn/AItrZiRcEgbi995PCeKrRrlkBFJm90m5C30JPURLw73XTt9Cf8ZUZdX0Owf7fVUC06eUgWA0yD0tv9JfcGx+dbO6lyToBlIHS3P4TXDhSaYqp46Z+8Nx5MOR+ktpo+05cc/f+RwnpscotRN+kzwwIbu0z+9lF+t7c/Oe86ydqzltU6POoJpHajsYtdzVpN3VRveuLo56kDUN5j5TeiJ4VKV5knRZhz5MMuLG6Zy3D9gqpP8AEqoq/lDM3wvYD6zZDQocOw7OFNha99XqOdFBPr8AJs5w80P2qsVXDrspaox6XUKB9GaZJtujfx6jNrc0cWWWzfwNK4hj3r1GqVDdm+QHJV8hMh2b4E2Ka5utFT4m2LEfcT9zy9Zddmuyj17VKwKUdwNQ9T0/CvnueXWdGwmFCgKqhVUWAAsAByAmUpVsjpa7xKOGPk4OfL0X3PTA0AoCqAAoAAGwA0AEy9ITwoUpdKJUeZKpY8R4eKmo0YD4EdDL6BKdRp8efG8eRWmTGTi7RqlWkyGzCx/vaeGJS6kb+XWX/FMVnqG2y6D9z/fSWonzXUwhizyjidpPZnSg3SbMNYjbUee/z/r856Uwx2Rv8v8AWZF6CncfqD8xK6aBRYC3985uf5bIo8lf56l/m7FhTw7k6jKOrEH5BSSfTSbdwjh6UlupzFgLv1HkOQ8pgpkuBYrxGnuNx5HmD0vv851PBvFHPUeXkS35Ps/uaupcpR5makGIM9gc8iIiAJEmRAEREAREQBERAEREAREQBAiIBMREASZECAHQHcA+ovORdv8Ai9TFVzRo6pSUsQLWyrqTr8/TLOt11JVgDYkEA9CRoZoh9mFJ2Z6leoSx2RVUDlbW/KZQpO2dXwvNgwzeTK91y2s5jiaoq56rMq1Cy2pqlgwtYkEaLaw9ZCVAgpVA4Zw2qMpIUIRluTowPTlOkcV9nmFooGDVWuwGrDmCb6DymDr9kqFtDUB0A8SkXJtzWYZNbixy4ZWelx+J6ecfdbr4fQ1PvFsahJFXvAwXIO7Km5J+fK0rr271jiVdMwLWRVU3YXWynQLNnx3ZQ1Mv8cnIoRQyA2UXsLqR16S74f2AxmdKy1qd7eFmuxta2qtflM8epxZP0szevwJW5JfP5cijsBx98MaaVdaVYHLqGIyaHQai1ue405CdXTDoDmCqD1Ci/wA5p/Zj2f08Mweo3eOPKy/+PKbrInTdnlfFM+HLm4sP7vkmRLTiPEqdBc1RrX0AtdifICXZmndpbDGUjVF6WQb6rozX06XKX8pnigpSpnF1OV44Wu6Xpv1Mh/6xoW2qb7ZR875rfW8rqdq6Av8A4hsxGijlz32+vlMB2oq0Hyd1kLa5ilrZbaAkaE/pr1mICi5FveqXPK9zYn185tRwQkk90czJrc0JONp+tfc3vAdo6FVsgLKx0GYAAnoCCdfI2mI4lxzB18ne0mfI2ZMyobNa17ZvPnPDtRSVRSZFVCCQMoA0FiNuhGkp7NVqSq4qGmPELZyo0y8r8pgscOHjSZf7Tnjl8riSfevT4mbwmNp1VLK2i+9fQr/NfYee0tl7S4dTbxkfiC6fK+b6TXMQLvXNEWpZRe2gy502HS4YjyvymUo18L9kykJmyaiw701LbjnvsdgPKHhit93/AEQtXknsmlSe75OnWxnqHaGiaRqklVDZbMPEWsDYBSb6GMB2loVWCAsrHQBwBc9AQSL+Rmj4YC9M1BemHN97fczfTL8BM7xOvhGan4cxzD/BsNOQa2+trAa9PNPDGLqn1IxazJNcVxVVs+t/m3M3IGW3EsRkpk8zoPU/3eelNpXUpBhZgCPOc7UQnPFKMHTa2Z1otJ7mpCViYTHcYalXq0ygZVqMBYkMADprreXFHj1E7ll9VP6i88LqfAdfh38ttd47/f6GzDWYZbcVfHYykS2GPp5c+cZc2XNsM1r5b9ba2ni/GKI++D6a/pNBaHVN0scv/L/0X+bjXOS+aLnFISLDr87yyo1mU+FmXrlJBnnR7RUu9pghgmdczdADe9ul7X8rzP4ns6xa9NlyHUXJuAfQaiek8O8M1WDFeSDTb270Ti1eGVxtGdwH+GvjL3F8x3IOs9zLbCU1oolMsL2sLkAk+QlyZ6mF8Ks58qt0RERMjESDJkGAIiIAiIgCIiAIiIAiIgCIiATEiTAEREAkSZSJVAMT2mQmiLAmzgm2uljrNUKE6De+g/aZztR2iehWo4ehTFWtVa+UkgBNRckbXIJvyCkzzfifEb5V4eoP4jiUKeugBImnn0qyT4r+huYdQ8cOGvqYt6ZU2YFSOR0IvMz2arPmK7pa5vyJ2t6yyw/HadahW+1qKVfBhu9C6HTQGne9wx0trqR1Blt2mxddMCxpUWw6mmhd2ZS/8UqpWnlJN7MbsbWA0F9q8elcMnEnsZ5NSpw4WtzOcF7X4XFP3dOpaprZHUqTbfKdm+BmenAOzmBqVMVQWlfP3iMCPuhGDFj0AAP6c53+b0XZpSjRBmK4vRWramVDX115eYI1B31mVlricOcwZd5ZF07Kpq40axiOBU10K/HO/wAt5QOF07+6fev7zdfWbDVw7sRcD6Sj7C3Tn1HlLPMl1Zrez41yivkWfFsErhcwvYm2pH6GWFLgKNew/wA7/wBZsX2ZmIzWAEopUHXYD6f1kRnKKpMznhhOVyjf7GPwdNaSsgQC3xzctSd5ZngSHxZBY62DMBbyUG0z6YIm5bc/SR3NQDLpbrIU2uTJeKMklKOy5bGCpYJBT7sJcM19STrYC4JNwZ64PhQosGCXPW7MR6XOh85lUwJt0IOn0lfc1Da/htzH+klzfchYY7Ph3XLYuKQlwJ4V6yUkZ6jKiIpZmYgKqgXJYnYTSsX7VcGM3ch6yru+i0xrYFt3Vb/eKgecqNkw/aNP96r/AP6H62MxuSV/7cXF1ajlO6diGNPOr+FgMro66OjAXDDTccpXXdUUs5CqNyTYTqQl7qONki1N/E3nsjw1HwJSouZaruSPQ5AQeRGQEGalx/gTYV7HxI3uP1HRujD67jy3jsPxGliMDRqUWzJYg6EEOrEOCDt4r/Q85lcdg0rIUcXVvmDyIPIiacczjNvob8tOpY0uqRx/u5k6vb5sFQp0LXqVKi06Tm2WmjHxFupUe6Ntr6DWjtRhRgD/ABmGQ3yNtmtyH5hzE5Rx7iDYysMqm18qKNzeXZ5xcP4KNNjnHJ/JYcd4pVxtdarM71GCjUnN3hNyF6anS2wt0n037Psc9bAUWqv3lRQ1N3/E1JihPmbi1/Kct9n/ALODVvUdytrqaoAOU7MtC+hcagubgHSxswPa+F8Pp4eklGkuWnTUKouToOpOpJ3JO5M0TolxEkiRAEREAiIiAIiIAiIgCIiAIiIAiIgCTIkwBEQIBIkxIgHKO3Xe0sdUqK7IKiqFdSVOUIoKBxqDcG4B5zWPtdQHMKtYHqK1UH55p1qtge8zKzAa6hrEH5yxTslTHiyULDmFX9hMOEsUjmRxtSo/eM7M2niJDE5LEZifesQu9/dHQS8xPG8TURqb16jo9sysQwJBBGpFxqBsROgYjs4lUi9JSSND7pIGnIi8rwnZ+nh2DCkqvuD7xFuYuTaOFk8SPfsBwEYej3jrarV1NxqqfdTy6nzPlNqlFGpmUHqJXMkVt2IkXiSQJMTyrYhV3Pw3MCrPWWXE6pXLlNt/paeiY1Dzt6i0nGUM66bjUQZx2e5RhMaG0bRvofSXcwBEvcHjbaNtyP8AWSZzx9UZKJEmQUmqe1DhlTE8Nr06VywyPlG7LTdWZfkD8p89LwyshuKbg2I907MLEeYIM+qcUGscs5xiOzdKoxYooLG5y3UXPkDaAcgp8MrDL9wLfKWYJYE3IGt9yT8TPd+GVauhqq/lnd/0BnZMLwFU91VFrbKAdfhvMivCW9PjaSrIdGE9kuGqYbD1Kdy2arnF1KgXRVNg2tvCNbCdJpXtrMJwOgy1CDe2U768xzmekEmtdvuzVPiGG7pjkdDnpPvlcC2o5qRcH58pzLsl2HyVP4x8mKE7cxTO+vN9CBt1nZ+IoCpB3YW/1mAfAZdV1/WTRFmwcPohEVUChFAChQAoUaAADlLqa1heIMh/vX1H7zL4XiKuQDpfY8ienkfKQSX0pMqkGARERAIiIgCIiAIiIAiIgCIiAIiIBMREASRIkwCZEoFUeklm0gmjxLLf3R8hKTRp3vl25f1G0ryxkmFsypAkMRcbbakb+ksMehzC5uLaHna/OZEU5U9ENa4vaZKyHXQtOFXs3S+nrz/aX8hVA0GkmSYlJkiRJEA88RUyqT8vUzEhCx6kzLYhLqRLbDrlN5JbB0i3qYJlF9D6SrCYgpofd/T0mQdxaWXcQSpcS3PXF4YMMy7/AKiY7LMlQJXTl/e086tO5JtvBMZVsV8OqXBU8tvSXktcJSsSZdSCqfMS0qcOpk3tY+X9JdxBiY+rgFUXBJsdja2vPbU+c8pk3W4Iln3UyTMZIow75WHQ6GZBmtqZZihPZ0JABkSkgkyzqvmN5RaXn2aFoWIjjRHCyxrcJO41vYkbEdQJaYbB1A4GUjUXJBta+8z7MZWpkWZ0TIMmQYBEREAiIiAIiIAiIgCIiAIiIAiIgExEQBAIMmJFk0W5qpcjML9L6yj7VT/GvzERMkjbhgT6k/aqf41+YknEpa+cWPO8mIoezq+ZT9sp/wDyL856DFJp4hrtrv6RENES06XU9okxINQpkiIgEygpEQBknj9pp/jX5iTElItxw4+ZWhDC4II8pVkiJBhLZ0VARJiDEpkiTEAgm0ozL1EiJq5s7hKkjJKyrvB1Ed4OoiJV7U+xPCO8HUSO8HUREe0vsOEjvF6iegiJsYcrnzIkqJlJkxLzEiIiARERAEREA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20" name="AutoShape 30" descr="data:image/jpeg;base64,/9j/4AAQSkZJRgABAQAAAQABAAD/2wCEAAkGBxQSEhUUExQVFBUUFBcZFxcXFRQVFBgVFBQXFhgXFRUYHCggHBslGxcWJDIhJikrLi4uGB8zODMtNygtLisBCgoKDg0OGxAQGy8mICQsLCwsMCwsLCwtMiwtLDQsLCw0LDQsLCwsLC8sLC8sLCwsLCwsLCwsLCwsNCwsLCwsLP/AABEIAIgBcQMBIgACEQEDEQH/xAAcAAEAAQUBAQAAAAAAAAAAAAAAAQIEBQYHAwj/xABCEAACAQIEAwUFBgQDBwUAAAABAgADEQQSITEFQVEGEyJhcQcygZGhFEJSYrHBI3LR8DOi4RUkQ4KSsvEWF1Njc//EABsBAQACAwEBAAAAAAAAAAAAAAABAwIEBQYH/8QAMREAAgIBAgQDBwQCAwAAAAAAAAECEQMEIRIxQVEFE2EUInGRoeHwMoGxwRXRIzOS/9oADAMBAAIRAxEAPwDtMREAREQBERAEREAmIiAIiIBIkzV+2vbOlw5VzDPUf3UBtp1J6TVuz/tdFWsEr0O7RiB3ikkKSbDODymPEjJQbVnUYmncb9o+Dw5tmNVvy7fM6n1AM1mv7ZVv4MPp5sT+wjjRPlyOrxOUYf2yLfx0PkxH6BpsnCfaVgq9gWam3QjMP8uvzAjjQ8uRucTSe1ntGoYQAUlOJci/gP8ADUfnfr5Ty7He0qjjagpOnc1G93W6sel+RjiRHAzeYkkSJkYiIiAJMSh6yg2LAE7AkA/KAVGJN4gEREQBESRAJlNRrAmxNgTYbmw2HnMb2h40mEpd44LXOVVGhZiCdzsLAm85fxztdnYNmq4dr3W2JqNT3/CQAPgfhMJTSLIY3Lc6ZxPtJQo0VqlswqC9NV95/QHa3Mnb10mt4HtT37GpiKy4eip8NFCTVc9XZRmyjytf035PxjtCzVdDcAtfYXJZmIXkFzEnTqZi6/Fqrn3yo6L4frv9ZXxSZaoQSo+hl7a4Im3ekeZpVbf9sy+A4lSri9KolS2+VgSPUbj4z5ywHFqSixFQHmzHPf43/QTbez9bDVCCMRUoONqi2ZAfzWsy/G4jzJXug8Ua2Z2uUzH8Gatly1ilSwBWslgtRTsSvJvS4P0mQMuTs12qEREkgSJMiAIiIAiIgCIiAIiIAiIgCIgQCYiIAAkzlfta4vU+1YXCrUNJHys7Ake85XUjpadMwGGNKmqF2qZdMz2Lkcrkb+sxTt0ZONKzjPtMwNTFcYWgupZKar5Ai5P6yO37U+HqmDwwAIUGo9hnZ7XJJ6AEWH5rm9pufBKa4njeKxAsy4eklIHfxkWP0zTm/tHcvjqigZneqyAc7B8igfzHKP8AllTL49vQ1OlRd8xVWbKCzEXNlG7Mf3nmVI30uL/A7Gdi4FwRMNQ7qwYsP4ht77Ea3/LyA6TV+MdmAiZGNqakmjXsT3QY3NHEAa93ckip925v560NVGUqNiWnaVmiGQZdY/A1KLZai5TuDurD8SMNGHmJVWwuZO9TUDSovNG6/wAp5HltNm0a9M2DsV2jNKqKdb+JRqeF1bW68x6gXIO4I85XxrgRwnFadKlezVabUj+VyLW+cwfBSpYBkvYghl95bH7wHvL+k6riMGKmP4PUbc4YH1ZFBH6yPQl8rOnmJ44uvkQsFZ7D3UF2PkL6TAdke2NLHmqqo1OpSNmRiCbXtcEef6iX30NanVmyWkxLPiXE6WHTPWdUXYX3J6KBqT5CSEnJ0i27TcRbD4arVX3kTw31GYkKCR0BIPwnEcQxqMXqEu5NyzasT6zpnEe22BrI9J+9NOopUnu2AsdLj730moDsrUfxUKtGtS5VMxUi341sbEc/2lsduZ6Lwtx0sZeeuFvq107G0+zfjL1EqUajFu6yFGNycj5hlJO9ipt5GbyjTmXAuMYTAqUDtWdjd3poStxoApOhA9TuZuHA+1GGxByJUs/4GBRjb8IO/wALzCS3s5uuwylllkhBqPwNhkSA0mYnOFpMjML2vr05yYBoftbqZaFJuSs5+IS4nCVRqj2ALu5tpqzMTsJ3v2rZThHFQeBabuCNDnC2Gv8Azbec1Psj2eShTSoy3rOgLE7pmF8qjlvrzmlmzxg2+pu4cTnFIwDdjxSamKtzTqU8tR1/4Ne9w38n3bnTra4MwvGezNfDEllLpyqICVt+Ybr8dPMzrcC4+6wHJrDKSNwNb3+E046ud9zblp4UcKl1gsaUIJFx1Gjj0PMflNxOqcQ7PYXEXzU1zXsWpnI4P5su5/mBmidqeyjYQCor56RbLqLOpIJGa2hGh1Hym3j1EJ7cma08Mobm/wDs87UZGSkzZqNU2U62RybC19gToRyJv1v1Mz5m7ONYOASLakeZ911/Q+gn0phGJpoTuUUn1Ki82cb5o18yW0u56RBiWlAkGTIMAREQBERAEREAREQBERAECIEAmIiAch9u3DiHw+IA8JVqZPQg5l/U/KaOvbXHCl3X2l8lrb+K21r9J9Eca4RSxdFqNZcyN8CCNmU8iJpPCvZHhqVUPUqPVVTdUICjTbMb6ytxdlsZKtzI+yXhDUMCHcHPiGNQ33ynRb/DX4zS8bwwtxrO+tkertoGDmnb4M152dVAAAFgBYAbADkJiONcHVxnpooqrc3AALhrZgTzJyqdeaiV5oNwfD2LMOSKn73oazPKqHzLYgICTVNi1TIqliKSBTmY2sB589pGLDlGFIhXt4SykgMDsy6eY8uhtaTg8QHW43XR1Ngyta5DDkefQixFwQZxo7Ozqy3VFlxPgdF6brTBBa7U0ZD3Bt4j3oyk0mI0uuU5uu0wx7EIrB6FV6LW1GlRNdx4rEr5GbTTpWJ1Y36sSPgOXoNNPnbVq7NUVKbDwNetpmAW2iXvo5uDbkNTuAbfOlyjsVeUuctzUu0HZJVo96gVaystzTzIniYLcKSbHXkZnPaNXqYehw3EUz4qDMgP8oAUHz8PPnNu4HgO9fMwBRDc3FwXGoHwNifQS97X9mkxmEbDqFQizU7ABVZb20Gw1I+M39MpyhxSNTUShGXCjSP/AHmTuj/u7d9bSzDu83Xra/KW/sOw71K2LxTfespPIu75zb0sPnNPp+zviDVe67hhrq50pgdc2x+E7t2S4AmBwyUE1y6u34nPvH++k2VuzXlSRlqjgAk6AC59BOI8Ux9TH4nNuajZaSk6KhPhHlpqT69BOz8RpZ6boN2Rl/6lI/ecKwOIehURwPHSb3T1XRlPTmJsQOv4LBf8k4/qS2NrxnYRlpkpVD1AL5cuVWtyU30Pr9JqCVSFYBmCuBmANgwGoDDnN5xXbun3Z7unU70jRWACqbbswOo9N/KabwzAPXqLTTVjux2Uc3by/U6SVfU6WhyZ+Cb1fJdyrh3D6ldstJcxAuTeygeZP6S3dGRiDdXRrb2Ksp5EcwRuJvvEMRT4dhwlPWo18oO7NzqP5DT6ATQCxJJJJJJJJ3JJuSfjJTsu0epnqXKTVQ5LuzsHY/jBxOGR398XR/Nl0vbzFj8ZsSGaL7O6RXDZj/xKjMPTRAfjlm7UTKnzPJauMY55xjytmjYt271i184Y68wQeRmU4dxWo9WirMbAkH81xpmHUTMcT4Mlbxe6/wCIc/5hzmvNw1qT2e2moIO/Q+U4Oqc9GnlfL+fQ3Y5cWWFPnRnuJJQxVN6LgODqFa4BZDmUg89QNOfpNSBmWEx2KpZWvyY6ep5f0nKw+LvVSUMiSfSuv3J08VBtdy3oVc2YbFXKn5BgfirKfjPV8U/ugnQXTOM1FXCm3hBDWubsL67XG0t61E3zoQGtYg3yuBewa2oIubML2udCNIGKP3qVQHyyMD6ENt6gek6UW1vEvkk/1F7iKgZ2awFzyFtOn1PzM1f2hLfBP5PTP+cD95m0d2IOU01G4YqXbcWspIVed73NrWExfajCtiBSwqA/xXDOQLlaVOxY+pYqB5zLH/2Jv4mM/wBDSNd9nvAzi3RbEAZgz/8A0gg/PNcCdz4RSqJRRKti6LlJBuGC6BvK4ANuV5j+yPA1wlAIFszauban8I8gBy9epmbM7WNbX3OTklbrsRERLCoSDJkGAIiIAiIgCIiAIiIAiIgCBECATERAAlUpkwCz4ljURSC4RiDbTMQeRyiYjB9oWUWqDP0I0PxEw+MpsrsHvmubk8/P0lNRctM1G8KD7x0BPQdTOTLU5Z5Kgv2Orj0sOGnvf5sU9oeKL4qxC0yBy1zfzdTtroeV5jMM4rolV6eUsuhWoUcLfYOpBt5X+E1ji/FhWtUzKVSoAKJzXdQLliRy5W31nnh8dVo1ArtUoUqnjCoASEe5XJm5Xm6tBxQuT97v/R3I+GpYlHr+bepuAoBtzVYdDXsD5eBrn43kcGxaVB4VCKjEGmumx1BZdvh131mmUuJ1hSBNclM+Upn/AItrZiRcEgbi995PCeKrRrlkBFJm90m5C30JPURLw73XTt9Cf8ZUZdX0Owf7fVUC06eUgWA0yD0tv9JfcGx+dbO6lyToBlIHS3P4TXDhSaYqp46Z+8Nx5MOR+ktpo+05cc/f+RwnpscotRN+kzwwIbu0z+9lF+t7c/Oe86ydqzltU6POoJpHajsYtdzVpN3VRveuLo56kDUN5j5TeiJ4VKV5knRZhz5MMuLG6Zy3D9gqpP8AEqoq/lDM3wvYD6zZDQocOw7OFNha99XqOdFBPr8AJs5w80P2qsVXDrspaox6XUKB9GaZJtujfx6jNrc0cWWWzfwNK4hj3r1GqVDdm+QHJV8hMh2b4E2Ka5utFT4m2LEfcT9zy9Zddmuyj17VKwKUdwNQ9T0/CvnueXWdGwmFCgKqhVUWAAsAByAmUpVsjpa7xKOGPk4OfL0X3PTA0AoCqAAoAAGwA0AEy9ITwoUpdKJUeZKpY8R4eKmo0YD4EdDL6BKdRp8efG8eRWmTGTi7RqlWkyGzCx/vaeGJS6kb+XWX/FMVnqG2y6D9z/fSWonzXUwhizyjidpPZnSg3SbMNYjbUee/z/r856Uwx2Rv8v8AWZF6CncfqD8xK6aBRYC3985uf5bIo8lf56l/m7FhTw7k6jKOrEH5BSSfTSbdwjh6UlupzFgLv1HkOQ8pgpkuBYrxGnuNx5HmD0vv851PBvFHPUeXkS35Ps/uaupcpR5makGIM9gc8iIiAJEmRAEREAREQBERAEREAREQBAiIBMREASZECAHQHcA+ovORdv8Ai9TFVzRo6pSUsQLWyrqTr8/TLOt11JVgDYkEA9CRoZoh9mFJ2Z6leoSx2RVUDlbW/KZQpO2dXwvNgwzeTK91y2s5jiaoq56rMq1Cy2pqlgwtYkEaLaw9ZCVAgpVA4Zw2qMpIUIRluTowPTlOkcV9nmFooGDVWuwGrDmCb6DymDr9kqFtDUB0A8SkXJtzWYZNbixy4ZWelx+J6ecfdbr4fQ1PvFsahJFXvAwXIO7Km5J+fK0rr271jiVdMwLWRVU3YXWynQLNnx3ZQ1Mv8cnIoRQyA2UXsLqR16S74f2AxmdKy1qd7eFmuxta2qtflM8epxZP0szevwJW5JfP5cijsBx98MaaVdaVYHLqGIyaHQai1ue405CdXTDoDmCqD1Ci/wA5p/Zj2f08Mweo3eOPKy/+PKbrInTdnlfFM+HLm4sP7vkmRLTiPEqdBc1RrX0AtdifICXZmndpbDGUjVF6WQb6rozX06XKX8pnigpSpnF1OV44Wu6Xpv1Mh/6xoW2qb7ZR875rfW8rqdq6Av8A4hsxGijlz32+vlMB2oq0Hyd1kLa5ilrZbaAkaE/pr1mICi5FveqXPK9zYn185tRwQkk90czJrc0JONp+tfc3vAdo6FVsgLKx0GYAAnoCCdfI2mI4lxzB18ne0mfI2ZMyobNa17ZvPnPDtRSVRSZFVCCQMoA0FiNuhGkp7NVqSq4qGmPELZyo0y8r8pgscOHjSZf7Tnjl8riSfevT4mbwmNp1VLK2i+9fQr/NfYee0tl7S4dTbxkfiC6fK+b6TXMQLvXNEWpZRe2gy502HS4YjyvymUo18L9kykJmyaiw701LbjnvsdgPKHhit93/AEQtXknsmlSe75OnWxnqHaGiaRqklVDZbMPEWsDYBSb6GMB2loVWCAsrHQBwBc9AQSL+Rmj4YC9M1BemHN97fczfTL8BM7xOvhGan4cxzD/BsNOQa2+trAa9PNPDGLqn1IxazJNcVxVVs+t/m3M3IGW3EsRkpk8zoPU/3eelNpXUpBhZgCPOc7UQnPFKMHTa2Z1otJ7mpCViYTHcYalXq0ygZVqMBYkMADprreXFHj1E7ll9VP6i88LqfAdfh38ttd47/f6GzDWYZbcVfHYykS2GPp5c+cZc2XNsM1r5b9ba2ni/GKI++D6a/pNBaHVN0scv/L/0X+bjXOS+aLnFISLDr87yyo1mU+FmXrlJBnnR7RUu9pghgmdczdADe9ul7X8rzP4ns6xa9NlyHUXJuAfQaiek8O8M1WDFeSDTb270Ti1eGVxtGdwH+GvjL3F8x3IOs9zLbCU1oolMsL2sLkAk+QlyZ6mF8Ks58qt0RERMjESDJkGAIiIAiIgCIiAIiIAiIgCIiATEiTAEREAkSZSJVAMT2mQmiLAmzgm2uljrNUKE6De+g/aZztR2iehWo4ehTFWtVa+UkgBNRckbXIJvyCkzzfifEb5V4eoP4jiUKeugBImnn0qyT4r+huYdQ8cOGvqYt6ZU2YFSOR0IvMz2arPmK7pa5vyJ2t6yyw/HadahW+1qKVfBhu9C6HTQGne9wx0trqR1Blt2mxddMCxpUWw6mmhd2ZS/8UqpWnlJN7MbsbWA0F9q8elcMnEnsZ5NSpw4WtzOcF7X4XFP3dOpaprZHUqTbfKdm+BmenAOzmBqVMVQWlfP3iMCPuhGDFj0AAP6c53+b0XZpSjRBmK4vRWramVDX115eYI1B31mVlricOcwZd5ZF07Kpq40axiOBU10K/HO/wAt5QOF07+6fev7zdfWbDVw7sRcD6Sj7C3Tn1HlLPMl1Zrez41yivkWfFsErhcwvYm2pH6GWFLgKNew/wA7/wBZsX2ZmIzWAEopUHXYD6f1kRnKKpMznhhOVyjf7GPwdNaSsgQC3xzctSd5ZngSHxZBY62DMBbyUG0z6YIm5bc/SR3NQDLpbrIU2uTJeKMklKOy5bGCpYJBT7sJcM19STrYC4JNwZ64PhQosGCXPW7MR6XOh85lUwJt0IOn0lfc1Da/htzH+klzfchYY7Ph3XLYuKQlwJ4V6yUkZ6jKiIpZmYgKqgXJYnYTSsX7VcGM3ch6yru+i0xrYFt3Vb/eKgecqNkw/aNP96r/AP6H62MxuSV/7cXF1ajlO6diGNPOr+FgMro66OjAXDDTccpXXdUUs5CqNyTYTqQl7qONki1N/E3nsjw1HwJSouZaruSPQ5AQeRGQEGalx/gTYV7HxI3uP1HRujD67jy3jsPxGliMDRqUWzJYg6EEOrEOCDt4r/Q85lcdg0rIUcXVvmDyIPIiacczjNvob8tOpY0uqRx/u5k6vb5sFQp0LXqVKi06Tm2WmjHxFupUe6Ntr6DWjtRhRgD/ABmGQ3yNtmtyH5hzE5Rx7iDYysMqm18qKNzeXZ5xcP4KNNjnHJ/JYcd4pVxtdarM71GCjUnN3hNyF6anS2wt0n037Psc9bAUWqv3lRQ1N3/E1JihPmbi1/Kct9n/ALODVvUdytrqaoAOU7MtC+hcagubgHSxswPa+F8Pp4eklGkuWnTUKouToOpOpJ3JO5M0TolxEkiRAEREAiIiAIiIAiIgCIiAIiIAiIgCTIkwBEQIBIkxIgHKO3Xe0sdUqK7IKiqFdSVOUIoKBxqDcG4B5zWPtdQHMKtYHqK1UH55p1qtge8zKzAa6hrEH5yxTslTHiyULDmFX9hMOEsUjmRxtSo/eM7M2niJDE5LEZifesQu9/dHQS8xPG8TURqb16jo9sysQwJBBGpFxqBsROgYjs4lUi9JSSND7pIGnIi8rwnZ+nh2DCkqvuD7xFuYuTaOFk8SPfsBwEYej3jrarV1NxqqfdTy6nzPlNqlFGpmUHqJXMkVt2IkXiSQJMTyrYhV3Pw3MCrPWWXE6pXLlNt/paeiY1Dzt6i0nGUM66bjUQZx2e5RhMaG0bRvofSXcwBEvcHjbaNtyP8AWSZzx9UZKJEmQUmqe1DhlTE8Nr06VywyPlG7LTdWZfkD8p89LwyshuKbg2I907MLEeYIM+qcUGscs5xiOzdKoxYooLG5y3UXPkDaAcgp8MrDL9wLfKWYJYE3IGt9yT8TPd+GVauhqq/lnd/0BnZMLwFU91VFrbKAdfhvMivCW9PjaSrIdGE9kuGqYbD1Kdy2arnF1KgXRVNg2tvCNbCdJpXtrMJwOgy1CDe2U768xzmekEmtdvuzVPiGG7pjkdDnpPvlcC2o5qRcH58pzLsl2HyVP4x8mKE7cxTO+vN9CBt1nZ+IoCpB3YW/1mAfAZdV1/WTRFmwcPohEVUChFAChQAoUaAADlLqa1heIMh/vX1H7zL4XiKuQDpfY8ienkfKQSX0pMqkGARERAIiIgCIiAIiIAiIgCIiAIiIBMREASRIkwCZEoFUeklm0gmjxLLf3R8hKTRp3vl25f1G0ryxkmFsypAkMRcbbakb+ksMehzC5uLaHna/OZEU5U9ENa4vaZKyHXQtOFXs3S+nrz/aX8hVA0GkmSYlJkiRJEA88RUyqT8vUzEhCx6kzLYhLqRLbDrlN5JbB0i3qYJlF9D6SrCYgpofd/T0mQdxaWXcQSpcS3PXF4YMMy7/AKiY7LMlQJXTl/e086tO5JtvBMZVsV8OqXBU8tvSXktcJSsSZdSCqfMS0qcOpk3tY+X9JdxBiY+rgFUXBJsdja2vPbU+c8pk3W4Iln3UyTMZIow75WHQ6GZBmtqZZihPZ0JABkSkgkyzqvmN5RaXn2aFoWIjjRHCyxrcJO41vYkbEdQJaYbB1A4GUjUXJBta+8z7MZWpkWZ0TIMmQYBEREAiIiAIiIAiIgCIiAIiIAiIgExEQBAIMmJFk0W5qpcjML9L6yj7VT/GvzERMkjbhgT6k/aqf41+YknEpa+cWPO8mIoezq+ZT9sp/wDyL856DFJp4hrtrv6RENES06XU9okxINQpkiIgEygpEQBknj9pp/jX5iTElItxw4+ZWhDC4II8pVkiJBhLZ0VARJiDEpkiTEAgm0ozL1EiJq5s7hKkjJKyrvB1Ed4OoiJV7U+xPCO8HUSO8HUREe0vsOEjvF6iegiJsYcrnzIkqJlJkxLzEiIiARERAEREA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888432" y="44624"/>
            <a:ext cx="5220072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cs typeface="Times New Roman" panose="02020603050405020304" pitchFamily="18" charset="0"/>
              </a:rPr>
              <a:t>ACTIVIDADES ADICIONALES </a:t>
            </a:r>
            <a:endParaRPr lang="es-MX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inm.gob.mx/data/themes/inm-bootstrap/static-resources/images/galeria/2014/dia_nino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520280" cy="26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2" y="2711691"/>
            <a:ext cx="2520280" cy="25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inm.gob.mx/data/themes/inm-bootstrap/static-resources/images/galeria/2014/dia_nin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31" y="2711691"/>
            <a:ext cx="2314389" cy="25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95535" y="1227138"/>
            <a:ext cx="82981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4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5"/>
              </a:buBlip>
              <a:defRPr/>
            </a:pPr>
            <a:r>
              <a:rPr lang="es-MX" sz="1400" dirty="0">
                <a:solidFill>
                  <a:prstClr val="black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Los OPIS promueven diariamente actividades orientadas al esparcimiento: juegos y actividades deportivas y culturales adecuadas a la edad de cada NNA.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 dirty="0" smtClean="0">
              <a:solidFill>
                <a:prstClr val="black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286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55576" y="4437111"/>
            <a:ext cx="3063316" cy="113973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951883" y="0"/>
            <a:ext cx="5156621" cy="5539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altLang="es-MX" sz="1600" b="1" dirty="0" smtClean="0">
                <a:latin typeface="Bodoni MT" panose="02070603080606020203" pitchFamily="18" charset="0"/>
                <a:cs typeface="Times New Roman" pitchFamily="18" charset="0"/>
              </a:rPr>
              <a:t> </a:t>
            </a:r>
            <a:r>
              <a:rPr lang="es-MX" altLang="es-MX" sz="1400" b="1" dirty="0" smtClean="0">
                <a:latin typeface="Maiandra GD" panose="020E0502030308020204" pitchFamily="34" charset="0"/>
                <a:cs typeface="Times New Roman" pitchFamily="18" charset="0"/>
              </a:rPr>
              <a:t>NIÑAS, NIÑOS Y ADOLESCENTES MIGRANTES ATENDIDOS 2009-2015</a:t>
            </a: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989770"/>
              </p:ext>
            </p:extLst>
          </p:nvPr>
        </p:nvGraphicFramePr>
        <p:xfrm>
          <a:off x="323528" y="1052736"/>
          <a:ext cx="83529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42049"/>
              </p:ext>
            </p:extLst>
          </p:nvPr>
        </p:nvGraphicFramePr>
        <p:xfrm>
          <a:off x="4139952" y="3990578"/>
          <a:ext cx="4104456" cy="19329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1265"/>
                <a:gridCol w="785748"/>
                <a:gridCol w="841695"/>
                <a:gridCol w="785748"/>
              </a:tblGrid>
              <a:tr h="4676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Condición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912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Acompañados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12,155</a:t>
                      </a:r>
                      <a:endParaRPr lang="es-MX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52.67%</a:t>
                      </a:r>
                      <a:endParaRPr lang="es-MX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10,611</a:t>
                      </a:r>
                      <a:endParaRPr lang="es-MX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840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No Acompañados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10,923</a:t>
                      </a:r>
                      <a:endParaRPr lang="es-MX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47.33%</a:t>
                      </a:r>
                      <a:endParaRPr lang="es-MX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10,098</a:t>
                      </a:r>
                      <a:endParaRPr lang="es-MX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6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23,078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20,709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 Rectángulo redondeado"/>
          <p:cNvSpPr/>
          <p:nvPr/>
        </p:nvSpPr>
        <p:spPr>
          <a:xfrm>
            <a:off x="791046" y="3990578"/>
            <a:ext cx="2124770" cy="283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>
                <a:latin typeface="Maiandra GD" pitchFamily="34" charset="0"/>
              </a:rPr>
              <a:t>POR CONDICIÓN DE VIAJE</a:t>
            </a:r>
            <a:endParaRPr lang="es-MX" sz="12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1883" y="0"/>
            <a:ext cx="5156621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altLang="es-MX" sz="1600" b="1" dirty="0" smtClean="0">
                <a:latin typeface="Bodoni MT" panose="02070603080606020203" pitchFamily="18" charset="0"/>
                <a:cs typeface="Times New Roman" pitchFamily="18" charset="0"/>
              </a:rPr>
              <a:t> </a:t>
            </a:r>
            <a:r>
              <a:rPr lang="es-MX" altLang="es-MX" sz="1400" b="1" dirty="0" smtClean="0">
                <a:latin typeface="Maiandra GD" panose="020E0502030308020204" pitchFamily="34" charset="0"/>
                <a:cs typeface="Times New Roman" pitchFamily="18" charset="0"/>
              </a:rPr>
              <a:t>NIÑAS, NIÑOS Y ADOLESCENTES MIGRANTES ATENDIDOS</a:t>
            </a:r>
          </a:p>
        </p:txBody>
      </p:sp>
      <p:sp>
        <p:nvSpPr>
          <p:cNvPr id="12" name="1 Rectángulo redondeado"/>
          <p:cNvSpPr/>
          <p:nvPr/>
        </p:nvSpPr>
        <p:spPr>
          <a:xfrm>
            <a:off x="71500" y="1033196"/>
            <a:ext cx="1692188" cy="283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/>
              <a:t>POR GENERO</a:t>
            </a:r>
            <a:endParaRPr lang="es-MX" sz="1200" b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54327"/>
              </p:ext>
            </p:extLst>
          </p:nvPr>
        </p:nvGraphicFramePr>
        <p:xfrm>
          <a:off x="22796" y="1352213"/>
          <a:ext cx="2730062" cy="11347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1259"/>
                <a:gridCol w="601980"/>
                <a:gridCol w="644843"/>
                <a:gridCol w="601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Genero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5439"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Hombres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14,830</a:t>
                      </a:r>
                      <a:endParaRPr lang="es-MX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64.26%</a:t>
                      </a:r>
                      <a:endParaRPr lang="es-MX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13,747</a:t>
                      </a:r>
                      <a:endParaRPr lang="es-MX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4639"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Mujeres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8,248</a:t>
                      </a:r>
                      <a:endParaRPr lang="es-MX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35.74%</a:t>
                      </a:r>
                      <a:endParaRPr lang="es-MX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  6,962</a:t>
                      </a:r>
                      <a:endParaRPr lang="es-MX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1579"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23,078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latin typeface="Arial" pitchFamily="34" charset="0"/>
                          <a:cs typeface="Arial" pitchFamily="34" charset="0"/>
                        </a:rPr>
                        <a:t>20,709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 Rectángulo redondeado"/>
          <p:cNvSpPr/>
          <p:nvPr/>
        </p:nvSpPr>
        <p:spPr>
          <a:xfrm>
            <a:off x="71500" y="2852936"/>
            <a:ext cx="1692188" cy="283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 smtClean="0"/>
              <a:t>POR NACIONALIDAD</a:t>
            </a:r>
            <a:endParaRPr lang="es-MX" sz="1200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78071"/>
              </p:ext>
            </p:extLst>
          </p:nvPr>
        </p:nvGraphicFramePr>
        <p:xfrm>
          <a:off x="26715" y="3224527"/>
          <a:ext cx="2749665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0006"/>
                <a:gridCol w="601980"/>
                <a:gridCol w="644842"/>
                <a:gridCol w="572837"/>
              </a:tblGrid>
              <a:tr h="169059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País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4955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Honduras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9,665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41.88%</a:t>
                      </a:r>
                      <a:endParaRPr lang="es-MX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6,076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Guatemala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7,936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34.39</a:t>
                      </a:r>
                      <a:endParaRPr lang="es-MX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10,056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3448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El Salvador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4,881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21.15%</a:t>
                      </a:r>
                      <a:endParaRPr lang="es-MX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4,107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872"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Otros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596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2.58%</a:t>
                      </a:r>
                      <a:endParaRPr lang="es-MX" sz="1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" pitchFamily="34" charset="0"/>
                          <a:cs typeface="Arial" pitchFamily="34" charset="0"/>
                        </a:rPr>
                        <a:t>470</a:t>
                      </a:r>
                      <a:endParaRPr lang="es-MX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8296">
                <a:tc>
                  <a:txBody>
                    <a:bodyPr/>
                    <a:lstStyle/>
                    <a:p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23,078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20,709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174556"/>
              </p:ext>
            </p:extLst>
          </p:nvPr>
        </p:nvGraphicFramePr>
        <p:xfrm>
          <a:off x="3131839" y="1019315"/>
          <a:ext cx="5904657" cy="204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8273"/>
              </p:ext>
            </p:extLst>
          </p:nvPr>
        </p:nvGraphicFramePr>
        <p:xfrm>
          <a:off x="2096431" y="3387709"/>
          <a:ext cx="7012073" cy="30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4625</TotalTime>
  <Words>661</Words>
  <Application>Microsoft Office PowerPoint</Application>
  <PresentationFormat>Carta (216 x 279 mm)</PresentationFormat>
  <Paragraphs>176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Nacional de Migracion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ealejandro</dc:creator>
  <cp:lastModifiedBy>ulises granillo</cp:lastModifiedBy>
  <cp:revision>395</cp:revision>
  <cp:lastPrinted>2015-08-15T01:58:54Z</cp:lastPrinted>
  <dcterms:created xsi:type="dcterms:W3CDTF">2013-01-07T19:53:59Z</dcterms:created>
  <dcterms:modified xsi:type="dcterms:W3CDTF">2015-08-20T16:50:28Z</dcterms:modified>
</cp:coreProperties>
</file>