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3" r:id="rId2"/>
    <p:sldId id="314" r:id="rId3"/>
    <p:sldId id="301" r:id="rId4"/>
    <p:sldId id="302" r:id="rId5"/>
    <p:sldId id="323" r:id="rId6"/>
    <p:sldId id="320" r:id="rId7"/>
    <p:sldId id="321" r:id="rId8"/>
  </p:sldIdLst>
  <p:sldSz cx="9144000" cy="6858000" type="letter"/>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4" d="100"/>
          <a:sy n="124" d="100"/>
        </p:scale>
        <p:origin x="-4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javila\Desktop\Coordinaci&#243;n%20de%20Asesores\CARPETA%20CIFRAS%202015\EXTRANJEROS%20PRESENTADOS%20Y%20DEVUELTOS%202015%20copia%202.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javila\Desktop\Coordinaci&#243;n%20de%20Asesores\CARPETA%20CIFRAS%202015\EXTRANJEROS%20PRESENTADOS%20Y%20DEVUELTOS%202015%20copia%202.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javila\Desktop\Coordinaci&#243;n%20de%20Asesores\CARPETA%20CIFRAS%202015\EXTRANJEROS%20PRESENTADOS%20Y%20DEVUELTOS%202015%20copi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0343684290675725"/>
          <c:y val="0.134684413628757"/>
          <c:w val="0.940621834850965"/>
          <c:h val="0.767079355385311"/>
        </c:manualLayout>
      </c:layout>
      <c:bar3DChart>
        <c:barDir val="col"/>
        <c:grouping val="clustered"/>
        <c:varyColors val="0"/>
        <c:ser>
          <c:idx val="0"/>
          <c:order val="0"/>
          <c:tx>
            <c:strRef>
              <c:f>'Grafica comp'!$B$186</c:f>
              <c:strCache>
                <c:ptCount val="1"/>
                <c:pt idx="0">
                  <c:v>Rescatados 73,419</c:v>
                </c:pt>
              </c:strCache>
            </c:strRef>
          </c:tx>
          <c:invertIfNegative val="0"/>
          <c:dLbls>
            <c:dLbl>
              <c:idx val="0"/>
              <c:layout>
                <c:manualLayout>
                  <c:x val="0.0139661771081711"/>
                  <c:y val="-0.0185185185185184"/>
                </c:manualLayout>
              </c:layout>
              <c:showLegendKey val="0"/>
              <c:showVal val="1"/>
              <c:showCatName val="0"/>
              <c:showSerName val="0"/>
              <c:showPercent val="0"/>
              <c:showBubbleSize val="0"/>
            </c:dLbl>
            <c:dLbl>
              <c:idx val="1"/>
              <c:layout>
                <c:manualLayout>
                  <c:x val="0.0104746328311283"/>
                  <c:y val="-0.00925925925925935"/>
                </c:manualLayout>
              </c:layout>
              <c:showLegendKey val="0"/>
              <c:showVal val="1"/>
              <c:showCatName val="0"/>
              <c:showSerName val="0"/>
              <c:showPercent val="0"/>
              <c:showBubbleSize val="0"/>
            </c:dLbl>
            <c:dLbl>
              <c:idx val="2"/>
              <c:layout>
                <c:manualLayout>
                  <c:x val="0.0139661771081711"/>
                  <c:y val="0.0"/>
                </c:manualLayout>
              </c:layout>
              <c:showLegendKey val="0"/>
              <c:showVal val="1"/>
              <c:showCatName val="0"/>
              <c:showSerName val="0"/>
              <c:showPercent val="0"/>
              <c:showBubbleSize val="0"/>
            </c:dLbl>
            <c:dLbl>
              <c:idx val="3"/>
              <c:layout>
                <c:manualLayout>
                  <c:x val="0.0139661771081711"/>
                  <c:y val="-0.0138888888888889"/>
                </c:manualLayout>
              </c:layout>
              <c:showLegendKey val="0"/>
              <c:showVal val="1"/>
              <c:showCatName val="0"/>
              <c:showSerName val="0"/>
              <c:showPercent val="0"/>
              <c:showBubbleSize val="0"/>
            </c:dLbl>
            <c:dLbl>
              <c:idx val="4"/>
              <c:layout>
                <c:manualLayout>
                  <c:x val="0.0122204049696497"/>
                  <c:y val="-0.0462962962962963"/>
                </c:manualLayout>
              </c:layout>
              <c:showLegendKey val="0"/>
              <c:showVal val="1"/>
              <c:showCatName val="0"/>
              <c:showSerName val="0"/>
              <c:showPercent val="0"/>
              <c:showBubbleSize val="0"/>
            </c:dLbl>
            <c:dLbl>
              <c:idx val="5"/>
              <c:layout>
                <c:manualLayout>
                  <c:x val="0.00872886069260692"/>
                  <c:y val="-0.00925925925925926"/>
                </c:manualLayout>
              </c:layout>
              <c:showLegendKey val="0"/>
              <c:showVal val="1"/>
              <c:showCatName val="0"/>
              <c:showSerName val="0"/>
              <c:showPercent val="0"/>
              <c:showBubbleSize val="0"/>
            </c:dLbl>
            <c:dLbl>
              <c:idx val="6"/>
              <c:layout>
                <c:manualLayout>
                  <c:x val="0.0122204049696497"/>
                  <c:y val="-0.00462962962962963"/>
                </c:manualLayout>
              </c:layout>
              <c:showLegendKey val="0"/>
              <c:showVal val="1"/>
              <c:showCatName val="0"/>
              <c:showSerName val="0"/>
              <c:showPercent val="0"/>
              <c:showBubbleSize val="0"/>
            </c:dLbl>
            <c:txPr>
              <a:bodyPr/>
              <a:lstStyle/>
              <a:p>
                <a:pPr>
                  <a:defRPr b="1"/>
                </a:pPr>
                <a:endParaRPr lang="es-ES"/>
              </a:p>
            </c:txPr>
            <c:showLegendKey val="0"/>
            <c:showVal val="1"/>
            <c:showCatName val="0"/>
            <c:showSerName val="0"/>
            <c:showPercent val="0"/>
            <c:showBubbleSize val="0"/>
            <c:showLeaderLines val="0"/>
          </c:dLbls>
          <c:cat>
            <c:numRef>
              <c:f>'Grafica comp'!$C$185:$I$185</c:f>
              <c:numCache>
                <c:formatCode>General</c:formatCode>
                <c:ptCount val="7"/>
                <c:pt idx="0">
                  <c:v>2009.0</c:v>
                </c:pt>
                <c:pt idx="1">
                  <c:v>2010.0</c:v>
                </c:pt>
                <c:pt idx="2">
                  <c:v>2011.0</c:v>
                </c:pt>
                <c:pt idx="3">
                  <c:v>2012.0</c:v>
                </c:pt>
                <c:pt idx="4">
                  <c:v>2013.0</c:v>
                </c:pt>
                <c:pt idx="5">
                  <c:v>2014.0</c:v>
                </c:pt>
                <c:pt idx="6">
                  <c:v>2015.0</c:v>
                </c:pt>
              </c:numCache>
            </c:numRef>
          </c:cat>
          <c:val>
            <c:numRef>
              <c:f>'Grafica comp'!$C$186:$I$186</c:f>
              <c:numCache>
                <c:formatCode>#,##0</c:formatCode>
                <c:ptCount val="7"/>
                <c:pt idx="0">
                  <c:v>5692.0</c:v>
                </c:pt>
                <c:pt idx="1">
                  <c:v>4043.0</c:v>
                </c:pt>
                <c:pt idx="2">
                  <c:v>4160.0</c:v>
                </c:pt>
                <c:pt idx="3">
                  <c:v>6107.0</c:v>
                </c:pt>
                <c:pt idx="4">
                  <c:v>9630.0</c:v>
                </c:pt>
                <c:pt idx="5">
                  <c:v>23078.0</c:v>
                </c:pt>
                <c:pt idx="6">
                  <c:v>20709.0</c:v>
                </c:pt>
              </c:numCache>
            </c:numRef>
          </c:val>
        </c:ser>
        <c:dLbls>
          <c:showLegendKey val="0"/>
          <c:showVal val="0"/>
          <c:showCatName val="0"/>
          <c:showSerName val="0"/>
          <c:showPercent val="0"/>
          <c:showBubbleSize val="0"/>
        </c:dLbls>
        <c:gapWidth val="150"/>
        <c:shape val="cylinder"/>
        <c:axId val="-2109084968"/>
        <c:axId val="-2109081928"/>
        <c:axId val="0"/>
      </c:bar3DChart>
      <c:catAx>
        <c:axId val="-2109084968"/>
        <c:scaling>
          <c:orientation val="minMax"/>
        </c:scaling>
        <c:delete val="0"/>
        <c:axPos val="b"/>
        <c:numFmt formatCode="General" sourceLinked="1"/>
        <c:majorTickMark val="out"/>
        <c:minorTickMark val="none"/>
        <c:tickLblPos val="nextTo"/>
        <c:crossAx val="-2109081928"/>
        <c:crosses val="autoZero"/>
        <c:auto val="1"/>
        <c:lblAlgn val="ctr"/>
        <c:lblOffset val="100"/>
        <c:noMultiLvlLbl val="0"/>
      </c:catAx>
      <c:valAx>
        <c:axId val="-2109081928"/>
        <c:scaling>
          <c:orientation val="minMax"/>
        </c:scaling>
        <c:delete val="1"/>
        <c:axPos val="l"/>
        <c:majorGridlines/>
        <c:numFmt formatCode="#,##0" sourceLinked="1"/>
        <c:majorTickMark val="out"/>
        <c:minorTickMark val="none"/>
        <c:tickLblPos val="nextTo"/>
        <c:crossAx val="-2109084968"/>
        <c:crosses val="autoZero"/>
        <c:crossBetween val="between"/>
      </c:valAx>
    </c:plotArea>
    <c:plotVisOnly val="1"/>
    <c:dispBlanksAs val="gap"/>
    <c:showDLblsOverMax val="0"/>
  </c:chart>
  <c:txPr>
    <a:bodyPr/>
    <a:lstStyle/>
    <a:p>
      <a:pPr>
        <a:defRPr sz="1400"/>
      </a:pPr>
      <a:endParaRPr lang="es-E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357451753759787"/>
          <c:y val="0.119778510362529"/>
          <c:w val="0.951738263543505"/>
          <c:h val="0.775410375943151"/>
        </c:manualLayout>
      </c:layout>
      <c:barChart>
        <c:barDir val="col"/>
        <c:grouping val="stacked"/>
        <c:varyColors val="0"/>
        <c:ser>
          <c:idx val="0"/>
          <c:order val="0"/>
          <c:tx>
            <c:strRef>
              <c:f>'Grafica comp'!$B$116</c:f>
              <c:strCache>
                <c:ptCount val="1"/>
                <c:pt idx="0">
                  <c:v>Hombres 66.38%</c:v>
                </c:pt>
              </c:strCache>
            </c:strRef>
          </c:tx>
          <c:spPr>
            <a:solidFill>
              <a:schemeClr val="accent3">
                <a:lumMod val="60000"/>
                <a:lumOff val="40000"/>
              </a:schemeClr>
            </a:solidFill>
          </c:spPr>
          <c:invertIfNegative val="0"/>
          <c:dLbls>
            <c:dLbl>
              <c:idx val="12"/>
              <c:layout>
                <c:manualLayout>
                  <c:x val="0.000446241169395602"/>
                  <c:y val="0.00793329502716256"/>
                </c:manualLayout>
              </c:layout>
              <c:showLegendKey val="0"/>
              <c:showVal val="1"/>
              <c:showCatName val="0"/>
              <c:showSerName val="0"/>
              <c:showPercent val="0"/>
              <c:showBubbleSize val="0"/>
            </c:dLbl>
            <c:dLbl>
              <c:idx val="18"/>
              <c:layout>
                <c:manualLayout>
                  <c:x val="0.00240060003659497"/>
                  <c:y val="-0.183306024149383"/>
                </c:manualLayout>
              </c:layout>
              <c:showLegendKey val="0"/>
              <c:showVal val="1"/>
              <c:showCatName val="0"/>
              <c:showSerName val="0"/>
              <c:showPercent val="0"/>
              <c:showBubbleSize val="0"/>
            </c:dLbl>
            <c:txPr>
              <a:bodyPr/>
              <a:lstStyle/>
              <a:p>
                <a:pPr>
                  <a:defRPr b="1"/>
                </a:pPr>
                <a:endParaRPr lang="es-ES"/>
              </a:p>
            </c:txPr>
            <c:showLegendKey val="0"/>
            <c:showVal val="1"/>
            <c:showCatName val="0"/>
            <c:showSerName val="0"/>
            <c:showPercent val="0"/>
            <c:showBubbleSize val="0"/>
            <c:showLeaderLines val="0"/>
          </c:dLbls>
          <c:cat>
            <c:strRef>
              <c:f>'Grafica comp'!$C$115:$N$115</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comp'!$C$116:$J$116</c:f>
              <c:numCache>
                <c:formatCode>#,##0</c:formatCode>
                <c:ptCount val="8"/>
                <c:pt idx="0">
                  <c:v>1311.0</c:v>
                </c:pt>
                <c:pt idx="1">
                  <c:v>1364.0</c:v>
                </c:pt>
                <c:pt idx="2">
                  <c:v>1754.0</c:v>
                </c:pt>
                <c:pt idx="3">
                  <c:v>1784.0</c:v>
                </c:pt>
                <c:pt idx="4">
                  <c:v>2121.0</c:v>
                </c:pt>
                <c:pt idx="5">
                  <c:v>2149.0</c:v>
                </c:pt>
                <c:pt idx="6">
                  <c:v>2240.0</c:v>
                </c:pt>
                <c:pt idx="7">
                  <c:v>1024.0</c:v>
                </c:pt>
              </c:numCache>
            </c:numRef>
          </c:val>
        </c:ser>
        <c:ser>
          <c:idx val="1"/>
          <c:order val="1"/>
          <c:tx>
            <c:strRef>
              <c:f>'Grafica comp'!$B$117</c:f>
              <c:strCache>
                <c:ptCount val="1"/>
                <c:pt idx="0">
                  <c:v>Mujeres 33.62%</c:v>
                </c:pt>
              </c:strCache>
            </c:strRef>
          </c:tx>
          <c:spPr>
            <a:solidFill>
              <a:schemeClr val="accent4">
                <a:lumMod val="60000"/>
                <a:lumOff val="40000"/>
              </a:schemeClr>
            </a:solidFill>
          </c:spPr>
          <c:invertIfNegative val="0"/>
          <c:dLbls>
            <c:dLbl>
              <c:idx val="7"/>
              <c:layout>
                <c:manualLayout>
                  <c:x val="-0.00411979899933222"/>
                  <c:y val="-0.0185885848524988"/>
                </c:manualLayout>
              </c:layout>
              <c:showLegendKey val="0"/>
              <c:showVal val="1"/>
              <c:showCatName val="0"/>
              <c:showSerName val="0"/>
              <c:showPercent val="0"/>
              <c:showBubbleSize val="0"/>
            </c:dLbl>
            <c:dLbl>
              <c:idx val="11"/>
              <c:layout>
                <c:manualLayout>
                  <c:x val="0.0"/>
                  <c:y val="-0.0277777777777778"/>
                </c:manualLayout>
              </c:layout>
              <c:showLegendKey val="0"/>
              <c:showVal val="1"/>
              <c:showCatName val="0"/>
              <c:showSerName val="0"/>
              <c:showPercent val="0"/>
              <c:showBubbleSize val="0"/>
            </c:dLbl>
            <c:dLbl>
              <c:idx val="12"/>
              <c:layout>
                <c:manualLayout>
                  <c:x val="0.00318028218368358"/>
                  <c:y val="0.00911512745507731"/>
                </c:manualLayout>
              </c:layout>
              <c:showLegendKey val="0"/>
              <c:showVal val="1"/>
              <c:showCatName val="0"/>
              <c:showSerName val="0"/>
              <c:showPercent val="0"/>
              <c:showBubbleSize val="0"/>
            </c:dLbl>
            <c:dLbl>
              <c:idx val="14"/>
              <c:layout>
                <c:manualLayout>
                  <c:x val="0.0"/>
                  <c:y val="0.00872885829282776"/>
                </c:manualLayout>
              </c:layout>
              <c:showLegendKey val="0"/>
              <c:showVal val="1"/>
              <c:showCatName val="0"/>
              <c:showSerName val="0"/>
              <c:showPercent val="0"/>
              <c:showBubbleSize val="0"/>
            </c:dLbl>
            <c:dLbl>
              <c:idx val="18"/>
              <c:layout>
                <c:manualLayout>
                  <c:x val="0.000800200012198325"/>
                  <c:y val="0.148390590978072"/>
                </c:manualLayout>
              </c:layout>
              <c:showLegendKey val="0"/>
              <c:showVal val="1"/>
              <c:showCatName val="0"/>
              <c:showSerName val="0"/>
              <c:showPercent val="0"/>
              <c:showBubbleSize val="0"/>
            </c:dLbl>
            <c:txPr>
              <a:bodyPr/>
              <a:lstStyle/>
              <a:p>
                <a:pPr>
                  <a:defRPr b="1">
                    <a:solidFill>
                      <a:sysClr val="windowText" lastClr="000000"/>
                    </a:solidFill>
                  </a:defRPr>
                </a:pPr>
                <a:endParaRPr lang="es-ES"/>
              </a:p>
            </c:txPr>
            <c:showLegendKey val="0"/>
            <c:showVal val="1"/>
            <c:showCatName val="0"/>
            <c:showSerName val="0"/>
            <c:showPercent val="0"/>
            <c:showBubbleSize val="0"/>
            <c:showLeaderLines val="0"/>
          </c:dLbls>
          <c:cat>
            <c:strRef>
              <c:f>'Grafica comp'!$C$115:$N$115</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comp'!$C$117:$J$117</c:f>
              <c:numCache>
                <c:formatCode>#,##0</c:formatCode>
                <c:ptCount val="8"/>
                <c:pt idx="0">
                  <c:v>618.0</c:v>
                </c:pt>
                <c:pt idx="1">
                  <c:v>624.0</c:v>
                </c:pt>
                <c:pt idx="2">
                  <c:v>809.0</c:v>
                </c:pt>
                <c:pt idx="3">
                  <c:v>831.0</c:v>
                </c:pt>
                <c:pt idx="4">
                  <c:v>1123.0</c:v>
                </c:pt>
                <c:pt idx="5">
                  <c:v>1209.0</c:v>
                </c:pt>
                <c:pt idx="6">
                  <c:v>1218.0</c:v>
                </c:pt>
                <c:pt idx="7">
                  <c:v>530.0</c:v>
                </c:pt>
              </c:numCache>
            </c:numRef>
          </c:val>
        </c:ser>
        <c:dLbls>
          <c:showLegendKey val="0"/>
          <c:showVal val="0"/>
          <c:showCatName val="0"/>
          <c:showSerName val="0"/>
          <c:showPercent val="0"/>
          <c:showBubbleSize val="0"/>
        </c:dLbls>
        <c:gapWidth val="55"/>
        <c:overlap val="100"/>
        <c:axId val="-2109643528"/>
        <c:axId val="-2109633112"/>
      </c:barChart>
      <c:catAx>
        <c:axId val="-2109643528"/>
        <c:scaling>
          <c:orientation val="minMax"/>
        </c:scaling>
        <c:delete val="0"/>
        <c:axPos val="b"/>
        <c:majorTickMark val="none"/>
        <c:minorTickMark val="none"/>
        <c:tickLblPos val="nextTo"/>
        <c:crossAx val="-2109633112"/>
        <c:crosses val="autoZero"/>
        <c:auto val="1"/>
        <c:lblAlgn val="ctr"/>
        <c:lblOffset val="100"/>
        <c:noMultiLvlLbl val="0"/>
      </c:catAx>
      <c:valAx>
        <c:axId val="-2109633112"/>
        <c:scaling>
          <c:orientation val="minMax"/>
          <c:min val="0.0"/>
        </c:scaling>
        <c:delete val="1"/>
        <c:axPos val="l"/>
        <c:numFmt formatCode="#,##0" sourceLinked="1"/>
        <c:majorTickMark val="none"/>
        <c:minorTickMark val="none"/>
        <c:tickLblPos val="nextTo"/>
        <c:crossAx val="-2109643528"/>
        <c:crosses val="autoZero"/>
        <c:crossBetween val="between"/>
      </c:valAx>
    </c:plotArea>
    <c:legend>
      <c:legendPos val="r"/>
      <c:layout>
        <c:manualLayout>
          <c:xMode val="edge"/>
          <c:yMode val="edge"/>
          <c:x val="0.265793975294373"/>
          <c:y val="0.0445310500233703"/>
          <c:w val="0.49856519540562"/>
          <c:h val="0.0655976591709899"/>
        </c:manualLayout>
      </c:layout>
      <c:overlay val="0"/>
      <c:txPr>
        <a:bodyPr/>
        <a:lstStyle/>
        <a:p>
          <a:pPr>
            <a:defRPr sz="900" b="1">
              <a:latin typeface="Arial" panose="020B0604020202020204" pitchFamily="34" charset="0"/>
              <a:cs typeface="Arial" panose="020B0604020202020204" pitchFamily="34" charset="0"/>
            </a:defRPr>
          </a:pPr>
          <a:endParaRPr lang="es-E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0"/>
      <c:rotY val="0"/>
      <c:rAngAx val="0"/>
      <c:perspective val="0"/>
    </c:view3D>
    <c:floor>
      <c:thickness val="0"/>
    </c:floor>
    <c:sideWall>
      <c:thickness val="0"/>
    </c:sideWall>
    <c:backWall>
      <c:thickness val="0"/>
    </c:backWall>
    <c:plotArea>
      <c:layout>
        <c:manualLayout>
          <c:layoutTarget val="inner"/>
          <c:xMode val="edge"/>
          <c:yMode val="edge"/>
          <c:x val="0.0"/>
          <c:y val="0.125056880662781"/>
          <c:w val="0.994900515103036"/>
          <c:h val="0.804106079859649"/>
        </c:manualLayout>
      </c:layout>
      <c:bar3DChart>
        <c:barDir val="col"/>
        <c:grouping val="clustered"/>
        <c:varyColors val="0"/>
        <c:ser>
          <c:idx val="1"/>
          <c:order val="0"/>
          <c:tx>
            <c:strRef>
              <c:f>'Grafica comp'!$A$139</c:f>
              <c:strCache>
                <c:ptCount val="1"/>
                <c:pt idx="0">
                  <c:v>Guatemala 48.56%</c:v>
                </c:pt>
              </c:strCache>
            </c:strRef>
          </c:tx>
          <c:spPr>
            <a:solidFill>
              <a:schemeClr val="accent2">
                <a:lumMod val="60000"/>
                <a:lumOff val="40000"/>
              </a:schemeClr>
            </a:solidFill>
          </c:spPr>
          <c:invertIfNegative val="0"/>
          <c:dLbls>
            <c:dLbl>
              <c:idx val="0"/>
              <c:layout>
                <c:manualLayout>
                  <c:x val="0.00114843525696239"/>
                  <c:y val="-8.48755627201336E-17"/>
                </c:manualLayout>
              </c:layout>
              <c:showLegendKey val="0"/>
              <c:showVal val="1"/>
              <c:showCatName val="0"/>
              <c:showSerName val="0"/>
              <c:showPercent val="0"/>
              <c:showBubbleSize val="0"/>
            </c:dLbl>
            <c:dLbl>
              <c:idx val="1"/>
              <c:layout>
                <c:manualLayout>
                  <c:x val="0.00114843525696239"/>
                  <c:y val="0.00462962962962963"/>
                </c:manualLayout>
              </c:layout>
              <c:showLegendKey val="0"/>
              <c:showVal val="1"/>
              <c:showCatName val="0"/>
              <c:showSerName val="0"/>
              <c:showPercent val="0"/>
              <c:showBubbleSize val="0"/>
            </c:dLbl>
            <c:dLbl>
              <c:idx val="18"/>
              <c:layout>
                <c:manualLayout>
                  <c:x val="0.0"/>
                  <c:y val="0.0175727591791723"/>
                </c:manualLayout>
              </c:layout>
              <c:showLegendKey val="0"/>
              <c:showVal val="1"/>
              <c:showCatName val="0"/>
              <c:showSerName val="0"/>
              <c:showPercent val="0"/>
              <c:showBubbleSize val="0"/>
            </c:dLbl>
            <c:txPr>
              <a:bodyPr/>
              <a:lstStyle/>
              <a:p>
                <a:pPr>
                  <a:defRPr sz="900" b="1"/>
                </a:pPr>
                <a:endParaRPr lang="es-ES"/>
              </a:p>
            </c:txPr>
            <c:showLegendKey val="0"/>
            <c:showVal val="1"/>
            <c:showCatName val="0"/>
            <c:showSerName val="0"/>
            <c:showPercent val="0"/>
            <c:showBubbleSize val="0"/>
            <c:showLeaderLines val="0"/>
          </c:dLbls>
          <c:cat>
            <c:strRef>
              <c:f>'Grafica comp'!$B$137:$M$137</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comp'!$B$139:$I$139</c:f>
              <c:numCache>
                <c:formatCode>#,##0</c:formatCode>
                <c:ptCount val="8"/>
                <c:pt idx="0">
                  <c:v>960.0</c:v>
                </c:pt>
                <c:pt idx="1">
                  <c:v>1048.0</c:v>
                </c:pt>
                <c:pt idx="2">
                  <c:v>1146.0</c:v>
                </c:pt>
                <c:pt idx="3">
                  <c:v>1284.0</c:v>
                </c:pt>
                <c:pt idx="4">
                  <c:v>1527.0</c:v>
                </c:pt>
                <c:pt idx="5">
                  <c:v>1680.0</c:v>
                </c:pt>
                <c:pt idx="6">
                  <c:v>1658.0</c:v>
                </c:pt>
                <c:pt idx="7">
                  <c:v>753.0</c:v>
                </c:pt>
              </c:numCache>
            </c:numRef>
          </c:val>
        </c:ser>
        <c:ser>
          <c:idx val="0"/>
          <c:order val="1"/>
          <c:tx>
            <c:strRef>
              <c:f>'Grafica comp'!$A$138</c:f>
              <c:strCache>
                <c:ptCount val="1"/>
                <c:pt idx="0">
                  <c:v>Honduras 29.34%</c:v>
                </c:pt>
              </c:strCache>
            </c:strRef>
          </c:tx>
          <c:spPr>
            <a:solidFill>
              <a:schemeClr val="accent5">
                <a:lumMod val="60000"/>
                <a:lumOff val="40000"/>
              </a:schemeClr>
            </a:solidFill>
          </c:spPr>
          <c:invertIfNegative val="0"/>
          <c:dLbls>
            <c:dLbl>
              <c:idx val="18"/>
              <c:layout>
                <c:manualLayout>
                  <c:x val="0.00159739586739842"/>
                  <c:y val="0.0307523285635515"/>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'Grafica comp'!$B$137:$M$137</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comp'!$B$138:$I$138</c:f>
              <c:numCache>
                <c:formatCode>#,##0</c:formatCode>
                <c:ptCount val="8"/>
                <c:pt idx="0">
                  <c:v>597.0</c:v>
                </c:pt>
                <c:pt idx="1">
                  <c:v>571.0</c:v>
                </c:pt>
                <c:pt idx="2">
                  <c:v>847.0</c:v>
                </c:pt>
                <c:pt idx="3">
                  <c:v>780.0</c:v>
                </c:pt>
                <c:pt idx="4">
                  <c:v>1003.0</c:v>
                </c:pt>
                <c:pt idx="5">
                  <c:v>920.0</c:v>
                </c:pt>
                <c:pt idx="6">
                  <c:v>967.0</c:v>
                </c:pt>
                <c:pt idx="7">
                  <c:v>391.0</c:v>
                </c:pt>
              </c:numCache>
            </c:numRef>
          </c:val>
        </c:ser>
        <c:ser>
          <c:idx val="2"/>
          <c:order val="2"/>
          <c:tx>
            <c:strRef>
              <c:f>'Grafica comp'!$A$140</c:f>
              <c:strCache>
                <c:ptCount val="1"/>
                <c:pt idx="0">
                  <c:v>El Salvador 19.83%</c:v>
                </c:pt>
              </c:strCache>
            </c:strRef>
          </c:tx>
          <c:spPr>
            <a:solidFill>
              <a:schemeClr val="accent3">
                <a:lumMod val="60000"/>
                <a:lumOff val="40000"/>
              </a:schemeClr>
            </a:solidFill>
          </c:spPr>
          <c:invertIfNegative val="0"/>
          <c:dLbls>
            <c:dLbl>
              <c:idx val="4"/>
              <c:layout>
                <c:manualLayout>
                  <c:x val="0.00459374102784956"/>
                  <c:y val="0.0138888888888889"/>
                </c:manualLayout>
              </c:layout>
              <c:showLegendKey val="0"/>
              <c:showVal val="1"/>
              <c:showCatName val="0"/>
              <c:showSerName val="0"/>
              <c:showPercent val="0"/>
              <c:showBubbleSize val="0"/>
            </c:dLbl>
            <c:dLbl>
              <c:idx val="7"/>
              <c:layout>
                <c:manualLayout>
                  <c:x val="0.00905580988674819"/>
                  <c:y val="0.0125055388705627"/>
                </c:manualLayout>
              </c:layout>
              <c:showLegendKey val="0"/>
              <c:showVal val="1"/>
              <c:showCatName val="0"/>
              <c:showSerName val="0"/>
              <c:showPercent val="0"/>
              <c:showBubbleSize val="0"/>
            </c:dLbl>
            <c:dLbl>
              <c:idx val="18"/>
              <c:layout>
                <c:manualLayout>
                  <c:x val="0.00159739586739865"/>
                  <c:y val="0.0307523285635515"/>
                </c:manualLayout>
              </c:layout>
              <c:showLegendKey val="0"/>
              <c:showVal val="1"/>
              <c:showCatName val="0"/>
              <c:showSerName val="0"/>
              <c:showPercent val="0"/>
              <c:showBubbleSize val="0"/>
            </c:dLbl>
            <c:txPr>
              <a:bodyPr/>
              <a:lstStyle/>
              <a:p>
                <a:pPr>
                  <a:defRPr sz="900" b="1"/>
                </a:pPr>
                <a:endParaRPr lang="es-ES"/>
              </a:p>
            </c:txPr>
            <c:showLegendKey val="0"/>
            <c:showVal val="1"/>
            <c:showCatName val="0"/>
            <c:showSerName val="0"/>
            <c:showPercent val="0"/>
            <c:showBubbleSize val="0"/>
            <c:showLeaderLines val="0"/>
          </c:dLbls>
          <c:cat>
            <c:strRef>
              <c:f>'Grafica comp'!$B$137:$M$137</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comp'!$B$140:$I$140</c:f>
              <c:numCache>
                <c:formatCode>#,##0</c:formatCode>
                <c:ptCount val="8"/>
                <c:pt idx="0">
                  <c:v>323.0</c:v>
                </c:pt>
                <c:pt idx="1">
                  <c:v>335.0</c:v>
                </c:pt>
                <c:pt idx="2">
                  <c:v>536.0</c:v>
                </c:pt>
                <c:pt idx="3">
                  <c:v>492.0</c:v>
                </c:pt>
                <c:pt idx="4">
                  <c:v>665.0</c:v>
                </c:pt>
                <c:pt idx="5">
                  <c:v>654.0</c:v>
                </c:pt>
                <c:pt idx="6">
                  <c:v>747.0</c:v>
                </c:pt>
                <c:pt idx="7">
                  <c:v>355.0</c:v>
                </c:pt>
              </c:numCache>
            </c:numRef>
          </c:val>
        </c:ser>
        <c:ser>
          <c:idx val="3"/>
          <c:order val="3"/>
          <c:tx>
            <c:strRef>
              <c:f>'Grafica comp'!$A$141</c:f>
              <c:strCache>
                <c:ptCount val="1"/>
                <c:pt idx="0">
                  <c:v>Otros 2.27%</c:v>
                </c:pt>
              </c:strCache>
            </c:strRef>
          </c:tx>
          <c:invertIfNegative val="0"/>
          <c:cat>
            <c:strRef>
              <c:f>'Grafica comp'!$B$137:$M$137</c:f>
              <c:strCache>
                <c:ptCount val="10"/>
                <c:pt idx="0">
                  <c:v>ENE_2015</c:v>
                </c:pt>
                <c:pt idx="1">
                  <c:v>FEB_2015</c:v>
                </c:pt>
                <c:pt idx="2">
                  <c:v>MAR_2015</c:v>
                </c:pt>
                <c:pt idx="3">
                  <c:v>ABR_2015</c:v>
                </c:pt>
                <c:pt idx="4">
                  <c:v>MAY_2015</c:v>
                </c:pt>
                <c:pt idx="5">
                  <c:v>JUN_2015</c:v>
                </c:pt>
                <c:pt idx="6">
                  <c:v>JUL_2015</c:v>
                </c:pt>
                <c:pt idx="7">
                  <c:v>AGO_2015</c:v>
                </c:pt>
                <c:pt idx="8">
                  <c:v>Total</c:v>
                </c:pt>
                <c:pt idx="9">
                  <c:v>%</c:v>
                </c:pt>
              </c:strCache>
            </c:strRef>
          </c:cat>
          <c:val>
            <c:numRef>
              <c:f>'Grafica comp'!$B$141:$I$141</c:f>
              <c:numCache>
                <c:formatCode>#,##0</c:formatCode>
                <c:ptCount val="8"/>
                <c:pt idx="0">
                  <c:v>49.0</c:v>
                </c:pt>
                <c:pt idx="1">
                  <c:v>34.0</c:v>
                </c:pt>
                <c:pt idx="2">
                  <c:v>34.0</c:v>
                </c:pt>
                <c:pt idx="3">
                  <c:v>59.0</c:v>
                </c:pt>
                <c:pt idx="4">
                  <c:v>49.0</c:v>
                </c:pt>
                <c:pt idx="5">
                  <c:v>103.0</c:v>
                </c:pt>
                <c:pt idx="6">
                  <c:v>87.0</c:v>
                </c:pt>
                <c:pt idx="7">
                  <c:v>55.0</c:v>
                </c:pt>
              </c:numCache>
            </c:numRef>
          </c:val>
        </c:ser>
        <c:dLbls>
          <c:showLegendKey val="0"/>
          <c:showVal val="0"/>
          <c:showCatName val="0"/>
          <c:showSerName val="0"/>
          <c:showPercent val="0"/>
          <c:showBubbleSize val="0"/>
        </c:dLbls>
        <c:gapWidth val="150"/>
        <c:shape val="cylinder"/>
        <c:axId val="-2109577816"/>
        <c:axId val="-2109574616"/>
        <c:axId val="0"/>
      </c:bar3DChart>
      <c:catAx>
        <c:axId val="-2109577816"/>
        <c:scaling>
          <c:orientation val="minMax"/>
        </c:scaling>
        <c:delete val="0"/>
        <c:axPos val="b"/>
        <c:majorTickMark val="out"/>
        <c:minorTickMark val="none"/>
        <c:tickLblPos val="nextTo"/>
        <c:txPr>
          <a:bodyPr/>
          <a:lstStyle/>
          <a:p>
            <a:pPr>
              <a:defRPr sz="900" b="1"/>
            </a:pPr>
            <a:endParaRPr lang="es-ES"/>
          </a:p>
        </c:txPr>
        <c:crossAx val="-2109574616"/>
        <c:crosses val="autoZero"/>
        <c:auto val="1"/>
        <c:lblAlgn val="ctr"/>
        <c:lblOffset val="100"/>
        <c:noMultiLvlLbl val="0"/>
      </c:catAx>
      <c:valAx>
        <c:axId val="-2109574616"/>
        <c:scaling>
          <c:orientation val="minMax"/>
        </c:scaling>
        <c:delete val="1"/>
        <c:axPos val="l"/>
        <c:numFmt formatCode="#,##0" sourceLinked="1"/>
        <c:majorTickMark val="out"/>
        <c:minorTickMark val="none"/>
        <c:tickLblPos val="nextTo"/>
        <c:crossAx val="-2109577816"/>
        <c:crosses val="autoZero"/>
        <c:crossBetween val="between"/>
      </c:valAx>
    </c:plotArea>
    <c:legend>
      <c:legendPos val="r"/>
      <c:layout>
        <c:manualLayout>
          <c:xMode val="edge"/>
          <c:yMode val="edge"/>
          <c:x val="0.155609592054073"/>
          <c:y val="0.0111501144634528"/>
          <c:w val="0.844390382130933"/>
          <c:h val="0.0604335909933862"/>
        </c:manualLayout>
      </c:layout>
      <c:overlay val="0"/>
      <c:txPr>
        <a:bodyPr/>
        <a:lstStyle/>
        <a:p>
          <a:pPr>
            <a:defRPr b="1">
              <a:latin typeface="Arial" panose="020B0604020202020204" pitchFamily="34" charset="0"/>
              <a:cs typeface="Arial" panose="020B0604020202020204" pitchFamily="34" charset="0"/>
            </a:defRPr>
          </a:pPr>
          <a:endParaRPr lang="es-ES"/>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0.41846</cdr:x>
      <cdr:y>0.02632</cdr:y>
    </cdr:from>
    <cdr:to>
      <cdr:x>0.64787</cdr:x>
      <cdr:y>0.10526</cdr:y>
    </cdr:to>
    <cdr:sp macro="" textlink="">
      <cdr:nvSpPr>
        <cdr:cNvPr id="2" name="1 Rectángulo"/>
        <cdr:cNvSpPr/>
      </cdr:nvSpPr>
      <cdr:spPr>
        <a:xfrm xmlns:a="http://schemas.openxmlformats.org/drawingml/2006/main">
          <a:off x="3495364" y="72008"/>
          <a:ext cx="1916271" cy="216012"/>
        </a:xfrm>
        <a:prstGeom xmlns:a="http://schemas.openxmlformats.org/drawingml/2006/main" prst="rect">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MX" sz="1200" b="1" dirty="0" smtClean="0">
              <a:solidFill>
                <a:schemeClr val="tx1"/>
              </a:solidFill>
              <a:latin typeface="Maiandra GD" pitchFamily="34" charset="0"/>
            </a:rPr>
            <a:t>GENERAL TOTAL 73,419 </a:t>
          </a:r>
          <a:endParaRPr lang="es-MX" sz="1200" b="1" dirty="0">
            <a:solidFill>
              <a:schemeClr val="tx1"/>
            </a:solidFill>
            <a:latin typeface="Maiandra GD"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28440" cy="350520"/>
          </a:xfrm>
          <a:prstGeom prst="rect">
            <a:avLst/>
          </a:prstGeom>
        </p:spPr>
        <p:txBody>
          <a:bodyPr vert="horz" lIns="93163" tIns="46581" rIns="93163" bIns="46581" rtlCol="0"/>
          <a:lstStyle>
            <a:lvl1pPr algn="l">
              <a:defRPr sz="1200"/>
            </a:lvl1pPr>
          </a:lstStyle>
          <a:p>
            <a:endParaRPr lang="es-ES" dirty="0"/>
          </a:p>
        </p:txBody>
      </p:sp>
      <p:sp>
        <p:nvSpPr>
          <p:cNvPr id="3" name="Marcador de fecha 2"/>
          <p:cNvSpPr>
            <a:spLocks noGrp="1"/>
          </p:cNvSpPr>
          <p:nvPr>
            <p:ph type="dt" idx="1"/>
          </p:nvPr>
        </p:nvSpPr>
        <p:spPr>
          <a:xfrm>
            <a:off x="5266347" y="0"/>
            <a:ext cx="4028440" cy="350520"/>
          </a:xfrm>
          <a:prstGeom prst="rect">
            <a:avLst/>
          </a:prstGeom>
        </p:spPr>
        <p:txBody>
          <a:bodyPr vert="horz" lIns="93163" tIns="46581" rIns="93163" bIns="46581" rtlCol="0"/>
          <a:lstStyle>
            <a:lvl1pPr algn="r">
              <a:defRPr sz="1200"/>
            </a:lvl1pPr>
          </a:lstStyle>
          <a:p>
            <a:fld id="{ECB24103-FD0E-1945-B4F5-A4E7B75AE45E}" type="datetimeFigureOut">
              <a:rPr lang="es-ES" smtClean="0"/>
              <a:pPr/>
              <a:t>8/26/15</a:t>
            </a:fld>
            <a:endParaRPr lang="es-ES" dirty="0"/>
          </a:p>
        </p:txBody>
      </p:sp>
      <p:sp>
        <p:nvSpPr>
          <p:cNvPr id="4" name="Marcador de imagen de diapositiva 3"/>
          <p:cNvSpPr>
            <a:spLocks noGrp="1" noRot="1" noChangeAspect="1"/>
          </p:cNvSpPr>
          <p:nvPr>
            <p:ph type="sldImg" idx="2"/>
          </p:nvPr>
        </p:nvSpPr>
        <p:spPr>
          <a:xfrm>
            <a:off x="2897188" y="525463"/>
            <a:ext cx="3502025" cy="2627312"/>
          </a:xfrm>
          <a:prstGeom prst="rect">
            <a:avLst/>
          </a:prstGeom>
          <a:noFill/>
          <a:ln w="12700">
            <a:solidFill>
              <a:prstClr val="black"/>
            </a:solidFill>
          </a:ln>
        </p:spPr>
        <p:txBody>
          <a:bodyPr vert="horz" lIns="93163" tIns="46581" rIns="93163" bIns="46581" rtlCol="0" anchor="ctr"/>
          <a:lstStyle/>
          <a:p>
            <a:endParaRPr lang="es-ES" dirty="0"/>
          </a:p>
        </p:txBody>
      </p:sp>
      <p:sp>
        <p:nvSpPr>
          <p:cNvPr id="5" name="Marcador de notas 4"/>
          <p:cNvSpPr>
            <a:spLocks noGrp="1"/>
          </p:cNvSpPr>
          <p:nvPr>
            <p:ph type="body" sz="quarter" idx="3"/>
          </p:nvPr>
        </p:nvSpPr>
        <p:spPr>
          <a:xfrm>
            <a:off x="929640" y="3329940"/>
            <a:ext cx="7437120" cy="3154680"/>
          </a:xfrm>
          <a:prstGeom prst="rect">
            <a:avLst/>
          </a:prstGeom>
        </p:spPr>
        <p:txBody>
          <a:bodyPr vert="horz" lIns="93163" tIns="46581" rIns="93163" bIns="46581"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6658258"/>
            <a:ext cx="4028440" cy="350520"/>
          </a:xfrm>
          <a:prstGeom prst="rect">
            <a:avLst/>
          </a:prstGeom>
        </p:spPr>
        <p:txBody>
          <a:bodyPr vert="horz" lIns="93163" tIns="46581" rIns="93163" bIns="46581"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5266347" y="6658258"/>
            <a:ext cx="4028440" cy="350520"/>
          </a:xfrm>
          <a:prstGeom prst="rect">
            <a:avLst/>
          </a:prstGeom>
        </p:spPr>
        <p:txBody>
          <a:bodyPr vert="horz" lIns="93163" tIns="46581" rIns="93163" bIns="46581" rtlCol="0" anchor="b"/>
          <a:lstStyle>
            <a:lvl1pPr algn="r">
              <a:defRPr sz="1200"/>
            </a:lvl1pPr>
          </a:lstStyle>
          <a:p>
            <a:fld id="{8348DF1E-E766-1444-A5BE-F24E164481D4}" type="slidenum">
              <a:rPr lang="es-ES" smtClean="0"/>
              <a:pPr/>
              <a:t>‹Nr.›</a:t>
            </a:fld>
            <a:endParaRPr lang="es-ES" dirty="0"/>
          </a:p>
        </p:txBody>
      </p:sp>
    </p:spTree>
    <p:extLst>
      <p:ext uri="{BB962C8B-B14F-4D97-AF65-F5344CB8AC3E}">
        <p14:creationId xmlns:p14="http://schemas.microsoft.com/office/powerpoint/2010/main" val="49756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pic>
        <p:nvPicPr>
          <p:cNvPr id="8" name="7 Imagen" descr="Presentacion.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656D1D-4A5F-40BD-BA78-9719C8181D85}" type="datetimeFigureOut">
              <a:rPr lang="es-MX" smtClean="0"/>
              <a:pPr/>
              <a:t>8/26/15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D87404D-9E1A-4C4E-8504-8FC475E7F8CB}" type="slidenum">
              <a:rPr lang="es-MX" smtClean="0"/>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56D1D-4A5F-40BD-BA78-9719C8181D85}" type="datetimeFigureOut">
              <a:rPr lang="es-MX" smtClean="0"/>
              <a:pPr/>
              <a:t>8/26/15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7404D-9E1A-4C4E-8504-8FC475E7F8CB}"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5"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85984" y="4857760"/>
            <a:ext cx="4500594" cy="1077218"/>
          </a:xfrm>
          <a:prstGeom prst="rect">
            <a:avLst/>
          </a:prstGeom>
          <a:noFill/>
        </p:spPr>
        <p:txBody>
          <a:bodyPr wrap="square" rtlCol="0">
            <a:spAutoFit/>
          </a:bodyPr>
          <a:lstStyle/>
          <a:p>
            <a:pPr algn="ctr"/>
            <a:r>
              <a:rPr lang="es-ES" sz="3200" dirty="0" smtClean="0">
                <a:solidFill>
                  <a:schemeClr val="bg1"/>
                </a:solidFill>
                <a:latin typeface="Times New Roman" pitchFamily="18" charset="0"/>
                <a:cs typeface="Times New Roman" pitchFamily="18" charset="0"/>
              </a:rPr>
              <a:t>Nombre de la Presentación</a:t>
            </a:r>
            <a:endParaRPr lang="es-MX" sz="3200" dirty="0">
              <a:solidFill>
                <a:schemeClr val="bg1"/>
              </a:solidFill>
              <a:latin typeface="Times New Roman" pitchFamily="18" charset="0"/>
              <a:cs typeface="Times New Roman" pitchFamily="18" charset="0"/>
            </a:endParaRPr>
          </a:p>
        </p:txBody>
      </p:sp>
      <p:pic>
        <p:nvPicPr>
          <p:cNvPr id="2" name="Imagen 1" descr="Presentacion-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7065818"/>
          </a:xfrm>
          <a:prstGeom prst="rect">
            <a:avLst/>
          </a:prstGeom>
        </p:spPr>
      </p:pic>
      <p:sp>
        <p:nvSpPr>
          <p:cNvPr id="4" name="3 Rectángulo"/>
          <p:cNvSpPr/>
          <p:nvPr/>
        </p:nvSpPr>
        <p:spPr>
          <a:xfrm>
            <a:off x="827584" y="4293096"/>
            <a:ext cx="7560840"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smtClean="0">
                <a:solidFill>
                  <a:schemeClr val="bg1"/>
                </a:solidFill>
                <a:latin typeface="Maiandra GD" panose="020E0502030308020204" pitchFamily="34" charset="0"/>
                <a:cs typeface="Aharoni" panose="02010803020104030203" pitchFamily="2" charset="-79"/>
              </a:rPr>
              <a:t>CHILD PROTECTION OFFICERS</a:t>
            </a:r>
            <a:endParaRPr lang="es-ES" sz="2400" b="1" dirty="0" smtClean="0">
              <a:solidFill>
                <a:schemeClr val="bg1"/>
              </a:solidFill>
              <a:latin typeface="Maiandra GD" panose="020E0502030308020204" pitchFamily="34" charset="0"/>
              <a:cs typeface="Aharoni" panose="02010803020104030203" pitchFamily="2" charset="-79"/>
            </a:endParaRPr>
          </a:p>
          <a:p>
            <a:pPr algn="ctr"/>
            <a:endParaRPr lang="es-MX" dirty="0"/>
          </a:p>
        </p:txBody>
      </p:sp>
    </p:spTree>
    <p:extLst>
      <p:ext uri="{BB962C8B-B14F-4D97-AF65-F5344CB8AC3E}">
        <p14:creationId xmlns:p14="http://schemas.microsoft.com/office/powerpoint/2010/main" val="300321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805881" y="6129359"/>
            <a:ext cx="80284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altLang="es-MX" sz="110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Note: Based on </a:t>
            </a:r>
            <a:r>
              <a:rPr lang="en-GB" altLang="es-MX" sz="1100" dirty="0" smtClean="0">
                <a:latin typeface="Calibri" pitchFamily="34" charset="0"/>
                <a:ea typeface="Times New Roman" pitchFamily="18" charset="0"/>
                <a:cs typeface="Times New Roman" pitchFamily="18" charset="0"/>
              </a:rPr>
              <a:t>data provided by</a:t>
            </a:r>
            <a:r>
              <a:rPr kumimoji="0" lang="en-GB" altLang="es-MX" sz="110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the Administrative Liaison Officers of</a:t>
            </a:r>
            <a:r>
              <a:rPr kumimoji="0" lang="en-GB" altLang="es-MX" sz="110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the </a:t>
            </a:r>
            <a:r>
              <a:rPr kumimoji="0" lang="en-GB" altLang="es-MX" sz="110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32 Federal Delegations of INM.</a:t>
            </a:r>
            <a:endParaRPr kumimoji="0" lang="en-GB" altLang="es-MX" sz="240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127557090"/>
              </p:ext>
            </p:extLst>
          </p:nvPr>
        </p:nvGraphicFramePr>
        <p:xfrm>
          <a:off x="179513" y="1052736"/>
          <a:ext cx="2160240" cy="5468111"/>
        </p:xfrm>
        <a:graphic>
          <a:graphicData uri="http://schemas.openxmlformats.org/drawingml/2006/table">
            <a:tbl>
              <a:tblPr firstRow="1" firstCol="1" bandRow="1">
                <a:tableStyleId>{E929F9F4-4A8F-4326-A1B4-22849713DDAB}</a:tableStyleId>
              </a:tblPr>
              <a:tblGrid>
                <a:gridCol w="1584175"/>
                <a:gridCol w="576065"/>
              </a:tblGrid>
              <a:tr h="186761">
                <a:tc>
                  <a:txBody>
                    <a:bodyPr/>
                    <a:lstStyle/>
                    <a:p>
                      <a:pPr algn="l">
                        <a:lnSpc>
                          <a:spcPct val="115000"/>
                        </a:lnSpc>
                        <a:spcAft>
                          <a:spcPts val="0"/>
                        </a:spcAft>
                      </a:pPr>
                      <a:r>
                        <a:rPr lang="es-MX" sz="1200" dirty="0" smtClean="0">
                          <a:effectLst/>
                          <a:latin typeface="Maiandra GD" pitchFamily="34" charset="0"/>
                        </a:rPr>
                        <a:t>Federal Delegation</a:t>
                      </a:r>
                      <a:endParaRPr lang="es-MX" sz="1200" dirty="0">
                        <a:effectLst/>
                        <a:latin typeface="Maiandra GD" pitchFamily="34" charset="0"/>
                        <a:ea typeface="Calibri"/>
                        <a:cs typeface="Times New Roman"/>
                      </a:endParaRPr>
                    </a:p>
                  </a:txBody>
                  <a:tcPr marL="68580" marR="68580" marT="0" marB="0"/>
                </a:tc>
                <a:tc>
                  <a:txBody>
                    <a:bodyPr/>
                    <a:lstStyle/>
                    <a:p>
                      <a:pPr algn="l">
                        <a:lnSpc>
                          <a:spcPct val="115000"/>
                        </a:lnSpc>
                        <a:spcAft>
                          <a:spcPts val="0"/>
                        </a:spcAft>
                      </a:pPr>
                      <a:r>
                        <a:rPr lang="es-MX" sz="1200">
                          <a:effectLst/>
                          <a:latin typeface="Maiandra GD" pitchFamily="34" charset="0"/>
                        </a:rPr>
                        <a:t>Total</a:t>
                      </a:r>
                      <a:endParaRPr lang="es-MX" sz="120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  Aguascalientes</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5</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2.  Baja </a:t>
                      </a:r>
                      <a:r>
                        <a:rPr lang="es-MX" sz="1200" dirty="0">
                          <a:effectLst/>
                          <a:latin typeface="Maiandra GD" pitchFamily="34" charset="0"/>
                        </a:rPr>
                        <a:t>California </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20</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3.  Baja </a:t>
                      </a:r>
                      <a:r>
                        <a:rPr lang="es-MX" sz="1200" dirty="0">
                          <a:effectLst/>
                          <a:latin typeface="Maiandra GD" pitchFamily="34" charset="0"/>
                        </a:rPr>
                        <a:t>California Sur</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ea typeface="+mn-ea"/>
                          <a:cs typeface="+mn-cs"/>
                        </a:rPr>
                        <a:t>4</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4.  Campeche</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7</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ln>
                            <a:noFill/>
                          </a:ln>
                          <a:effectLst/>
                          <a:latin typeface="Maiandra GD" pitchFamily="34" charset="0"/>
                        </a:rPr>
                        <a:t>5.  Chiapas</a:t>
                      </a:r>
                      <a:endParaRPr lang="es-MX" sz="1200" dirty="0">
                        <a:ln>
                          <a:noFill/>
                        </a:ln>
                        <a:solidFill>
                          <a:srgbClr val="FFFF00"/>
                        </a:solidFill>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ln>
                            <a:solidFill>
                              <a:srgbClr val="FFFF00"/>
                            </a:solidFill>
                          </a:ln>
                          <a:effectLst/>
                          <a:latin typeface="Maiandra GD" pitchFamily="34" charset="0"/>
                        </a:rPr>
                        <a:t>27</a:t>
                      </a:r>
                      <a:endParaRPr lang="es-MX" sz="1200" dirty="0">
                        <a:ln>
                          <a:solidFill>
                            <a:srgbClr val="FFFF00"/>
                          </a:solidFill>
                        </a:ln>
                        <a:solidFill>
                          <a:srgbClr val="FFFF00"/>
                        </a:solidFill>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ln>
                            <a:noFill/>
                          </a:ln>
                          <a:effectLst/>
                          <a:latin typeface="Maiandra GD" pitchFamily="34" charset="0"/>
                        </a:rPr>
                        <a:t>6.  Chihuahua</a:t>
                      </a:r>
                      <a:endParaRPr lang="es-MX" sz="1200" dirty="0">
                        <a:ln>
                          <a:noFill/>
                        </a:ln>
                        <a:solidFill>
                          <a:srgbClr val="FFFF00"/>
                        </a:solidFill>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ln>
                            <a:solidFill>
                              <a:srgbClr val="FFFF00"/>
                            </a:solidFill>
                          </a:ln>
                          <a:effectLst/>
                          <a:latin typeface="Maiandra GD" pitchFamily="34" charset="0"/>
                        </a:rPr>
                        <a:t>28</a:t>
                      </a:r>
                      <a:endParaRPr lang="es-MX" sz="1200" dirty="0">
                        <a:ln>
                          <a:solidFill>
                            <a:srgbClr val="FFFF00"/>
                          </a:solidFill>
                        </a:ln>
                        <a:solidFill>
                          <a:srgbClr val="FFFF00"/>
                        </a:solidFill>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7.  Coahuila</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17</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8.  Colima</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10</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ln>
                            <a:noFill/>
                          </a:ln>
                          <a:effectLst/>
                          <a:latin typeface="Maiandra GD" pitchFamily="34" charset="0"/>
                        </a:rPr>
                        <a:t>9.  Distrito </a:t>
                      </a:r>
                      <a:r>
                        <a:rPr lang="es-MX" sz="1200" dirty="0">
                          <a:ln>
                            <a:noFill/>
                          </a:ln>
                          <a:effectLst/>
                          <a:latin typeface="Maiandra GD" pitchFamily="34" charset="0"/>
                        </a:rPr>
                        <a:t>Federal</a:t>
                      </a:r>
                      <a:endParaRPr lang="es-MX" sz="1200" dirty="0">
                        <a:ln>
                          <a:noFill/>
                        </a:ln>
                        <a:solidFill>
                          <a:srgbClr val="FFFF00"/>
                        </a:solidFill>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ln>
                            <a:solidFill>
                              <a:srgbClr val="FFFF00"/>
                            </a:solidFill>
                          </a:ln>
                          <a:effectLst/>
                          <a:latin typeface="Maiandra GD" pitchFamily="34" charset="0"/>
                        </a:rPr>
                        <a:t>34</a:t>
                      </a:r>
                      <a:endParaRPr lang="es-MX" sz="1200" dirty="0">
                        <a:ln>
                          <a:solidFill>
                            <a:srgbClr val="FFFF00"/>
                          </a:solidFill>
                        </a:ln>
                        <a:solidFill>
                          <a:srgbClr val="FFFF00"/>
                        </a:solidFill>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10. Durango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8</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11. Estado </a:t>
                      </a:r>
                      <a:r>
                        <a:rPr lang="es-MX" sz="1200" dirty="0">
                          <a:effectLst/>
                          <a:latin typeface="Maiandra GD" pitchFamily="34" charset="0"/>
                        </a:rPr>
                        <a:t>de México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ea typeface="+mn-ea"/>
                          <a:cs typeface="+mn-cs"/>
                        </a:rPr>
                        <a:t>4</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12. Jalisco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10</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13. Guanajuato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10</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14. Guerrero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11</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15. Hidalgo</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13</a:t>
                      </a:r>
                      <a:endParaRPr lang="es-MX" sz="1200" dirty="0">
                        <a:effectLst/>
                        <a:latin typeface="Maiandra GD" pitchFamily="34" charset="0"/>
                        <a:ea typeface="Calibri"/>
                        <a:cs typeface="Times New Roman"/>
                      </a:endParaRPr>
                    </a:p>
                  </a:txBody>
                  <a:tcPr marL="68580" marR="68580" marT="0" marB="0"/>
                </a:tc>
              </a:tr>
              <a:tr h="186761">
                <a:tc>
                  <a:txBody>
                    <a:bodyPr/>
                    <a:lstStyle/>
                    <a:p>
                      <a:pPr marL="0" lvl="0" indent="0" algn="l">
                        <a:lnSpc>
                          <a:spcPct val="115000"/>
                        </a:lnSpc>
                        <a:spcAft>
                          <a:spcPts val="0"/>
                        </a:spcAft>
                        <a:buFont typeface="+mj-lt"/>
                        <a:buNone/>
                      </a:pPr>
                      <a:r>
                        <a:rPr lang="es-MX" sz="1200" dirty="0" smtClean="0">
                          <a:effectLst/>
                          <a:latin typeface="Maiandra GD" pitchFamily="34" charset="0"/>
                        </a:rPr>
                        <a:t>16. Michoacán</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ea typeface="+mn-ea"/>
                          <a:cs typeface="+mn-cs"/>
                        </a:rPr>
                        <a:t>8</a:t>
                      </a:r>
                      <a:endParaRPr lang="es-MX" sz="1200" dirty="0">
                        <a:effectLst/>
                        <a:latin typeface="Maiandra GD" pitchFamily="34" charset="0"/>
                        <a:ea typeface="Calibri"/>
                        <a:cs typeface="Times New Roman"/>
                      </a:endParaRPr>
                    </a:p>
                  </a:txBody>
                  <a:tcPr marL="68580" marR="68580" marT="0" marB="0"/>
                </a:tc>
              </a:tr>
              <a:tr h="583523">
                <a:tc>
                  <a:txBody>
                    <a:bodyPr/>
                    <a:lstStyle/>
                    <a:p>
                      <a:pPr algn="ctr">
                        <a:lnSpc>
                          <a:spcPct val="115000"/>
                        </a:lnSpc>
                        <a:spcAft>
                          <a:spcPts val="0"/>
                        </a:spcAft>
                      </a:pPr>
                      <a:r>
                        <a:rPr lang="es-MX" sz="1200" dirty="0" smtClean="0">
                          <a:effectLst/>
                          <a:latin typeface="Maiandra GD" pitchFamily="34" charset="0"/>
                        </a:rPr>
                        <a:t>General</a:t>
                      </a:r>
                      <a:r>
                        <a:rPr lang="es-MX" sz="1200" baseline="0" dirty="0" smtClean="0">
                          <a:effectLst/>
                          <a:latin typeface="Maiandra GD" pitchFamily="34" charset="0"/>
                        </a:rPr>
                        <a:t> Directorate of Migration Control and Verification</a:t>
                      </a:r>
                      <a:endParaRPr lang="es-MX" sz="1200" dirty="0">
                        <a:effectLst/>
                        <a:latin typeface="Maiandra GD" pitchFamily="34" charset="0"/>
                        <a:ea typeface="Calibri"/>
                        <a:cs typeface="Times New Roman"/>
                      </a:endParaRPr>
                    </a:p>
                  </a:txBody>
                  <a:tcPr marL="68580" marR="68580" marT="0" marB="0"/>
                </a:tc>
                <a:tc>
                  <a:txBody>
                    <a:bodyPr/>
                    <a:lstStyle/>
                    <a:p>
                      <a:pPr algn="ctr"/>
                      <a:endParaRPr lang="es-MX" sz="1200" dirty="0" smtClean="0">
                        <a:latin typeface="Maiandra GD" pitchFamily="34" charset="0"/>
                      </a:endParaRPr>
                    </a:p>
                    <a:p>
                      <a:pPr algn="ctr"/>
                      <a:r>
                        <a:rPr lang="es-MX" sz="1200" dirty="0" smtClean="0">
                          <a:latin typeface="Maiandra GD" pitchFamily="34" charset="0"/>
                        </a:rPr>
                        <a:t>13</a:t>
                      </a:r>
                      <a:endParaRPr lang="es-MX" sz="1200" b="1" dirty="0">
                        <a:latin typeface="Maiandra GD" pitchFamily="34" charset="0"/>
                      </a:endParaRPr>
                    </a:p>
                  </a:txBody>
                  <a:tcPr marL="68580" marR="68580" marT="0" marB="0"/>
                </a:tc>
              </a:tr>
              <a:tr h="519786">
                <a:tc>
                  <a:txBody>
                    <a:bodyPr/>
                    <a:lstStyle/>
                    <a:p>
                      <a:pPr algn="ctr">
                        <a:lnSpc>
                          <a:spcPct val="115000"/>
                        </a:lnSpc>
                        <a:spcAft>
                          <a:spcPts val="0"/>
                        </a:spcAft>
                      </a:pPr>
                      <a:r>
                        <a:rPr lang="es-MX" sz="1200" dirty="0" smtClean="0">
                          <a:effectLst/>
                          <a:latin typeface="Maiandra GD" pitchFamily="34" charset="0"/>
                          <a:ea typeface="Calibri"/>
                          <a:cs typeface="Times New Roman"/>
                        </a:rPr>
                        <a:t>General Directorate for</a:t>
                      </a:r>
                      <a:r>
                        <a:rPr lang="es-MX" sz="1200" baseline="0" dirty="0" smtClean="0">
                          <a:effectLst/>
                          <a:latin typeface="Maiandra GD" pitchFamily="34" charset="0"/>
                          <a:ea typeface="Calibri"/>
                          <a:cs typeface="Times New Roman"/>
                        </a:rPr>
                        <a:t> the Protection of Migrants</a:t>
                      </a:r>
                      <a:endParaRPr lang="es-MX" sz="1200" dirty="0">
                        <a:effectLst/>
                        <a:latin typeface="Maiandra GD" pitchFamily="34" charset="0"/>
                        <a:ea typeface="Calibri"/>
                        <a:cs typeface="Times New Roman"/>
                      </a:endParaRPr>
                    </a:p>
                  </a:txBody>
                  <a:tcPr marL="68580" marR="68580" marT="0" marB="0"/>
                </a:tc>
                <a:tc>
                  <a:txBody>
                    <a:bodyPr/>
                    <a:lstStyle/>
                    <a:p>
                      <a:pPr algn="ctr"/>
                      <a:endParaRPr lang="es-MX" sz="1200" b="1" dirty="0" smtClean="0">
                        <a:latin typeface="Maiandra GD" pitchFamily="34" charset="0"/>
                      </a:endParaRPr>
                    </a:p>
                    <a:p>
                      <a:pPr algn="ctr"/>
                      <a:r>
                        <a:rPr lang="es-MX" sz="1200" b="1" dirty="0" smtClean="0">
                          <a:latin typeface="Maiandra GD" pitchFamily="34" charset="0"/>
                        </a:rPr>
                        <a:t>2</a:t>
                      </a:r>
                      <a:endParaRPr lang="es-MX" sz="1200" b="1" dirty="0">
                        <a:latin typeface="Maiandra GD" pitchFamily="34" charset="0"/>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07606860"/>
              </p:ext>
            </p:extLst>
          </p:nvPr>
        </p:nvGraphicFramePr>
        <p:xfrm>
          <a:off x="7004244" y="1052736"/>
          <a:ext cx="1960244" cy="4907583"/>
        </p:xfrm>
        <a:graphic>
          <a:graphicData uri="http://schemas.openxmlformats.org/drawingml/2006/table">
            <a:tbl>
              <a:tblPr firstRow="1" firstCol="1" bandRow="1">
                <a:tableStyleId>{E929F9F4-4A8F-4326-A1B4-22849713DDAB}</a:tableStyleId>
              </a:tblPr>
              <a:tblGrid>
                <a:gridCol w="1406906"/>
                <a:gridCol w="553338"/>
              </a:tblGrid>
              <a:tr h="271089">
                <a:tc>
                  <a:txBody>
                    <a:bodyPr/>
                    <a:lstStyle/>
                    <a:p>
                      <a:pPr algn="l">
                        <a:lnSpc>
                          <a:spcPct val="115000"/>
                        </a:lnSpc>
                        <a:spcAft>
                          <a:spcPts val="0"/>
                        </a:spcAft>
                      </a:pPr>
                      <a:r>
                        <a:rPr lang="es-MX" sz="1200" dirty="0" smtClean="0">
                          <a:effectLst/>
                          <a:latin typeface="Maiandra GD" pitchFamily="34" charset="0"/>
                        </a:rPr>
                        <a:t>Federal Delegation</a:t>
                      </a:r>
                      <a:endParaRPr lang="es-MX" sz="1200" dirty="0">
                        <a:effectLst/>
                        <a:latin typeface="Maiandra GD" pitchFamily="34" charset="0"/>
                        <a:ea typeface="Calibri"/>
                        <a:cs typeface="Times New Roman"/>
                      </a:endParaRPr>
                    </a:p>
                  </a:txBody>
                  <a:tcPr marL="68580" marR="68580" marT="0" marB="0"/>
                </a:tc>
                <a:tc>
                  <a:txBody>
                    <a:bodyPr/>
                    <a:lstStyle/>
                    <a:p>
                      <a:pPr algn="l">
                        <a:lnSpc>
                          <a:spcPct val="115000"/>
                        </a:lnSpc>
                        <a:spcAft>
                          <a:spcPts val="0"/>
                        </a:spcAft>
                      </a:pPr>
                      <a:r>
                        <a:rPr lang="es-MX" sz="1200" dirty="0">
                          <a:effectLst/>
                          <a:latin typeface="Maiandra GD" pitchFamily="34" charset="0"/>
                        </a:rPr>
                        <a:t>Total</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17. Morelos</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5</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18. Nayarit</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1</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19. Nuevo León</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15</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20. Oaxaca</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21</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a:effectLst/>
                          <a:latin typeface="Maiandra GD" pitchFamily="34" charset="0"/>
                        </a:rPr>
                        <a:t>21. Puebla</a:t>
                      </a:r>
                      <a:endParaRPr lang="es-MX" sz="120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5</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a:effectLst/>
                          <a:latin typeface="Maiandra GD" pitchFamily="34" charset="0"/>
                        </a:rPr>
                        <a:t>22. Querétaro</a:t>
                      </a:r>
                      <a:endParaRPr lang="es-MX" sz="120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6</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a:effectLst/>
                          <a:latin typeface="Maiandra GD" pitchFamily="34" charset="0"/>
                        </a:rPr>
                        <a:t>23. Quintana Roo</a:t>
                      </a:r>
                      <a:endParaRPr lang="es-MX" sz="120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ea typeface="+mn-ea"/>
                          <a:cs typeface="+mn-cs"/>
                        </a:rPr>
                        <a:t>9</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a:effectLst/>
                          <a:latin typeface="Maiandra GD" pitchFamily="34" charset="0"/>
                        </a:rPr>
                        <a:t>24. San Luis Potosí</a:t>
                      </a:r>
                      <a:endParaRPr lang="es-MX" sz="120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ea typeface="+mn-ea"/>
                          <a:cs typeface="+mn-cs"/>
                        </a:rPr>
                        <a:t>7</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25. Sinaloa</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9</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26. Sonora</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effectLst/>
                          <a:latin typeface="Maiandra GD" pitchFamily="34" charset="0"/>
                        </a:rPr>
                        <a:t>21</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ln>
                            <a:noFill/>
                          </a:ln>
                          <a:effectLst/>
                          <a:latin typeface="Maiandra GD" pitchFamily="34" charset="0"/>
                        </a:rPr>
                        <a:t>27. Tabasco</a:t>
                      </a:r>
                      <a:endParaRPr lang="es-MX" sz="1200" dirty="0">
                        <a:ln>
                          <a:noFill/>
                        </a:ln>
                        <a:solidFill>
                          <a:srgbClr val="FFFF00"/>
                        </a:solidFill>
                        <a:effectLst/>
                        <a:latin typeface="Maiandra GD" pitchFamily="34" charset="0"/>
                        <a:ea typeface="Calibri"/>
                        <a:cs typeface="Times New Roman"/>
                      </a:endParaRPr>
                    </a:p>
                  </a:txBody>
                  <a:tcPr marL="68580" marR="68580" marT="0" marB="0"/>
                </a:tc>
                <a:tc>
                  <a:txBody>
                    <a:bodyPr/>
                    <a:lstStyle/>
                    <a:p>
                      <a:pPr marL="0" algn="ctr" defTabSz="914400" rtl="0" eaLnBrk="1" latinLnBrk="0" hangingPunct="1">
                        <a:lnSpc>
                          <a:spcPct val="115000"/>
                        </a:lnSpc>
                        <a:spcAft>
                          <a:spcPts val="0"/>
                        </a:spcAft>
                      </a:pPr>
                      <a:r>
                        <a:rPr lang="es-MX" sz="1200" kern="1200" dirty="0" smtClean="0">
                          <a:ln>
                            <a:solidFill>
                              <a:srgbClr val="FFFF00"/>
                            </a:solidFill>
                          </a:ln>
                          <a:solidFill>
                            <a:schemeClr val="lt1"/>
                          </a:solidFill>
                          <a:effectLst/>
                          <a:latin typeface="Maiandra GD" pitchFamily="34" charset="0"/>
                          <a:ea typeface="+mn-ea"/>
                          <a:cs typeface="+mn-cs"/>
                        </a:rPr>
                        <a:t>26</a:t>
                      </a:r>
                      <a:endParaRPr lang="es-MX" sz="1200" kern="1200" dirty="0">
                        <a:ln>
                          <a:solidFill>
                            <a:srgbClr val="FFFF00"/>
                          </a:solidFill>
                        </a:ln>
                        <a:solidFill>
                          <a:schemeClr val="lt1"/>
                        </a:solidFill>
                        <a:effectLst/>
                        <a:latin typeface="Maiandra GD" pitchFamily="34" charset="0"/>
                        <a:ea typeface="+mn-ea"/>
                        <a:cs typeface="+mn-cs"/>
                      </a:endParaRPr>
                    </a:p>
                  </a:txBody>
                  <a:tcPr marL="68580" marR="68580" marT="0" marB="0"/>
                </a:tc>
              </a:tr>
              <a:tr h="271089">
                <a:tc>
                  <a:txBody>
                    <a:bodyPr/>
                    <a:lstStyle/>
                    <a:p>
                      <a:pPr algn="l">
                        <a:lnSpc>
                          <a:spcPct val="115000"/>
                        </a:lnSpc>
                        <a:spcAft>
                          <a:spcPts val="0"/>
                        </a:spcAft>
                      </a:pPr>
                      <a:r>
                        <a:rPr lang="es-MX" sz="1200" dirty="0">
                          <a:ln>
                            <a:noFill/>
                          </a:ln>
                          <a:effectLst/>
                          <a:latin typeface="Maiandra GD" pitchFamily="34" charset="0"/>
                        </a:rPr>
                        <a:t>28. Tamaulipas</a:t>
                      </a:r>
                      <a:endParaRPr lang="es-MX" sz="1200" dirty="0">
                        <a:ln>
                          <a:noFill/>
                        </a:ln>
                        <a:solidFill>
                          <a:schemeClr val="bg1"/>
                        </a:solidFill>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smtClean="0">
                          <a:ln>
                            <a:noFill/>
                          </a:ln>
                          <a:effectLst/>
                          <a:latin typeface="Maiandra GD" pitchFamily="34" charset="0"/>
                        </a:rPr>
                        <a:t>23</a:t>
                      </a:r>
                      <a:endParaRPr lang="es-MX" sz="1200" b="0" dirty="0">
                        <a:ln>
                          <a:noFill/>
                        </a:ln>
                        <a:solidFill>
                          <a:schemeClr val="bg1"/>
                        </a:solidFill>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a:effectLst/>
                          <a:latin typeface="Maiandra GD" pitchFamily="34" charset="0"/>
                        </a:rPr>
                        <a:t>29. Tlaxcala</a:t>
                      </a:r>
                      <a:endParaRPr lang="es-MX" sz="120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ea typeface="+mn-ea"/>
                          <a:cs typeface="+mn-cs"/>
                        </a:rPr>
                        <a:t>4</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30. Veracruz</a:t>
                      </a:r>
                      <a:endParaRPr lang="es-MX" sz="1200" dirty="0">
                        <a:solidFill>
                          <a:srgbClr val="FFFF00"/>
                        </a:solidFill>
                        <a:effectLst/>
                        <a:latin typeface="Maiandra GD" pitchFamily="34" charset="0"/>
                        <a:ea typeface="Calibri"/>
                        <a:cs typeface="Times New Roman"/>
                      </a:endParaRPr>
                    </a:p>
                  </a:txBody>
                  <a:tcPr marL="68580" marR="68580" marT="0" marB="0"/>
                </a:tc>
                <a:tc>
                  <a:txBody>
                    <a:bodyPr/>
                    <a:lstStyle/>
                    <a:p>
                      <a:pPr marL="0" algn="ctr" defTabSz="914400" rtl="0" eaLnBrk="1" latinLnBrk="0" hangingPunct="1">
                        <a:lnSpc>
                          <a:spcPct val="115000"/>
                        </a:lnSpc>
                        <a:spcAft>
                          <a:spcPts val="0"/>
                        </a:spcAft>
                      </a:pPr>
                      <a:r>
                        <a:rPr lang="es-MX" sz="1200" kern="1200" dirty="0" smtClean="0">
                          <a:ln>
                            <a:solidFill>
                              <a:srgbClr val="FFFF00"/>
                            </a:solidFill>
                          </a:ln>
                          <a:solidFill>
                            <a:schemeClr val="lt1"/>
                          </a:solidFill>
                          <a:effectLst/>
                          <a:latin typeface="Maiandra GD" pitchFamily="34" charset="0"/>
                          <a:ea typeface="+mn-ea"/>
                          <a:cs typeface="+mn-cs"/>
                        </a:rPr>
                        <a:t>32</a:t>
                      </a:r>
                      <a:endParaRPr lang="es-MX" sz="1200" kern="1200" dirty="0">
                        <a:ln>
                          <a:solidFill>
                            <a:srgbClr val="FFFF00"/>
                          </a:solidFill>
                        </a:ln>
                        <a:solidFill>
                          <a:schemeClr val="lt1"/>
                        </a:solidFill>
                        <a:effectLst/>
                        <a:latin typeface="Maiandra GD" pitchFamily="34" charset="0"/>
                        <a:ea typeface="+mn-ea"/>
                        <a:cs typeface="+mn-cs"/>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31. Yucatán</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6</a:t>
                      </a:r>
                      <a:endParaRPr lang="es-MX" sz="1200" dirty="0">
                        <a:effectLst/>
                        <a:latin typeface="Maiandra GD" pitchFamily="34" charset="0"/>
                        <a:ea typeface="Calibri"/>
                        <a:cs typeface="Times New Roman"/>
                      </a:endParaRPr>
                    </a:p>
                  </a:txBody>
                  <a:tcPr marL="68580" marR="68580" marT="0" marB="0"/>
                </a:tc>
              </a:tr>
              <a:tr h="271089">
                <a:tc>
                  <a:txBody>
                    <a:bodyPr/>
                    <a:lstStyle/>
                    <a:p>
                      <a:pPr algn="l">
                        <a:lnSpc>
                          <a:spcPct val="115000"/>
                        </a:lnSpc>
                        <a:spcAft>
                          <a:spcPts val="0"/>
                        </a:spcAft>
                      </a:pPr>
                      <a:r>
                        <a:rPr lang="es-MX" sz="1200" dirty="0">
                          <a:effectLst/>
                          <a:latin typeface="Maiandra GD" pitchFamily="34" charset="0"/>
                        </a:rPr>
                        <a:t>32. Zacatecas</a:t>
                      </a:r>
                      <a:endParaRPr lang="es-MX" sz="1200" dirty="0">
                        <a:effectLst/>
                        <a:latin typeface="Maiandra GD" pitchFamily="34" charset="0"/>
                        <a:ea typeface="Calibri"/>
                        <a:cs typeface="Times New Roman"/>
                      </a:endParaRPr>
                    </a:p>
                  </a:txBody>
                  <a:tcPr marL="68580" marR="68580" marT="0" marB="0"/>
                </a:tc>
                <a:tc>
                  <a:txBody>
                    <a:bodyPr/>
                    <a:lstStyle/>
                    <a:p>
                      <a:pPr algn="ctr">
                        <a:lnSpc>
                          <a:spcPct val="115000"/>
                        </a:lnSpc>
                        <a:spcAft>
                          <a:spcPts val="0"/>
                        </a:spcAft>
                      </a:pPr>
                      <a:r>
                        <a:rPr lang="es-MX" sz="1200" dirty="0">
                          <a:effectLst/>
                          <a:latin typeface="Maiandra GD" pitchFamily="34" charset="0"/>
                        </a:rPr>
                        <a:t>3</a:t>
                      </a:r>
                      <a:endParaRPr lang="es-MX" sz="1200" dirty="0">
                        <a:effectLst/>
                        <a:latin typeface="Maiandra GD" pitchFamily="34" charset="0"/>
                        <a:ea typeface="Calibri"/>
                        <a:cs typeface="Times New Roman"/>
                      </a:endParaRPr>
                    </a:p>
                  </a:txBody>
                  <a:tcPr marL="68580" marR="68580" marT="0" marB="0"/>
                </a:tc>
              </a:tr>
            </a:tbl>
          </a:graphicData>
        </a:graphic>
      </p:graphicFrame>
      <p:pic>
        <p:nvPicPr>
          <p:cNvPr id="2050" name="Picture 2" descr="C:\Users\sgrego\AppData\Local\Microsoft\Windows\Temporary Internet Files\Content.Outlook\FVYX39G3\DSC_0198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4129810" cy="2748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8 Rectángulo"/>
          <p:cNvSpPr/>
          <p:nvPr/>
        </p:nvSpPr>
        <p:spPr>
          <a:xfrm>
            <a:off x="3851920" y="0"/>
            <a:ext cx="5292080" cy="307777"/>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GB" altLang="es-MX" sz="1400" b="1" dirty="0" smtClean="0">
                <a:solidFill>
                  <a:schemeClr val="bg1"/>
                </a:solidFill>
                <a:latin typeface="Maiandra GD" panose="020E0502030308020204" pitchFamily="34" charset="0"/>
              </a:rPr>
              <a:t>DISTRIBUTION</a:t>
            </a:r>
            <a:endParaRPr lang="en-GB" sz="1400" b="1" dirty="0">
              <a:solidFill>
                <a:schemeClr val="bg1"/>
              </a:solidFill>
              <a:latin typeface="Maiandra GD" panose="020E0502030308020204" pitchFamily="34" charset="0"/>
            </a:endParaRPr>
          </a:p>
        </p:txBody>
      </p:sp>
      <p:sp>
        <p:nvSpPr>
          <p:cNvPr id="2" name="1 Rectángulo"/>
          <p:cNvSpPr/>
          <p:nvPr/>
        </p:nvSpPr>
        <p:spPr>
          <a:xfrm>
            <a:off x="4067944" y="1124744"/>
            <a:ext cx="1368152"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smtClean="0">
                <a:latin typeface="Maiandra GD" pitchFamily="34" charset="0"/>
              </a:rPr>
              <a:t>GENERAL TOTAL</a:t>
            </a:r>
          </a:p>
          <a:p>
            <a:pPr algn="ctr"/>
            <a:r>
              <a:rPr lang="en-GB" sz="1200" dirty="0" smtClean="0">
                <a:latin typeface="Maiandra GD" pitchFamily="34" charset="0"/>
              </a:rPr>
              <a:t>424</a:t>
            </a:r>
            <a:endParaRPr lang="en-GB" sz="1200" dirty="0">
              <a:latin typeface="Maiandra GD" pitchFamily="34" charset="0"/>
            </a:endParaRPr>
          </a:p>
        </p:txBody>
      </p:sp>
    </p:spTree>
    <p:extLst>
      <p:ext uri="{BB962C8B-B14F-4D97-AF65-F5344CB8AC3E}">
        <p14:creationId xmlns:p14="http://schemas.microsoft.com/office/powerpoint/2010/main" val="4143333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14 Grupo"/>
          <p:cNvGrpSpPr/>
          <p:nvPr/>
        </p:nvGrpSpPr>
        <p:grpSpPr>
          <a:xfrm>
            <a:off x="5652120" y="1124744"/>
            <a:ext cx="2452271" cy="1471362"/>
            <a:chOff x="3022807" y="2111378"/>
            <a:chExt cx="2452271" cy="1471362"/>
          </a:xfrm>
          <a:scene3d>
            <a:camera prst="orthographicFront"/>
            <a:lightRig rig="chilly" dir="t"/>
          </a:scene3d>
        </p:grpSpPr>
        <p:sp>
          <p:nvSpPr>
            <p:cNvPr id="46" name="45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txBody>
            <a:bodyPr lIns="99568" tIns="99568" rIns="99568" bIns="99568" spcCol="1270" anchor="ctr"/>
            <a:lstStyle/>
            <a:p>
              <a:pPr algn="ctr" defTabSz="622300" fontAlgn="auto">
                <a:lnSpc>
                  <a:spcPct val="90000"/>
                </a:lnSpc>
                <a:spcAft>
                  <a:spcPct val="35000"/>
                </a:spcAft>
                <a:defRPr/>
              </a:pPr>
              <a:r>
                <a:rPr lang="en-GB" sz="1400" dirty="0" smtClean="0">
                  <a:solidFill>
                    <a:sysClr val="windowText" lastClr="000000"/>
                  </a:solidFill>
                  <a:latin typeface="Arial" pitchFamily="34" charset="0"/>
                  <a:cs typeface="Arial" pitchFamily="34" charset="0"/>
                </a:rPr>
                <a:t>.</a:t>
              </a:r>
              <a:endParaRPr lang="en-GB" sz="1400" dirty="0">
                <a:solidFill>
                  <a:sysClr val="windowText" lastClr="000000"/>
                </a:solidFill>
                <a:latin typeface="Arial" pitchFamily="34" charset="0"/>
                <a:cs typeface="Arial" pitchFamily="34" charset="0"/>
              </a:endParaRPr>
            </a:p>
          </p:txBody>
        </p:sp>
        <p:sp>
          <p:nvSpPr>
            <p:cNvPr id="47" name="46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sp>
      </p:grpSp>
      <p:grpSp>
        <p:nvGrpSpPr>
          <p:cNvPr id="49" name="5 Grupo"/>
          <p:cNvGrpSpPr/>
          <p:nvPr/>
        </p:nvGrpSpPr>
        <p:grpSpPr>
          <a:xfrm>
            <a:off x="323528" y="1124744"/>
            <a:ext cx="2458314" cy="1872208"/>
            <a:chOff x="471" y="149702"/>
            <a:chExt cx="2458314" cy="1400475"/>
          </a:xfrm>
          <a:scene3d>
            <a:camera prst="orthographicFront"/>
            <a:lightRig rig="chilly" dir="t"/>
          </a:scene3d>
        </p:grpSpPr>
        <p:sp>
          <p:nvSpPr>
            <p:cNvPr id="50" name="49 Rectángulo"/>
            <p:cNvSpPr/>
            <p:nvPr/>
          </p:nvSpPr>
          <p:spPr>
            <a:xfrm>
              <a:off x="471" y="149702"/>
              <a:ext cx="2452271" cy="1366582"/>
            </a:xfrm>
            <a:prstGeom prst="rect">
              <a:avLst/>
            </a:prstGeom>
          </p:spPr>
          <p:style>
            <a:lnRef idx="3">
              <a:schemeClr val="lt1"/>
            </a:lnRef>
            <a:fillRef idx="1">
              <a:schemeClr val="accent4"/>
            </a:fillRef>
            <a:effectRef idx="1">
              <a:schemeClr val="accent4"/>
            </a:effectRef>
            <a:fontRef idx="minor">
              <a:schemeClr val="lt1"/>
            </a:fontRef>
          </p:style>
        </p:sp>
        <p:sp>
          <p:nvSpPr>
            <p:cNvPr id="51" name="50 Rectángulo"/>
            <p:cNvSpPr/>
            <p:nvPr/>
          </p:nvSpPr>
          <p:spPr>
            <a:xfrm>
              <a:off x="6514" y="149702"/>
              <a:ext cx="2452271" cy="1400475"/>
            </a:xfrm>
            <a:prstGeom prst="rect">
              <a:avLst/>
            </a:prstGeom>
          </p:spPr>
          <p:style>
            <a:lnRef idx="3">
              <a:schemeClr val="lt1"/>
            </a:lnRef>
            <a:fillRef idx="1">
              <a:schemeClr val="accent4"/>
            </a:fillRef>
            <a:effectRef idx="1">
              <a:schemeClr val="accent4"/>
            </a:effectRef>
            <a:fontRef idx="minor">
              <a:schemeClr val="lt1"/>
            </a:fontRef>
          </p:style>
          <p:txBody>
            <a:bodyPr lIns="99568" tIns="99568" rIns="99568" bIns="99568" spcCol="1270" anchor="ctr"/>
            <a:lstStyle/>
            <a:p>
              <a:pPr algn="just" defTabSz="622300">
                <a:lnSpc>
                  <a:spcPct val="90000"/>
                </a:lnSpc>
                <a:spcAft>
                  <a:spcPct val="35000"/>
                </a:spcAft>
                <a:defRPr/>
              </a:pPr>
              <a:endParaRPr lang="en-GB" sz="1400" dirty="0" smtClean="0">
                <a:solidFill>
                  <a:schemeClr val="bg1"/>
                </a:solidFill>
                <a:latin typeface="Maiandra GD" panose="020E0502030308020204" pitchFamily="34" charset="0"/>
                <a:cs typeface="Arial" pitchFamily="34" charset="0"/>
              </a:endParaRPr>
            </a:p>
            <a:p>
              <a:pPr algn="just" defTabSz="622300">
                <a:lnSpc>
                  <a:spcPct val="90000"/>
                </a:lnSpc>
                <a:spcAft>
                  <a:spcPct val="35000"/>
                </a:spcAft>
                <a:defRPr/>
              </a:pPr>
              <a:r>
                <a:rPr lang="en-GB" sz="1400" dirty="0" smtClean="0">
                  <a:solidFill>
                    <a:schemeClr val="bg1"/>
                  </a:solidFill>
                  <a:latin typeface="Maiandra GD" panose="020E0502030308020204" pitchFamily="34" charset="0"/>
                  <a:cs typeface="Arial" pitchFamily="34" charset="0"/>
                </a:rPr>
                <a:t>The Child Protection Officer (OPI) interviews the boy, girl or adolescent to identify if he or she entered national territory accompanied by a (blood) relative. If not, the child will be identified as an alien unaccompanied migrant. </a:t>
              </a:r>
            </a:p>
            <a:p>
              <a:pPr algn="just" defTabSz="622300">
                <a:lnSpc>
                  <a:spcPct val="90000"/>
                </a:lnSpc>
                <a:spcAft>
                  <a:spcPct val="35000"/>
                </a:spcAft>
                <a:defRPr/>
              </a:pPr>
              <a:endParaRPr lang="en-GB" sz="1400" dirty="0">
                <a:solidFill>
                  <a:sysClr val="windowText" lastClr="000000"/>
                </a:solidFill>
                <a:latin typeface="Maiandra GD" panose="020E0502030308020204" pitchFamily="34" charset="0"/>
                <a:cs typeface="Arial" pitchFamily="34" charset="0"/>
              </a:endParaRPr>
            </a:p>
          </p:txBody>
        </p:sp>
      </p:grpSp>
      <p:grpSp>
        <p:nvGrpSpPr>
          <p:cNvPr id="55" name="43 Grupo"/>
          <p:cNvGrpSpPr/>
          <p:nvPr/>
        </p:nvGrpSpPr>
        <p:grpSpPr>
          <a:xfrm>
            <a:off x="971600" y="4509120"/>
            <a:ext cx="7776864" cy="1728192"/>
            <a:chOff x="6514" y="75993"/>
            <a:chExt cx="2452271" cy="1471362"/>
          </a:xfrm>
          <a:scene3d>
            <a:camera prst="orthographicFront"/>
            <a:lightRig rig="chilly" dir="t"/>
          </a:scene3d>
        </p:grpSpPr>
        <p:sp>
          <p:nvSpPr>
            <p:cNvPr id="56" name="55 Rectángulo"/>
            <p:cNvSpPr/>
            <p:nvPr/>
          </p:nvSpPr>
          <p:spPr>
            <a:xfrm>
              <a:off x="6514" y="75993"/>
              <a:ext cx="2452271" cy="1471362"/>
            </a:xfrm>
            <a:prstGeom prst="rect">
              <a:avLst/>
            </a:prstGeom>
          </p:spPr>
          <p:style>
            <a:lnRef idx="1">
              <a:schemeClr val="accent6"/>
            </a:lnRef>
            <a:fillRef idx="2">
              <a:schemeClr val="accent6"/>
            </a:fillRef>
            <a:effectRef idx="1">
              <a:schemeClr val="accent6"/>
            </a:effectRef>
            <a:fontRef idx="minor">
              <a:schemeClr val="dk1"/>
            </a:fontRef>
          </p:style>
        </p:sp>
        <p:sp>
          <p:nvSpPr>
            <p:cNvPr id="57" name="56 Rectángulo"/>
            <p:cNvSpPr/>
            <p:nvPr/>
          </p:nvSpPr>
          <p:spPr>
            <a:xfrm>
              <a:off x="6514" y="75993"/>
              <a:ext cx="2452271" cy="1471362"/>
            </a:xfrm>
            <a:prstGeom prst="rect">
              <a:avLst/>
            </a:prstGeom>
          </p:spPr>
          <p:style>
            <a:lnRef idx="1">
              <a:schemeClr val="accent6"/>
            </a:lnRef>
            <a:fillRef idx="2">
              <a:schemeClr val="accent6"/>
            </a:fillRef>
            <a:effectRef idx="1">
              <a:schemeClr val="accent6"/>
            </a:effectRef>
            <a:fontRef idx="minor">
              <a:schemeClr val="dk1"/>
            </a:fontRef>
          </p:style>
          <p:txBody>
            <a:bodyPr lIns="99568" tIns="99568" rIns="99568" bIns="99568" spcCol="1270" anchor="ctr"/>
            <a:lstStyle/>
            <a:p>
              <a:pPr algn="just" defTabSz="622300" fontAlgn="auto">
                <a:lnSpc>
                  <a:spcPct val="90000"/>
                </a:lnSpc>
                <a:spcAft>
                  <a:spcPct val="35000"/>
                </a:spcAft>
                <a:defRPr/>
              </a:pPr>
              <a:r>
                <a:rPr lang="en-GB" sz="1400" dirty="0" smtClean="0">
                  <a:solidFill>
                    <a:sysClr val="windowText" lastClr="000000"/>
                  </a:solidFill>
                  <a:latin typeface="Maiandra GD" panose="020E0502030308020204" pitchFamily="34" charset="0"/>
                  <a:cs typeface="Arial" pitchFamily="34" charset="0"/>
                </a:rPr>
                <a:t>If no immediate medical care needs are identified, the boy, girl or adolescent will be referred to the closest migration station, where the necessary actions should be taken to protect his or her physical and psychological integrity. The head of the migration station should notify SNDIF to enable the boy, girl or adolescent to receive the necessary assistance as well as access to representation services, legal aid and social counselling.</a:t>
              </a:r>
              <a:endParaRPr lang="en-GB" sz="1400" dirty="0">
                <a:solidFill>
                  <a:sysClr val="windowText" lastClr="000000"/>
                </a:solidFill>
                <a:latin typeface="Maiandra GD" panose="020E0502030308020204" pitchFamily="34" charset="0"/>
                <a:cs typeface="Arial" pitchFamily="34" charset="0"/>
              </a:endParaRPr>
            </a:p>
          </p:txBody>
        </p:sp>
      </p:grpSp>
      <p:sp>
        <p:nvSpPr>
          <p:cNvPr id="59" name="58 CuadroTexto"/>
          <p:cNvSpPr txBox="1"/>
          <p:nvPr/>
        </p:nvSpPr>
        <p:spPr>
          <a:xfrm>
            <a:off x="5652120" y="1167927"/>
            <a:ext cx="2448272" cy="1384995"/>
          </a:xfrm>
          <a:prstGeom prst="rect">
            <a:avLst/>
          </a:prstGeom>
          <a:noFill/>
        </p:spPr>
        <p:txBody>
          <a:bodyPr wrap="square" rtlCol="0">
            <a:spAutoFit/>
          </a:bodyPr>
          <a:lstStyle/>
          <a:p>
            <a:pPr algn="just"/>
            <a:r>
              <a:rPr lang="en-GB" sz="1400" dirty="0" smtClean="0">
                <a:solidFill>
                  <a:schemeClr val="bg1"/>
                </a:solidFill>
                <a:latin typeface="Maiandra GD" panose="020E0502030308020204" pitchFamily="34" charset="0"/>
                <a:cs typeface="Arial" panose="020B0604020202020204" pitchFamily="34" charset="0"/>
              </a:rPr>
              <a:t>The OPI informs the boy, girl or adolescent about his or her rights in an appropriate manner according to the development and age of the boy, girl or adolescent. </a:t>
            </a:r>
            <a:endParaRPr lang="en-GB" sz="1400" dirty="0">
              <a:latin typeface="Maiandra GD" panose="020E0502030308020204" pitchFamily="34" charset="0"/>
            </a:endParaRPr>
          </a:p>
        </p:txBody>
      </p:sp>
      <p:grpSp>
        <p:nvGrpSpPr>
          <p:cNvPr id="60" name="59 Grupo"/>
          <p:cNvGrpSpPr/>
          <p:nvPr/>
        </p:nvGrpSpPr>
        <p:grpSpPr>
          <a:xfrm>
            <a:off x="3347864" y="2924944"/>
            <a:ext cx="2477080" cy="2938082"/>
            <a:chOff x="567000" y="-1791369"/>
            <a:chExt cx="2477080" cy="2938082"/>
          </a:xfrm>
        </p:grpSpPr>
        <p:sp>
          <p:nvSpPr>
            <p:cNvPr id="61" name="60 Rectángulo redondeado"/>
            <p:cNvSpPr/>
            <p:nvPr/>
          </p:nvSpPr>
          <p:spPr>
            <a:xfrm>
              <a:off x="567000" y="-1791369"/>
              <a:ext cx="2477080" cy="1370157"/>
            </a:xfrm>
            <a:prstGeom prst="roundRect">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2" name="61 Rectángulo"/>
            <p:cNvSpPr/>
            <p:nvPr/>
          </p:nvSpPr>
          <p:spPr>
            <a:xfrm>
              <a:off x="606075" y="59455"/>
              <a:ext cx="2359444" cy="1087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solidFill>
                <a:latin typeface="Arial" pitchFamily="34" charset="0"/>
                <a:cs typeface="Arial" pitchFamily="34" charset="0"/>
              </a:endParaRPr>
            </a:p>
          </p:txBody>
        </p:sp>
      </p:grpSp>
      <p:grpSp>
        <p:nvGrpSpPr>
          <p:cNvPr id="63" name="62 Grupo"/>
          <p:cNvGrpSpPr/>
          <p:nvPr/>
        </p:nvGrpSpPr>
        <p:grpSpPr>
          <a:xfrm>
            <a:off x="395536" y="2950049"/>
            <a:ext cx="2476795" cy="1271039"/>
            <a:chOff x="547400" y="4128923"/>
            <a:chExt cx="2476795" cy="1271039"/>
          </a:xfrm>
        </p:grpSpPr>
        <p:sp>
          <p:nvSpPr>
            <p:cNvPr id="64" name="63 Rectángulo redondeado"/>
            <p:cNvSpPr/>
            <p:nvPr/>
          </p:nvSpPr>
          <p:spPr>
            <a:xfrm>
              <a:off x="547400" y="4128923"/>
              <a:ext cx="2476795" cy="1271039"/>
            </a:xfrm>
            <a:prstGeom prst="roundRect">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65" name="64 Rectángulo"/>
            <p:cNvSpPr/>
            <p:nvPr/>
          </p:nvSpPr>
          <p:spPr>
            <a:xfrm>
              <a:off x="609447" y="4190970"/>
              <a:ext cx="2352701" cy="1146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solidFill>
                <a:latin typeface="Arial" pitchFamily="34" charset="0"/>
                <a:cs typeface="Arial" pitchFamily="34" charset="0"/>
              </a:endParaRPr>
            </a:p>
          </p:txBody>
        </p:sp>
      </p:grpSp>
      <p:grpSp>
        <p:nvGrpSpPr>
          <p:cNvPr id="66" name="65 Grupo"/>
          <p:cNvGrpSpPr/>
          <p:nvPr/>
        </p:nvGrpSpPr>
        <p:grpSpPr>
          <a:xfrm>
            <a:off x="6343677" y="2996952"/>
            <a:ext cx="2476795" cy="1271039"/>
            <a:chOff x="547400" y="1332635"/>
            <a:chExt cx="2476795" cy="1271039"/>
          </a:xfrm>
        </p:grpSpPr>
        <p:sp>
          <p:nvSpPr>
            <p:cNvPr id="67" name="66 Rectángulo redondeado"/>
            <p:cNvSpPr/>
            <p:nvPr/>
          </p:nvSpPr>
          <p:spPr>
            <a:xfrm>
              <a:off x="547400" y="1332635"/>
              <a:ext cx="2476795" cy="1271039"/>
            </a:xfrm>
            <a:prstGeom prst="roundRect">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5">
                <a:hueOff val="-3311292"/>
                <a:satOff val="13270"/>
                <a:lumOff val="2876"/>
                <a:alphaOff val="0"/>
              </a:schemeClr>
            </a:effectRef>
            <a:fontRef idx="minor">
              <a:schemeClr val="lt1"/>
            </a:fontRef>
          </p:style>
        </p:sp>
        <p:sp>
          <p:nvSpPr>
            <p:cNvPr id="68" name="67 Rectángulo"/>
            <p:cNvSpPr/>
            <p:nvPr/>
          </p:nvSpPr>
          <p:spPr>
            <a:xfrm>
              <a:off x="609447" y="1394682"/>
              <a:ext cx="2352701" cy="1146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endParaRPr lang="en-GB" sz="1400" kern="1200" dirty="0">
                <a:solidFill>
                  <a:sysClr val="windowText" lastClr="000000"/>
                </a:solidFill>
                <a:latin typeface="Arial" pitchFamily="34" charset="0"/>
                <a:cs typeface="Arial" pitchFamily="34" charset="0"/>
              </a:endParaRPr>
            </a:p>
          </p:txBody>
        </p:sp>
      </p:grpSp>
      <p:sp>
        <p:nvSpPr>
          <p:cNvPr id="34" name="33 Rectángulo"/>
          <p:cNvSpPr/>
          <p:nvPr/>
        </p:nvSpPr>
        <p:spPr>
          <a:xfrm>
            <a:off x="3923928" y="0"/>
            <a:ext cx="5148064" cy="52322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en-GB" altLang="es-MX" sz="1400" b="1" smtClean="0">
                <a:latin typeface="Maiandra GD" panose="020E0502030308020204" pitchFamily="34" charset="0"/>
                <a:cs typeface="Times New Roman" pitchFamily="18" charset="0"/>
              </a:rPr>
              <a:t>ASSISTANCE PROCEDURE </a:t>
            </a:r>
            <a:r>
              <a:rPr lang="en-GB" altLang="es-MX" sz="1400" b="1" dirty="0" smtClean="0">
                <a:latin typeface="Maiandra GD" panose="020E0502030308020204" pitchFamily="34" charset="0"/>
                <a:cs typeface="Times New Roman" pitchFamily="18" charset="0"/>
              </a:rPr>
              <a:t>FOR ALIEN UNACCOMPANIED BOYS, GIRLS AND ADOLESCENTS</a:t>
            </a:r>
            <a:endParaRPr lang="en-GB" altLang="es-MX" sz="1400" b="1" dirty="0">
              <a:latin typeface="Maiandra GD" panose="020E0502030308020204" pitchFamily="34" charset="0"/>
              <a:cs typeface="Times New Roman" pitchFamily="18" charset="0"/>
            </a:endParaRPr>
          </a:p>
        </p:txBody>
      </p:sp>
      <p:sp>
        <p:nvSpPr>
          <p:cNvPr id="35" name="34 Elipse"/>
          <p:cNvSpPr/>
          <p:nvPr/>
        </p:nvSpPr>
        <p:spPr>
          <a:xfrm>
            <a:off x="8694791" y="729570"/>
            <a:ext cx="432048" cy="3231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1</a:t>
            </a:r>
            <a:endParaRPr lang="en-GB" dirty="0"/>
          </a:p>
        </p:txBody>
      </p:sp>
      <p:sp>
        <p:nvSpPr>
          <p:cNvPr id="36" name="35 Flecha derecha"/>
          <p:cNvSpPr/>
          <p:nvPr/>
        </p:nvSpPr>
        <p:spPr>
          <a:xfrm>
            <a:off x="2843808" y="1772816"/>
            <a:ext cx="266429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37 Flecha derecha"/>
          <p:cNvSpPr/>
          <p:nvPr/>
        </p:nvSpPr>
        <p:spPr>
          <a:xfrm>
            <a:off x="395536" y="5229200"/>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29 Flecha derecha"/>
          <p:cNvSpPr/>
          <p:nvPr/>
        </p:nvSpPr>
        <p:spPr>
          <a:xfrm>
            <a:off x="8316416" y="177281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21311166"/>
      </p:ext>
    </p:extLst>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14 Grupo"/>
          <p:cNvGrpSpPr/>
          <p:nvPr/>
        </p:nvGrpSpPr>
        <p:grpSpPr>
          <a:xfrm>
            <a:off x="6372200" y="1122613"/>
            <a:ext cx="2614770" cy="1615378"/>
            <a:chOff x="3022807" y="2111378"/>
            <a:chExt cx="2452271" cy="1471362"/>
          </a:xfrm>
          <a:solidFill>
            <a:schemeClr val="accent6">
              <a:lumMod val="40000"/>
              <a:lumOff val="60000"/>
            </a:schemeClr>
          </a:solidFill>
          <a:scene3d>
            <a:camera prst="orthographicFront"/>
            <a:lightRig rig="chilly" dir="t"/>
          </a:scene3d>
        </p:grpSpPr>
        <p:sp>
          <p:nvSpPr>
            <p:cNvPr id="35" name="34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txBody>
            <a:bodyPr lIns="99568" tIns="99568" rIns="99568" bIns="99568" spcCol="1270" anchor="ctr"/>
            <a:lstStyle/>
            <a:p>
              <a:pPr algn="ctr" defTabSz="622300" fontAlgn="auto">
                <a:lnSpc>
                  <a:spcPct val="90000"/>
                </a:lnSpc>
                <a:spcAft>
                  <a:spcPct val="35000"/>
                </a:spcAft>
                <a:defRPr/>
              </a:pPr>
              <a:endParaRPr lang="en-GB" sz="1400" dirty="0">
                <a:solidFill>
                  <a:sysClr val="windowText" lastClr="000000"/>
                </a:solidFill>
                <a:latin typeface="Maiandra GD" panose="020E0502030308020204" pitchFamily="34" charset="0"/>
                <a:cs typeface="Arial" pitchFamily="34" charset="0"/>
              </a:endParaRPr>
            </a:p>
          </p:txBody>
        </p:sp>
        <p:sp>
          <p:nvSpPr>
            <p:cNvPr id="36" name="35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sp>
      </p:grpSp>
      <p:grpSp>
        <p:nvGrpSpPr>
          <p:cNvPr id="38" name="5 Grupo"/>
          <p:cNvGrpSpPr/>
          <p:nvPr/>
        </p:nvGrpSpPr>
        <p:grpSpPr>
          <a:xfrm>
            <a:off x="179512" y="1052736"/>
            <a:ext cx="2452271" cy="2016224"/>
            <a:chOff x="6514" y="75993"/>
            <a:chExt cx="2452271" cy="1695312"/>
          </a:xfrm>
          <a:scene3d>
            <a:camera prst="orthographicFront"/>
            <a:lightRig rig="chilly" dir="t"/>
          </a:scene3d>
        </p:grpSpPr>
        <p:sp>
          <p:nvSpPr>
            <p:cNvPr id="39" name="38 Rectángulo"/>
            <p:cNvSpPr/>
            <p:nvPr/>
          </p:nvSpPr>
          <p:spPr>
            <a:xfrm>
              <a:off x="6514" y="75993"/>
              <a:ext cx="2452271" cy="1471362"/>
            </a:xfrm>
            <a:prstGeom prst="rect">
              <a:avLst/>
            </a:prstGeom>
          </p:spPr>
          <p:style>
            <a:lnRef idx="3">
              <a:schemeClr val="lt1"/>
            </a:lnRef>
            <a:fillRef idx="1">
              <a:schemeClr val="accent4"/>
            </a:fillRef>
            <a:effectRef idx="1">
              <a:schemeClr val="accent4"/>
            </a:effectRef>
            <a:fontRef idx="minor">
              <a:schemeClr val="lt1"/>
            </a:fontRef>
          </p:style>
        </p:sp>
        <p:sp>
          <p:nvSpPr>
            <p:cNvPr id="40" name="39 Rectángulo"/>
            <p:cNvSpPr/>
            <p:nvPr/>
          </p:nvSpPr>
          <p:spPr>
            <a:xfrm>
              <a:off x="6514" y="75993"/>
              <a:ext cx="2452271" cy="1695312"/>
            </a:xfrm>
            <a:prstGeom prst="rect">
              <a:avLst/>
            </a:prstGeom>
          </p:spPr>
          <p:style>
            <a:lnRef idx="3">
              <a:schemeClr val="lt1"/>
            </a:lnRef>
            <a:fillRef idx="1">
              <a:schemeClr val="accent4"/>
            </a:fillRef>
            <a:effectRef idx="1">
              <a:schemeClr val="accent4"/>
            </a:effectRef>
            <a:fontRef idx="minor">
              <a:schemeClr val="lt1"/>
            </a:fontRef>
          </p:style>
          <p:txBody>
            <a:bodyPr lIns="99568" tIns="99568" rIns="99568" bIns="99568" spcCol="1270" anchor="ctr"/>
            <a:lstStyle/>
            <a:p>
              <a:pPr algn="just" defTabSz="622300">
                <a:lnSpc>
                  <a:spcPct val="90000"/>
                </a:lnSpc>
                <a:spcAft>
                  <a:spcPct val="35000"/>
                </a:spcAft>
                <a:defRPr/>
              </a:pPr>
              <a:r>
                <a:rPr lang="en-GB" sz="1400" dirty="0" smtClean="0">
                  <a:solidFill>
                    <a:sysClr val="windowText" lastClr="000000"/>
                  </a:solidFill>
                  <a:latin typeface="Arial" pitchFamily="34" charset="0"/>
                  <a:cs typeface="Arial" pitchFamily="34" charset="0"/>
                </a:rPr>
                <a:t>.</a:t>
              </a:r>
            </a:p>
            <a:p>
              <a:pPr algn="ctr" defTabSz="622300" fontAlgn="auto">
                <a:lnSpc>
                  <a:spcPct val="90000"/>
                </a:lnSpc>
                <a:spcAft>
                  <a:spcPct val="35000"/>
                </a:spcAft>
                <a:defRPr/>
              </a:pPr>
              <a:r>
                <a:rPr lang="en-GB" sz="1400" dirty="0" smtClean="0">
                  <a:solidFill>
                    <a:sysClr val="windowText" lastClr="000000"/>
                  </a:solidFill>
                  <a:latin typeface="Arial" pitchFamily="34" charset="0"/>
                  <a:cs typeface="Arial" pitchFamily="34" charset="0"/>
                </a:rPr>
                <a:t>.</a:t>
              </a:r>
              <a:endParaRPr lang="en-GB" sz="1400" dirty="0">
                <a:solidFill>
                  <a:sysClr val="windowText" lastClr="000000"/>
                </a:solidFill>
                <a:latin typeface="Arial" pitchFamily="34" charset="0"/>
                <a:cs typeface="Arial" pitchFamily="34" charset="0"/>
              </a:endParaRPr>
            </a:p>
          </p:txBody>
        </p:sp>
      </p:grpSp>
      <p:grpSp>
        <p:nvGrpSpPr>
          <p:cNvPr id="41" name="14 Grupo"/>
          <p:cNvGrpSpPr/>
          <p:nvPr/>
        </p:nvGrpSpPr>
        <p:grpSpPr>
          <a:xfrm>
            <a:off x="3131840" y="1197505"/>
            <a:ext cx="2759226" cy="1715371"/>
            <a:chOff x="3022807" y="2111378"/>
            <a:chExt cx="2452271" cy="1471362"/>
          </a:xfrm>
          <a:solidFill>
            <a:schemeClr val="accent4">
              <a:lumMod val="20000"/>
              <a:lumOff val="80000"/>
            </a:schemeClr>
          </a:solidFill>
          <a:scene3d>
            <a:camera prst="orthographicFront"/>
            <a:lightRig rig="chilly" dir="t"/>
          </a:scene3d>
        </p:grpSpPr>
        <p:sp>
          <p:nvSpPr>
            <p:cNvPr id="42" name="41 Rectángulo"/>
            <p:cNvSpPr/>
            <p:nvPr/>
          </p:nvSpPr>
          <p:spPr>
            <a:xfrm>
              <a:off x="3022807" y="2111378"/>
              <a:ext cx="2452271" cy="1471362"/>
            </a:xfrm>
            <a:prstGeom prst="rect">
              <a:avLst/>
            </a:prstGeom>
          </p:spPr>
          <p:style>
            <a:lnRef idx="1">
              <a:schemeClr val="accent6"/>
            </a:lnRef>
            <a:fillRef idx="2">
              <a:schemeClr val="accent6"/>
            </a:fillRef>
            <a:effectRef idx="1">
              <a:schemeClr val="accent6"/>
            </a:effectRef>
            <a:fontRef idx="minor">
              <a:schemeClr val="dk1"/>
            </a:fontRef>
          </p:style>
        </p:sp>
        <p:sp>
          <p:nvSpPr>
            <p:cNvPr id="43" name="42 Rectángulo"/>
            <p:cNvSpPr/>
            <p:nvPr/>
          </p:nvSpPr>
          <p:spPr>
            <a:xfrm>
              <a:off x="3022807" y="2111378"/>
              <a:ext cx="2452271" cy="1471362"/>
            </a:xfrm>
            <a:prstGeom prst="rect">
              <a:avLst/>
            </a:prstGeom>
          </p:spPr>
          <p:style>
            <a:lnRef idx="1">
              <a:schemeClr val="accent6"/>
            </a:lnRef>
            <a:fillRef idx="2">
              <a:schemeClr val="accent6"/>
            </a:fillRef>
            <a:effectRef idx="1">
              <a:schemeClr val="accent6"/>
            </a:effectRef>
            <a:fontRef idx="minor">
              <a:schemeClr val="dk1"/>
            </a:fontRef>
          </p:style>
          <p:txBody>
            <a:bodyPr lIns="99568" tIns="99568" rIns="99568" bIns="99568" spcCol="1270" anchor="ctr"/>
            <a:lstStyle/>
            <a:p>
              <a:pPr algn="ctr" defTabSz="622300" fontAlgn="auto">
                <a:lnSpc>
                  <a:spcPct val="90000"/>
                </a:lnSpc>
                <a:spcAft>
                  <a:spcPct val="35000"/>
                </a:spcAft>
                <a:defRPr/>
              </a:pPr>
              <a:r>
                <a:rPr lang="en-GB" sz="1400" dirty="0" smtClean="0">
                  <a:solidFill>
                    <a:sysClr val="windowText" lastClr="000000"/>
                  </a:solidFill>
                  <a:latin typeface="Arial" pitchFamily="34" charset="0"/>
                  <a:cs typeface="Arial" pitchFamily="34" charset="0"/>
                </a:rPr>
                <a:t>.</a:t>
              </a:r>
              <a:endParaRPr lang="en-GB" sz="1400" dirty="0">
                <a:solidFill>
                  <a:sysClr val="windowText" lastClr="000000"/>
                </a:solidFill>
                <a:latin typeface="Arial" pitchFamily="34" charset="0"/>
                <a:cs typeface="Arial" pitchFamily="34" charset="0"/>
              </a:endParaRPr>
            </a:p>
          </p:txBody>
        </p:sp>
      </p:grpSp>
      <p:sp>
        <p:nvSpPr>
          <p:cNvPr id="44" name="43 Rectángulo"/>
          <p:cNvSpPr/>
          <p:nvPr/>
        </p:nvSpPr>
        <p:spPr>
          <a:xfrm>
            <a:off x="395537" y="5089906"/>
            <a:ext cx="5472608" cy="1296144"/>
          </a:xfrm>
          <a:prstGeom prst="rect">
            <a:avLst/>
          </a:prstGeom>
        </p:spPr>
        <p:style>
          <a:lnRef idx="1">
            <a:schemeClr val="accent6"/>
          </a:lnRef>
          <a:fillRef idx="2">
            <a:schemeClr val="accent6"/>
          </a:fillRef>
          <a:effectRef idx="1">
            <a:schemeClr val="accent6"/>
          </a:effectRef>
          <a:fontRef idx="minor">
            <a:schemeClr val="dk1"/>
          </a:fontRef>
        </p:style>
      </p:sp>
      <p:sp>
        <p:nvSpPr>
          <p:cNvPr id="77" name="76 Rectángulo"/>
          <p:cNvSpPr/>
          <p:nvPr/>
        </p:nvSpPr>
        <p:spPr>
          <a:xfrm>
            <a:off x="3131840" y="1319078"/>
            <a:ext cx="2808312" cy="1533858"/>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85344" tIns="85344" rIns="85344" bIns="85344" spcCol="1270" anchor="ctr"/>
          <a:lstStyle/>
          <a:p>
            <a:pPr lvl="0" algn="just"/>
            <a:r>
              <a:rPr lang="en-GB" sz="1400" dirty="0" smtClean="0">
                <a:solidFill>
                  <a:schemeClr val="tx1"/>
                </a:solidFill>
                <a:latin typeface="Maiandra GD" panose="020E0502030308020204" pitchFamily="34" charset="0"/>
                <a:cs typeface="Arial" panose="020B0604020202020204" pitchFamily="34" charset="0"/>
              </a:rPr>
              <a:t>If transferral is not possible, the boy, girl or adolescent should be sheltered at the migration station, and the OPIs should verify that the necessary conditions are in place to provide assistance to boys, girls or adolescents in</a:t>
            </a:r>
            <a:r>
              <a:rPr lang="en-GB" sz="1400" dirty="0">
                <a:solidFill>
                  <a:schemeClr val="tx1"/>
                </a:solidFill>
                <a:latin typeface="Maiandra GD" panose="020E0502030308020204" pitchFamily="34" charset="0"/>
                <a:cs typeface="Arial" panose="020B0604020202020204" pitchFamily="34" charset="0"/>
              </a:rPr>
              <a:t> </a:t>
            </a:r>
            <a:r>
              <a:rPr lang="en-GB" sz="1400" dirty="0" smtClean="0">
                <a:solidFill>
                  <a:schemeClr val="tx1"/>
                </a:solidFill>
                <a:latin typeface="Maiandra GD" panose="020E0502030308020204" pitchFamily="34" charset="0"/>
                <a:cs typeface="Arial" panose="020B0604020202020204" pitchFamily="34" charset="0"/>
              </a:rPr>
              <a:t>vulnerable situations. </a:t>
            </a:r>
            <a:r>
              <a:rPr lang="en-GB" sz="1400" dirty="0" smtClean="0">
                <a:latin typeface="Maiandra GD" panose="020E0502030308020204" pitchFamily="34" charset="0"/>
              </a:rPr>
              <a:t> </a:t>
            </a:r>
            <a:endParaRPr lang="en-GB" sz="1400" dirty="0">
              <a:latin typeface="Maiandra GD" panose="020E0502030308020204" pitchFamily="34" charset="0"/>
            </a:endParaRPr>
          </a:p>
        </p:txBody>
      </p:sp>
      <p:sp>
        <p:nvSpPr>
          <p:cNvPr id="79" name="78 Rectángulo"/>
          <p:cNvSpPr/>
          <p:nvPr/>
        </p:nvSpPr>
        <p:spPr>
          <a:xfrm>
            <a:off x="226772" y="1039238"/>
            <a:ext cx="2401012" cy="2031325"/>
          </a:xfrm>
          <a:prstGeom prst="rect">
            <a:avLst/>
          </a:prstGeom>
        </p:spPr>
        <p:txBody>
          <a:bodyPr wrap="square">
            <a:spAutoFit/>
          </a:bodyPr>
          <a:lstStyle/>
          <a:p>
            <a:pPr algn="just"/>
            <a:r>
              <a:rPr lang="en-GB" sz="1400" dirty="0" smtClean="0">
                <a:solidFill>
                  <a:schemeClr val="bg1"/>
                </a:solidFill>
                <a:latin typeface="Maiandra GD" panose="020E0502030308020204" pitchFamily="34" charset="0"/>
                <a:cs typeface="Arial" panose="020B0604020202020204" pitchFamily="34" charset="0"/>
              </a:rPr>
              <a:t>The boy, girl or adolescent will be informed </a:t>
            </a:r>
            <a:r>
              <a:rPr lang="en-GB" sz="1400" dirty="0">
                <a:solidFill>
                  <a:schemeClr val="bg1"/>
                </a:solidFill>
                <a:latin typeface="Maiandra GD" panose="020E0502030308020204" pitchFamily="34" charset="0"/>
                <a:cs typeface="Arial" panose="020B0604020202020204" pitchFamily="34" charset="0"/>
              </a:rPr>
              <a:t>in an age-appropriate </a:t>
            </a:r>
            <a:r>
              <a:rPr lang="en-GB" sz="1400" dirty="0" smtClean="0">
                <a:solidFill>
                  <a:schemeClr val="bg1"/>
                </a:solidFill>
                <a:latin typeface="Maiandra GD" panose="020E0502030308020204" pitchFamily="34" charset="0"/>
                <a:cs typeface="Arial" panose="020B0604020202020204" pitchFamily="34" charset="0"/>
              </a:rPr>
              <a:t>manner about the right to apply for refugee status, and the OPI will accompany the alien unaccompanied migrant boy, girl or adolescent if required. </a:t>
            </a:r>
            <a:endParaRPr lang="en-GB" sz="1400" dirty="0">
              <a:solidFill>
                <a:schemeClr val="bg1"/>
              </a:solidFill>
              <a:latin typeface="Maiandra GD" panose="020E0502030308020204" pitchFamily="34" charset="0"/>
              <a:cs typeface="Arial" panose="020B0604020202020204" pitchFamily="34" charset="0"/>
            </a:endParaRPr>
          </a:p>
        </p:txBody>
      </p:sp>
      <p:sp>
        <p:nvSpPr>
          <p:cNvPr id="80" name="79 Rectángulo"/>
          <p:cNvSpPr/>
          <p:nvPr/>
        </p:nvSpPr>
        <p:spPr>
          <a:xfrm>
            <a:off x="6475762" y="1170474"/>
            <a:ext cx="2416975" cy="1292662"/>
          </a:xfrm>
          <a:prstGeom prst="rect">
            <a:avLst/>
          </a:prstGeom>
        </p:spPr>
        <p:txBody>
          <a:bodyPr wrap="square">
            <a:spAutoFit/>
          </a:bodyPr>
          <a:lstStyle/>
          <a:p>
            <a:pPr lvl="0" algn="just"/>
            <a:r>
              <a:rPr lang="en-GB" sz="1300" dirty="0" smtClean="0">
                <a:solidFill>
                  <a:schemeClr val="bg1"/>
                </a:solidFill>
                <a:latin typeface="Arial" panose="020B0604020202020204" pitchFamily="34" charset="0"/>
                <a:cs typeface="Arial" panose="020B0604020202020204" pitchFamily="34" charset="0"/>
              </a:rPr>
              <a:t>The situation will be resolved – considering the best interest of the child – through one of the following options: assisted return or applying for refugee status.</a:t>
            </a:r>
            <a:endParaRPr lang="en-GB" sz="1300" dirty="0">
              <a:solidFill>
                <a:schemeClr val="bg1"/>
              </a:solidFill>
              <a:latin typeface="Arial" panose="020B0604020202020204" pitchFamily="34" charset="0"/>
              <a:cs typeface="Arial" panose="020B0604020202020204" pitchFamily="34" charset="0"/>
            </a:endParaRPr>
          </a:p>
        </p:txBody>
      </p:sp>
      <p:sp>
        <p:nvSpPr>
          <p:cNvPr id="81" name="80 CuadroTexto"/>
          <p:cNvSpPr txBox="1"/>
          <p:nvPr/>
        </p:nvSpPr>
        <p:spPr>
          <a:xfrm>
            <a:off x="496360" y="5013176"/>
            <a:ext cx="5371784" cy="1453218"/>
          </a:xfrm>
          <a:prstGeom prst="rect">
            <a:avLst/>
          </a:prstGeom>
          <a:noFill/>
        </p:spPr>
        <p:txBody>
          <a:bodyPr wrap="square" rtlCol="0">
            <a:spAutoFit/>
          </a:bodyPr>
          <a:lstStyle/>
          <a:p>
            <a:pPr algn="just">
              <a:lnSpc>
                <a:spcPct val="90000"/>
              </a:lnSpc>
            </a:pPr>
            <a:r>
              <a:rPr lang="en-GB" sz="1400" dirty="0" smtClean="0">
                <a:latin typeface="Maiandra GD" panose="020E0502030308020204" pitchFamily="34" charset="0"/>
                <a:cs typeface="Arial" panose="020B0604020202020204" pitchFamily="34" charset="0"/>
              </a:rPr>
              <a:t>For the cases where assisted return is chosen, relevant procedures will be implemented to enable the boy, girl or adolescent to obtain the required identity and travel documents, if necessary; written notice will be given of the definitive exit of the country and the boy, girl or adolescent will be informed about the return procedure, and a diplomatic or consular representative will be contacted.</a:t>
            </a:r>
            <a:endParaRPr lang="en-GB" sz="1400" dirty="0">
              <a:latin typeface="Maiandra GD" panose="020E0502030308020204" pitchFamily="34" charset="0"/>
              <a:cs typeface="Arial" panose="020B0604020202020204" pitchFamily="34" charset="0"/>
            </a:endParaRPr>
          </a:p>
        </p:txBody>
      </p:sp>
      <p:grpSp>
        <p:nvGrpSpPr>
          <p:cNvPr id="82" name="14 Grupo"/>
          <p:cNvGrpSpPr/>
          <p:nvPr/>
        </p:nvGrpSpPr>
        <p:grpSpPr>
          <a:xfrm>
            <a:off x="6440209" y="5013176"/>
            <a:ext cx="2452271" cy="1277061"/>
            <a:chOff x="3022807" y="2111378"/>
            <a:chExt cx="2452271" cy="1471362"/>
          </a:xfrm>
          <a:scene3d>
            <a:camera prst="orthographicFront"/>
            <a:lightRig rig="chilly" dir="t"/>
          </a:scene3d>
        </p:grpSpPr>
        <p:sp>
          <p:nvSpPr>
            <p:cNvPr id="83" name="82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txBody>
            <a:bodyPr lIns="99568" tIns="99568" rIns="99568" bIns="99568" spcCol="1270" anchor="ctr"/>
            <a:lstStyle/>
            <a:p>
              <a:pPr algn="ctr" defTabSz="622300" fontAlgn="auto">
                <a:lnSpc>
                  <a:spcPct val="90000"/>
                </a:lnSpc>
                <a:spcAft>
                  <a:spcPct val="35000"/>
                </a:spcAft>
                <a:defRPr/>
              </a:pPr>
              <a:endParaRPr lang="en-GB" sz="1400" dirty="0">
                <a:solidFill>
                  <a:sysClr val="windowText" lastClr="000000"/>
                </a:solidFill>
                <a:latin typeface="Maiandra GD" panose="020E0502030308020204" pitchFamily="34" charset="0"/>
                <a:cs typeface="Arial" pitchFamily="34" charset="0"/>
              </a:endParaRPr>
            </a:p>
          </p:txBody>
        </p:sp>
        <p:sp>
          <p:nvSpPr>
            <p:cNvPr id="84" name="83 Rectángulo"/>
            <p:cNvSpPr/>
            <p:nvPr/>
          </p:nvSpPr>
          <p:spPr>
            <a:xfrm>
              <a:off x="3022807" y="2111378"/>
              <a:ext cx="2452271" cy="1471362"/>
            </a:xfrm>
            <a:prstGeom prst="rect">
              <a:avLst/>
            </a:prstGeom>
          </p:spPr>
          <p:style>
            <a:lnRef idx="3">
              <a:schemeClr val="lt1"/>
            </a:lnRef>
            <a:fillRef idx="1">
              <a:schemeClr val="accent4"/>
            </a:fillRef>
            <a:effectRef idx="1">
              <a:schemeClr val="accent4"/>
            </a:effectRef>
            <a:fontRef idx="minor">
              <a:schemeClr val="lt1"/>
            </a:fontRef>
          </p:style>
        </p:sp>
      </p:grpSp>
      <p:sp>
        <p:nvSpPr>
          <p:cNvPr id="85" name="84 CuadroTexto"/>
          <p:cNvSpPr txBox="1"/>
          <p:nvPr/>
        </p:nvSpPr>
        <p:spPr>
          <a:xfrm>
            <a:off x="6516216" y="4941168"/>
            <a:ext cx="2304255" cy="1384995"/>
          </a:xfrm>
          <a:prstGeom prst="rect">
            <a:avLst/>
          </a:prstGeom>
          <a:noFill/>
        </p:spPr>
        <p:txBody>
          <a:bodyPr wrap="square" rtlCol="0">
            <a:spAutoFit/>
          </a:bodyPr>
          <a:lstStyle/>
          <a:p>
            <a:pPr algn="just"/>
            <a:r>
              <a:rPr lang="en-GB" sz="1400" dirty="0" smtClean="0">
                <a:solidFill>
                  <a:schemeClr val="bg1"/>
                </a:solidFill>
                <a:latin typeface="Maiandra GD" panose="020E0502030308020204" pitchFamily="34" charset="0"/>
                <a:cs typeface="Arial" panose="020B0604020202020204" pitchFamily="34" charset="0"/>
              </a:rPr>
              <a:t>Finally, the OPI should accompany the unaccompanied alien migrant boy, girl or adolescent to his or her country of origin.</a:t>
            </a:r>
            <a:endParaRPr lang="en-GB" sz="1400" dirty="0">
              <a:solidFill>
                <a:schemeClr val="bg1"/>
              </a:solidFill>
              <a:latin typeface="Maiandra GD" panose="020E0502030308020204" pitchFamily="34" charset="0"/>
              <a:cs typeface="Arial" panose="020B0604020202020204" pitchFamily="34" charset="0"/>
            </a:endParaRPr>
          </a:p>
        </p:txBody>
      </p:sp>
      <p:sp>
        <p:nvSpPr>
          <p:cNvPr id="33" name="32 Rectángulo"/>
          <p:cNvSpPr/>
          <p:nvPr/>
        </p:nvSpPr>
        <p:spPr>
          <a:xfrm>
            <a:off x="3891452" y="0"/>
            <a:ext cx="5148064" cy="52322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en-GB" altLang="es-MX" sz="1400" b="1" dirty="0">
                <a:latin typeface="Maiandra GD" panose="020E0502030308020204" pitchFamily="34" charset="0"/>
                <a:cs typeface="Times New Roman" pitchFamily="18" charset="0"/>
              </a:rPr>
              <a:t>ASSISTANCE PROCEDURE FOR ALIEN UNACCOMPANIED BOYS, GIRLS AND </a:t>
            </a:r>
            <a:r>
              <a:rPr lang="en-GB" altLang="es-MX" sz="1400" b="1" dirty="0" smtClean="0">
                <a:latin typeface="Maiandra GD" panose="020E0502030308020204" pitchFamily="34" charset="0"/>
                <a:cs typeface="Times New Roman" pitchFamily="18" charset="0"/>
              </a:rPr>
              <a:t>ADOLESCENTS</a:t>
            </a:r>
            <a:endParaRPr lang="en-GB" altLang="es-MX" sz="1400" b="1" dirty="0">
              <a:latin typeface="Maiandra GD" panose="020E0502030308020204" pitchFamily="34" charset="0"/>
              <a:cs typeface="Times New Roman" pitchFamily="18" charset="0"/>
            </a:endParaRPr>
          </a:p>
        </p:txBody>
      </p:sp>
      <p:sp>
        <p:nvSpPr>
          <p:cNvPr id="45" name="44 Elipse"/>
          <p:cNvSpPr/>
          <p:nvPr/>
        </p:nvSpPr>
        <p:spPr>
          <a:xfrm>
            <a:off x="8676456" y="701636"/>
            <a:ext cx="432048" cy="3231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2</a:t>
            </a:r>
            <a:endParaRPr lang="en-GB" dirty="0"/>
          </a:p>
        </p:txBody>
      </p:sp>
      <p:sp>
        <p:nvSpPr>
          <p:cNvPr id="46" name="45 Flecha derecha"/>
          <p:cNvSpPr/>
          <p:nvPr/>
        </p:nvSpPr>
        <p:spPr>
          <a:xfrm>
            <a:off x="2699792" y="1772816"/>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46 Flecha derecha"/>
          <p:cNvSpPr/>
          <p:nvPr/>
        </p:nvSpPr>
        <p:spPr>
          <a:xfrm>
            <a:off x="5940152" y="184482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47 Flecha derecha"/>
          <p:cNvSpPr/>
          <p:nvPr/>
        </p:nvSpPr>
        <p:spPr>
          <a:xfrm>
            <a:off x="107504" y="551723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48 Flecha derecha"/>
          <p:cNvSpPr/>
          <p:nvPr/>
        </p:nvSpPr>
        <p:spPr>
          <a:xfrm>
            <a:off x="5987566" y="557969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6" name="Picture 6" descr="http://www.inm.gob.mx/data/themes/inm-bootstrap/static-resources/images/galeria/2014/dia_nino8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140968"/>
            <a:ext cx="2341408" cy="16963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inm.gob.mx/data/themes/inm-bootstrap/static-resources/images/galeria/2014/dia_nino9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87" y="3203742"/>
            <a:ext cx="214770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grego\AppData\Local\Microsoft\Windows\Temporary Internet Files\Content.Outlook\FVYX39G3\DSC_0306 (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484" y="3211652"/>
            <a:ext cx="2437529" cy="162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373574"/>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5" descr="data:image/jpeg;base64,/9j/4AAQSkZJRgABAQAAAQABAAD/2wCEAAkGBxMTEBUUExIUFBUSEhUYFxcYGBgdFBQXGxQWGBgXGBgaKCkgGR0mGxMVJDEhJSkrLi4uFx8zODMsNygtLisBCgoKBQUFDgUFDisZExkrKysrKysrKysrKysrKysrKysrKysrKysrKysrKysrKysrKysrKysrKysrKysrKysrK//AABEIAKMAxAMBIgACEQEDEQH/xAAcAAEAAwADAQEAAAAAAAAAAAAABQYHAQIEAwj/xABKEAABAwICBAcNAwsCBwAAAAABAAIDBBEFEgYTITEHIkFRU2GzCBQWMzRxc3SRk5TS0zWBoRUjJDJCRFKEsbLEkvAlQ2KiwsPh/8QAFAEBAAAAAAAAAAAAAAAAAAAAAP/EABQRAQAAAAAAAAAAAAAAAAAAAAD/2gAMAwEAAhEDEQA/ANxREQEREEXpFiLqemfKxge8ZQ1pJa0uc4NALgCQLu5io4T4r0FF76X5F99MvI3elg7eNTjd5QV3XYp0FF7+X6aa7FOgovfy/TVkRBW9dinQUXv5fpprsU6Ci9/L9NWREFb12KdBRe/l+mmuxToKL38v01ZEQVvXYp0FF7+X6aa7FOgovfy/TVkRBW9dinQUXv5fpprsU6Ci9/L9NWREFb12KdBRe/l+mmuxToKL38v01ZEQVvXYp0FF7+X6a9mj2ISytlEzI2SQzOjIY4uYbNa4EFwB3OHIphQejvjKz1x3YxIJxERAREQEREBERAREQQOmXkbvSwdvGpxu8qD0y8jd6WDt41ON3lB2REQERcOKA4r4z1TWDjva3rcQP6rL+FLhIkp5O8qHjVTyGueBfVl2xrWjcXnr3KLp+BSSoZrK2ukM79pAAcGX22Jcdu3msg1+nxOF5s2aJx5mvaT7AV3qq+OMXkkZGCbAvcGg/wCqy/H+leDNo6p8DZmT6s2MjAQM3KLXO0dRU3oDoVJi0szdfkMMbXZnAvBJcQGnbcbiUH6hp8VhkdaOaKQ8zXtcfYCvYF+PtKdGanDZxHMMrrXY9hOV4vva7Yt94E9I5qzDiZ3FzoJjGHne9oY1wv1jNZBoqIiAoPR3xlZ647sYlOKD0d8ZWeuO7GJBOIiICIiAiIgIiICIiCB0y8jd6WDt41ON3lQemXkbvSwdvGpxu8oOyIiAonSrGBSUc1QRfUxlwHObcUe2ylSst7obE8mGMiG+eoaDz5WAvJH3hg+9BR+AigNTiktVKc7oYzISd5kkcRfz/rLU+FrSg0GHuew2mnOqjPKCQS51/wDpFyOsjnVH7mqHZXP2bTTt9muJ/qPYvF3SVWTU0kX7LIZHjzueGn8Ix7UH07n3R6OYVc80bJW8SFoeA4XN3SEg8ttXt6ytmwTAaaka5tNBHCHG7gwWzHnPOqP3P9MG4QHD/mTyuP3EN/o1aWgj8YwanqmZKiFkzQbgPAIB5xzLthWEw00ergiZFHcnKwAC53nrK9yICIiAoPR3xlZ647sYlOKD0d8ZWeuO7GJBOIiICIiAiIgIiICIiCB0y8jd6WDt41ON3lQemXkbvSwdvGpxu8oOyIiDgrCe6Vl41C3mbUH2mEf+K2HSKWqEDu9GRvmJAaJXFrADe5JG02HIvzhws4fiTJopcSfG50wkEYjddjAzJmaG2GXxjee6DQO5uj/Rap1t87B57R7v+5V/ujz+nU/qv/teq5wa0OLSsn/Js2rDCwytzgXuHZTYg/wu29S8HCDh9fDUt/KL88z2XBzB3EzEcm7aCg3HgHP/AAeP003960Ulfl/QzAcampQ+hkkbCXOADZcgzA8bZ51OHRHSbp5vif8A6g/QgK5UZozFKyjgbOSZWxMEhJuS623by7VJoCIiAoPR3xlZ647sYlOKD0d8ZWeuO7GJBOIiICIiAiIgIiICIiCB0y8jd6WDt41ON3lQemXkbvSwdvGpxu8oOyIiAsN7pj9w/mv8dbksN7pj9w/mv8ZBz3M+7EP5X/IUP3R32hB6sO0ep7uah+areuSD+2RQPdHfaEHqw7R6DReAb7Gj9LN2hWiLO+Ab7Gj9LN2hWiICIiAiIgKD0d8ZWeuO7GJTig9HfGVnrjuxiQTiIiAiIgIiICIiAiIggdMvI3elg7eNTjd5UHpl5G70sHbxqcbvKDsiIgLDe6Y/cP5r/GW4lYR3SlQ0voWZgXNbUOcOVodqQ2/nLHexB7u5q8TWekh/tkUB3R32hB6sO0epvuapm5K1l+NngdbqtIL/AIKud0FWNkxNrWkOMVO1rrfskuc6x67EbEGm8A32NH6WbtCtEWY8AFYx2FasOu6KZ+cfw5iXN9ov7Fp10BERAREQFB6O+MrPXHdjEpxQejvjKz1x3YxIJxERAREQEREBERAREQQOmXkbvSwdvGpxu8qD0y8jd6WDt41ON3lB2REQVrTXRh1fA2JtTJTFkgfnjvmNmublNiNnG5+RZ/PwDNe4ufiMz3He50YLj5yXXWyogx2l4DNU7NFic8brWzMZldbmuHgr4u4AYybmvlJO0nVNuT/qW0IgxmPgEY03biErfNEAfwcr7wf6Jfk2CSLXvn1kpkzPFiLta228/wAF/vVpRAREQEREBQejvjKz1x3YxKcUHo74ys9cd2MSCcREQEREBERAREQEREEFpkD3m8hrnZXxOIa0ucQ2ZjjZrbk7AdgC8w01p7+Lq/hKn5FZbLlBW/DWn6Os+EqfkTw1p+jrPhKn5FZEQVvw1p+jrPhKn5E8Nafo6z4Sp+RWREFb8Nafo6z4Sp+RPDWn6Os+EqfkVkRBW/DWn6Os+EqfkTw1p+jrPhKn5FZEQVvw1p+jrPhKn5E8Nafo6z4Sp+RWREFb8Nafo6z4Sp+RPDWn6Os+EqfkVkRBW/DWn6Os+EqfkXbRGfWCpkDZGtkq3ObnY9jiBHG2+V4BG1p5FYlxZByiIgIiICIiDw4rXiCJ0jmPc1gJIY3M6wFyco2mwHWVW8I4R6SqDjTR1UwYQHFlO85Sb2vbzFWjEvEyejf/AGlYbwF6RxUtNUtkjqHZpWOvFDJIAMluMWA5fv50GyaN6RQ1rHvh1gEUhjeJGOY5rw1riC123c8KXus8h05paakhqTERPijtY2CO2eR5yxgm5s3itjF91174tPRHWso62B1NLMAYnZg6J9zYNzDc6+zz2CC6XXDiqFjXCM2DEO8m0k8sgaScoF3cUuGraNrr2NyuI+EuMxU36LN3zWFwjpt0mUOLQ9xNsrDa4PKAeZB763TmNmKxYdqZdZKTxyAGAZXOBHK6+Uq38iw+rqZZNLqMzQal4jtlDw8EaqXaHAD/AGFuSCmHhIo++TTZKozgkaoQPL9m/YN469ykKHS6CWpbTCOojlexzwJYXsBa21yC7fvG7nWW4riDYNLjI8SOa2MC0bHPf4rkY25I2cyu0Gl9LLPU1Esb42YbDGWySRvjm/P6wSNyOsSPzEdtm+6C+tK5us6l4TclMyskoZW0crrNlzsMguTZzo+RpINtq9ul3CRBRQwTCKSeKpbmjkYW5N18pub3t1ILxdMypOlvCE2hnhhkppSaktyPBZqzdzQ7lzbM45OVcaX8ITKKripTTTSSTFuUgcQtc7LxTveb8g+9Bd7rhxVEwrhED8S7wnpJaWVzbx5yw5rAu25SRtAO4kbCvdiGmg79dRUsDqqeNpdJxg2KIbP13m+3aBYA70HTRbTuKtrp6WOGVhp2EvMgDTcPDcoZvG871cbrEeCerJxzFJZWao6uRz2k31dpmlwJ6rK14rwoMihFU2llkozNqxMC0Fx28ZrDty3bvNroNDLlA6WaVU+Hwiaoc4Nc8MblGYlxBO7zNJVQ4WNPpaKmjNNGb1bLsnOXK0Wa7Y3aS6zhvAG1ejTXSmKKhEmIYZIWulLWQv1T25g27XOc0lrL5nW5dhQXyhq2SxskYbtka1zTzgi4/Ar1Kn43ptT0dNTvexxfUsj1MEYBe4lrbBo3ADM0XPOvm3TwRV0dHWwOppJwDE7OHxPubBufZZ19nNflQXRcXVJxjhCZFiLaBlLPLK4X2ZQCMpc3Jc2dex2kgC29c6K6fNqq2ailp5KaeEE5HlrrgWvtabXs4Hm2oLsiIgitI8Tjgp5HSuytLHNFgSSS02aAATcrKe5/qBDHPBM2SKSSVjmB7HjOMhBsSLbCPxW1AJZBjXCvgEkNZh9XDC59PSuZnZG2+ryziXa0AnKQXexfPTZgxXFsPFHeWOGzpZmtdkjbrWusXkWzANNhzuC2my4EYG4AIMWxmsb4VxVBD9THGI3yZH5GvDXgjMBbeQOZd+ECOWjx+mxF0T30wYxrnNaXZNjmOuQDYgOzddutbPZHNB2EXQYVjGMRv0mpKpolMLIm3OqlzbY5BfJbMRdw3BblrRlzclr7ju8x2rs1gG4Ddb7lzZBhTcTZ4Ud92k73LMuu1cmS+qte9t11e+FDR51Xhs/ezM00ohOz9aVsTy9rdu+2d9h1q9rghBhdZi7ZdG2ULWSGraI4u98jtbdsgObKRsFhe/WvhwmaPzwYDh0Tmue6BxElgTqy6MkA23AHZdb1qxe9hfn5ULAd4QYFwoY6ysmwySCOciMvLrwSgnjwE5bjj2ym+W6kuEXEGyY1h07BI6KEsMjhHINWNcTxuLcbNvtW16sXvYXAsDygdXsXOVBiePTN8K4J7OMMTGtdIGOLGnVSCxIFv22j7wumj1ScKx6t77jkEdY55jlax7mnNKXt2tG3Y4g23Fq28hC0HeEGFaA12XGsTk1UrhO2YRtMUhzu1mYMcADluBy2UDj+MVNfhUpl14liqG/o0UBbTRRDMc7rNuNptcu5Av0kGjm3rktHNv3oMC4V5O+sJw6WBkrmQgxvJjeLHVRi5uN3EIvuupbhex2KvwuMU7ZXOdUMc1uqkDiAw3cLja278txcXNlsxYOYLkNQYXp3TSu/JOIQxSTRUscAlDGuzRuifG83ba4vYi9v2V6dPGflbFKBtCXSNh40srQckTTIx2+2xwDSbdYW12XDWgbhZBjGL1TfCyGYBxiaxsTpAx+Rr8r22Jts2kD7188Ely6W1EzmvEUgdG2QsfkL9XE22a1v1mkX3bFtlksg5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2" name="AutoShape 7" descr="data:image/jpeg;base64,/9j/4AAQSkZJRgABAQAAAQABAAD/2wCEAAkGBxMTEBUUExIUFBUSEhUYFxcYGBgdFBQXGxQWGBgXGBgaKCkgGR0mGxMVJDEhJSkrLi4uFx8zODMsNygtLisBCgoKBQUFDgUFDisZExkrKysrKysrKysrKysrKysrKysrKysrKysrKysrKysrKysrKysrKysrKysrKysrKysrK//AABEIAKMAxAMBIgACEQEDEQH/xAAcAAEAAwADAQEAAAAAAAAAAAAABQYHAQIEAwj/xABKEAABAwICBAcNAwsCBwAAAAABAAIDBBEFEgYTITEHIkFRU2GzCBQWMzRxc3SRk5TS0zWBoRUjJDJCRFKEsbLEkvAlQ2KiwsPh/8QAFAEBAAAAAAAAAAAAAAAAAAAAAP/EABQRAQAAAAAAAAAAAAAAAAAAAAD/2gAMAwEAAhEDEQA/ANxREQEREEXpFiLqemfKxge8ZQ1pJa0uc4NALgCQLu5io4T4r0FF76X5F99MvI3elg7eNTjd5QV3XYp0FF7+X6aa7FOgovfy/TVkRBW9dinQUXv5fpprsU6Ci9/L9NWREFb12KdBRe/l+mmuxToKL38v01ZEQVvXYp0FF7+X6aa7FOgovfy/TVkRBW9dinQUXv5fpprsU6Ci9/L9NWREFb12KdBRe/l+mmuxToKL38v01ZEQVvXYp0FF7+X6a9mj2ISytlEzI2SQzOjIY4uYbNa4EFwB3OHIphQejvjKz1x3YxIJxERAREQEREBERAREQQOmXkbvSwdvGpxu8qD0y8jd6WDt41ON3lB2REQERcOKA4r4z1TWDjva3rcQP6rL+FLhIkp5O8qHjVTyGueBfVl2xrWjcXnr3KLp+BSSoZrK2ukM79pAAcGX22Jcdu3msg1+nxOF5s2aJx5mvaT7AV3qq+OMXkkZGCbAvcGg/wCqy/H+leDNo6p8DZmT6s2MjAQM3KLXO0dRU3oDoVJi0szdfkMMbXZnAvBJcQGnbcbiUH6hp8VhkdaOaKQ8zXtcfYCvYF+PtKdGanDZxHMMrrXY9hOV4vva7Yt94E9I5qzDiZ3FzoJjGHne9oY1wv1jNZBoqIiAoPR3xlZ647sYlOKD0d8ZWeuO7GJBOIiICIiAiIgIiICIiCB0y8jd6WDt41ON3lQemXkbvSwdvGpxu8oOyIiAonSrGBSUc1QRfUxlwHObcUe2ylSst7obE8mGMiG+eoaDz5WAvJH3hg+9BR+AigNTiktVKc7oYzISd5kkcRfz/rLU+FrSg0GHuew2mnOqjPKCQS51/wDpFyOsjnVH7mqHZXP2bTTt9muJ/qPYvF3SVWTU0kX7LIZHjzueGn8Ix7UH07n3R6OYVc80bJW8SFoeA4XN3SEg8ttXt6ytmwTAaaka5tNBHCHG7gwWzHnPOqP3P9MG4QHD/mTyuP3EN/o1aWgj8YwanqmZKiFkzQbgPAIB5xzLthWEw00ergiZFHcnKwAC53nrK9yICIiAoPR3xlZ647sYlOKD0d8ZWeuO7GJBOIiICIiAiIgIiICIiCB0y8jd6WDt41ON3lQemXkbvSwdvGpxu8oOyIiDgrCe6Vl41C3mbUH2mEf+K2HSKWqEDu9GRvmJAaJXFrADe5JG02HIvzhws4fiTJopcSfG50wkEYjddjAzJmaG2GXxjee6DQO5uj/Rap1t87B57R7v+5V/ujz+nU/qv/teq5wa0OLSsn/Js2rDCwytzgXuHZTYg/wu29S8HCDh9fDUt/KL88z2XBzB3EzEcm7aCg3HgHP/AAeP003960Ulfl/QzAcampQ+hkkbCXOADZcgzA8bZ51OHRHSbp5vif8A6g/QgK5UZozFKyjgbOSZWxMEhJuS623by7VJoCIiAoPR3xlZ647sYlOKD0d8ZWeuO7GJBOIiICIiAiIgIiICIiCB0y8jd6WDt41ON3lQemXkbvSwdvGpxu8oOyIiAsN7pj9w/mv8dbksN7pj9w/mv8ZBz3M+7EP5X/IUP3R32hB6sO0ep7uah+areuSD+2RQPdHfaEHqw7R6DReAb7Gj9LN2hWiLO+Ab7Gj9LN2hWiICIiAiIgKD0d8ZWeuO7GJTig9HfGVnrjuxiQTiIiAiIgIiICIiAiIggdMvI3elg7eNTjd5UHpl5G70sHbxqcbvKDsiIgLDe6Y/cP5r/GW4lYR3SlQ0voWZgXNbUOcOVodqQ2/nLHexB7u5q8TWekh/tkUB3R32hB6sO0epvuapm5K1l+NngdbqtIL/AIKud0FWNkxNrWkOMVO1rrfskuc6x67EbEGm8A32NH6WbtCtEWY8AFYx2FasOu6KZ+cfw5iXN9ov7Fp10BERAREQFB6O+MrPXHdjEpxQejvjKz1x3YxIJxERAREQEREBERAREQQOmXkbvSwdvGpxu8qD0y8jd6WDt41ON3lB2REQVrTXRh1fA2JtTJTFkgfnjvmNmublNiNnG5+RZ/PwDNe4ufiMz3He50YLj5yXXWyogx2l4DNU7NFic8brWzMZldbmuHgr4u4AYybmvlJO0nVNuT/qW0IgxmPgEY03biErfNEAfwcr7wf6Jfk2CSLXvn1kpkzPFiLta228/wAF/vVpRAREQEREBQejvjKz1x3YxKcUHo74ys9cd2MSCcREQEREBERAREQEREEFpkD3m8hrnZXxOIa0ucQ2ZjjZrbk7AdgC8w01p7+Lq/hKn5FZbLlBW/DWn6Os+EqfkTw1p+jrPhKn5FZEQVvw1p+jrPhKn5E8Nafo6z4Sp+RWREFb8Nafo6z4Sp+RPDWn6Os+EqfkVkRBW/DWn6Os+EqfkTw1p+jrPhKn5FZEQVvw1p+jrPhKn5E8Nafo6z4Sp+RWREFb8Nafo6z4Sp+RPDWn6Os+EqfkVkRBW/DWn6Os+EqfkXbRGfWCpkDZGtkq3ObnY9jiBHG2+V4BG1p5FYlxZByiIgIiICIiDw4rXiCJ0jmPc1gJIY3M6wFyco2mwHWVW8I4R6SqDjTR1UwYQHFlO85Sb2vbzFWjEvEyejf/AGlYbwF6RxUtNUtkjqHZpWOvFDJIAMluMWA5fv50GyaN6RQ1rHvh1gEUhjeJGOY5rw1riC123c8KXus8h05paakhqTERPijtY2CO2eR5yxgm5s3itjF91174tPRHWso62B1NLMAYnZg6J9zYNzDc6+zz2CC6XXDiqFjXCM2DEO8m0k8sgaScoF3cUuGraNrr2NyuI+EuMxU36LN3zWFwjpt0mUOLQ9xNsrDa4PKAeZB763TmNmKxYdqZdZKTxyAGAZXOBHK6+Uq38iw+rqZZNLqMzQal4jtlDw8EaqXaHAD/AGFuSCmHhIo++TTZKozgkaoQPL9m/YN469ykKHS6CWpbTCOojlexzwJYXsBa21yC7fvG7nWW4riDYNLjI8SOa2MC0bHPf4rkY25I2cyu0Gl9LLPU1Esb42YbDGWySRvjm/P6wSNyOsSPzEdtm+6C+tK5us6l4TclMyskoZW0crrNlzsMguTZzo+RpINtq9ul3CRBRQwTCKSeKpbmjkYW5N18pub3t1ILxdMypOlvCE2hnhhkppSaktyPBZqzdzQ7lzbM45OVcaX8ITKKripTTTSSTFuUgcQtc7LxTveb8g+9Bd7rhxVEwrhED8S7wnpJaWVzbx5yw5rAu25SRtAO4kbCvdiGmg79dRUsDqqeNpdJxg2KIbP13m+3aBYA70HTRbTuKtrp6WOGVhp2EvMgDTcPDcoZvG871cbrEeCerJxzFJZWao6uRz2k31dpmlwJ6rK14rwoMihFU2llkozNqxMC0Fx28ZrDty3bvNroNDLlA6WaVU+Hwiaoc4Nc8MblGYlxBO7zNJVQ4WNPpaKmjNNGb1bLsnOXK0Wa7Y3aS6zhvAG1ejTXSmKKhEmIYZIWulLWQv1T25g27XOc0lrL5nW5dhQXyhq2SxskYbtka1zTzgi4/Ar1Kn43ptT0dNTvexxfUsj1MEYBe4lrbBo3ADM0XPOvm3TwRV0dHWwOppJwDE7OHxPubBufZZ19nNflQXRcXVJxjhCZFiLaBlLPLK4X2ZQCMpc3Jc2dex2kgC29c6K6fNqq2ailp5KaeEE5HlrrgWvtabXs4Hm2oLsiIgitI8Tjgp5HSuytLHNFgSSS02aAATcrKe5/qBDHPBM2SKSSVjmB7HjOMhBsSLbCPxW1AJZBjXCvgEkNZh9XDC59PSuZnZG2+ryziXa0AnKQXexfPTZgxXFsPFHeWOGzpZmtdkjbrWusXkWzANNhzuC2my4EYG4AIMWxmsb4VxVBD9THGI3yZH5GvDXgjMBbeQOZd+ECOWjx+mxF0T30wYxrnNaXZNjmOuQDYgOzddutbPZHNB2EXQYVjGMRv0mpKpolMLIm3OqlzbY5BfJbMRdw3BblrRlzclr7ju8x2rs1gG4Ddb7lzZBhTcTZ4Ud92k73LMuu1cmS+qte9t11e+FDR51Xhs/ezM00ohOz9aVsTy9rdu+2d9h1q9rghBhdZi7ZdG2ULWSGraI4u98jtbdsgObKRsFhe/WvhwmaPzwYDh0Tmue6BxElgTqy6MkA23AHZdb1qxe9hfn5ULAd4QYFwoY6ysmwySCOciMvLrwSgnjwE5bjj2ym+W6kuEXEGyY1h07BI6KEsMjhHINWNcTxuLcbNvtW16sXvYXAsDygdXsXOVBiePTN8K4J7OMMTGtdIGOLGnVSCxIFv22j7wumj1ScKx6t77jkEdY55jlax7mnNKXt2tG3Y4g23Fq28hC0HeEGFaA12XGsTk1UrhO2YRtMUhzu1mYMcADluBy2UDj+MVNfhUpl14liqG/o0UBbTRRDMc7rNuNptcu5Av0kGjm3rktHNv3oMC4V5O+sJw6WBkrmQgxvJjeLHVRi5uN3EIvuupbhex2KvwuMU7ZXOdUMc1uqkDiAw3cLja278txcXNlsxYOYLkNQYXp3TSu/JOIQxSTRUscAlDGuzRuifG83ba4vYi9v2V6dPGflbFKBtCXSNh40srQckTTIx2+2xwDSbdYW12XDWgbhZBjGL1TfCyGYBxiaxsTpAx+Rr8r22Jts2kD7188Ely6W1EzmvEUgdG2QsfkL9XE22a1v1mkX3bFtlksg5REQEREBERAREQEREBERAREQEREBERAREQEREBERAREQERE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21 Rectángulo"/>
          <p:cNvSpPr/>
          <p:nvPr/>
        </p:nvSpPr>
        <p:spPr>
          <a:xfrm>
            <a:off x="3888432" y="44624"/>
            <a:ext cx="5220072" cy="307777"/>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GB" sz="1400" b="1" dirty="0" smtClean="0">
                <a:solidFill>
                  <a:prstClr val="white"/>
                </a:solidFill>
                <a:effectLst>
                  <a:outerShdw blurRad="38100" dist="38100" dir="2700000" algn="tl">
                    <a:srgbClr val="000000">
                      <a:alpha val="43137"/>
                    </a:srgbClr>
                  </a:outerShdw>
                </a:effectLst>
                <a:latin typeface="Maiandra GD" panose="020E0502030308020204" pitchFamily="34" charset="0"/>
                <a:cs typeface="Times New Roman" panose="02020603050405020304" pitchFamily="18" charset="0"/>
              </a:rPr>
              <a:t>ADDITIONAL ACTIVITIES</a:t>
            </a:r>
            <a:endParaRPr lang="en-GB" sz="1400" b="1" dirty="0">
              <a:solidFill>
                <a:prstClr val="white"/>
              </a:solidFill>
              <a:effectLst>
                <a:outerShdw blurRad="38100" dist="38100" dir="2700000" algn="tl">
                  <a:srgbClr val="000000">
                    <a:alpha val="43137"/>
                  </a:srgbClr>
                </a:outerShdw>
              </a:effectLst>
              <a:latin typeface="Maiandra GD" panose="020E0502030308020204" pitchFamily="34" charset="0"/>
              <a:cs typeface="Times New Roman" panose="02020603050405020304" pitchFamily="18" charset="0"/>
            </a:endParaRPr>
          </a:p>
        </p:txBody>
      </p:sp>
      <p:pic>
        <p:nvPicPr>
          <p:cNvPr id="1028" name="Picture 4" descr="http://www.inm.gob.mx/data/themes/inm-bootstrap/static-resources/images/galeria/2014/dia_nino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2520280" cy="2603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452" y="2711691"/>
            <a:ext cx="2520280" cy="2568465"/>
          </a:xfrm>
          <a:prstGeom prst="rect">
            <a:avLst/>
          </a:prstGeom>
          <a:ln>
            <a:noFill/>
          </a:ln>
          <a:effectLst>
            <a:outerShdw blurRad="292100" dist="139700" dir="2700000" algn="tl" rotWithShape="0">
              <a:srgbClr val="333333">
                <a:alpha val="65000"/>
              </a:srgbClr>
            </a:outerShdw>
          </a:effectLst>
        </p:spPr>
      </p:pic>
      <p:pic>
        <p:nvPicPr>
          <p:cNvPr id="2052" name="Picture 4" descr="http://www.inm.gob.mx/data/themes/inm-bootstrap/static-resources/images/galeria/2014/dia_nin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731" y="2711691"/>
            <a:ext cx="2314389" cy="25684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395535" y="1227138"/>
            <a:ext cx="8298197" cy="1169551"/>
          </a:xfrm>
          <a:prstGeom prst="rect">
            <a:avLst/>
          </a:prstGeom>
        </p:spPr>
        <p:txBody>
          <a:bodyPr wrap="square">
            <a:spAutoFit/>
          </a:bodyPr>
          <a:lstStyle/>
          <a:p>
            <a:pPr algn="just" fontAlgn="base">
              <a:spcBef>
                <a:spcPct val="0"/>
              </a:spcBef>
              <a:spcAft>
                <a:spcPct val="0"/>
              </a:spcAft>
              <a:defRPr/>
            </a:pPr>
            <a:endParaRPr lang="en-GB" sz="1400" i="1" dirty="0" smtClean="0">
              <a:solidFill>
                <a:prstClr val="black"/>
              </a:solidFill>
              <a:latin typeface="Arial" panose="020B0604020202020204" pitchFamily="34" charset="0"/>
              <a:cs typeface="Arial" panose="020B0604020202020204" pitchFamily="34" charset="0"/>
            </a:endParaRPr>
          </a:p>
          <a:p>
            <a:pPr marL="285750" indent="-285750" algn="just" fontAlgn="base">
              <a:spcBef>
                <a:spcPct val="0"/>
              </a:spcBef>
              <a:spcAft>
                <a:spcPct val="0"/>
              </a:spcAft>
              <a:buFontTx/>
              <a:buBlip>
                <a:blip r:embed="rId5"/>
              </a:buBlip>
              <a:defRPr/>
            </a:pPr>
            <a:r>
              <a:rPr lang="en-GB" sz="1400" dirty="0" smtClean="0">
                <a:solidFill>
                  <a:prstClr val="black"/>
                </a:solidFill>
                <a:latin typeface="Maiandra GD" panose="020E0502030308020204" pitchFamily="34" charset="0"/>
                <a:cs typeface="Arial" panose="020B0604020202020204" pitchFamily="34" charset="0"/>
              </a:rPr>
              <a:t>The OPIs promote recreational activities each day – games and sports and cultural activities –which are appropriate for the age of each boy, girl or adolescent.</a:t>
            </a:r>
          </a:p>
          <a:p>
            <a:pPr algn="just" fontAlgn="base">
              <a:spcBef>
                <a:spcPct val="0"/>
              </a:spcBef>
              <a:spcAft>
                <a:spcPct val="0"/>
              </a:spcAft>
              <a:defRPr/>
            </a:pPr>
            <a:endParaRPr lang="en-GB" sz="1400" dirty="0" smtClean="0">
              <a:solidFill>
                <a:prstClr val="black"/>
              </a:solidFill>
              <a:latin typeface="Maiandra GD" panose="020E0502030308020204" pitchFamily="34" charset="0"/>
              <a:cs typeface="Arial" panose="020B0604020202020204" pitchFamily="34" charset="0"/>
            </a:endParaRPr>
          </a:p>
          <a:p>
            <a:pPr algn="just" fontAlgn="base">
              <a:spcBef>
                <a:spcPct val="0"/>
              </a:spcBef>
              <a:spcAft>
                <a:spcPct val="0"/>
              </a:spcAft>
              <a:defRPr/>
            </a:pPr>
            <a:endParaRPr lang="en-GB"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679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0" b="89286" l="0" r="100000"/>
                    </a14:imgEffect>
                    <a14:imgEffect>
                      <a14:saturation sat="200000"/>
                    </a14:imgEffect>
                  </a14:imgLayer>
                </a14:imgProps>
              </a:ext>
              <a:ext uri="{28A0092B-C50C-407E-A947-70E740481C1C}">
                <a14:useLocalDpi xmlns:a14="http://schemas.microsoft.com/office/drawing/2010/main" val="0"/>
              </a:ext>
            </a:extLst>
          </a:blip>
          <a:srcRect b="50000"/>
          <a:stretch/>
        </p:blipFill>
        <p:spPr bwMode="auto">
          <a:xfrm>
            <a:off x="755576" y="4437111"/>
            <a:ext cx="3063316" cy="1139739"/>
          </a:xfrm>
          <a:prstGeom prst="rect">
            <a:avLst/>
          </a:prstGeom>
          <a:noFill/>
          <a:ln>
            <a:noFill/>
          </a:ln>
          <a:effectLst/>
        </p:spPr>
      </p:pic>
      <p:sp>
        <p:nvSpPr>
          <p:cNvPr id="7" name="6 Rectángulo"/>
          <p:cNvSpPr/>
          <p:nvPr/>
        </p:nvSpPr>
        <p:spPr>
          <a:xfrm>
            <a:off x="3951883" y="0"/>
            <a:ext cx="5156621" cy="52322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GB" altLang="es-MX" sz="1400" b="1" dirty="0" smtClean="0">
                <a:latin typeface="Bodoni MT" panose="02070603080606020203" pitchFamily="18" charset="0"/>
                <a:cs typeface="Times New Roman" pitchFamily="18" charset="0"/>
              </a:rPr>
              <a:t>ASSISTED MIGRANT </a:t>
            </a:r>
            <a:r>
              <a:rPr lang="en-GB" altLang="es-MX" sz="1400" b="1" dirty="0">
                <a:latin typeface="Bodoni MT" panose="02070603080606020203" pitchFamily="18" charset="0"/>
                <a:cs typeface="Times New Roman" pitchFamily="18" charset="0"/>
              </a:rPr>
              <a:t>BOYS, GIRLS AND </a:t>
            </a:r>
            <a:r>
              <a:rPr lang="en-GB" altLang="es-MX" sz="1400" b="1" dirty="0" smtClean="0">
                <a:latin typeface="Bodoni MT" panose="02070603080606020203" pitchFamily="18" charset="0"/>
                <a:cs typeface="Times New Roman" pitchFamily="18" charset="0"/>
              </a:rPr>
              <a:t>ADOLESCENTS</a:t>
            </a:r>
            <a:r>
              <a:rPr lang="en-GB" altLang="es-MX" sz="1400" b="1" dirty="0" smtClean="0">
                <a:latin typeface="Maiandra GD" panose="020E0502030308020204" pitchFamily="34" charset="0"/>
                <a:cs typeface="Times New Roman" pitchFamily="18" charset="0"/>
              </a:rPr>
              <a:t>, 2009-2015</a:t>
            </a:r>
          </a:p>
        </p:txBody>
      </p:sp>
      <p:graphicFrame>
        <p:nvGraphicFramePr>
          <p:cNvPr id="8" name="2 Gráfico"/>
          <p:cNvGraphicFramePr>
            <a:graphicFrameLocks/>
          </p:cNvGraphicFramePr>
          <p:nvPr>
            <p:extLst>
              <p:ext uri="{D42A27DB-BD31-4B8C-83A1-F6EECF244321}">
                <p14:modId xmlns:p14="http://schemas.microsoft.com/office/powerpoint/2010/main" val="3223304165"/>
              </p:ext>
            </p:extLst>
          </p:nvPr>
        </p:nvGraphicFramePr>
        <p:xfrm>
          <a:off x="323528" y="1052736"/>
          <a:ext cx="8352928" cy="2736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328712862"/>
              </p:ext>
            </p:extLst>
          </p:nvPr>
        </p:nvGraphicFramePr>
        <p:xfrm>
          <a:off x="4139952" y="3990578"/>
          <a:ext cx="4104456" cy="1932917"/>
        </p:xfrm>
        <a:graphic>
          <a:graphicData uri="http://schemas.openxmlformats.org/drawingml/2006/table">
            <a:tbl>
              <a:tblPr firstRow="1" bandRow="1">
                <a:tableStyleId>{93296810-A885-4BE3-A3E7-6D5BEEA58F35}</a:tableStyleId>
              </a:tblPr>
              <a:tblGrid>
                <a:gridCol w="1691265"/>
                <a:gridCol w="785748"/>
                <a:gridCol w="841695"/>
                <a:gridCol w="785748"/>
              </a:tblGrid>
              <a:tr h="467694">
                <a:tc>
                  <a:txBody>
                    <a:bodyPr/>
                    <a:lstStyle/>
                    <a:p>
                      <a:pPr algn="ctr"/>
                      <a:r>
                        <a:rPr lang="es-MX" sz="1400" dirty="0" smtClean="0">
                          <a:solidFill>
                            <a:schemeClr val="tx1"/>
                          </a:solidFill>
                        </a:rPr>
                        <a:t>Condition</a:t>
                      </a:r>
                      <a:endParaRPr lang="es-MX" sz="1400" b="1" dirty="0">
                        <a:solidFill>
                          <a:schemeClr val="tx1"/>
                        </a:solidFill>
                        <a:latin typeface="Arial" pitchFamily="34" charset="0"/>
                        <a:cs typeface="Arial" pitchFamily="34" charset="0"/>
                      </a:endParaRPr>
                    </a:p>
                  </a:txBody>
                  <a:tcPr anchor="ctr"/>
                </a:tc>
                <a:tc>
                  <a:txBody>
                    <a:bodyPr/>
                    <a:lstStyle/>
                    <a:p>
                      <a:pPr algn="ctr"/>
                      <a:r>
                        <a:rPr lang="es-MX" sz="1400" dirty="0" smtClean="0">
                          <a:solidFill>
                            <a:schemeClr val="tx1"/>
                          </a:solidFill>
                        </a:rPr>
                        <a:t>2014</a:t>
                      </a:r>
                      <a:endParaRPr lang="es-MX" sz="1400" b="1" dirty="0">
                        <a:solidFill>
                          <a:schemeClr val="tx1"/>
                        </a:solidFill>
                        <a:latin typeface="Arial" pitchFamily="34" charset="0"/>
                        <a:cs typeface="Arial" pitchFamily="34" charset="0"/>
                      </a:endParaRPr>
                    </a:p>
                  </a:txBody>
                  <a:tcPr anchor="ctr"/>
                </a:tc>
                <a:tc>
                  <a:txBody>
                    <a:bodyPr/>
                    <a:lstStyle/>
                    <a:p>
                      <a:pPr algn="ctr"/>
                      <a:r>
                        <a:rPr lang="es-MX" sz="1400" dirty="0" smtClean="0">
                          <a:solidFill>
                            <a:schemeClr val="tx1"/>
                          </a:solidFill>
                        </a:rPr>
                        <a:t>%</a:t>
                      </a:r>
                      <a:endParaRPr lang="es-MX" sz="1400" b="1" dirty="0">
                        <a:solidFill>
                          <a:schemeClr val="tx1"/>
                        </a:solidFill>
                        <a:latin typeface="Arial" pitchFamily="34" charset="0"/>
                        <a:cs typeface="Arial" pitchFamily="34" charset="0"/>
                      </a:endParaRPr>
                    </a:p>
                  </a:txBody>
                  <a:tcPr anchor="ctr"/>
                </a:tc>
                <a:tc>
                  <a:txBody>
                    <a:bodyPr/>
                    <a:lstStyle/>
                    <a:p>
                      <a:pPr algn="ctr"/>
                      <a:r>
                        <a:rPr lang="es-MX" sz="1400" dirty="0" smtClean="0">
                          <a:solidFill>
                            <a:schemeClr val="tx1"/>
                          </a:solidFill>
                        </a:rPr>
                        <a:t>2015</a:t>
                      </a:r>
                      <a:endParaRPr lang="es-MX" sz="1400" b="1" dirty="0">
                        <a:solidFill>
                          <a:schemeClr val="tx1"/>
                        </a:solidFill>
                        <a:latin typeface="Arial" pitchFamily="34" charset="0"/>
                        <a:cs typeface="Arial" pitchFamily="34" charset="0"/>
                      </a:endParaRPr>
                    </a:p>
                  </a:txBody>
                  <a:tcPr anchor="ctr"/>
                </a:tc>
              </a:tr>
              <a:tr h="509122">
                <a:tc>
                  <a:txBody>
                    <a:bodyPr/>
                    <a:lstStyle/>
                    <a:p>
                      <a:pPr algn="ctr"/>
                      <a:r>
                        <a:rPr lang="es-MX" sz="1400" dirty="0" smtClean="0"/>
                        <a:t>Accompanied</a:t>
                      </a:r>
                      <a:endParaRPr lang="es-MX" sz="1400" b="1" dirty="0">
                        <a:latin typeface="Arial" pitchFamily="34" charset="0"/>
                        <a:cs typeface="Arial" pitchFamily="34" charset="0"/>
                      </a:endParaRPr>
                    </a:p>
                  </a:txBody>
                  <a:tcPr/>
                </a:tc>
                <a:tc>
                  <a:txBody>
                    <a:bodyPr/>
                    <a:lstStyle/>
                    <a:p>
                      <a:r>
                        <a:rPr lang="es-MX" sz="1400" dirty="0" smtClean="0"/>
                        <a:t>12,155</a:t>
                      </a:r>
                      <a:endParaRPr lang="es-MX" sz="1400" b="0" dirty="0">
                        <a:latin typeface="Arial" pitchFamily="34" charset="0"/>
                        <a:cs typeface="Arial" pitchFamily="34" charset="0"/>
                      </a:endParaRPr>
                    </a:p>
                  </a:txBody>
                  <a:tcPr/>
                </a:tc>
                <a:tc>
                  <a:txBody>
                    <a:bodyPr/>
                    <a:lstStyle/>
                    <a:p>
                      <a:pPr algn="ctr"/>
                      <a:r>
                        <a:rPr lang="es-MX" sz="1400" dirty="0" smtClean="0"/>
                        <a:t>52.67%</a:t>
                      </a:r>
                      <a:endParaRPr lang="es-MX" sz="1400" b="0" dirty="0">
                        <a:latin typeface="Arial" pitchFamily="34" charset="0"/>
                        <a:cs typeface="Arial" pitchFamily="34" charset="0"/>
                      </a:endParaRPr>
                    </a:p>
                  </a:txBody>
                  <a:tcPr/>
                </a:tc>
                <a:tc>
                  <a:txBody>
                    <a:bodyPr/>
                    <a:lstStyle/>
                    <a:p>
                      <a:pPr algn="ctr"/>
                      <a:r>
                        <a:rPr lang="es-MX" sz="1400" dirty="0" smtClean="0"/>
                        <a:t>10,611</a:t>
                      </a:r>
                      <a:endParaRPr lang="es-MX" sz="1400" b="0" dirty="0" smtClean="0">
                        <a:latin typeface="Arial" pitchFamily="34" charset="0"/>
                        <a:cs typeface="Arial" pitchFamily="34" charset="0"/>
                      </a:endParaRPr>
                    </a:p>
                  </a:txBody>
                  <a:tcPr/>
                </a:tc>
              </a:tr>
              <a:tr h="488407">
                <a:tc>
                  <a:txBody>
                    <a:bodyPr/>
                    <a:lstStyle/>
                    <a:p>
                      <a:pPr algn="ctr"/>
                      <a:r>
                        <a:rPr lang="es-MX" sz="1400" dirty="0" smtClean="0"/>
                        <a:t>Unaccompanied</a:t>
                      </a:r>
                      <a:endParaRPr lang="es-MX" sz="1400" b="1" dirty="0">
                        <a:latin typeface="Arial" pitchFamily="34" charset="0"/>
                        <a:cs typeface="Arial" pitchFamily="34" charset="0"/>
                      </a:endParaRPr>
                    </a:p>
                  </a:txBody>
                  <a:tcPr/>
                </a:tc>
                <a:tc>
                  <a:txBody>
                    <a:bodyPr/>
                    <a:lstStyle/>
                    <a:p>
                      <a:r>
                        <a:rPr lang="es-MX" sz="1400" dirty="0" smtClean="0"/>
                        <a:t>10,923</a:t>
                      </a:r>
                      <a:endParaRPr lang="es-MX" sz="1400" b="0" dirty="0">
                        <a:latin typeface="Arial" pitchFamily="34" charset="0"/>
                        <a:cs typeface="Arial" pitchFamily="34" charset="0"/>
                      </a:endParaRPr>
                    </a:p>
                  </a:txBody>
                  <a:tcPr/>
                </a:tc>
                <a:tc>
                  <a:txBody>
                    <a:bodyPr/>
                    <a:lstStyle/>
                    <a:p>
                      <a:pPr algn="ctr"/>
                      <a:r>
                        <a:rPr lang="es-MX" sz="1400" dirty="0" smtClean="0"/>
                        <a:t>47.33%</a:t>
                      </a:r>
                      <a:endParaRPr lang="es-MX" sz="1400" b="0" dirty="0">
                        <a:latin typeface="Arial" pitchFamily="34" charset="0"/>
                        <a:cs typeface="Arial" pitchFamily="34" charset="0"/>
                      </a:endParaRPr>
                    </a:p>
                  </a:txBody>
                  <a:tcPr/>
                </a:tc>
                <a:tc>
                  <a:txBody>
                    <a:bodyPr/>
                    <a:lstStyle/>
                    <a:p>
                      <a:pPr algn="ctr"/>
                      <a:r>
                        <a:rPr lang="es-MX" sz="1400" dirty="0" smtClean="0"/>
                        <a:t>10,098</a:t>
                      </a:r>
                      <a:endParaRPr lang="es-MX" sz="1400" b="0" dirty="0">
                        <a:latin typeface="Arial" pitchFamily="34" charset="0"/>
                        <a:cs typeface="Arial" pitchFamily="34" charset="0"/>
                      </a:endParaRPr>
                    </a:p>
                  </a:txBody>
                  <a:tcPr/>
                </a:tc>
              </a:tr>
              <a:tr h="467694">
                <a:tc>
                  <a:txBody>
                    <a:bodyPr/>
                    <a:lstStyle/>
                    <a:p>
                      <a:pPr algn="ctr"/>
                      <a:r>
                        <a:rPr lang="es-MX" sz="1400" dirty="0" smtClean="0"/>
                        <a:t>TOTAL</a:t>
                      </a:r>
                      <a:endParaRPr lang="es-MX" sz="1400" b="1" dirty="0">
                        <a:latin typeface="Arial" pitchFamily="34" charset="0"/>
                        <a:cs typeface="Arial" pitchFamily="34" charset="0"/>
                      </a:endParaRPr>
                    </a:p>
                  </a:txBody>
                  <a:tcPr/>
                </a:tc>
                <a:tc>
                  <a:txBody>
                    <a:bodyPr/>
                    <a:lstStyle/>
                    <a:p>
                      <a:r>
                        <a:rPr lang="es-MX" sz="1400" dirty="0" smtClean="0"/>
                        <a:t>23,078</a:t>
                      </a:r>
                      <a:endParaRPr lang="es-MX" sz="1400" b="1" dirty="0">
                        <a:latin typeface="Arial" pitchFamily="34" charset="0"/>
                        <a:cs typeface="Arial" pitchFamily="34" charset="0"/>
                      </a:endParaRPr>
                    </a:p>
                  </a:txBody>
                  <a:tcPr/>
                </a:tc>
                <a:tc>
                  <a:txBody>
                    <a:bodyPr/>
                    <a:lstStyle/>
                    <a:p>
                      <a:pPr algn="ctr"/>
                      <a:r>
                        <a:rPr lang="es-MX" sz="1400" dirty="0" smtClean="0"/>
                        <a:t>100%</a:t>
                      </a:r>
                      <a:endParaRPr lang="es-MX" sz="1400" b="1" dirty="0">
                        <a:latin typeface="Arial" pitchFamily="34" charset="0"/>
                        <a:cs typeface="Arial" pitchFamily="34" charset="0"/>
                      </a:endParaRPr>
                    </a:p>
                  </a:txBody>
                  <a:tcPr/>
                </a:tc>
                <a:tc>
                  <a:txBody>
                    <a:bodyPr/>
                    <a:lstStyle/>
                    <a:p>
                      <a:pPr algn="ctr"/>
                      <a:r>
                        <a:rPr lang="es-MX" sz="1400" dirty="0" smtClean="0"/>
                        <a:t>20,709</a:t>
                      </a:r>
                      <a:endParaRPr lang="es-MX" sz="1400" b="1" dirty="0">
                        <a:latin typeface="Arial" pitchFamily="34" charset="0"/>
                        <a:cs typeface="Arial" pitchFamily="34" charset="0"/>
                      </a:endParaRPr>
                    </a:p>
                  </a:txBody>
                  <a:tcPr/>
                </a:tc>
              </a:tr>
            </a:tbl>
          </a:graphicData>
        </a:graphic>
      </p:graphicFrame>
      <p:sp>
        <p:nvSpPr>
          <p:cNvPr id="12" name="1 Rectángulo redondeado"/>
          <p:cNvSpPr/>
          <p:nvPr/>
        </p:nvSpPr>
        <p:spPr>
          <a:xfrm>
            <a:off x="791046" y="3990578"/>
            <a:ext cx="2124770" cy="2837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200" b="1" dirty="0" smtClean="0">
                <a:latin typeface="Maiandra GD" pitchFamily="34" charset="0"/>
              </a:rPr>
              <a:t>BY TRAVEL CONDITION</a:t>
            </a:r>
            <a:endParaRPr lang="en-GB" sz="1200" b="1" dirty="0">
              <a:latin typeface="Maiandra GD" pitchFamily="34" charset="0"/>
            </a:endParaRPr>
          </a:p>
        </p:txBody>
      </p:sp>
    </p:spTree>
    <p:extLst>
      <p:ext uri="{BB962C8B-B14F-4D97-AF65-F5344CB8AC3E}">
        <p14:creationId xmlns:p14="http://schemas.microsoft.com/office/powerpoint/2010/main" val="4241721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1883" y="0"/>
            <a:ext cx="5156621" cy="584776"/>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GB" altLang="es-MX" sz="1600" b="1" dirty="0" smtClean="0">
                <a:latin typeface="Bodoni MT" panose="02070603080606020203" pitchFamily="18" charset="0"/>
                <a:cs typeface="Times New Roman" pitchFamily="18" charset="0"/>
              </a:rPr>
              <a:t>ASSISTED MIGRANT BOYS, GIRLS AND ADOLESCENTS</a:t>
            </a:r>
            <a:endParaRPr lang="en-GB" altLang="es-MX" sz="1400" b="1" dirty="0" smtClean="0">
              <a:latin typeface="Maiandra GD" panose="020E0502030308020204" pitchFamily="34" charset="0"/>
              <a:cs typeface="Times New Roman" pitchFamily="18" charset="0"/>
            </a:endParaRPr>
          </a:p>
        </p:txBody>
      </p:sp>
      <p:sp>
        <p:nvSpPr>
          <p:cNvPr id="12" name="1 Rectángulo redondeado"/>
          <p:cNvSpPr/>
          <p:nvPr/>
        </p:nvSpPr>
        <p:spPr>
          <a:xfrm>
            <a:off x="71500" y="1033196"/>
            <a:ext cx="1692188" cy="283700"/>
          </a:xfrm>
          <a:prstGeom prst="roundRect">
            <a:avLst/>
          </a:prstGeom>
        </p:spPr>
        <p:style>
          <a:lnRef idx="1">
            <a:schemeClr val="accent4"/>
          </a:lnRef>
          <a:fillRef idx="2">
            <a:schemeClr val="accent4"/>
          </a:fillRef>
          <a:effectRef idx="1">
            <a:schemeClr val="accent4"/>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200" b="1" dirty="0" smtClean="0"/>
              <a:t>BY GENDER</a:t>
            </a:r>
            <a:endParaRPr lang="en-GB" sz="1200" b="1" dirty="0"/>
          </a:p>
        </p:txBody>
      </p:sp>
      <p:graphicFrame>
        <p:nvGraphicFramePr>
          <p:cNvPr id="13" name="12 Tabla"/>
          <p:cNvGraphicFramePr>
            <a:graphicFrameLocks noGrp="1"/>
          </p:cNvGraphicFramePr>
          <p:nvPr>
            <p:extLst>
              <p:ext uri="{D42A27DB-BD31-4B8C-83A1-F6EECF244321}">
                <p14:modId xmlns:p14="http://schemas.microsoft.com/office/powerpoint/2010/main" val="598951871"/>
              </p:ext>
            </p:extLst>
          </p:nvPr>
        </p:nvGraphicFramePr>
        <p:xfrm>
          <a:off x="22796" y="1352213"/>
          <a:ext cx="2730062" cy="1134758"/>
        </p:xfrm>
        <a:graphic>
          <a:graphicData uri="http://schemas.openxmlformats.org/drawingml/2006/table">
            <a:tbl>
              <a:tblPr firstRow="1" bandRow="1">
                <a:tableStyleId>{00A15C55-8517-42AA-B614-E9B94910E393}</a:tableStyleId>
              </a:tblPr>
              <a:tblGrid>
                <a:gridCol w="881259"/>
                <a:gridCol w="601980"/>
                <a:gridCol w="644843"/>
                <a:gridCol w="601980"/>
              </a:tblGrid>
              <a:tr h="370840">
                <a:tc>
                  <a:txBody>
                    <a:bodyPr/>
                    <a:lstStyle/>
                    <a:p>
                      <a:pPr algn="ctr"/>
                      <a:r>
                        <a:rPr lang="es-MX" sz="1000" dirty="0" smtClean="0">
                          <a:latin typeface="Arial" pitchFamily="34" charset="0"/>
                          <a:cs typeface="Arial" pitchFamily="34" charset="0"/>
                        </a:rPr>
                        <a:t>Gender</a:t>
                      </a:r>
                      <a:endParaRPr lang="es-MX" sz="1000" b="1" dirty="0">
                        <a:solidFill>
                          <a:schemeClr val="tx1"/>
                        </a:solidFill>
                        <a:latin typeface="Arial" pitchFamily="34" charset="0"/>
                        <a:cs typeface="Arial" pitchFamily="34" charset="0"/>
                      </a:endParaRPr>
                    </a:p>
                  </a:txBody>
                  <a:tcPr anchor="ctr"/>
                </a:tc>
                <a:tc>
                  <a:txBody>
                    <a:bodyPr/>
                    <a:lstStyle/>
                    <a:p>
                      <a:pPr algn="ctr"/>
                      <a:r>
                        <a:rPr lang="es-MX" sz="1000" dirty="0" smtClean="0">
                          <a:latin typeface="Arial" pitchFamily="34" charset="0"/>
                          <a:cs typeface="Arial" pitchFamily="34" charset="0"/>
                        </a:rPr>
                        <a:t>2014</a:t>
                      </a:r>
                      <a:endParaRPr lang="es-MX" sz="1000" b="1" dirty="0">
                        <a:solidFill>
                          <a:schemeClr val="tx1"/>
                        </a:solidFill>
                        <a:latin typeface="Arial" pitchFamily="34" charset="0"/>
                        <a:cs typeface="Arial" pitchFamily="34" charset="0"/>
                      </a:endParaRPr>
                    </a:p>
                  </a:txBody>
                  <a:tcPr anchor="ctr"/>
                </a:tc>
                <a:tc>
                  <a:txBody>
                    <a:bodyPr/>
                    <a:lstStyle/>
                    <a:p>
                      <a:pPr algn="ctr"/>
                      <a:r>
                        <a:rPr lang="es-MX" sz="1000" b="1" dirty="0" smtClean="0">
                          <a:solidFill>
                            <a:schemeClr val="bg1"/>
                          </a:solidFill>
                          <a:latin typeface="Arial" pitchFamily="34" charset="0"/>
                          <a:cs typeface="Arial" pitchFamily="34" charset="0"/>
                        </a:rPr>
                        <a:t>%</a:t>
                      </a:r>
                      <a:endParaRPr lang="es-MX" sz="1000" b="1" dirty="0">
                        <a:solidFill>
                          <a:schemeClr val="bg1"/>
                        </a:solidFill>
                        <a:latin typeface="Arial" pitchFamily="34" charset="0"/>
                        <a:cs typeface="Arial" pitchFamily="34" charset="0"/>
                      </a:endParaRPr>
                    </a:p>
                  </a:txBody>
                  <a:tcPr anchor="ctr"/>
                </a:tc>
                <a:tc>
                  <a:txBody>
                    <a:bodyPr/>
                    <a:lstStyle/>
                    <a:p>
                      <a:pPr algn="ctr"/>
                      <a:r>
                        <a:rPr lang="es-MX" sz="1000" dirty="0" smtClean="0">
                          <a:latin typeface="Arial" pitchFamily="34" charset="0"/>
                          <a:cs typeface="Arial" pitchFamily="34" charset="0"/>
                        </a:rPr>
                        <a:t>2015</a:t>
                      </a:r>
                      <a:endParaRPr lang="es-MX" sz="1000" b="1" dirty="0">
                        <a:solidFill>
                          <a:schemeClr val="tx1"/>
                        </a:solidFill>
                        <a:latin typeface="Arial" pitchFamily="34" charset="0"/>
                        <a:cs typeface="Arial" pitchFamily="34" charset="0"/>
                      </a:endParaRPr>
                    </a:p>
                  </a:txBody>
                  <a:tcPr anchor="ctr"/>
                </a:tc>
              </a:tr>
              <a:tr h="265439">
                <a:tc>
                  <a:txBody>
                    <a:bodyPr/>
                    <a:lstStyle/>
                    <a:p>
                      <a:r>
                        <a:rPr lang="es-MX" sz="1000" b="1" dirty="0" smtClean="0">
                          <a:latin typeface="Arial" pitchFamily="34" charset="0"/>
                          <a:cs typeface="Arial" pitchFamily="34" charset="0"/>
                        </a:rPr>
                        <a:t>Male</a:t>
                      </a:r>
                      <a:endParaRPr lang="es-MX" sz="1000" b="1" dirty="0">
                        <a:latin typeface="Arial" pitchFamily="34" charset="0"/>
                        <a:cs typeface="Arial" pitchFamily="34" charset="0"/>
                      </a:endParaRPr>
                    </a:p>
                  </a:txBody>
                  <a:tcPr/>
                </a:tc>
                <a:tc>
                  <a:txBody>
                    <a:bodyPr/>
                    <a:lstStyle/>
                    <a:p>
                      <a:r>
                        <a:rPr lang="es-MX" sz="1000" dirty="0" smtClean="0">
                          <a:latin typeface="Arial" pitchFamily="34" charset="0"/>
                          <a:cs typeface="Arial" pitchFamily="34" charset="0"/>
                        </a:rPr>
                        <a:t>14,830</a:t>
                      </a:r>
                      <a:endParaRPr lang="es-MX" sz="1000" b="0" dirty="0">
                        <a:latin typeface="Arial" pitchFamily="34" charset="0"/>
                        <a:cs typeface="Arial" pitchFamily="34" charset="0"/>
                      </a:endParaRPr>
                    </a:p>
                  </a:txBody>
                  <a:tcPr/>
                </a:tc>
                <a:tc>
                  <a:txBody>
                    <a:bodyPr/>
                    <a:lstStyle/>
                    <a:p>
                      <a:r>
                        <a:rPr lang="es-MX" sz="1000" b="0" dirty="0" smtClean="0">
                          <a:latin typeface="Arial" pitchFamily="34" charset="0"/>
                          <a:cs typeface="Arial" pitchFamily="34" charset="0"/>
                        </a:rPr>
                        <a:t>64.26%</a:t>
                      </a:r>
                      <a:endParaRPr lang="es-MX" sz="1000" b="0" dirty="0">
                        <a:latin typeface="Arial" pitchFamily="34" charset="0"/>
                        <a:cs typeface="Arial" pitchFamily="34" charset="0"/>
                      </a:endParaRPr>
                    </a:p>
                  </a:txBody>
                  <a:tcPr/>
                </a:tc>
                <a:tc>
                  <a:txBody>
                    <a:bodyPr/>
                    <a:lstStyle/>
                    <a:p>
                      <a:r>
                        <a:rPr lang="es-MX" sz="1000" b="0" dirty="0" smtClean="0">
                          <a:latin typeface="Arial" pitchFamily="34" charset="0"/>
                          <a:cs typeface="Arial" pitchFamily="34" charset="0"/>
                        </a:rPr>
                        <a:t>13,747</a:t>
                      </a:r>
                      <a:endParaRPr lang="es-MX" sz="1000" b="0" dirty="0">
                        <a:latin typeface="Arial" pitchFamily="34" charset="0"/>
                        <a:cs typeface="Arial" pitchFamily="34" charset="0"/>
                      </a:endParaRPr>
                    </a:p>
                  </a:txBody>
                  <a:tcPr/>
                </a:tc>
              </a:tr>
              <a:tr h="254639">
                <a:tc>
                  <a:txBody>
                    <a:bodyPr/>
                    <a:lstStyle/>
                    <a:p>
                      <a:r>
                        <a:rPr lang="es-MX" sz="1000" b="1" dirty="0" smtClean="0">
                          <a:latin typeface="Arial" pitchFamily="34" charset="0"/>
                          <a:cs typeface="Arial" pitchFamily="34" charset="0"/>
                        </a:rPr>
                        <a:t>Female</a:t>
                      </a:r>
                      <a:endParaRPr lang="es-MX" sz="1000" b="1" dirty="0">
                        <a:latin typeface="Arial" pitchFamily="34" charset="0"/>
                        <a:cs typeface="Arial" pitchFamily="34" charset="0"/>
                      </a:endParaRPr>
                    </a:p>
                  </a:txBody>
                  <a:tcPr/>
                </a:tc>
                <a:tc>
                  <a:txBody>
                    <a:bodyPr/>
                    <a:lstStyle/>
                    <a:p>
                      <a:r>
                        <a:rPr lang="es-MX" sz="1000" dirty="0" smtClean="0">
                          <a:latin typeface="Arial" pitchFamily="34" charset="0"/>
                          <a:cs typeface="Arial" pitchFamily="34" charset="0"/>
                        </a:rPr>
                        <a:t>8,248</a:t>
                      </a:r>
                      <a:endParaRPr lang="es-MX" sz="1000" b="0" dirty="0">
                        <a:latin typeface="Arial" pitchFamily="34" charset="0"/>
                        <a:cs typeface="Arial" pitchFamily="34" charset="0"/>
                      </a:endParaRPr>
                    </a:p>
                  </a:txBody>
                  <a:tcPr/>
                </a:tc>
                <a:tc>
                  <a:txBody>
                    <a:bodyPr/>
                    <a:lstStyle/>
                    <a:p>
                      <a:r>
                        <a:rPr lang="es-MX" sz="1000" b="0" dirty="0" smtClean="0">
                          <a:latin typeface="Arial" pitchFamily="34" charset="0"/>
                          <a:cs typeface="Arial" pitchFamily="34" charset="0"/>
                        </a:rPr>
                        <a:t>35.74%</a:t>
                      </a:r>
                      <a:endParaRPr lang="es-MX" sz="1000" b="0" dirty="0">
                        <a:latin typeface="Arial" pitchFamily="34" charset="0"/>
                        <a:cs typeface="Arial" pitchFamily="34" charset="0"/>
                      </a:endParaRPr>
                    </a:p>
                  </a:txBody>
                  <a:tcPr/>
                </a:tc>
                <a:tc>
                  <a:txBody>
                    <a:bodyPr/>
                    <a:lstStyle/>
                    <a:p>
                      <a:r>
                        <a:rPr lang="es-MX" sz="1000" b="0" dirty="0" smtClean="0">
                          <a:latin typeface="Arial" pitchFamily="34" charset="0"/>
                          <a:cs typeface="Arial" pitchFamily="34" charset="0"/>
                        </a:rPr>
                        <a:t>  6,962</a:t>
                      </a:r>
                      <a:endParaRPr lang="es-MX" sz="1000" b="0" dirty="0">
                        <a:latin typeface="Arial" pitchFamily="34" charset="0"/>
                        <a:cs typeface="Arial" pitchFamily="34" charset="0"/>
                      </a:endParaRPr>
                    </a:p>
                  </a:txBody>
                  <a:tcPr/>
                </a:tc>
              </a:tr>
              <a:tr h="231579">
                <a:tc>
                  <a:txBody>
                    <a:bodyPr/>
                    <a:lstStyle/>
                    <a:p>
                      <a:r>
                        <a:rPr lang="es-MX" sz="1000" b="1" dirty="0" smtClean="0">
                          <a:latin typeface="Arial" pitchFamily="34" charset="0"/>
                          <a:cs typeface="Arial" pitchFamily="34" charset="0"/>
                        </a:rPr>
                        <a:t>TOTAL</a:t>
                      </a:r>
                      <a:endParaRPr lang="es-MX" sz="1000" b="1" dirty="0">
                        <a:latin typeface="Arial" pitchFamily="34" charset="0"/>
                        <a:cs typeface="Arial" pitchFamily="34" charset="0"/>
                      </a:endParaRPr>
                    </a:p>
                  </a:txBody>
                  <a:tcPr/>
                </a:tc>
                <a:tc>
                  <a:txBody>
                    <a:bodyPr/>
                    <a:lstStyle/>
                    <a:p>
                      <a:r>
                        <a:rPr lang="es-MX" sz="1000" b="1" dirty="0" smtClean="0">
                          <a:latin typeface="Arial" pitchFamily="34" charset="0"/>
                          <a:cs typeface="Arial" pitchFamily="34" charset="0"/>
                        </a:rPr>
                        <a:t>23,078</a:t>
                      </a:r>
                      <a:endParaRPr lang="es-MX" sz="1000" b="1" dirty="0">
                        <a:latin typeface="Arial" pitchFamily="34" charset="0"/>
                        <a:cs typeface="Arial" pitchFamily="34" charset="0"/>
                      </a:endParaRPr>
                    </a:p>
                  </a:txBody>
                  <a:tcPr/>
                </a:tc>
                <a:tc>
                  <a:txBody>
                    <a:bodyPr/>
                    <a:lstStyle/>
                    <a:p>
                      <a:r>
                        <a:rPr lang="es-MX" sz="1000" b="1" dirty="0" smtClean="0">
                          <a:latin typeface="Arial" pitchFamily="34" charset="0"/>
                          <a:cs typeface="Arial" pitchFamily="34" charset="0"/>
                        </a:rPr>
                        <a:t>100%</a:t>
                      </a:r>
                      <a:endParaRPr lang="es-MX" sz="1000" b="1" dirty="0">
                        <a:latin typeface="Arial" pitchFamily="34" charset="0"/>
                        <a:cs typeface="Arial" pitchFamily="34" charset="0"/>
                      </a:endParaRPr>
                    </a:p>
                  </a:txBody>
                  <a:tcPr/>
                </a:tc>
                <a:tc>
                  <a:txBody>
                    <a:bodyPr/>
                    <a:lstStyle/>
                    <a:p>
                      <a:r>
                        <a:rPr lang="es-MX" sz="1000" b="1" dirty="0" smtClean="0">
                          <a:latin typeface="Arial" pitchFamily="34" charset="0"/>
                          <a:cs typeface="Arial" pitchFamily="34" charset="0"/>
                        </a:rPr>
                        <a:t>20,709</a:t>
                      </a:r>
                      <a:endParaRPr lang="es-MX" sz="1000" b="1" dirty="0">
                        <a:latin typeface="Arial" pitchFamily="34" charset="0"/>
                        <a:cs typeface="Arial" pitchFamily="34" charset="0"/>
                      </a:endParaRPr>
                    </a:p>
                  </a:txBody>
                  <a:tcPr/>
                </a:tc>
              </a:tr>
            </a:tbl>
          </a:graphicData>
        </a:graphic>
      </p:graphicFrame>
      <p:sp>
        <p:nvSpPr>
          <p:cNvPr id="14" name="1 Rectángulo redondeado"/>
          <p:cNvSpPr/>
          <p:nvPr/>
        </p:nvSpPr>
        <p:spPr>
          <a:xfrm>
            <a:off x="71500" y="2852936"/>
            <a:ext cx="1692188" cy="283700"/>
          </a:xfrm>
          <a:prstGeom prst="roundRect">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200" b="1" dirty="0" smtClean="0"/>
              <a:t>BY NATIONALITY</a:t>
            </a:r>
            <a:endParaRPr lang="en-GB" sz="1200" b="1" dirty="0"/>
          </a:p>
        </p:txBody>
      </p:sp>
      <p:graphicFrame>
        <p:nvGraphicFramePr>
          <p:cNvPr id="15" name="14 Tabla"/>
          <p:cNvGraphicFramePr>
            <a:graphicFrameLocks noGrp="1"/>
          </p:cNvGraphicFramePr>
          <p:nvPr>
            <p:extLst>
              <p:ext uri="{D42A27DB-BD31-4B8C-83A1-F6EECF244321}">
                <p14:modId xmlns:p14="http://schemas.microsoft.com/office/powerpoint/2010/main" val="971651483"/>
              </p:ext>
            </p:extLst>
          </p:nvPr>
        </p:nvGraphicFramePr>
        <p:xfrm>
          <a:off x="26715" y="3224527"/>
          <a:ext cx="2749665" cy="1463040"/>
        </p:xfrm>
        <a:graphic>
          <a:graphicData uri="http://schemas.openxmlformats.org/drawingml/2006/table">
            <a:tbl>
              <a:tblPr firstRow="1" bandRow="1">
                <a:tableStyleId>{21E4AEA4-8DFA-4A89-87EB-49C32662AFE0}</a:tableStyleId>
              </a:tblPr>
              <a:tblGrid>
                <a:gridCol w="930006"/>
                <a:gridCol w="601980"/>
                <a:gridCol w="644842"/>
                <a:gridCol w="572837"/>
              </a:tblGrid>
              <a:tr h="169059">
                <a:tc>
                  <a:txBody>
                    <a:bodyPr/>
                    <a:lstStyle/>
                    <a:p>
                      <a:r>
                        <a:rPr lang="es-MX" sz="1000" dirty="0" smtClean="0">
                          <a:solidFill>
                            <a:schemeClr val="tx1"/>
                          </a:solidFill>
                          <a:latin typeface="Arial" pitchFamily="34" charset="0"/>
                          <a:cs typeface="Arial" pitchFamily="34" charset="0"/>
                        </a:rPr>
                        <a:t>Country</a:t>
                      </a:r>
                      <a:endParaRPr lang="es-MX" sz="1000" b="1" dirty="0">
                        <a:solidFill>
                          <a:schemeClr val="tx1"/>
                        </a:solidFill>
                        <a:latin typeface="Arial" pitchFamily="34" charset="0"/>
                        <a:cs typeface="Arial" pitchFamily="34" charset="0"/>
                      </a:endParaRPr>
                    </a:p>
                  </a:txBody>
                  <a:tcPr anchor="ctr">
                    <a:solidFill>
                      <a:schemeClr val="accent2">
                        <a:lumMod val="60000"/>
                        <a:lumOff val="40000"/>
                      </a:schemeClr>
                    </a:solidFill>
                  </a:tcPr>
                </a:tc>
                <a:tc>
                  <a:txBody>
                    <a:bodyPr/>
                    <a:lstStyle/>
                    <a:p>
                      <a:r>
                        <a:rPr lang="es-MX" sz="1000" dirty="0" smtClean="0">
                          <a:solidFill>
                            <a:schemeClr val="tx1"/>
                          </a:solidFill>
                          <a:latin typeface="Arial" pitchFamily="34" charset="0"/>
                          <a:cs typeface="Arial" pitchFamily="34" charset="0"/>
                        </a:rPr>
                        <a:t>2014</a:t>
                      </a:r>
                      <a:endParaRPr lang="es-MX" sz="1000" b="1" dirty="0">
                        <a:solidFill>
                          <a:schemeClr val="tx1"/>
                        </a:solidFill>
                        <a:latin typeface="Arial" pitchFamily="34" charset="0"/>
                        <a:cs typeface="Arial" pitchFamily="34" charset="0"/>
                      </a:endParaRPr>
                    </a:p>
                  </a:txBody>
                  <a:tcPr anchor="ctr">
                    <a:solidFill>
                      <a:schemeClr val="accent2">
                        <a:lumMod val="60000"/>
                        <a:lumOff val="40000"/>
                      </a:schemeClr>
                    </a:solidFill>
                  </a:tcPr>
                </a:tc>
                <a:tc>
                  <a:txBody>
                    <a:bodyPr/>
                    <a:lstStyle/>
                    <a:p>
                      <a:pPr algn="ctr"/>
                      <a:r>
                        <a:rPr lang="es-MX" sz="1000" b="1" dirty="0" smtClean="0">
                          <a:solidFill>
                            <a:schemeClr val="tx1"/>
                          </a:solidFill>
                          <a:latin typeface="Arial" pitchFamily="34" charset="0"/>
                          <a:cs typeface="Arial" pitchFamily="34" charset="0"/>
                        </a:rPr>
                        <a:t>%</a:t>
                      </a:r>
                      <a:endParaRPr lang="es-MX" sz="1000" b="1" dirty="0">
                        <a:solidFill>
                          <a:schemeClr val="tx1"/>
                        </a:solidFill>
                        <a:latin typeface="Arial" pitchFamily="34" charset="0"/>
                        <a:cs typeface="Arial" pitchFamily="34" charset="0"/>
                      </a:endParaRPr>
                    </a:p>
                  </a:txBody>
                  <a:tcPr anchor="ctr">
                    <a:solidFill>
                      <a:schemeClr val="accent2">
                        <a:lumMod val="60000"/>
                        <a:lumOff val="40000"/>
                      </a:schemeClr>
                    </a:solidFill>
                  </a:tcPr>
                </a:tc>
                <a:tc>
                  <a:txBody>
                    <a:bodyPr/>
                    <a:lstStyle/>
                    <a:p>
                      <a:r>
                        <a:rPr lang="es-MX" sz="1000" dirty="0" smtClean="0">
                          <a:solidFill>
                            <a:schemeClr val="tx1"/>
                          </a:solidFill>
                          <a:latin typeface="Arial" pitchFamily="34" charset="0"/>
                          <a:cs typeface="Arial" pitchFamily="34" charset="0"/>
                        </a:rPr>
                        <a:t>2015</a:t>
                      </a:r>
                      <a:endParaRPr lang="es-MX" sz="1000" b="1" dirty="0">
                        <a:solidFill>
                          <a:schemeClr val="tx1"/>
                        </a:solidFill>
                        <a:latin typeface="Arial" pitchFamily="34" charset="0"/>
                        <a:cs typeface="Arial" pitchFamily="34" charset="0"/>
                      </a:endParaRPr>
                    </a:p>
                  </a:txBody>
                  <a:tcPr anchor="ctr">
                    <a:solidFill>
                      <a:schemeClr val="accent2">
                        <a:lumMod val="60000"/>
                        <a:lumOff val="40000"/>
                      </a:schemeClr>
                    </a:solidFill>
                  </a:tcPr>
                </a:tc>
              </a:tr>
              <a:tr h="234955">
                <a:tc>
                  <a:txBody>
                    <a:bodyPr/>
                    <a:lstStyle/>
                    <a:p>
                      <a:r>
                        <a:rPr lang="es-MX" sz="1000" dirty="0" smtClean="0">
                          <a:latin typeface="Arial" pitchFamily="34" charset="0"/>
                          <a:cs typeface="Arial" pitchFamily="34" charset="0"/>
                        </a:rPr>
                        <a:t>Honduras</a:t>
                      </a:r>
                      <a:endParaRPr lang="es-MX" sz="1000" b="1" dirty="0">
                        <a:latin typeface="Arial" pitchFamily="34" charset="0"/>
                        <a:cs typeface="Arial" pitchFamily="34" charset="0"/>
                      </a:endParaRPr>
                    </a:p>
                  </a:txBody>
                  <a:tcPr/>
                </a:tc>
                <a:tc>
                  <a:txBody>
                    <a:bodyPr/>
                    <a:lstStyle/>
                    <a:p>
                      <a:pPr algn="ctr"/>
                      <a:r>
                        <a:rPr lang="es-MX" sz="1000" dirty="0" smtClean="0">
                          <a:latin typeface="Arial" pitchFamily="34" charset="0"/>
                          <a:cs typeface="Arial" pitchFamily="34" charset="0"/>
                        </a:rPr>
                        <a:t>9,665</a:t>
                      </a:r>
                      <a:endParaRPr lang="es-MX" sz="1000" b="1" dirty="0">
                        <a:latin typeface="Arial" pitchFamily="34" charset="0"/>
                        <a:cs typeface="Arial" pitchFamily="34" charset="0"/>
                      </a:endParaRPr>
                    </a:p>
                  </a:txBody>
                  <a:tcPr/>
                </a:tc>
                <a:tc>
                  <a:txBody>
                    <a:bodyPr/>
                    <a:lstStyle/>
                    <a:p>
                      <a:pPr marL="0" algn="ctr" defTabSz="914400" rtl="0" eaLnBrk="1" latinLnBrk="0" hangingPunct="1"/>
                      <a:r>
                        <a:rPr lang="es-MX" sz="1000" kern="1200" dirty="0" smtClean="0">
                          <a:solidFill>
                            <a:schemeClr val="dk1"/>
                          </a:solidFill>
                          <a:latin typeface="Arial" pitchFamily="34" charset="0"/>
                          <a:ea typeface="+mn-ea"/>
                          <a:cs typeface="Arial" pitchFamily="34" charset="0"/>
                        </a:rPr>
                        <a:t>41.88%</a:t>
                      </a:r>
                      <a:endParaRPr lang="es-MX" sz="1000" kern="1200" dirty="0">
                        <a:solidFill>
                          <a:schemeClr val="dk1"/>
                        </a:solidFill>
                        <a:latin typeface="Arial" pitchFamily="34" charset="0"/>
                        <a:ea typeface="+mn-ea"/>
                        <a:cs typeface="Arial" pitchFamily="34" charset="0"/>
                      </a:endParaRPr>
                    </a:p>
                  </a:txBody>
                  <a:tcPr/>
                </a:tc>
                <a:tc>
                  <a:txBody>
                    <a:bodyPr/>
                    <a:lstStyle/>
                    <a:p>
                      <a:pPr algn="ctr"/>
                      <a:r>
                        <a:rPr lang="es-MX" sz="1000" b="0" dirty="0" smtClean="0">
                          <a:latin typeface="Arial" pitchFamily="34" charset="0"/>
                          <a:cs typeface="Arial" pitchFamily="34" charset="0"/>
                        </a:rPr>
                        <a:t>6,076</a:t>
                      </a:r>
                      <a:endParaRPr lang="es-MX" sz="1000" b="1" dirty="0">
                        <a:latin typeface="Arial" pitchFamily="34" charset="0"/>
                        <a:cs typeface="Arial" pitchFamily="34" charset="0"/>
                      </a:endParaRPr>
                    </a:p>
                  </a:txBody>
                  <a:tcPr/>
                </a:tc>
              </a:tr>
              <a:tr h="144016">
                <a:tc>
                  <a:txBody>
                    <a:bodyPr/>
                    <a:lstStyle/>
                    <a:p>
                      <a:r>
                        <a:rPr lang="es-MX" sz="1000" dirty="0" smtClean="0">
                          <a:latin typeface="Arial" pitchFamily="34" charset="0"/>
                          <a:cs typeface="Arial" pitchFamily="34" charset="0"/>
                        </a:rPr>
                        <a:t>Guatemala</a:t>
                      </a:r>
                      <a:endParaRPr lang="es-MX" sz="1000" b="1" dirty="0">
                        <a:latin typeface="Arial" pitchFamily="34" charset="0"/>
                        <a:cs typeface="Arial" pitchFamily="34" charset="0"/>
                      </a:endParaRPr>
                    </a:p>
                  </a:txBody>
                  <a:tcPr>
                    <a:solidFill>
                      <a:schemeClr val="accent5">
                        <a:lumMod val="40000"/>
                        <a:lumOff val="60000"/>
                      </a:schemeClr>
                    </a:solidFill>
                  </a:tcPr>
                </a:tc>
                <a:tc>
                  <a:txBody>
                    <a:bodyPr/>
                    <a:lstStyle/>
                    <a:p>
                      <a:pPr algn="ctr"/>
                      <a:r>
                        <a:rPr lang="es-MX" sz="1000" dirty="0" smtClean="0">
                          <a:latin typeface="Arial" pitchFamily="34" charset="0"/>
                          <a:cs typeface="Arial" pitchFamily="34" charset="0"/>
                        </a:rPr>
                        <a:t>7,936</a:t>
                      </a:r>
                      <a:endParaRPr lang="es-MX" sz="1000" b="1" dirty="0">
                        <a:latin typeface="Arial" pitchFamily="34" charset="0"/>
                        <a:cs typeface="Arial" pitchFamily="34" charset="0"/>
                      </a:endParaRPr>
                    </a:p>
                  </a:txBody>
                  <a:tcPr>
                    <a:solidFill>
                      <a:schemeClr val="accent5">
                        <a:lumMod val="40000"/>
                        <a:lumOff val="60000"/>
                      </a:schemeClr>
                    </a:solidFill>
                  </a:tcPr>
                </a:tc>
                <a:tc>
                  <a:txBody>
                    <a:bodyPr/>
                    <a:lstStyle/>
                    <a:p>
                      <a:pPr marL="0" algn="ctr" defTabSz="914400" rtl="0" eaLnBrk="1" latinLnBrk="0" hangingPunct="1"/>
                      <a:r>
                        <a:rPr lang="es-MX" sz="1000" kern="1200" dirty="0" smtClean="0">
                          <a:solidFill>
                            <a:schemeClr val="dk1"/>
                          </a:solidFill>
                          <a:latin typeface="Arial" pitchFamily="34" charset="0"/>
                          <a:ea typeface="+mn-ea"/>
                          <a:cs typeface="Arial" pitchFamily="34" charset="0"/>
                        </a:rPr>
                        <a:t>34.39</a:t>
                      </a:r>
                      <a:endParaRPr lang="es-MX" sz="1000" kern="1200" dirty="0">
                        <a:solidFill>
                          <a:schemeClr val="dk1"/>
                        </a:solidFill>
                        <a:latin typeface="Arial" pitchFamily="34" charset="0"/>
                        <a:ea typeface="+mn-ea"/>
                        <a:cs typeface="Arial" pitchFamily="34" charset="0"/>
                      </a:endParaRPr>
                    </a:p>
                  </a:txBody>
                  <a:tcPr>
                    <a:solidFill>
                      <a:schemeClr val="accent5">
                        <a:lumMod val="40000"/>
                        <a:lumOff val="60000"/>
                      </a:schemeClr>
                    </a:solidFill>
                  </a:tcPr>
                </a:tc>
                <a:tc>
                  <a:txBody>
                    <a:bodyPr/>
                    <a:lstStyle/>
                    <a:p>
                      <a:pPr algn="ctr"/>
                      <a:r>
                        <a:rPr lang="es-MX" sz="1000" b="0" dirty="0" smtClean="0">
                          <a:latin typeface="Arial" pitchFamily="34" charset="0"/>
                          <a:cs typeface="Arial" pitchFamily="34" charset="0"/>
                        </a:rPr>
                        <a:t>10,056</a:t>
                      </a:r>
                      <a:endParaRPr lang="es-MX" sz="1000" b="1" dirty="0">
                        <a:latin typeface="Arial" pitchFamily="34" charset="0"/>
                        <a:cs typeface="Arial" pitchFamily="34" charset="0"/>
                      </a:endParaRPr>
                    </a:p>
                  </a:txBody>
                  <a:tcPr>
                    <a:solidFill>
                      <a:schemeClr val="accent5">
                        <a:lumMod val="40000"/>
                        <a:lumOff val="60000"/>
                      </a:schemeClr>
                    </a:solidFill>
                  </a:tcPr>
                </a:tc>
              </a:tr>
              <a:tr h="203448">
                <a:tc>
                  <a:txBody>
                    <a:bodyPr/>
                    <a:lstStyle/>
                    <a:p>
                      <a:r>
                        <a:rPr lang="es-MX" sz="1000" dirty="0" smtClean="0">
                          <a:latin typeface="Arial" pitchFamily="34" charset="0"/>
                          <a:cs typeface="Arial" pitchFamily="34" charset="0"/>
                        </a:rPr>
                        <a:t>El Salvador</a:t>
                      </a:r>
                      <a:endParaRPr lang="es-MX" sz="1000" b="1" dirty="0">
                        <a:latin typeface="Arial" pitchFamily="34" charset="0"/>
                        <a:cs typeface="Arial" pitchFamily="34" charset="0"/>
                      </a:endParaRPr>
                    </a:p>
                  </a:txBody>
                  <a:tcPr>
                    <a:solidFill>
                      <a:schemeClr val="accent3">
                        <a:lumMod val="40000"/>
                        <a:lumOff val="60000"/>
                      </a:schemeClr>
                    </a:solidFill>
                  </a:tcPr>
                </a:tc>
                <a:tc>
                  <a:txBody>
                    <a:bodyPr/>
                    <a:lstStyle/>
                    <a:p>
                      <a:pPr algn="ctr"/>
                      <a:r>
                        <a:rPr lang="es-MX" sz="1000" dirty="0" smtClean="0">
                          <a:latin typeface="Arial" pitchFamily="34" charset="0"/>
                          <a:cs typeface="Arial" pitchFamily="34" charset="0"/>
                        </a:rPr>
                        <a:t>4,881</a:t>
                      </a:r>
                      <a:endParaRPr lang="es-MX" sz="1000" b="1" dirty="0">
                        <a:latin typeface="Arial" pitchFamily="34" charset="0"/>
                        <a:cs typeface="Arial" pitchFamily="34" charset="0"/>
                      </a:endParaRPr>
                    </a:p>
                  </a:txBody>
                  <a:tcPr>
                    <a:solidFill>
                      <a:schemeClr val="accent3">
                        <a:lumMod val="40000"/>
                        <a:lumOff val="60000"/>
                      </a:schemeClr>
                    </a:solidFill>
                  </a:tcPr>
                </a:tc>
                <a:tc>
                  <a:txBody>
                    <a:bodyPr/>
                    <a:lstStyle/>
                    <a:p>
                      <a:pPr marL="0" algn="ctr" defTabSz="914400" rtl="0" eaLnBrk="1" latinLnBrk="0" hangingPunct="1"/>
                      <a:r>
                        <a:rPr lang="es-MX" sz="1000" kern="1200" dirty="0" smtClean="0">
                          <a:solidFill>
                            <a:schemeClr val="dk1"/>
                          </a:solidFill>
                          <a:latin typeface="Arial" pitchFamily="34" charset="0"/>
                          <a:ea typeface="+mn-ea"/>
                          <a:cs typeface="Arial" pitchFamily="34" charset="0"/>
                        </a:rPr>
                        <a:t>21.15%</a:t>
                      </a:r>
                      <a:endParaRPr lang="es-MX" sz="1000" kern="1200" dirty="0">
                        <a:solidFill>
                          <a:schemeClr val="dk1"/>
                        </a:solidFill>
                        <a:latin typeface="Arial" pitchFamily="34" charset="0"/>
                        <a:ea typeface="+mn-ea"/>
                        <a:cs typeface="Arial" pitchFamily="34" charset="0"/>
                      </a:endParaRPr>
                    </a:p>
                  </a:txBody>
                  <a:tcPr>
                    <a:solidFill>
                      <a:schemeClr val="accent3">
                        <a:lumMod val="40000"/>
                        <a:lumOff val="60000"/>
                      </a:schemeClr>
                    </a:solidFill>
                  </a:tcPr>
                </a:tc>
                <a:tc>
                  <a:txBody>
                    <a:bodyPr/>
                    <a:lstStyle/>
                    <a:p>
                      <a:pPr algn="ctr"/>
                      <a:r>
                        <a:rPr lang="es-MX" sz="1000" b="0" dirty="0" smtClean="0">
                          <a:latin typeface="Arial" pitchFamily="34" charset="0"/>
                          <a:cs typeface="Arial" pitchFamily="34" charset="0"/>
                        </a:rPr>
                        <a:t>4,107</a:t>
                      </a:r>
                      <a:endParaRPr lang="es-MX" sz="1000" b="1" dirty="0">
                        <a:latin typeface="Arial" pitchFamily="34" charset="0"/>
                        <a:cs typeface="Arial" pitchFamily="34" charset="0"/>
                      </a:endParaRPr>
                    </a:p>
                  </a:txBody>
                  <a:tcPr>
                    <a:solidFill>
                      <a:schemeClr val="accent3">
                        <a:lumMod val="40000"/>
                        <a:lumOff val="60000"/>
                      </a:schemeClr>
                    </a:solidFill>
                  </a:tcPr>
                </a:tc>
              </a:tr>
              <a:tr h="190872">
                <a:tc>
                  <a:txBody>
                    <a:bodyPr/>
                    <a:lstStyle/>
                    <a:p>
                      <a:r>
                        <a:rPr lang="es-MX" sz="1000" dirty="0" smtClean="0">
                          <a:latin typeface="Arial" pitchFamily="34" charset="0"/>
                          <a:cs typeface="Arial" pitchFamily="34" charset="0"/>
                        </a:rPr>
                        <a:t>Other</a:t>
                      </a:r>
                      <a:endParaRPr lang="es-MX" sz="1000" b="1" dirty="0">
                        <a:latin typeface="Arial" pitchFamily="34" charset="0"/>
                        <a:cs typeface="Arial" pitchFamily="34" charset="0"/>
                      </a:endParaRPr>
                    </a:p>
                  </a:txBody>
                  <a:tcPr>
                    <a:solidFill>
                      <a:schemeClr val="accent4">
                        <a:lumMod val="60000"/>
                        <a:lumOff val="40000"/>
                      </a:schemeClr>
                    </a:solidFill>
                  </a:tcPr>
                </a:tc>
                <a:tc>
                  <a:txBody>
                    <a:bodyPr/>
                    <a:lstStyle/>
                    <a:p>
                      <a:pPr algn="ctr"/>
                      <a:r>
                        <a:rPr lang="es-MX" sz="1000" dirty="0" smtClean="0">
                          <a:latin typeface="Arial" pitchFamily="34" charset="0"/>
                          <a:cs typeface="Arial" pitchFamily="34" charset="0"/>
                        </a:rPr>
                        <a:t>596</a:t>
                      </a:r>
                      <a:endParaRPr lang="es-MX" sz="1000" b="1" dirty="0">
                        <a:latin typeface="Arial" pitchFamily="34" charset="0"/>
                        <a:cs typeface="Arial" pitchFamily="34" charset="0"/>
                      </a:endParaRPr>
                    </a:p>
                  </a:txBody>
                  <a:tcPr>
                    <a:solidFill>
                      <a:schemeClr val="accent4">
                        <a:lumMod val="60000"/>
                        <a:lumOff val="40000"/>
                      </a:schemeClr>
                    </a:solidFill>
                  </a:tcPr>
                </a:tc>
                <a:tc>
                  <a:txBody>
                    <a:bodyPr/>
                    <a:lstStyle/>
                    <a:p>
                      <a:pPr marL="0" algn="ctr" defTabSz="914400" rtl="0" eaLnBrk="1" latinLnBrk="0" hangingPunct="1"/>
                      <a:r>
                        <a:rPr lang="es-MX" sz="1000" kern="1200" dirty="0" smtClean="0">
                          <a:solidFill>
                            <a:schemeClr val="dk1"/>
                          </a:solidFill>
                          <a:latin typeface="Arial" pitchFamily="34" charset="0"/>
                          <a:ea typeface="+mn-ea"/>
                          <a:cs typeface="Arial" pitchFamily="34" charset="0"/>
                        </a:rPr>
                        <a:t>2.58%</a:t>
                      </a:r>
                      <a:endParaRPr lang="es-MX" sz="1000" kern="1200" dirty="0">
                        <a:solidFill>
                          <a:schemeClr val="dk1"/>
                        </a:solidFill>
                        <a:latin typeface="Arial" pitchFamily="34" charset="0"/>
                        <a:ea typeface="+mn-ea"/>
                        <a:cs typeface="Arial" pitchFamily="34" charset="0"/>
                      </a:endParaRPr>
                    </a:p>
                  </a:txBody>
                  <a:tcPr>
                    <a:solidFill>
                      <a:schemeClr val="accent4">
                        <a:lumMod val="60000"/>
                        <a:lumOff val="40000"/>
                      </a:schemeClr>
                    </a:solidFill>
                  </a:tcPr>
                </a:tc>
                <a:tc>
                  <a:txBody>
                    <a:bodyPr/>
                    <a:lstStyle/>
                    <a:p>
                      <a:pPr algn="ctr"/>
                      <a:r>
                        <a:rPr lang="es-MX" sz="1000" b="0" dirty="0" smtClean="0">
                          <a:latin typeface="Arial" pitchFamily="34" charset="0"/>
                          <a:cs typeface="Arial" pitchFamily="34" charset="0"/>
                        </a:rPr>
                        <a:t>470</a:t>
                      </a:r>
                      <a:endParaRPr lang="es-MX" sz="1000" b="1" dirty="0">
                        <a:latin typeface="Arial" pitchFamily="34" charset="0"/>
                        <a:cs typeface="Arial" pitchFamily="34" charset="0"/>
                      </a:endParaRPr>
                    </a:p>
                  </a:txBody>
                  <a:tcPr>
                    <a:solidFill>
                      <a:schemeClr val="accent4">
                        <a:lumMod val="60000"/>
                        <a:lumOff val="40000"/>
                      </a:schemeClr>
                    </a:solidFill>
                  </a:tcPr>
                </a:tc>
              </a:tr>
              <a:tr h="178296">
                <a:tc>
                  <a:txBody>
                    <a:bodyPr/>
                    <a:lstStyle/>
                    <a:p>
                      <a:r>
                        <a:rPr lang="es-MX" sz="1000" b="1" dirty="0" smtClean="0">
                          <a:solidFill>
                            <a:schemeClr val="tx1"/>
                          </a:solidFill>
                          <a:latin typeface="Arial" pitchFamily="34" charset="0"/>
                          <a:cs typeface="Arial" pitchFamily="34" charset="0"/>
                        </a:rPr>
                        <a:t>Total</a:t>
                      </a:r>
                      <a:endParaRPr lang="es-MX" sz="1000" b="1" dirty="0">
                        <a:solidFill>
                          <a:schemeClr val="tx1"/>
                        </a:solidFill>
                        <a:latin typeface="Arial" pitchFamily="34" charset="0"/>
                        <a:cs typeface="Arial" pitchFamily="34" charset="0"/>
                      </a:endParaRPr>
                    </a:p>
                  </a:txBody>
                  <a:tcPr/>
                </a:tc>
                <a:tc>
                  <a:txBody>
                    <a:bodyPr/>
                    <a:lstStyle/>
                    <a:p>
                      <a:pPr algn="ctr"/>
                      <a:r>
                        <a:rPr lang="es-MX" sz="1000" b="1" dirty="0" smtClean="0">
                          <a:solidFill>
                            <a:schemeClr val="tx1"/>
                          </a:solidFill>
                          <a:latin typeface="Arial" pitchFamily="34" charset="0"/>
                          <a:cs typeface="Arial" pitchFamily="34" charset="0"/>
                        </a:rPr>
                        <a:t>23,078</a:t>
                      </a:r>
                      <a:endParaRPr lang="es-MX" sz="1000" b="1" dirty="0">
                        <a:solidFill>
                          <a:schemeClr val="tx1"/>
                        </a:solidFill>
                        <a:latin typeface="Arial" pitchFamily="34" charset="0"/>
                        <a:cs typeface="Arial" pitchFamily="34" charset="0"/>
                      </a:endParaRPr>
                    </a:p>
                  </a:txBody>
                  <a:tcPr/>
                </a:tc>
                <a:tc>
                  <a:txBody>
                    <a:bodyPr/>
                    <a:lstStyle/>
                    <a:p>
                      <a:pPr marL="0" algn="ctr" defTabSz="914400" rtl="0" eaLnBrk="1" latinLnBrk="0" hangingPunct="1"/>
                      <a:r>
                        <a:rPr lang="es-MX" sz="1000" b="1" kern="1200" dirty="0" smtClean="0">
                          <a:solidFill>
                            <a:schemeClr val="tx1"/>
                          </a:solidFill>
                          <a:latin typeface="Arial" pitchFamily="34" charset="0"/>
                          <a:ea typeface="+mn-ea"/>
                          <a:cs typeface="Arial" pitchFamily="34" charset="0"/>
                        </a:rPr>
                        <a:t>100%</a:t>
                      </a:r>
                      <a:endParaRPr lang="es-MX" sz="1000" b="1" kern="1200" dirty="0">
                        <a:solidFill>
                          <a:schemeClr val="tx1"/>
                        </a:solidFill>
                        <a:latin typeface="Arial" pitchFamily="34" charset="0"/>
                        <a:ea typeface="+mn-ea"/>
                        <a:cs typeface="Arial" pitchFamily="34" charset="0"/>
                      </a:endParaRPr>
                    </a:p>
                  </a:txBody>
                  <a:tcPr/>
                </a:tc>
                <a:tc>
                  <a:txBody>
                    <a:bodyPr/>
                    <a:lstStyle/>
                    <a:p>
                      <a:pPr algn="ctr"/>
                      <a:r>
                        <a:rPr lang="es-MX" sz="1000" b="1" dirty="0" smtClean="0">
                          <a:solidFill>
                            <a:schemeClr val="tx1"/>
                          </a:solidFill>
                          <a:latin typeface="Arial" pitchFamily="34" charset="0"/>
                          <a:cs typeface="Arial" pitchFamily="34" charset="0"/>
                        </a:rPr>
                        <a:t>20,709</a:t>
                      </a:r>
                      <a:endParaRPr lang="es-MX" sz="1000" b="1" dirty="0">
                        <a:solidFill>
                          <a:schemeClr val="tx1"/>
                        </a:solidFill>
                        <a:latin typeface="Arial" pitchFamily="34" charset="0"/>
                        <a:cs typeface="Arial" pitchFamily="34" charset="0"/>
                      </a:endParaRPr>
                    </a:p>
                  </a:txBody>
                  <a:tcPr/>
                </a:tc>
              </a:tr>
            </a:tbl>
          </a:graphicData>
        </a:graphic>
      </p:graphicFrame>
      <p:graphicFrame>
        <p:nvGraphicFramePr>
          <p:cNvPr id="16" name="7 Gráfico"/>
          <p:cNvGraphicFramePr>
            <a:graphicFrameLocks/>
          </p:cNvGraphicFramePr>
          <p:nvPr>
            <p:extLst>
              <p:ext uri="{D42A27DB-BD31-4B8C-83A1-F6EECF244321}">
                <p14:modId xmlns:p14="http://schemas.microsoft.com/office/powerpoint/2010/main" val="3107921387"/>
              </p:ext>
            </p:extLst>
          </p:nvPr>
        </p:nvGraphicFramePr>
        <p:xfrm>
          <a:off x="3131839" y="1019315"/>
          <a:ext cx="5904657" cy="20496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8 Gráfico"/>
          <p:cNvGraphicFramePr>
            <a:graphicFrameLocks/>
          </p:cNvGraphicFramePr>
          <p:nvPr>
            <p:extLst>
              <p:ext uri="{D42A27DB-BD31-4B8C-83A1-F6EECF244321}">
                <p14:modId xmlns:p14="http://schemas.microsoft.com/office/powerpoint/2010/main" val="8941305"/>
              </p:ext>
            </p:extLst>
          </p:nvPr>
        </p:nvGraphicFramePr>
        <p:xfrm>
          <a:off x="2096431" y="3387709"/>
          <a:ext cx="7012073" cy="3046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3829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4676</TotalTime>
  <Words>718</Words>
  <Application>Microsoft Macintosh PowerPoint</Application>
  <PresentationFormat>Carta (216 x 279 mm)</PresentationFormat>
  <Paragraphs>174</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Instituto Nacional de Migracion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ealejandro</dc:creator>
  <cp:lastModifiedBy>Christiane Lehnhoff</cp:lastModifiedBy>
  <cp:revision>422</cp:revision>
  <cp:lastPrinted>2015-08-15T01:58:54Z</cp:lastPrinted>
  <dcterms:created xsi:type="dcterms:W3CDTF">2013-01-07T19:53:59Z</dcterms:created>
  <dcterms:modified xsi:type="dcterms:W3CDTF">2015-08-26T13:57:45Z</dcterms:modified>
</cp:coreProperties>
</file>