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07" r:id="rId2"/>
    <p:sldId id="319" r:id="rId3"/>
    <p:sldId id="318" r:id="rId4"/>
    <p:sldId id="308" r:id="rId5"/>
    <p:sldId id="309" r:id="rId6"/>
    <p:sldId id="310" r:id="rId7"/>
    <p:sldId id="311" r:id="rId8"/>
    <p:sldId id="317" r:id="rId9"/>
    <p:sldId id="312" r:id="rId10"/>
    <p:sldId id="313" r:id="rId11"/>
    <p:sldId id="314" r:id="rId12"/>
    <p:sldId id="315" r:id="rId13"/>
    <p:sldId id="316" r:id="rId14"/>
  </p:sldIdLst>
  <p:sldSz cx="9144000" cy="6858000" type="screen4x3"/>
  <p:notesSz cx="7010400" cy="9296400"/>
  <p:defaultTextStyle>
    <a:defPPr>
      <a:defRPr lang="es-MX"/>
    </a:defPPr>
    <a:lvl1pPr marL="0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7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3" algn="l" defTabSz="9142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EF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E6AA17-4BA6-4CA8-9D08-84EE6B71895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2E9DF45-47C5-484E-86D5-6F4108BDB528}">
      <dgm:prSet phldrT="[Texto]" custT="1"/>
      <dgm:sp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l="50000" t="50000" r="50000" b="50000"/>
          </a:path>
          <a:tileRect/>
        </a:gradFill>
        <a:ln>
          <a:solidFill>
            <a:schemeClr val="accent6">
              <a:lumMod val="20000"/>
              <a:lumOff val="80000"/>
            </a:schemeClr>
          </a:solidFill>
        </a:ln>
      </dgm:spPr>
      <dgm:t>
        <a:bodyPr/>
        <a:lstStyle/>
        <a:p>
          <a:r>
            <a:rPr lang="es-ES" sz="20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Reporte de grupos de edad</a:t>
          </a:r>
          <a:endParaRPr lang="es-MX" sz="2000" b="1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E4BEF6-7519-4198-B11F-A9477DE221CA}" type="parTrans" cxnId="{0C2F96B2-EFF2-49CB-95D6-404AED0ADA41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823683-2FE4-4F73-8EAD-8FB68BFBC067}" type="sibTrans" cxnId="{0C2F96B2-EFF2-49CB-95D6-404AED0ADA41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1AF27D-F43F-49CD-99C6-8B15E8EC2382}">
      <dgm:prSet phldrT="[Texto]"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ln>
          <a:solidFill>
            <a:schemeClr val="accent6">
              <a:lumMod val="20000"/>
              <a:lumOff val="80000"/>
              <a:alpha val="90000"/>
            </a:schemeClr>
          </a:solidFill>
        </a:ln>
      </dgm:spPr>
      <dgm:t>
        <a:bodyPr/>
        <a:lstStyle/>
        <a:p>
          <a:r>
            <a:rPr lang="es-ES" sz="1600" dirty="0" smtClean="0">
              <a:latin typeface="Arial" panose="020B0604020202020204" pitchFamily="34" charset="0"/>
              <a:cs typeface="Arial" panose="020B0604020202020204" pitchFamily="34" charset="0"/>
            </a:rPr>
            <a:t>Niñas y niños los menores de doce años (0-11 años).</a:t>
          </a:r>
          <a:endParaRPr lang="es-MX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6E83D9-3EA7-4D22-88BF-A09F7E943C64}" type="parTrans" cxnId="{2D8C0CA4-E5F3-4269-AEE7-20173384C18D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41C846-CCC0-42F1-BA67-F25BC1E8EDF5}" type="sibTrans" cxnId="{2D8C0CA4-E5F3-4269-AEE7-20173384C18D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F3E722-9A4F-4A69-B8C5-9E58A2A3B86C}">
      <dgm:prSet phldrT="[Texto]" custT="1"/>
      <dgm:sp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l="50000" t="50000" r="50000" b="50000"/>
          </a:path>
          <a:tileRect/>
        </a:gradFill>
        <a:ln>
          <a:solidFill>
            <a:schemeClr val="accent6">
              <a:lumMod val="20000"/>
              <a:lumOff val="80000"/>
            </a:schemeClr>
          </a:solidFill>
        </a:ln>
      </dgm:spPr>
      <dgm:t>
        <a:bodyPr/>
        <a:lstStyle/>
        <a:p>
          <a:r>
            <a:rPr lang="es-ES" sz="2000" b="1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Condición de acompañamiento</a:t>
          </a:r>
          <a:endParaRPr lang="es-MX" sz="2000" b="1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C06C1A-7ED7-45B0-9B85-ACB04BEDCF39}" type="parTrans" cxnId="{CC89A00E-7C8D-4A4A-893F-87C4C53350A6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9C1F84-F97C-4E6A-9185-3F55791BDA3E}" type="sibTrans" cxnId="{CC89A00E-7C8D-4A4A-893F-87C4C53350A6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05DE07-1ABA-4CED-9CFA-F2D2BFC65C2E}">
      <dgm:prSet phldrT="[Texto]" custT="1"/>
      <dgm:sp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ln>
          <a:solidFill>
            <a:schemeClr val="accent6">
              <a:lumMod val="20000"/>
              <a:lumOff val="80000"/>
              <a:alpha val="90000"/>
            </a:schemeClr>
          </a:solidFill>
        </a:ln>
      </dgm:spPr>
      <dgm:t>
        <a:bodyPr/>
        <a:lstStyle/>
        <a:p>
          <a:r>
            <a:rPr lang="es-ES" sz="1600" dirty="0" smtClean="0">
              <a:latin typeface="Arial" panose="020B0604020202020204" pitchFamily="34" charset="0"/>
              <a:cs typeface="Arial" panose="020B0604020202020204" pitchFamily="34" charset="0"/>
            </a:rPr>
            <a:t>Acompañado: NNA acompañado de un familiar consanguíneo </a:t>
          </a:r>
          <a:r>
            <a:rPr lang="es-ES" sz="1600" i="1" dirty="0" smtClean="0">
              <a:latin typeface="Arial" panose="020B0604020202020204" pitchFamily="34" charset="0"/>
              <a:cs typeface="Arial" panose="020B0604020202020204" pitchFamily="34" charset="0"/>
            </a:rPr>
            <a:t>(mayor de edad) </a:t>
          </a:r>
          <a:r>
            <a:rPr lang="es-ES" sz="1600" dirty="0" smtClean="0">
              <a:latin typeface="Arial" panose="020B0604020202020204" pitchFamily="34" charset="0"/>
              <a:cs typeface="Arial" panose="020B0604020202020204" pitchFamily="34" charset="0"/>
            </a:rPr>
            <a:t>o persona que tenga su representación legal.</a:t>
          </a:r>
          <a:endParaRPr lang="es-MX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CF8510-E30F-4D2C-97AE-7D33A05C23B3}" type="parTrans" cxnId="{914B82AA-BB14-4D42-A848-1F8CAAFD6421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266954-DF43-4329-BB7C-8B04AB965754}" type="sibTrans" cxnId="{914B82AA-BB14-4D42-A848-1F8CAAFD6421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335B15-8CB7-4479-8DFA-99A1AA8CEE77}">
      <dgm:prSet custT="1"/>
      <dgm:spPr/>
      <dgm:t>
        <a:bodyPr/>
        <a:lstStyle/>
        <a:p>
          <a:r>
            <a:rPr lang="es-ES" sz="1600" dirty="0" smtClean="0">
              <a:latin typeface="Arial" panose="020B0604020202020204" pitchFamily="34" charset="0"/>
              <a:cs typeface="Arial" panose="020B0604020202020204" pitchFamily="34" charset="0"/>
            </a:rPr>
            <a:t>Adolescentes las personas de entre doce años cumplidos y menos de dieciocho años de edad (12-17 años).</a:t>
          </a:r>
          <a:r>
            <a:rPr lang="es-ES" sz="1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MX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6C462A-A4BE-466E-9E6F-32FCA117D054}" type="parTrans" cxnId="{D13182B4-C7B3-4865-A2E7-BE4512C9ED33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5AF84D-270D-4EBB-B56B-FF1C34F14AD2}" type="sibTrans" cxnId="{D13182B4-C7B3-4865-A2E7-BE4512C9ED33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53D90D-6AB3-4540-9218-2A9CC2A2C7E8}">
      <dgm:prSet phldrT="[Texto]" custT="1"/>
      <dgm:sp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ln>
          <a:solidFill>
            <a:schemeClr val="accent6">
              <a:lumMod val="20000"/>
              <a:lumOff val="80000"/>
              <a:alpha val="90000"/>
            </a:schemeClr>
          </a:solidFill>
        </a:ln>
      </dgm:spPr>
      <dgm:t>
        <a:bodyPr/>
        <a:lstStyle/>
        <a:p>
          <a:r>
            <a:rPr lang="es-ES" sz="1600" dirty="0" smtClean="0">
              <a:latin typeface="Arial" panose="020B0604020202020204" pitchFamily="34" charset="0"/>
              <a:cs typeface="Arial" panose="020B0604020202020204" pitchFamily="34" charset="0"/>
            </a:rPr>
            <a:t>No Acompañado. NNA que no esté acompañado de un familiar consanguíneo</a:t>
          </a:r>
          <a:r>
            <a:rPr lang="es-ES" sz="1600" i="1" dirty="0" smtClean="0">
              <a:latin typeface="Arial" panose="020B0604020202020204" pitchFamily="34" charset="0"/>
              <a:cs typeface="Arial" panose="020B0604020202020204" pitchFamily="34" charset="0"/>
            </a:rPr>
            <a:t> (mayor de edad)</a:t>
          </a:r>
          <a:r>
            <a:rPr lang="es-ES" sz="1600" dirty="0" smtClean="0">
              <a:latin typeface="Arial" panose="020B0604020202020204" pitchFamily="34" charset="0"/>
              <a:cs typeface="Arial" panose="020B0604020202020204" pitchFamily="34" charset="0"/>
            </a:rPr>
            <a:t> o persona que tenga su representación legal.</a:t>
          </a:r>
          <a:endParaRPr lang="es-MX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9F630F-73FA-4309-A491-3FE75290DF1A}" type="parTrans" cxnId="{DE2846C0-DCE0-41B0-B0E5-810498D3E0FD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74F428-0EEE-45BF-839E-0FA66C271FAA}" type="sibTrans" cxnId="{DE2846C0-DCE0-41B0-B0E5-810498D3E0FD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6DFB80-9116-459E-8CF2-3A41F6389DC3}">
      <dgm:prSet phldrT="[Texto]" custT="1"/>
      <dgm:sp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ln>
          <a:solidFill>
            <a:schemeClr val="accent6">
              <a:lumMod val="20000"/>
              <a:lumOff val="80000"/>
              <a:alpha val="90000"/>
            </a:schemeClr>
          </a:solidFill>
        </a:ln>
      </dgm:spPr>
      <dgm:t>
        <a:bodyPr/>
        <a:lstStyle/>
        <a:p>
          <a:endParaRPr lang="es-MX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C45FBB-3C05-4000-B120-7304BC1A3C3D}" type="parTrans" cxnId="{A0418488-1AAD-42EC-973F-E89F78CC3261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D5D4E2-0508-49AB-BF4B-6541FEFAF8CD}" type="sibTrans" cxnId="{A0418488-1AAD-42EC-973F-E89F78CC3261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EC5326-BC9F-4B09-98D5-685F4E9B7669}">
      <dgm:prSet phldrT="[Texto]" custT="1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ln>
          <a:solidFill>
            <a:schemeClr val="accent6">
              <a:lumMod val="20000"/>
              <a:lumOff val="80000"/>
              <a:alpha val="90000"/>
            </a:schemeClr>
          </a:solidFill>
        </a:ln>
      </dgm:spPr>
      <dgm:t>
        <a:bodyPr/>
        <a:lstStyle/>
        <a:p>
          <a:endParaRPr lang="es-MX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7211FF-2D52-4E94-B3BC-AAD97C5FC0BF}" type="parTrans" cxnId="{695325B2-E239-4DDA-90B7-C2EC5B8335BA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735D07-8AC5-48E2-872E-622F107CBEF3}" type="sibTrans" cxnId="{695325B2-E239-4DDA-90B7-C2EC5B8335BA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146370-5BA8-4E8F-8328-3A260FDDBE63}" type="pres">
      <dgm:prSet presAssocID="{A7E6AA17-4BA6-4CA8-9D08-84EE6B71895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94B331D-5C6B-4B6E-87DC-53779B798501}" type="pres">
      <dgm:prSet presAssocID="{52E9DF45-47C5-484E-86D5-6F4108BDB528}" presName="linNode" presStyleCnt="0"/>
      <dgm:spPr/>
    </dgm:pt>
    <dgm:pt modelId="{7EAA5F5C-F4D0-4187-8D7A-8B69EC11E298}" type="pres">
      <dgm:prSet presAssocID="{52E9DF45-47C5-484E-86D5-6F4108BDB528}" presName="parentText" presStyleLbl="node1" presStyleIdx="0" presStyleCnt="2" custScaleX="84144" custScaleY="6979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480DA8-07AA-4AFA-992D-EDB00CBFB7C6}" type="pres">
      <dgm:prSet presAssocID="{52E9DF45-47C5-484E-86D5-6F4108BDB528}" presName="descendantText" presStyleLbl="alignAccFollowNode1" presStyleIdx="0" presStyleCnt="2" custScaleX="93164" custLinFactNeighborX="16508" custLinFactNeighborY="358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CAF5E16-68E9-40FD-9788-BB50E23E6FBD}" type="pres">
      <dgm:prSet presAssocID="{85823683-2FE4-4F73-8EAD-8FB68BFBC067}" presName="sp" presStyleCnt="0"/>
      <dgm:spPr/>
    </dgm:pt>
    <dgm:pt modelId="{33F072D6-E7C0-474D-84E0-2226EE64C408}" type="pres">
      <dgm:prSet presAssocID="{C1F3E722-9A4F-4A69-B8C5-9E58A2A3B86C}" presName="linNode" presStyleCnt="0"/>
      <dgm:spPr/>
    </dgm:pt>
    <dgm:pt modelId="{F6A8D4BD-59D7-4554-97F0-C4F8C6E66EDB}" type="pres">
      <dgm:prSet presAssocID="{C1F3E722-9A4F-4A69-B8C5-9E58A2A3B86C}" presName="parentText" presStyleLbl="node1" presStyleIdx="1" presStyleCnt="2" custScaleX="95008" custScaleY="8661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BA0DB7-7CBF-4453-8CF5-28C8B2ECF7C5}" type="pres">
      <dgm:prSet presAssocID="{C1F3E722-9A4F-4A69-B8C5-9E58A2A3B86C}" presName="descendantText" presStyleLbl="alignAccFollowNode1" presStyleIdx="1" presStyleCnt="2" custScaleX="95803" custScaleY="98361" custLinFactNeighborX="6672" custLinFactNeighborY="-328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741AC8D-83E7-40B0-8148-FA7E830BBB78}" type="presOf" srcId="{5C53D90D-6AB3-4540-9218-2A9CC2A2C7E8}" destId="{89BA0DB7-7CBF-4453-8CF5-28C8B2ECF7C5}" srcOrd="0" destOrd="2" presId="urn:microsoft.com/office/officeart/2005/8/layout/vList5"/>
    <dgm:cxn modelId="{566A0DE6-D251-4B75-9EF0-780842E42B7E}" type="presOf" srcId="{F51AF27D-F43F-49CD-99C6-8B15E8EC2382}" destId="{8A480DA8-07AA-4AFA-992D-EDB00CBFB7C6}" srcOrd="0" destOrd="0" presId="urn:microsoft.com/office/officeart/2005/8/layout/vList5"/>
    <dgm:cxn modelId="{97B96DA7-946E-44A7-8F7E-78911BBC5016}" type="presOf" srcId="{52E9DF45-47C5-484E-86D5-6F4108BDB528}" destId="{7EAA5F5C-F4D0-4187-8D7A-8B69EC11E298}" srcOrd="0" destOrd="0" presId="urn:microsoft.com/office/officeart/2005/8/layout/vList5"/>
    <dgm:cxn modelId="{695325B2-E239-4DDA-90B7-C2EC5B8335BA}" srcId="{52E9DF45-47C5-484E-86D5-6F4108BDB528}" destId="{D9EC5326-BC9F-4B09-98D5-685F4E9B7669}" srcOrd="1" destOrd="0" parTransId="{D97211FF-2D52-4E94-B3BC-AAD97C5FC0BF}" sibTransId="{97735D07-8AC5-48E2-872E-622F107CBEF3}"/>
    <dgm:cxn modelId="{2D8C0CA4-E5F3-4269-AEE7-20173384C18D}" srcId="{52E9DF45-47C5-484E-86D5-6F4108BDB528}" destId="{F51AF27D-F43F-49CD-99C6-8B15E8EC2382}" srcOrd="0" destOrd="0" parTransId="{4F6E83D9-3EA7-4D22-88BF-A09F7E943C64}" sibTransId="{8341C846-CCC0-42F1-BA67-F25BC1E8EDF5}"/>
    <dgm:cxn modelId="{D13182B4-C7B3-4865-A2E7-BE4512C9ED33}" srcId="{52E9DF45-47C5-484E-86D5-6F4108BDB528}" destId="{28335B15-8CB7-4479-8DFA-99A1AA8CEE77}" srcOrd="2" destOrd="0" parTransId="{0B6C462A-A4BE-466E-9E6F-32FCA117D054}" sibTransId="{9D5AF84D-270D-4EBB-B56B-FF1C34F14AD2}"/>
    <dgm:cxn modelId="{A0418488-1AAD-42EC-973F-E89F78CC3261}" srcId="{C1F3E722-9A4F-4A69-B8C5-9E58A2A3B86C}" destId="{296DFB80-9116-459E-8CF2-3A41F6389DC3}" srcOrd="1" destOrd="0" parTransId="{F1C45FBB-3C05-4000-B120-7304BC1A3C3D}" sibTransId="{09D5D4E2-0508-49AB-BF4B-6541FEFAF8CD}"/>
    <dgm:cxn modelId="{37FC4E32-B714-40F4-A713-69158D126279}" type="presOf" srcId="{D9EC5326-BC9F-4B09-98D5-685F4E9B7669}" destId="{8A480DA8-07AA-4AFA-992D-EDB00CBFB7C6}" srcOrd="0" destOrd="1" presId="urn:microsoft.com/office/officeart/2005/8/layout/vList5"/>
    <dgm:cxn modelId="{152A097A-DA57-4B6B-9E0F-BFE529637A8E}" type="presOf" srcId="{296DFB80-9116-459E-8CF2-3A41F6389DC3}" destId="{89BA0DB7-7CBF-4453-8CF5-28C8B2ECF7C5}" srcOrd="0" destOrd="1" presId="urn:microsoft.com/office/officeart/2005/8/layout/vList5"/>
    <dgm:cxn modelId="{CC89A00E-7C8D-4A4A-893F-87C4C53350A6}" srcId="{A7E6AA17-4BA6-4CA8-9D08-84EE6B718953}" destId="{C1F3E722-9A4F-4A69-B8C5-9E58A2A3B86C}" srcOrd="1" destOrd="0" parTransId="{C7C06C1A-7ED7-45B0-9B85-ACB04BEDCF39}" sibTransId="{149C1F84-F97C-4E6A-9185-3F55791BDA3E}"/>
    <dgm:cxn modelId="{1E253BD7-5A72-4CA7-947E-143F3988BE79}" type="presOf" srcId="{A7E6AA17-4BA6-4CA8-9D08-84EE6B718953}" destId="{02146370-5BA8-4E8F-8328-3A260FDDBE63}" srcOrd="0" destOrd="0" presId="urn:microsoft.com/office/officeart/2005/8/layout/vList5"/>
    <dgm:cxn modelId="{DE2846C0-DCE0-41B0-B0E5-810498D3E0FD}" srcId="{C1F3E722-9A4F-4A69-B8C5-9E58A2A3B86C}" destId="{5C53D90D-6AB3-4540-9218-2A9CC2A2C7E8}" srcOrd="2" destOrd="0" parTransId="{EA9F630F-73FA-4309-A491-3FE75290DF1A}" sibTransId="{B974F428-0EEE-45BF-839E-0FA66C271FAA}"/>
    <dgm:cxn modelId="{0C2F96B2-EFF2-49CB-95D6-404AED0ADA41}" srcId="{A7E6AA17-4BA6-4CA8-9D08-84EE6B718953}" destId="{52E9DF45-47C5-484E-86D5-6F4108BDB528}" srcOrd="0" destOrd="0" parTransId="{41E4BEF6-7519-4198-B11F-A9477DE221CA}" sibTransId="{85823683-2FE4-4F73-8EAD-8FB68BFBC067}"/>
    <dgm:cxn modelId="{AB51153E-A3CF-40C6-B029-2AB2B64FB893}" type="presOf" srcId="{28335B15-8CB7-4479-8DFA-99A1AA8CEE77}" destId="{8A480DA8-07AA-4AFA-992D-EDB00CBFB7C6}" srcOrd="0" destOrd="2" presId="urn:microsoft.com/office/officeart/2005/8/layout/vList5"/>
    <dgm:cxn modelId="{914B82AA-BB14-4D42-A848-1F8CAAFD6421}" srcId="{C1F3E722-9A4F-4A69-B8C5-9E58A2A3B86C}" destId="{D005DE07-1ABA-4CED-9CFA-F2D2BFC65C2E}" srcOrd="0" destOrd="0" parTransId="{10CF8510-E30F-4D2C-97AE-7D33A05C23B3}" sibTransId="{60266954-DF43-4329-BB7C-8B04AB965754}"/>
    <dgm:cxn modelId="{EBD55B87-75EC-48DA-A18F-5838573564F9}" type="presOf" srcId="{C1F3E722-9A4F-4A69-B8C5-9E58A2A3B86C}" destId="{F6A8D4BD-59D7-4554-97F0-C4F8C6E66EDB}" srcOrd="0" destOrd="0" presId="urn:microsoft.com/office/officeart/2005/8/layout/vList5"/>
    <dgm:cxn modelId="{BF16E351-39B0-4EC0-9F5B-57CCE6EEB6F8}" type="presOf" srcId="{D005DE07-1ABA-4CED-9CFA-F2D2BFC65C2E}" destId="{89BA0DB7-7CBF-4453-8CF5-28C8B2ECF7C5}" srcOrd="0" destOrd="0" presId="urn:microsoft.com/office/officeart/2005/8/layout/vList5"/>
    <dgm:cxn modelId="{1E8AB494-58F7-4CCC-8CC0-D61501143522}" type="presParOf" srcId="{02146370-5BA8-4E8F-8328-3A260FDDBE63}" destId="{E94B331D-5C6B-4B6E-87DC-53779B798501}" srcOrd="0" destOrd="0" presId="urn:microsoft.com/office/officeart/2005/8/layout/vList5"/>
    <dgm:cxn modelId="{16D23982-4389-4DE2-B681-80D7604FA448}" type="presParOf" srcId="{E94B331D-5C6B-4B6E-87DC-53779B798501}" destId="{7EAA5F5C-F4D0-4187-8D7A-8B69EC11E298}" srcOrd="0" destOrd="0" presId="urn:microsoft.com/office/officeart/2005/8/layout/vList5"/>
    <dgm:cxn modelId="{B85581CB-4D18-42E4-B5A0-F9585FF5591C}" type="presParOf" srcId="{E94B331D-5C6B-4B6E-87DC-53779B798501}" destId="{8A480DA8-07AA-4AFA-992D-EDB00CBFB7C6}" srcOrd="1" destOrd="0" presId="urn:microsoft.com/office/officeart/2005/8/layout/vList5"/>
    <dgm:cxn modelId="{BA0FBFB5-D1DC-4870-836F-0DC9C1930961}" type="presParOf" srcId="{02146370-5BA8-4E8F-8328-3A260FDDBE63}" destId="{7CAF5E16-68E9-40FD-9788-BB50E23E6FBD}" srcOrd="1" destOrd="0" presId="urn:microsoft.com/office/officeart/2005/8/layout/vList5"/>
    <dgm:cxn modelId="{9A91B433-2144-4838-BC40-CC0FEE290A8D}" type="presParOf" srcId="{02146370-5BA8-4E8F-8328-3A260FDDBE63}" destId="{33F072D6-E7C0-474D-84E0-2226EE64C408}" srcOrd="2" destOrd="0" presId="urn:microsoft.com/office/officeart/2005/8/layout/vList5"/>
    <dgm:cxn modelId="{5702401B-4DB1-4E1F-878F-164AA8477A8D}" type="presParOf" srcId="{33F072D6-E7C0-474D-84E0-2226EE64C408}" destId="{F6A8D4BD-59D7-4554-97F0-C4F8C6E66EDB}" srcOrd="0" destOrd="0" presId="urn:microsoft.com/office/officeart/2005/8/layout/vList5"/>
    <dgm:cxn modelId="{948FEEFE-8667-4F63-B473-8CEE5D2D1349}" type="presParOf" srcId="{33F072D6-E7C0-474D-84E0-2226EE64C408}" destId="{89BA0DB7-7CBF-4453-8CF5-28C8B2ECF7C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480DA8-07AA-4AFA-992D-EDB00CBFB7C6}">
      <dsp:nvSpPr>
        <dsp:cNvPr id="0" name=""/>
        <dsp:cNvSpPr/>
      </dsp:nvSpPr>
      <dsp:spPr>
        <a:xfrm rot="5400000">
          <a:off x="4246529" y="-1154338"/>
          <a:ext cx="2194316" cy="4665731"/>
        </a:xfrm>
        <a:prstGeom prst="round2Same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ln w="25400" cap="flat" cmpd="sng" algn="ctr">
          <a:solidFill>
            <a:schemeClr val="accent6">
              <a:lumMod val="20000"/>
              <a:lumOff val="8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Niñas y niños los menores de doce años (0-11 años).</a:t>
          </a:r>
          <a:endParaRPr lang="es-MX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Adolescentes las personas de entre doce años cumplidos y menos de dieciocho años de edad (12-17 años).</a:t>
          </a:r>
          <a:r>
            <a:rPr lang="es-ES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MX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4246529" y="-1154338"/>
        <a:ext cx="2194316" cy="4665731"/>
      </dsp:txXfrm>
    </dsp:sp>
    <dsp:sp modelId="{7EAA5F5C-F4D0-4187-8D7A-8B69EC11E298}">
      <dsp:nvSpPr>
        <dsp:cNvPr id="0" name=""/>
        <dsp:cNvSpPr/>
      </dsp:nvSpPr>
      <dsp:spPr>
        <a:xfrm>
          <a:off x="175408" y="142604"/>
          <a:ext cx="2370376" cy="1914514"/>
        </a:xfrm>
        <a:prstGeom prst="roundRect">
          <a:avLst/>
        </a:prstGeom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l="50000" t="50000" r="50000" b="50000"/>
          </a:path>
          <a:tileRect/>
        </a:gradFill>
        <a:ln w="25400" cap="flat" cmpd="sng" algn="ctr">
          <a:solidFill>
            <a:schemeClr val="accent6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Reporte de grupos de edad</a:t>
          </a:r>
          <a:endParaRPr lang="es-MX" sz="2000" b="1" kern="120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5408" y="142604"/>
        <a:ext cx="2370376" cy="1914514"/>
      </dsp:txXfrm>
    </dsp:sp>
    <dsp:sp modelId="{89BA0DB7-7CBF-4453-8CF5-28C8B2ECF7C5}">
      <dsp:nvSpPr>
        <dsp:cNvPr id="0" name=""/>
        <dsp:cNvSpPr/>
      </dsp:nvSpPr>
      <dsp:spPr>
        <a:xfrm rot="5400000">
          <a:off x="4347007" y="1050969"/>
          <a:ext cx="2158352" cy="4797894"/>
        </a:xfrm>
        <a:prstGeom prst="round2SameRect">
          <a:avLst/>
        </a:prstGeom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ln w="25400" cap="flat" cmpd="sng" algn="ctr">
          <a:solidFill>
            <a:schemeClr val="accent6">
              <a:lumMod val="20000"/>
              <a:lumOff val="8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Acompañado: NNA acompañado de un familiar consanguíneo </a:t>
          </a:r>
          <a:r>
            <a:rPr lang="es-ES" sz="16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(mayor de edad) </a:t>
          </a:r>
          <a:r>
            <a:rPr lang="es-E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o persona que tenga su representación legal.</a:t>
          </a:r>
          <a:endParaRPr lang="es-MX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No Acompañado. NNA que no esté acompañado de un familiar consanguíneo</a:t>
          </a:r>
          <a:r>
            <a:rPr lang="es-ES" sz="16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(mayor de edad)</a:t>
          </a:r>
          <a:r>
            <a:rPr lang="es-E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o persona que tenga su representación legal.</a:t>
          </a:r>
          <a:endParaRPr lang="es-MX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4347007" y="1050969"/>
        <a:ext cx="2158352" cy="4797894"/>
      </dsp:txXfrm>
    </dsp:sp>
    <dsp:sp modelId="{F6A8D4BD-59D7-4554-97F0-C4F8C6E66EDB}">
      <dsp:nvSpPr>
        <dsp:cNvPr id="0" name=""/>
        <dsp:cNvSpPr/>
      </dsp:nvSpPr>
      <dsp:spPr>
        <a:xfrm>
          <a:off x="175408" y="2334164"/>
          <a:ext cx="2676420" cy="2375759"/>
        </a:xfrm>
        <a:prstGeom prst="roundRect">
          <a:avLst/>
        </a:prstGeom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l="50000" t="50000" r="50000" b="50000"/>
          </a:path>
          <a:tileRect/>
        </a:gradFill>
        <a:ln w="25400" cap="flat" cmpd="sng" algn="ctr">
          <a:solidFill>
            <a:schemeClr val="accent6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Condición de acompañamiento</a:t>
          </a:r>
          <a:endParaRPr lang="es-MX" sz="2000" b="1" kern="120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5408" y="2334164"/>
        <a:ext cx="2676420" cy="2375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164540-6BEA-4B43-9F79-64BA10C391F9}" type="datetimeFigureOut">
              <a:rPr lang="es-MX" smtClean="0"/>
              <a:pPr/>
              <a:t>12/07/2016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903B8C-1285-4E9F-ACE0-A66A612EACB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2220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7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3" algn="l" defTabSz="9142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D0AA7-CBEB-41FF-A112-6A25238707A8}" type="slidenum">
              <a:rPr lang="es-E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s-E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49788" cy="348773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MX" dirty="0" smtClean="0">
                <a:latin typeface="Arial" pitchFamily="34" charset="0"/>
                <a:cs typeface="Arial" pitchFamily="34" charset="0"/>
              </a:rPr>
              <a:t>Aquí hacer referencia a las</a:t>
            </a:r>
            <a:r>
              <a:rPr lang="es-MX" baseline="0" dirty="0" smtClean="0">
                <a:latin typeface="Arial" pitchFamily="34" charset="0"/>
                <a:cs typeface="Arial" pitchFamily="34" charset="0"/>
              </a:rPr>
              <a:t> atribuciones de la UPM para generar la estadística a partir de los registros administrativos del INM, participar en el diseño de los sistemas, elaborar los lineamientos…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3EFD8-E32F-4289-B9B8-604CBBE830E6}" type="slidenum">
              <a:rPr lang="es-MX" smtClean="0"/>
              <a:pPr/>
              <a:t>4</a:t>
            </a:fld>
            <a:endParaRPr lang="es-MX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MX" dirty="0" smtClean="0"/>
              <a:t>Reunión Nacional de Estadísticas Económicas de Turismo 2012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958464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249363" y="696913"/>
            <a:ext cx="4511675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3EFD8-E32F-4289-B9B8-604CBBE830E6}" type="slidenum">
              <a:rPr lang="es-MX" smtClean="0"/>
              <a:pPr/>
              <a:t>5</a:t>
            </a:fld>
            <a:endParaRPr lang="es-MX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MX" dirty="0" smtClean="0"/>
              <a:t>Reunión Nacional de Estadísticas Económicas de Turismo 2012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958464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dirty="0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7D52F3-9494-4589-9C6B-75A590019CE0}" type="slidenum">
              <a:rPr lang="es-MX" smtClean="0"/>
              <a:pPr/>
              <a:t>6</a:t>
            </a:fld>
            <a:endParaRPr lang="es-MX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A2BEF6-470B-4994-BA4B-CB1F0385782D}" type="slidenum">
              <a:rPr lang="es-MX" smtClean="0"/>
              <a:pPr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55082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3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3233-5588-4EFA-B4AE-943C53F270D4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12/07/2016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710363" y="3683094"/>
            <a:ext cx="772327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6414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3C0B-8ECE-41F5-A730-12299A4606FA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12/07/2016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514008" y="1142154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7297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4" y="27464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7B9E6-FEC5-4FF5-9291-71576CEABE88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12/07/2016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023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1278" y="252825"/>
            <a:ext cx="4115527" cy="1016376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B27E4-9854-4CFA-88CD-10C0954ED530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12/07/2016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514008" y="1269201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0006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2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3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7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1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19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83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47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11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EB928-5A4F-4844-A35C-558E43CE9783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12/07/2016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760454" y="4445376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4657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4" y="160021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1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66C6-47F7-47B6-AC81-17FA6598C0B6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12/07/2016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514008" y="1269201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3164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95" indent="0">
              <a:buNone/>
              <a:defRPr sz="2000" b="1"/>
            </a:lvl2pPr>
            <a:lvl3pPr marL="912788" indent="0">
              <a:buNone/>
              <a:defRPr sz="1800" b="1"/>
            </a:lvl3pPr>
            <a:lvl4pPr marL="1369184" indent="0">
              <a:buNone/>
              <a:defRPr sz="1600" b="1"/>
            </a:lvl4pPr>
            <a:lvl5pPr marL="1825579" indent="0">
              <a:buNone/>
              <a:defRPr sz="1600" b="1"/>
            </a:lvl5pPr>
            <a:lvl6pPr marL="2281967" indent="0">
              <a:buNone/>
              <a:defRPr sz="1600" b="1"/>
            </a:lvl6pPr>
            <a:lvl7pPr marL="2738368" indent="0">
              <a:buNone/>
              <a:defRPr sz="1600" b="1"/>
            </a:lvl7pPr>
            <a:lvl8pPr marL="3194760" indent="0">
              <a:buNone/>
              <a:defRPr sz="1600" b="1"/>
            </a:lvl8pPr>
            <a:lvl9pPr marL="3651154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95" indent="0">
              <a:buNone/>
              <a:defRPr sz="2000" b="1"/>
            </a:lvl2pPr>
            <a:lvl3pPr marL="912788" indent="0">
              <a:buNone/>
              <a:defRPr sz="1800" b="1"/>
            </a:lvl3pPr>
            <a:lvl4pPr marL="1369184" indent="0">
              <a:buNone/>
              <a:defRPr sz="1600" b="1"/>
            </a:lvl4pPr>
            <a:lvl5pPr marL="1825579" indent="0">
              <a:buNone/>
              <a:defRPr sz="1600" b="1"/>
            </a:lvl5pPr>
            <a:lvl6pPr marL="2281967" indent="0">
              <a:buNone/>
              <a:defRPr sz="1600" b="1"/>
            </a:lvl6pPr>
            <a:lvl7pPr marL="2738368" indent="0">
              <a:buNone/>
              <a:defRPr sz="1600" b="1"/>
            </a:lvl7pPr>
            <a:lvl8pPr marL="3194760" indent="0">
              <a:buNone/>
              <a:defRPr sz="1600" b="1"/>
            </a:lvl8pPr>
            <a:lvl9pPr marL="3651154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0BB9-352E-4137-8A95-E834CC309BFD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12/07/2016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10" name="9 Conector recto"/>
          <p:cNvCxnSpPr/>
          <p:nvPr userDrawn="1"/>
        </p:nvCxnSpPr>
        <p:spPr>
          <a:xfrm>
            <a:off x="514008" y="1269201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5954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ACB5-69D9-4EBA-9520-DA6FAD092C13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12/07/2016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6" name="5 Conector recto"/>
          <p:cNvCxnSpPr/>
          <p:nvPr userDrawn="1"/>
        </p:nvCxnSpPr>
        <p:spPr>
          <a:xfrm>
            <a:off x="514008" y="1269201"/>
            <a:ext cx="77386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3061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441F1-8B74-4EDB-B3C7-BDAF9C74CF7D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12/07/2016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2" y="701"/>
            <a:ext cx="9142557" cy="685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6854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11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6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1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395" indent="0">
              <a:buNone/>
              <a:defRPr sz="1200"/>
            </a:lvl2pPr>
            <a:lvl3pPr marL="912788" indent="0">
              <a:buNone/>
              <a:defRPr sz="1000"/>
            </a:lvl3pPr>
            <a:lvl4pPr marL="1369184" indent="0">
              <a:buNone/>
              <a:defRPr sz="900"/>
            </a:lvl4pPr>
            <a:lvl5pPr marL="1825579" indent="0">
              <a:buNone/>
              <a:defRPr sz="900"/>
            </a:lvl5pPr>
            <a:lvl6pPr marL="2281967" indent="0">
              <a:buNone/>
              <a:defRPr sz="900"/>
            </a:lvl6pPr>
            <a:lvl7pPr marL="2738368" indent="0">
              <a:buNone/>
              <a:defRPr sz="900"/>
            </a:lvl7pPr>
            <a:lvl8pPr marL="3194760" indent="0">
              <a:buNone/>
              <a:defRPr sz="900"/>
            </a:lvl8pPr>
            <a:lvl9pPr marL="3651154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A149-0305-4866-9D7F-FD3B533A0734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12/07/2016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950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395" indent="0">
              <a:buNone/>
              <a:defRPr sz="2800"/>
            </a:lvl2pPr>
            <a:lvl3pPr marL="912788" indent="0">
              <a:buNone/>
              <a:defRPr sz="2400"/>
            </a:lvl3pPr>
            <a:lvl4pPr marL="1369184" indent="0">
              <a:buNone/>
              <a:defRPr sz="2000"/>
            </a:lvl4pPr>
            <a:lvl5pPr marL="1825579" indent="0">
              <a:buNone/>
              <a:defRPr sz="2000"/>
            </a:lvl5pPr>
            <a:lvl6pPr marL="2281967" indent="0">
              <a:buNone/>
              <a:defRPr sz="2000"/>
            </a:lvl6pPr>
            <a:lvl7pPr marL="2738368" indent="0">
              <a:buNone/>
              <a:defRPr sz="2000"/>
            </a:lvl7pPr>
            <a:lvl8pPr marL="3194760" indent="0">
              <a:buNone/>
              <a:defRPr sz="2000"/>
            </a:lvl8pPr>
            <a:lvl9pPr marL="3651154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395" indent="0">
              <a:buNone/>
              <a:defRPr sz="1200"/>
            </a:lvl2pPr>
            <a:lvl3pPr marL="912788" indent="0">
              <a:buNone/>
              <a:defRPr sz="1000"/>
            </a:lvl3pPr>
            <a:lvl4pPr marL="1369184" indent="0">
              <a:buNone/>
              <a:defRPr sz="900"/>
            </a:lvl4pPr>
            <a:lvl5pPr marL="1825579" indent="0">
              <a:buNone/>
              <a:defRPr sz="900"/>
            </a:lvl5pPr>
            <a:lvl6pPr marL="2281967" indent="0">
              <a:buNone/>
              <a:defRPr sz="900"/>
            </a:lvl6pPr>
            <a:lvl7pPr marL="2738368" indent="0">
              <a:buNone/>
              <a:defRPr sz="900"/>
            </a:lvl7pPr>
            <a:lvl8pPr marL="3194760" indent="0">
              <a:buNone/>
              <a:defRPr sz="900"/>
            </a:lvl8pPr>
            <a:lvl9pPr marL="3651154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320E-9E03-47B2-BB40-F9CF9634A94F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12/07/2016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/>
              <a:t>‹Nº›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165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34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2" y="701"/>
            <a:ext cx="9142557" cy="6856599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17654" y="274639"/>
            <a:ext cx="8508693" cy="1143000"/>
          </a:xfrm>
          <a:prstGeom prst="rect">
            <a:avLst/>
          </a:prstGeom>
        </p:spPr>
        <p:txBody>
          <a:bodyPr vert="horz" lIns="91279" tIns="45639" rIns="91279" bIns="45639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5" y="1600211"/>
            <a:ext cx="8229600" cy="4525963"/>
          </a:xfrm>
          <a:prstGeom prst="rect">
            <a:avLst/>
          </a:prstGeom>
        </p:spPr>
        <p:txBody>
          <a:bodyPr vert="horz" lIns="91279" tIns="45639" rIns="91279" bIns="4563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61"/>
            <a:ext cx="2133600" cy="365125"/>
          </a:xfrm>
          <a:prstGeom prst="rect">
            <a:avLst/>
          </a:prstGeom>
        </p:spPr>
        <p:txBody>
          <a:bodyPr vert="horz" lIns="91279" tIns="45639" rIns="91279" bIns="4563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defTabSz="912788"/>
            <a:fld id="{88F332AC-BFC2-461E-8A58-ED1C01573C75}" type="datetime1">
              <a:rPr lang="es-MX" smtClean="0">
                <a:solidFill>
                  <a:srgbClr val="000000">
                    <a:tint val="75000"/>
                  </a:srgbClr>
                </a:solidFill>
              </a:rPr>
              <a:pPr defTabSz="912788"/>
              <a:t>12/07/2016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5" y="6356361"/>
            <a:ext cx="2895600" cy="365125"/>
          </a:xfrm>
          <a:prstGeom prst="rect">
            <a:avLst/>
          </a:prstGeom>
        </p:spPr>
        <p:txBody>
          <a:bodyPr vert="horz" lIns="91279" tIns="45639" rIns="91279" bIns="4563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defTabSz="912788"/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2" y="6356361"/>
            <a:ext cx="2133600" cy="365125"/>
          </a:xfrm>
          <a:prstGeom prst="rect">
            <a:avLst/>
          </a:prstGeom>
        </p:spPr>
        <p:txBody>
          <a:bodyPr vert="horz" lIns="91279" tIns="45639" rIns="91279" bIns="4563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defTabSz="912788"/>
            <a:fld id="{D6F13A92-6824-4566-B7B7-0989555DBD24}" type="slidenum">
              <a:rPr lang="es-MX" smtClean="0">
                <a:solidFill>
                  <a:srgbClr val="000000">
                    <a:tint val="75000"/>
                  </a:srgbClr>
                </a:solidFill>
              </a:rPr>
              <a:pPr defTabSz="912788"/>
              <a:t>‹Nº›</a:t>
            </a:fld>
            <a:endParaRPr lang="es-MX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9795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2788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295" indent="-342295" algn="l" defTabSz="9127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1640" indent="-285248" algn="l" defTabSz="9127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0986" indent="-228197" algn="l" defTabSz="9127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597381" indent="-228197" algn="l" defTabSz="9127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3774" indent="-228197" algn="l" defTabSz="9127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0172" indent="-228197" algn="l" defTabSz="9127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564" indent="-228197" algn="l" defTabSz="9127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957" indent="-228197" algn="l" defTabSz="9127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352" indent="-228197" algn="l" defTabSz="9127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95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88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84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579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967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368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760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154" algn="l" defTabSz="9127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"/>
          <p:cNvCxnSpPr/>
          <p:nvPr/>
        </p:nvCxnSpPr>
        <p:spPr bwMode="auto">
          <a:xfrm flipH="1" flipV="1">
            <a:off x="4716016" y="6019699"/>
            <a:ext cx="4142264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24 Marcador de contenido"/>
          <p:cNvSpPr txBox="1">
            <a:spLocks/>
          </p:cNvSpPr>
          <p:nvPr/>
        </p:nvSpPr>
        <p:spPr>
          <a:xfrm>
            <a:off x="612185" y="1285808"/>
            <a:ext cx="7985081" cy="2431224"/>
          </a:xfrm>
          <a:prstGeom prst="rect">
            <a:avLst/>
          </a:prstGeom>
        </p:spPr>
        <p:txBody>
          <a:bodyPr vert="horz" lIns="91294" tIns="45646" rIns="91294" bIns="45646" rtlCol="0">
            <a:noAutofit/>
          </a:bodyPr>
          <a:lstStyle/>
          <a:p>
            <a:pPr algn="ctr"/>
            <a:r>
              <a:rPr lang="es-MX" sz="4500" b="1" cap="small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itchFamily="18" charset="0"/>
              </a:rPr>
              <a:t>I</a:t>
            </a:r>
            <a:r>
              <a:rPr lang="es-MX" sz="4500" b="1" cap="small" dirty="0" smtClean="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nformación estadística sobre </a:t>
            </a:r>
            <a:r>
              <a:rPr lang="es-MX" sz="4500" b="1" cap="small" dirty="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flujos </a:t>
            </a:r>
            <a:r>
              <a:rPr lang="es-MX" sz="4500" b="1" cap="small" dirty="0" smtClean="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migratorios: propuesta de </a:t>
            </a:r>
            <a:r>
              <a:rPr lang="es-MX" sz="4500" b="1" cap="small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itchFamily="18" charset="0"/>
              </a:rPr>
              <a:t>M</a:t>
            </a:r>
            <a:r>
              <a:rPr lang="es-MX" sz="4500" b="1" cap="small" dirty="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  <a:cs typeface="Times New Roman" pitchFamily="18" charset="0"/>
              </a:rPr>
              <a:t>éxico</a:t>
            </a:r>
          </a:p>
          <a:p>
            <a:r>
              <a:rPr lang="es-MX" sz="4500" dirty="0"/>
              <a:t>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030160" y="6128748"/>
            <a:ext cx="3567106" cy="359840"/>
          </a:xfrm>
          <a:prstGeom prst="rect">
            <a:avLst/>
          </a:prstGeom>
          <a:noFill/>
        </p:spPr>
        <p:txBody>
          <a:bodyPr wrap="square" lIns="82040" tIns="41020" rIns="82040" bIns="41020" rtlCol="0">
            <a:spAutoFit/>
          </a:bodyPr>
          <a:lstStyle/>
          <a:p>
            <a:pPr algn="r"/>
            <a:r>
              <a:rPr lang="es-MX" dirty="0" smtClean="0"/>
              <a:t>Cd. de Panamá, 13-14 de julio 2016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2412101" y="5207658"/>
            <a:ext cx="6086988" cy="636839"/>
          </a:xfrm>
          <a:prstGeom prst="rect">
            <a:avLst/>
          </a:prstGeom>
          <a:noFill/>
        </p:spPr>
        <p:txBody>
          <a:bodyPr wrap="square" lIns="82040" tIns="41020" rIns="82040" bIns="41020" rtlCol="0">
            <a:spAutoFit/>
          </a:bodyPr>
          <a:lstStyle/>
          <a:p>
            <a:pPr algn="r"/>
            <a:r>
              <a:rPr lang="es-MX" dirty="0" smtClean="0"/>
              <a:t>Graciela </a:t>
            </a:r>
            <a:r>
              <a:rPr lang="es-MX" smtClean="0"/>
              <a:t>Martínez Caballero</a:t>
            </a:r>
            <a:endParaRPr lang="es-MX" dirty="0" smtClean="0"/>
          </a:p>
          <a:p>
            <a:pPr algn="r"/>
            <a:r>
              <a:rPr lang="es-MX" dirty="0" smtClean="0"/>
              <a:t>Unidad de Política Migratoria</a:t>
            </a:r>
          </a:p>
        </p:txBody>
      </p:sp>
    </p:spTree>
    <p:extLst>
      <p:ext uri="{BB962C8B-B14F-4D97-AF65-F5344CB8AC3E}">
        <p14:creationId xmlns:p14="http://schemas.microsoft.com/office/powerpoint/2010/main" xmlns="" val="351963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70346" y="984547"/>
            <a:ext cx="6044658" cy="338522"/>
          </a:xfrm>
          <a:prstGeom prst="rect">
            <a:avLst/>
          </a:prstGeom>
        </p:spPr>
        <p:txBody>
          <a:bodyPr wrap="square" lIns="91411" tIns="45704" rIns="91411" bIns="45704">
            <a:spAutoFit/>
          </a:bodyPr>
          <a:lstStyle/>
          <a:p>
            <a:pPr algn="ctr"/>
            <a:r>
              <a:rPr lang="es-ES_tradnl" sz="16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 de matriz para recabar información estadística</a:t>
            </a:r>
            <a:endParaRPr lang="es-MX" sz="1600" b="1" i="1" cap="smal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476" y="2060848"/>
            <a:ext cx="8803225" cy="3430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21626" y="1352001"/>
            <a:ext cx="7742097" cy="636839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pPr algn="ctr"/>
            <a:r>
              <a:rPr lang="es-MX" dirty="0"/>
              <a:t> </a:t>
            </a:r>
            <a:r>
              <a:rPr lang="es-MX" dirty="0" smtClean="0"/>
              <a:t>Eventos </a:t>
            </a:r>
            <a:r>
              <a:rPr lang="es-MX" dirty="0"/>
              <a:t>de entrada </a:t>
            </a:r>
            <a:r>
              <a:rPr lang="es-MX" dirty="0" smtClean="0"/>
              <a:t>regular al </a:t>
            </a:r>
            <a:r>
              <a:rPr lang="es-MX" dirty="0"/>
              <a:t>país de </a:t>
            </a:r>
            <a:r>
              <a:rPr lang="es-MX" dirty="0" smtClean="0"/>
              <a:t>extranjeros, según aeropuerto internacional de internación. </a:t>
            </a:r>
          </a:p>
        </p:txBody>
      </p:sp>
    </p:spTree>
    <p:extLst>
      <p:ext uri="{BB962C8B-B14F-4D97-AF65-F5344CB8AC3E}">
        <p14:creationId xmlns:p14="http://schemas.microsoft.com/office/powerpoint/2010/main" xmlns="" val="47434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70346" y="984547"/>
            <a:ext cx="6044658" cy="338522"/>
          </a:xfrm>
          <a:prstGeom prst="rect">
            <a:avLst/>
          </a:prstGeom>
        </p:spPr>
        <p:txBody>
          <a:bodyPr wrap="square" lIns="91411" tIns="45704" rIns="91411" bIns="45704">
            <a:spAutoFit/>
          </a:bodyPr>
          <a:lstStyle/>
          <a:p>
            <a:pPr algn="ctr"/>
            <a:r>
              <a:rPr lang="es-ES_tradnl" sz="16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 de matriz para recabar información estadística</a:t>
            </a:r>
            <a:endParaRPr lang="es-MX" sz="1600" b="1" i="1" cap="smal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91256" y="4958172"/>
            <a:ext cx="7297841" cy="1467836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pPr algn="just"/>
            <a:r>
              <a:rPr lang="es-ES" dirty="0" smtClean="0">
                <a:latin typeface="Franklin Gothic Book" pitchFamily="34" charset="0"/>
              </a:rPr>
              <a:t>E</a:t>
            </a:r>
            <a:r>
              <a:rPr lang="es-MX" dirty="0" err="1">
                <a:latin typeface="Franklin Gothic Book" pitchFamily="34" charset="0"/>
              </a:rPr>
              <a:t>ventos</a:t>
            </a:r>
            <a:r>
              <a:rPr lang="es-MX" dirty="0">
                <a:latin typeface="Franklin Gothic Book" pitchFamily="34" charset="0"/>
              </a:rPr>
              <a:t> de migrantes irregulares a quienes se les inicia un proceso administrativo de presentación por no acreditar su situación </a:t>
            </a:r>
            <a:r>
              <a:rPr lang="es-MX" dirty="0" smtClean="0">
                <a:latin typeface="Franklin Gothic Book" pitchFamily="34" charset="0"/>
              </a:rPr>
              <a:t>migratoria.</a:t>
            </a:r>
          </a:p>
          <a:p>
            <a:pPr algn="just"/>
            <a:endParaRPr lang="es-MX" dirty="0">
              <a:latin typeface="Franklin Gothic Book" pitchFamily="34" charset="0"/>
            </a:endParaRPr>
          </a:p>
          <a:p>
            <a:pPr algn="just"/>
            <a:r>
              <a:rPr lang="es-MX" dirty="0"/>
              <a:t>En el caso de </a:t>
            </a:r>
            <a:r>
              <a:rPr lang="es-MX" dirty="0" smtClean="0"/>
              <a:t>México, su fundamento jurídico se encuentra establecido </a:t>
            </a:r>
            <a:r>
              <a:rPr lang="es-MX" dirty="0" smtClean="0">
                <a:latin typeface="Franklin Gothic Book" pitchFamily="34" charset="0"/>
              </a:rPr>
              <a:t>en la </a:t>
            </a:r>
            <a:r>
              <a:rPr lang="es-MX" dirty="0">
                <a:latin typeface="Franklin Gothic Book" pitchFamily="34" charset="0"/>
              </a:rPr>
              <a:t>Ley de Migración y </a:t>
            </a:r>
            <a:r>
              <a:rPr lang="es-MX" dirty="0" smtClean="0">
                <a:latin typeface="Franklin Gothic Book" pitchFamily="34" charset="0"/>
              </a:rPr>
              <a:t>su </a:t>
            </a:r>
            <a:r>
              <a:rPr lang="es-MX" dirty="0">
                <a:latin typeface="Franklin Gothic Book" pitchFamily="34" charset="0"/>
              </a:rPr>
              <a:t>Reglamento</a:t>
            </a:r>
            <a:r>
              <a:rPr lang="es-MX" dirty="0" smtClean="0">
                <a:latin typeface="Franklin Gothic Book" pitchFamily="34" charset="0"/>
              </a:rPr>
              <a:t>.</a:t>
            </a:r>
            <a:endParaRPr lang="es-MX" dirty="0">
              <a:latin typeface="Franklin Gothic Book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7246" y="1428011"/>
            <a:ext cx="6538249" cy="3403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818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70346" y="984547"/>
            <a:ext cx="6044658" cy="338522"/>
          </a:xfrm>
          <a:prstGeom prst="rect">
            <a:avLst/>
          </a:prstGeom>
        </p:spPr>
        <p:txBody>
          <a:bodyPr wrap="square" lIns="91411" tIns="45704" rIns="91411" bIns="45704">
            <a:spAutoFit/>
          </a:bodyPr>
          <a:lstStyle/>
          <a:p>
            <a:pPr algn="ctr"/>
            <a:r>
              <a:rPr lang="es-ES_tradnl" sz="16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 de matriz para recabar información estadística</a:t>
            </a:r>
            <a:endParaRPr lang="es-MX" sz="1600" b="1" i="1" cap="smal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91256" y="4958172"/>
            <a:ext cx="7297841" cy="1744835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pPr algn="just"/>
            <a:r>
              <a:rPr lang="es-MX" dirty="0">
                <a:latin typeface="Franklin Gothic Book" pitchFamily="34" charset="0"/>
              </a:rPr>
              <a:t>Eventos de extranjeros </a:t>
            </a:r>
            <a:r>
              <a:rPr lang="es-MX" dirty="0" smtClean="0">
                <a:latin typeface="Franklin Gothic Book" pitchFamily="34" charset="0"/>
              </a:rPr>
              <a:t>irregulares devueltos </a:t>
            </a:r>
            <a:r>
              <a:rPr lang="es-MX" dirty="0">
                <a:latin typeface="Franklin Gothic Book" pitchFamily="34" charset="0"/>
              </a:rPr>
              <a:t>por la autoridad migratoria mexicana a su país de origen; las resoluciones se dividen en deportados y de retorno asistido, incluidos los menores de </a:t>
            </a:r>
            <a:r>
              <a:rPr lang="es-MX" dirty="0" smtClean="0">
                <a:latin typeface="Franklin Gothic Book" pitchFamily="34" charset="0"/>
              </a:rPr>
              <a:t>edad.</a:t>
            </a:r>
            <a:endParaRPr lang="es-MX" dirty="0">
              <a:latin typeface="Franklin Gothic Book" pitchFamily="34" charset="0"/>
            </a:endParaRPr>
          </a:p>
          <a:p>
            <a:pPr algn="just"/>
            <a:endParaRPr lang="es-MX" dirty="0">
              <a:latin typeface="Franklin Gothic Book" pitchFamily="34" charset="0"/>
            </a:endParaRPr>
          </a:p>
          <a:p>
            <a:pPr algn="just"/>
            <a:r>
              <a:rPr lang="es-MX" dirty="0"/>
              <a:t>En el caso de </a:t>
            </a:r>
            <a:r>
              <a:rPr lang="es-MX" dirty="0" smtClean="0"/>
              <a:t>México, su fundamento jurídico se encuentra establecido </a:t>
            </a:r>
            <a:r>
              <a:rPr lang="es-MX" dirty="0" smtClean="0">
                <a:latin typeface="Franklin Gothic Book" pitchFamily="34" charset="0"/>
              </a:rPr>
              <a:t>en la </a:t>
            </a:r>
            <a:r>
              <a:rPr lang="es-MX" dirty="0">
                <a:latin typeface="Franklin Gothic Book" pitchFamily="34" charset="0"/>
              </a:rPr>
              <a:t>Ley de Migración y </a:t>
            </a:r>
            <a:r>
              <a:rPr lang="es-MX" dirty="0" smtClean="0">
                <a:latin typeface="Franklin Gothic Book" pitchFamily="34" charset="0"/>
              </a:rPr>
              <a:t>su </a:t>
            </a:r>
            <a:r>
              <a:rPr lang="es-MX" dirty="0">
                <a:latin typeface="Franklin Gothic Book" pitchFamily="34" charset="0"/>
              </a:rPr>
              <a:t>Reglamento</a:t>
            </a:r>
            <a:r>
              <a:rPr lang="es-MX" dirty="0" smtClean="0">
                <a:latin typeface="Franklin Gothic Book" pitchFamily="34" charset="0"/>
              </a:rPr>
              <a:t>.</a:t>
            </a:r>
            <a:endParaRPr lang="es-MX" dirty="0">
              <a:latin typeface="Franklin Gothic Book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223" y="1491533"/>
            <a:ext cx="6605723" cy="3494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0437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70346" y="984547"/>
            <a:ext cx="6044658" cy="338522"/>
          </a:xfrm>
          <a:prstGeom prst="rect">
            <a:avLst/>
          </a:prstGeom>
        </p:spPr>
        <p:txBody>
          <a:bodyPr wrap="square" lIns="91411" tIns="45704" rIns="91411" bIns="45704">
            <a:spAutoFit/>
          </a:bodyPr>
          <a:lstStyle/>
          <a:p>
            <a:pPr algn="ctr"/>
            <a:r>
              <a:rPr lang="es-ES_tradnl" sz="16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 de matriz para recabar información estadística</a:t>
            </a:r>
            <a:endParaRPr lang="es-MX" sz="1600" b="1" i="1" cap="smal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3464"/>
          <a:stretch/>
        </p:blipFill>
        <p:spPr bwMode="auto">
          <a:xfrm>
            <a:off x="121299" y="1428011"/>
            <a:ext cx="8756350" cy="521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8011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591128" y="832580"/>
            <a:ext cx="8229600" cy="508188"/>
          </a:xfrm>
          <a:prstGeom prst="rect">
            <a:avLst/>
          </a:prstGeom>
        </p:spPr>
        <p:txBody>
          <a:bodyPr vert="horz" lIns="91426" tIns="45712" rIns="91426" bIns="4571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Movilidad espacial de la </a:t>
            </a:r>
            <a:r>
              <a:rPr lang="es-MX" sz="1800" b="1" i="1" cap="sm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población (esquema </a:t>
            </a:r>
            <a:r>
              <a:rPr lang="es-MX" sz="18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conceptual general)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5937497"/>
              </p:ext>
            </p:extLst>
          </p:nvPr>
        </p:nvGraphicFramePr>
        <p:xfrm>
          <a:off x="1331640" y="1715526"/>
          <a:ext cx="7190375" cy="394572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910610"/>
                <a:gridCol w="4279765"/>
              </a:tblGrid>
              <a:tr h="1569458">
                <a:tc>
                  <a:txBody>
                    <a:bodyPr/>
                    <a:lstStyle/>
                    <a:p>
                      <a:pPr marL="0" marR="0" indent="0" algn="l" defTabSz="9127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MOVIMIENTO INTERNACIONAL NO MIGRATORIO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BEEF21">
                            <a:shade val="30000"/>
                            <a:satMod val="115000"/>
                          </a:srgbClr>
                        </a:gs>
                        <a:gs pos="50000">
                          <a:srgbClr val="BEEF21">
                            <a:shade val="67500"/>
                            <a:satMod val="115000"/>
                          </a:srgbClr>
                        </a:gs>
                        <a:gs pos="100000">
                          <a:srgbClr val="BEEF21">
                            <a:shade val="100000"/>
                            <a:satMod val="115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Desplazamientos por vista (turismo), negocios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 otro sin intención de residencia en el país de destino (regulares)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BEEF21">
                            <a:shade val="30000"/>
                            <a:satMod val="115000"/>
                          </a:srgbClr>
                        </a:gs>
                        <a:gs pos="50000">
                          <a:srgbClr val="BEEF21">
                            <a:shade val="67500"/>
                            <a:satMod val="115000"/>
                          </a:srgbClr>
                        </a:gs>
                        <a:gs pos="100000">
                          <a:srgbClr val="BEEF21">
                            <a:shade val="100000"/>
                            <a:satMod val="115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  <a:tr h="576064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MIGRACIÓN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INTERNACIONAL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Residentes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temporales</a:t>
                      </a:r>
                      <a:endParaRPr lang="es-MX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Residentes Permanentes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MIGRACIÓN DE TRÁNSITO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B7F842">
                            <a:shade val="30000"/>
                            <a:satMod val="115000"/>
                          </a:srgbClr>
                        </a:gs>
                        <a:gs pos="50000">
                          <a:srgbClr val="B7F842">
                            <a:shade val="67500"/>
                            <a:satMod val="115000"/>
                          </a:srgbClr>
                        </a:gs>
                        <a:gs pos="100000">
                          <a:srgbClr val="B7F842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Desplazamiento de población para cambio de residencia donde el país de origen y el de destino son diferentes al país por el que cruzan (irregulares).</a:t>
                      </a:r>
                      <a:endParaRPr lang="es-MX" sz="14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B7F842">
                            <a:shade val="30000"/>
                            <a:satMod val="115000"/>
                          </a:srgbClr>
                        </a:gs>
                        <a:gs pos="50000">
                          <a:srgbClr val="B7F842">
                            <a:shade val="67500"/>
                            <a:satMod val="115000"/>
                          </a:srgbClr>
                        </a:gs>
                        <a:gs pos="100000">
                          <a:srgbClr val="B7F842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</a:tr>
            </a:tbl>
          </a:graphicData>
        </a:graphic>
      </p:graphicFrame>
      <p:sp>
        <p:nvSpPr>
          <p:cNvPr id="6" name="5 Abrir llave"/>
          <p:cNvSpPr/>
          <p:nvPr/>
        </p:nvSpPr>
        <p:spPr>
          <a:xfrm>
            <a:off x="1026071" y="1715526"/>
            <a:ext cx="305569" cy="3945722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26" tIns="45712" rIns="91426" bIns="45712" rtlCol="0" anchor="ctr"/>
          <a:lstStyle/>
          <a:p>
            <a:pPr algn="ctr"/>
            <a:endParaRPr lang="es-MX">
              <a:latin typeface="Franklin Gothic Book" panose="020B0503020102020204" pitchFamily="34" charset="0"/>
            </a:endParaRPr>
          </a:p>
        </p:txBody>
      </p:sp>
      <p:sp>
        <p:nvSpPr>
          <p:cNvPr id="8" name="7 Abrir llave"/>
          <p:cNvSpPr/>
          <p:nvPr/>
        </p:nvSpPr>
        <p:spPr>
          <a:xfrm>
            <a:off x="4016364" y="3284984"/>
            <a:ext cx="267604" cy="115212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26" tIns="45712" rIns="91426" bIns="45712" rtlCol="0" anchor="ctr"/>
          <a:lstStyle/>
          <a:p>
            <a:pPr algn="ctr"/>
            <a:endParaRPr lang="es-MX">
              <a:latin typeface="Franklin Gothic Book" panose="020B0503020102020204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8633588" y="6769306"/>
            <a:ext cx="414958" cy="369332"/>
          </a:xfrm>
          <a:prstGeom prst="rect">
            <a:avLst/>
          </a:prstGeom>
          <a:noFill/>
        </p:spPr>
        <p:txBody>
          <a:bodyPr wrap="square" lIns="91426" tIns="45712" rIns="91426" bIns="45712" rtlCol="0">
            <a:spAutoFit/>
          </a:bodyPr>
          <a:lstStyle/>
          <a:p>
            <a:r>
              <a:rPr lang="es-MX" dirty="0" smtClean="0"/>
              <a:t>9</a:t>
            </a: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1204531" y="5805264"/>
            <a:ext cx="5623665" cy="252118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pPr fontAlgn="t"/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Fuente: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Unidad de Política Migratoria, SEGOB.</a:t>
            </a:r>
            <a:endParaRPr lang="es-MX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 rot="16200000">
            <a:off x="-413502" y="3477325"/>
            <a:ext cx="21215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MOVILIDAD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INTERNACIONAL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6422331" y="3429000"/>
            <a:ext cx="2232248" cy="83099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Esta información se recaba en los informes SOPEMI y  SICREMI</a:t>
            </a:r>
            <a:endParaRPr lang="es-MX" sz="1600" b="1" dirty="0"/>
          </a:p>
        </p:txBody>
      </p:sp>
    </p:spTree>
    <p:extLst>
      <p:ext uri="{BB962C8B-B14F-4D97-AF65-F5344CB8AC3E}">
        <p14:creationId xmlns:p14="http://schemas.microsoft.com/office/powerpoint/2010/main" xmlns="" val="415201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592845" y="1459774"/>
            <a:ext cx="7003491" cy="3785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67" tIns="45683" rIns="91367" bIns="45683">
            <a:spAutoFit/>
          </a:bodyPr>
          <a:lstStyle/>
          <a:p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marL="307552" indent="-307552">
              <a:buAutoNum type="alphaLcParenR"/>
            </a:pPr>
            <a:r>
              <a:rPr lang="es-MX" sz="2400" dirty="0">
                <a:latin typeface="Arial" pitchFamily="34" charset="0"/>
                <a:cs typeface="Arial" pitchFamily="34" charset="0"/>
              </a:rPr>
              <a:t>Información por sexo</a:t>
            </a:r>
          </a:p>
          <a:p>
            <a:pPr marL="307552" indent="-307552">
              <a:buAutoNum type="alphaLcParenR"/>
            </a:pPr>
            <a:r>
              <a:rPr lang="es-MX" sz="2400" dirty="0">
                <a:latin typeface="Arial" pitchFamily="34" charset="0"/>
                <a:cs typeface="Arial" pitchFamily="34" charset="0"/>
              </a:rPr>
              <a:t>Grupos de edad</a:t>
            </a:r>
          </a:p>
          <a:p>
            <a:pPr marL="307552" indent="-307552">
              <a:buAutoNum type="alphaLcParenR"/>
            </a:pPr>
            <a:r>
              <a:rPr lang="es-MX" sz="2400" dirty="0">
                <a:latin typeface="Arial" pitchFamily="34" charset="0"/>
                <a:cs typeface="Arial" pitchFamily="34" charset="0"/>
              </a:rPr>
              <a:t>Condición migratoria </a:t>
            </a:r>
          </a:p>
          <a:p>
            <a:pPr marL="307552" indent="-307552">
              <a:buAutoNum type="alphaLcParenR"/>
            </a:pPr>
            <a:r>
              <a:rPr lang="es-MX" sz="2400" dirty="0">
                <a:latin typeface="Arial" pitchFamily="34" charset="0"/>
                <a:cs typeface="Arial" pitchFamily="34" charset="0"/>
              </a:rPr>
              <a:t>País de nacionalidad</a:t>
            </a:r>
          </a:p>
          <a:p>
            <a:pPr marL="307552" indent="-307552">
              <a:buAutoNum type="alphaLcParenR"/>
            </a:pPr>
            <a:r>
              <a:rPr lang="es-MX" sz="2400" dirty="0">
                <a:latin typeface="Arial" pitchFamily="34" charset="0"/>
                <a:cs typeface="Arial" pitchFamily="34" charset="0"/>
              </a:rPr>
              <a:t>Situación de acompañamiento de menores</a:t>
            </a:r>
          </a:p>
          <a:p>
            <a:endParaRPr lang="es-MX" sz="2400" dirty="0">
              <a:latin typeface="Arial" pitchFamily="34" charset="0"/>
              <a:cs typeface="Arial" pitchFamily="34" charset="0"/>
            </a:endParaRPr>
          </a:p>
          <a:p>
            <a:endParaRPr lang="es-MX" sz="2400" dirty="0">
              <a:latin typeface="Arial" pitchFamily="34" charset="0"/>
              <a:cs typeface="Arial" pitchFamily="34" charset="0"/>
            </a:endParaRPr>
          </a:p>
          <a:p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endParaRPr lang="es-MX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514008" y="761014"/>
            <a:ext cx="8200428" cy="444664"/>
          </a:xfrm>
          <a:prstGeom prst="rect">
            <a:avLst/>
          </a:prstGeom>
          <a:noFill/>
        </p:spPr>
        <p:txBody>
          <a:bodyPr vert="horz" lIns="91396" tIns="45697" rIns="91396" bIns="45697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s-MX" sz="16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Información básica para reportes estadísticos</a:t>
            </a:r>
            <a:endParaRPr lang="es-ES" sz="1600" b="1" i="1" cap="smal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2696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 txBox="1">
            <a:spLocks/>
          </p:cNvSpPr>
          <p:nvPr/>
        </p:nvSpPr>
        <p:spPr>
          <a:xfrm>
            <a:off x="827584" y="720081"/>
            <a:ext cx="7560840" cy="836712"/>
          </a:xfrm>
          <a:prstGeom prst="rect">
            <a:avLst/>
          </a:prstGeom>
        </p:spPr>
        <p:txBody>
          <a:bodyPr vert="horz" lIns="91411" tIns="45704" rIns="91411" bIns="45704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6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Clasificación de extranjeros irregulares según proceso migratorio</a:t>
            </a:r>
          </a:p>
        </p:txBody>
      </p:sp>
      <p:pic>
        <p:nvPicPr>
          <p:cNvPr id="9" name="8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6667" y="1757034"/>
            <a:ext cx="4781550" cy="36245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719572" y="5809877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La base de la estadística son los registros administrativos generados en las estacione migratorias del Instituto Nacional de Migración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8707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2150295" y="1002231"/>
            <a:ext cx="4572000" cy="338538"/>
          </a:xfrm>
          <a:prstGeom prst="rect">
            <a:avLst/>
          </a:prstGeom>
        </p:spPr>
        <p:txBody>
          <a:bodyPr lIns="91411" tIns="45704" rIns="91411" bIns="45704">
            <a:spAutoFit/>
          </a:bodyPr>
          <a:lstStyle/>
          <a:p>
            <a:pPr algn="ctr"/>
            <a:r>
              <a:rPr lang="es-ES_tradnl" sz="16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Criterios de publicación en página web</a:t>
            </a:r>
            <a:endParaRPr lang="es-MX" sz="1600" b="1" i="1" cap="smal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6677" y="3174906"/>
            <a:ext cx="623887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994638" y="1332726"/>
            <a:ext cx="6642953" cy="1954349"/>
          </a:xfrm>
          <a:prstGeom prst="rect">
            <a:avLst/>
          </a:prstGeom>
        </p:spPr>
        <p:txBody>
          <a:bodyPr wrap="square" lIns="91411" tIns="45704" rIns="91411" bIns="45704">
            <a:spAutoFit/>
          </a:bodyPr>
          <a:lstStyle/>
          <a:p>
            <a:pPr algn="just"/>
            <a:r>
              <a:rPr lang="es-ES" sz="1100" b="1" i="1" dirty="0">
                <a:latin typeface="Arial" pitchFamily="34" charset="0"/>
                <a:cs typeface="Arial" pitchFamily="34" charset="0"/>
              </a:rPr>
              <a:t>Extranjeros presentados</a:t>
            </a:r>
          </a:p>
          <a:p>
            <a:pPr algn="just"/>
            <a:endParaRPr lang="es-ES" sz="1100" dirty="0">
              <a:latin typeface="Franklin Gothic Book" pitchFamily="34" charset="0"/>
            </a:endParaRPr>
          </a:p>
          <a:p>
            <a:pPr algn="just"/>
            <a:r>
              <a:rPr lang="es-ES" sz="1100" dirty="0">
                <a:latin typeface="Franklin Gothic Book" pitchFamily="34" charset="0"/>
              </a:rPr>
              <a:t>E</a:t>
            </a:r>
            <a:r>
              <a:rPr lang="es-MX" sz="1100" dirty="0" err="1">
                <a:latin typeface="Franklin Gothic Book" pitchFamily="34" charset="0"/>
              </a:rPr>
              <a:t>ventos</a:t>
            </a:r>
            <a:r>
              <a:rPr lang="es-MX" sz="1100" dirty="0">
                <a:latin typeface="Franklin Gothic Book" pitchFamily="34" charset="0"/>
              </a:rPr>
              <a:t> de migrantes irregulares a quienes se les inicia un proceso administrativo de presentación por no acreditar su situación migratoria, según lo previsto en los arts. 99, 112 y 113 de la Ley de Migración y del art. 222 de su Reglamento.</a:t>
            </a:r>
          </a:p>
          <a:p>
            <a:pPr algn="just"/>
            <a:endParaRPr lang="es-MX" sz="1100" b="1" i="1" dirty="0">
              <a:latin typeface="Franklin Gothic Book" pitchFamily="34" charset="0"/>
              <a:cs typeface="Arial" pitchFamily="34" charset="0"/>
            </a:endParaRPr>
          </a:p>
          <a:p>
            <a:pPr algn="just"/>
            <a:r>
              <a:rPr lang="es-MX" sz="1100" b="1" i="1" dirty="0">
                <a:latin typeface="Arial" pitchFamily="34" charset="0"/>
                <a:cs typeface="Arial" pitchFamily="34" charset="0"/>
              </a:rPr>
              <a:t>Extranjeros devueltos</a:t>
            </a:r>
          </a:p>
          <a:p>
            <a:pPr algn="just"/>
            <a:endParaRPr lang="es-MX" sz="1100" b="1" i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100" dirty="0">
                <a:latin typeface="Franklin Gothic Book" pitchFamily="34" charset="0"/>
              </a:rPr>
              <a:t>Eventos de extranjeros devueltos por la autoridad migratoria mexicana a su país de origen; las resoluciones se dividen en deportados y de retorno asistido, incluidos los menores de edad, donde:</a:t>
            </a:r>
          </a:p>
          <a:p>
            <a:pPr algn="just"/>
            <a:endParaRPr lang="es-MX" sz="1100" dirty="0"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254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xmlns="" val="3556718539"/>
              </p:ext>
            </p:extLst>
          </p:nvPr>
        </p:nvGraphicFramePr>
        <p:xfrm>
          <a:off x="683567" y="1196752"/>
          <a:ext cx="7825131" cy="4712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374848" y="904588"/>
            <a:ext cx="8229600" cy="508188"/>
          </a:xfrm>
          <a:prstGeom prst="rect">
            <a:avLst/>
          </a:prstGeom>
        </p:spPr>
        <p:txBody>
          <a:bodyPr vert="horz" lIns="91411" tIns="45704" rIns="91411" bIns="4570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6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Acotaciones para la información de menores migrantes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51520" y="609329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Definiciones a partir de la Ley de Migración y </a:t>
            </a:r>
            <a:r>
              <a:rPr lang="es-ES" dirty="0" smtClean="0"/>
              <a:t>Ley </a:t>
            </a:r>
            <a:r>
              <a:rPr lang="es-ES" dirty="0"/>
              <a:t>General de los Derechos de Niñas, Niños y Adolescentes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26015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1AA8-2802-4167-B484-8C87E699445C}" type="slidenum">
              <a:rPr lang="es-MX" smtClean="0"/>
              <a:pPr/>
              <a:t>7</a:t>
            </a:fld>
            <a:endParaRPr lang="es-MX"/>
          </a:p>
        </p:txBody>
      </p:sp>
      <p:sp>
        <p:nvSpPr>
          <p:cNvPr id="32" name="31 CuadroTexto"/>
          <p:cNvSpPr txBox="1"/>
          <p:nvPr/>
        </p:nvSpPr>
        <p:spPr>
          <a:xfrm>
            <a:off x="1587008" y="142389"/>
            <a:ext cx="7272808" cy="215444"/>
          </a:xfrm>
          <a:prstGeom prst="rect">
            <a:avLst/>
          </a:prstGeom>
          <a:noFill/>
          <a:ln>
            <a:noFill/>
          </a:ln>
        </p:spPr>
        <p:txBody>
          <a:bodyPr wrap="square" lIns="91426" tIns="45712" rIns="91426" bIns="45712" rtlCol="0">
            <a:spAutoFit/>
          </a:bodyPr>
          <a:lstStyle/>
          <a:p>
            <a:pPr algn="r"/>
            <a:r>
              <a:rPr lang="es-MX" sz="800" dirty="0">
                <a:latin typeface="Century Gothic" panose="020B0502020202020204" pitchFamily="34" charset="0"/>
              </a:rPr>
              <a:t>Centroamericanos en la frontera sur de México</a:t>
            </a:r>
            <a:endParaRPr lang="es-MX" sz="800" b="1" cap="small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92316620"/>
              </p:ext>
            </p:extLst>
          </p:nvPr>
        </p:nvGraphicFramePr>
        <p:xfrm>
          <a:off x="121299" y="1491534"/>
          <a:ext cx="8957249" cy="524328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233609"/>
                <a:gridCol w="1300771"/>
                <a:gridCol w="1276304"/>
                <a:gridCol w="4146565"/>
              </a:tblGrid>
              <a:tr h="1290654">
                <a:tc gridSpan="3">
                  <a:txBody>
                    <a:bodyPr/>
                    <a:lstStyle/>
                    <a:p>
                      <a:pPr marL="1333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Nacionalidades históricamente No </a:t>
                      </a:r>
                      <a:r>
                        <a:rPr lang="es-MX" sz="1200" dirty="0" err="1" smtClean="0">
                          <a:solidFill>
                            <a:schemeClr val="tx1"/>
                          </a:solidFill>
                          <a:effectLst/>
                        </a:rPr>
                        <a:t>Repatriables</a:t>
                      </a:r>
                      <a:endParaRPr lang="es-MX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3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Falta de representación consular en México, porque no se ha podido tramitar por conducto de sus Embajadas en otros países un documento de identidad y viaje, o bien, porque su consulado no emite un  salvoconducto para el extranjero. </a:t>
                      </a:r>
                      <a:endParaRPr lang="es-MX" sz="13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336" marR="62336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33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Nacionalidades protegidas por el </a:t>
                      </a: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ACNUR</a:t>
                      </a:r>
                    </a:p>
                    <a:p>
                      <a:pPr marL="133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MX" sz="13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no reconocérseles la condición de refugiado, se les otorgue alguna alternativa de protección complementaria, a efecto de que no sean repatriados a sus países de origen por no contar éstos con las condiciones para su retorno. </a:t>
                      </a:r>
                      <a:endParaRPr lang="es-MX" sz="13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36" marR="62336" marT="0" marB="0"/>
                </a:tc>
              </a:tr>
              <a:tr h="3952628">
                <a:tc>
                  <a:txBody>
                    <a:bodyPr/>
                    <a:lstStyle/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Afganistán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Antigua y Barbuda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Argelia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Armenia Bangladesh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Barbados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err="1">
                          <a:solidFill>
                            <a:schemeClr val="tx1"/>
                          </a:solidFill>
                          <a:effectLst/>
                        </a:rPr>
                        <a:t>Belarús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Burkina-Faso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Camboya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Camerún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Congo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Croacia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Etiopía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Ghana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336" marR="62336" marT="0" marB="0"/>
                </a:tc>
                <a:tc>
                  <a:txBody>
                    <a:bodyPr/>
                    <a:lstStyle/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Guinea 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India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Jordania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err="1">
                          <a:solidFill>
                            <a:schemeClr val="tx1"/>
                          </a:solidFill>
                          <a:effectLst/>
                        </a:rPr>
                        <a:t>Kazajastán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Kenia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Kirguistán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Kuwait 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Liberia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Libia Mauritania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err="1">
                          <a:solidFill>
                            <a:schemeClr val="tx1"/>
                          </a:solidFill>
                          <a:effectLst/>
                        </a:rPr>
                        <a:t>Moldova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Mongolia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Montenegro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Mozambique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2336" marR="62336" marT="0" marB="0"/>
                </a:tc>
                <a:tc>
                  <a:txBody>
                    <a:bodyPr/>
                    <a:lstStyle/>
                    <a:p>
                      <a:pPr marL="133350" marR="0" indent="0" algn="l" defTabSz="1017537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Myanmar</a:t>
                      </a:r>
                      <a:endParaRPr lang="es-MX" sz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effectLst/>
                        </a:rPr>
                        <a:t>Omán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Qatar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Ruanda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Senegal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Sierra Leona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Siria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Sri Lanka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Surinam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Tanzania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Uganda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err="1">
                          <a:solidFill>
                            <a:schemeClr val="tx1"/>
                          </a:solidFill>
                          <a:effectLst/>
                        </a:rPr>
                        <a:t>Uzbequistán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Zambia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err="1">
                          <a:solidFill>
                            <a:schemeClr val="tx1"/>
                          </a:solidFill>
                          <a:effectLst/>
                        </a:rPr>
                        <a:t>Zimbawe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336" marR="62336" marT="0" marB="0"/>
                </a:tc>
                <a:tc>
                  <a:txBody>
                    <a:bodyPr/>
                    <a:lstStyle/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Angola 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Eritrea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Liberia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Iraq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Somalia</a:t>
                      </a:r>
                    </a:p>
                    <a:p>
                      <a:pPr marL="133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Sudán</a:t>
                      </a:r>
                    </a:p>
                    <a:p>
                      <a:pPr marL="13335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336" marR="62336" marT="0" marB="0"/>
                </a:tc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51412" y="868161"/>
            <a:ext cx="7095986" cy="570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040" tIns="41020" rIns="82040" bIns="41020" numCol="1" anchor="ctr" anchorCtr="0" compatLnSpc="1">
            <a:prstTxWarp prst="textNoShape">
              <a:avLst/>
            </a:prstTxWarp>
            <a:spAutoFit/>
          </a:bodyPr>
          <a:lstStyle/>
          <a:p>
            <a:pPr defTabSz="820400" fontAlgn="base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de nacionalidades No </a:t>
            </a:r>
            <a:r>
              <a:rPr lang="es-MX" altLang="es-MX" sz="1600" b="1" i="1" cap="small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repatriables</a:t>
            </a:r>
            <a:r>
              <a:rPr lang="es-MX" altLang="es-MX" sz="16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protegidas por el ACNUR</a:t>
            </a:r>
          </a:p>
          <a:p>
            <a:pPr defTabSz="820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13056" y="2423757"/>
            <a:ext cx="165747" cy="821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040" tIns="41020" rIns="82040" bIns="41020" numCol="1" anchor="ctr" anchorCtr="0" compatLnSpc="1">
            <a:prstTxWarp prst="textNoShape">
              <a:avLst/>
            </a:prstTxWarp>
            <a:spAutoFit/>
          </a:bodyPr>
          <a:lstStyle/>
          <a:p>
            <a:pPr defTabSz="820400" fontAlgn="base">
              <a:spcBef>
                <a:spcPct val="0"/>
              </a:spcBef>
              <a:spcAft>
                <a:spcPct val="0"/>
              </a:spcAft>
            </a:pPr>
            <a:r>
              <a:rPr lang="es-MX" altLang="es-MX" sz="1600">
                <a:latin typeface="Arial" pitchFamily="34" charset="0"/>
                <a:cs typeface="Arial" pitchFamily="34" charset="0"/>
              </a:rPr>
              <a:t/>
            </a:r>
            <a:br>
              <a:rPr lang="es-MX" altLang="es-MX" sz="1600">
                <a:latin typeface="Arial" pitchFamily="34" charset="0"/>
                <a:cs typeface="Arial" pitchFamily="34" charset="0"/>
              </a:rPr>
            </a:br>
            <a:endParaRPr lang="es-MX" altLang="es-MX" sz="1600">
              <a:latin typeface="Arial" pitchFamily="34" charset="0"/>
              <a:cs typeface="Arial" pitchFamily="34" charset="0"/>
            </a:endParaRPr>
          </a:p>
          <a:p>
            <a:pPr defTabSz="820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sz="16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157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8557" y="856299"/>
            <a:ext cx="8229600" cy="508188"/>
          </a:xfrm>
        </p:spPr>
        <p:txBody>
          <a:bodyPr>
            <a:normAutofit fontScale="90000"/>
          </a:bodyPr>
          <a:lstStyle/>
          <a:p>
            <a:r>
              <a:rPr lang="es-MX" sz="1800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Listado de matriz estadística para flujos extra regionales o extra continentales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Cuadro 1.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Entradas aéreas, según continente y país de nacionalidad  </a:t>
            </a: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Cuadro 2.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Extranjeros en situación migratoria irregular presentados, según continente y país de nacionalidad. </a:t>
            </a: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Cuadro 3. 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Extranjeros devueltos (deportados) directamente por la autoridad migratoria, según continente y país de nacionalidad.</a:t>
            </a: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Cuadro 4.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Extranjeros regularizados, según continente y país de nacionalidad.</a:t>
            </a: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Cuadro 5. 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Extranjeros con oficio de salida o abandono del país (por sus medios), según continente y país de nacionalidad. </a:t>
            </a: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Cuadro 6.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Solicitantes de la condición de refugiado, según continente y país de nacionalidad.</a:t>
            </a: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Cuadro 8.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Extranjeros que obtuvieron protección complementaria u otro tipo de aceptación por razón humanitaria distinta a la de refugiado, según continente y país de nacionalidad.</a:t>
            </a: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Cuadro 7.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Extranjeros que obtuvieron la condición de refugiado, según continente y país de nacionalidad. </a:t>
            </a: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Cuadro 9.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Extranjeros que obtuvieron residencia temporal, según continente y país de nacionalidad. </a:t>
            </a:r>
          </a:p>
          <a:p>
            <a:pPr marL="0" indent="0">
              <a:spcBef>
                <a:spcPts val="538"/>
              </a:spcBef>
              <a:spcAft>
                <a:spcPts val="538"/>
              </a:spcAft>
              <a:buNone/>
            </a:pPr>
            <a:r>
              <a:rPr lang="es-MX" sz="1300" b="1" dirty="0">
                <a:latin typeface="Arial" panose="020B0604020202020204" pitchFamily="34" charset="0"/>
                <a:cs typeface="Arial" panose="020B0604020202020204" pitchFamily="34" charset="0"/>
              </a:rPr>
              <a:t>Cuadro 10.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 Extranjeros que obtuvieron residencia permanente, según continente y país de nacionalidad.</a:t>
            </a:r>
          </a:p>
          <a:p>
            <a:pPr>
              <a:spcBef>
                <a:spcPts val="538"/>
              </a:spcBef>
              <a:spcAft>
                <a:spcPts val="538"/>
              </a:spcAft>
            </a:pPr>
            <a:endParaRPr lang="es-MX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5653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5831" y="1459772"/>
            <a:ext cx="8214161" cy="260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070346" y="984547"/>
            <a:ext cx="6044658" cy="338522"/>
          </a:xfrm>
          <a:prstGeom prst="rect">
            <a:avLst/>
          </a:prstGeom>
        </p:spPr>
        <p:txBody>
          <a:bodyPr wrap="square" lIns="91411" tIns="45704" rIns="91411" bIns="45704">
            <a:spAutoFit/>
          </a:bodyPr>
          <a:lstStyle/>
          <a:p>
            <a:pPr algn="ctr"/>
            <a:r>
              <a:rPr lang="es-ES_tradnl" sz="1600" b="1" i="1" cap="sm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 de matriz para recabar información estadística</a:t>
            </a:r>
            <a:endParaRPr lang="es-MX" sz="1600" b="1" i="1" cap="smal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04264" y="4572423"/>
            <a:ext cx="7297841" cy="1190837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r>
              <a:rPr lang="es-MX" dirty="0"/>
              <a:t> La información se refiere a los eventos de entrada </a:t>
            </a:r>
            <a:r>
              <a:rPr lang="es-MX" dirty="0" smtClean="0"/>
              <a:t>regular al </a:t>
            </a:r>
            <a:r>
              <a:rPr lang="es-MX" dirty="0"/>
              <a:t>país de extranjeros por los puntos de control y registro migratorio. </a:t>
            </a:r>
            <a:endParaRPr lang="es-MX" dirty="0" smtClean="0"/>
          </a:p>
          <a:p>
            <a:endParaRPr lang="es-MX" dirty="0"/>
          </a:p>
          <a:p>
            <a:r>
              <a:rPr lang="es-MX" dirty="0" smtClean="0"/>
              <a:t>En el caso de México únicamente se cuenta con las cifras de entradas aéreas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01539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</TotalTime>
  <Words>790</Words>
  <Application>Microsoft Office PowerPoint</Application>
  <PresentationFormat>Presentación en pantalla (4:3)</PresentationFormat>
  <Paragraphs>133</Paragraphs>
  <Slides>13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1_Tema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Listado de matriz estadística para flujos extra regionales o extra continentales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Enfoque de discriminación en el PEM</dc:title>
  <dc:creator>Garcia Arreola Diana Jeannette</dc:creator>
  <cp:lastModifiedBy>Graciela Martínez</cp:lastModifiedBy>
  <cp:revision>71</cp:revision>
  <cp:lastPrinted>2016-06-24T23:27:49Z</cp:lastPrinted>
  <dcterms:created xsi:type="dcterms:W3CDTF">2016-05-25T16:05:06Z</dcterms:created>
  <dcterms:modified xsi:type="dcterms:W3CDTF">2016-07-12T21:52:47Z</dcterms:modified>
</cp:coreProperties>
</file>