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934200" cy="92202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2" d="100"/>
          <a:sy n="92" d="100"/>
        </p:scale>
        <p:origin x="-133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1C85A9CA-2C14-4EB5-8DA3-B518C722FC02}" type="datetimeFigureOut">
              <a:rPr lang="es-MX" smtClean="0"/>
              <a:t>08/07/2016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93420" y="4379595"/>
            <a:ext cx="5547360" cy="4149090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27775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746C95B7-10D6-4806-8E5B-719827A913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2800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60463" y="690563"/>
            <a:ext cx="4613275" cy="3459162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8CA60-8213-4C04-9B38-185AE92BC3AC}" type="slidenum">
              <a:rPr lang="es-MX" smtClean="0"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09094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60463" y="690563"/>
            <a:ext cx="4613275" cy="3459162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14525-C8C0-4D73-94F9-AAC7083E82C1}" type="slidenum">
              <a:rPr lang="es-MX" smtClean="0"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09772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E2B-E229-4185-AC9C-2C42C94421F0}" type="datetimeFigureOut">
              <a:rPr lang="es-MX" smtClean="0"/>
              <a:t>08/07/2016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85A9-CE4F-4FE6-A048-959DEF153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6705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E2B-E229-4185-AC9C-2C42C94421F0}" type="datetimeFigureOut">
              <a:rPr lang="es-MX" smtClean="0"/>
              <a:t>08/07/2016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85A9-CE4F-4FE6-A048-959DEF153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174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E2B-E229-4185-AC9C-2C42C94421F0}" type="datetimeFigureOut">
              <a:rPr lang="es-MX" smtClean="0"/>
              <a:t>08/07/2016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85A9-CE4F-4FE6-A048-959DEF153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377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E2B-E229-4185-AC9C-2C42C94421F0}" type="datetimeFigureOut">
              <a:rPr lang="es-MX" smtClean="0"/>
              <a:t>08/07/2016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85A9-CE4F-4FE6-A048-959DEF153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6730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E2B-E229-4185-AC9C-2C42C94421F0}" type="datetimeFigureOut">
              <a:rPr lang="es-MX" smtClean="0"/>
              <a:t>08/07/2016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85A9-CE4F-4FE6-A048-959DEF153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1061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E2B-E229-4185-AC9C-2C42C94421F0}" type="datetimeFigureOut">
              <a:rPr lang="es-MX" smtClean="0"/>
              <a:t>08/07/2016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85A9-CE4F-4FE6-A048-959DEF153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3875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E2B-E229-4185-AC9C-2C42C94421F0}" type="datetimeFigureOut">
              <a:rPr lang="es-MX" smtClean="0"/>
              <a:t>08/07/2016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85A9-CE4F-4FE6-A048-959DEF153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0856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E2B-E229-4185-AC9C-2C42C94421F0}" type="datetimeFigureOut">
              <a:rPr lang="es-MX" smtClean="0"/>
              <a:t>08/07/2016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85A9-CE4F-4FE6-A048-959DEF153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8705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E2B-E229-4185-AC9C-2C42C94421F0}" type="datetimeFigureOut">
              <a:rPr lang="es-MX" smtClean="0"/>
              <a:t>08/07/2016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85A9-CE4F-4FE6-A048-959DEF153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2706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E2B-E229-4185-AC9C-2C42C94421F0}" type="datetimeFigureOut">
              <a:rPr lang="es-MX" smtClean="0"/>
              <a:t>08/07/2016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85A9-CE4F-4FE6-A048-959DEF153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392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3CE2B-E229-4185-AC9C-2C42C94421F0}" type="datetimeFigureOut">
              <a:rPr lang="es-MX" smtClean="0"/>
              <a:t>08/07/2016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D85A9-CE4F-4FE6-A048-959DEF153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6457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3CE2B-E229-4185-AC9C-2C42C94421F0}" type="datetimeFigureOut">
              <a:rPr lang="es-MX" smtClean="0"/>
              <a:t>08/07/2016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D85A9-CE4F-4FE6-A048-959DEF1536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683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2 Grupo"/>
          <p:cNvGrpSpPr/>
          <p:nvPr/>
        </p:nvGrpSpPr>
        <p:grpSpPr>
          <a:xfrm>
            <a:off x="0" y="1059879"/>
            <a:ext cx="9144000" cy="5877272"/>
            <a:chOff x="0" y="574770"/>
            <a:chExt cx="6852062" cy="4187236"/>
          </a:xfrm>
        </p:grpSpPr>
        <p:sp>
          <p:nvSpPr>
            <p:cNvPr id="3" name="2 Cuadro de texto"/>
            <p:cNvSpPr txBox="1"/>
            <p:nvPr/>
          </p:nvSpPr>
          <p:spPr>
            <a:xfrm>
              <a:off x="0" y="2291938"/>
              <a:ext cx="6852062" cy="24700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noFill/>
            </a:ln>
            <a:effectLst>
              <a:softEdge rad="12700"/>
            </a:effec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</a:pPr>
              <a:r>
                <a:rPr lang="es-MX" sz="2600" b="1" dirty="0" smtClean="0">
                  <a:solidFill>
                    <a:schemeClr val="bg1"/>
                  </a:solidFill>
                  <a:latin typeface="Arial"/>
                  <a:ea typeface="Calibri"/>
                  <a:cs typeface="Times New Roman"/>
                </a:rPr>
                <a:t>Propuesta :</a:t>
              </a:r>
            </a:p>
            <a:p>
              <a:pPr algn="ctr">
                <a:lnSpc>
                  <a:spcPct val="115000"/>
                </a:lnSpc>
              </a:pPr>
              <a:endParaRPr lang="es-MX" sz="26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</a:pPr>
              <a:endParaRPr lang="es-MX" sz="2600" b="1" dirty="0" smtClean="0">
                <a:solidFill>
                  <a:schemeClr val="bg1"/>
                </a:solidFill>
                <a:latin typeface="Arial"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</a:pPr>
              <a:endParaRPr lang="es-MX" sz="28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endParaRPr>
            </a:p>
            <a:p>
              <a:pPr algn="ctr">
                <a:lnSpc>
                  <a:spcPct val="115000"/>
                </a:lnSpc>
              </a:pPr>
              <a:r>
                <a:rPr lang="es-MX" sz="2800" b="1" dirty="0" smtClean="0">
                  <a:solidFill>
                    <a:prstClr val="white"/>
                  </a:solidFill>
                  <a:latin typeface="Arial" pitchFamily="34" charset="0"/>
                  <a:ea typeface="Calibri"/>
                  <a:cs typeface="Arial" pitchFamily="34" charset="0"/>
                </a:rPr>
                <a:t>Ficha </a:t>
              </a:r>
              <a:r>
                <a:rPr lang="es-MX" sz="2800" b="1" dirty="0">
                  <a:solidFill>
                    <a:prstClr val="white"/>
                  </a:solidFill>
                  <a:latin typeface="Arial" pitchFamily="34" charset="0"/>
                  <a:ea typeface="Calibri"/>
                  <a:cs typeface="Arial" pitchFamily="34" charset="0"/>
                </a:rPr>
                <a:t>Básica Terceros Países / </a:t>
              </a:r>
            </a:p>
            <a:p>
              <a:pPr algn="ctr">
                <a:lnSpc>
                  <a:spcPct val="115000"/>
                </a:lnSpc>
              </a:pPr>
              <a:r>
                <a:rPr lang="es-MX" sz="2800" b="1" dirty="0">
                  <a:solidFill>
                    <a:prstClr val="white"/>
                  </a:solidFill>
                  <a:latin typeface="Arial" pitchFamily="34" charset="0"/>
                  <a:ea typeface="Calibri"/>
                  <a:cs typeface="Arial" pitchFamily="34" charset="0"/>
                </a:rPr>
                <a:t>Ficha Especial Terceros Países</a:t>
              </a: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endParaRPr lang="es-MX" sz="2600" b="1" dirty="0" smtClean="0">
                <a:solidFill>
                  <a:schemeClr val="bg1"/>
                </a:solidFill>
                <a:latin typeface="Arial"/>
                <a:ea typeface="Calibri"/>
                <a:cs typeface="Times New Roman"/>
              </a:endParaRPr>
            </a:p>
          </p:txBody>
        </p:sp>
        <p:pic>
          <p:nvPicPr>
            <p:cNvPr id="4" name="0 Imagen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-3" r="35109" b="14"/>
            <a:stretch/>
          </p:blipFill>
          <p:spPr bwMode="auto">
            <a:xfrm>
              <a:off x="1444765" y="574770"/>
              <a:ext cx="4054994" cy="1396534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7" name="6 Rectángulo"/>
          <p:cNvSpPr/>
          <p:nvPr/>
        </p:nvSpPr>
        <p:spPr>
          <a:xfrm>
            <a:off x="179512" y="4438853"/>
            <a:ext cx="8892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dirty="0">
                <a:solidFill>
                  <a:schemeClr val="bg1"/>
                </a:solidFill>
              </a:rPr>
              <a:t>Parámetros para la elaboración de una ficha homologada para ciudadanos de terceros países que será utilizada previa consulta de un Centro de Alerta al otro.</a:t>
            </a:r>
          </a:p>
        </p:txBody>
      </p:sp>
    </p:spTree>
    <p:extLst>
      <p:ext uri="{BB962C8B-B14F-4D97-AF65-F5344CB8AC3E}">
        <p14:creationId xmlns:p14="http://schemas.microsoft.com/office/powerpoint/2010/main" val="278464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0 Imagen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60" b="5322"/>
          <a:stretch/>
        </p:blipFill>
        <p:spPr bwMode="auto">
          <a:xfrm>
            <a:off x="107504" y="44625"/>
            <a:ext cx="3672408" cy="7920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4" name="7 Cuadro de texto"/>
          <p:cNvSpPr txBox="1"/>
          <p:nvPr/>
        </p:nvSpPr>
        <p:spPr>
          <a:xfrm>
            <a:off x="3865569" y="3680"/>
            <a:ext cx="5283880" cy="819384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noFill/>
          </a:ln>
          <a:effectLst>
            <a:softEdge rad="12700"/>
          </a:effec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s-MX" sz="16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Ficha Básica Terceros Países / </a:t>
            </a:r>
          </a:p>
          <a:p>
            <a:pPr algn="ctr">
              <a:lnSpc>
                <a:spcPct val="115000"/>
              </a:lnSpc>
            </a:pPr>
            <a:r>
              <a:rPr lang="es-MX" sz="16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Ficha Especial Terceros Países</a:t>
            </a:r>
            <a:endParaRPr lang="es-MX" sz="1600" b="1" dirty="0">
              <a:solidFill>
                <a:prstClr val="white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5" name="8 Rectángulo"/>
          <p:cNvSpPr>
            <a:spLocks noChangeAspect="1"/>
          </p:cNvSpPr>
          <p:nvPr/>
        </p:nvSpPr>
        <p:spPr>
          <a:xfrm>
            <a:off x="1" y="823065"/>
            <a:ext cx="9135800" cy="196250"/>
          </a:xfrm>
          <a:prstGeom prst="rect">
            <a:avLst/>
          </a:prstGeom>
          <a:pattFill prst="narHorz">
            <a:fgClr>
              <a:schemeClr val="bg1">
                <a:lumMod val="5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 dirty="0"/>
          </a:p>
        </p:txBody>
      </p:sp>
      <p:sp>
        <p:nvSpPr>
          <p:cNvPr id="2" name="1 CuadroTexto"/>
          <p:cNvSpPr txBox="1"/>
          <p:nvPr/>
        </p:nvSpPr>
        <p:spPr>
          <a:xfrm>
            <a:off x="1941079" y="1260902"/>
            <a:ext cx="1311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Ficha Básica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6156176" y="1260902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Ficha Especial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971600" y="1628800"/>
            <a:ext cx="32653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Nombre / Apellido Paterno / Apellido Materno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Fecha de Nacimiento (DD/MM/AAAA)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Sexo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Nacionalidad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Lugar de Nacimiento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Tipo de Documento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Número de Documento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Número de Pasaporte</a:t>
            </a:r>
            <a:endParaRPr lang="es-MX" sz="1200" dirty="0"/>
          </a:p>
        </p:txBody>
      </p:sp>
      <p:sp>
        <p:nvSpPr>
          <p:cNvPr id="9" name="8 CuadroTexto"/>
          <p:cNvSpPr txBox="1"/>
          <p:nvPr/>
        </p:nvSpPr>
        <p:spPr>
          <a:xfrm>
            <a:off x="1015384" y="3412430"/>
            <a:ext cx="345228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b="1" dirty="0" smtClean="0"/>
              <a:t>Alerta Migratoria: </a:t>
            </a:r>
            <a:r>
              <a:rPr lang="es-MX" sz="1200" dirty="0" smtClean="0"/>
              <a:t>Número de identificación, Tipo de anotación, observaciones e instrucción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b="1" dirty="0" smtClean="0"/>
              <a:t>Estación Migratoria: </a:t>
            </a:r>
            <a:r>
              <a:rPr lang="es-MX" sz="1200" dirty="0" smtClean="0"/>
              <a:t>Fecha de ingreso,  Origen de Ingreso, Resolución y Fecha de Salida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b="1" dirty="0" smtClean="0"/>
              <a:t>Trámites Migratorios: </a:t>
            </a:r>
            <a:r>
              <a:rPr lang="es-MX" sz="1200" dirty="0" smtClean="0"/>
              <a:t>Número de trámite, Tipo de trámite, Resolución y Área de trámite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b="1" dirty="0" smtClean="0"/>
              <a:t>Administración de listas electrónicas de pasajeros</a:t>
            </a:r>
            <a:r>
              <a:rPr lang="es-MX" sz="1200" dirty="0" smtClean="0"/>
              <a:t>: Entradas y Salidas: Fecha y hora, Vuelo, Aerolínea, Origen, Destino, Documento de Identificación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b="1" dirty="0" smtClean="0"/>
              <a:t>Flujos Migratorios</a:t>
            </a:r>
            <a:r>
              <a:rPr lang="es-MX" sz="1200" dirty="0" smtClean="0"/>
              <a:t>: Fecha y Hora, Tipo de Flujo, Aerolínea y Número de vuelo, Documento de Identificación y país de Expedición , Condición Migratoria de ingreso, Ubicación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200" dirty="0"/>
          </a:p>
        </p:txBody>
      </p:sp>
      <p:sp>
        <p:nvSpPr>
          <p:cNvPr id="5" name="4 Abrir llave"/>
          <p:cNvSpPr/>
          <p:nvPr/>
        </p:nvSpPr>
        <p:spPr>
          <a:xfrm>
            <a:off x="773535" y="1630234"/>
            <a:ext cx="360040" cy="154065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>
            <a:off x="20825" y="2204864"/>
            <a:ext cx="87876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Información</a:t>
            </a:r>
          </a:p>
          <a:p>
            <a:r>
              <a:rPr lang="es-MX" sz="1050" b="1" dirty="0" smtClean="0"/>
              <a:t>Biográfica</a:t>
            </a:r>
            <a:endParaRPr lang="es-MX" sz="1050" b="1" dirty="0"/>
          </a:p>
        </p:txBody>
      </p:sp>
      <p:sp>
        <p:nvSpPr>
          <p:cNvPr id="12" name="11 Abrir llave"/>
          <p:cNvSpPr/>
          <p:nvPr/>
        </p:nvSpPr>
        <p:spPr>
          <a:xfrm>
            <a:off x="787703" y="3479948"/>
            <a:ext cx="360040" cy="254133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CuadroTexto"/>
          <p:cNvSpPr txBox="1"/>
          <p:nvPr/>
        </p:nvSpPr>
        <p:spPr>
          <a:xfrm>
            <a:off x="35496" y="4542868"/>
            <a:ext cx="78579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Record</a:t>
            </a:r>
          </a:p>
          <a:p>
            <a:r>
              <a:rPr lang="es-MX" sz="1050" b="1" dirty="0" smtClean="0"/>
              <a:t>Migratorio</a:t>
            </a:r>
            <a:endParaRPr lang="es-MX" sz="105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854761" y="1810525"/>
            <a:ext cx="40827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La misma información que la Ficha Básica incluyendo: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4860032" y="2348879"/>
            <a:ext cx="421865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Consulta a enlaces de Inteligencia, Policía,</a:t>
            </a:r>
          </a:p>
          <a:p>
            <a:r>
              <a:rPr lang="es-MX" sz="1200" dirty="0" smtClean="0"/>
              <a:t>Interpol, Bases de datos con información de ingresos a </a:t>
            </a:r>
          </a:p>
          <a:p>
            <a:r>
              <a:rPr lang="es-MX" sz="1200" dirty="0" smtClean="0"/>
              <a:t>Centros de Reclusión y/o procesos Penales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Religión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Estado Civil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Números Telefónicos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Últimos 3 Domicilios registrados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Nombre y Fecha de Nacimiento de Cónyuge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Nombre y Fecha de Nacimiento de Hijos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Ocupación en el lugar de residencia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Motivo del Viaje a México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Vínculos familiares-amistad-empresariales en México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Cantidad de dinero con la que viaja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Tarjetas de Crédito /Débito con las que viaja (banco y Número</a:t>
            </a:r>
          </a:p>
          <a:p>
            <a:r>
              <a:rPr lang="es-MX" sz="1200" dirty="0" smtClean="0"/>
              <a:t>de plástico)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Domicilio exacto a dónde llegará a México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Nombre de personas que lo recibirán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Número de teléfono de las personas que lo recibirán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Países/Lugares donde ha radicado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Flujos migratorios en los últimos tres años</a:t>
            </a:r>
          </a:p>
          <a:p>
            <a:endParaRPr lang="es-MX" sz="1200" dirty="0" smtClean="0"/>
          </a:p>
        </p:txBody>
      </p:sp>
      <p:cxnSp>
        <p:nvCxnSpPr>
          <p:cNvPr id="17" name="16 Conector recto"/>
          <p:cNvCxnSpPr/>
          <p:nvPr/>
        </p:nvCxnSpPr>
        <p:spPr>
          <a:xfrm>
            <a:off x="4572000" y="1476927"/>
            <a:ext cx="0" cy="476038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923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313</Words>
  <Application>Microsoft Office PowerPoint</Application>
  <PresentationFormat>Presentación en pantalla (4:3)</PresentationFormat>
  <Paragraphs>51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Schultz Chavez,  Herschel</dc:creator>
  <cp:lastModifiedBy>Centro Nacional de Alertas, Administración</cp:lastModifiedBy>
  <cp:revision>3</cp:revision>
  <cp:lastPrinted>2016-07-08T15:46:18Z</cp:lastPrinted>
  <dcterms:created xsi:type="dcterms:W3CDTF">2016-05-19T17:53:18Z</dcterms:created>
  <dcterms:modified xsi:type="dcterms:W3CDTF">2016-07-08T15:48:16Z</dcterms:modified>
</cp:coreProperties>
</file>