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07" r:id="rId2"/>
    <p:sldId id="321" r:id="rId3"/>
    <p:sldId id="319" r:id="rId4"/>
    <p:sldId id="320" r:id="rId5"/>
  </p:sldIdLst>
  <p:sldSz cx="9144000" cy="6858000" type="screen4x3"/>
  <p:notesSz cx="7010400" cy="9296400"/>
  <p:defaultTextStyle>
    <a:defPPr>
      <a:defRPr lang="es-MX"/>
    </a:defPPr>
    <a:lvl1pPr marL="0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E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164540-6BEA-4B43-9F79-64BA10C391F9}" type="datetimeFigureOut">
              <a:rPr lang="es-MX" smtClean="0"/>
              <a:pPr/>
              <a:t>13/07/2016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903B8C-1285-4E9F-ACE0-A66A612EACBE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20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3233-5588-4EFA-B4AE-943C53F270D4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710363" y="3683094"/>
            <a:ext cx="772327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14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3C0B-8ECE-41F5-A730-12299A4606FA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514008" y="1142154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9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4" y="27464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7B9E6-FEC5-4FF5-9291-71576CEABE88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3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278" y="252825"/>
            <a:ext cx="4115527" cy="1016376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27E4-9854-4CFA-88CD-10C0954ED530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06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2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7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1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9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3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7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1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B928-5A4F-4844-A35C-558E43CE9783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760454" y="4445376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57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4" y="160021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1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66C6-47F7-47B6-AC81-17FA6598C0B6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64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95" indent="0">
              <a:buNone/>
              <a:defRPr sz="2000" b="1"/>
            </a:lvl2pPr>
            <a:lvl3pPr marL="912788" indent="0">
              <a:buNone/>
              <a:defRPr sz="1800" b="1"/>
            </a:lvl3pPr>
            <a:lvl4pPr marL="1369184" indent="0">
              <a:buNone/>
              <a:defRPr sz="1600" b="1"/>
            </a:lvl4pPr>
            <a:lvl5pPr marL="1825579" indent="0">
              <a:buNone/>
              <a:defRPr sz="1600" b="1"/>
            </a:lvl5pPr>
            <a:lvl6pPr marL="2281967" indent="0">
              <a:buNone/>
              <a:defRPr sz="1600" b="1"/>
            </a:lvl6pPr>
            <a:lvl7pPr marL="2738368" indent="0">
              <a:buNone/>
              <a:defRPr sz="1600" b="1"/>
            </a:lvl7pPr>
            <a:lvl8pPr marL="3194760" indent="0">
              <a:buNone/>
              <a:defRPr sz="1600" b="1"/>
            </a:lvl8pPr>
            <a:lvl9pPr marL="365115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95" indent="0">
              <a:buNone/>
              <a:defRPr sz="2000" b="1"/>
            </a:lvl2pPr>
            <a:lvl3pPr marL="912788" indent="0">
              <a:buNone/>
              <a:defRPr sz="1800" b="1"/>
            </a:lvl3pPr>
            <a:lvl4pPr marL="1369184" indent="0">
              <a:buNone/>
              <a:defRPr sz="1600" b="1"/>
            </a:lvl4pPr>
            <a:lvl5pPr marL="1825579" indent="0">
              <a:buNone/>
              <a:defRPr sz="1600" b="1"/>
            </a:lvl5pPr>
            <a:lvl6pPr marL="2281967" indent="0">
              <a:buNone/>
              <a:defRPr sz="1600" b="1"/>
            </a:lvl6pPr>
            <a:lvl7pPr marL="2738368" indent="0">
              <a:buNone/>
              <a:defRPr sz="1600" b="1"/>
            </a:lvl7pPr>
            <a:lvl8pPr marL="3194760" indent="0">
              <a:buNone/>
              <a:defRPr sz="1600" b="1"/>
            </a:lvl8pPr>
            <a:lvl9pPr marL="365115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0BB9-352E-4137-8A95-E834CC309BFD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10" name="9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54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ACB5-69D9-4EBA-9520-DA6FAD092C13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61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41F1-8B74-4EDB-B3C7-BDAF9C74CF7D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" y="701"/>
            <a:ext cx="9142557" cy="685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4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1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6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1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95" indent="0">
              <a:buNone/>
              <a:defRPr sz="1200"/>
            </a:lvl2pPr>
            <a:lvl3pPr marL="912788" indent="0">
              <a:buNone/>
              <a:defRPr sz="1000"/>
            </a:lvl3pPr>
            <a:lvl4pPr marL="1369184" indent="0">
              <a:buNone/>
              <a:defRPr sz="900"/>
            </a:lvl4pPr>
            <a:lvl5pPr marL="1825579" indent="0">
              <a:buNone/>
              <a:defRPr sz="900"/>
            </a:lvl5pPr>
            <a:lvl6pPr marL="2281967" indent="0">
              <a:buNone/>
              <a:defRPr sz="900"/>
            </a:lvl6pPr>
            <a:lvl7pPr marL="2738368" indent="0">
              <a:buNone/>
              <a:defRPr sz="900"/>
            </a:lvl7pPr>
            <a:lvl8pPr marL="3194760" indent="0">
              <a:buNone/>
              <a:defRPr sz="900"/>
            </a:lvl8pPr>
            <a:lvl9pPr marL="3651154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A149-0305-4866-9D7F-FD3B533A0734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50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395" indent="0">
              <a:buNone/>
              <a:defRPr sz="2800"/>
            </a:lvl2pPr>
            <a:lvl3pPr marL="912788" indent="0">
              <a:buNone/>
              <a:defRPr sz="2400"/>
            </a:lvl3pPr>
            <a:lvl4pPr marL="1369184" indent="0">
              <a:buNone/>
              <a:defRPr sz="2000"/>
            </a:lvl4pPr>
            <a:lvl5pPr marL="1825579" indent="0">
              <a:buNone/>
              <a:defRPr sz="2000"/>
            </a:lvl5pPr>
            <a:lvl6pPr marL="2281967" indent="0">
              <a:buNone/>
              <a:defRPr sz="2000"/>
            </a:lvl6pPr>
            <a:lvl7pPr marL="2738368" indent="0">
              <a:buNone/>
              <a:defRPr sz="2000"/>
            </a:lvl7pPr>
            <a:lvl8pPr marL="3194760" indent="0">
              <a:buNone/>
              <a:defRPr sz="2000"/>
            </a:lvl8pPr>
            <a:lvl9pPr marL="3651154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95" indent="0">
              <a:buNone/>
              <a:defRPr sz="1200"/>
            </a:lvl2pPr>
            <a:lvl3pPr marL="912788" indent="0">
              <a:buNone/>
              <a:defRPr sz="1000"/>
            </a:lvl3pPr>
            <a:lvl4pPr marL="1369184" indent="0">
              <a:buNone/>
              <a:defRPr sz="900"/>
            </a:lvl4pPr>
            <a:lvl5pPr marL="1825579" indent="0">
              <a:buNone/>
              <a:defRPr sz="900"/>
            </a:lvl5pPr>
            <a:lvl6pPr marL="2281967" indent="0">
              <a:buNone/>
              <a:defRPr sz="900"/>
            </a:lvl6pPr>
            <a:lvl7pPr marL="2738368" indent="0">
              <a:buNone/>
              <a:defRPr sz="900"/>
            </a:lvl7pPr>
            <a:lvl8pPr marL="3194760" indent="0">
              <a:buNone/>
              <a:defRPr sz="900"/>
            </a:lvl8pPr>
            <a:lvl9pPr marL="3651154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320E-9E03-47B2-BB40-F9CF9634A94F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5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4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" y="701"/>
            <a:ext cx="9142557" cy="6856599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17654" y="274639"/>
            <a:ext cx="8508693" cy="1143000"/>
          </a:xfrm>
          <a:prstGeom prst="rect">
            <a:avLst/>
          </a:prstGeom>
        </p:spPr>
        <p:txBody>
          <a:bodyPr vert="horz" lIns="91279" tIns="45639" rIns="91279" bIns="45639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5" y="1600211"/>
            <a:ext cx="8229600" cy="4525963"/>
          </a:xfrm>
          <a:prstGeom prst="rect">
            <a:avLst/>
          </a:prstGeom>
        </p:spPr>
        <p:txBody>
          <a:bodyPr vert="horz" lIns="91279" tIns="45639" rIns="91279" bIns="4563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61"/>
            <a:ext cx="2133600" cy="365125"/>
          </a:xfrm>
          <a:prstGeom prst="rect">
            <a:avLst/>
          </a:prstGeom>
        </p:spPr>
        <p:txBody>
          <a:bodyPr vert="horz" lIns="91279" tIns="45639" rIns="91279" bIns="4563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defTabSz="912788"/>
            <a:fld id="{88F332AC-BFC2-461E-8A58-ED1C01573C75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 defTabSz="912788"/>
              <a:t>13/07/2016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5" y="6356361"/>
            <a:ext cx="2895600" cy="365125"/>
          </a:xfrm>
          <a:prstGeom prst="rect">
            <a:avLst/>
          </a:prstGeom>
        </p:spPr>
        <p:txBody>
          <a:bodyPr vert="horz" lIns="91279" tIns="45639" rIns="91279" bIns="4563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defTabSz="912788"/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2" y="6356361"/>
            <a:ext cx="2133600" cy="365125"/>
          </a:xfrm>
          <a:prstGeom prst="rect">
            <a:avLst/>
          </a:prstGeom>
        </p:spPr>
        <p:txBody>
          <a:bodyPr vert="horz" lIns="91279" tIns="45639" rIns="91279" bIns="4563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defTabSz="912788"/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 defTabSz="912788"/>
              <a:t>‹#›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79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2788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295" indent="-342295" algn="l" defTabSz="9127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1640" indent="-285248" algn="l" defTabSz="9127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0986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597381" indent="-228197" algn="l" defTabSz="9127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3774" indent="-228197" algn="l" defTabSz="9127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0172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564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957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352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95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88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84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79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67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68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60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54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 bwMode="auto">
          <a:xfrm flipH="1" flipV="1">
            <a:off x="4716016" y="6019699"/>
            <a:ext cx="4142264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24 Marcador de contenido"/>
          <p:cNvSpPr txBox="1">
            <a:spLocks/>
          </p:cNvSpPr>
          <p:nvPr/>
        </p:nvSpPr>
        <p:spPr>
          <a:xfrm>
            <a:off x="612185" y="1556792"/>
            <a:ext cx="7985081" cy="2431224"/>
          </a:xfrm>
          <a:prstGeom prst="rect">
            <a:avLst/>
          </a:prstGeom>
        </p:spPr>
        <p:txBody>
          <a:bodyPr vert="horz" lIns="91294" tIns="45646" rIns="91294" bIns="45646" rtlCol="0">
            <a:noAutofit/>
          </a:bodyPr>
          <a:lstStyle/>
          <a:p>
            <a:pPr algn="ctr"/>
            <a:r>
              <a:rPr lang="es-MX" sz="4500" b="1" cap="small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N</a:t>
            </a:r>
            <a:r>
              <a:rPr lang="es-MX" sz="4500" b="1" cap="small" dirty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ota</a:t>
            </a:r>
            <a:r>
              <a:rPr lang="es-MX" sz="4500" b="1" cap="small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 </a:t>
            </a:r>
            <a:r>
              <a:rPr lang="es-MX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conceptual:</a:t>
            </a:r>
            <a:r>
              <a:rPr lang="es-MX" sz="4500" b="1" cap="small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 M</a:t>
            </a:r>
            <a:r>
              <a:rPr lang="es-MX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igración</a:t>
            </a:r>
            <a:r>
              <a:rPr lang="es-MX" sz="4500" b="1" cap="small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 </a:t>
            </a:r>
            <a:r>
              <a:rPr lang="es-MX" sz="4500" b="1" cap="small" dirty="0" err="1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E</a:t>
            </a:r>
            <a:r>
              <a:rPr lang="es-MX" sz="4500" b="1" cap="small" dirty="0" err="1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xtraregional</a:t>
            </a:r>
            <a:r>
              <a:rPr lang="es-MX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.</a:t>
            </a:r>
          </a:p>
          <a:p>
            <a:pPr algn="ctr"/>
            <a:endParaRPr lang="es-MX" sz="4500" b="1" cap="small" dirty="0" smtClean="0">
              <a:solidFill>
                <a:schemeClr val="tx1">
                  <a:tint val="75000"/>
                </a:schemeClr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ctr"/>
            <a:r>
              <a:rPr lang="es-MX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propuesta de </a:t>
            </a:r>
            <a:r>
              <a:rPr lang="es-MX" sz="4500" b="1" cap="small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M</a:t>
            </a:r>
            <a:r>
              <a:rPr lang="es-MX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éxico</a:t>
            </a:r>
          </a:p>
          <a:p>
            <a:r>
              <a:rPr lang="es-MX" sz="4500" dirty="0" smtClean="0"/>
              <a:t> </a:t>
            </a:r>
            <a:endParaRPr lang="es-MX" sz="45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030160" y="6128748"/>
            <a:ext cx="3567106" cy="359840"/>
          </a:xfrm>
          <a:prstGeom prst="rect">
            <a:avLst/>
          </a:prstGeom>
          <a:noFill/>
        </p:spPr>
        <p:txBody>
          <a:bodyPr wrap="square" lIns="82040" tIns="41020" rIns="82040" bIns="41020" rtlCol="0">
            <a:spAutoFit/>
          </a:bodyPr>
          <a:lstStyle/>
          <a:p>
            <a:pPr algn="r"/>
            <a:r>
              <a:rPr lang="es-MX" dirty="0" smtClean="0"/>
              <a:t>Cd. de Panamá, 13-14 de julio 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196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1649" y="836712"/>
            <a:ext cx="8508693" cy="360040"/>
          </a:xfrm>
        </p:spPr>
        <p:txBody>
          <a:bodyPr/>
          <a:lstStyle/>
          <a:p>
            <a:r>
              <a:rPr lang="es-MX" sz="1800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Objetivos que debemos buscar con la reactivación del Grupo ad </a:t>
            </a:r>
            <a:r>
              <a:rPr lang="es-MX" sz="1800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Hoc</a:t>
            </a:r>
            <a:endParaRPr lang="es-MX" sz="20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1520" y="1412776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400" dirty="0"/>
          </a:p>
          <a:p>
            <a:pPr marL="342900" lvl="0" indent="-342900">
              <a:buFont typeface="+mj-lt"/>
              <a:buAutoNum type="arabicPeriod"/>
            </a:pPr>
            <a:r>
              <a:rPr lang="es-MX" sz="1400" dirty="0"/>
              <a:t>Establecer un mecanismo para la generación e intercambio de información cualitativa y estadística entre los países miembros de la CRM sobre los flujos de migrantes extra-regionales a fin de diseñar estrategias de atención y políticas de cooperación en la región.</a:t>
            </a:r>
          </a:p>
          <a:p>
            <a:pPr marL="342900" indent="-342900">
              <a:buFont typeface="+mj-lt"/>
              <a:buAutoNum type="arabicPeriod"/>
            </a:pPr>
            <a:endParaRPr lang="es-MX" sz="1400" dirty="0"/>
          </a:p>
          <a:p>
            <a:pPr marL="342900" lvl="0" indent="-342900">
              <a:buFont typeface="+mj-lt"/>
              <a:buAutoNum type="arabicPeriod"/>
            </a:pPr>
            <a:r>
              <a:rPr lang="es-MX" sz="1400" dirty="0"/>
              <a:t>Abrir canales de diálogo de los países que integran la CRM frente a los gobiernos y actores clave de otras regiones para una gestión migratoria segura, ordenada y con pleno respeto a los derechos humanos de estos flujos migratorios.</a:t>
            </a:r>
          </a:p>
          <a:p>
            <a:pPr marL="342900" indent="-342900">
              <a:buFont typeface="+mj-lt"/>
              <a:buAutoNum type="arabicPeriod"/>
            </a:pPr>
            <a:endParaRPr lang="es-MX" sz="1400" dirty="0"/>
          </a:p>
          <a:p>
            <a:pPr marL="342900" lvl="0" indent="-342900">
              <a:buFont typeface="+mj-lt"/>
              <a:buAutoNum type="arabicPeriod"/>
            </a:pPr>
            <a:r>
              <a:rPr lang="es-MX" sz="1400" dirty="0"/>
              <a:t>Crear líneas de acción a corto plazo sobre la gestión migratoria de estos flujos en la región con el objetivo de reducir su tendencia creciente a través de acciones para desincentivar la llegada de nuevos migrantes y crear mecanismos para una repatriación más expedita. </a:t>
            </a:r>
            <a:endParaRPr lang="es-MX" sz="1400" dirty="0" smtClean="0"/>
          </a:p>
          <a:p>
            <a:pPr lvl="0"/>
            <a:r>
              <a:rPr lang="es-MX" sz="1400" dirty="0"/>
              <a:t> </a:t>
            </a:r>
          </a:p>
          <a:p>
            <a:pPr marL="342900" lvl="0" indent="-342900">
              <a:buFont typeface="+mj-lt"/>
              <a:buAutoNum type="arabicPeriod" startAt="4"/>
            </a:pPr>
            <a:r>
              <a:rPr lang="es-MX" sz="1400" dirty="0"/>
              <a:t>Desarrollar protocolos de actuación de los países que integran la CRM frente a los flujos de migrantes extra regionales a fin de brindarles protección y atención en materia de salud, seguridad, protección de sus derechos humanos y combate al tráfico de migrantes y trata de personas.</a:t>
            </a:r>
          </a:p>
          <a:p>
            <a:pPr marL="342900" indent="-342900">
              <a:buFont typeface="+mj-lt"/>
              <a:buAutoNum type="arabicPeriod" startAt="4"/>
            </a:pPr>
            <a:endParaRPr lang="es-MX" sz="1400" dirty="0"/>
          </a:p>
          <a:p>
            <a:pPr marL="342900" lvl="0" indent="-342900">
              <a:buFont typeface="+mj-lt"/>
              <a:buAutoNum type="arabicPeriod" startAt="4"/>
            </a:pPr>
            <a:r>
              <a:rPr lang="es-MX" sz="1400" dirty="0"/>
              <a:t>Dar seguimiento a los compromisos asumidos por los países miembros de la OCAM durante el pasado mes de junio 2016, recuperando la iniciativa de dotar a la OIM de información oportuna, que favorezca en un primer término, la generación de un diagnóstico o estimación de los flujos de migrantes extra-continentales en la región, al tiempo que sirva de insumo para un intercambio de experiencias sobre la gobernabilidad en flujos de migrantes extra-regionales. </a:t>
            </a:r>
          </a:p>
        </p:txBody>
      </p:sp>
    </p:spTree>
    <p:extLst>
      <p:ext uri="{BB962C8B-B14F-4D97-AF65-F5344CB8AC3E}">
        <p14:creationId xmlns:p14="http://schemas.microsoft.com/office/powerpoint/2010/main" val="12294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14597" y="861784"/>
            <a:ext cx="8229600" cy="508188"/>
          </a:xfrm>
          <a:prstGeom prst="rect">
            <a:avLst/>
          </a:prstGeom>
        </p:spPr>
        <p:txBody>
          <a:bodyPr vert="horz" lIns="91426" tIns="45712" rIns="91426" bIns="4571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¿extra continental o extra regional?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883082"/>
              </p:ext>
            </p:extLst>
          </p:nvPr>
        </p:nvGraphicFramePr>
        <p:xfrm>
          <a:off x="170712" y="1481243"/>
          <a:ext cx="8865784" cy="50261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96393"/>
                <a:gridCol w="3518069"/>
                <a:gridCol w="4151322"/>
              </a:tblGrid>
              <a:tr h="576064"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tx1"/>
                          </a:solidFill>
                        </a:rPr>
                        <a:t>Concepto</a:t>
                      </a:r>
                      <a:endParaRPr lang="es-MX" sz="14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tx1"/>
                          </a:solidFill>
                        </a:rPr>
                        <a:t>Definición </a:t>
                      </a:r>
                      <a:endParaRPr lang="es-MX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tx1"/>
                          </a:solidFill>
                        </a:rPr>
                        <a:t>Visión </a:t>
                      </a:r>
                      <a:endParaRPr lang="es-MX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569458"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 smtClean="0"/>
                        <a:t>Migración extra regional</a:t>
                      </a:r>
                      <a:endParaRPr lang="es-MX" sz="14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Movilidad internacional de personas provenientes de un país o región diferente a la de destino, previamente definida. Estos desplazamientos pueden ser regulares o irregulares, independientemente de sus características y necesidades de protección.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Permite incluir a otros flujos migratorios que se originan fuera de la región y que pueden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convertirse en emergentes.</a:t>
                      </a:r>
                    </a:p>
                    <a:p>
                      <a:r>
                        <a:rPr lang="es-MX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ventaja es que su monitoreo permitirá ir analizando sus tendencias y previendo su atención, es decir, se puede ser proactivo y no reactivo a la atención de los flujos.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152128"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 smtClean="0"/>
                        <a:t>Migración extra continental</a:t>
                      </a:r>
                      <a:endParaRPr lang="es-MX" sz="14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dirty="0" smtClean="0"/>
                        <a:t>“Flujos mixtos compuestos por migrantes económicos y, en menor medida, por personas refugiadas, solicitantes de asilo y otras categorías de personas, entre los cuales también se identifica a víctimas de trata de personas y tráfico ilícito de migrantes, provenientes de algunos países específicos de África y Asia”</a:t>
                      </a:r>
                    </a:p>
                    <a:p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hay una definición de este concepto, solo se refiere  a partir</a:t>
                      </a:r>
                      <a:r>
                        <a:rPr lang="es-MX" sz="1400" b="1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las características de las poblaciones de interés.</a:t>
                      </a:r>
                      <a:endParaRPr lang="es-MX" sz="14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Usar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 concepto base de migración extra continental y sumar los flujos emergentes para el análisis de tendencias a partir de la información recabada, limita el </a:t>
                      </a:r>
                      <a:r>
                        <a:rPr lang="es-MX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monitoreo de flujos de otras nacionalidades emergentes, por lo que se le irían sumando una lista de nacionalidades según lo que se necesite en el momento.</a:t>
                      </a:r>
                    </a:p>
                    <a:p>
                      <a:endParaRPr lang="es-MX" sz="14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Tendría un acción reactiva y no proactiva, es decir, siempre se estaría actuando para el momento de la emergencia.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8633588" y="6769306"/>
            <a:ext cx="414958" cy="369332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r>
              <a:rPr lang="es-MX" dirty="0" smtClean="0"/>
              <a:t>9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567922" y="6565151"/>
            <a:ext cx="5623665" cy="252118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fontAlgn="t"/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Fuente: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Unidad de Política Migratoria, SEGOB.</a:t>
            </a:r>
            <a:endParaRPr lang="es-MX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01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326390"/>
              </p:ext>
            </p:extLst>
          </p:nvPr>
        </p:nvGraphicFramePr>
        <p:xfrm>
          <a:off x="395537" y="1398820"/>
          <a:ext cx="8425191" cy="19476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8733"/>
                <a:gridCol w="3881866"/>
                <a:gridCol w="3024592"/>
              </a:tblGrid>
              <a:tr h="576064"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tx1"/>
                          </a:solidFill>
                        </a:rPr>
                        <a:t>Concepto</a:t>
                      </a:r>
                      <a:endParaRPr lang="es-MX" sz="14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tx1"/>
                          </a:solidFill>
                        </a:rPr>
                        <a:t>Definición </a:t>
                      </a:r>
                      <a:endParaRPr lang="es-MX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tx1"/>
                          </a:solidFill>
                        </a:rPr>
                        <a:t>Visión </a:t>
                      </a:r>
                      <a:endParaRPr lang="es-MX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152128"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el caso que nos ocupa, la región de destino o tránsito se define o compone de los siguientes países: Belice, Canadá, Costa Rica, El Salvador, Estados Unidos, Guatemala, Honduras, México, Nicaragua, Panamá y República Dominicana (países miembros de la CRM).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Demarca el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polígono geográfico considerado como unidad de referencia operativa, sobre la cual se busca inferir información de relevancia.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8633588" y="6769306"/>
            <a:ext cx="414958" cy="369332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r>
              <a:rPr lang="es-MX" dirty="0" smtClean="0"/>
              <a:t>9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683568" y="6381328"/>
            <a:ext cx="5623665" cy="252118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fontAlgn="t"/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Fuente: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Unidad de Política Migratoria, SEGOB.</a:t>
            </a:r>
            <a:endParaRPr lang="es-MX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64704"/>
            <a:ext cx="8229600" cy="508188"/>
          </a:xfrm>
          <a:prstGeom prst="rect">
            <a:avLst/>
          </a:prstGeom>
        </p:spPr>
        <p:txBody>
          <a:bodyPr vert="horz" lIns="91426" tIns="45712" rIns="91426" bIns="4571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¿extra continental o extra regional?</a:t>
            </a:r>
          </a:p>
        </p:txBody>
      </p:sp>
    </p:spTree>
    <p:extLst>
      <p:ext uri="{BB962C8B-B14F-4D97-AF65-F5344CB8AC3E}">
        <p14:creationId xmlns:p14="http://schemas.microsoft.com/office/powerpoint/2010/main" val="19597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522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1_Tema de Office</vt:lpstr>
      <vt:lpstr>PowerPoint Presentation</vt:lpstr>
      <vt:lpstr>Objetivos que debemos buscar con la reactivación del Grupo ad Hoc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Enfoque de discriminación en el PEM</dc:title>
  <dc:creator>Garcia Arreola Diana Jeannette</dc:creator>
  <cp:lastModifiedBy>RODAS Renán</cp:lastModifiedBy>
  <cp:revision>86</cp:revision>
  <cp:lastPrinted>2016-06-24T23:27:49Z</cp:lastPrinted>
  <dcterms:created xsi:type="dcterms:W3CDTF">2016-05-25T16:05:06Z</dcterms:created>
  <dcterms:modified xsi:type="dcterms:W3CDTF">2016-07-13T14:21:52Z</dcterms:modified>
</cp:coreProperties>
</file>