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Lst>
  <p:notesMasterIdLst>
    <p:notesMasterId r:id="rId30"/>
  </p:notesMasterIdLst>
  <p:sldIdLst>
    <p:sldId id="256" r:id="rId4"/>
    <p:sldId id="284" r:id="rId5"/>
    <p:sldId id="281" r:id="rId6"/>
    <p:sldId id="279"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Lst>
  <p:sldSz cx="9144000" cy="6858000" type="screen4x3"/>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512" y="-3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EFD5C3-DB71-43BF-8539-42D39DB33859}" type="datetimeFigureOut">
              <a:rPr lang="es-CR" smtClean="0"/>
              <a:t>5/12/15</a:t>
            </a:fld>
            <a:endParaRPr lang="es-C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F69823-5485-4DB7-A781-1153323E03F0}" type="slidenum">
              <a:rPr lang="es-CR" smtClean="0"/>
              <a:t>‹Nr.›</a:t>
            </a:fld>
            <a:endParaRPr lang="es-CR"/>
          </a:p>
        </p:txBody>
      </p:sp>
    </p:spTree>
    <p:extLst>
      <p:ext uri="{BB962C8B-B14F-4D97-AF65-F5344CB8AC3E}">
        <p14:creationId xmlns:p14="http://schemas.microsoft.com/office/powerpoint/2010/main" val="2832716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 Id="rId3" Type="http://schemas.openxmlformats.org/officeDocument/2006/relationships/hyperlink" Target="http://es.wikipedia.org/wiki/Lat%C3%ADn"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ea typeface="ＭＳ Ｐゴシック" pitchFamily="34" charset="-128"/>
              </a:rPr>
              <a:t>El principio de no devolución (</a:t>
            </a:r>
            <a:r>
              <a:rPr lang="en-US" i="1" dirty="0" smtClean="0">
                <a:ea typeface="ＭＳ Ｐゴシック" pitchFamily="34" charset="-128"/>
              </a:rPr>
              <a:t>non-refoulement</a:t>
            </a:r>
            <a:r>
              <a:rPr lang="en-US" dirty="0" smtClean="0">
                <a:ea typeface="ＭＳ Ｐゴシック" pitchFamily="34" charset="-128"/>
              </a:rPr>
              <a:t>) es parte del derecho internacional consuetudinario. Así, </a:t>
            </a:r>
            <a:r>
              <a:rPr lang="en-US" i="1" dirty="0" smtClean="0">
                <a:ea typeface="ＭＳ Ｐゴシック" pitchFamily="34" charset="-128"/>
              </a:rPr>
              <a:t>todos </a:t>
            </a:r>
            <a:r>
              <a:rPr lang="en-US" dirty="0" smtClean="0">
                <a:ea typeface="ＭＳ Ｐゴシック" pitchFamily="34" charset="-128"/>
              </a:rPr>
              <a:t>los países están legalmente </a:t>
            </a:r>
            <a:r>
              <a:rPr lang="en-US" dirty="0" err="1" smtClean="0">
                <a:ea typeface="ＭＳ Ｐゴシック" pitchFamily="34" charset="-128"/>
              </a:rPr>
              <a:t>obligados</a:t>
            </a:r>
            <a:r>
              <a:rPr lang="en-US" dirty="0" smtClean="0">
                <a:ea typeface="ＭＳ Ｐゴシック" pitchFamily="34" charset="-128"/>
              </a:rPr>
              <a:t> </a:t>
            </a:r>
            <a:r>
              <a:rPr lang="en-US" dirty="0" err="1" smtClean="0">
                <a:ea typeface="ＭＳ Ｐゴシック" pitchFamily="34" charset="-128"/>
              </a:rPr>
              <a:t>por</a:t>
            </a:r>
            <a:r>
              <a:rPr lang="en-US" dirty="0" smtClean="0">
                <a:ea typeface="ＭＳ Ｐゴシック" pitchFamily="34" charset="-128"/>
              </a:rPr>
              <a:t> la </a:t>
            </a:r>
            <a:r>
              <a:rPr lang="en-US" dirty="0" err="1" smtClean="0">
                <a:ea typeface="ＭＳ Ｐゴシック" pitchFamily="34" charset="-128"/>
              </a:rPr>
              <a:t>prohibición</a:t>
            </a:r>
            <a:r>
              <a:rPr lang="en-US" dirty="0" smtClean="0">
                <a:ea typeface="ＭＳ Ｐゴシック" pitchFamily="34" charset="-128"/>
              </a:rPr>
              <a:t> de </a:t>
            </a:r>
            <a:r>
              <a:rPr lang="en-US" dirty="0" err="1" smtClean="0">
                <a:ea typeface="ＭＳ Ｐゴシック" pitchFamily="34" charset="-128"/>
              </a:rPr>
              <a:t>regresar</a:t>
            </a:r>
            <a:r>
              <a:rPr lang="en-US" dirty="0" smtClean="0">
                <a:ea typeface="ＭＳ Ｐゴシック" pitchFamily="34" charset="-128"/>
              </a:rPr>
              <a:t> a los </a:t>
            </a:r>
            <a:r>
              <a:rPr lang="en-US" dirty="0" err="1" smtClean="0">
                <a:ea typeface="ＭＳ Ｐゴシック" pitchFamily="34" charset="-128"/>
              </a:rPr>
              <a:t>refugiados</a:t>
            </a:r>
            <a:r>
              <a:rPr lang="en-US" dirty="0" smtClean="0">
                <a:ea typeface="ＭＳ Ｐゴシック" pitchFamily="34" charset="-128"/>
              </a:rPr>
              <a:t>, en </a:t>
            </a:r>
            <a:r>
              <a:rPr lang="en-US" dirty="0" err="1" smtClean="0">
                <a:ea typeface="ＭＳ Ｐゴシック" pitchFamily="34" charset="-128"/>
              </a:rPr>
              <a:t>cualquier</a:t>
            </a:r>
            <a:r>
              <a:rPr lang="en-US" dirty="0" smtClean="0">
                <a:ea typeface="ＭＳ Ｐゴシック" pitchFamily="34" charset="-128"/>
              </a:rPr>
              <a:t> forma, a </a:t>
            </a:r>
            <a:r>
              <a:rPr lang="en-US" dirty="0" err="1" smtClean="0">
                <a:ea typeface="ＭＳ Ｐゴシック" pitchFamily="34" charset="-128"/>
              </a:rPr>
              <a:t>países</a:t>
            </a:r>
            <a:r>
              <a:rPr lang="en-US" dirty="0" smtClean="0">
                <a:ea typeface="ＭＳ Ｐゴシック" pitchFamily="34" charset="-128"/>
              </a:rPr>
              <a:t> o </a:t>
            </a:r>
            <a:r>
              <a:rPr lang="en-US" dirty="0" err="1" smtClean="0">
                <a:ea typeface="ＭＳ Ｐゴシック" pitchFamily="34" charset="-128"/>
              </a:rPr>
              <a:t>territorios</a:t>
            </a:r>
            <a:r>
              <a:rPr lang="en-US" dirty="0" smtClean="0">
                <a:ea typeface="ＭＳ Ｐゴシック" pitchFamily="34" charset="-128"/>
              </a:rPr>
              <a:t> </a:t>
            </a:r>
            <a:r>
              <a:rPr lang="en-US" dirty="0" err="1" smtClean="0">
                <a:ea typeface="ＭＳ Ｐゴシック" pitchFamily="34" charset="-128"/>
              </a:rPr>
              <a:t>donde</a:t>
            </a:r>
            <a:r>
              <a:rPr lang="en-US" dirty="0" smtClean="0">
                <a:ea typeface="ＭＳ Ｐゴシック" pitchFamily="34" charset="-128"/>
              </a:rPr>
              <a:t> </a:t>
            </a:r>
            <a:r>
              <a:rPr lang="en-US" dirty="0" err="1" smtClean="0">
                <a:ea typeface="ＭＳ Ｐゴシック" pitchFamily="34" charset="-128"/>
              </a:rPr>
              <a:t>su</a:t>
            </a:r>
            <a:r>
              <a:rPr lang="en-US" dirty="0" smtClean="0">
                <a:ea typeface="ＭＳ Ｐゴシック" pitchFamily="34" charset="-128"/>
              </a:rPr>
              <a:t> </a:t>
            </a:r>
            <a:r>
              <a:rPr lang="en-US" dirty="0" err="1" smtClean="0">
                <a:ea typeface="ＭＳ Ｐゴシック" pitchFamily="34" charset="-128"/>
              </a:rPr>
              <a:t>vida</a:t>
            </a:r>
            <a:r>
              <a:rPr lang="en-US" dirty="0" smtClean="0">
                <a:ea typeface="ＭＳ Ｐゴシック" pitchFamily="34" charset="-128"/>
              </a:rPr>
              <a:t> o </a:t>
            </a:r>
            <a:r>
              <a:rPr lang="en-US" dirty="0" err="1" smtClean="0">
                <a:ea typeface="ＭＳ Ｐゴシック" pitchFamily="34" charset="-128"/>
              </a:rPr>
              <a:t>su</a:t>
            </a:r>
            <a:r>
              <a:rPr lang="en-US" dirty="0" smtClean="0">
                <a:ea typeface="ＭＳ Ｐゴシック" pitchFamily="34" charset="-128"/>
              </a:rPr>
              <a:t> </a:t>
            </a:r>
            <a:r>
              <a:rPr lang="en-US" dirty="0" err="1" smtClean="0">
                <a:ea typeface="ＭＳ Ｐゴシック" pitchFamily="34" charset="-128"/>
              </a:rPr>
              <a:t>libertad</a:t>
            </a:r>
            <a:r>
              <a:rPr lang="en-US" dirty="0" smtClean="0">
                <a:ea typeface="ＭＳ Ｐゴシック" pitchFamily="34" charset="-128"/>
              </a:rPr>
              <a:t> </a:t>
            </a:r>
            <a:r>
              <a:rPr lang="en-US" dirty="0" err="1" smtClean="0">
                <a:ea typeface="ＭＳ Ｐゴシック" pitchFamily="34" charset="-128"/>
              </a:rPr>
              <a:t>puedan</a:t>
            </a:r>
            <a:r>
              <a:rPr lang="en-US" dirty="0" smtClean="0">
                <a:ea typeface="ＭＳ Ｐゴシック" pitchFamily="34" charset="-128"/>
              </a:rPr>
              <a:t> </a:t>
            </a:r>
            <a:r>
              <a:rPr lang="en-US" dirty="0" err="1" smtClean="0">
                <a:ea typeface="ＭＳ Ｐゴシック" pitchFamily="34" charset="-128"/>
              </a:rPr>
              <a:t>estar</a:t>
            </a:r>
            <a:r>
              <a:rPr lang="en-US" dirty="0" smtClean="0">
                <a:ea typeface="ＭＳ Ｐゴシック" pitchFamily="34" charset="-128"/>
              </a:rPr>
              <a:t> </a:t>
            </a:r>
            <a:r>
              <a:rPr lang="en-US" dirty="0" err="1" smtClean="0">
                <a:ea typeface="ＭＳ Ｐゴシック" pitchFamily="34" charset="-128"/>
              </a:rPr>
              <a:t>amenazadas</a:t>
            </a:r>
            <a:r>
              <a:rPr lang="en-US" dirty="0" smtClean="0">
                <a:ea typeface="ＭＳ Ｐゴシック" pitchFamily="34" charset="-128"/>
              </a:rPr>
              <a:t> a causa de </a:t>
            </a:r>
            <a:r>
              <a:rPr lang="en-US" dirty="0" err="1" smtClean="0">
                <a:ea typeface="ＭＳ Ｐゴシック" pitchFamily="34" charset="-128"/>
              </a:rPr>
              <a:t>su</a:t>
            </a:r>
            <a:r>
              <a:rPr lang="en-US" dirty="0" smtClean="0">
                <a:ea typeface="ＭＳ Ｐゴシック" pitchFamily="34" charset="-128"/>
              </a:rPr>
              <a:t> </a:t>
            </a:r>
            <a:r>
              <a:rPr lang="en-US" dirty="0" err="1" smtClean="0">
                <a:ea typeface="ＭＳ Ｐゴシック" pitchFamily="34" charset="-128"/>
              </a:rPr>
              <a:t>raza</a:t>
            </a:r>
            <a:r>
              <a:rPr lang="en-US" dirty="0" smtClean="0">
                <a:ea typeface="ＭＳ Ｐゴシック" pitchFamily="34" charset="-128"/>
              </a:rPr>
              <a:t>, </a:t>
            </a:r>
            <a:r>
              <a:rPr lang="en-US" dirty="0" err="1" smtClean="0">
                <a:ea typeface="ＭＳ Ｐゴシック" pitchFamily="34" charset="-128"/>
              </a:rPr>
              <a:t>religión</a:t>
            </a:r>
            <a:r>
              <a:rPr lang="en-US" dirty="0" smtClean="0">
                <a:ea typeface="ＭＳ Ｐゴシック" pitchFamily="34" charset="-128"/>
              </a:rPr>
              <a:t>, </a:t>
            </a:r>
            <a:r>
              <a:rPr lang="en-US" dirty="0" err="1" smtClean="0">
                <a:ea typeface="ＭＳ Ｐゴシック" pitchFamily="34" charset="-128"/>
              </a:rPr>
              <a:t>nacionalidad</a:t>
            </a:r>
            <a:r>
              <a:rPr lang="en-US" dirty="0" smtClean="0">
                <a:ea typeface="ＭＳ Ｐゴシック" pitchFamily="34" charset="-128"/>
              </a:rPr>
              <a:t>, </a:t>
            </a:r>
            <a:r>
              <a:rPr lang="en-US" dirty="0" err="1" smtClean="0">
                <a:ea typeface="ＭＳ Ｐゴシック" pitchFamily="34" charset="-128"/>
              </a:rPr>
              <a:t>pertenencia</a:t>
            </a:r>
            <a:r>
              <a:rPr lang="en-US" dirty="0" smtClean="0">
                <a:ea typeface="ＭＳ Ｐゴシック" pitchFamily="34" charset="-128"/>
              </a:rPr>
              <a:t> a un </a:t>
            </a:r>
            <a:r>
              <a:rPr lang="en-US" dirty="0" err="1" smtClean="0">
                <a:ea typeface="ＭＳ Ｐゴシック" pitchFamily="34" charset="-128"/>
              </a:rPr>
              <a:t>determinado</a:t>
            </a:r>
            <a:r>
              <a:rPr lang="en-US" dirty="0" smtClean="0">
                <a:ea typeface="ＭＳ Ｐゴシック" pitchFamily="34" charset="-128"/>
              </a:rPr>
              <a:t> </a:t>
            </a:r>
            <a:r>
              <a:rPr lang="en-US" dirty="0" err="1" smtClean="0">
                <a:ea typeface="ＭＳ Ｐゴシック" pitchFamily="34" charset="-128"/>
              </a:rPr>
              <a:t>grupo</a:t>
            </a:r>
            <a:r>
              <a:rPr lang="en-US" dirty="0" smtClean="0">
                <a:ea typeface="ＭＳ Ｐゴシック" pitchFamily="34" charset="-128"/>
              </a:rPr>
              <a:t> social u </a:t>
            </a:r>
            <a:r>
              <a:rPr lang="en-US" dirty="0" err="1" smtClean="0">
                <a:ea typeface="ＭＳ Ｐゴシック" pitchFamily="34" charset="-128"/>
              </a:rPr>
              <a:t>opinión</a:t>
            </a:r>
            <a:r>
              <a:rPr lang="en-US" dirty="0" smtClean="0">
                <a:ea typeface="ＭＳ Ｐゴシック" pitchFamily="34" charset="-128"/>
              </a:rPr>
              <a:t> </a:t>
            </a:r>
            <a:r>
              <a:rPr lang="en-US" dirty="0" err="1" smtClean="0">
                <a:ea typeface="ＭＳ Ｐゴシック" pitchFamily="34" charset="-128"/>
              </a:rPr>
              <a:t>política</a:t>
            </a:r>
            <a:r>
              <a:rPr lang="en-US" dirty="0" smtClean="0">
                <a:ea typeface="ＭＳ Ｐゴシック" pitchFamily="34" charset="-128"/>
              </a:rPr>
              <a:t>. </a:t>
            </a:r>
            <a:r>
              <a:rPr lang="en-US" dirty="0" err="1" smtClean="0">
                <a:ea typeface="ＭＳ Ｐゴシック" pitchFamily="34" charset="-128"/>
              </a:rPr>
              <a:t>Esto</a:t>
            </a:r>
            <a:r>
              <a:rPr lang="en-US" dirty="0" smtClean="0">
                <a:ea typeface="ＭＳ Ｐゴシック" pitchFamily="34" charset="-128"/>
              </a:rPr>
              <a:t> </a:t>
            </a:r>
            <a:r>
              <a:rPr lang="en-US" dirty="0" err="1" smtClean="0">
                <a:ea typeface="ＭＳ Ｐゴシック" pitchFamily="34" charset="-128"/>
              </a:rPr>
              <a:t>es</a:t>
            </a:r>
            <a:r>
              <a:rPr lang="en-US" dirty="0" smtClean="0">
                <a:ea typeface="ＭＳ Ｐゴシック" pitchFamily="34" charset="-128"/>
              </a:rPr>
              <a:t> de particular </a:t>
            </a:r>
            <a:r>
              <a:rPr lang="en-US" dirty="0" err="1" smtClean="0">
                <a:ea typeface="ＭＳ Ｐゴシック" pitchFamily="34" charset="-128"/>
              </a:rPr>
              <a:t>importancia</a:t>
            </a:r>
            <a:r>
              <a:rPr lang="en-US" dirty="0" smtClean="0">
                <a:ea typeface="ＭＳ Ｐゴシック" pitchFamily="34" charset="-128"/>
              </a:rPr>
              <a:t> para los </a:t>
            </a:r>
            <a:r>
              <a:rPr lang="en-US" dirty="0" err="1" smtClean="0">
                <a:ea typeface="ＭＳ Ｐゴシック" pitchFamily="34" charset="-128"/>
              </a:rPr>
              <a:t>Estados</a:t>
            </a:r>
            <a:r>
              <a:rPr lang="en-US" dirty="0" smtClean="0">
                <a:ea typeface="ＭＳ Ｐゴシック" pitchFamily="34" charset="-128"/>
              </a:rPr>
              <a:t> </a:t>
            </a:r>
            <a:r>
              <a:rPr lang="en-US" dirty="0" err="1" smtClean="0">
                <a:ea typeface="ＭＳ Ｐゴシック" pitchFamily="34" charset="-128"/>
              </a:rPr>
              <a:t>que</a:t>
            </a:r>
            <a:r>
              <a:rPr lang="en-US" dirty="0" smtClean="0">
                <a:ea typeface="ＭＳ Ｐゴシック" pitchFamily="34" charset="-128"/>
              </a:rPr>
              <a:t> no son parte de la </a:t>
            </a:r>
            <a:r>
              <a:rPr lang="en-US" dirty="0" err="1" smtClean="0">
                <a:ea typeface="ＭＳ Ｐゴシック" pitchFamily="34" charset="-128"/>
              </a:rPr>
              <a:t>Convención</a:t>
            </a:r>
            <a:r>
              <a:rPr lang="en-US" dirty="0" smtClean="0">
                <a:ea typeface="ＭＳ Ｐゴシック" pitchFamily="34" charset="-128"/>
              </a:rPr>
              <a:t> de 1951 </a:t>
            </a:r>
            <a:r>
              <a:rPr lang="en-US" dirty="0" err="1" smtClean="0">
                <a:ea typeface="ＭＳ Ｐゴシック" pitchFamily="34" charset="-128"/>
              </a:rPr>
              <a:t>ni</a:t>
            </a:r>
            <a:r>
              <a:rPr lang="en-US" dirty="0" smtClean="0">
                <a:ea typeface="ＭＳ Ｐゴシック" pitchFamily="34" charset="-128"/>
              </a:rPr>
              <a:t> del </a:t>
            </a:r>
            <a:r>
              <a:rPr lang="en-US" dirty="0" err="1" smtClean="0">
                <a:ea typeface="ＭＳ Ｐゴシック" pitchFamily="34" charset="-128"/>
              </a:rPr>
              <a:t>Protocolo</a:t>
            </a:r>
            <a:r>
              <a:rPr lang="en-US" dirty="0" smtClean="0">
                <a:ea typeface="ＭＳ Ｐゴシック" pitchFamily="34" charset="-128"/>
              </a:rPr>
              <a:t> de 1967</a:t>
            </a:r>
          </a:p>
          <a:p>
            <a:endParaRPr lang="es-CR" dirty="0" smtClean="0">
              <a:ea typeface="ＭＳ Ｐゴシック" pitchFamily="34" charset="-128"/>
            </a:endParaRPr>
          </a:p>
          <a:p>
            <a:r>
              <a:rPr lang="es-CR" b="1" dirty="0" err="1" smtClean="0">
                <a:ea typeface="ＭＳ Ｐゴシック" pitchFamily="34" charset="-128"/>
              </a:rPr>
              <a:t>Ius</a:t>
            </a:r>
            <a:r>
              <a:rPr lang="es-CR" b="1" dirty="0" smtClean="0">
                <a:ea typeface="ＭＳ Ｐゴシック" pitchFamily="34" charset="-128"/>
              </a:rPr>
              <a:t> </a:t>
            </a:r>
            <a:r>
              <a:rPr lang="es-CR" b="1" dirty="0" err="1" smtClean="0">
                <a:ea typeface="ＭＳ Ｐゴシック" pitchFamily="34" charset="-128"/>
              </a:rPr>
              <a:t>cogens</a:t>
            </a:r>
            <a:r>
              <a:rPr lang="es-CR" dirty="0" smtClean="0">
                <a:ea typeface="ＭＳ Ｐゴシック" pitchFamily="34" charset="-128"/>
              </a:rPr>
              <a:t>: </a:t>
            </a:r>
            <a:r>
              <a:rPr lang="en-US" dirty="0" smtClean="0">
                <a:ea typeface="ＭＳ Ｐゴシック" pitchFamily="34" charset="-128"/>
              </a:rPr>
              <a:t>o </a:t>
            </a:r>
            <a:r>
              <a:rPr lang="ja-JP" altLang="en-US" dirty="0" smtClean="0">
                <a:ea typeface="ＭＳ Ｐゴシック" pitchFamily="34" charset="-128"/>
              </a:rPr>
              <a:t>“</a:t>
            </a:r>
            <a:r>
              <a:rPr lang="en-US" altLang="ja-JP" dirty="0" err="1" smtClean="0">
                <a:ea typeface="ＭＳ Ｐゴシック" pitchFamily="34" charset="-128"/>
              </a:rPr>
              <a:t>normas</a:t>
            </a:r>
            <a:r>
              <a:rPr lang="en-US" altLang="ja-JP" dirty="0" smtClean="0">
                <a:ea typeface="ＭＳ Ｐゴシック" pitchFamily="34" charset="-128"/>
              </a:rPr>
              <a:t> </a:t>
            </a:r>
            <a:r>
              <a:rPr lang="en-US" altLang="ja-JP" dirty="0" err="1" smtClean="0">
                <a:ea typeface="ＭＳ Ｐゴシック" pitchFamily="34" charset="-128"/>
              </a:rPr>
              <a:t>perentorias</a:t>
            </a:r>
            <a:r>
              <a:rPr lang="en-US" altLang="ja-JP" dirty="0" smtClean="0">
                <a:ea typeface="ＭＳ Ｐゴシック" pitchFamily="34" charset="-128"/>
              </a:rPr>
              <a:t> del derecho </a:t>
            </a:r>
            <a:r>
              <a:rPr lang="en-US" altLang="ja-JP" dirty="0" err="1" smtClean="0">
                <a:ea typeface="ＭＳ Ｐゴシック" pitchFamily="34" charset="-128"/>
              </a:rPr>
              <a:t>internacional</a:t>
            </a:r>
            <a:r>
              <a:rPr lang="ja-JP" altLang="en-US" dirty="0" smtClean="0">
                <a:ea typeface="ＭＳ Ｐゴシック" pitchFamily="34" charset="-128"/>
              </a:rPr>
              <a:t>”</a:t>
            </a:r>
            <a:r>
              <a:rPr lang="en-US" altLang="ja-JP" dirty="0" smtClean="0">
                <a:ea typeface="ＭＳ Ｐゴシック" pitchFamily="34" charset="-128"/>
              </a:rPr>
              <a:t> </a:t>
            </a:r>
            <a:r>
              <a:rPr lang="en-US" altLang="ja-JP" dirty="0" err="1" smtClean="0">
                <a:ea typeface="ＭＳ Ｐゴシック" pitchFamily="34" charset="-128"/>
              </a:rPr>
              <a:t>constituye</a:t>
            </a:r>
            <a:r>
              <a:rPr lang="en-US" altLang="ja-JP" dirty="0" smtClean="0">
                <a:ea typeface="ＭＳ Ｐゴシック" pitchFamily="34" charset="-128"/>
              </a:rPr>
              <a:t> </a:t>
            </a:r>
            <a:r>
              <a:rPr lang="en-US" altLang="ja-JP" dirty="0" err="1" smtClean="0">
                <a:ea typeface="ＭＳ Ｐゴシック" pitchFamily="34" charset="-128"/>
              </a:rPr>
              <a:t>una</a:t>
            </a:r>
            <a:r>
              <a:rPr lang="en-US" altLang="ja-JP" dirty="0" smtClean="0">
                <a:ea typeface="ＭＳ Ｐゴシック" pitchFamily="34" charset="-128"/>
              </a:rPr>
              <a:t> </a:t>
            </a:r>
            <a:r>
              <a:rPr lang="en-US" altLang="ja-JP" dirty="0" err="1" smtClean="0">
                <a:ea typeface="ＭＳ Ｐゴシック" pitchFamily="34" charset="-128"/>
              </a:rPr>
              <a:t>clase</a:t>
            </a:r>
            <a:r>
              <a:rPr lang="en-US" altLang="ja-JP" dirty="0" smtClean="0">
                <a:ea typeface="ＭＳ Ｐゴシック" pitchFamily="34" charset="-128"/>
              </a:rPr>
              <a:t> de derecho </a:t>
            </a:r>
            <a:r>
              <a:rPr lang="en-US" altLang="ja-JP" dirty="0" err="1" smtClean="0">
                <a:ea typeface="ＭＳ Ｐゴシック" pitchFamily="34" charset="-128"/>
              </a:rPr>
              <a:t>internacional</a:t>
            </a:r>
            <a:r>
              <a:rPr lang="en-US" altLang="ja-JP" dirty="0" smtClean="0">
                <a:ea typeface="ＭＳ Ｐゴシック" pitchFamily="34" charset="-128"/>
              </a:rPr>
              <a:t> </a:t>
            </a:r>
            <a:r>
              <a:rPr lang="en-US" altLang="ja-JP" dirty="0" err="1" smtClean="0">
                <a:ea typeface="ＭＳ Ｐゴシック" pitchFamily="34" charset="-128"/>
              </a:rPr>
              <a:t>consuetudinario</a:t>
            </a:r>
            <a:r>
              <a:rPr lang="en-US" altLang="ja-JP" dirty="0" smtClean="0">
                <a:ea typeface="ＭＳ Ｐゴシック" pitchFamily="34" charset="-128"/>
              </a:rPr>
              <a:t> </a:t>
            </a:r>
            <a:r>
              <a:rPr lang="en-US" altLang="ja-JP" dirty="0" err="1" smtClean="0">
                <a:ea typeface="ＭＳ Ｐゴシック" pitchFamily="34" charset="-128"/>
              </a:rPr>
              <a:t>compuesto</a:t>
            </a:r>
            <a:r>
              <a:rPr lang="en-US" altLang="ja-JP" dirty="0" smtClean="0">
                <a:ea typeface="ＭＳ Ｐゴシック" pitchFamily="34" charset="-128"/>
              </a:rPr>
              <a:t> </a:t>
            </a:r>
            <a:r>
              <a:rPr lang="en-US" altLang="ja-JP" dirty="0" err="1" smtClean="0">
                <a:ea typeface="ＭＳ Ｐゴシック" pitchFamily="34" charset="-128"/>
              </a:rPr>
              <a:t>por</a:t>
            </a:r>
            <a:r>
              <a:rPr lang="en-US" altLang="ja-JP" dirty="0" smtClean="0">
                <a:ea typeface="ＭＳ Ｐゴシック" pitchFamily="34" charset="-128"/>
              </a:rPr>
              <a:t> </a:t>
            </a:r>
            <a:r>
              <a:rPr lang="en-US" altLang="ja-JP" dirty="0" err="1" smtClean="0">
                <a:ea typeface="ＭＳ Ｐゴシック" pitchFamily="34" charset="-128"/>
              </a:rPr>
              <a:t>las</a:t>
            </a:r>
            <a:r>
              <a:rPr lang="en-US" altLang="ja-JP" dirty="0" smtClean="0">
                <a:ea typeface="ＭＳ Ｐゴシック" pitchFamily="34" charset="-128"/>
              </a:rPr>
              <a:t> </a:t>
            </a:r>
            <a:r>
              <a:rPr lang="en-US" altLang="ja-JP" dirty="0" err="1" smtClean="0">
                <a:ea typeface="ＭＳ Ｐゴシック" pitchFamily="34" charset="-128"/>
              </a:rPr>
              <a:t>normas</a:t>
            </a:r>
            <a:r>
              <a:rPr lang="en-US" altLang="ja-JP" dirty="0" smtClean="0">
                <a:ea typeface="ＭＳ Ｐゴシック" pitchFamily="34" charset="-128"/>
              </a:rPr>
              <a:t> </a:t>
            </a:r>
            <a:r>
              <a:rPr lang="en-US" altLang="ja-JP" dirty="0" err="1" smtClean="0">
                <a:ea typeface="ＭＳ Ｐゴシック" pitchFamily="34" charset="-128"/>
              </a:rPr>
              <a:t>aceptadas</a:t>
            </a:r>
            <a:r>
              <a:rPr lang="en-US" altLang="ja-JP" dirty="0" smtClean="0">
                <a:ea typeface="ＭＳ Ｐゴシック" pitchFamily="34" charset="-128"/>
              </a:rPr>
              <a:t> y </a:t>
            </a:r>
            <a:r>
              <a:rPr lang="en-US" altLang="ja-JP" dirty="0" err="1" smtClean="0">
                <a:ea typeface="ＭＳ Ｐゴシック" pitchFamily="34" charset="-128"/>
              </a:rPr>
              <a:t>reconocidas</a:t>
            </a:r>
            <a:r>
              <a:rPr lang="en-US" altLang="ja-JP" dirty="0" smtClean="0">
                <a:ea typeface="ＭＳ Ｐゴシック" pitchFamily="34" charset="-128"/>
              </a:rPr>
              <a:t> </a:t>
            </a:r>
            <a:r>
              <a:rPr lang="en-US" altLang="ja-JP" dirty="0" err="1" smtClean="0">
                <a:ea typeface="ＭＳ Ｐゴシック" pitchFamily="34" charset="-128"/>
              </a:rPr>
              <a:t>por</a:t>
            </a:r>
            <a:r>
              <a:rPr lang="en-US" altLang="ja-JP" dirty="0" smtClean="0">
                <a:ea typeface="ＭＳ Ｐゴシック" pitchFamily="34" charset="-128"/>
              </a:rPr>
              <a:t> la </a:t>
            </a:r>
            <a:r>
              <a:rPr lang="en-US" altLang="ja-JP" dirty="0" err="1" smtClean="0">
                <a:ea typeface="ＭＳ Ｐゴシック" pitchFamily="34" charset="-128"/>
              </a:rPr>
              <a:t>comunidad</a:t>
            </a:r>
            <a:r>
              <a:rPr lang="en-US" altLang="ja-JP" dirty="0" smtClean="0">
                <a:ea typeface="ＭＳ Ｐゴシック" pitchFamily="34" charset="-128"/>
              </a:rPr>
              <a:t> </a:t>
            </a:r>
            <a:r>
              <a:rPr lang="en-US" altLang="ja-JP" dirty="0" err="1" smtClean="0">
                <a:ea typeface="ＭＳ Ｐゴシック" pitchFamily="34" charset="-128"/>
              </a:rPr>
              <a:t>internacional</a:t>
            </a:r>
            <a:r>
              <a:rPr lang="en-US" altLang="ja-JP" dirty="0" smtClean="0">
                <a:ea typeface="ＭＳ Ｐゴシック" pitchFamily="34" charset="-128"/>
              </a:rPr>
              <a:t> de los </a:t>
            </a:r>
            <a:r>
              <a:rPr lang="en-US" altLang="ja-JP" dirty="0" err="1" smtClean="0">
                <a:ea typeface="ＭＳ Ｐゴシック" pitchFamily="34" charset="-128"/>
              </a:rPr>
              <a:t>Estados</a:t>
            </a:r>
            <a:r>
              <a:rPr lang="en-US" altLang="ja-JP" dirty="0" smtClean="0">
                <a:ea typeface="ＭＳ Ｐゴシック" pitchFamily="34" charset="-128"/>
              </a:rPr>
              <a:t> en </a:t>
            </a:r>
            <a:r>
              <a:rPr lang="en-US" altLang="ja-JP" dirty="0" err="1" smtClean="0">
                <a:ea typeface="ＭＳ Ｐゴシック" pitchFamily="34" charset="-128"/>
              </a:rPr>
              <a:t>su</a:t>
            </a:r>
            <a:r>
              <a:rPr lang="en-US" altLang="ja-JP" dirty="0" smtClean="0">
                <a:ea typeface="ＭＳ Ｐゴシック" pitchFamily="34" charset="-128"/>
              </a:rPr>
              <a:t> </a:t>
            </a:r>
            <a:r>
              <a:rPr lang="en-US" altLang="ja-JP" dirty="0" err="1" smtClean="0">
                <a:ea typeface="ＭＳ Ｐゴシック" pitchFamily="34" charset="-128"/>
              </a:rPr>
              <a:t>conjunto</a:t>
            </a:r>
            <a:r>
              <a:rPr lang="en-US" altLang="ja-JP" dirty="0" smtClean="0">
                <a:ea typeface="ＭＳ Ｐゴシック" pitchFamily="34" charset="-128"/>
              </a:rPr>
              <a:t>, </a:t>
            </a:r>
            <a:r>
              <a:rPr lang="en-US" altLang="ja-JP" dirty="0" err="1" smtClean="0">
                <a:ea typeface="ＭＳ Ｐゴシック" pitchFamily="34" charset="-128"/>
              </a:rPr>
              <a:t>que</a:t>
            </a:r>
            <a:r>
              <a:rPr lang="en-US" altLang="ja-JP" dirty="0" smtClean="0">
                <a:ea typeface="ＭＳ Ｐゴシック" pitchFamily="34" charset="-128"/>
              </a:rPr>
              <a:t> no </a:t>
            </a:r>
            <a:r>
              <a:rPr lang="en-US" altLang="ja-JP" dirty="0" err="1" smtClean="0">
                <a:ea typeface="ＭＳ Ｐゴシック" pitchFamily="34" charset="-128"/>
              </a:rPr>
              <a:t>admite</a:t>
            </a:r>
            <a:r>
              <a:rPr lang="en-US" altLang="ja-JP" dirty="0" smtClean="0">
                <a:ea typeface="ＭＳ Ｐゴシック" pitchFamily="34" charset="-128"/>
              </a:rPr>
              <a:t> </a:t>
            </a:r>
            <a:r>
              <a:rPr lang="en-US" altLang="ja-JP" dirty="0" err="1" smtClean="0">
                <a:ea typeface="ＭＳ Ｐゴシック" pitchFamily="34" charset="-128"/>
              </a:rPr>
              <a:t>derogación</a:t>
            </a:r>
            <a:r>
              <a:rPr lang="en-US" altLang="ja-JP" dirty="0" smtClean="0">
                <a:ea typeface="ＭＳ Ｐゴシック" pitchFamily="34" charset="-128"/>
              </a:rPr>
              <a:t>. Con base en la </a:t>
            </a:r>
            <a:r>
              <a:rPr lang="en-US" altLang="ja-JP" i="1" dirty="0" err="1" smtClean="0">
                <a:ea typeface="ＭＳ Ｐゴシック" pitchFamily="34" charset="-128"/>
              </a:rPr>
              <a:t>Convención</a:t>
            </a:r>
            <a:r>
              <a:rPr lang="en-US" altLang="ja-JP" i="1" dirty="0" smtClean="0">
                <a:ea typeface="ＭＳ Ｐゴシック" pitchFamily="34" charset="-128"/>
              </a:rPr>
              <a:t> de </a:t>
            </a:r>
            <a:r>
              <a:rPr lang="en-US" altLang="ja-JP" i="1" dirty="0" err="1" smtClean="0">
                <a:ea typeface="ＭＳ Ｐゴシック" pitchFamily="34" charset="-128"/>
              </a:rPr>
              <a:t>Viena</a:t>
            </a:r>
            <a:r>
              <a:rPr lang="en-US" altLang="ja-JP" i="1" dirty="0" smtClean="0">
                <a:ea typeface="ＭＳ Ｐゴシック" pitchFamily="34" charset="-128"/>
              </a:rPr>
              <a:t> </a:t>
            </a:r>
            <a:r>
              <a:rPr lang="en-US" altLang="ja-JP" i="1" dirty="0" err="1" smtClean="0">
                <a:ea typeface="ＭＳ Ｐゴシック" pitchFamily="34" charset="-128"/>
              </a:rPr>
              <a:t>sobre</a:t>
            </a:r>
            <a:r>
              <a:rPr lang="en-US" altLang="ja-JP" i="1" dirty="0" smtClean="0">
                <a:ea typeface="ＭＳ Ｐゴシック" pitchFamily="34" charset="-128"/>
              </a:rPr>
              <a:t> el derecho de los </a:t>
            </a:r>
            <a:r>
              <a:rPr lang="en-US" altLang="ja-JP" i="1" dirty="0" err="1" smtClean="0">
                <a:ea typeface="ＭＳ Ｐゴシック" pitchFamily="34" charset="-128"/>
              </a:rPr>
              <a:t>tratados</a:t>
            </a:r>
            <a:r>
              <a:rPr lang="en-US" altLang="ja-JP" i="1" dirty="0" smtClean="0">
                <a:ea typeface="ＭＳ Ｐゴシック" pitchFamily="34" charset="-128"/>
              </a:rPr>
              <a:t> </a:t>
            </a:r>
            <a:r>
              <a:rPr lang="en-US" altLang="ja-JP" dirty="0" err="1" smtClean="0">
                <a:ea typeface="ＭＳ Ｐゴシック" pitchFamily="34" charset="-128"/>
              </a:rPr>
              <a:t>es</a:t>
            </a:r>
            <a:r>
              <a:rPr lang="en-US" altLang="ja-JP" dirty="0" smtClean="0">
                <a:ea typeface="ＭＳ Ｐゴシック" pitchFamily="34" charset="-128"/>
              </a:rPr>
              <a:t> </a:t>
            </a:r>
            <a:r>
              <a:rPr lang="en-US" altLang="ja-JP" dirty="0" err="1" smtClean="0">
                <a:ea typeface="ＭＳ Ｐゴシック" pitchFamily="34" charset="-128"/>
              </a:rPr>
              <a:t>nula</a:t>
            </a:r>
            <a:r>
              <a:rPr lang="en-US" altLang="ja-JP" dirty="0" smtClean="0">
                <a:ea typeface="ＭＳ Ｐゴシック" pitchFamily="34" charset="-128"/>
              </a:rPr>
              <a:t> </a:t>
            </a:r>
            <a:r>
              <a:rPr lang="en-US" altLang="ja-JP" dirty="0" err="1" smtClean="0">
                <a:ea typeface="ＭＳ Ｐゴシック" pitchFamily="34" charset="-128"/>
              </a:rPr>
              <a:t>toda</a:t>
            </a:r>
            <a:r>
              <a:rPr lang="en-US" altLang="ja-JP" dirty="0" smtClean="0">
                <a:ea typeface="ＭＳ Ｐゴシック" pitchFamily="34" charset="-128"/>
              </a:rPr>
              <a:t> </a:t>
            </a:r>
            <a:r>
              <a:rPr lang="en-US" altLang="ja-JP" dirty="0" err="1" smtClean="0">
                <a:ea typeface="ＭＳ Ｐゴシック" pitchFamily="34" charset="-128"/>
              </a:rPr>
              <a:t>obligación</a:t>
            </a:r>
            <a:r>
              <a:rPr lang="en-US" altLang="ja-JP" dirty="0" smtClean="0">
                <a:ea typeface="ＭＳ Ｐゴシック" pitchFamily="34" charset="-128"/>
              </a:rPr>
              <a:t> </a:t>
            </a:r>
            <a:r>
              <a:rPr lang="en-US" altLang="ja-JP" dirty="0" err="1" smtClean="0">
                <a:ea typeface="ＭＳ Ｐゴシック" pitchFamily="34" charset="-128"/>
              </a:rPr>
              <a:t>que</a:t>
            </a:r>
            <a:r>
              <a:rPr lang="en-US" altLang="ja-JP" dirty="0" smtClean="0">
                <a:ea typeface="ＭＳ Ｐゴシック" pitchFamily="34" charset="-128"/>
              </a:rPr>
              <a:t> </a:t>
            </a:r>
            <a:r>
              <a:rPr lang="en-US" altLang="ja-JP" dirty="0" err="1" smtClean="0">
                <a:ea typeface="ＭＳ Ｐゴシック" pitchFamily="34" charset="-128"/>
              </a:rPr>
              <a:t>emane</a:t>
            </a:r>
            <a:r>
              <a:rPr lang="en-US" altLang="ja-JP" dirty="0" smtClean="0">
                <a:ea typeface="ＭＳ Ｐゴシック" pitchFamily="34" charset="-128"/>
              </a:rPr>
              <a:t> de un </a:t>
            </a:r>
            <a:r>
              <a:rPr lang="en-US" altLang="ja-JP" dirty="0" err="1" smtClean="0">
                <a:ea typeface="ＭＳ Ｐゴシック" pitchFamily="34" charset="-128"/>
              </a:rPr>
              <a:t>tratado</a:t>
            </a:r>
            <a:r>
              <a:rPr lang="en-US" altLang="ja-JP" dirty="0" smtClean="0">
                <a:ea typeface="ＭＳ Ｐゴシック" pitchFamily="34" charset="-128"/>
              </a:rPr>
              <a:t> </a:t>
            </a:r>
            <a:r>
              <a:rPr lang="en-US" altLang="ja-JP" dirty="0" err="1" smtClean="0">
                <a:ea typeface="ＭＳ Ｐゴシック" pitchFamily="34" charset="-128"/>
              </a:rPr>
              <a:t>que</a:t>
            </a:r>
            <a:r>
              <a:rPr lang="en-US" altLang="ja-JP" dirty="0" smtClean="0">
                <a:ea typeface="ＭＳ Ｐゴシック" pitchFamily="34" charset="-128"/>
              </a:rPr>
              <a:t> </a:t>
            </a:r>
            <a:r>
              <a:rPr lang="en-US" altLang="ja-JP" dirty="0" err="1" smtClean="0">
                <a:ea typeface="ＭＳ Ｐゴシック" pitchFamily="34" charset="-128"/>
              </a:rPr>
              <a:t>contradiga</a:t>
            </a:r>
            <a:r>
              <a:rPr lang="en-US" altLang="ja-JP" dirty="0" smtClean="0">
                <a:ea typeface="ＭＳ Ｐゴシック" pitchFamily="34" charset="-128"/>
              </a:rPr>
              <a:t> </a:t>
            </a:r>
            <a:r>
              <a:rPr lang="en-US" altLang="ja-JP" dirty="0" err="1" smtClean="0">
                <a:ea typeface="ＭＳ Ｐゴシック" pitchFamily="34" charset="-128"/>
              </a:rPr>
              <a:t>una</a:t>
            </a:r>
            <a:r>
              <a:rPr lang="en-US" altLang="ja-JP" dirty="0" smtClean="0">
                <a:ea typeface="ＭＳ Ｐゴシック" pitchFamily="34" charset="-128"/>
              </a:rPr>
              <a:t> </a:t>
            </a:r>
            <a:r>
              <a:rPr lang="en-US" altLang="ja-JP" dirty="0" err="1" smtClean="0">
                <a:ea typeface="ＭＳ Ｐゴシック" pitchFamily="34" charset="-128"/>
              </a:rPr>
              <a:t>norma</a:t>
            </a:r>
            <a:r>
              <a:rPr lang="en-US" altLang="ja-JP" dirty="0" smtClean="0">
                <a:ea typeface="ＭＳ Ｐゴシック" pitchFamily="34" charset="-128"/>
              </a:rPr>
              <a:t> </a:t>
            </a:r>
            <a:r>
              <a:rPr lang="en-US" altLang="ja-JP" dirty="0" err="1" smtClean="0">
                <a:ea typeface="ＭＳ Ｐゴシック" pitchFamily="34" charset="-128"/>
              </a:rPr>
              <a:t>perentoria</a:t>
            </a:r>
            <a:r>
              <a:rPr lang="en-US" altLang="ja-JP" dirty="0" smtClean="0">
                <a:ea typeface="ＭＳ Ｐゴシック" pitchFamily="34" charset="-128"/>
              </a:rPr>
              <a:t> (</a:t>
            </a:r>
            <a:r>
              <a:rPr lang="en-US" altLang="ja-JP" dirty="0" err="1" smtClean="0">
                <a:ea typeface="ＭＳ Ｐゴシック" pitchFamily="34" charset="-128"/>
              </a:rPr>
              <a:t>artículo</a:t>
            </a:r>
            <a:r>
              <a:rPr lang="en-US" altLang="ja-JP" dirty="0" smtClean="0">
                <a:ea typeface="ＭＳ Ｐゴシック" pitchFamily="34" charset="-128"/>
              </a:rPr>
              <a:t> 53).</a:t>
            </a:r>
            <a:endParaRPr lang="en-US" dirty="0" smtClean="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5D2F1FAF-E0FE-4BA3-AFF0-5E03433273B5}" type="slidenum">
              <a:rPr lang="es-ES_tradnl" sz="1200">
                <a:solidFill>
                  <a:schemeClr val="tx1"/>
                </a:solidFill>
              </a:rPr>
              <a:pPr eaLnBrk="1" hangingPunct="1"/>
              <a:t>19</a:t>
            </a:fld>
            <a:endParaRPr lang="es-ES_tradnl" sz="1200">
              <a:solidFill>
                <a:schemeClr val="tx1"/>
              </a:solidFill>
            </a:endParaRPr>
          </a:p>
        </p:txBody>
      </p:sp>
      <p:sp>
        <p:nvSpPr>
          <p:cNvPr id="552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BBA56EA6-5697-4631-8E7F-19284012F8DD}" type="slidenum">
              <a:rPr lang="es-ES_tradnl" sz="1200">
                <a:solidFill>
                  <a:schemeClr val="tx1"/>
                </a:solidFill>
              </a:rPr>
              <a:pPr eaLnBrk="1" hangingPunct="1"/>
              <a:t>20</a:t>
            </a:fld>
            <a:endParaRPr lang="es-ES_tradnl" sz="1200">
              <a:solidFill>
                <a:schemeClr val="tx1"/>
              </a:solidFill>
            </a:endParaRPr>
          </a:p>
        </p:txBody>
      </p:sp>
      <p:sp>
        <p:nvSpPr>
          <p:cNvPr id="573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7328F5F8-5B42-4B42-A94A-B70C2F786FA4}" type="slidenum">
              <a:rPr lang="es-ES_tradnl" sz="1200">
                <a:solidFill>
                  <a:schemeClr val="tx1"/>
                </a:solidFill>
              </a:rPr>
              <a:pPr eaLnBrk="1" hangingPunct="1"/>
              <a:t>22</a:t>
            </a:fld>
            <a:endParaRPr lang="es-ES_tradnl" sz="1200">
              <a:solidFill>
                <a:schemeClr val="tx1"/>
              </a:solidFill>
            </a:endParaRPr>
          </a:p>
        </p:txBody>
      </p:sp>
      <p:sp>
        <p:nvSpPr>
          <p:cNvPr id="604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AA48B5D7-0A9D-412C-815C-579C2590BE82}" type="slidenum">
              <a:rPr lang="es-ES_tradnl" sz="1200">
                <a:solidFill>
                  <a:schemeClr val="tx1"/>
                </a:solidFill>
              </a:rPr>
              <a:pPr eaLnBrk="1" hangingPunct="1"/>
              <a:t>23</a:t>
            </a:fld>
            <a:endParaRPr lang="es-ES_tradnl" sz="1200">
              <a:solidFill>
                <a:schemeClr val="tx1"/>
              </a:solidFill>
            </a:endParaRPr>
          </a:p>
        </p:txBody>
      </p:sp>
      <p:sp>
        <p:nvSpPr>
          <p:cNvPr id="624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7C174A21-52C6-48E1-8A63-DA620A53DD06}" type="slidenum">
              <a:rPr lang="es-ES_tradnl" sz="1200">
                <a:solidFill>
                  <a:schemeClr val="tx1"/>
                </a:solidFill>
              </a:rPr>
              <a:pPr eaLnBrk="1" hangingPunct="1"/>
              <a:t>24</a:t>
            </a:fld>
            <a:endParaRPr lang="es-ES_tradnl" sz="1200">
              <a:solidFill>
                <a:schemeClr val="tx1"/>
              </a:solidFill>
            </a:endParaRPr>
          </a:p>
        </p:txBody>
      </p:sp>
      <p:sp>
        <p:nvSpPr>
          <p:cNvPr id="645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17400EC3-28AC-499A-9A2E-E397B1FF5EC8}" type="slidenum">
              <a:rPr lang="es-ES_tradnl" sz="1200">
                <a:solidFill>
                  <a:schemeClr val="tx1"/>
                </a:solidFill>
              </a:rPr>
              <a:pPr eaLnBrk="1" hangingPunct="1"/>
              <a:t>25</a:t>
            </a:fld>
            <a:endParaRPr lang="es-ES_tradnl" sz="1200">
              <a:solidFill>
                <a:schemeClr val="tx1"/>
              </a:solidFill>
            </a:endParaRPr>
          </a:p>
        </p:txBody>
      </p:sp>
      <p:sp>
        <p:nvSpPr>
          <p:cNvPr id="665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25910185-D1F2-4542-B74C-B6DF4CDD2ED3}" type="slidenum">
              <a:rPr lang="es-ES_tradnl" sz="1200">
                <a:solidFill>
                  <a:schemeClr val="tx1"/>
                </a:solidFill>
              </a:rPr>
              <a:pPr eaLnBrk="1" hangingPunct="1"/>
              <a:t>26</a:t>
            </a:fld>
            <a:endParaRPr lang="es-ES_tradnl" sz="1200" dirty="0">
              <a:solidFill>
                <a:schemeClr val="tx1"/>
              </a:solidFill>
            </a:endParaRPr>
          </a:p>
        </p:txBody>
      </p:sp>
      <p:sp>
        <p:nvSpPr>
          <p:cNvPr id="686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9D45A7D9-46C4-4A56-AAC1-CDF5D6EA9440}" type="slidenum">
              <a:rPr lang="en-US" sz="1200">
                <a:solidFill>
                  <a:schemeClr val="tx1"/>
                </a:solidFill>
              </a:rPr>
              <a:pPr eaLnBrk="1" hangingPunct="1"/>
              <a:t>11</a:t>
            </a:fld>
            <a:endParaRPr lang="en-US" sz="1200">
              <a:solidFill>
                <a:schemeClr val="tx1"/>
              </a:solidFill>
            </a:endParaRPr>
          </a:p>
        </p:txBody>
      </p:sp>
      <p:sp>
        <p:nvSpPr>
          <p:cNvPr id="38914" name="Rectangle 2"/>
          <p:cNvSpPr>
            <a:spLocks noGrp="1" noRot="1" noChangeAspect="1" noChangeArrowheads="1" noTextEdit="1"/>
          </p:cNvSpPr>
          <p:nvPr>
            <p:ph type="sldImg"/>
          </p:nvPr>
        </p:nvSpPr>
        <p:spPr bwMode="auto">
          <a:xfrm>
            <a:off x="1150938" y="692150"/>
            <a:ext cx="4556125" cy="3416300"/>
          </a:xfrm>
          <a:noFill/>
          <a:ln cap="flat">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p:cNvSpPr>
            <a:spLocks noGrp="1" noChangeArrowheads="1"/>
          </p:cNvSpPr>
          <p:nvPr>
            <p:ph type="body" idx="1"/>
          </p:nvPr>
        </p:nvSpPr>
        <p:spPr bwMode="auto">
          <a:xfrm>
            <a:off x="912813" y="4346575"/>
            <a:ext cx="5030787" cy="38496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5725" tIns="42862" rIns="85725" bIns="42862" numCol="1" anchor="t" anchorCtr="0" compatLnSpc="1">
            <a:prstTxWarp prst="textNoShape">
              <a:avLst/>
            </a:prstTxWarp>
          </a:bodyPr>
          <a:lstStyle/>
          <a:p>
            <a:pPr eaLnBrk="1" hangingPunct="1"/>
            <a:r>
              <a:rPr lang="es-CR" b="1" i="1" smtClean="0">
                <a:ea typeface="ＭＳ Ｐゴシック" pitchFamily="34" charset="-128"/>
              </a:rPr>
              <a:t>Intuitu personæ</a:t>
            </a:r>
            <a:r>
              <a:rPr lang="es-CR" smtClean="0">
                <a:ea typeface="ＭＳ Ｐゴシック" pitchFamily="34" charset="-128"/>
              </a:rPr>
              <a:t> es una locución </a:t>
            </a:r>
            <a:r>
              <a:rPr lang="es-CR" smtClean="0">
                <a:ea typeface="ＭＳ Ｐゴシック" pitchFamily="34" charset="-128"/>
                <a:hlinkClick r:id="rId3" tooltip="Latín"/>
              </a:rPr>
              <a:t>latina</a:t>
            </a:r>
            <a:r>
              <a:rPr lang="es-CR" smtClean="0">
                <a:ea typeface="ＭＳ Ｐゴシック" pitchFamily="34" charset="-128"/>
              </a:rPr>
              <a:t> que significa </a:t>
            </a:r>
            <a:r>
              <a:rPr lang="es-CR" altLang="es-ES" smtClean="0">
                <a:ea typeface="ＭＳ Ｐゴシック" pitchFamily="34" charset="-128"/>
              </a:rPr>
              <a:t>‘</a:t>
            </a:r>
            <a:r>
              <a:rPr lang="es-CR" smtClean="0">
                <a:ea typeface="ＭＳ Ｐゴシック" pitchFamily="34" charset="-128"/>
              </a:rPr>
              <a:t>en atención a la persona</a:t>
            </a:r>
            <a:r>
              <a:rPr lang="es-CR" altLang="es-ES" smtClean="0">
                <a:ea typeface="ＭＳ Ｐゴシック" pitchFamily="34" charset="-128"/>
              </a:rPr>
              <a:t>’</a:t>
            </a:r>
            <a:r>
              <a:rPr lang="es-CR" smtClean="0">
                <a:ea typeface="ＭＳ Ｐゴシック" pitchFamily="34" charset="-128"/>
              </a:rPr>
              <a:t>. Hace referencia a aquellos actos o contratos que se celebran en especial consideración de la persona con quien se obliga. </a:t>
            </a:r>
          </a:p>
          <a:p>
            <a:pPr eaLnBrk="1" hangingPunct="1"/>
            <a:endParaRPr lang="es-CR" smtClean="0">
              <a:ea typeface="ＭＳ Ｐゴシック" pitchFamily="34" charset="-128"/>
            </a:endParaRPr>
          </a:p>
          <a:p>
            <a:pPr marL="742950" lvl="1" indent="-285750" eaLnBrk="1" hangingPunct="1">
              <a:spcAft>
                <a:spcPct val="30000"/>
              </a:spcAft>
              <a:buClr>
                <a:srgbClr val="FFFF99"/>
              </a:buClr>
            </a:pPr>
            <a:r>
              <a:rPr lang="es-ES_tradnl" smtClean="0">
                <a:solidFill>
                  <a:srgbClr val="D1D1F0"/>
                </a:solidFill>
                <a:latin typeface="Book Antiqua" pitchFamily="18" charset="0"/>
                <a:ea typeface="ＭＳ Ｐゴシック" pitchFamily="34" charset="-128"/>
              </a:rPr>
              <a:t> El reconocimiento de la condición de refugiado es un </a:t>
            </a:r>
            <a:r>
              <a:rPr lang="es-ES_tradnl" sz="1400" b="1" smtClean="0">
                <a:solidFill>
                  <a:srgbClr val="FFC000"/>
                </a:solidFill>
                <a:latin typeface="Book Antiqua" pitchFamily="18" charset="0"/>
                <a:ea typeface="ＭＳ Ｐゴシック" pitchFamily="34" charset="-128"/>
              </a:rPr>
              <a:t>acto declarativo y no constitutivo</a:t>
            </a:r>
            <a:r>
              <a:rPr lang="es-ES_tradnl" smtClean="0">
                <a:solidFill>
                  <a:srgbClr val="D1D1F0"/>
                </a:solidFill>
                <a:latin typeface="Book Antiqua" pitchFamily="18" charset="0"/>
                <a:ea typeface="ＭＳ Ｐゴシック" pitchFamily="34" charset="-128"/>
              </a:rPr>
              <a:t>: se es refugiado porque se reúnen las condiciones previstas en la Convención de 1951 u otros instrumentos legales aplicables y </a:t>
            </a:r>
            <a:r>
              <a:rPr lang="es-ES_tradnl" b="1" smtClean="0">
                <a:solidFill>
                  <a:srgbClr val="D1D1F0"/>
                </a:solidFill>
                <a:latin typeface="Book Antiqua" pitchFamily="18" charset="0"/>
                <a:ea typeface="ＭＳ Ｐゴシック" pitchFamily="34" charset="-128"/>
              </a:rPr>
              <a:t>NO </a:t>
            </a:r>
            <a:r>
              <a:rPr lang="es-ES_tradnl" smtClean="0">
                <a:solidFill>
                  <a:srgbClr val="D1D1F0"/>
                </a:solidFill>
                <a:latin typeface="Book Antiqua" pitchFamily="18" charset="0"/>
                <a:ea typeface="ＭＳ Ｐゴシック" pitchFamily="34" charset="-128"/>
              </a:rPr>
              <a:t>porque un estado reconoce el estatuto.</a:t>
            </a:r>
          </a:p>
          <a:p>
            <a:pPr eaLnBrk="1" hangingPunct="1"/>
            <a:endParaRPr lang="es-E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A68D36B1-D548-461A-92B9-A518B7A79ABB}" type="slidenum">
              <a:rPr lang="es-ES_tradnl" sz="1200">
                <a:solidFill>
                  <a:schemeClr val="tx1"/>
                </a:solidFill>
              </a:rPr>
              <a:pPr eaLnBrk="1" hangingPunct="1"/>
              <a:t>12</a:t>
            </a:fld>
            <a:endParaRPr lang="es-ES_tradnl" sz="1200">
              <a:solidFill>
                <a:schemeClr val="tx1"/>
              </a:solidFill>
            </a:endParaRPr>
          </a:p>
        </p:txBody>
      </p:sp>
      <p:sp>
        <p:nvSpPr>
          <p:cNvPr id="409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DE9CADBC-A84E-4A15-B53D-0E95F38C971E}" type="slidenum">
              <a:rPr lang="es-ES_tradnl" sz="1200">
                <a:solidFill>
                  <a:schemeClr val="tx1"/>
                </a:solidFill>
              </a:rPr>
              <a:pPr eaLnBrk="1" hangingPunct="1"/>
              <a:t>13</a:t>
            </a:fld>
            <a:endParaRPr lang="es-ES_tradnl" sz="1200">
              <a:solidFill>
                <a:schemeClr val="tx1"/>
              </a:solidFill>
            </a:endParaRPr>
          </a:p>
        </p:txBody>
      </p:sp>
      <p:sp>
        <p:nvSpPr>
          <p:cNvPr id="430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3350927F-5109-4DF6-8E1E-CA20F3232AB3}" type="slidenum">
              <a:rPr lang="es-ES_tradnl" sz="1200">
                <a:solidFill>
                  <a:schemeClr val="tx1"/>
                </a:solidFill>
              </a:rPr>
              <a:pPr eaLnBrk="1" hangingPunct="1"/>
              <a:t>14</a:t>
            </a:fld>
            <a:endParaRPr lang="es-ES_tradnl" sz="1200">
              <a:solidFill>
                <a:schemeClr val="tx1"/>
              </a:solidFill>
            </a:endParaRPr>
          </a:p>
        </p:txBody>
      </p:sp>
      <p:sp>
        <p:nvSpPr>
          <p:cNvPr id="450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9CB7D407-93AE-4F3B-A67B-56224CEAAA7B}" type="slidenum">
              <a:rPr lang="es-ES_tradnl" sz="1200">
                <a:solidFill>
                  <a:schemeClr val="tx1"/>
                </a:solidFill>
              </a:rPr>
              <a:pPr eaLnBrk="1" hangingPunct="1"/>
              <a:t>15</a:t>
            </a:fld>
            <a:endParaRPr lang="es-ES_tradnl" sz="1200">
              <a:solidFill>
                <a:schemeClr val="tx1"/>
              </a:solidFill>
            </a:endParaRPr>
          </a:p>
        </p:txBody>
      </p:sp>
      <p:sp>
        <p:nvSpPr>
          <p:cNvPr id="471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E87D0083-BBCC-42A5-BC9C-3F35C8005E54}" type="slidenum">
              <a:rPr lang="es-ES_tradnl" sz="1200">
                <a:solidFill>
                  <a:schemeClr val="tx1"/>
                </a:solidFill>
              </a:rPr>
              <a:pPr eaLnBrk="1" hangingPunct="1"/>
              <a:t>16</a:t>
            </a:fld>
            <a:endParaRPr lang="es-ES_tradnl" sz="1200">
              <a:solidFill>
                <a:schemeClr val="tx1"/>
              </a:solidFill>
            </a:endParaRPr>
          </a:p>
        </p:txBody>
      </p:sp>
      <p:sp>
        <p:nvSpPr>
          <p:cNvPr id="491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ADC8F230-9321-4539-8566-946A14FF2DCB}" type="slidenum">
              <a:rPr lang="es-ES_tradnl" sz="1200">
                <a:solidFill>
                  <a:schemeClr val="tx1"/>
                </a:solidFill>
              </a:rPr>
              <a:pPr eaLnBrk="1" hangingPunct="1"/>
              <a:t>17</a:t>
            </a:fld>
            <a:endParaRPr lang="es-ES_tradnl" sz="1200">
              <a:solidFill>
                <a:schemeClr val="tx1"/>
              </a:solidFill>
            </a:endParaRPr>
          </a:p>
        </p:txBody>
      </p:sp>
      <p:sp>
        <p:nvSpPr>
          <p:cNvPr id="512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FFFF66"/>
                </a:solidFill>
                <a:latin typeface="Arial" pitchFamily="34" charset="0"/>
                <a:ea typeface="ＭＳ Ｐゴシック" pitchFamily="34" charset="-128"/>
              </a:defRPr>
            </a:lvl1pPr>
            <a:lvl2pPr marL="742950" indent="-285750" eaLnBrk="0" hangingPunct="0">
              <a:defRPr sz="2400">
                <a:solidFill>
                  <a:srgbClr val="FFFF66"/>
                </a:solidFill>
                <a:latin typeface="Arial" pitchFamily="34" charset="0"/>
                <a:ea typeface="ＭＳ Ｐゴシック" pitchFamily="34" charset="-128"/>
              </a:defRPr>
            </a:lvl2pPr>
            <a:lvl3pPr marL="1143000" indent="-228600" eaLnBrk="0" hangingPunct="0">
              <a:defRPr sz="2400">
                <a:solidFill>
                  <a:srgbClr val="FFFF66"/>
                </a:solidFill>
                <a:latin typeface="Arial" pitchFamily="34" charset="0"/>
                <a:ea typeface="ＭＳ Ｐゴシック" pitchFamily="34" charset="-128"/>
              </a:defRPr>
            </a:lvl3pPr>
            <a:lvl4pPr marL="1600200" indent="-228600" eaLnBrk="0" hangingPunct="0">
              <a:defRPr sz="2400">
                <a:solidFill>
                  <a:srgbClr val="FFFF66"/>
                </a:solidFill>
                <a:latin typeface="Arial" pitchFamily="34" charset="0"/>
                <a:ea typeface="ＭＳ Ｐゴシック" pitchFamily="34" charset="-128"/>
              </a:defRPr>
            </a:lvl4pPr>
            <a:lvl5pPr marL="2057400" indent="-228600" eaLnBrk="0" hangingPunct="0">
              <a:defRPr sz="2400">
                <a:solidFill>
                  <a:srgbClr val="FFFF66"/>
                </a:solidFill>
                <a:latin typeface="Arial" pitchFamily="34" charset="0"/>
                <a:ea typeface="ＭＳ Ｐゴシック" pitchFamily="34" charset="-128"/>
              </a:defRPr>
            </a:lvl5pPr>
            <a:lvl6pPr marL="25146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6pPr>
            <a:lvl7pPr marL="29718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7pPr>
            <a:lvl8pPr marL="34290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8pPr>
            <a:lvl9pPr marL="3886200" indent="-228600" algn="ctr" eaLnBrk="0" fontAlgn="base" hangingPunct="0">
              <a:spcBef>
                <a:spcPct val="0"/>
              </a:spcBef>
              <a:spcAft>
                <a:spcPct val="0"/>
              </a:spcAft>
              <a:defRPr sz="2400">
                <a:solidFill>
                  <a:srgbClr val="FFFF66"/>
                </a:solidFill>
                <a:latin typeface="Arial" pitchFamily="34" charset="0"/>
                <a:ea typeface="ＭＳ Ｐゴシック" pitchFamily="34" charset="-128"/>
              </a:defRPr>
            </a:lvl9pPr>
          </a:lstStyle>
          <a:p>
            <a:pPr eaLnBrk="1" hangingPunct="1"/>
            <a:fld id="{B28B6FA6-41B1-4657-AF19-5D762F1D3443}" type="slidenum">
              <a:rPr lang="es-ES_tradnl" sz="1200">
                <a:solidFill>
                  <a:schemeClr val="tx1"/>
                </a:solidFill>
              </a:rPr>
              <a:pPr eaLnBrk="1" hangingPunct="1"/>
              <a:t>18</a:t>
            </a:fld>
            <a:endParaRPr lang="es-ES_tradnl" sz="1200">
              <a:solidFill>
                <a:schemeClr val="tx1"/>
              </a:solidFill>
            </a:endParaRPr>
          </a:p>
        </p:txBody>
      </p:sp>
      <p:sp>
        <p:nvSpPr>
          <p:cNvPr id="532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CR"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C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CR"/>
          </a:p>
        </p:txBody>
      </p:sp>
      <p:sp>
        <p:nvSpPr>
          <p:cNvPr id="4" name="Date Placeholder 3"/>
          <p:cNvSpPr>
            <a:spLocks noGrp="1"/>
          </p:cNvSpPr>
          <p:nvPr>
            <p:ph type="dt" sz="half" idx="10"/>
          </p:nvPr>
        </p:nvSpPr>
        <p:spPr/>
        <p:txBody>
          <a:bodyPr/>
          <a:lstStyle/>
          <a:p>
            <a:fld id="{C52749A9-4EE9-498C-A012-3DFA2D2140E6}" type="datetimeFigureOut">
              <a:rPr lang="es-CR" smtClean="0"/>
              <a:t>5/12/15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584AD1A-CDDC-48E6-8AC9-DE7DEDB3F616}" type="slidenum">
              <a:rPr lang="es-CR" smtClean="0"/>
              <a:t>‹Nr.›</a:t>
            </a:fld>
            <a:endParaRPr lang="es-CR"/>
          </a:p>
        </p:txBody>
      </p:sp>
    </p:spTree>
    <p:extLst>
      <p:ext uri="{BB962C8B-B14F-4D97-AF65-F5344CB8AC3E}">
        <p14:creationId xmlns:p14="http://schemas.microsoft.com/office/powerpoint/2010/main" val="4009394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Date Placeholder 3"/>
          <p:cNvSpPr>
            <a:spLocks noGrp="1"/>
          </p:cNvSpPr>
          <p:nvPr>
            <p:ph type="dt" sz="half" idx="10"/>
          </p:nvPr>
        </p:nvSpPr>
        <p:spPr/>
        <p:txBody>
          <a:bodyPr/>
          <a:lstStyle/>
          <a:p>
            <a:fld id="{C52749A9-4EE9-498C-A012-3DFA2D2140E6}" type="datetimeFigureOut">
              <a:rPr lang="es-CR" smtClean="0"/>
              <a:t>5/12/15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584AD1A-CDDC-48E6-8AC9-DE7DEDB3F616}" type="slidenum">
              <a:rPr lang="es-CR" smtClean="0"/>
              <a:t>‹Nr.›</a:t>
            </a:fld>
            <a:endParaRPr lang="es-CR"/>
          </a:p>
        </p:txBody>
      </p:sp>
    </p:spTree>
    <p:extLst>
      <p:ext uri="{BB962C8B-B14F-4D97-AF65-F5344CB8AC3E}">
        <p14:creationId xmlns:p14="http://schemas.microsoft.com/office/powerpoint/2010/main" val="1120275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C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Date Placeholder 3"/>
          <p:cNvSpPr>
            <a:spLocks noGrp="1"/>
          </p:cNvSpPr>
          <p:nvPr>
            <p:ph type="dt" sz="half" idx="10"/>
          </p:nvPr>
        </p:nvSpPr>
        <p:spPr/>
        <p:txBody>
          <a:bodyPr/>
          <a:lstStyle/>
          <a:p>
            <a:fld id="{C52749A9-4EE9-498C-A012-3DFA2D2140E6}" type="datetimeFigureOut">
              <a:rPr lang="es-CR" smtClean="0"/>
              <a:t>5/12/15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584AD1A-CDDC-48E6-8AC9-DE7DEDB3F616}" type="slidenum">
              <a:rPr lang="es-CR" smtClean="0"/>
              <a:t>‹Nr.›</a:t>
            </a:fld>
            <a:endParaRPr lang="es-CR"/>
          </a:p>
        </p:txBody>
      </p:sp>
    </p:spTree>
    <p:extLst>
      <p:ext uri="{BB962C8B-B14F-4D97-AF65-F5344CB8AC3E}">
        <p14:creationId xmlns:p14="http://schemas.microsoft.com/office/powerpoint/2010/main" val="4077962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1631966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572484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3259453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22446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20105457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8024261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202497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3679796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Date Placeholder 3"/>
          <p:cNvSpPr>
            <a:spLocks noGrp="1"/>
          </p:cNvSpPr>
          <p:nvPr>
            <p:ph type="dt" sz="half" idx="10"/>
          </p:nvPr>
        </p:nvSpPr>
        <p:spPr/>
        <p:txBody>
          <a:bodyPr/>
          <a:lstStyle/>
          <a:p>
            <a:fld id="{C52749A9-4EE9-498C-A012-3DFA2D2140E6}" type="datetimeFigureOut">
              <a:rPr lang="es-CR" smtClean="0"/>
              <a:t>5/12/15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584AD1A-CDDC-48E6-8AC9-DE7DEDB3F616}" type="slidenum">
              <a:rPr lang="es-CR" smtClean="0"/>
              <a:t>‹Nr.›</a:t>
            </a:fld>
            <a:endParaRPr lang="es-CR"/>
          </a:p>
        </p:txBody>
      </p:sp>
    </p:spTree>
    <p:extLst>
      <p:ext uri="{BB962C8B-B14F-4D97-AF65-F5344CB8AC3E}">
        <p14:creationId xmlns:p14="http://schemas.microsoft.com/office/powerpoint/2010/main" val="26843925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1928595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11804970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37921789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dirty="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solidFill>
                <a:prstClr val="black">
                  <a:tint val="75000"/>
                </a:prstClr>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solidFill>
                <a:prstClr val="black">
                  <a:tint val="75000"/>
                </a:prstClr>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6902DE-8B69-054C-B291-79E6F3575E60}" type="slidenum">
              <a:rPr lang="en-GB">
                <a:solidFill>
                  <a:prstClr val="black">
                    <a:tint val="75000"/>
                  </a:prstClr>
                </a:solidFill>
              </a:rPr>
              <a:pPr>
                <a:defRPr/>
              </a:pPr>
              <a:t>‹Nr.›</a:t>
            </a:fld>
            <a:endParaRPr lang="en-GB" dirty="0">
              <a:solidFill>
                <a:prstClr val="black">
                  <a:tint val="75000"/>
                </a:prstClr>
              </a:solidFill>
            </a:endParaRPr>
          </a:p>
        </p:txBody>
      </p:sp>
    </p:spTree>
    <p:extLst>
      <p:ext uri="{BB962C8B-B14F-4D97-AF65-F5344CB8AC3E}">
        <p14:creationId xmlns:p14="http://schemas.microsoft.com/office/powerpoint/2010/main" val="37754048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16319665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5724842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32594530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224460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20105457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802426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C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2749A9-4EE9-498C-A012-3DFA2D2140E6}" type="datetimeFigureOut">
              <a:rPr lang="es-CR" smtClean="0"/>
              <a:t>5/12/15</a:t>
            </a:fld>
            <a:endParaRPr lang="es-CR"/>
          </a:p>
        </p:txBody>
      </p:sp>
      <p:sp>
        <p:nvSpPr>
          <p:cNvPr id="5" name="Footer Placeholder 4"/>
          <p:cNvSpPr>
            <a:spLocks noGrp="1"/>
          </p:cNvSpPr>
          <p:nvPr>
            <p:ph type="ftr" sz="quarter" idx="11"/>
          </p:nvPr>
        </p:nvSpPr>
        <p:spPr/>
        <p:txBody>
          <a:bodyPr/>
          <a:lstStyle/>
          <a:p>
            <a:endParaRPr lang="es-CR"/>
          </a:p>
        </p:txBody>
      </p:sp>
      <p:sp>
        <p:nvSpPr>
          <p:cNvPr id="6" name="Slide Number Placeholder 5"/>
          <p:cNvSpPr>
            <a:spLocks noGrp="1"/>
          </p:cNvSpPr>
          <p:nvPr>
            <p:ph type="sldNum" sz="quarter" idx="12"/>
          </p:nvPr>
        </p:nvSpPr>
        <p:spPr/>
        <p:txBody>
          <a:bodyPr/>
          <a:lstStyle/>
          <a:p>
            <a:fld id="{F584AD1A-CDDC-48E6-8AC9-DE7DEDB3F616}" type="slidenum">
              <a:rPr lang="es-CR" smtClean="0"/>
              <a:t>‹Nr.›</a:t>
            </a:fld>
            <a:endParaRPr lang="es-CR"/>
          </a:p>
        </p:txBody>
      </p:sp>
    </p:spTree>
    <p:extLst>
      <p:ext uri="{BB962C8B-B14F-4D97-AF65-F5344CB8AC3E}">
        <p14:creationId xmlns:p14="http://schemas.microsoft.com/office/powerpoint/2010/main" val="19912647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2024979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36797961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19285952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11804970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94F6C-4549-7E41-A1CD-259C62BD7730}" type="datetimeFigureOut">
              <a:rPr lang="en-US" smtClean="0">
                <a:solidFill>
                  <a:prstClr val="black">
                    <a:tint val="75000"/>
                  </a:prstClr>
                </a:solidFill>
              </a:rPr>
              <a:pPr/>
              <a:t>5/12/15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A101CC34-E3F9-3446-B833-20AEA05D888E}" type="slidenum">
              <a:rPr lang="en-US" smtClean="0">
                <a:solidFill>
                  <a:prstClr val="black">
                    <a:tint val="75000"/>
                  </a:prstClr>
                </a:solidFill>
              </a:rPr>
              <a:pPr/>
              <a:t>‹Nr.›</a:t>
            </a:fld>
            <a:endParaRPr lang="en-US" dirty="0">
              <a:solidFill>
                <a:prstClr val="black">
                  <a:tint val="75000"/>
                </a:prstClr>
              </a:solidFill>
            </a:endParaRPr>
          </a:p>
        </p:txBody>
      </p:sp>
    </p:spTree>
    <p:extLst>
      <p:ext uri="{BB962C8B-B14F-4D97-AF65-F5344CB8AC3E}">
        <p14:creationId xmlns:p14="http://schemas.microsoft.com/office/powerpoint/2010/main" val="379217896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dirty="0" smtClean="0"/>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solidFill>
                <a:prstClr val="black">
                  <a:tint val="75000"/>
                </a:prstClr>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solidFill>
                <a:prstClr val="black">
                  <a:tint val="75000"/>
                </a:prstClr>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6902DE-8B69-054C-B291-79E6F3575E60}" type="slidenum">
              <a:rPr lang="en-GB">
                <a:solidFill>
                  <a:prstClr val="black">
                    <a:tint val="75000"/>
                  </a:prstClr>
                </a:solidFill>
              </a:rPr>
              <a:pPr>
                <a:defRPr/>
              </a:pPr>
              <a:t>‹Nr.›</a:t>
            </a:fld>
            <a:endParaRPr lang="en-GB" dirty="0">
              <a:solidFill>
                <a:prstClr val="black">
                  <a:tint val="75000"/>
                </a:prstClr>
              </a:solidFill>
            </a:endParaRPr>
          </a:p>
        </p:txBody>
      </p:sp>
    </p:spTree>
    <p:extLst>
      <p:ext uri="{BB962C8B-B14F-4D97-AF65-F5344CB8AC3E}">
        <p14:creationId xmlns:p14="http://schemas.microsoft.com/office/powerpoint/2010/main" val="3775404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5" name="Date Placeholder 4"/>
          <p:cNvSpPr>
            <a:spLocks noGrp="1"/>
          </p:cNvSpPr>
          <p:nvPr>
            <p:ph type="dt" sz="half" idx="10"/>
          </p:nvPr>
        </p:nvSpPr>
        <p:spPr/>
        <p:txBody>
          <a:bodyPr/>
          <a:lstStyle/>
          <a:p>
            <a:fld id="{C52749A9-4EE9-498C-A012-3DFA2D2140E6}" type="datetimeFigureOut">
              <a:rPr lang="es-CR" smtClean="0"/>
              <a:t>5/12/15</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F584AD1A-CDDC-48E6-8AC9-DE7DEDB3F616}" type="slidenum">
              <a:rPr lang="es-CR" smtClean="0"/>
              <a:t>‹Nr.›</a:t>
            </a:fld>
            <a:endParaRPr lang="es-CR"/>
          </a:p>
        </p:txBody>
      </p:sp>
    </p:spTree>
    <p:extLst>
      <p:ext uri="{BB962C8B-B14F-4D97-AF65-F5344CB8AC3E}">
        <p14:creationId xmlns:p14="http://schemas.microsoft.com/office/powerpoint/2010/main" val="109148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C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7" name="Date Placeholder 6"/>
          <p:cNvSpPr>
            <a:spLocks noGrp="1"/>
          </p:cNvSpPr>
          <p:nvPr>
            <p:ph type="dt" sz="half" idx="10"/>
          </p:nvPr>
        </p:nvSpPr>
        <p:spPr/>
        <p:txBody>
          <a:bodyPr/>
          <a:lstStyle/>
          <a:p>
            <a:fld id="{C52749A9-4EE9-498C-A012-3DFA2D2140E6}" type="datetimeFigureOut">
              <a:rPr lang="es-CR" smtClean="0"/>
              <a:t>5/12/15</a:t>
            </a:fld>
            <a:endParaRPr lang="es-CR"/>
          </a:p>
        </p:txBody>
      </p:sp>
      <p:sp>
        <p:nvSpPr>
          <p:cNvPr id="8" name="Footer Placeholder 7"/>
          <p:cNvSpPr>
            <a:spLocks noGrp="1"/>
          </p:cNvSpPr>
          <p:nvPr>
            <p:ph type="ftr" sz="quarter" idx="11"/>
          </p:nvPr>
        </p:nvSpPr>
        <p:spPr/>
        <p:txBody>
          <a:bodyPr/>
          <a:lstStyle/>
          <a:p>
            <a:endParaRPr lang="es-CR"/>
          </a:p>
        </p:txBody>
      </p:sp>
      <p:sp>
        <p:nvSpPr>
          <p:cNvPr id="9" name="Slide Number Placeholder 8"/>
          <p:cNvSpPr>
            <a:spLocks noGrp="1"/>
          </p:cNvSpPr>
          <p:nvPr>
            <p:ph type="sldNum" sz="quarter" idx="12"/>
          </p:nvPr>
        </p:nvSpPr>
        <p:spPr/>
        <p:txBody>
          <a:bodyPr/>
          <a:lstStyle/>
          <a:p>
            <a:fld id="{F584AD1A-CDDC-48E6-8AC9-DE7DEDB3F616}" type="slidenum">
              <a:rPr lang="es-CR" smtClean="0"/>
              <a:t>‹Nr.›</a:t>
            </a:fld>
            <a:endParaRPr lang="es-CR"/>
          </a:p>
        </p:txBody>
      </p:sp>
    </p:spTree>
    <p:extLst>
      <p:ext uri="{BB962C8B-B14F-4D97-AF65-F5344CB8AC3E}">
        <p14:creationId xmlns:p14="http://schemas.microsoft.com/office/powerpoint/2010/main" val="306451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CR"/>
          </a:p>
        </p:txBody>
      </p:sp>
      <p:sp>
        <p:nvSpPr>
          <p:cNvPr id="3" name="Date Placeholder 2"/>
          <p:cNvSpPr>
            <a:spLocks noGrp="1"/>
          </p:cNvSpPr>
          <p:nvPr>
            <p:ph type="dt" sz="half" idx="10"/>
          </p:nvPr>
        </p:nvSpPr>
        <p:spPr/>
        <p:txBody>
          <a:bodyPr/>
          <a:lstStyle/>
          <a:p>
            <a:fld id="{C52749A9-4EE9-498C-A012-3DFA2D2140E6}" type="datetimeFigureOut">
              <a:rPr lang="es-CR" smtClean="0"/>
              <a:t>5/12/15</a:t>
            </a:fld>
            <a:endParaRPr lang="es-CR"/>
          </a:p>
        </p:txBody>
      </p:sp>
      <p:sp>
        <p:nvSpPr>
          <p:cNvPr id="4" name="Footer Placeholder 3"/>
          <p:cNvSpPr>
            <a:spLocks noGrp="1"/>
          </p:cNvSpPr>
          <p:nvPr>
            <p:ph type="ftr" sz="quarter" idx="11"/>
          </p:nvPr>
        </p:nvSpPr>
        <p:spPr/>
        <p:txBody>
          <a:bodyPr/>
          <a:lstStyle/>
          <a:p>
            <a:endParaRPr lang="es-CR"/>
          </a:p>
        </p:txBody>
      </p:sp>
      <p:sp>
        <p:nvSpPr>
          <p:cNvPr id="5" name="Slide Number Placeholder 4"/>
          <p:cNvSpPr>
            <a:spLocks noGrp="1"/>
          </p:cNvSpPr>
          <p:nvPr>
            <p:ph type="sldNum" sz="quarter" idx="12"/>
          </p:nvPr>
        </p:nvSpPr>
        <p:spPr/>
        <p:txBody>
          <a:bodyPr/>
          <a:lstStyle/>
          <a:p>
            <a:fld id="{F584AD1A-CDDC-48E6-8AC9-DE7DEDB3F616}" type="slidenum">
              <a:rPr lang="es-CR" smtClean="0"/>
              <a:t>‹Nr.›</a:t>
            </a:fld>
            <a:endParaRPr lang="es-CR"/>
          </a:p>
        </p:txBody>
      </p:sp>
    </p:spTree>
    <p:extLst>
      <p:ext uri="{BB962C8B-B14F-4D97-AF65-F5344CB8AC3E}">
        <p14:creationId xmlns:p14="http://schemas.microsoft.com/office/powerpoint/2010/main" val="2005584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2749A9-4EE9-498C-A012-3DFA2D2140E6}" type="datetimeFigureOut">
              <a:rPr lang="es-CR" smtClean="0"/>
              <a:t>5/12/15</a:t>
            </a:fld>
            <a:endParaRPr lang="es-CR"/>
          </a:p>
        </p:txBody>
      </p:sp>
      <p:sp>
        <p:nvSpPr>
          <p:cNvPr id="3" name="Footer Placeholder 2"/>
          <p:cNvSpPr>
            <a:spLocks noGrp="1"/>
          </p:cNvSpPr>
          <p:nvPr>
            <p:ph type="ftr" sz="quarter" idx="11"/>
          </p:nvPr>
        </p:nvSpPr>
        <p:spPr/>
        <p:txBody>
          <a:bodyPr/>
          <a:lstStyle/>
          <a:p>
            <a:endParaRPr lang="es-CR"/>
          </a:p>
        </p:txBody>
      </p:sp>
      <p:sp>
        <p:nvSpPr>
          <p:cNvPr id="4" name="Slide Number Placeholder 3"/>
          <p:cNvSpPr>
            <a:spLocks noGrp="1"/>
          </p:cNvSpPr>
          <p:nvPr>
            <p:ph type="sldNum" sz="quarter" idx="12"/>
          </p:nvPr>
        </p:nvSpPr>
        <p:spPr/>
        <p:txBody>
          <a:bodyPr/>
          <a:lstStyle/>
          <a:p>
            <a:fld id="{F584AD1A-CDDC-48E6-8AC9-DE7DEDB3F616}" type="slidenum">
              <a:rPr lang="es-CR" smtClean="0"/>
              <a:t>‹Nr.›</a:t>
            </a:fld>
            <a:endParaRPr lang="es-CR"/>
          </a:p>
        </p:txBody>
      </p:sp>
    </p:spTree>
    <p:extLst>
      <p:ext uri="{BB962C8B-B14F-4D97-AF65-F5344CB8AC3E}">
        <p14:creationId xmlns:p14="http://schemas.microsoft.com/office/powerpoint/2010/main" val="197496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C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2749A9-4EE9-498C-A012-3DFA2D2140E6}" type="datetimeFigureOut">
              <a:rPr lang="es-CR" smtClean="0"/>
              <a:t>5/12/15</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F584AD1A-CDDC-48E6-8AC9-DE7DEDB3F616}" type="slidenum">
              <a:rPr lang="es-CR" smtClean="0"/>
              <a:t>‹Nr.›</a:t>
            </a:fld>
            <a:endParaRPr lang="es-CR"/>
          </a:p>
        </p:txBody>
      </p:sp>
    </p:spTree>
    <p:extLst>
      <p:ext uri="{BB962C8B-B14F-4D97-AF65-F5344CB8AC3E}">
        <p14:creationId xmlns:p14="http://schemas.microsoft.com/office/powerpoint/2010/main" val="2480990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C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2749A9-4EE9-498C-A012-3DFA2D2140E6}" type="datetimeFigureOut">
              <a:rPr lang="es-CR" smtClean="0"/>
              <a:t>5/12/15</a:t>
            </a:fld>
            <a:endParaRPr lang="es-CR"/>
          </a:p>
        </p:txBody>
      </p:sp>
      <p:sp>
        <p:nvSpPr>
          <p:cNvPr id="6" name="Footer Placeholder 5"/>
          <p:cNvSpPr>
            <a:spLocks noGrp="1"/>
          </p:cNvSpPr>
          <p:nvPr>
            <p:ph type="ftr" sz="quarter" idx="11"/>
          </p:nvPr>
        </p:nvSpPr>
        <p:spPr/>
        <p:txBody>
          <a:bodyPr/>
          <a:lstStyle/>
          <a:p>
            <a:endParaRPr lang="es-CR"/>
          </a:p>
        </p:txBody>
      </p:sp>
      <p:sp>
        <p:nvSpPr>
          <p:cNvPr id="7" name="Slide Number Placeholder 6"/>
          <p:cNvSpPr>
            <a:spLocks noGrp="1"/>
          </p:cNvSpPr>
          <p:nvPr>
            <p:ph type="sldNum" sz="quarter" idx="12"/>
          </p:nvPr>
        </p:nvSpPr>
        <p:spPr/>
        <p:txBody>
          <a:bodyPr/>
          <a:lstStyle/>
          <a:p>
            <a:fld id="{F584AD1A-CDDC-48E6-8AC9-DE7DEDB3F616}" type="slidenum">
              <a:rPr lang="es-CR" smtClean="0"/>
              <a:t>‹Nr.›</a:t>
            </a:fld>
            <a:endParaRPr lang="es-CR"/>
          </a:p>
        </p:txBody>
      </p:sp>
    </p:spTree>
    <p:extLst>
      <p:ext uri="{BB962C8B-B14F-4D97-AF65-F5344CB8AC3E}">
        <p14:creationId xmlns:p14="http://schemas.microsoft.com/office/powerpoint/2010/main" val="39648918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theme" Target="../theme/theme3.xml"/><Relationship Id="rId1" Type="http://schemas.openxmlformats.org/officeDocument/2006/relationships/slideLayout" Target="../slideLayouts/slideLayout24.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C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C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749A9-4EE9-498C-A012-3DFA2D2140E6}" type="datetimeFigureOut">
              <a:rPr lang="es-CR" smtClean="0"/>
              <a:t>5/12/15</a:t>
            </a:fld>
            <a:endParaRPr lang="es-C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4AD1A-CDDC-48E6-8AC9-DE7DEDB3F616}" type="slidenum">
              <a:rPr lang="es-CR" smtClean="0"/>
              <a:t>‹Nr.›</a:t>
            </a:fld>
            <a:endParaRPr lang="es-CR"/>
          </a:p>
        </p:txBody>
      </p:sp>
    </p:spTree>
    <p:extLst>
      <p:ext uri="{BB962C8B-B14F-4D97-AF65-F5344CB8AC3E}">
        <p14:creationId xmlns:p14="http://schemas.microsoft.com/office/powerpoint/2010/main" val="1437058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AA94F6C-4549-7E41-A1CD-259C62BD7730}" type="datetimeFigureOut">
              <a:rPr lang="en-US" smtClean="0">
                <a:solidFill>
                  <a:prstClr val="black">
                    <a:tint val="75000"/>
                  </a:prstClr>
                </a:solidFill>
              </a:rPr>
              <a:pPr defTabSz="457200"/>
              <a:t>5/12/15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101CC34-E3F9-3446-B833-20AEA05D888E}" type="slidenum">
              <a:rPr lang="en-US" smtClean="0">
                <a:solidFill>
                  <a:prstClr val="black">
                    <a:tint val="75000"/>
                  </a:prstClr>
                </a:solidFill>
              </a:rPr>
              <a:pPr defTabSz="457200"/>
              <a:t>‹Nr.›</a:t>
            </a:fld>
            <a:endParaRPr lang="en-US" dirty="0">
              <a:solidFill>
                <a:prstClr val="black">
                  <a:tint val="75000"/>
                </a:prstClr>
              </a:solidFill>
            </a:endParaRPr>
          </a:p>
        </p:txBody>
      </p:sp>
    </p:spTree>
    <p:extLst>
      <p:ext uri="{BB962C8B-B14F-4D97-AF65-F5344CB8AC3E}">
        <p14:creationId xmlns:p14="http://schemas.microsoft.com/office/powerpoint/2010/main" val="2045551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AA94F6C-4549-7E41-A1CD-259C62BD7730}" type="datetimeFigureOut">
              <a:rPr lang="en-US" smtClean="0">
                <a:solidFill>
                  <a:prstClr val="black">
                    <a:tint val="75000"/>
                  </a:prstClr>
                </a:solidFill>
              </a:rPr>
              <a:pPr defTabSz="457200"/>
              <a:t>5/12/15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101CC34-E3F9-3446-B833-20AEA05D888E}" type="slidenum">
              <a:rPr lang="en-US" smtClean="0">
                <a:solidFill>
                  <a:prstClr val="black">
                    <a:tint val="75000"/>
                  </a:prstClr>
                </a:solidFill>
              </a:rPr>
              <a:pPr defTabSz="457200"/>
              <a:t>‹Nr.›</a:t>
            </a:fld>
            <a:endParaRPr lang="en-US" dirty="0">
              <a:solidFill>
                <a:prstClr val="black">
                  <a:tint val="75000"/>
                </a:prstClr>
              </a:solidFill>
            </a:endParaRPr>
          </a:p>
        </p:txBody>
      </p:sp>
    </p:spTree>
    <p:extLst>
      <p:ext uri="{BB962C8B-B14F-4D97-AF65-F5344CB8AC3E}">
        <p14:creationId xmlns:p14="http://schemas.microsoft.com/office/powerpoint/2010/main" val="204555164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0"/>
            <a:ext cx="4383687"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3"/>
          <p:cNvSpPr txBox="1">
            <a:spLocks/>
          </p:cNvSpPr>
          <p:nvPr/>
        </p:nvSpPr>
        <p:spPr>
          <a:xfrm>
            <a:off x="6732240" y="4653136"/>
            <a:ext cx="2232248" cy="2016224"/>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3400" i="1" dirty="0" smtClean="0"/>
              <a:t>[Regional </a:t>
            </a:r>
            <a:r>
              <a:rPr lang="en-GB" sz="3400" i="1" dirty="0"/>
              <a:t>Guidelines for the </a:t>
            </a:r>
            <a:r>
              <a:rPr lang="en-GB" sz="3400" i="1" dirty="0" smtClean="0"/>
              <a:t>Preliminary </a:t>
            </a:r>
            <a:r>
              <a:rPr lang="en-GB" sz="3400" i="1" dirty="0"/>
              <a:t>Identification of Profiles and </a:t>
            </a:r>
            <a:r>
              <a:rPr lang="en-GB" sz="3400" i="1" dirty="0" smtClean="0"/>
              <a:t>Referral Mechanisms for</a:t>
            </a:r>
            <a:r>
              <a:rPr lang="en-GB" sz="3400" i="1" dirty="0"/>
              <a:t> </a:t>
            </a:r>
            <a:r>
              <a:rPr lang="en-GB" sz="3400" i="1" dirty="0" smtClean="0"/>
              <a:t>Migrants </a:t>
            </a:r>
            <a:r>
              <a:rPr lang="en-GB" sz="3400" i="1" dirty="0"/>
              <a:t>in Vulnerable </a:t>
            </a:r>
            <a:r>
              <a:rPr lang="en-GB" sz="3400" i="1" dirty="0" smtClean="0"/>
              <a:t>Situations]</a:t>
            </a:r>
            <a:endParaRPr lang="en-US" sz="3400" dirty="0"/>
          </a:p>
          <a:p>
            <a:pPr marL="355600" indent="-355600">
              <a:tabLst>
                <a:tab pos="273050" algn="l"/>
              </a:tabLst>
              <a:defRPr/>
            </a:pPr>
            <a:endParaRPr lang="en-GB" sz="3000" dirty="0" smtClean="0">
              <a:solidFill>
                <a:srgbClr val="000066"/>
              </a:solidFill>
              <a:latin typeface="Gill Sans MT" charset="0"/>
            </a:endParaRPr>
          </a:p>
        </p:txBody>
      </p:sp>
    </p:spTree>
    <p:extLst>
      <p:ext uri="{BB962C8B-B14F-4D97-AF65-F5344CB8AC3E}">
        <p14:creationId xmlns:p14="http://schemas.microsoft.com/office/powerpoint/2010/main" val="7064028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1042988" y="115888"/>
            <a:ext cx="7772400" cy="936625"/>
          </a:xfrm>
        </p:spPr>
        <p:txBody>
          <a:bodyPr/>
          <a:lstStyle/>
          <a:p>
            <a:pPr eaLnBrk="1" hangingPunct="1"/>
            <a:r>
              <a:rPr lang="en-GB" sz="4000" b="1" dirty="0" smtClean="0">
                <a:solidFill>
                  <a:srgbClr val="000000"/>
                </a:solidFill>
                <a:latin typeface="Book Antiqua" pitchFamily="18" charset="0"/>
                <a:ea typeface="ＭＳ Ｐゴシック" pitchFamily="34" charset="-128"/>
              </a:rPr>
              <a:t>Urgent Needs</a:t>
            </a:r>
            <a:endParaRPr lang="en-GB" sz="4000" b="1" dirty="0" smtClean="0">
              <a:solidFill>
                <a:srgbClr val="000000"/>
              </a:solidFill>
              <a:latin typeface="Book Antiqua" pitchFamily="18" charset="0"/>
              <a:ea typeface="ＭＳ Ｐゴシック" pitchFamily="34" charset="-128"/>
            </a:endParaRPr>
          </a:p>
        </p:txBody>
      </p:sp>
      <p:sp>
        <p:nvSpPr>
          <p:cNvPr id="35842" name="Rectangle 3"/>
          <p:cNvSpPr>
            <a:spLocks noGrp="1" noChangeArrowheads="1"/>
          </p:cNvSpPr>
          <p:nvPr>
            <p:ph type="body" idx="1"/>
          </p:nvPr>
        </p:nvSpPr>
        <p:spPr>
          <a:xfrm>
            <a:off x="323850" y="981075"/>
            <a:ext cx="8534400" cy="5111750"/>
          </a:xfrm>
        </p:spPr>
        <p:txBody>
          <a:bodyPr>
            <a:normAutofit/>
          </a:bodyPr>
          <a:lstStyle/>
          <a:p>
            <a:pPr algn="just"/>
            <a:r>
              <a:rPr lang="en-GB" dirty="0" smtClean="0">
                <a:solidFill>
                  <a:srgbClr val="000090"/>
                </a:solidFill>
                <a:ea typeface="ＭＳ Ｐゴシック" pitchFamily="34" charset="-128"/>
              </a:rPr>
              <a:t>It is recommended to initiate the first contact with the following question: </a:t>
            </a:r>
          </a:p>
          <a:p>
            <a:pPr algn="just">
              <a:buFont typeface="Arial" pitchFamily="34" charset="0"/>
              <a:buNone/>
            </a:pPr>
            <a:r>
              <a:rPr lang="en-GB" altLang="es-ES" b="1" i="1" dirty="0" smtClean="0">
                <a:solidFill>
                  <a:schemeClr val="accent5"/>
                </a:solidFill>
                <a:ea typeface="ＭＳ Ｐゴシック" pitchFamily="34" charset="-128"/>
              </a:rPr>
              <a:t>“</a:t>
            </a:r>
            <a:r>
              <a:rPr lang="en-GB" altLang="ja-JP" b="1" i="1" dirty="0" smtClean="0">
                <a:solidFill>
                  <a:schemeClr val="accent5"/>
                </a:solidFill>
                <a:ea typeface="ＭＳ Ｐゴシック" pitchFamily="34" charset="-128"/>
              </a:rPr>
              <a:t>Do you have any urgent health-related needs or other urgent needs that need to be met now?</a:t>
            </a:r>
            <a:r>
              <a:rPr lang="en-GB" altLang="es-ES" b="1" i="1" dirty="0" smtClean="0">
                <a:solidFill>
                  <a:schemeClr val="accent5"/>
                </a:solidFill>
                <a:ea typeface="ＭＳ Ｐゴシック" pitchFamily="34" charset="-128"/>
              </a:rPr>
              <a:t>”</a:t>
            </a:r>
            <a:endParaRPr lang="en-GB" altLang="ja-JP" b="1" dirty="0" smtClean="0">
              <a:solidFill>
                <a:schemeClr val="accent5"/>
              </a:solidFill>
              <a:ea typeface="ＭＳ Ｐゴシック" pitchFamily="34" charset="-128"/>
            </a:endParaRPr>
          </a:p>
          <a:p>
            <a:pPr algn="just"/>
            <a:r>
              <a:rPr lang="en-GB" dirty="0" smtClean="0">
                <a:solidFill>
                  <a:srgbClr val="000090"/>
                </a:solidFill>
                <a:ea typeface="ＭＳ Ｐゴシック" pitchFamily="34" charset="-128"/>
              </a:rPr>
              <a:t>If a medical </a:t>
            </a:r>
            <a:r>
              <a:rPr lang="en-GB" dirty="0" smtClean="0">
                <a:solidFill>
                  <a:srgbClr val="000090"/>
                </a:solidFill>
                <a:ea typeface="ＭＳ Ｐゴシック" pitchFamily="34" charset="-128"/>
              </a:rPr>
              <a:t>emergency is identified, referral to an appropriate health facility should be prioritized. </a:t>
            </a:r>
            <a:r>
              <a:rPr lang="en-GB" dirty="0" smtClean="0">
                <a:solidFill>
                  <a:srgbClr val="000090"/>
                </a:solidFill>
                <a:ea typeface="ＭＳ Ｐゴシック" pitchFamily="34" charset="-128"/>
              </a:rPr>
              <a:t>Once these needs have been met, the identification process can continue.</a:t>
            </a:r>
          </a:p>
          <a:p>
            <a:pPr eaLnBrk="1" hangingPunct="1"/>
            <a:endParaRPr lang="en-GB" dirty="0" smtClean="0">
              <a:solidFill>
                <a:srgbClr val="000090"/>
              </a:solidFill>
              <a:latin typeface="Book Antiqua" pitchFamily="18" charset="0"/>
              <a:ea typeface="ＭＳ Ｐゴシック" pitchFamily="34" charset="-128"/>
            </a:endParaRPr>
          </a:p>
        </p:txBody>
      </p:sp>
    </p:spTree>
    <p:extLst>
      <p:ext uri="{BB962C8B-B14F-4D97-AF65-F5344CB8AC3E}">
        <p14:creationId xmlns:p14="http://schemas.microsoft.com/office/powerpoint/2010/main" val="398349781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a:xfrm>
            <a:off x="827088" y="476250"/>
            <a:ext cx="8001000" cy="855663"/>
          </a:xfrm>
          <a:noFill/>
        </p:spPr>
        <p:txBody>
          <a:bodyPr lIns="90488" tIns="44450" rIns="90488" bIns="44450">
            <a:normAutofit fontScale="90000"/>
          </a:bodyPr>
          <a:lstStyle/>
          <a:p>
            <a:r>
              <a:rPr lang="en-GB" sz="3600" b="1" dirty="0" smtClean="0">
                <a:ea typeface="ＭＳ Ｐゴシック" pitchFamily="34" charset="-128"/>
              </a:rPr>
              <a:t>Requirements for the Interview</a:t>
            </a:r>
            <a:r>
              <a:rPr lang="en-GB" sz="3600" dirty="0" smtClean="0">
                <a:ea typeface="ＭＳ Ｐゴシック" pitchFamily="34" charset="-128"/>
              </a:rPr>
              <a:t/>
            </a:r>
            <a:br>
              <a:rPr lang="en-GB" sz="3600" dirty="0" smtClean="0">
                <a:ea typeface="ＭＳ Ｐゴシック" pitchFamily="34" charset="-128"/>
              </a:rPr>
            </a:br>
            <a:r>
              <a:rPr lang="en-GB" sz="3600" dirty="0" smtClean="0">
                <a:ea typeface="ＭＳ Ｐゴシック" pitchFamily="34" charset="-128"/>
              </a:rPr>
              <a:t> </a:t>
            </a:r>
            <a:br>
              <a:rPr lang="en-GB" sz="3600" dirty="0" smtClean="0">
                <a:ea typeface="ＭＳ Ｐゴシック" pitchFamily="34" charset="-128"/>
              </a:rPr>
            </a:br>
            <a:endParaRPr lang="en-GB" sz="3600" b="1" dirty="0" smtClean="0">
              <a:latin typeface="Book Antiqua" pitchFamily="18" charset="0"/>
              <a:ea typeface="ＭＳ Ｐゴシック" pitchFamily="34" charset="-128"/>
            </a:endParaRPr>
          </a:p>
        </p:txBody>
      </p:sp>
      <p:sp>
        <p:nvSpPr>
          <p:cNvPr id="370691" name="Rectangle 3"/>
          <p:cNvSpPr>
            <a:spLocks noGrp="1" noChangeArrowheads="1"/>
          </p:cNvSpPr>
          <p:nvPr>
            <p:ph type="body" idx="1"/>
          </p:nvPr>
        </p:nvSpPr>
        <p:spPr>
          <a:xfrm>
            <a:off x="250825" y="765175"/>
            <a:ext cx="8713788" cy="5472113"/>
          </a:xfrm>
        </p:spPr>
        <p:txBody>
          <a:bodyPr lIns="90488" tIns="44450" rIns="90488" bIns="44450">
            <a:normAutofit/>
          </a:bodyPr>
          <a:lstStyle/>
          <a:p>
            <a:pPr algn="just"/>
            <a:r>
              <a:rPr lang="en-GB" sz="2800" dirty="0">
                <a:solidFill>
                  <a:srgbClr val="000090"/>
                </a:solidFill>
                <a:ea typeface="ＭＳ Ｐゴシック" pitchFamily="34" charset="-128"/>
              </a:rPr>
              <a:t>U</a:t>
            </a:r>
            <a:r>
              <a:rPr lang="en-GB" sz="2800" dirty="0" smtClean="0">
                <a:solidFill>
                  <a:srgbClr val="000090"/>
                </a:solidFill>
                <a:ea typeface="ＭＳ Ｐゴシック" pitchFamily="34" charset="-128"/>
              </a:rPr>
              <a:t>se of an interpreter, when the person does not understand the questions or is unable to </a:t>
            </a:r>
            <a:r>
              <a:rPr lang="en-GB" sz="2800" dirty="0" smtClean="0">
                <a:solidFill>
                  <a:srgbClr val="000090"/>
                </a:solidFill>
                <a:ea typeface="ＭＳ Ｐゴシック" pitchFamily="34" charset="-128"/>
              </a:rPr>
              <a:t>adequately express his/her answers. </a:t>
            </a:r>
            <a:r>
              <a:rPr lang="en-GB" sz="2800" dirty="0" smtClean="0">
                <a:solidFill>
                  <a:srgbClr val="000090"/>
                </a:solidFill>
                <a:ea typeface="ＭＳ Ｐゴシック" pitchFamily="34" charset="-128"/>
              </a:rPr>
              <a:t>It is advisable to interrupt the interviewing process until an interpreter is present. Until that happens, the person should receive assistance and protection in an appropriate place.</a:t>
            </a:r>
          </a:p>
          <a:p>
            <a:pPr algn="just"/>
            <a:r>
              <a:rPr lang="en-GB" sz="2800" dirty="0" smtClean="0">
                <a:solidFill>
                  <a:srgbClr val="000090"/>
                </a:solidFill>
                <a:ea typeface="ＭＳ Ｐゴシック" pitchFamily="34" charset="-128"/>
              </a:rPr>
              <a:t>A venue for conducting the interview in an individual manner and with privacy. </a:t>
            </a:r>
          </a:p>
          <a:p>
            <a:pPr algn="just"/>
            <a:r>
              <a:rPr lang="en-GB" sz="2800" dirty="0" smtClean="0">
                <a:solidFill>
                  <a:srgbClr val="000090"/>
                </a:solidFill>
                <a:ea typeface="ＭＳ Ｐゴシック" pitchFamily="34" charset="-128"/>
              </a:rPr>
              <a:t>Preferably, t</a:t>
            </a:r>
            <a:r>
              <a:rPr lang="en-GB" sz="2800" dirty="0" smtClean="0">
                <a:solidFill>
                  <a:srgbClr val="000090"/>
                </a:solidFill>
                <a:ea typeface="ＭＳ Ｐゴシック" pitchFamily="34" charset="-128"/>
              </a:rPr>
              <a:t>he officer conducting the interview should have been trained on applying identification and referral procedures and protocols.</a:t>
            </a:r>
          </a:p>
          <a:p>
            <a:pPr marL="114300" lvl="1" indent="6350" algn="just" eaLnBrk="1" hangingPunct="1">
              <a:spcBef>
                <a:spcPct val="30000"/>
              </a:spcBef>
              <a:spcAft>
                <a:spcPct val="30000"/>
              </a:spcAft>
              <a:buClr>
                <a:srgbClr val="FFFF99"/>
              </a:buClr>
              <a:buFontTx/>
              <a:buChar char="•"/>
            </a:pPr>
            <a:endParaRPr lang="en-GB" sz="2000" i="1" dirty="0" smtClean="0">
              <a:solidFill>
                <a:srgbClr val="D1D1F0"/>
              </a:solidFill>
              <a:latin typeface="Book Antiqua" pitchFamily="18" charset="0"/>
              <a:ea typeface="ＭＳ Ｐゴシック" pitchFamily="34" charset="-128"/>
            </a:endParaRPr>
          </a:p>
        </p:txBody>
      </p:sp>
    </p:spTree>
    <p:extLst>
      <p:ext uri="{BB962C8B-B14F-4D97-AF65-F5344CB8AC3E}">
        <p14:creationId xmlns:p14="http://schemas.microsoft.com/office/powerpoint/2010/main" val="1300061906"/>
      </p:ext>
    </p:extLst>
  </p:cSld>
  <p:clrMapOvr>
    <a:masterClrMapping/>
  </p:clrMapOvr>
  <p:transition xmlns:p14="http://schemas.microsoft.com/office/powerpoint/2010/main" spd="med">
    <p:zoom dir="in"/>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70690"/>
                                        </p:tgtEl>
                                        <p:attrNameLst>
                                          <p:attrName>style.visibility</p:attrName>
                                        </p:attrNameLst>
                                      </p:cBhvr>
                                      <p:to>
                                        <p:strVal val="visible"/>
                                      </p:to>
                                    </p:set>
                                    <p:anim calcmode="lin" valueType="num">
                                      <p:cBhvr additive="base">
                                        <p:cTn id="7" dur="500" fill="hold"/>
                                        <p:tgtEl>
                                          <p:spTgt spid="370690"/>
                                        </p:tgtEl>
                                        <p:attrNameLst>
                                          <p:attrName>ppt_x</p:attrName>
                                        </p:attrNameLst>
                                      </p:cBhvr>
                                      <p:tavLst>
                                        <p:tav tm="0">
                                          <p:val>
                                            <p:strVal val="#ppt_x"/>
                                          </p:val>
                                        </p:tav>
                                        <p:tav tm="100000">
                                          <p:val>
                                            <p:strVal val="#ppt_x"/>
                                          </p:val>
                                        </p:tav>
                                      </p:tavLst>
                                    </p:anim>
                                    <p:anim calcmode="lin" valueType="num">
                                      <p:cBhvr additive="base">
                                        <p:cTn id="8" dur="500" fill="hold"/>
                                        <p:tgtEl>
                                          <p:spTgt spid="37069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0691">
                                            <p:txEl>
                                              <p:pRg st="0" end="0"/>
                                            </p:txEl>
                                          </p:spTgt>
                                        </p:tgtEl>
                                        <p:attrNameLst>
                                          <p:attrName>style.visibility</p:attrName>
                                        </p:attrNameLst>
                                      </p:cBhvr>
                                      <p:to>
                                        <p:strVal val="visible"/>
                                      </p:to>
                                    </p:set>
                                    <p:anim calcmode="lin" valueType="num">
                                      <p:cBhvr additive="base">
                                        <p:cTn id="13" dur="500" fill="hold"/>
                                        <p:tgtEl>
                                          <p:spTgt spid="37069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0691">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70691">
                                            <p:txEl>
                                              <p:pRg st="0" end="0"/>
                                            </p:txEl>
                                          </p:spTgt>
                                        </p:tgtEl>
                                        <p:attrNameLst>
                                          <p:attrName>ppt_c</p:attrName>
                                        </p:attrNameLst>
                                      </p:cBhvr>
                                      <p:to>
                                        <a:schemeClr val="tx1"/>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70691">
                                            <p:txEl>
                                              <p:pRg st="1" end="1"/>
                                            </p:txEl>
                                          </p:spTgt>
                                        </p:tgtEl>
                                        <p:attrNameLst>
                                          <p:attrName>style.visibility</p:attrName>
                                        </p:attrNameLst>
                                      </p:cBhvr>
                                      <p:to>
                                        <p:strVal val="visible"/>
                                      </p:to>
                                    </p:set>
                                    <p:anim calcmode="lin" valueType="num">
                                      <p:cBhvr additive="base">
                                        <p:cTn id="19" dur="500" fill="hold"/>
                                        <p:tgtEl>
                                          <p:spTgt spid="37069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70691">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70691">
                                            <p:txEl>
                                              <p:pRg st="1" end="1"/>
                                            </p:txEl>
                                          </p:spTgt>
                                        </p:tgtEl>
                                        <p:attrNameLst>
                                          <p:attrName>ppt_c</p:attrName>
                                        </p:attrNameLst>
                                      </p:cBhvr>
                                      <p:to>
                                        <a:schemeClr val="tx1"/>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70691">
                                            <p:txEl>
                                              <p:pRg st="2" end="2"/>
                                            </p:txEl>
                                          </p:spTgt>
                                        </p:tgtEl>
                                        <p:attrNameLst>
                                          <p:attrName>style.visibility</p:attrName>
                                        </p:attrNameLst>
                                      </p:cBhvr>
                                      <p:to>
                                        <p:strVal val="visible"/>
                                      </p:to>
                                    </p:set>
                                    <p:anim calcmode="lin" valueType="num">
                                      <p:cBhvr additive="base">
                                        <p:cTn id="25" dur="500" fill="hold"/>
                                        <p:tgtEl>
                                          <p:spTgt spid="37069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70691">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370691">
                                            <p:txEl>
                                              <p:pRg st="2" end="2"/>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0" grpId="0" autoUpdateAnimBg="0"/>
      <p:bldP spid="370691"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39938"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39939"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188913"/>
            <a:ext cx="8713787" cy="4679950"/>
          </a:xfrm>
          <a:prstGeom prst="rect">
            <a:avLst/>
          </a:prstGeom>
          <a:noFill/>
          <a:ln>
            <a:noFill/>
          </a:ln>
          <a:effectLst/>
          <a:extLst/>
        </p:spPr>
        <p:txBody>
          <a:bodyPr/>
          <a:lstStyle/>
          <a:p>
            <a:pPr marL="544513" indent="-457200">
              <a:spcBef>
                <a:spcPct val="10000"/>
              </a:spcBef>
            </a:pPr>
            <a:r>
              <a:rPr lang="en-GB" sz="3600" b="1" dirty="0" smtClean="0">
                <a:solidFill>
                  <a:srgbClr val="000000"/>
                </a:solidFill>
                <a:latin typeface="Calibri" pitchFamily="34" charset="0"/>
              </a:rPr>
              <a:t>Providing Information</a:t>
            </a:r>
          </a:p>
          <a:p>
            <a:pPr marL="544513" indent="-457200">
              <a:spcBef>
                <a:spcPct val="10000"/>
              </a:spcBef>
            </a:pPr>
            <a:endParaRPr lang="en-GB" sz="2800" b="1" dirty="0" smtClean="0">
              <a:solidFill>
                <a:srgbClr val="000000"/>
              </a:solidFill>
              <a:latin typeface="Book Antiqua" pitchFamily="18" charset="0"/>
            </a:endParaRPr>
          </a:p>
          <a:p>
            <a:pPr marL="544513" indent="-457200" algn="just">
              <a:buFont typeface="Arial" pitchFamily="34" charset="0"/>
              <a:buChar char="•"/>
            </a:pPr>
            <a:r>
              <a:rPr lang="en-GB" sz="2800" dirty="0" smtClean="0">
                <a:solidFill>
                  <a:srgbClr val="000090"/>
                </a:solidFill>
              </a:rPr>
              <a:t>The interviewers should introduce themselves, with name and surname, and inform the person about the purpose of the questions that he/she will be asked;</a:t>
            </a:r>
          </a:p>
          <a:p>
            <a:pPr marL="544513" indent="-457200" algn="just"/>
            <a:endParaRPr lang="en-GB" sz="2800" dirty="0" smtClean="0">
              <a:solidFill>
                <a:srgbClr val="000090"/>
              </a:solidFill>
            </a:endParaRPr>
          </a:p>
          <a:p>
            <a:pPr marL="544513" indent="-457200" algn="just">
              <a:buFont typeface="Arial" pitchFamily="34" charset="0"/>
              <a:buChar char="•"/>
            </a:pPr>
            <a:r>
              <a:rPr lang="en-GB" sz="2800" dirty="0" smtClean="0">
                <a:solidFill>
                  <a:srgbClr val="000090"/>
                </a:solidFill>
              </a:rPr>
              <a:t>Clarify any doubts or questions </a:t>
            </a:r>
            <a:r>
              <a:rPr lang="en-GB" sz="2800" dirty="0" smtClean="0">
                <a:solidFill>
                  <a:srgbClr val="000090"/>
                </a:solidFill>
              </a:rPr>
              <a:t>of the person concerning his/her situation;</a:t>
            </a:r>
            <a:endParaRPr lang="en-GB" sz="2800" dirty="0" smtClean="0">
              <a:solidFill>
                <a:srgbClr val="000090"/>
              </a:solidFill>
            </a:endParaRPr>
          </a:p>
          <a:p>
            <a:pPr marL="544513" indent="-457200" algn="just"/>
            <a:endParaRPr lang="en-GB" sz="2800" dirty="0" smtClean="0">
              <a:solidFill>
                <a:srgbClr val="000090"/>
              </a:solidFill>
            </a:endParaRPr>
          </a:p>
          <a:p>
            <a:pPr marL="544513" indent="-457200" algn="just">
              <a:buFont typeface="Arial" pitchFamily="34" charset="0"/>
              <a:buChar char="•"/>
            </a:pPr>
            <a:r>
              <a:rPr lang="en-GB" sz="2800" dirty="0" smtClean="0">
                <a:solidFill>
                  <a:srgbClr val="000090"/>
                </a:solidFill>
              </a:rPr>
              <a:t>Ask questions based on the guide for conducting preliminary identification interviews that is attached as an Annex</a:t>
            </a:r>
            <a:r>
              <a:rPr lang="en-GB" sz="2800" dirty="0" smtClean="0">
                <a:solidFill>
                  <a:srgbClr val="000090"/>
                </a:solidFill>
              </a:rPr>
              <a:t>.</a:t>
            </a:r>
          </a:p>
          <a:p>
            <a:pPr marL="544513" indent="-457200" algn="just">
              <a:spcBef>
                <a:spcPct val="10000"/>
              </a:spcBef>
            </a:pPr>
            <a:endParaRPr lang="en-GB" sz="2800" b="1" dirty="0">
              <a:solidFill>
                <a:srgbClr val="000000"/>
              </a:solidFill>
              <a:latin typeface="Book Antiqua" pitchFamily="18" charset="0"/>
            </a:endParaRPr>
          </a:p>
        </p:txBody>
      </p:sp>
    </p:spTree>
    <p:extLst>
      <p:ext uri="{BB962C8B-B14F-4D97-AF65-F5344CB8AC3E}">
        <p14:creationId xmlns:p14="http://schemas.microsoft.com/office/powerpoint/2010/main" val="2942242178"/>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41986"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41987"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333374"/>
            <a:ext cx="8713787" cy="5687913"/>
          </a:xfrm>
          <a:prstGeom prst="rect">
            <a:avLst/>
          </a:prstGeom>
          <a:noFill/>
          <a:ln>
            <a:noFill/>
          </a:ln>
          <a:effectLst/>
          <a:extLst/>
        </p:spPr>
        <p:txBody>
          <a:bodyPr/>
          <a:lstStyle/>
          <a:p>
            <a:pPr marL="87313">
              <a:spcBef>
                <a:spcPct val="20000"/>
              </a:spcBef>
            </a:pPr>
            <a:r>
              <a:rPr lang="en-GB" sz="3200" b="1" dirty="0" smtClean="0">
                <a:solidFill>
                  <a:schemeClr val="tx1"/>
                </a:solidFill>
                <a:latin typeface="Calibri" pitchFamily="34" charset="0"/>
                <a:cs typeface="Arial" pitchFamily="34" charset="0"/>
              </a:rPr>
              <a:t>Imminent Risk Assessment</a:t>
            </a:r>
            <a:endParaRPr lang="en-GB" sz="3200" dirty="0" smtClean="0">
              <a:solidFill>
                <a:srgbClr val="000090"/>
              </a:solidFill>
              <a:latin typeface="Calibri" pitchFamily="34" charset="0"/>
            </a:endParaRPr>
          </a:p>
          <a:p>
            <a:pPr marL="87313" algn="just">
              <a:buFont typeface="Arial" pitchFamily="34" charset="0"/>
              <a:buChar char="•"/>
            </a:pPr>
            <a:endParaRPr lang="en-GB" sz="2800" dirty="0" smtClean="0">
              <a:solidFill>
                <a:srgbClr val="000090"/>
              </a:solidFill>
            </a:endParaRPr>
          </a:p>
          <a:p>
            <a:pPr marL="87313" algn="just">
              <a:buFont typeface="Arial" pitchFamily="34" charset="0"/>
              <a:buChar char="•"/>
            </a:pPr>
            <a:r>
              <a:rPr lang="en-GB" sz="2800" dirty="0" smtClean="0">
                <a:solidFill>
                  <a:srgbClr val="000090"/>
                </a:solidFill>
              </a:rPr>
              <a:t>If </a:t>
            </a:r>
            <a:r>
              <a:rPr lang="en-GB" sz="2800" dirty="0" smtClean="0">
                <a:solidFill>
                  <a:srgbClr val="000090"/>
                </a:solidFill>
              </a:rPr>
              <a:t>the person is in a situation of imminent danger (that is, a real threat against his/her life, integrity and/or freedom), the interview process should not be continued.</a:t>
            </a:r>
          </a:p>
          <a:p>
            <a:pPr marL="87313" algn="just"/>
            <a:endParaRPr lang="en-GB" sz="2800" dirty="0" smtClean="0">
              <a:solidFill>
                <a:srgbClr val="000090"/>
              </a:solidFill>
            </a:endParaRPr>
          </a:p>
          <a:p>
            <a:pPr marL="87313" algn="just">
              <a:buFont typeface="Arial" pitchFamily="34" charset="0"/>
              <a:buChar char="•"/>
            </a:pPr>
            <a:r>
              <a:rPr lang="en-GB" sz="2800" dirty="0" smtClean="0">
                <a:solidFill>
                  <a:srgbClr val="000090"/>
                </a:solidFill>
              </a:rPr>
              <a:t>In order to </a:t>
            </a:r>
            <a:r>
              <a:rPr lang="en-GB" sz="2800" dirty="0" smtClean="0">
                <a:solidFill>
                  <a:srgbClr val="000090"/>
                </a:solidFill>
              </a:rPr>
              <a:t>assess the existence of an imminent danger, the following question should be asked</a:t>
            </a:r>
            <a:r>
              <a:rPr lang="en-GB" sz="2800" dirty="0" smtClean="0">
                <a:solidFill>
                  <a:srgbClr val="000090"/>
                </a:solidFill>
              </a:rPr>
              <a:t>:</a:t>
            </a:r>
          </a:p>
          <a:p>
            <a:pPr marL="87313" algn="just"/>
            <a:endParaRPr lang="en-GB" sz="2800" dirty="0" smtClean="0">
              <a:solidFill>
                <a:srgbClr val="000090"/>
              </a:solidFill>
            </a:endParaRPr>
          </a:p>
          <a:p>
            <a:pPr marL="87313" algn="just"/>
            <a:r>
              <a:rPr lang="en-GB" sz="2800" i="1" dirty="0" smtClean="0">
                <a:solidFill>
                  <a:srgbClr val="000090"/>
                </a:solidFill>
              </a:rPr>
              <a:t>	</a:t>
            </a:r>
            <a:r>
              <a:rPr lang="en-GB" sz="3200" b="1" i="1" dirty="0" smtClean="0">
                <a:solidFill>
                  <a:schemeClr val="accent5"/>
                </a:solidFill>
                <a:ea typeface="ＭＳ Ｐゴシック" pitchFamily="34" charset="-128"/>
              </a:rPr>
              <a:t>“Are you being persecuted and/or watched right now? By whom?”</a:t>
            </a:r>
          </a:p>
          <a:p>
            <a:pPr marL="87313" algn="just"/>
            <a:endParaRPr lang="en-GB" sz="2800" dirty="0" smtClean="0">
              <a:solidFill>
                <a:srgbClr val="000090"/>
              </a:solidFill>
            </a:endParaRPr>
          </a:p>
          <a:p>
            <a:pPr marL="87313" algn="just">
              <a:spcBef>
                <a:spcPct val="20000"/>
              </a:spcBef>
            </a:pPr>
            <a:endParaRPr lang="en-GB" sz="3200" b="1" dirty="0">
              <a:solidFill>
                <a:srgbClr val="000090"/>
              </a:solidFill>
              <a:latin typeface="Book Antiqua" pitchFamily="18" charset="0"/>
            </a:endParaRPr>
          </a:p>
        </p:txBody>
      </p:sp>
    </p:spTree>
    <p:extLst>
      <p:ext uri="{BB962C8B-B14F-4D97-AF65-F5344CB8AC3E}">
        <p14:creationId xmlns:p14="http://schemas.microsoft.com/office/powerpoint/2010/main" val="2127041369"/>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44034"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44035"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333375"/>
            <a:ext cx="8713787" cy="4679950"/>
          </a:xfrm>
          <a:prstGeom prst="rect">
            <a:avLst/>
          </a:prstGeom>
          <a:noFill/>
          <a:ln>
            <a:noFill/>
          </a:ln>
          <a:effectLst/>
          <a:extLst/>
        </p:spPr>
        <p:txBody>
          <a:bodyPr/>
          <a:lstStyle/>
          <a:p>
            <a:pPr marL="87313">
              <a:spcBef>
                <a:spcPct val="20000"/>
              </a:spcBef>
            </a:pPr>
            <a:r>
              <a:rPr lang="en-GB" sz="3200" b="1" dirty="0">
                <a:latin typeface="Calibri" pitchFamily="34" charset="0"/>
                <a:cs typeface="Arial" pitchFamily="34" charset="0"/>
              </a:rPr>
              <a:t>Imminent Risk Assessment</a:t>
            </a:r>
            <a:endParaRPr lang="en-GB" sz="3200" dirty="0">
              <a:solidFill>
                <a:srgbClr val="000090"/>
              </a:solidFill>
              <a:latin typeface="Calibri" pitchFamily="34" charset="0"/>
            </a:endParaRPr>
          </a:p>
          <a:p>
            <a:pPr marL="87313" algn="just"/>
            <a:endParaRPr lang="en-GB" sz="2800" dirty="0" smtClean="0">
              <a:solidFill>
                <a:srgbClr val="000090"/>
              </a:solidFill>
            </a:endParaRPr>
          </a:p>
          <a:p>
            <a:pPr marL="87313" algn="just">
              <a:buFont typeface="Arial" pitchFamily="34" charset="0"/>
              <a:buChar char="•"/>
            </a:pPr>
            <a:r>
              <a:rPr lang="en-GB" sz="2600" dirty="0" smtClean="0">
                <a:solidFill>
                  <a:srgbClr val="000090"/>
                </a:solidFill>
              </a:rPr>
              <a:t>If the answer is affirmative or if the </a:t>
            </a:r>
            <a:r>
              <a:rPr lang="en-GB" sz="2600" dirty="0" smtClean="0">
                <a:solidFill>
                  <a:srgbClr val="000090"/>
                </a:solidFill>
              </a:rPr>
              <a:t>interviewer suspects the existence of such risk, the person should immediately be referred to a relevant institution to ensure his/her protection (police force, offices for assistance and protection of victims or others – women</a:t>
            </a:r>
            <a:r>
              <a:rPr lang="en-GB" sz="2600" dirty="0" smtClean="0">
                <a:solidFill>
                  <a:srgbClr val="000090"/>
                </a:solidFill>
              </a:rPr>
              <a:t>´s or children´s institutions, for example –</a:t>
            </a:r>
            <a:r>
              <a:rPr lang="en-GB" sz="2600" dirty="0" smtClean="0">
                <a:solidFill>
                  <a:srgbClr val="000090"/>
                </a:solidFill>
              </a:rPr>
              <a:t> as appropriate)</a:t>
            </a:r>
            <a:r>
              <a:rPr lang="en-GB" sz="2600" dirty="0" smtClean="0">
                <a:solidFill>
                  <a:srgbClr val="000090"/>
                </a:solidFill>
              </a:rPr>
              <a:t>. </a:t>
            </a:r>
          </a:p>
          <a:p>
            <a:pPr marL="87313" algn="just"/>
            <a:endParaRPr lang="en-GB" sz="2600" dirty="0" smtClean="0">
              <a:solidFill>
                <a:srgbClr val="000090"/>
              </a:solidFill>
            </a:endParaRPr>
          </a:p>
          <a:p>
            <a:pPr marL="87313" algn="just">
              <a:buFont typeface="Arial" pitchFamily="34" charset="0"/>
              <a:buChar char="•"/>
            </a:pPr>
            <a:r>
              <a:rPr lang="en-GB" sz="2600" dirty="0" smtClean="0">
                <a:solidFill>
                  <a:srgbClr val="000090"/>
                </a:solidFill>
              </a:rPr>
              <a:t>From that moment on, that protection institution takes on the responsibility to continue with the identification process</a:t>
            </a:r>
            <a:r>
              <a:rPr lang="en-GB" sz="2600" dirty="0" smtClean="0">
                <a:solidFill>
                  <a:srgbClr val="000090"/>
                </a:solidFill>
              </a:rPr>
              <a:t>. </a:t>
            </a:r>
          </a:p>
          <a:p>
            <a:pPr marL="87313" algn="just">
              <a:buFont typeface="Arial" pitchFamily="34" charset="0"/>
              <a:buChar char="•"/>
            </a:pPr>
            <a:endParaRPr lang="en-GB" sz="2600" dirty="0" smtClean="0">
              <a:solidFill>
                <a:srgbClr val="000090"/>
              </a:solidFill>
            </a:endParaRPr>
          </a:p>
          <a:p>
            <a:pPr marL="87313" algn="just">
              <a:buFont typeface="Arial" pitchFamily="34" charset="0"/>
              <a:buChar char="•"/>
            </a:pPr>
            <a:r>
              <a:rPr lang="en-GB" sz="2600" dirty="0" smtClean="0">
                <a:solidFill>
                  <a:srgbClr val="000090"/>
                </a:solidFill>
              </a:rPr>
              <a:t>If no imminent risk is identified, the identification process continues.</a:t>
            </a:r>
          </a:p>
          <a:p>
            <a:pPr marL="87313" algn="just"/>
            <a:r>
              <a:rPr lang="en-GB" sz="2800" dirty="0" smtClean="0">
                <a:solidFill>
                  <a:srgbClr val="000090"/>
                </a:solidFill>
              </a:rPr>
              <a:t> </a:t>
            </a:r>
          </a:p>
          <a:p>
            <a:pPr marL="87313" algn="just">
              <a:spcBef>
                <a:spcPct val="20000"/>
              </a:spcBef>
              <a:buFont typeface="Arial" pitchFamily="34" charset="0"/>
              <a:buChar char="•"/>
            </a:pPr>
            <a:endParaRPr lang="en-GB" sz="3200" b="1" dirty="0">
              <a:solidFill>
                <a:srgbClr val="000090"/>
              </a:solidFill>
              <a:latin typeface="Book Antiqua" pitchFamily="18" charset="0"/>
            </a:endParaRPr>
          </a:p>
        </p:txBody>
      </p:sp>
    </p:spTree>
    <p:extLst>
      <p:ext uri="{BB962C8B-B14F-4D97-AF65-F5344CB8AC3E}">
        <p14:creationId xmlns:p14="http://schemas.microsoft.com/office/powerpoint/2010/main" val="628683132"/>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46082"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46083"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marL="87313">
              <a:spcBef>
                <a:spcPct val="20000"/>
              </a:spcBef>
            </a:pPr>
            <a:r>
              <a:rPr lang="en-GB" sz="3600" b="1" dirty="0" smtClean="0">
                <a:solidFill>
                  <a:schemeClr val="tx1"/>
                </a:solidFill>
                <a:latin typeface="Calibri" pitchFamily="34" charset="0"/>
              </a:rPr>
              <a:t>Determining Profiles</a:t>
            </a:r>
          </a:p>
          <a:p>
            <a:pPr marL="87313" algn="just">
              <a:spcBef>
                <a:spcPct val="20000"/>
              </a:spcBef>
              <a:buFont typeface="Arial" pitchFamily="34" charset="0"/>
              <a:buChar char="•"/>
            </a:pPr>
            <a:endParaRPr lang="en-GB" sz="2800" dirty="0" smtClean="0"/>
          </a:p>
          <a:p>
            <a:pPr marL="87313" algn="just">
              <a:spcBef>
                <a:spcPct val="20000"/>
              </a:spcBef>
              <a:buFont typeface="Arial" pitchFamily="34" charset="0"/>
              <a:buChar char="•"/>
            </a:pPr>
            <a:r>
              <a:rPr lang="en-GB" sz="2800" dirty="0" smtClean="0">
                <a:solidFill>
                  <a:srgbClr val="000090"/>
                </a:solidFill>
              </a:rPr>
              <a:t>The next step in determining </a:t>
            </a:r>
            <a:r>
              <a:rPr lang="en-GB" sz="2800" dirty="0" smtClean="0">
                <a:solidFill>
                  <a:srgbClr val="000090"/>
                </a:solidFill>
              </a:rPr>
              <a:t>the existence of a vulnerability profile is conducting an individual interview.</a:t>
            </a:r>
          </a:p>
          <a:p>
            <a:pPr marL="87313" algn="just">
              <a:spcBef>
                <a:spcPct val="20000"/>
              </a:spcBef>
            </a:pPr>
            <a:endParaRPr lang="en-GB" sz="2800" dirty="0" smtClean="0">
              <a:solidFill>
                <a:srgbClr val="000090"/>
              </a:solidFill>
            </a:endParaRPr>
          </a:p>
          <a:p>
            <a:pPr marL="87313" algn="just">
              <a:spcBef>
                <a:spcPct val="20000"/>
              </a:spcBef>
              <a:buFont typeface="Arial" pitchFamily="34" charset="0"/>
              <a:buChar char="•"/>
            </a:pPr>
            <a:r>
              <a:rPr lang="en-GB" sz="2800" dirty="0" smtClean="0">
                <a:solidFill>
                  <a:srgbClr val="000090"/>
                </a:solidFill>
              </a:rPr>
              <a:t>In determining profiles it should be taken into account that the profile are not mutually exclusive. A person may fit several profiles simultaneously and therefore, have multiple needs.</a:t>
            </a:r>
            <a:endParaRPr lang="en-GB" sz="2600" dirty="0">
              <a:solidFill>
                <a:srgbClr val="000090"/>
              </a:solidFill>
              <a:latin typeface="Book Antiqua" pitchFamily="18" charset="0"/>
            </a:endParaRPr>
          </a:p>
        </p:txBody>
      </p:sp>
    </p:spTree>
    <p:extLst>
      <p:ext uri="{BB962C8B-B14F-4D97-AF65-F5344CB8AC3E}">
        <p14:creationId xmlns:p14="http://schemas.microsoft.com/office/powerpoint/2010/main" val="3879605467"/>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48130"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48131"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algn="ctr"/>
            <a:r>
              <a:rPr lang="en-GB" sz="3200" b="1" dirty="0" smtClean="0">
                <a:latin typeface="Calibri" pitchFamily="34" charset="0"/>
              </a:rPr>
              <a:t>The p</a:t>
            </a:r>
            <a:r>
              <a:rPr lang="en-GB" sz="3200" b="1" dirty="0" smtClean="0">
                <a:solidFill>
                  <a:schemeClr val="tx1"/>
                </a:solidFill>
                <a:latin typeface="Calibri" pitchFamily="34" charset="0"/>
              </a:rPr>
              <a:t>rofile of a victim or potential victim of trafficking in persons</a:t>
            </a:r>
          </a:p>
          <a:p>
            <a:endParaRPr lang="en-GB" sz="2200" dirty="0" smtClean="0">
              <a:solidFill>
                <a:srgbClr val="000090"/>
              </a:solidFill>
            </a:endParaRPr>
          </a:p>
          <a:p>
            <a:pPr algn="just">
              <a:buFont typeface="Wingdings" pitchFamily="2" charset="2"/>
              <a:buChar char="ü"/>
            </a:pPr>
            <a:r>
              <a:rPr lang="en-GB" sz="2200" dirty="0" smtClean="0">
                <a:solidFill>
                  <a:srgbClr val="000090"/>
                </a:solidFill>
              </a:rPr>
              <a:t>The person r</a:t>
            </a:r>
            <a:r>
              <a:rPr lang="en-GB" sz="2200" dirty="0" smtClean="0">
                <a:solidFill>
                  <a:srgbClr val="000090"/>
                </a:solidFill>
              </a:rPr>
              <a:t>eceived an employment or education offer but does not know where he/she will </a:t>
            </a:r>
            <a:r>
              <a:rPr lang="en-GB" sz="2200" dirty="0" smtClean="0">
                <a:solidFill>
                  <a:srgbClr val="000090"/>
                </a:solidFill>
              </a:rPr>
              <a:t>work or study or who hired him/her or made the offer;</a:t>
            </a:r>
            <a:endParaRPr lang="en-GB" sz="2200" dirty="0" smtClean="0">
              <a:solidFill>
                <a:srgbClr val="000090"/>
              </a:solidFill>
            </a:endParaRPr>
          </a:p>
          <a:p>
            <a:pPr algn="just">
              <a:buFont typeface="Wingdings" pitchFamily="2" charset="2"/>
              <a:buChar char="ü"/>
            </a:pPr>
            <a:r>
              <a:rPr lang="en-GB" sz="2200" dirty="0" smtClean="0">
                <a:solidFill>
                  <a:srgbClr val="000090"/>
                </a:solidFill>
              </a:rPr>
              <a:t>The person that made the offer </a:t>
            </a:r>
            <a:r>
              <a:rPr lang="en-GB" sz="2200" dirty="0" smtClean="0">
                <a:solidFill>
                  <a:srgbClr val="000090"/>
                </a:solidFill>
              </a:rPr>
              <a:t>provided the means for the journey, including travel documents; </a:t>
            </a:r>
          </a:p>
          <a:p>
            <a:pPr algn="just">
              <a:buFont typeface="Wingdings" pitchFamily="2" charset="2"/>
              <a:buChar char="ü"/>
            </a:pPr>
            <a:r>
              <a:rPr lang="en-GB" sz="2200" dirty="0" smtClean="0">
                <a:solidFill>
                  <a:srgbClr val="000090"/>
                </a:solidFill>
              </a:rPr>
              <a:t>The person that transfers or receives the victim took his/her identity and travel documents away from him/her;</a:t>
            </a:r>
          </a:p>
          <a:p>
            <a:pPr algn="just">
              <a:buFont typeface="Wingdings" pitchFamily="2" charset="2"/>
              <a:buChar char="ü"/>
            </a:pPr>
            <a:r>
              <a:rPr lang="en-GB" sz="2200" dirty="0" smtClean="0">
                <a:solidFill>
                  <a:srgbClr val="000090"/>
                </a:solidFill>
              </a:rPr>
              <a:t>The person has been </a:t>
            </a:r>
            <a:r>
              <a:rPr lang="en-GB" sz="2200" dirty="0" smtClean="0">
                <a:solidFill>
                  <a:srgbClr val="000090"/>
                </a:solidFill>
              </a:rPr>
              <a:t>controlled and/or watched; </a:t>
            </a:r>
          </a:p>
          <a:p>
            <a:pPr algn="just">
              <a:buFont typeface="Wingdings" pitchFamily="2" charset="2"/>
              <a:buChar char="ü"/>
            </a:pPr>
            <a:r>
              <a:rPr lang="en-GB" sz="2200" dirty="0" smtClean="0">
                <a:solidFill>
                  <a:srgbClr val="000090"/>
                </a:solidFill>
              </a:rPr>
              <a:t>The person has continuously been subject to threats against him/her or his/her family;</a:t>
            </a:r>
          </a:p>
          <a:p>
            <a:pPr algn="just">
              <a:buFont typeface="Wingdings" pitchFamily="2" charset="2"/>
              <a:buChar char="ü"/>
            </a:pPr>
            <a:r>
              <a:rPr lang="en-GB" sz="2200" dirty="0" smtClean="0">
                <a:solidFill>
                  <a:srgbClr val="000090"/>
                </a:solidFill>
              </a:rPr>
              <a:t>The person has been forced to work in an activity other than that which had been promised or under other conditions than </a:t>
            </a:r>
            <a:r>
              <a:rPr lang="en-GB" sz="2200" dirty="0" smtClean="0">
                <a:solidFill>
                  <a:srgbClr val="000090"/>
                </a:solidFill>
              </a:rPr>
              <a:t>promised and against his/her will</a:t>
            </a:r>
            <a:r>
              <a:rPr lang="en-GB" sz="2200" dirty="0" smtClean="0">
                <a:solidFill>
                  <a:srgbClr val="000090"/>
                </a:solidFill>
              </a:rPr>
              <a:t>.</a:t>
            </a:r>
          </a:p>
          <a:p>
            <a:pPr algn="just">
              <a:spcBef>
                <a:spcPct val="20000"/>
              </a:spcBef>
            </a:pPr>
            <a:endParaRPr lang="en-GB" sz="2600" dirty="0">
              <a:solidFill>
                <a:srgbClr val="000090"/>
              </a:solidFill>
              <a:latin typeface="Book Antiqua" pitchFamily="18" charset="0"/>
            </a:endParaRPr>
          </a:p>
        </p:txBody>
      </p:sp>
    </p:spTree>
    <p:extLst>
      <p:ext uri="{BB962C8B-B14F-4D97-AF65-F5344CB8AC3E}">
        <p14:creationId xmlns:p14="http://schemas.microsoft.com/office/powerpoint/2010/main" val="1840870213"/>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50178"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50179"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marL="342900" indent="-342900" algn="just">
              <a:buFont typeface="Wingdings" pitchFamily="2" charset="2"/>
              <a:buChar char="ü"/>
            </a:pPr>
            <a:r>
              <a:rPr lang="en-GB" sz="2400" dirty="0" smtClean="0">
                <a:solidFill>
                  <a:srgbClr val="000090"/>
                </a:solidFill>
              </a:rPr>
              <a:t>The person is forced to work to pay off a debt;</a:t>
            </a:r>
          </a:p>
          <a:p>
            <a:pPr marL="342900" indent="-342900" algn="just"/>
            <a:endParaRPr lang="en-GB" sz="2400" dirty="0" smtClean="0">
              <a:solidFill>
                <a:srgbClr val="000090"/>
              </a:solidFill>
            </a:endParaRPr>
          </a:p>
          <a:p>
            <a:pPr marL="342900" indent="-342900" algn="just">
              <a:buFont typeface="Wingdings" pitchFamily="2" charset="2"/>
              <a:buChar char="ü"/>
            </a:pPr>
            <a:r>
              <a:rPr lang="en-GB" sz="2400" dirty="0" smtClean="0">
                <a:solidFill>
                  <a:srgbClr val="000090"/>
                </a:solidFill>
              </a:rPr>
              <a:t>The person is in a situation of exploitation;  </a:t>
            </a:r>
          </a:p>
          <a:p>
            <a:pPr algn="just"/>
            <a:endParaRPr lang="en-GB" sz="2400" dirty="0" smtClean="0">
              <a:solidFill>
                <a:srgbClr val="000090"/>
              </a:solidFill>
            </a:endParaRPr>
          </a:p>
          <a:p>
            <a:pPr marL="342900" indent="-342900" algn="just">
              <a:buFont typeface="Wingdings" pitchFamily="2" charset="2"/>
              <a:buChar char="ü"/>
            </a:pPr>
            <a:r>
              <a:rPr lang="en-GB" sz="2400" dirty="0" smtClean="0">
                <a:solidFill>
                  <a:srgbClr val="000090"/>
                </a:solidFill>
              </a:rPr>
              <a:t>The person has been </a:t>
            </a:r>
            <a:r>
              <a:rPr lang="en-GB" sz="2400" dirty="0" smtClean="0">
                <a:solidFill>
                  <a:srgbClr val="000090"/>
                </a:solidFill>
              </a:rPr>
              <a:t>coerced to participate in illicit activities; </a:t>
            </a:r>
          </a:p>
          <a:p>
            <a:pPr algn="just"/>
            <a:endParaRPr lang="en-GB" sz="2400" dirty="0" smtClean="0">
              <a:solidFill>
                <a:srgbClr val="000090"/>
              </a:solidFill>
            </a:endParaRPr>
          </a:p>
          <a:p>
            <a:pPr marL="342900" indent="-342900" algn="just">
              <a:buFont typeface="Wingdings" pitchFamily="2" charset="2"/>
              <a:buChar char="ü"/>
            </a:pPr>
            <a:r>
              <a:rPr lang="en-GB" sz="2400" dirty="0" smtClean="0">
                <a:solidFill>
                  <a:srgbClr val="000090"/>
                </a:solidFill>
              </a:rPr>
              <a:t>The person has been </a:t>
            </a:r>
            <a:r>
              <a:rPr lang="en-GB" sz="2400" dirty="0" smtClean="0">
                <a:solidFill>
                  <a:srgbClr val="000090"/>
                </a:solidFill>
              </a:rPr>
              <a:t>subject to physical, sexual and/or psychological abuse with the aim of keeping him/her subdued and deprived of his/her freedom</a:t>
            </a:r>
            <a:r>
              <a:rPr lang="en-GB" sz="2400" dirty="0">
                <a:solidFill>
                  <a:srgbClr val="000090"/>
                </a:solidFill>
              </a:rPr>
              <a:t>;</a:t>
            </a:r>
            <a:endParaRPr lang="en-GB" sz="2400" dirty="0" smtClean="0">
              <a:solidFill>
                <a:srgbClr val="000090"/>
              </a:solidFill>
            </a:endParaRPr>
          </a:p>
          <a:p>
            <a:pPr marL="342900" indent="-342900" algn="just"/>
            <a:endParaRPr lang="en-GB" sz="2400" dirty="0" smtClean="0">
              <a:solidFill>
                <a:srgbClr val="000090"/>
              </a:solidFill>
            </a:endParaRPr>
          </a:p>
          <a:p>
            <a:pPr marL="342900" indent="-342900" algn="just">
              <a:buFont typeface="Wingdings" pitchFamily="2" charset="2"/>
              <a:buChar char="ü"/>
            </a:pPr>
            <a:r>
              <a:rPr lang="en-GB" sz="2400" dirty="0" smtClean="0">
                <a:solidFill>
                  <a:srgbClr val="000090"/>
                </a:solidFill>
              </a:rPr>
              <a:t>The person h</a:t>
            </a:r>
            <a:r>
              <a:rPr lang="en-GB" sz="2400" dirty="0" smtClean="0">
                <a:solidFill>
                  <a:srgbClr val="000090"/>
                </a:solidFill>
              </a:rPr>
              <a:t>as been abducted in the place of origin and then transferred and exploited;</a:t>
            </a:r>
          </a:p>
          <a:p>
            <a:pPr marL="342900" indent="-342900" algn="just"/>
            <a:endParaRPr lang="en-GB" sz="2400" dirty="0" smtClean="0">
              <a:solidFill>
                <a:srgbClr val="000090"/>
              </a:solidFill>
            </a:endParaRPr>
          </a:p>
          <a:p>
            <a:pPr marL="342900" indent="-342900" algn="just">
              <a:buFont typeface="Wingdings" pitchFamily="2" charset="2"/>
              <a:buChar char="ü"/>
            </a:pPr>
            <a:r>
              <a:rPr lang="en-GB" sz="2400" dirty="0" smtClean="0">
                <a:solidFill>
                  <a:srgbClr val="000090"/>
                </a:solidFill>
              </a:rPr>
              <a:t>A third party took advantage of a </a:t>
            </a:r>
            <a:r>
              <a:rPr lang="en-GB" sz="2400" dirty="0" smtClean="0">
                <a:solidFill>
                  <a:srgbClr val="000090"/>
                </a:solidFill>
              </a:rPr>
              <a:t>situation of vulnerability </a:t>
            </a:r>
            <a:r>
              <a:rPr lang="en-GB" sz="2400" dirty="0" smtClean="0">
                <a:solidFill>
                  <a:srgbClr val="000090"/>
                </a:solidFill>
              </a:rPr>
              <a:t>(poverty, marginalization, lack of opportunities or unemployment).</a:t>
            </a:r>
          </a:p>
          <a:p>
            <a:pPr marL="342900" indent="-342900" algn="just">
              <a:spcBef>
                <a:spcPct val="20000"/>
              </a:spcBef>
              <a:buFont typeface="Arial" pitchFamily="34" charset="0"/>
              <a:buChar char="•"/>
            </a:pPr>
            <a:endParaRPr lang="en-GB" sz="2600" dirty="0">
              <a:solidFill>
                <a:srgbClr val="000090"/>
              </a:solidFill>
              <a:latin typeface="Book Antiqua" pitchFamily="18" charset="0"/>
            </a:endParaRPr>
          </a:p>
        </p:txBody>
      </p:sp>
    </p:spTree>
    <p:extLst>
      <p:ext uri="{BB962C8B-B14F-4D97-AF65-F5344CB8AC3E}">
        <p14:creationId xmlns:p14="http://schemas.microsoft.com/office/powerpoint/2010/main" val="2966216177"/>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52226"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52227"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algn="ctr"/>
            <a:r>
              <a:rPr lang="en-GB" sz="3200" b="1" dirty="0" smtClean="0">
                <a:latin typeface="Calibri" pitchFamily="34" charset="0"/>
              </a:rPr>
              <a:t>The p</a:t>
            </a:r>
            <a:r>
              <a:rPr lang="en-GB" sz="3200" b="1" dirty="0" smtClean="0">
                <a:solidFill>
                  <a:schemeClr val="tx1"/>
                </a:solidFill>
                <a:latin typeface="Calibri" pitchFamily="34" charset="0"/>
              </a:rPr>
              <a:t>rofile of an unaccompanied and/or separated migrant boy, girl or adolescent</a:t>
            </a:r>
          </a:p>
          <a:p>
            <a:r>
              <a:rPr lang="en-GB" sz="2800" dirty="0" smtClean="0"/>
              <a:t> </a:t>
            </a:r>
          </a:p>
          <a:p>
            <a:pPr algn="just">
              <a:buFont typeface="Wingdings" pitchFamily="2" charset="2"/>
              <a:buChar char="ü"/>
            </a:pPr>
            <a:r>
              <a:rPr lang="en-GB" sz="3200" dirty="0" smtClean="0">
                <a:solidFill>
                  <a:srgbClr val="000090"/>
                </a:solidFill>
              </a:rPr>
              <a:t>Travels by him/herself or has been separated;</a:t>
            </a:r>
          </a:p>
          <a:p>
            <a:pPr algn="just"/>
            <a:endParaRPr lang="en-GB" sz="3200" dirty="0" smtClean="0">
              <a:solidFill>
                <a:srgbClr val="000090"/>
              </a:solidFill>
            </a:endParaRPr>
          </a:p>
          <a:p>
            <a:pPr algn="just">
              <a:buFont typeface="Wingdings" pitchFamily="2" charset="2"/>
              <a:buChar char="ü"/>
            </a:pPr>
            <a:r>
              <a:rPr lang="en-GB" sz="3200" dirty="0" smtClean="0">
                <a:solidFill>
                  <a:srgbClr val="000090"/>
                </a:solidFill>
              </a:rPr>
              <a:t>Travels with or is accompanied by an adult that is not entitled to be his/her guardian;</a:t>
            </a:r>
          </a:p>
          <a:p>
            <a:pPr algn="just"/>
            <a:endParaRPr lang="en-GB" sz="3200" dirty="0" smtClean="0">
              <a:solidFill>
                <a:srgbClr val="000090"/>
              </a:solidFill>
            </a:endParaRPr>
          </a:p>
          <a:p>
            <a:pPr algn="just">
              <a:buFont typeface="Wingdings" pitchFamily="2" charset="2"/>
              <a:buChar char="ü"/>
            </a:pPr>
            <a:r>
              <a:rPr lang="en-GB" sz="3200" dirty="0" smtClean="0">
                <a:solidFill>
                  <a:srgbClr val="000090"/>
                </a:solidFill>
              </a:rPr>
              <a:t>Has been a victim of </a:t>
            </a:r>
            <a:r>
              <a:rPr lang="en-GB" sz="3200" dirty="0" smtClean="0">
                <a:solidFill>
                  <a:srgbClr val="000090"/>
                </a:solidFill>
              </a:rPr>
              <a:t>rights violations </a:t>
            </a:r>
            <a:r>
              <a:rPr lang="en-GB" sz="3200" dirty="0" smtClean="0">
                <a:solidFill>
                  <a:srgbClr val="000090"/>
                </a:solidFill>
              </a:rPr>
              <a:t>(theft, sexual abuse, mistreatment, exploitation or others).</a:t>
            </a:r>
          </a:p>
          <a:p>
            <a:pPr algn="just">
              <a:spcBef>
                <a:spcPct val="20000"/>
              </a:spcBef>
              <a:buFont typeface="Arial" pitchFamily="34" charset="0"/>
              <a:buChar char="•"/>
            </a:pPr>
            <a:endParaRPr lang="en-GB" sz="2800" dirty="0"/>
          </a:p>
        </p:txBody>
      </p:sp>
    </p:spTree>
    <p:extLst>
      <p:ext uri="{BB962C8B-B14F-4D97-AF65-F5344CB8AC3E}">
        <p14:creationId xmlns:p14="http://schemas.microsoft.com/office/powerpoint/2010/main" val="1253255034"/>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54274"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54275"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54276" name="Rectangle 8"/>
          <p:cNvSpPr>
            <a:spLocks noChangeArrowheads="1"/>
          </p:cNvSpPr>
          <p:nvPr/>
        </p:nvSpPr>
        <p:spPr bwMode="auto">
          <a:xfrm>
            <a:off x="179388" y="260350"/>
            <a:ext cx="8713787"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GB" sz="2800" b="1" dirty="0" smtClean="0"/>
              <a:t>The p</a:t>
            </a:r>
            <a:r>
              <a:rPr lang="en-GB" sz="2800" b="1" dirty="0" smtClean="0">
                <a:solidFill>
                  <a:schemeClr val="tx1"/>
                </a:solidFill>
              </a:rPr>
              <a:t>rofile of a potential refugee or asylum seeker</a:t>
            </a:r>
            <a:endParaRPr lang="en-GB" sz="2800" b="1" dirty="0">
              <a:solidFill>
                <a:schemeClr val="tx1"/>
              </a:solidFill>
            </a:endParaRPr>
          </a:p>
        </p:txBody>
      </p:sp>
      <p:sp>
        <p:nvSpPr>
          <p:cNvPr id="2" name="Rectángulo 1"/>
          <p:cNvSpPr/>
          <p:nvPr/>
        </p:nvSpPr>
        <p:spPr>
          <a:xfrm>
            <a:off x="323850" y="1268413"/>
            <a:ext cx="8280400" cy="5693867"/>
          </a:xfrm>
          <a:prstGeom prst="rect">
            <a:avLst/>
          </a:prstGeom>
        </p:spPr>
        <p:txBody>
          <a:bodyPr>
            <a:spAutoFit/>
          </a:bodyPr>
          <a:lstStyle/>
          <a:p>
            <a:pPr marL="457200" indent="-457200" algn="just">
              <a:buFont typeface="Wingdings" pitchFamily="2" charset="2"/>
              <a:buChar char="ü"/>
            </a:pPr>
            <a:r>
              <a:rPr lang="en-GB" sz="2800" dirty="0" smtClean="0">
                <a:solidFill>
                  <a:srgbClr val="000090"/>
                </a:solidFill>
              </a:rPr>
              <a:t>Was forced to leave the </a:t>
            </a:r>
            <a:r>
              <a:rPr lang="en-GB" sz="2800" dirty="0" smtClean="0">
                <a:solidFill>
                  <a:srgbClr val="000090"/>
                </a:solidFill>
              </a:rPr>
              <a:t>place of origin due to persecution because of his/her race, religion, nationality, membership of a particular social group or political opinion or because his/her life, safety or freedom have been threatened by generalized violence, foreign aggression, internal conflicts, massive violation of human rights or other circumstances which have seriously disturbed public order;</a:t>
            </a:r>
            <a:endParaRPr lang="en-GB" sz="2800" dirty="0" smtClean="0">
              <a:solidFill>
                <a:srgbClr val="000090"/>
              </a:solidFill>
            </a:endParaRPr>
          </a:p>
          <a:p>
            <a:pPr marL="457200" indent="-457200" algn="just">
              <a:buFont typeface="Wingdings" pitchFamily="2" charset="2"/>
              <a:buChar char="ü"/>
            </a:pPr>
            <a:r>
              <a:rPr lang="en-GB" sz="2800" dirty="0" smtClean="0">
                <a:solidFill>
                  <a:srgbClr val="000090"/>
                </a:solidFill>
              </a:rPr>
              <a:t>Applies for refugee status; </a:t>
            </a:r>
          </a:p>
          <a:p>
            <a:pPr marL="457200" indent="-457200" algn="just">
              <a:buFont typeface="Wingdings" pitchFamily="2" charset="2"/>
              <a:buChar char="ü"/>
            </a:pPr>
            <a:r>
              <a:rPr lang="en-GB" sz="2800" dirty="0" smtClean="0">
                <a:solidFill>
                  <a:srgbClr val="000090"/>
                </a:solidFill>
              </a:rPr>
              <a:t>Expresses a well-founded fear of persecution or a fear to return to his/her country of origin.</a:t>
            </a:r>
          </a:p>
          <a:p>
            <a:pPr marL="457200" indent="-457200" algn="just"/>
            <a:r>
              <a:rPr lang="en-GB" sz="2800" dirty="0" smtClean="0">
                <a:solidFill>
                  <a:srgbClr val="000090"/>
                </a:solidFill>
              </a:rPr>
              <a:t> </a:t>
            </a:r>
            <a:endParaRPr lang="en-GB" sz="2800" dirty="0">
              <a:solidFill>
                <a:srgbClr val="000090"/>
              </a:solidFill>
            </a:endParaRPr>
          </a:p>
        </p:txBody>
      </p:sp>
    </p:spTree>
    <p:extLst>
      <p:ext uri="{BB962C8B-B14F-4D97-AF65-F5344CB8AC3E}">
        <p14:creationId xmlns:p14="http://schemas.microsoft.com/office/powerpoint/2010/main" val="1739603686"/>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p:cNvSpPr>
          <p:nvPr>
            <p:ph type="body" idx="4294967295"/>
          </p:nvPr>
        </p:nvSpPr>
        <p:spPr>
          <a:xfrm>
            <a:off x="179388" y="1417638"/>
            <a:ext cx="8678862" cy="5035550"/>
          </a:xfrm>
        </p:spPr>
        <p:txBody>
          <a:bodyPr>
            <a:normAutofit/>
          </a:bodyPr>
          <a:lstStyle/>
          <a:p>
            <a:pPr marL="355600" indent="-355600" algn="just" eaLnBrk="1" hangingPunct="1">
              <a:buFontTx/>
              <a:buNone/>
              <a:tabLst>
                <a:tab pos="273050" algn="l"/>
              </a:tabLst>
              <a:defRPr/>
            </a:pPr>
            <a:r>
              <a:rPr lang="en-GB" sz="3000" b="1" u="sng" dirty="0" smtClean="0">
                <a:solidFill>
                  <a:srgbClr val="000066"/>
                </a:solidFill>
                <a:latin typeface="Gill Sans MT" charset="0"/>
              </a:rPr>
              <a:t>VULNERABILITY</a:t>
            </a:r>
          </a:p>
          <a:p>
            <a:pPr marL="355600" indent="-355600" algn="just" eaLnBrk="1" hangingPunct="1">
              <a:tabLst>
                <a:tab pos="273050" algn="l"/>
              </a:tabLst>
              <a:defRPr/>
            </a:pPr>
            <a:r>
              <a:rPr lang="en-GB" sz="3000" dirty="0" smtClean="0">
                <a:solidFill>
                  <a:srgbClr val="000066"/>
                </a:solidFill>
                <a:latin typeface="Gill Sans MT" charset="0"/>
              </a:rPr>
              <a:t>Histori</a:t>
            </a:r>
            <a:r>
              <a:rPr lang="en-GB" sz="3000" dirty="0" smtClean="0">
                <a:solidFill>
                  <a:srgbClr val="000066"/>
                </a:solidFill>
                <a:latin typeface="Gill Sans MT" charset="0"/>
              </a:rPr>
              <a:t>cal and social development</a:t>
            </a:r>
            <a:r>
              <a:rPr lang="en-GB" sz="3000" dirty="0" smtClean="0">
                <a:solidFill>
                  <a:srgbClr val="000066"/>
                </a:solidFill>
                <a:latin typeface="Gill Sans MT" charset="0"/>
              </a:rPr>
              <a:t>… conditions of vulnerability are built – that is why we speak of “conditions of vulnerability”</a:t>
            </a:r>
            <a:r>
              <a:rPr lang="en-GB" sz="3000" dirty="0">
                <a:solidFill>
                  <a:srgbClr val="000066"/>
                </a:solidFill>
                <a:latin typeface="Gill Sans MT" charset="0"/>
              </a:rPr>
              <a:t>;</a:t>
            </a:r>
            <a:endParaRPr lang="en-GB" sz="3000" dirty="0" smtClean="0">
              <a:solidFill>
                <a:srgbClr val="000066"/>
              </a:solidFill>
              <a:latin typeface="Gill Sans MT" charset="0"/>
            </a:endParaRPr>
          </a:p>
          <a:p>
            <a:pPr marL="355600" indent="-355600" algn="just" eaLnBrk="1" hangingPunct="1">
              <a:tabLst>
                <a:tab pos="273050" algn="l"/>
              </a:tabLst>
              <a:defRPr/>
            </a:pPr>
            <a:r>
              <a:rPr lang="en-GB" sz="3000" dirty="0" smtClean="0">
                <a:solidFill>
                  <a:srgbClr val="000066"/>
                </a:solidFill>
                <a:latin typeface="Gill Sans MT" charset="0"/>
              </a:rPr>
              <a:t>Related to human nature, to life…</a:t>
            </a:r>
            <a:endParaRPr lang="en-GB" sz="3000" dirty="0" smtClean="0">
              <a:solidFill>
                <a:srgbClr val="000066"/>
              </a:solidFill>
              <a:latin typeface="Gill Sans MT" charset="0"/>
            </a:endParaRPr>
          </a:p>
          <a:p>
            <a:pPr marL="355600" indent="-355600" algn="just" eaLnBrk="1" hangingPunct="1">
              <a:tabLst>
                <a:tab pos="273050" algn="l"/>
              </a:tabLst>
              <a:defRPr/>
            </a:pPr>
            <a:r>
              <a:rPr lang="en-GB" sz="3000" dirty="0" smtClean="0">
                <a:solidFill>
                  <a:srgbClr val="000066"/>
                </a:solidFill>
                <a:latin typeface="Gill Sans MT" charset="0"/>
              </a:rPr>
              <a:t>Related to the need for care;</a:t>
            </a:r>
          </a:p>
          <a:p>
            <a:pPr marL="355600" indent="-355600" algn="just">
              <a:tabLst>
                <a:tab pos="273050" algn="l"/>
              </a:tabLst>
              <a:defRPr/>
            </a:pPr>
            <a:r>
              <a:rPr lang="en-GB" sz="2800" dirty="0" smtClean="0">
                <a:solidFill>
                  <a:srgbClr val="000066"/>
                </a:solidFill>
                <a:latin typeface="Gill Sans MT" charset="0"/>
              </a:rPr>
              <a:t>Includes two elements:</a:t>
            </a:r>
          </a:p>
          <a:p>
            <a:pPr marL="355600" indent="-355600" algn="just">
              <a:buFontTx/>
              <a:buAutoNum type="alphaLcParenR"/>
              <a:tabLst>
                <a:tab pos="273050" algn="l"/>
              </a:tabLst>
              <a:defRPr/>
            </a:pPr>
            <a:r>
              <a:rPr lang="en-GB" sz="2800" b="1" dirty="0" smtClean="0">
                <a:solidFill>
                  <a:srgbClr val="000066"/>
                </a:solidFill>
                <a:latin typeface="Gill Sans MT" charset="0"/>
              </a:rPr>
              <a:t>External</a:t>
            </a:r>
            <a:r>
              <a:rPr lang="en-GB" sz="2800" b="1" dirty="0" smtClean="0">
                <a:solidFill>
                  <a:srgbClr val="000066"/>
                </a:solidFill>
                <a:latin typeface="Gill Sans MT" charset="0"/>
              </a:rPr>
              <a:t>:</a:t>
            </a:r>
            <a:r>
              <a:rPr lang="en-GB" sz="2800" dirty="0" smtClean="0">
                <a:solidFill>
                  <a:srgbClr val="000066"/>
                </a:solidFill>
                <a:latin typeface="Gill Sans MT" charset="0"/>
              </a:rPr>
              <a:t> </a:t>
            </a:r>
            <a:r>
              <a:rPr lang="en-GB" sz="2800" dirty="0" smtClean="0">
                <a:solidFill>
                  <a:srgbClr val="000066"/>
                </a:solidFill>
                <a:latin typeface="Gill Sans MT" charset="0"/>
              </a:rPr>
              <a:t>Risk, pressure;</a:t>
            </a:r>
            <a:endParaRPr lang="en-GB" sz="2800" dirty="0" smtClean="0">
              <a:solidFill>
                <a:srgbClr val="000066"/>
              </a:solidFill>
              <a:latin typeface="Gill Sans MT" charset="0"/>
            </a:endParaRPr>
          </a:p>
          <a:p>
            <a:pPr marL="355600" indent="-355600" algn="just">
              <a:buFontTx/>
              <a:buAutoNum type="alphaLcParenR"/>
              <a:tabLst>
                <a:tab pos="273050" algn="l"/>
              </a:tabLst>
              <a:defRPr/>
            </a:pPr>
            <a:r>
              <a:rPr lang="en-GB" sz="2800" b="1" dirty="0" smtClean="0">
                <a:solidFill>
                  <a:srgbClr val="000066"/>
                </a:solidFill>
                <a:latin typeface="Gill Sans MT" charset="0"/>
              </a:rPr>
              <a:t>Internal: </a:t>
            </a:r>
            <a:r>
              <a:rPr lang="en-GB" sz="2800" dirty="0" smtClean="0">
                <a:solidFill>
                  <a:srgbClr val="000066"/>
                </a:solidFill>
                <a:latin typeface="Gill Sans MT" charset="0"/>
              </a:rPr>
              <a:t> </a:t>
            </a:r>
            <a:r>
              <a:rPr lang="en-GB" sz="2800" dirty="0" smtClean="0">
                <a:solidFill>
                  <a:srgbClr val="000066"/>
                </a:solidFill>
                <a:latin typeface="Gill Sans MT" charset="0"/>
              </a:rPr>
              <a:t>Defencelessness, lack of resources.</a:t>
            </a:r>
            <a:endParaRPr lang="en-GB" sz="2800" dirty="0" smtClean="0">
              <a:solidFill>
                <a:srgbClr val="000066"/>
              </a:solidFill>
              <a:latin typeface="Gill Sans MT" charset="0"/>
            </a:endParaRPr>
          </a:p>
          <a:p>
            <a:pPr marL="355600" indent="-355600" algn="just" eaLnBrk="1" hangingPunct="1">
              <a:tabLst>
                <a:tab pos="273050" algn="l"/>
              </a:tabLst>
              <a:defRPr/>
            </a:pPr>
            <a:endParaRPr lang="en-GB" sz="3000" dirty="0" smtClean="0">
              <a:solidFill>
                <a:srgbClr val="000066"/>
              </a:solidFill>
              <a:latin typeface="Gill Sans MT" charset="0"/>
            </a:endParaRPr>
          </a:p>
        </p:txBody>
      </p:sp>
      <p:sp>
        <p:nvSpPr>
          <p:cNvPr id="5123" name="Rectangle 3"/>
          <p:cNvSpPr>
            <a:spLocks noChangeArrowheads="1"/>
          </p:cNvSpPr>
          <p:nvPr/>
        </p:nvSpPr>
        <p:spPr bwMode="auto">
          <a:xfrm>
            <a:off x="468313" y="404813"/>
            <a:ext cx="8435975" cy="71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r" defTabSz="457200">
              <a:defRPr/>
            </a:pPr>
            <a:r>
              <a:rPr lang="en-GB" sz="3200" b="1" dirty="0" smtClean="0">
                <a:solidFill>
                  <a:prstClr val="white"/>
                </a:solidFill>
                <a:latin typeface="Candara" charset="0"/>
              </a:rPr>
              <a:t>CONCEPTOS BÁSICOS</a:t>
            </a:r>
            <a:endParaRPr lang="en-GB" sz="2800" b="1" dirty="0">
              <a:solidFill>
                <a:prstClr val="white"/>
              </a:solidFill>
              <a:latin typeface="Candara" charset="0"/>
            </a:endParaRPr>
          </a:p>
        </p:txBody>
      </p:sp>
    </p:spTree>
    <p:extLst>
      <p:ext uri="{BB962C8B-B14F-4D97-AF65-F5344CB8AC3E}">
        <p14:creationId xmlns:p14="http://schemas.microsoft.com/office/powerpoint/2010/main" val="89843863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56322"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56323"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189210"/>
            <a:ext cx="8713787" cy="4679950"/>
          </a:xfrm>
          <a:prstGeom prst="rect">
            <a:avLst/>
          </a:prstGeom>
          <a:noFill/>
          <a:ln>
            <a:noFill/>
          </a:ln>
          <a:effectLst/>
          <a:extLst/>
        </p:spPr>
        <p:txBody>
          <a:bodyPr/>
          <a:lstStyle/>
          <a:p>
            <a:pPr algn="ctr"/>
            <a:r>
              <a:rPr lang="en-GB" sz="2800" b="1" dirty="0" smtClean="0"/>
              <a:t>The p</a:t>
            </a:r>
            <a:r>
              <a:rPr lang="en-GB" sz="2800" b="1" dirty="0" smtClean="0">
                <a:solidFill>
                  <a:schemeClr val="tx1"/>
                </a:solidFill>
              </a:rPr>
              <a:t>rofile of a person in a situation of risk</a:t>
            </a:r>
          </a:p>
          <a:p>
            <a:pPr algn="just">
              <a:buFont typeface="Wingdings" pitchFamily="2" charset="2"/>
              <a:buChar char="ü"/>
            </a:pPr>
            <a:endParaRPr lang="en-GB" sz="2000" dirty="0" smtClean="0">
              <a:solidFill>
                <a:srgbClr val="000090"/>
              </a:solidFill>
            </a:endParaRPr>
          </a:p>
          <a:p>
            <a:pPr algn="just">
              <a:buFont typeface="Wingdings" pitchFamily="2" charset="2"/>
              <a:buChar char="ü"/>
            </a:pPr>
            <a:r>
              <a:rPr lang="en-GB" sz="2200" dirty="0" smtClean="0">
                <a:solidFill>
                  <a:srgbClr val="000090"/>
                </a:solidFill>
              </a:rPr>
              <a:t>The </a:t>
            </a:r>
            <a:r>
              <a:rPr lang="en-GB" sz="2200" dirty="0" smtClean="0">
                <a:solidFill>
                  <a:srgbClr val="000090"/>
                </a:solidFill>
              </a:rPr>
              <a:t>migrant’s journey has been long and has placed his/her physical and emotional integrity at risk;</a:t>
            </a:r>
            <a:endParaRPr lang="en-GB" sz="2200" dirty="0" smtClean="0">
              <a:solidFill>
                <a:srgbClr val="000090"/>
              </a:solidFill>
            </a:endParaRPr>
          </a:p>
          <a:p>
            <a:pPr algn="just">
              <a:buFont typeface="Wingdings" pitchFamily="2" charset="2"/>
              <a:buChar char="ü"/>
            </a:pPr>
            <a:r>
              <a:rPr lang="en-GB" sz="2200" dirty="0" smtClean="0">
                <a:solidFill>
                  <a:srgbClr val="000090"/>
                </a:solidFill>
              </a:rPr>
              <a:t>Has been subject to robbery, theft, sexual violence, abuse, abduction, extortion, etc.;</a:t>
            </a:r>
          </a:p>
          <a:p>
            <a:pPr algn="just">
              <a:buFont typeface="Wingdings" pitchFamily="2" charset="2"/>
              <a:buChar char="ü"/>
            </a:pPr>
            <a:r>
              <a:rPr lang="en-GB" sz="2200" dirty="0" smtClean="0">
                <a:solidFill>
                  <a:srgbClr val="000090"/>
                </a:solidFill>
              </a:rPr>
              <a:t>Does not speak the local language and is not familiar with the local customs;</a:t>
            </a:r>
          </a:p>
          <a:p>
            <a:pPr algn="just">
              <a:buFont typeface="Wingdings" pitchFamily="2" charset="2"/>
              <a:buChar char="ü"/>
            </a:pPr>
            <a:r>
              <a:rPr lang="en-GB" sz="2200" dirty="0" smtClean="0">
                <a:solidFill>
                  <a:srgbClr val="000090"/>
                </a:solidFill>
              </a:rPr>
              <a:t>Is stranded, uprooted, without the possibility to communicate and without any resources;</a:t>
            </a:r>
          </a:p>
          <a:p>
            <a:pPr algn="just">
              <a:buFont typeface="Wingdings" pitchFamily="2" charset="2"/>
              <a:buChar char="ü"/>
            </a:pPr>
            <a:r>
              <a:rPr lang="en-GB" sz="2200" dirty="0" smtClean="0">
                <a:solidFill>
                  <a:srgbClr val="000090"/>
                </a:solidFill>
              </a:rPr>
              <a:t>Has been forcibly displaced as a result of natural disasters or </a:t>
            </a:r>
            <a:r>
              <a:rPr lang="en-GB" sz="2200" dirty="0" smtClean="0">
                <a:solidFill>
                  <a:srgbClr val="000090"/>
                </a:solidFill>
              </a:rPr>
              <a:t>the effects of climate change;</a:t>
            </a:r>
            <a:endParaRPr lang="en-GB" sz="2200" dirty="0" smtClean="0">
              <a:solidFill>
                <a:srgbClr val="000090"/>
              </a:solidFill>
            </a:endParaRPr>
          </a:p>
          <a:p>
            <a:pPr algn="just">
              <a:buFont typeface="Wingdings" pitchFamily="2" charset="2"/>
              <a:buChar char="ü"/>
            </a:pPr>
            <a:r>
              <a:rPr lang="en-GB" sz="2200" dirty="0" smtClean="0">
                <a:solidFill>
                  <a:srgbClr val="000090"/>
                </a:solidFill>
              </a:rPr>
              <a:t>A women travelling by herself, pregnant and without any support, especially adolescents;</a:t>
            </a:r>
          </a:p>
          <a:p>
            <a:pPr algn="just">
              <a:buFont typeface="Wingdings" pitchFamily="2" charset="2"/>
              <a:buChar char="ü"/>
            </a:pPr>
            <a:r>
              <a:rPr lang="en-GB" sz="2200" dirty="0" smtClean="0">
                <a:solidFill>
                  <a:srgbClr val="000090"/>
                </a:solidFill>
              </a:rPr>
              <a:t>Suffers from malnutrition, dehydration, serious injuries as a result of the conditions of risk during the journey;</a:t>
            </a:r>
          </a:p>
          <a:p>
            <a:pPr algn="just">
              <a:buFont typeface="Wingdings" pitchFamily="2" charset="2"/>
              <a:buChar char="ü"/>
            </a:pPr>
            <a:r>
              <a:rPr lang="en-GB" sz="2200" dirty="0" smtClean="0">
                <a:solidFill>
                  <a:srgbClr val="000090"/>
                </a:solidFill>
              </a:rPr>
              <a:t>Has been a victim of a migrant smuggling networks; </a:t>
            </a:r>
          </a:p>
          <a:p>
            <a:pPr algn="just">
              <a:buFont typeface="Wingdings" pitchFamily="2" charset="2"/>
              <a:buChar char="ü"/>
            </a:pPr>
            <a:r>
              <a:rPr lang="en-GB" sz="2200" dirty="0" smtClean="0">
                <a:solidFill>
                  <a:srgbClr val="000090"/>
                </a:solidFill>
              </a:rPr>
              <a:t>Is ill or injured, disabled or a senior citizen travelling unaccompanied that requires protection.</a:t>
            </a:r>
          </a:p>
          <a:p>
            <a:pPr algn="just">
              <a:spcBef>
                <a:spcPct val="20000"/>
              </a:spcBef>
              <a:buFont typeface="Arial" pitchFamily="34" charset="0"/>
              <a:buChar char="•"/>
            </a:pPr>
            <a:endParaRPr lang="en-GB" sz="2600" dirty="0">
              <a:solidFill>
                <a:srgbClr val="000090"/>
              </a:solidFill>
              <a:latin typeface="Book Antiqua" pitchFamily="18" charset="0"/>
            </a:endParaRPr>
          </a:p>
        </p:txBody>
      </p:sp>
    </p:spTree>
    <p:extLst>
      <p:ext uri="{BB962C8B-B14F-4D97-AF65-F5344CB8AC3E}">
        <p14:creationId xmlns:p14="http://schemas.microsoft.com/office/powerpoint/2010/main" val="207670308"/>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Marcador de contenido 2"/>
          <p:cNvSpPr>
            <a:spLocks noGrp="1"/>
          </p:cNvSpPr>
          <p:nvPr>
            <p:ph idx="1"/>
          </p:nvPr>
        </p:nvSpPr>
        <p:spPr>
          <a:xfrm>
            <a:off x="468313" y="1125538"/>
            <a:ext cx="8229600" cy="4525962"/>
          </a:xfrm>
        </p:spPr>
        <p:txBody>
          <a:bodyPr/>
          <a:lstStyle/>
          <a:p>
            <a:pPr marL="0" indent="0">
              <a:buFont typeface="Arial" pitchFamily="34" charset="0"/>
              <a:buNone/>
            </a:pPr>
            <a:endParaRPr lang="en-GB" b="1" dirty="0" smtClean="0">
              <a:ea typeface="ＭＳ Ｐゴシック" pitchFamily="34" charset="-128"/>
            </a:endParaRPr>
          </a:p>
          <a:p>
            <a:pPr marL="0" indent="0">
              <a:buFont typeface="Arial" pitchFamily="34" charset="0"/>
              <a:buNone/>
            </a:pPr>
            <a:endParaRPr lang="en-GB" b="1" dirty="0" smtClean="0">
              <a:ea typeface="ＭＳ Ｐゴシック" pitchFamily="34" charset="-128"/>
            </a:endParaRPr>
          </a:p>
          <a:p>
            <a:pPr marL="0" indent="0" algn="ctr">
              <a:buFont typeface="Arial" pitchFamily="34" charset="0"/>
              <a:buNone/>
            </a:pPr>
            <a:r>
              <a:rPr lang="en-GB" sz="4400" b="1" dirty="0" smtClean="0">
                <a:ea typeface="ＭＳ Ｐゴシック" pitchFamily="34" charset="-128"/>
              </a:rPr>
              <a:t>Referral for Specific </a:t>
            </a:r>
            <a:r>
              <a:rPr lang="en-GB" sz="4400" b="1" dirty="0">
                <a:ea typeface="ＭＳ Ｐゴシック" pitchFamily="34" charset="-128"/>
              </a:rPr>
              <a:t>P</a:t>
            </a:r>
            <a:r>
              <a:rPr lang="en-GB" sz="4400" b="1" dirty="0" smtClean="0">
                <a:ea typeface="ＭＳ Ｐゴシック" pitchFamily="34" charset="-128"/>
              </a:rPr>
              <a:t>rotection and Assistance</a:t>
            </a:r>
            <a:endParaRPr lang="en-GB" sz="4400" dirty="0" smtClean="0">
              <a:ea typeface="ＭＳ Ｐゴシック" pitchFamily="34" charset="-128"/>
            </a:endParaRPr>
          </a:p>
        </p:txBody>
      </p:sp>
    </p:spTree>
    <p:extLst>
      <p:ext uri="{BB962C8B-B14F-4D97-AF65-F5344CB8AC3E}">
        <p14:creationId xmlns:p14="http://schemas.microsoft.com/office/powerpoint/2010/main" val="232568113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59394"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59395"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marL="87313" algn="just">
              <a:spcBef>
                <a:spcPct val="20000"/>
              </a:spcBef>
            </a:pPr>
            <a:endParaRPr lang="en-GB" sz="2800" dirty="0" smtClean="0"/>
          </a:p>
          <a:p>
            <a:pPr marL="87313" algn="just">
              <a:buFont typeface="Arial" pitchFamily="34" charset="0"/>
              <a:buChar char="•"/>
            </a:pPr>
            <a:r>
              <a:rPr lang="en-GB" sz="2800" b="1" dirty="0" smtClean="0">
                <a:solidFill>
                  <a:srgbClr val="000090"/>
                </a:solidFill>
              </a:rPr>
              <a:t>For every case where one or several of the profiles have been identified, </a:t>
            </a:r>
            <a:r>
              <a:rPr lang="en-GB" sz="2800" b="1" dirty="0" smtClean="0">
                <a:solidFill>
                  <a:srgbClr val="000090"/>
                </a:solidFill>
              </a:rPr>
              <a:t>the following is important:</a:t>
            </a:r>
            <a:r>
              <a:rPr lang="en-GB" sz="2800" b="1" dirty="0" smtClean="0">
                <a:solidFill>
                  <a:srgbClr val="000090"/>
                </a:solidFill>
              </a:rPr>
              <a:t> </a:t>
            </a:r>
          </a:p>
          <a:p>
            <a:pPr marL="87313" algn="just"/>
            <a:endParaRPr lang="en-GB" sz="2800" dirty="0" smtClean="0">
              <a:solidFill>
                <a:srgbClr val="000090"/>
              </a:solidFill>
            </a:endParaRPr>
          </a:p>
          <a:p>
            <a:pPr marL="914400" lvl="1" indent="-457200" algn="just">
              <a:buFont typeface="Arial" pitchFamily="34" charset="0"/>
              <a:buChar char="•"/>
            </a:pPr>
            <a:r>
              <a:rPr lang="en-GB" sz="2800" dirty="0" smtClean="0">
                <a:solidFill>
                  <a:srgbClr val="000090"/>
                </a:solidFill>
              </a:rPr>
              <a:t>Applying a migration category providing protection or a personal status to </a:t>
            </a:r>
            <a:r>
              <a:rPr lang="en-GB" sz="2800" dirty="0" smtClean="0">
                <a:solidFill>
                  <a:srgbClr val="000090"/>
                </a:solidFill>
              </a:rPr>
              <a:t>avoid rejection, </a:t>
            </a:r>
            <a:r>
              <a:rPr lang="en-GB" sz="2800" i="1" dirty="0" smtClean="0">
                <a:solidFill>
                  <a:srgbClr val="000090"/>
                </a:solidFill>
              </a:rPr>
              <a:t>refoulement</a:t>
            </a:r>
            <a:r>
              <a:rPr lang="en-GB" sz="2800" dirty="0" smtClean="0">
                <a:solidFill>
                  <a:srgbClr val="000090"/>
                </a:solidFill>
              </a:rPr>
              <a:t> or deportation;</a:t>
            </a:r>
            <a:endParaRPr lang="en-GB" sz="2800" dirty="0" smtClean="0">
              <a:solidFill>
                <a:srgbClr val="000090"/>
              </a:solidFill>
            </a:endParaRPr>
          </a:p>
          <a:p>
            <a:pPr marL="87313" algn="just">
              <a:buFont typeface="Arial" pitchFamily="34" charset="0"/>
              <a:buChar char="•"/>
            </a:pPr>
            <a:endParaRPr lang="en-GB" sz="2800" dirty="0" smtClean="0">
              <a:solidFill>
                <a:srgbClr val="000090"/>
              </a:solidFill>
            </a:endParaRPr>
          </a:p>
          <a:p>
            <a:pPr marL="914400" lvl="1" indent="-457200" algn="just">
              <a:buFont typeface="Arial" pitchFamily="34" charset="0"/>
              <a:buChar char="•"/>
            </a:pPr>
            <a:r>
              <a:rPr lang="en-GB" sz="2800" dirty="0" smtClean="0">
                <a:solidFill>
                  <a:srgbClr val="000090"/>
                </a:solidFill>
              </a:rPr>
              <a:t>Meeting immediate essential needs, if required: food, clothes, shelter, personal </a:t>
            </a:r>
            <a:r>
              <a:rPr lang="en-GB" sz="2800" dirty="0" smtClean="0">
                <a:solidFill>
                  <a:srgbClr val="000090"/>
                </a:solidFill>
              </a:rPr>
              <a:t>hygiene, etc</a:t>
            </a:r>
            <a:r>
              <a:rPr lang="en-GB" sz="2800" dirty="0" smtClean="0">
                <a:solidFill>
                  <a:srgbClr val="000090"/>
                </a:solidFill>
              </a:rPr>
              <a:t>.</a:t>
            </a:r>
          </a:p>
          <a:p>
            <a:pPr marL="87313" algn="just">
              <a:spcBef>
                <a:spcPct val="20000"/>
              </a:spcBef>
              <a:buFont typeface="Arial" pitchFamily="34" charset="0"/>
              <a:buChar char="•"/>
            </a:pPr>
            <a:endParaRPr lang="en-GB" sz="2600" dirty="0">
              <a:solidFill>
                <a:srgbClr val="000090"/>
              </a:solidFill>
              <a:latin typeface="Book Antiqua" pitchFamily="18" charset="0"/>
            </a:endParaRPr>
          </a:p>
        </p:txBody>
      </p:sp>
    </p:spTree>
    <p:extLst>
      <p:ext uri="{BB962C8B-B14F-4D97-AF65-F5344CB8AC3E}">
        <p14:creationId xmlns:p14="http://schemas.microsoft.com/office/powerpoint/2010/main" val="3781454557"/>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61442"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61443"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marL="87313" algn="ctr">
              <a:spcBef>
                <a:spcPct val="20000"/>
              </a:spcBef>
            </a:pPr>
            <a:r>
              <a:rPr lang="en-GB" sz="3200" b="1" dirty="0" smtClean="0">
                <a:solidFill>
                  <a:schemeClr val="tx1"/>
                </a:solidFill>
              </a:rPr>
              <a:t>Specific Route, by Profile</a:t>
            </a:r>
          </a:p>
          <a:p>
            <a:pPr marL="87313" algn="just">
              <a:buFont typeface="Wingdings" pitchFamily="2" charset="2"/>
              <a:buChar char="ü"/>
            </a:pPr>
            <a:endParaRPr lang="en-GB" sz="2000" dirty="0" smtClean="0">
              <a:solidFill>
                <a:srgbClr val="000090"/>
              </a:solidFill>
            </a:endParaRPr>
          </a:p>
          <a:p>
            <a:pPr marL="87313" algn="just">
              <a:buFont typeface="Wingdings" pitchFamily="2" charset="2"/>
              <a:buChar char="ü"/>
            </a:pPr>
            <a:r>
              <a:rPr lang="en-GB" sz="2300" b="1" dirty="0" smtClean="0">
                <a:solidFill>
                  <a:srgbClr val="000090"/>
                </a:solidFill>
              </a:rPr>
              <a:t>Unaccompanied or separated boys, girls and adolescents:</a:t>
            </a:r>
          </a:p>
          <a:p>
            <a:pPr marL="914400" lvl="1" indent="-457200" algn="just">
              <a:buFont typeface="Arial" pitchFamily="34" charset="0"/>
              <a:buChar char="•"/>
            </a:pPr>
            <a:r>
              <a:rPr lang="en-GB" sz="2300" dirty="0" smtClean="0">
                <a:solidFill>
                  <a:srgbClr val="000090"/>
                </a:solidFill>
              </a:rPr>
              <a:t>Government institution in charge of providing protection and assistance to boys, girls and adolescents;</a:t>
            </a:r>
          </a:p>
          <a:p>
            <a:pPr marL="914400" lvl="1" indent="-457200" algn="just">
              <a:buFont typeface="Arial" pitchFamily="34" charset="0"/>
              <a:buChar char="•"/>
            </a:pPr>
            <a:r>
              <a:rPr lang="en-GB" sz="2300" dirty="0" smtClean="0">
                <a:solidFill>
                  <a:srgbClr val="000090"/>
                </a:solidFill>
              </a:rPr>
              <a:t>For boys, girls and adolescents that are refugees or refugee status applicants, the institution in charge of determining refugee status should be notified as well. </a:t>
            </a:r>
          </a:p>
          <a:p>
            <a:pPr marL="87313" algn="just"/>
            <a:endParaRPr lang="en-GB" sz="2300" dirty="0" smtClean="0">
              <a:solidFill>
                <a:srgbClr val="000090"/>
              </a:solidFill>
            </a:endParaRPr>
          </a:p>
          <a:p>
            <a:pPr marL="87313" algn="just">
              <a:buFont typeface="Wingdings" pitchFamily="2" charset="2"/>
              <a:buChar char="ü"/>
            </a:pPr>
            <a:r>
              <a:rPr lang="en-GB" sz="2300" b="1" dirty="0" smtClean="0">
                <a:solidFill>
                  <a:srgbClr val="000090"/>
                </a:solidFill>
              </a:rPr>
              <a:t>Victims of trafficking in persons: </a:t>
            </a:r>
          </a:p>
          <a:p>
            <a:pPr marL="914400" lvl="1" indent="-457200" algn="just">
              <a:buFont typeface="Arial" pitchFamily="34" charset="0"/>
              <a:buChar char="•"/>
            </a:pPr>
            <a:r>
              <a:rPr lang="en-GB" sz="2300" dirty="0">
                <a:solidFill>
                  <a:srgbClr val="000090"/>
                </a:solidFill>
              </a:rPr>
              <a:t>I</a:t>
            </a:r>
            <a:r>
              <a:rPr lang="en-GB" sz="2300" dirty="0" smtClean="0">
                <a:solidFill>
                  <a:srgbClr val="000090"/>
                </a:solidFill>
              </a:rPr>
              <a:t>mmediate contac</a:t>
            </a:r>
            <a:r>
              <a:rPr lang="en-GB" sz="2300" dirty="0" smtClean="0">
                <a:solidFill>
                  <a:srgbClr val="000090"/>
                </a:solidFill>
              </a:rPr>
              <a:t>t should be established with the relevant government institution; </a:t>
            </a:r>
            <a:endParaRPr lang="en-GB" sz="2300" dirty="0" smtClean="0">
              <a:solidFill>
                <a:srgbClr val="000090"/>
              </a:solidFill>
            </a:endParaRPr>
          </a:p>
          <a:p>
            <a:pPr marL="914400" lvl="1" indent="-457200" algn="just">
              <a:buFont typeface="Arial" pitchFamily="34" charset="0"/>
              <a:buChar char="•"/>
            </a:pPr>
            <a:r>
              <a:rPr lang="en-GB" sz="2300" dirty="0" smtClean="0">
                <a:solidFill>
                  <a:srgbClr val="000090"/>
                </a:solidFill>
              </a:rPr>
              <a:t>Protection against the risk of implementation of threats or </a:t>
            </a:r>
            <a:r>
              <a:rPr lang="en-GB" sz="2300" dirty="0" err="1" smtClean="0">
                <a:solidFill>
                  <a:srgbClr val="000090"/>
                </a:solidFill>
              </a:rPr>
              <a:t>revictimization</a:t>
            </a:r>
            <a:r>
              <a:rPr lang="en-GB" sz="2300" dirty="0" smtClean="0">
                <a:solidFill>
                  <a:srgbClr val="000090"/>
                </a:solidFill>
              </a:rPr>
              <a:t> by traffickin</a:t>
            </a:r>
            <a:r>
              <a:rPr lang="en-GB" sz="2300" dirty="0" smtClean="0">
                <a:solidFill>
                  <a:srgbClr val="000090"/>
                </a:solidFill>
              </a:rPr>
              <a:t>g networks should be prioritized</a:t>
            </a:r>
            <a:r>
              <a:rPr lang="en-GB" sz="2300" dirty="0" smtClean="0">
                <a:solidFill>
                  <a:srgbClr val="000090"/>
                </a:solidFill>
              </a:rPr>
              <a:t>. </a:t>
            </a:r>
            <a:endParaRPr lang="en-GB" sz="2000" dirty="0" smtClean="0">
              <a:solidFill>
                <a:srgbClr val="000090"/>
              </a:solidFill>
            </a:endParaRPr>
          </a:p>
          <a:p>
            <a:pPr marL="87313" algn="just"/>
            <a:endParaRPr lang="en-GB" sz="2600" dirty="0">
              <a:solidFill>
                <a:srgbClr val="000090"/>
              </a:solidFill>
              <a:latin typeface="Book Antiqua" pitchFamily="18" charset="0"/>
            </a:endParaRPr>
          </a:p>
        </p:txBody>
      </p:sp>
    </p:spTree>
    <p:extLst>
      <p:ext uri="{BB962C8B-B14F-4D97-AF65-F5344CB8AC3E}">
        <p14:creationId xmlns:p14="http://schemas.microsoft.com/office/powerpoint/2010/main" val="559549795"/>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63490"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63491"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marL="87313">
              <a:spcBef>
                <a:spcPct val="20000"/>
              </a:spcBef>
            </a:pPr>
            <a:r>
              <a:rPr lang="en-GB" sz="3200" b="1" dirty="0" smtClean="0">
                <a:solidFill>
                  <a:schemeClr val="tx1"/>
                </a:solidFill>
              </a:rPr>
              <a:t>Specific Route, by Profile</a:t>
            </a:r>
            <a:endParaRPr lang="en-GB" sz="2000" dirty="0" smtClean="0">
              <a:solidFill>
                <a:srgbClr val="000090"/>
              </a:solidFill>
            </a:endParaRPr>
          </a:p>
          <a:p>
            <a:pPr marL="87313" algn="just">
              <a:buFont typeface="Wingdings" pitchFamily="2" charset="2"/>
              <a:buChar char="ü"/>
            </a:pPr>
            <a:endParaRPr lang="en-GB" sz="2400" dirty="0" smtClean="0">
              <a:solidFill>
                <a:srgbClr val="000090"/>
              </a:solidFill>
            </a:endParaRPr>
          </a:p>
          <a:p>
            <a:pPr marL="87313" algn="just">
              <a:buFont typeface="Wingdings" pitchFamily="2" charset="2"/>
              <a:buChar char="ü"/>
            </a:pPr>
            <a:r>
              <a:rPr lang="en-GB" sz="2400" dirty="0" smtClean="0">
                <a:solidFill>
                  <a:srgbClr val="000090"/>
                </a:solidFill>
              </a:rPr>
              <a:t>For</a:t>
            </a:r>
            <a:r>
              <a:rPr lang="en-GB" sz="2400" b="1" dirty="0" smtClean="0">
                <a:solidFill>
                  <a:srgbClr val="000090"/>
                </a:solidFill>
              </a:rPr>
              <a:t> b</a:t>
            </a:r>
            <a:r>
              <a:rPr lang="en-GB" sz="2400" b="1" dirty="0" smtClean="0">
                <a:solidFill>
                  <a:srgbClr val="000090"/>
                </a:solidFill>
              </a:rPr>
              <a:t>oys, girls and adolescents </a:t>
            </a:r>
            <a:r>
              <a:rPr lang="en-GB" sz="2400" dirty="0" smtClean="0">
                <a:solidFill>
                  <a:srgbClr val="000090"/>
                </a:solidFill>
              </a:rPr>
              <a:t>travelling with their parents or another </a:t>
            </a:r>
            <a:r>
              <a:rPr lang="en-GB" sz="2400" dirty="0" smtClean="0">
                <a:solidFill>
                  <a:srgbClr val="000090"/>
                </a:solidFill>
              </a:rPr>
              <a:t>adult </a:t>
            </a:r>
            <a:r>
              <a:rPr lang="en-GB" sz="2400" dirty="0" smtClean="0">
                <a:solidFill>
                  <a:srgbClr val="000090"/>
                </a:solidFill>
              </a:rPr>
              <a:t>– whether authorized or not – </a:t>
            </a:r>
            <a:r>
              <a:rPr lang="en-GB" sz="2400" b="1" dirty="0" smtClean="0">
                <a:solidFill>
                  <a:srgbClr val="000090"/>
                </a:solidFill>
              </a:rPr>
              <a:t>that show signs of being at risk or in danger </a:t>
            </a:r>
            <a:r>
              <a:rPr lang="en-GB" sz="2400" dirty="0" smtClean="0">
                <a:solidFill>
                  <a:srgbClr val="000090"/>
                </a:solidFill>
              </a:rPr>
              <a:t>(bruises, serious malnutrition, fear, under the effects of drugs or sedated, without documents, etc.), the national child protection institution should be informed simultaneously; </a:t>
            </a:r>
          </a:p>
          <a:p>
            <a:pPr marL="87313" algn="just"/>
            <a:endParaRPr lang="en-GB" sz="2400" dirty="0" smtClean="0">
              <a:solidFill>
                <a:srgbClr val="000090"/>
              </a:solidFill>
            </a:endParaRPr>
          </a:p>
          <a:p>
            <a:pPr marL="87313" algn="just">
              <a:buFont typeface="Wingdings" pitchFamily="2" charset="2"/>
              <a:buChar char="ü"/>
            </a:pPr>
            <a:r>
              <a:rPr lang="en-GB" sz="2400" b="1" dirty="0" smtClean="0">
                <a:solidFill>
                  <a:srgbClr val="000090"/>
                </a:solidFill>
              </a:rPr>
              <a:t>Women in situations of risk: </a:t>
            </a:r>
          </a:p>
          <a:p>
            <a:pPr lvl="1" algn="just"/>
            <a:r>
              <a:rPr lang="en-GB" sz="2300" dirty="0" smtClean="0">
                <a:solidFill>
                  <a:srgbClr val="000090"/>
                </a:solidFill>
              </a:rPr>
              <a:t>The government institution in charge </a:t>
            </a:r>
            <a:r>
              <a:rPr lang="en-GB" sz="2300" dirty="0" smtClean="0">
                <a:solidFill>
                  <a:srgbClr val="000090"/>
                </a:solidFill>
              </a:rPr>
              <a:t>of protecting women</a:t>
            </a:r>
            <a:r>
              <a:rPr lang="en-GB" sz="2300" dirty="0" smtClean="0">
                <a:solidFill>
                  <a:srgbClr val="000090"/>
                </a:solidFill>
              </a:rPr>
              <a:t>´s </a:t>
            </a:r>
            <a:r>
              <a:rPr lang="en-GB" sz="2300" dirty="0" smtClean="0">
                <a:solidFill>
                  <a:srgbClr val="000090"/>
                </a:solidFill>
              </a:rPr>
              <a:t>rights </a:t>
            </a:r>
            <a:r>
              <a:rPr lang="en-GB" sz="2300" dirty="0" smtClean="0">
                <a:solidFill>
                  <a:srgbClr val="000090"/>
                </a:solidFill>
              </a:rPr>
              <a:t>should be informed simultaneously. If an institution of this nature does not exist or if </a:t>
            </a:r>
            <a:r>
              <a:rPr lang="en-GB" sz="2300" dirty="0" smtClean="0">
                <a:solidFill>
                  <a:srgbClr val="000090"/>
                </a:solidFill>
              </a:rPr>
              <a:t>assistance is not available 24 hours a day, actions should be coordinated with the relevant emergency service in each country and/or with a NGO or international organization </a:t>
            </a:r>
            <a:r>
              <a:rPr lang="en-GB" sz="2300" dirty="0" smtClean="0">
                <a:solidFill>
                  <a:srgbClr val="000090"/>
                </a:solidFill>
              </a:rPr>
              <a:t>specializing in this matter.</a:t>
            </a:r>
          </a:p>
          <a:p>
            <a:pPr marL="87313" algn="just"/>
            <a:endParaRPr lang="en-GB" sz="2000" dirty="0" smtClean="0">
              <a:solidFill>
                <a:srgbClr val="000090"/>
              </a:solidFill>
            </a:endParaRPr>
          </a:p>
          <a:p>
            <a:pPr marL="87313" algn="just">
              <a:buFont typeface="Arial" pitchFamily="34" charset="0"/>
              <a:buChar char="•"/>
            </a:pPr>
            <a:endParaRPr lang="en-GB" sz="2600" dirty="0">
              <a:solidFill>
                <a:srgbClr val="000090"/>
              </a:solidFill>
              <a:latin typeface="Book Antiqua" pitchFamily="18" charset="0"/>
            </a:endParaRPr>
          </a:p>
        </p:txBody>
      </p:sp>
    </p:spTree>
    <p:extLst>
      <p:ext uri="{BB962C8B-B14F-4D97-AF65-F5344CB8AC3E}">
        <p14:creationId xmlns:p14="http://schemas.microsoft.com/office/powerpoint/2010/main" val="965401157"/>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65538"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65539"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pPr marL="87313">
              <a:spcBef>
                <a:spcPct val="20000"/>
              </a:spcBef>
            </a:pPr>
            <a:r>
              <a:rPr lang="en-GB" sz="3200" b="1" dirty="0" smtClean="0">
                <a:solidFill>
                  <a:schemeClr val="tx1"/>
                </a:solidFill>
              </a:rPr>
              <a:t>Specific Route, by Profile</a:t>
            </a:r>
          </a:p>
          <a:p>
            <a:pPr marL="87313" algn="just"/>
            <a:endParaRPr lang="en-GB" sz="2000" dirty="0" smtClean="0">
              <a:solidFill>
                <a:srgbClr val="000090"/>
              </a:solidFill>
            </a:endParaRPr>
          </a:p>
          <a:p>
            <a:pPr marL="87313" algn="just"/>
            <a:endParaRPr lang="en-GB" sz="2100" dirty="0" smtClean="0">
              <a:solidFill>
                <a:srgbClr val="000090"/>
              </a:solidFill>
            </a:endParaRPr>
          </a:p>
          <a:p>
            <a:pPr marL="87313" algn="just">
              <a:buFont typeface="Wingdings" pitchFamily="2" charset="2"/>
              <a:buChar char="ü"/>
            </a:pPr>
            <a:r>
              <a:rPr lang="en-GB" sz="3600" dirty="0">
                <a:solidFill>
                  <a:srgbClr val="000090"/>
                </a:solidFill>
              </a:rPr>
              <a:t>R</a:t>
            </a:r>
            <a:r>
              <a:rPr lang="en-GB" sz="3600" dirty="0" smtClean="0">
                <a:solidFill>
                  <a:srgbClr val="000090"/>
                </a:solidFill>
              </a:rPr>
              <a:t>efugees or refugee status applicants should be directly referred to the institution in charge of determining refugee status in the country. </a:t>
            </a:r>
            <a:r>
              <a:rPr lang="en-GB" sz="3600" dirty="0" smtClean="0">
                <a:solidFill>
                  <a:srgbClr val="000090"/>
                </a:solidFill>
              </a:rPr>
              <a:t>In addition, the person should be informed about the existence of UNHCR or its implementing agency</a:t>
            </a:r>
            <a:r>
              <a:rPr lang="en-GB" sz="3600" dirty="0" smtClean="0">
                <a:solidFill>
                  <a:srgbClr val="000090"/>
                </a:solidFill>
              </a:rPr>
              <a:t>. </a:t>
            </a:r>
          </a:p>
          <a:p>
            <a:pPr marL="87313" algn="just">
              <a:buFont typeface="Wingdings" pitchFamily="2" charset="2"/>
              <a:buChar char="ü"/>
            </a:pPr>
            <a:endParaRPr lang="en-GB" sz="2000" dirty="0" smtClean="0">
              <a:solidFill>
                <a:srgbClr val="000090"/>
              </a:solidFill>
            </a:endParaRPr>
          </a:p>
          <a:p>
            <a:pPr marL="87313" algn="just">
              <a:buFont typeface="Arial" pitchFamily="34" charset="0"/>
              <a:buChar char="•"/>
            </a:pPr>
            <a:endParaRPr lang="en-GB" sz="2600" dirty="0">
              <a:solidFill>
                <a:srgbClr val="000090"/>
              </a:solidFill>
              <a:latin typeface="Book Antiqua" pitchFamily="18" charset="0"/>
            </a:endParaRPr>
          </a:p>
        </p:txBody>
      </p:sp>
    </p:spTree>
    <p:extLst>
      <p:ext uri="{BB962C8B-B14F-4D97-AF65-F5344CB8AC3E}">
        <p14:creationId xmlns:p14="http://schemas.microsoft.com/office/powerpoint/2010/main" val="1291760598"/>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4"/>
          <p:cNvSpPr>
            <a:spLocks noChangeArrowheads="1"/>
          </p:cNvSpPr>
          <p:nvPr/>
        </p:nvSpPr>
        <p:spPr bwMode="auto">
          <a:xfrm>
            <a:off x="3429000" y="1447800"/>
            <a:ext cx="2895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GB">
              <a:solidFill>
                <a:srgbClr val="000000"/>
              </a:solidFill>
            </a:endParaRPr>
          </a:p>
        </p:txBody>
      </p:sp>
      <p:sp>
        <p:nvSpPr>
          <p:cNvPr id="67586" name="Rectangle 5"/>
          <p:cNvSpPr>
            <a:spLocks noChangeArrowheads="1"/>
          </p:cNvSpPr>
          <p:nvPr/>
        </p:nvSpPr>
        <p:spPr bwMode="auto">
          <a:xfrm>
            <a:off x="6781800" y="1066800"/>
            <a:ext cx="184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GB">
              <a:solidFill>
                <a:srgbClr val="000000"/>
              </a:solidFill>
            </a:endParaRPr>
          </a:p>
        </p:txBody>
      </p:sp>
      <p:sp>
        <p:nvSpPr>
          <p:cNvPr id="67587" name="Rectangle 7"/>
          <p:cNvSpPr>
            <a:spLocks noGrp="1" noChangeArrowheads="1"/>
          </p:cNvSpPr>
          <p:nvPr>
            <p:ph type="subTitle" idx="1"/>
          </p:nvPr>
        </p:nvSpPr>
        <p:spPr/>
        <p:txBody>
          <a:bodyPr/>
          <a:lstStyle/>
          <a:p>
            <a:pPr eaLnBrk="1" hangingPunct="1"/>
            <a:endParaRPr lang="en-GB" sz="1200"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a:p>
            <a:pPr eaLnBrk="1" hangingPunct="1"/>
            <a:endParaRPr lang="en-GB" smtClean="0">
              <a:solidFill>
                <a:schemeClr val="bg1"/>
              </a:solidFill>
              <a:latin typeface="Arial" pitchFamily="34" charset="0"/>
              <a:ea typeface="ＭＳ Ｐゴシック" pitchFamily="34" charset="-128"/>
            </a:endParaRPr>
          </a:p>
        </p:txBody>
      </p:sp>
      <p:sp>
        <p:nvSpPr>
          <p:cNvPr id="12293" name="Rectangle 8"/>
          <p:cNvSpPr>
            <a:spLocks noChangeArrowheads="1"/>
          </p:cNvSpPr>
          <p:nvPr/>
        </p:nvSpPr>
        <p:spPr bwMode="auto">
          <a:xfrm>
            <a:off x="179388" y="260350"/>
            <a:ext cx="8713787" cy="4679950"/>
          </a:xfrm>
          <a:prstGeom prst="rect">
            <a:avLst/>
          </a:prstGeom>
          <a:noFill/>
          <a:ln>
            <a:noFill/>
          </a:ln>
          <a:effectLst/>
          <a:extLst/>
        </p:spPr>
        <p:txBody>
          <a:bodyPr/>
          <a:lstStyle/>
          <a:p>
            <a:r>
              <a:rPr lang="en-GB" sz="2800" b="1" dirty="0" smtClean="0">
                <a:solidFill>
                  <a:srgbClr val="000000"/>
                </a:solidFill>
              </a:rPr>
              <a:t>Basic Implementation </a:t>
            </a:r>
            <a:r>
              <a:rPr lang="en-GB" sz="2800" b="1" dirty="0">
                <a:solidFill>
                  <a:srgbClr val="000000"/>
                </a:solidFill>
              </a:rPr>
              <a:t>R</a:t>
            </a:r>
            <a:r>
              <a:rPr lang="en-GB" sz="2800" b="1" dirty="0" smtClean="0">
                <a:solidFill>
                  <a:srgbClr val="000000"/>
                </a:solidFill>
              </a:rPr>
              <a:t>equirements</a:t>
            </a:r>
            <a:endParaRPr lang="en-GB" sz="3600" dirty="0" smtClean="0"/>
          </a:p>
          <a:p>
            <a:pPr algn="just">
              <a:buFont typeface="Wingdings" pitchFamily="2" charset="2"/>
              <a:buChar char="ü"/>
            </a:pPr>
            <a:endParaRPr lang="en-GB" sz="2000" dirty="0" smtClean="0">
              <a:solidFill>
                <a:srgbClr val="000090"/>
              </a:solidFill>
            </a:endParaRPr>
          </a:p>
          <a:p>
            <a:pPr algn="just">
              <a:buFont typeface="Wingdings" pitchFamily="2" charset="2"/>
              <a:buChar char="ü"/>
            </a:pPr>
            <a:r>
              <a:rPr lang="en-GB" sz="2200" dirty="0" smtClean="0">
                <a:solidFill>
                  <a:srgbClr val="000090"/>
                </a:solidFill>
              </a:rPr>
              <a:t>Protocols or inter-institutional coordination routes;</a:t>
            </a:r>
          </a:p>
          <a:p>
            <a:pPr algn="just"/>
            <a:r>
              <a:rPr lang="en-GB" sz="2200" dirty="0" smtClean="0">
                <a:solidFill>
                  <a:srgbClr val="000090"/>
                </a:solidFill>
              </a:rPr>
              <a:t> </a:t>
            </a:r>
          </a:p>
          <a:p>
            <a:pPr algn="just">
              <a:buFont typeface="Wingdings" pitchFamily="2" charset="2"/>
              <a:buChar char="ü"/>
            </a:pPr>
            <a:r>
              <a:rPr lang="en-GB" sz="2200" dirty="0" smtClean="0">
                <a:solidFill>
                  <a:srgbClr val="000090"/>
                </a:solidFill>
              </a:rPr>
              <a:t>Training and specialized dissemination to </a:t>
            </a:r>
            <a:r>
              <a:rPr lang="en-GB" sz="2200" dirty="0" smtClean="0">
                <a:solidFill>
                  <a:srgbClr val="000090"/>
                </a:solidFill>
              </a:rPr>
              <a:t>officials from the various institutions that establish first contact with migrants and refugees;</a:t>
            </a:r>
            <a:endParaRPr lang="en-GB" sz="2200" dirty="0" smtClean="0">
              <a:solidFill>
                <a:srgbClr val="000090"/>
              </a:solidFill>
            </a:endParaRPr>
          </a:p>
          <a:p>
            <a:pPr algn="just"/>
            <a:endParaRPr lang="en-GB" sz="2200" dirty="0" smtClean="0">
              <a:solidFill>
                <a:srgbClr val="000090"/>
              </a:solidFill>
            </a:endParaRPr>
          </a:p>
          <a:p>
            <a:pPr algn="just">
              <a:buFont typeface="Wingdings" pitchFamily="2" charset="2"/>
              <a:buChar char="ü"/>
            </a:pPr>
            <a:r>
              <a:rPr lang="en-GB" sz="2200" dirty="0" smtClean="0">
                <a:solidFill>
                  <a:srgbClr val="000090"/>
                </a:solidFill>
              </a:rPr>
              <a:t>Keeping an updated data base of institutional – public and non-governmental – resources, including: </a:t>
            </a:r>
            <a:r>
              <a:rPr lang="en-GB" sz="2200" dirty="0" smtClean="0">
                <a:solidFill>
                  <a:srgbClr val="000090"/>
                </a:solidFill>
              </a:rPr>
              <a:t>name of institution, general description of the services provided, contact information and location, by territory.</a:t>
            </a:r>
          </a:p>
          <a:p>
            <a:pPr algn="just"/>
            <a:endParaRPr lang="en-GB" sz="2200" dirty="0" smtClean="0">
              <a:solidFill>
                <a:srgbClr val="000090"/>
              </a:solidFill>
            </a:endParaRPr>
          </a:p>
          <a:p>
            <a:pPr algn="just">
              <a:buFont typeface="Wingdings" pitchFamily="2" charset="2"/>
              <a:buChar char="ü"/>
            </a:pPr>
            <a:r>
              <a:rPr lang="en-GB" sz="2200" dirty="0" smtClean="0">
                <a:solidFill>
                  <a:srgbClr val="000090"/>
                </a:solidFill>
              </a:rPr>
              <a:t>Promoting </a:t>
            </a:r>
            <a:r>
              <a:rPr lang="en-GB" sz="2200" dirty="0" err="1" smtClean="0">
                <a:solidFill>
                  <a:srgbClr val="000090"/>
                </a:solidFill>
              </a:rPr>
              <a:t>binational</a:t>
            </a:r>
            <a:r>
              <a:rPr lang="en-GB" sz="2200" dirty="0" smtClean="0">
                <a:solidFill>
                  <a:srgbClr val="000090"/>
                </a:solidFill>
              </a:rPr>
              <a:t> and regional agreements that facilitate assistance and protection for migrant populations in vulnerable situations that </a:t>
            </a:r>
            <a:r>
              <a:rPr lang="en-GB" sz="2200" smtClean="0">
                <a:solidFill>
                  <a:srgbClr val="000090"/>
                </a:solidFill>
              </a:rPr>
              <a:t>move throughout the </a:t>
            </a:r>
            <a:r>
              <a:rPr lang="en-GB" sz="2200" dirty="0" smtClean="0">
                <a:solidFill>
                  <a:srgbClr val="000090"/>
                </a:solidFill>
              </a:rPr>
              <a:t>region.</a:t>
            </a:r>
          </a:p>
          <a:p>
            <a:pPr algn="just"/>
            <a:endParaRPr lang="en-GB" sz="2200" dirty="0" smtClean="0">
              <a:solidFill>
                <a:srgbClr val="000090"/>
              </a:solidFill>
            </a:endParaRPr>
          </a:p>
          <a:p>
            <a:pPr algn="just">
              <a:buFont typeface="Wingdings" pitchFamily="2" charset="2"/>
              <a:buChar char="ü"/>
            </a:pPr>
            <a:r>
              <a:rPr lang="en-GB" sz="2200" dirty="0" smtClean="0">
                <a:solidFill>
                  <a:srgbClr val="000090"/>
                </a:solidFill>
              </a:rPr>
              <a:t>Developing practical follow-up mechanisms for the referral of cases in order to ensure effective protection and assistance.</a:t>
            </a:r>
          </a:p>
          <a:p>
            <a:pPr algn="just"/>
            <a:endParaRPr lang="en-GB" sz="3600" dirty="0" smtClean="0">
              <a:solidFill>
                <a:srgbClr val="000090"/>
              </a:solidFill>
            </a:endParaRPr>
          </a:p>
          <a:p>
            <a:pPr algn="just">
              <a:buFont typeface="Wingdings" pitchFamily="2" charset="2"/>
              <a:buChar char="ü"/>
            </a:pPr>
            <a:endParaRPr lang="en-GB" sz="2000" dirty="0" smtClean="0">
              <a:solidFill>
                <a:srgbClr val="000090"/>
              </a:solidFill>
            </a:endParaRPr>
          </a:p>
          <a:p>
            <a:pPr algn="just">
              <a:buFont typeface="Arial" pitchFamily="34" charset="0"/>
              <a:buChar char="•"/>
            </a:pPr>
            <a:endParaRPr lang="en-GB" sz="2600" dirty="0">
              <a:solidFill>
                <a:srgbClr val="000090"/>
              </a:solidFill>
              <a:latin typeface="Book Antiqua" pitchFamily="18" charset="0"/>
            </a:endParaRPr>
          </a:p>
        </p:txBody>
      </p:sp>
    </p:spTree>
    <p:extLst>
      <p:ext uri="{BB962C8B-B14F-4D97-AF65-F5344CB8AC3E}">
        <p14:creationId xmlns:p14="http://schemas.microsoft.com/office/powerpoint/2010/main" val="4122048742"/>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p:cNvSpPr>
          <p:nvPr>
            <p:ph type="body" idx="4294967295"/>
          </p:nvPr>
        </p:nvSpPr>
        <p:spPr>
          <a:xfrm>
            <a:off x="179388" y="1417638"/>
            <a:ext cx="8678862" cy="5035550"/>
          </a:xfrm>
        </p:spPr>
        <p:txBody>
          <a:bodyPr>
            <a:normAutofit/>
          </a:bodyPr>
          <a:lstStyle/>
          <a:p>
            <a:pPr marL="355600" indent="-355600" algn="just" eaLnBrk="1" hangingPunct="1">
              <a:buFontTx/>
              <a:buNone/>
              <a:tabLst>
                <a:tab pos="273050" algn="l"/>
              </a:tabLst>
              <a:defRPr/>
            </a:pPr>
            <a:r>
              <a:rPr lang="en-GB" sz="3000" b="1" u="sng" dirty="0" smtClean="0">
                <a:solidFill>
                  <a:srgbClr val="000066"/>
                </a:solidFill>
                <a:latin typeface="Gill Sans MT" charset="0"/>
                <a:cs typeface="+mn-cs"/>
              </a:rPr>
              <a:t>VULNERABILITY</a:t>
            </a:r>
          </a:p>
          <a:p>
            <a:pPr marL="355600" indent="-355600" algn="just" eaLnBrk="1" hangingPunct="1">
              <a:tabLst>
                <a:tab pos="273050" algn="l"/>
              </a:tabLst>
              <a:defRPr/>
            </a:pPr>
            <a:r>
              <a:rPr lang="en-GB" sz="3000" dirty="0" smtClean="0">
                <a:solidFill>
                  <a:srgbClr val="000066"/>
                </a:solidFill>
                <a:latin typeface="Gill Sans MT" charset="0"/>
                <a:cs typeface="+mn-cs"/>
              </a:rPr>
              <a:t>Vulnerability </a:t>
            </a:r>
            <a:r>
              <a:rPr lang="en-GB" sz="3000" b="1" dirty="0" smtClean="0">
                <a:solidFill>
                  <a:srgbClr val="000066"/>
                </a:solidFill>
                <a:latin typeface="Gill Sans MT" charset="0"/>
                <a:cs typeface="+mn-cs"/>
              </a:rPr>
              <a:t>is cumulative;</a:t>
            </a:r>
            <a:endParaRPr lang="en-GB" sz="3000" dirty="0" smtClean="0">
              <a:solidFill>
                <a:srgbClr val="000066"/>
              </a:solidFill>
              <a:latin typeface="Gill Sans MT" charset="0"/>
              <a:cs typeface="+mn-cs"/>
            </a:endParaRPr>
          </a:p>
          <a:p>
            <a:pPr marL="355600" indent="-355600" algn="just" eaLnBrk="1" hangingPunct="1">
              <a:tabLst>
                <a:tab pos="273050" algn="l"/>
              </a:tabLst>
              <a:defRPr/>
            </a:pPr>
            <a:r>
              <a:rPr lang="en-GB" sz="3000" dirty="0" smtClean="0">
                <a:solidFill>
                  <a:srgbClr val="000066"/>
                </a:solidFill>
                <a:latin typeface="Gill Sans MT" charset="0"/>
                <a:cs typeface="+mn-cs"/>
              </a:rPr>
              <a:t>The causes of vulnerability are found at </a:t>
            </a:r>
            <a:r>
              <a:rPr lang="en-GB" sz="3000" dirty="0" smtClean="0">
                <a:solidFill>
                  <a:srgbClr val="000066"/>
                </a:solidFill>
                <a:latin typeface="Gill Sans MT" charset="0"/>
              </a:rPr>
              <a:t>three levels</a:t>
            </a:r>
            <a:r>
              <a:rPr lang="en-GB" sz="3000" dirty="0" smtClean="0">
                <a:solidFill>
                  <a:srgbClr val="000066"/>
                </a:solidFill>
                <a:latin typeface="Gill Sans MT" charset="0"/>
                <a:cs typeface="+mn-cs"/>
              </a:rPr>
              <a:t>: </a:t>
            </a:r>
            <a:r>
              <a:rPr lang="en-GB" sz="3000" b="1" dirty="0" smtClean="0">
                <a:solidFill>
                  <a:srgbClr val="000066"/>
                </a:solidFill>
                <a:latin typeface="Gill Sans MT" charset="0"/>
                <a:cs typeface="+mn-cs"/>
              </a:rPr>
              <a:t>root causes, </a:t>
            </a:r>
            <a:r>
              <a:rPr lang="en-GB" sz="3000" b="1" dirty="0" smtClean="0">
                <a:solidFill>
                  <a:srgbClr val="000066"/>
                </a:solidFill>
                <a:latin typeface="Gill Sans MT" charset="0"/>
              </a:rPr>
              <a:t>vulnerability </a:t>
            </a:r>
            <a:r>
              <a:rPr lang="en-GB" sz="3000" b="1" dirty="0" smtClean="0">
                <a:solidFill>
                  <a:srgbClr val="000066"/>
                </a:solidFill>
                <a:latin typeface="Gill Sans MT" charset="0"/>
                <a:cs typeface="+mn-cs"/>
              </a:rPr>
              <a:t>processes and dynamics, and individual determining factors;</a:t>
            </a:r>
          </a:p>
          <a:p>
            <a:pPr marL="355600" indent="-355600" algn="just" eaLnBrk="1" hangingPunct="1">
              <a:tabLst>
                <a:tab pos="273050" algn="l"/>
              </a:tabLst>
              <a:defRPr/>
            </a:pPr>
            <a:r>
              <a:rPr lang="en-GB" sz="3000" dirty="0" smtClean="0">
                <a:solidFill>
                  <a:srgbClr val="000066"/>
                </a:solidFill>
                <a:latin typeface="Gill Sans MT" charset="0"/>
              </a:rPr>
              <a:t>In order t</a:t>
            </a:r>
            <a:r>
              <a:rPr lang="en-GB" sz="3000" dirty="0" smtClean="0">
                <a:solidFill>
                  <a:srgbClr val="000066"/>
                </a:solidFill>
                <a:latin typeface="Gill Sans MT" charset="0"/>
                <a:cs typeface="+mn-cs"/>
              </a:rPr>
              <a:t>o counteract vulnerability,  </a:t>
            </a:r>
            <a:r>
              <a:rPr lang="en-GB" sz="3000" dirty="0" smtClean="0">
                <a:solidFill>
                  <a:srgbClr val="000066"/>
                </a:solidFill>
                <a:latin typeface="Gill Sans MT" charset="0"/>
              </a:rPr>
              <a:t>actions can be implemented at any of these levels</a:t>
            </a:r>
            <a:r>
              <a:rPr lang="en-GB" sz="3000" dirty="0" smtClean="0">
                <a:solidFill>
                  <a:srgbClr val="000066"/>
                </a:solidFill>
                <a:latin typeface="Gill Sans MT" charset="0"/>
                <a:cs typeface="+mn-cs"/>
              </a:rPr>
              <a:t>, although medium-term actions are usually focused on the second and third levels. </a:t>
            </a:r>
            <a:endParaRPr lang="en-GB" sz="3000" dirty="0" smtClean="0">
              <a:solidFill>
                <a:srgbClr val="000066"/>
              </a:solidFill>
              <a:latin typeface="Gill Sans MT" charset="0"/>
              <a:cs typeface="+mn-cs"/>
            </a:endParaRPr>
          </a:p>
        </p:txBody>
      </p:sp>
      <p:sp>
        <p:nvSpPr>
          <p:cNvPr id="5123" name="Rectangle 3"/>
          <p:cNvSpPr>
            <a:spLocks noChangeArrowheads="1"/>
          </p:cNvSpPr>
          <p:nvPr/>
        </p:nvSpPr>
        <p:spPr bwMode="auto">
          <a:xfrm>
            <a:off x="468313" y="404813"/>
            <a:ext cx="8435975" cy="71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gn="r" defTabSz="457200">
              <a:defRPr/>
            </a:pPr>
            <a:r>
              <a:rPr lang="en-GB" sz="3200" b="1" dirty="0" smtClean="0">
                <a:solidFill>
                  <a:prstClr val="white"/>
                </a:solidFill>
                <a:latin typeface="Candara" charset="0"/>
              </a:rPr>
              <a:t>CONCEPTOS BÁSICOS</a:t>
            </a:r>
            <a:endParaRPr lang="en-GB" sz="2800" b="1" dirty="0">
              <a:solidFill>
                <a:prstClr val="white"/>
              </a:solidFill>
              <a:latin typeface="Candara" charset="0"/>
            </a:endParaRPr>
          </a:p>
        </p:txBody>
      </p:sp>
    </p:spTree>
    <p:extLst>
      <p:ext uri="{BB962C8B-B14F-4D97-AF65-F5344CB8AC3E}">
        <p14:creationId xmlns:p14="http://schemas.microsoft.com/office/powerpoint/2010/main" val="8984386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Marcador de contenido 2"/>
          <p:cNvSpPr>
            <a:spLocks noGrp="1"/>
          </p:cNvSpPr>
          <p:nvPr>
            <p:ph idx="1"/>
          </p:nvPr>
        </p:nvSpPr>
        <p:spPr>
          <a:xfrm>
            <a:off x="468313" y="908720"/>
            <a:ext cx="8229600" cy="4525962"/>
          </a:xfrm>
        </p:spPr>
        <p:txBody>
          <a:bodyPr/>
          <a:lstStyle/>
          <a:p>
            <a:pPr marL="0" indent="0" algn="ctr">
              <a:buFont typeface="Arial" pitchFamily="34" charset="0"/>
              <a:buNone/>
            </a:pPr>
            <a:endParaRPr lang="en-GB" dirty="0" smtClean="0">
              <a:ea typeface="ＭＳ Ｐゴシック" pitchFamily="34" charset="-128"/>
            </a:endParaRPr>
          </a:p>
          <a:p>
            <a:pPr marL="0" indent="0" algn="ctr">
              <a:buFont typeface="Arial" pitchFamily="34" charset="0"/>
              <a:buNone/>
            </a:pPr>
            <a:endParaRPr lang="en-GB" dirty="0" smtClean="0">
              <a:ea typeface="ＭＳ Ｐゴシック" pitchFamily="34" charset="-128"/>
            </a:endParaRPr>
          </a:p>
          <a:p>
            <a:pPr marL="0" indent="0" algn="ctr">
              <a:buFont typeface="Arial" pitchFamily="34" charset="0"/>
              <a:buNone/>
            </a:pPr>
            <a:r>
              <a:rPr lang="en-GB" sz="5400" b="1" dirty="0" smtClean="0">
                <a:solidFill>
                  <a:srgbClr val="000090"/>
                </a:solidFill>
                <a:ea typeface="ＭＳ Ｐゴシック" pitchFamily="34" charset="-128"/>
              </a:rPr>
              <a:t>PRELIMINARY IDENTIFICATION OF PROFILES</a:t>
            </a:r>
            <a:endParaRPr lang="en-GB" sz="5400" b="1" dirty="0" smtClean="0">
              <a:solidFill>
                <a:srgbClr val="000090"/>
              </a:solidFill>
              <a:ea typeface="ＭＳ Ｐゴシック" pitchFamily="34" charset="-128"/>
            </a:endParaRPr>
          </a:p>
        </p:txBody>
      </p:sp>
    </p:spTree>
    <p:extLst>
      <p:ext uri="{BB962C8B-B14F-4D97-AF65-F5344CB8AC3E}">
        <p14:creationId xmlns:p14="http://schemas.microsoft.com/office/powerpoint/2010/main" val="260810862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Marcador de contenido 2"/>
          <p:cNvSpPr>
            <a:spLocks noGrp="1"/>
          </p:cNvSpPr>
          <p:nvPr>
            <p:ph idx="1"/>
          </p:nvPr>
        </p:nvSpPr>
        <p:spPr>
          <a:xfrm>
            <a:off x="468313" y="1268413"/>
            <a:ext cx="8229600" cy="4525962"/>
          </a:xfrm>
        </p:spPr>
        <p:txBody>
          <a:bodyPr/>
          <a:lstStyle/>
          <a:p>
            <a:pPr marL="0" indent="0" algn="ctr">
              <a:buFont typeface="Arial" pitchFamily="34" charset="0"/>
              <a:buNone/>
            </a:pPr>
            <a:endParaRPr lang="en-GB" dirty="0" smtClean="0">
              <a:ea typeface="ＭＳ Ｐゴシック" pitchFamily="34" charset="-128"/>
            </a:endParaRPr>
          </a:p>
          <a:p>
            <a:pPr marL="0" indent="0" algn="ctr">
              <a:buFont typeface="Arial" pitchFamily="34" charset="0"/>
              <a:buNone/>
            </a:pPr>
            <a:endParaRPr lang="en-GB" dirty="0" smtClean="0">
              <a:ea typeface="ＭＳ Ｐゴシック" pitchFamily="34" charset="-128"/>
            </a:endParaRPr>
          </a:p>
          <a:p>
            <a:pPr marL="0" indent="0" algn="ctr">
              <a:buFont typeface="Arial" pitchFamily="34" charset="0"/>
              <a:buNone/>
            </a:pPr>
            <a:r>
              <a:rPr lang="en-GB" sz="5400" b="1" dirty="0" smtClean="0">
                <a:solidFill>
                  <a:srgbClr val="000090"/>
                </a:solidFill>
                <a:ea typeface="ＭＳ Ｐゴシック" pitchFamily="34" charset="-128"/>
              </a:rPr>
              <a:t>DETECTION</a:t>
            </a:r>
            <a:endParaRPr lang="en-GB" sz="5400" b="1" dirty="0" smtClean="0">
              <a:solidFill>
                <a:srgbClr val="000090"/>
              </a:solidFill>
              <a:ea typeface="ＭＳ Ｐゴシック" pitchFamily="34" charset="-128"/>
            </a:endParaRPr>
          </a:p>
        </p:txBody>
      </p:sp>
    </p:spTree>
    <p:extLst>
      <p:ext uri="{BB962C8B-B14F-4D97-AF65-F5344CB8AC3E}">
        <p14:creationId xmlns:p14="http://schemas.microsoft.com/office/powerpoint/2010/main" val="16345473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Rot="1" noChangeArrowheads="1"/>
          </p:cNvSpPr>
          <p:nvPr>
            <p:ph idx="1"/>
          </p:nvPr>
        </p:nvSpPr>
        <p:spPr>
          <a:xfrm>
            <a:off x="250825" y="404813"/>
            <a:ext cx="8135938" cy="5903912"/>
          </a:xfrm>
        </p:spPr>
        <p:txBody>
          <a:bodyPr>
            <a:normAutofit/>
          </a:bodyPr>
          <a:lstStyle/>
          <a:p>
            <a:pPr marL="0" indent="0" algn="just">
              <a:buFont typeface="Arial" pitchFamily="34" charset="0"/>
              <a:buNone/>
            </a:pPr>
            <a:r>
              <a:rPr lang="en-GB" sz="2400" b="1" dirty="0" smtClean="0">
                <a:solidFill>
                  <a:srgbClr val="000000"/>
                </a:solidFill>
                <a:latin typeface="Arial" pitchFamily="34" charset="0"/>
                <a:ea typeface="ＭＳ Ｐゴシック" pitchFamily="34" charset="-128"/>
                <a:cs typeface="Arial" pitchFamily="34" charset="0"/>
              </a:rPr>
              <a:t>DETECTION</a:t>
            </a:r>
          </a:p>
          <a:p>
            <a:pPr marL="0" indent="0" algn="just"/>
            <a:r>
              <a:rPr lang="en-GB" sz="2400" dirty="0" smtClean="0">
                <a:solidFill>
                  <a:srgbClr val="000090"/>
                </a:solidFill>
                <a:latin typeface="Arial" pitchFamily="34" charset="0"/>
                <a:ea typeface="ＭＳ Ｐゴシック" pitchFamily="34" charset="-128"/>
                <a:cs typeface="Arial" pitchFamily="34" charset="0"/>
              </a:rPr>
              <a:t>Begins when the relevant officer first establishes contact with the person;</a:t>
            </a:r>
            <a:r>
              <a:rPr lang="en-GB" sz="2400" dirty="0" smtClean="0">
                <a:solidFill>
                  <a:srgbClr val="000090"/>
                </a:solidFill>
                <a:latin typeface="Arial" pitchFamily="34" charset="0"/>
                <a:ea typeface="ＭＳ Ｐゴシック" pitchFamily="34" charset="-128"/>
                <a:cs typeface="Arial" pitchFamily="34" charset="0"/>
              </a:rPr>
              <a:t> </a:t>
            </a:r>
          </a:p>
          <a:p>
            <a:pPr marL="0" indent="0" algn="just"/>
            <a:r>
              <a:rPr lang="en-GB" sz="2400" dirty="0" smtClean="0">
                <a:solidFill>
                  <a:srgbClr val="000090"/>
                </a:solidFill>
                <a:latin typeface="Arial" pitchFamily="34" charset="0"/>
                <a:ea typeface="ＭＳ Ｐゴシック" pitchFamily="34" charset="-128"/>
                <a:cs typeface="Arial" pitchFamily="34" charset="0"/>
              </a:rPr>
              <a:t>It is important to pay special attention to each person in one or several of the following situations:</a:t>
            </a:r>
          </a:p>
          <a:p>
            <a:pPr algn="just">
              <a:buFont typeface="Wingdings" panose="05000000000000000000" pitchFamily="2" charset="2"/>
              <a:buChar char="v"/>
            </a:pPr>
            <a:r>
              <a:rPr lang="en-GB" sz="2400" dirty="0" smtClean="0">
                <a:solidFill>
                  <a:srgbClr val="000090"/>
                </a:solidFill>
                <a:latin typeface="Arial" pitchFamily="34" charset="0"/>
                <a:ea typeface="ＭＳ Ｐゴシック" pitchFamily="34" charset="-128"/>
                <a:cs typeface="Arial" pitchFamily="34" charset="0"/>
              </a:rPr>
              <a:t>The person expressly requests </a:t>
            </a:r>
            <a:r>
              <a:rPr lang="en-GB" sz="2400" dirty="0" smtClean="0">
                <a:solidFill>
                  <a:srgbClr val="000090"/>
                </a:solidFill>
                <a:latin typeface="Arial" pitchFamily="34" charset="0"/>
                <a:ea typeface="ＭＳ Ｐゴシック" pitchFamily="34" charset="-128"/>
                <a:cs typeface="Arial" pitchFamily="34" charset="0"/>
              </a:rPr>
              <a:t>help or protection; </a:t>
            </a:r>
          </a:p>
          <a:p>
            <a:pPr algn="just">
              <a:buFont typeface="Wingdings" panose="05000000000000000000" pitchFamily="2" charset="2"/>
              <a:buChar char="v"/>
            </a:pPr>
            <a:r>
              <a:rPr lang="en-GB" sz="2400" dirty="0" smtClean="0">
                <a:solidFill>
                  <a:srgbClr val="000090"/>
                </a:solidFill>
                <a:latin typeface="Arial" pitchFamily="34" charset="0"/>
                <a:ea typeface="ＭＳ Ｐゴシック" pitchFamily="34" charset="-128"/>
                <a:cs typeface="Arial" pitchFamily="34" charset="0"/>
              </a:rPr>
              <a:t>Boys, girls and adolescents, particularly when they are unaccompanied or separated;</a:t>
            </a:r>
          </a:p>
          <a:p>
            <a:pPr algn="just">
              <a:buFont typeface="Wingdings" panose="05000000000000000000" pitchFamily="2" charset="2"/>
              <a:buChar char="v"/>
            </a:pPr>
            <a:r>
              <a:rPr lang="en-GB" sz="2400" dirty="0" smtClean="0">
                <a:solidFill>
                  <a:srgbClr val="000090"/>
                </a:solidFill>
                <a:latin typeface="Arial" pitchFamily="34" charset="0"/>
                <a:ea typeface="ＭＳ Ｐゴシック" pitchFamily="34" charset="-128"/>
                <a:cs typeface="Arial" pitchFamily="34" charset="0"/>
              </a:rPr>
              <a:t>A person with a physical or mental disability </a:t>
            </a:r>
            <a:r>
              <a:rPr lang="en-GB" sz="2400" dirty="0" smtClean="0">
                <a:solidFill>
                  <a:srgbClr val="000090"/>
                </a:solidFill>
                <a:latin typeface="Arial" pitchFamily="34" charset="0"/>
                <a:ea typeface="ＭＳ Ｐゴシック" pitchFamily="34" charset="-128"/>
                <a:cs typeface="Arial" pitchFamily="34" charset="0"/>
              </a:rPr>
              <a:t>that is not accompanied;</a:t>
            </a:r>
            <a:endParaRPr lang="en-GB" sz="2400" dirty="0" smtClean="0">
              <a:solidFill>
                <a:srgbClr val="000090"/>
              </a:solidFill>
              <a:latin typeface="Arial" pitchFamily="34" charset="0"/>
              <a:ea typeface="ＭＳ Ｐゴシック" pitchFamily="34" charset="-128"/>
              <a:cs typeface="Arial" pitchFamily="34" charset="0"/>
            </a:endParaRPr>
          </a:p>
          <a:p>
            <a:pPr algn="just">
              <a:buFont typeface="Wingdings" panose="05000000000000000000" pitchFamily="2" charset="2"/>
              <a:buChar char="v"/>
            </a:pPr>
            <a:r>
              <a:rPr lang="en-GB" sz="2400" dirty="0" smtClean="0">
                <a:solidFill>
                  <a:srgbClr val="000090"/>
                </a:solidFill>
                <a:latin typeface="Arial" pitchFamily="34" charset="0"/>
                <a:ea typeface="ＭＳ Ｐゴシック" pitchFamily="34" charset="-128"/>
                <a:cs typeface="Arial" pitchFamily="34" charset="0"/>
              </a:rPr>
              <a:t>Evident proof of health problems exists (dehydration, malnutrition, extreme weakness, bruises, injuries caused by blows, fractures, mutilations, etc.).</a:t>
            </a:r>
          </a:p>
          <a:p>
            <a:pPr marL="914400" lvl="2" indent="0" algn="just" eaLnBrk="1" hangingPunct="1">
              <a:lnSpc>
                <a:spcPct val="80000"/>
              </a:lnSpc>
              <a:buFont typeface="Wingdings" pitchFamily="2" charset="2"/>
              <a:buChar char="ü"/>
            </a:pPr>
            <a:endParaRPr lang="en-GB" sz="1600" b="1" dirty="0" smtClean="0">
              <a:solidFill>
                <a:srgbClr val="0D0D0D"/>
              </a:solidFill>
              <a:latin typeface="Arial Narrow"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177547224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Rot="1" noChangeArrowheads="1"/>
          </p:cNvSpPr>
          <p:nvPr>
            <p:ph idx="1"/>
          </p:nvPr>
        </p:nvSpPr>
        <p:spPr>
          <a:xfrm>
            <a:off x="323850" y="260350"/>
            <a:ext cx="8280400" cy="5903913"/>
          </a:xfrm>
        </p:spPr>
        <p:txBody>
          <a:bodyPr>
            <a:normAutofit fontScale="92500" lnSpcReduction="20000"/>
          </a:bodyPr>
          <a:lstStyle/>
          <a:p>
            <a:pPr algn="just">
              <a:buFont typeface="Wingdings" panose="05000000000000000000" pitchFamily="2" charset="2"/>
              <a:buChar char="v"/>
            </a:pPr>
            <a:r>
              <a:rPr lang="en-GB" sz="2800" dirty="0" smtClean="0">
                <a:solidFill>
                  <a:srgbClr val="000090"/>
                </a:solidFill>
                <a:ea typeface="ＭＳ Ｐゴシック" pitchFamily="34" charset="-128"/>
                <a:cs typeface="Arial" pitchFamily="34" charset="0"/>
              </a:rPr>
              <a:t>The person is in an altered emotional state or shock: disorientation, fear, extreme anxiety, </a:t>
            </a:r>
            <a:r>
              <a:rPr lang="en-GB" sz="2800" dirty="0" smtClean="0">
                <a:solidFill>
                  <a:srgbClr val="000090"/>
                </a:solidFill>
                <a:ea typeface="ＭＳ Ｐゴシック" pitchFamily="34" charset="-128"/>
                <a:cs typeface="Arial" pitchFamily="34" charset="0"/>
              </a:rPr>
              <a:t>crying; </a:t>
            </a:r>
          </a:p>
          <a:p>
            <a:pPr algn="just">
              <a:buFont typeface="Wingdings" panose="05000000000000000000" pitchFamily="2" charset="2"/>
              <a:buChar char="v"/>
            </a:pPr>
            <a:r>
              <a:rPr lang="en-GB" sz="2800" dirty="0" smtClean="0">
                <a:solidFill>
                  <a:srgbClr val="000090"/>
                </a:solidFill>
                <a:ea typeface="ＭＳ Ｐゴシック" pitchFamily="34" charset="-128"/>
                <a:cs typeface="Arial" pitchFamily="34" charset="0"/>
              </a:rPr>
              <a:t>Suspected of being under the effects of a drug or medication; </a:t>
            </a:r>
          </a:p>
          <a:p>
            <a:pPr algn="just">
              <a:buFont typeface="Wingdings" panose="05000000000000000000" pitchFamily="2" charset="2"/>
              <a:buChar char="v"/>
            </a:pPr>
            <a:r>
              <a:rPr lang="en-GB" sz="2800" dirty="0" smtClean="0">
                <a:solidFill>
                  <a:srgbClr val="000090"/>
                </a:solidFill>
                <a:ea typeface="ＭＳ Ｐゴシック" pitchFamily="34" charset="-128"/>
                <a:cs typeface="Arial" pitchFamily="34" charset="0"/>
              </a:rPr>
              <a:t>Extra-continental migrants in obvious vulnerable situations or with </a:t>
            </a:r>
            <a:r>
              <a:rPr lang="en-GB" sz="2800" dirty="0" smtClean="0">
                <a:solidFill>
                  <a:srgbClr val="000090"/>
                </a:solidFill>
                <a:ea typeface="ＭＳ Ｐゴシック" pitchFamily="34" charset="-128"/>
                <a:cs typeface="Arial" pitchFamily="34" charset="0"/>
              </a:rPr>
              <a:t>whom fluid communication is not possible;</a:t>
            </a:r>
            <a:endParaRPr lang="en-GB" sz="2800" dirty="0" smtClean="0">
              <a:solidFill>
                <a:srgbClr val="000090"/>
              </a:solidFill>
              <a:ea typeface="ＭＳ Ｐゴシック" pitchFamily="34" charset="-128"/>
              <a:cs typeface="Arial" pitchFamily="34" charset="0"/>
            </a:endParaRPr>
          </a:p>
          <a:p>
            <a:pPr algn="just">
              <a:buFont typeface="Wingdings" panose="05000000000000000000" pitchFamily="2" charset="2"/>
              <a:buChar char="v"/>
            </a:pPr>
            <a:r>
              <a:rPr lang="en-GB" sz="2800" dirty="0" smtClean="0">
                <a:solidFill>
                  <a:srgbClr val="000090"/>
                </a:solidFill>
                <a:ea typeface="ＭＳ Ｐゴシック" pitchFamily="34" charset="-128"/>
                <a:cs typeface="Arial" pitchFamily="34" charset="0"/>
              </a:rPr>
              <a:t>When a suspicion exists that they are being controlled or watched by the person accompanying them, including situations when the communication is mediated through a third person; </a:t>
            </a:r>
          </a:p>
          <a:p>
            <a:pPr algn="just">
              <a:buFont typeface="Wingdings" panose="05000000000000000000" pitchFamily="2" charset="2"/>
              <a:buChar char="v"/>
            </a:pPr>
            <a:r>
              <a:rPr lang="en-GB" sz="2800" dirty="0" smtClean="0">
                <a:solidFill>
                  <a:srgbClr val="000090"/>
                </a:solidFill>
                <a:ea typeface="ＭＳ Ｐゴシック" pitchFamily="34" charset="-128"/>
                <a:cs typeface="Arial" pitchFamily="34" charset="0"/>
              </a:rPr>
              <a:t>The person shows signs of or expresses that </a:t>
            </a:r>
            <a:r>
              <a:rPr lang="en-GB" sz="2800" dirty="0" smtClean="0">
                <a:solidFill>
                  <a:srgbClr val="000090"/>
                </a:solidFill>
                <a:ea typeface="ＭＳ Ｐゴシック" pitchFamily="34" charset="-128"/>
                <a:cs typeface="Arial" pitchFamily="34" charset="0"/>
              </a:rPr>
              <a:t>he/she does not know in which country he/she is.</a:t>
            </a:r>
            <a:endParaRPr lang="en-GB" sz="2800" dirty="0" smtClean="0">
              <a:solidFill>
                <a:srgbClr val="000090"/>
              </a:solidFill>
              <a:ea typeface="ＭＳ Ｐゴシック" pitchFamily="34" charset="-128"/>
              <a:cs typeface="Arial" pitchFamily="34" charset="0"/>
            </a:endParaRPr>
          </a:p>
          <a:p>
            <a:pPr marL="914400" lvl="2" indent="0" algn="just" eaLnBrk="1" hangingPunct="1">
              <a:lnSpc>
                <a:spcPct val="80000"/>
              </a:lnSpc>
              <a:buFont typeface="Arial" pitchFamily="34" charset="0"/>
              <a:buNone/>
            </a:pPr>
            <a:endParaRPr lang="en-GB" sz="2600" dirty="0" smtClean="0">
              <a:solidFill>
                <a:srgbClr val="000090"/>
              </a:solidFill>
              <a:ea typeface="ＭＳ Ｐゴシック" pitchFamily="34" charset="-128"/>
            </a:endParaRPr>
          </a:p>
          <a:p>
            <a:pPr algn="just">
              <a:buFont typeface="Arial" pitchFamily="34" charset="0"/>
              <a:buNone/>
            </a:pPr>
            <a:endParaRPr lang="en-GB" dirty="0" smtClean="0">
              <a:solidFill>
                <a:srgbClr val="000090"/>
              </a:solidFill>
              <a:ea typeface="ＭＳ Ｐゴシック" pitchFamily="34" charset="-128"/>
            </a:endParaRPr>
          </a:p>
          <a:p>
            <a:pPr algn="just">
              <a:buFont typeface="Arial" pitchFamily="34" charset="0"/>
              <a:buNone/>
            </a:pPr>
            <a:r>
              <a:rPr lang="en-GB" sz="2400" dirty="0" smtClean="0">
                <a:solidFill>
                  <a:srgbClr val="000090"/>
                </a:solidFill>
                <a:ea typeface="ＭＳ Ｐゴシック" pitchFamily="34" charset="-128"/>
              </a:rPr>
              <a:t>  </a:t>
            </a:r>
            <a:endParaRPr lang="en-GB" sz="1600" b="1" dirty="0" smtClean="0">
              <a:solidFill>
                <a:srgbClr val="0D0D0D"/>
              </a:solidFill>
              <a:latin typeface="Arial Narrow" pitchFamily="34" charset="0"/>
              <a:ea typeface="ＭＳ Ｐゴシック" pitchFamily="34" charset="-128"/>
              <a:cs typeface="Arial" pitchFamily="34" charset="0"/>
            </a:endParaRPr>
          </a:p>
          <a:p>
            <a:pPr marL="914400" lvl="2" indent="0" algn="just" eaLnBrk="1" hangingPunct="1">
              <a:lnSpc>
                <a:spcPct val="80000"/>
              </a:lnSpc>
              <a:buFont typeface="Wingdings" pitchFamily="2" charset="2"/>
              <a:buChar char="ü"/>
            </a:pPr>
            <a:endParaRPr lang="en-GB" sz="1600" b="1" dirty="0" smtClean="0">
              <a:solidFill>
                <a:srgbClr val="0D0D0D"/>
              </a:solidFill>
              <a:latin typeface="Arial Narrow" pitchFamily="34" charset="0"/>
              <a:ea typeface="ＭＳ Ｐゴシック" pitchFamily="34" charset="-128"/>
              <a:cs typeface="Arial" pitchFamily="34" charset="0"/>
            </a:endParaRPr>
          </a:p>
        </p:txBody>
      </p:sp>
    </p:spTree>
    <p:extLst>
      <p:ext uri="{BB962C8B-B14F-4D97-AF65-F5344CB8AC3E}">
        <p14:creationId xmlns:p14="http://schemas.microsoft.com/office/powerpoint/2010/main" val="213975026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a:xfrm>
            <a:off x="539750" y="260350"/>
            <a:ext cx="7920038" cy="647700"/>
          </a:xfrm>
        </p:spPr>
        <p:txBody>
          <a:bodyPr/>
          <a:lstStyle/>
          <a:p>
            <a:pPr eaLnBrk="1" hangingPunct="1"/>
            <a:r>
              <a:rPr lang="en-GB" sz="3000" b="1" dirty="0" smtClean="0">
                <a:latin typeface="Book Antiqua" pitchFamily="18" charset="0"/>
                <a:ea typeface="ＭＳ Ｐゴシック" pitchFamily="34" charset="-128"/>
              </a:rPr>
              <a:t>Principle of </a:t>
            </a:r>
            <a:r>
              <a:rPr lang="en-GB" sz="3000" b="1" i="1" dirty="0" smtClean="0">
                <a:latin typeface="Book Antiqua" pitchFamily="18" charset="0"/>
                <a:ea typeface="ＭＳ Ｐゴシック" pitchFamily="34" charset="-128"/>
              </a:rPr>
              <a:t>non-refoulement</a:t>
            </a:r>
            <a:endParaRPr lang="en-GB" sz="3000" b="1" i="1" dirty="0" smtClean="0">
              <a:latin typeface="Book Antiqua" pitchFamily="18" charset="0"/>
              <a:ea typeface="ＭＳ Ｐゴシック" pitchFamily="34" charset="-128"/>
            </a:endParaRPr>
          </a:p>
        </p:txBody>
      </p:sp>
      <p:sp>
        <p:nvSpPr>
          <p:cNvPr id="6147" name="Rectangle 3"/>
          <p:cNvSpPr>
            <a:spLocks noGrp="1" noChangeArrowheads="1"/>
          </p:cNvSpPr>
          <p:nvPr>
            <p:ph type="body" idx="1"/>
          </p:nvPr>
        </p:nvSpPr>
        <p:spPr>
          <a:xfrm>
            <a:off x="9525" y="1196975"/>
            <a:ext cx="8532813" cy="4824413"/>
          </a:xfrm>
        </p:spPr>
        <p:txBody>
          <a:bodyPr>
            <a:normAutofit lnSpcReduction="10000"/>
          </a:bodyPr>
          <a:lstStyle/>
          <a:p>
            <a:pPr lvl="1" algn="just" eaLnBrk="1" hangingPunct="1">
              <a:lnSpc>
                <a:spcPct val="80000"/>
              </a:lnSpc>
              <a:spcBef>
                <a:spcPct val="30000"/>
              </a:spcBef>
              <a:spcAft>
                <a:spcPct val="30000"/>
              </a:spcAft>
              <a:buFont typeface="Arial" pitchFamily="34" charset="0"/>
              <a:buChar char="•"/>
            </a:pPr>
            <a:r>
              <a:rPr lang="en-GB" sz="3200" dirty="0" smtClean="0">
                <a:solidFill>
                  <a:srgbClr val="000090"/>
                </a:solidFill>
                <a:ea typeface="ＭＳ Ｐゴシック" pitchFamily="34" charset="-128"/>
              </a:rPr>
              <a:t>The </a:t>
            </a:r>
            <a:r>
              <a:rPr lang="en-GB" sz="3200" b="1" dirty="0" smtClean="0">
                <a:solidFill>
                  <a:srgbClr val="000090"/>
                </a:solidFill>
                <a:ea typeface="ＭＳ Ｐゴシック" pitchFamily="34" charset="-128"/>
              </a:rPr>
              <a:t>principle of </a:t>
            </a:r>
            <a:r>
              <a:rPr lang="en-GB" sz="3200" b="1" i="1" dirty="0" smtClean="0">
                <a:solidFill>
                  <a:srgbClr val="000090"/>
                </a:solidFill>
                <a:ea typeface="ＭＳ Ｐゴシック" pitchFamily="34" charset="-128"/>
              </a:rPr>
              <a:t>non-refoulement </a:t>
            </a:r>
            <a:r>
              <a:rPr lang="en-GB" sz="3200" dirty="0" smtClean="0">
                <a:solidFill>
                  <a:srgbClr val="000090"/>
                </a:solidFill>
                <a:ea typeface="ＭＳ Ｐゴシック" pitchFamily="34" charset="-128"/>
              </a:rPr>
              <a:t>applies (even for persons carrying </a:t>
            </a:r>
            <a:r>
              <a:rPr lang="en-GB" sz="3200" dirty="0" smtClean="0">
                <a:solidFill>
                  <a:srgbClr val="000090"/>
                </a:solidFill>
                <a:ea typeface="ＭＳ Ｐゴシック" pitchFamily="34" charset="-128"/>
              </a:rPr>
              <a:t>false or forged travel documents or whose travel documents are carried by another person</a:t>
            </a:r>
            <a:r>
              <a:rPr lang="en-GB" sz="3200" dirty="0" smtClean="0">
                <a:solidFill>
                  <a:srgbClr val="000090"/>
                </a:solidFill>
                <a:ea typeface="ＭＳ Ｐゴシック" pitchFamily="34" charset="-128"/>
              </a:rPr>
              <a:t>); </a:t>
            </a:r>
          </a:p>
          <a:p>
            <a:pPr lvl="1" algn="just" eaLnBrk="1" hangingPunct="1">
              <a:lnSpc>
                <a:spcPct val="80000"/>
              </a:lnSpc>
              <a:spcBef>
                <a:spcPct val="30000"/>
              </a:spcBef>
              <a:spcAft>
                <a:spcPct val="30000"/>
              </a:spcAft>
              <a:buFont typeface="Arial" pitchFamily="34" charset="0"/>
              <a:buChar char="•"/>
            </a:pPr>
            <a:r>
              <a:rPr lang="en-GB" sz="3200" dirty="0" smtClean="0">
                <a:solidFill>
                  <a:srgbClr val="000090"/>
                </a:solidFill>
                <a:ea typeface="ＭＳ Ｐゴシック" pitchFamily="34" charset="-128"/>
              </a:rPr>
              <a:t>This principle includes non-rejection at the air, land or </a:t>
            </a:r>
            <a:r>
              <a:rPr lang="en-GB" sz="3200" dirty="0" smtClean="0">
                <a:solidFill>
                  <a:srgbClr val="000090"/>
                </a:solidFill>
                <a:ea typeface="ＭＳ Ｐゴシック" pitchFamily="34" charset="-128"/>
              </a:rPr>
              <a:t>sea border, </a:t>
            </a:r>
            <a:r>
              <a:rPr lang="en-GB" sz="3200" i="1" dirty="0" smtClean="0">
                <a:solidFill>
                  <a:srgbClr val="000090"/>
                </a:solidFill>
                <a:ea typeface="ＭＳ Ｐゴシック" pitchFamily="34" charset="-128"/>
              </a:rPr>
              <a:t>non-refoulement </a:t>
            </a:r>
            <a:r>
              <a:rPr lang="en-GB" sz="3200" dirty="0" smtClean="0">
                <a:solidFill>
                  <a:srgbClr val="000090"/>
                </a:solidFill>
                <a:ea typeface="ＭＳ Ｐゴシック" pitchFamily="34" charset="-128"/>
              </a:rPr>
              <a:t>or deportation in the country of origin and the country of residence as well as the previous country of transit, and until it has been determined if the person fits the profile of an individual with protection and assistance needs</a:t>
            </a:r>
            <a:r>
              <a:rPr lang="en-GB" sz="3200" dirty="0" smtClean="0">
                <a:solidFill>
                  <a:srgbClr val="000090"/>
                </a:solidFill>
                <a:ea typeface="ＭＳ Ｐゴシック" pitchFamily="34" charset="-128"/>
              </a:rPr>
              <a:t>.</a:t>
            </a:r>
          </a:p>
          <a:p>
            <a:pPr lvl="1" eaLnBrk="1" hangingPunct="1">
              <a:lnSpc>
                <a:spcPct val="80000"/>
              </a:lnSpc>
              <a:spcBef>
                <a:spcPct val="30000"/>
              </a:spcBef>
              <a:spcAft>
                <a:spcPct val="30000"/>
              </a:spcAft>
              <a:buFontTx/>
              <a:buNone/>
            </a:pPr>
            <a:endParaRPr lang="en-GB" sz="3200" u="sng" dirty="0" smtClean="0">
              <a:solidFill>
                <a:srgbClr val="FFDC00"/>
              </a:solidFill>
              <a:latin typeface="Book Antiqua" pitchFamily="18" charset="0"/>
              <a:ea typeface="ＭＳ Ｐゴシック" pitchFamily="34" charset="-128"/>
            </a:endParaRPr>
          </a:p>
        </p:txBody>
      </p:sp>
    </p:spTree>
    <p:extLst>
      <p:ext uri="{BB962C8B-B14F-4D97-AF65-F5344CB8AC3E}">
        <p14:creationId xmlns:p14="http://schemas.microsoft.com/office/powerpoint/2010/main" val="39507866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Marcador de contenido 2"/>
          <p:cNvSpPr>
            <a:spLocks noGrp="1"/>
          </p:cNvSpPr>
          <p:nvPr>
            <p:ph idx="1"/>
          </p:nvPr>
        </p:nvSpPr>
        <p:spPr>
          <a:xfrm>
            <a:off x="468313" y="1268413"/>
            <a:ext cx="8229600" cy="4525962"/>
          </a:xfrm>
        </p:spPr>
        <p:txBody>
          <a:bodyPr/>
          <a:lstStyle/>
          <a:p>
            <a:pPr marL="0" indent="0" algn="ctr">
              <a:buFont typeface="Arial" pitchFamily="34" charset="0"/>
              <a:buNone/>
            </a:pPr>
            <a:endParaRPr lang="en-GB" dirty="0" smtClean="0">
              <a:ea typeface="ＭＳ Ｐゴシック" pitchFamily="34" charset="-128"/>
            </a:endParaRPr>
          </a:p>
          <a:p>
            <a:pPr marL="0" indent="0" algn="ctr">
              <a:buFont typeface="Arial" pitchFamily="34" charset="0"/>
              <a:buNone/>
            </a:pPr>
            <a:endParaRPr lang="en-GB" dirty="0" smtClean="0">
              <a:ea typeface="ＭＳ Ｐゴシック" pitchFamily="34" charset="-128"/>
            </a:endParaRPr>
          </a:p>
          <a:p>
            <a:pPr marL="0" indent="0" algn="ctr">
              <a:buFont typeface="Arial" pitchFamily="34" charset="0"/>
              <a:buNone/>
            </a:pPr>
            <a:r>
              <a:rPr lang="en-GB" sz="5400" b="1" dirty="0" smtClean="0">
                <a:solidFill>
                  <a:srgbClr val="000090"/>
                </a:solidFill>
                <a:ea typeface="ＭＳ Ｐゴシック" pitchFamily="34" charset="-128"/>
              </a:rPr>
              <a:t>MEETING URGENT NEEDS</a:t>
            </a:r>
            <a:endParaRPr lang="en-GB" sz="5400" b="1" dirty="0" smtClean="0">
              <a:solidFill>
                <a:srgbClr val="000090"/>
              </a:solidFill>
              <a:ea typeface="ＭＳ Ｐゴシック" pitchFamily="34" charset="-128"/>
            </a:endParaRPr>
          </a:p>
        </p:txBody>
      </p:sp>
    </p:spTree>
    <p:extLst>
      <p:ext uri="{BB962C8B-B14F-4D97-AF65-F5344CB8AC3E}">
        <p14:creationId xmlns:p14="http://schemas.microsoft.com/office/powerpoint/2010/main" val="337413747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481</TotalTime>
  <Words>1908</Words>
  <Application>Microsoft Macintosh PowerPoint</Application>
  <PresentationFormat>Presentación en pantalla (4:3)</PresentationFormat>
  <Paragraphs>221</Paragraphs>
  <Slides>26</Slides>
  <Notes>16</Notes>
  <HiddenSlides>0</HiddenSlides>
  <MMClips>0</MMClips>
  <ScaleCrop>false</ScaleCrop>
  <HeadingPairs>
    <vt:vector size="4" baseType="variant">
      <vt:variant>
        <vt:lpstr>Tema</vt:lpstr>
      </vt:variant>
      <vt:variant>
        <vt:i4>3</vt:i4>
      </vt:variant>
      <vt:variant>
        <vt:lpstr>Títulos de diapositiva</vt:lpstr>
      </vt:variant>
      <vt:variant>
        <vt:i4>26</vt:i4>
      </vt:variant>
    </vt:vector>
  </HeadingPairs>
  <TitlesOfParts>
    <vt:vector size="29" baseType="lpstr">
      <vt:lpstr>Office Theme</vt:lpstr>
      <vt:lpstr>1_Office Theme</vt:lpstr>
      <vt:lpstr>2_Office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Principle of non-refoulement</vt:lpstr>
      <vt:lpstr>Presentación de PowerPoint</vt:lpstr>
      <vt:lpstr>Urgent Needs</vt:lpstr>
      <vt:lpstr>Requirements for the Interview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ALVAREZ Mercedes</dc:creator>
  <cp:lastModifiedBy>Christiane Lehnhoff</cp:lastModifiedBy>
  <cp:revision>63</cp:revision>
  <dcterms:created xsi:type="dcterms:W3CDTF">2015-05-11T16:42:43Z</dcterms:created>
  <dcterms:modified xsi:type="dcterms:W3CDTF">2015-05-12T19:03:04Z</dcterms:modified>
</cp:coreProperties>
</file>