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93" r:id="rId3"/>
    <p:sldId id="297" r:id="rId4"/>
    <p:sldId id="298" r:id="rId5"/>
    <p:sldId id="296" r:id="rId6"/>
    <p:sldId id="299" r:id="rId7"/>
    <p:sldId id="302" r:id="rId8"/>
    <p:sldId id="300" r:id="rId9"/>
    <p:sldId id="301" r:id="rId10"/>
    <p:sldId id="303" r:id="rId11"/>
    <p:sldId id="306" r:id="rId12"/>
    <p:sldId id="307" r:id="rId13"/>
    <p:sldId id="305" r:id="rId14"/>
    <p:sldId id="258"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snapToGrid="0" snapToObjects="1">
      <p:cViewPr varScale="1">
        <p:scale>
          <a:sx n="56" d="100"/>
          <a:sy n="56" d="100"/>
        </p:scale>
        <p:origin x="78"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0801C72-3F1A-443E-AD85-60D222337929}" type="datetimeFigureOut">
              <a:rPr lang="en-NZ"/>
              <a:pPr>
                <a:defRPr/>
              </a:pPr>
              <a:t>10/02/2015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NZ"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NZ"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3D5DD0A-CD98-4172-9ADA-5D1946EF68BE}" type="slidenum">
              <a:rPr lang="en-NZ"/>
              <a:pPr>
                <a:defRPr/>
              </a:pPr>
              <a:t>‹Nº›</a:t>
            </a:fld>
            <a:endParaRPr lang="en-NZ"/>
          </a:p>
        </p:txBody>
      </p:sp>
    </p:spTree>
    <p:extLst>
      <p:ext uri="{BB962C8B-B14F-4D97-AF65-F5344CB8AC3E}">
        <p14:creationId xmlns:p14="http://schemas.microsoft.com/office/powerpoint/2010/main" val="7394573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0E70B84-D56D-493B-AC46-F2C82DD3FA8B}"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DE20D1-FC94-4835-A394-8FE4216F0B6F}" type="slidenum">
              <a:rPr lang="en-US"/>
              <a:pPr>
                <a:defRPr/>
              </a:pPr>
              <a:t>‹Nº›</a:t>
            </a:fld>
            <a:endParaRPr lang="en-US"/>
          </a:p>
        </p:txBody>
      </p:sp>
    </p:spTree>
    <p:extLst>
      <p:ext uri="{BB962C8B-B14F-4D97-AF65-F5344CB8AC3E}">
        <p14:creationId xmlns:p14="http://schemas.microsoft.com/office/powerpoint/2010/main" val="297197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D4B648-0A7C-4C7E-87C8-29A0A9133D4B}"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9A1BAC-7098-451F-9402-076BCE3664AD}" type="slidenum">
              <a:rPr lang="en-US"/>
              <a:pPr>
                <a:defRPr/>
              </a:pPr>
              <a:t>‹Nº›</a:t>
            </a:fld>
            <a:endParaRPr lang="en-US"/>
          </a:p>
        </p:txBody>
      </p:sp>
    </p:spTree>
    <p:extLst>
      <p:ext uri="{BB962C8B-B14F-4D97-AF65-F5344CB8AC3E}">
        <p14:creationId xmlns:p14="http://schemas.microsoft.com/office/powerpoint/2010/main" val="1547916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F2E84D-1AD7-4D3B-9BA4-D2D731EC20E8}"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19172F-6F65-49C7-A313-AB1BCC634B0A}" type="slidenum">
              <a:rPr lang="en-US"/>
              <a:pPr>
                <a:defRPr/>
              </a:pPr>
              <a:t>‹Nº›</a:t>
            </a:fld>
            <a:endParaRPr lang="en-US"/>
          </a:p>
        </p:txBody>
      </p:sp>
    </p:spTree>
    <p:extLst>
      <p:ext uri="{BB962C8B-B14F-4D97-AF65-F5344CB8AC3E}">
        <p14:creationId xmlns:p14="http://schemas.microsoft.com/office/powerpoint/2010/main" val="157788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8FAE4D-325F-4BC3-A9FF-F69150936FE4}"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98DA39-67BA-479E-BDCE-E7B44CD1F97A}" type="slidenum">
              <a:rPr lang="en-US"/>
              <a:pPr>
                <a:defRPr/>
              </a:pPr>
              <a:t>‹Nº›</a:t>
            </a:fld>
            <a:endParaRPr lang="en-US"/>
          </a:p>
        </p:txBody>
      </p:sp>
    </p:spTree>
    <p:extLst>
      <p:ext uri="{BB962C8B-B14F-4D97-AF65-F5344CB8AC3E}">
        <p14:creationId xmlns:p14="http://schemas.microsoft.com/office/powerpoint/2010/main" val="3596747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3F4C323-283D-45D0-9A6D-5852239EEBA1}" type="datetimeFigureOut">
              <a:rPr lang="en-US"/>
              <a:pPr>
                <a:defRPr/>
              </a:pPr>
              <a:t>2/10/2015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5DDA20-C20E-4504-82A6-0F35836F3E37}" type="slidenum">
              <a:rPr lang="en-US"/>
              <a:pPr>
                <a:defRPr/>
              </a:pPr>
              <a:t>‹Nº›</a:t>
            </a:fld>
            <a:endParaRPr lang="en-US"/>
          </a:p>
        </p:txBody>
      </p:sp>
    </p:spTree>
    <p:extLst>
      <p:ext uri="{BB962C8B-B14F-4D97-AF65-F5344CB8AC3E}">
        <p14:creationId xmlns:p14="http://schemas.microsoft.com/office/powerpoint/2010/main" val="41801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B1937ED-4128-4772-8ADF-EE25FD85FC3B}" type="datetimeFigureOut">
              <a:rPr lang="en-US"/>
              <a:pPr>
                <a:defRPr/>
              </a:pPr>
              <a:t>2/10/2015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6D2B9F1-8CC1-46E4-8C60-E89DDF618856}" type="slidenum">
              <a:rPr lang="en-US"/>
              <a:pPr>
                <a:defRPr/>
              </a:pPr>
              <a:t>‹Nº›</a:t>
            </a:fld>
            <a:endParaRPr lang="en-US"/>
          </a:p>
        </p:txBody>
      </p:sp>
    </p:spTree>
    <p:extLst>
      <p:ext uri="{BB962C8B-B14F-4D97-AF65-F5344CB8AC3E}">
        <p14:creationId xmlns:p14="http://schemas.microsoft.com/office/powerpoint/2010/main" val="56230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FD43203-9780-4D73-B437-B44AB208EE7E}" type="datetimeFigureOut">
              <a:rPr lang="en-US"/>
              <a:pPr>
                <a:defRPr/>
              </a:pPr>
              <a:t>2/10/2015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5D6776F-338C-4CDD-B463-0A9408ED0786}" type="slidenum">
              <a:rPr lang="en-US"/>
              <a:pPr>
                <a:defRPr/>
              </a:pPr>
              <a:t>‹Nº›</a:t>
            </a:fld>
            <a:endParaRPr lang="en-US"/>
          </a:p>
        </p:txBody>
      </p:sp>
    </p:spTree>
    <p:extLst>
      <p:ext uri="{BB962C8B-B14F-4D97-AF65-F5344CB8AC3E}">
        <p14:creationId xmlns:p14="http://schemas.microsoft.com/office/powerpoint/2010/main" val="3663807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5414797-681D-49D0-A93B-3BC9A1EA2ACE}" type="datetimeFigureOut">
              <a:rPr lang="en-US"/>
              <a:pPr>
                <a:defRPr/>
              </a:pPr>
              <a:t>2/10/2015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B876304-75A0-46C1-AA92-7ACF961EFDC9}" type="slidenum">
              <a:rPr lang="en-US"/>
              <a:pPr>
                <a:defRPr/>
              </a:pPr>
              <a:t>‹Nº›</a:t>
            </a:fld>
            <a:endParaRPr lang="en-US"/>
          </a:p>
        </p:txBody>
      </p:sp>
    </p:spTree>
    <p:extLst>
      <p:ext uri="{BB962C8B-B14F-4D97-AF65-F5344CB8AC3E}">
        <p14:creationId xmlns:p14="http://schemas.microsoft.com/office/powerpoint/2010/main" val="308584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2413232-E7A2-4A1C-9C08-833276E84262}" type="datetimeFigureOut">
              <a:rPr lang="en-US"/>
              <a:pPr>
                <a:defRPr/>
              </a:pPr>
              <a:t>2/10/2015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345FD71-A93E-43C4-86D1-A6DA74718AD9}" type="slidenum">
              <a:rPr lang="en-US"/>
              <a:pPr>
                <a:defRPr/>
              </a:pPr>
              <a:t>‹Nº›</a:t>
            </a:fld>
            <a:endParaRPr lang="en-US"/>
          </a:p>
        </p:txBody>
      </p:sp>
    </p:spTree>
    <p:extLst>
      <p:ext uri="{BB962C8B-B14F-4D97-AF65-F5344CB8AC3E}">
        <p14:creationId xmlns:p14="http://schemas.microsoft.com/office/powerpoint/2010/main" val="369607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69EC9C-2A21-4CC7-AB5F-E7430BBD7B66}" type="datetimeFigureOut">
              <a:rPr lang="en-US"/>
              <a:pPr>
                <a:defRPr/>
              </a:pPr>
              <a:t>2/10/2015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5FE7EBC-30EF-47F4-A69C-A3B90A73A2DF}" type="slidenum">
              <a:rPr lang="en-US"/>
              <a:pPr>
                <a:defRPr/>
              </a:pPr>
              <a:t>‹Nº›</a:t>
            </a:fld>
            <a:endParaRPr lang="en-US"/>
          </a:p>
        </p:txBody>
      </p:sp>
    </p:spTree>
    <p:extLst>
      <p:ext uri="{BB962C8B-B14F-4D97-AF65-F5344CB8AC3E}">
        <p14:creationId xmlns:p14="http://schemas.microsoft.com/office/powerpoint/2010/main" val="1254354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550AF0-0702-4B1C-9A86-21AA616FE6D9}" type="datetimeFigureOut">
              <a:rPr lang="en-US"/>
              <a:pPr>
                <a:defRPr/>
              </a:pPr>
              <a:t>2/10/2015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9932FA-381E-4C3A-A4FA-09AD7C37E68E}" type="slidenum">
              <a:rPr lang="en-US"/>
              <a:pPr>
                <a:defRPr/>
              </a:pPr>
              <a:t>‹Nº›</a:t>
            </a:fld>
            <a:endParaRPr lang="en-US"/>
          </a:p>
        </p:txBody>
      </p:sp>
    </p:spTree>
    <p:extLst>
      <p:ext uri="{BB962C8B-B14F-4D97-AF65-F5344CB8AC3E}">
        <p14:creationId xmlns:p14="http://schemas.microsoft.com/office/powerpoint/2010/main" val="30993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66F4977D-600F-4184-A53E-34DD42686BCD}" type="datetimeFigureOut">
              <a:rPr lang="en-US"/>
              <a:pPr>
                <a:defRPr/>
              </a:pPr>
              <a:t>2/10/2015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63C0B131-6E00-4EDD-9F43-29868C9DA1F1}"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14475"/>
            <a:ext cx="9144000" cy="4173538"/>
          </a:xfrm>
          <a:prstGeom prst="rect">
            <a:avLst/>
          </a:prstGeom>
          <a:solidFill>
            <a:schemeClr val="tx2"/>
          </a:solidFill>
          <a:ln>
            <a:noFill/>
            <a:roun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051" name="Title 1"/>
          <p:cNvSpPr>
            <a:spLocks noGrp="1"/>
          </p:cNvSpPr>
          <p:nvPr>
            <p:ph type="ctrTitle"/>
          </p:nvPr>
        </p:nvSpPr>
        <p:spPr>
          <a:xfrm>
            <a:off x="685800" y="2293938"/>
            <a:ext cx="7772400" cy="1470025"/>
          </a:xfrm>
        </p:spPr>
        <p:txBody>
          <a:bodyPr/>
          <a:lstStyle/>
          <a:p>
            <a:pPr eaLnBrk="1" hangingPunct="1"/>
            <a:r>
              <a:rPr lang="en-US" altLang="en-US" sz="2800" b="1" dirty="0" smtClean="0">
                <a:solidFill>
                  <a:schemeClr val="bg1"/>
                </a:solidFill>
                <a:latin typeface="Arial" charset="0"/>
                <a:cs typeface="Arial" charset="0"/>
              </a:rPr>
              <a:t>Introduction to the Discussion Paper on Draft Elements of a Guide to Effective Practices</a:t>
            </a:r>
          </a:p>
        </p:txBody>
      </p:sp>
      <p:sp>
        <p:nvSpPr>
          <p:cNvPr id="3" name="Subtitle 2"/>
          <p:cNvSpPr>
            <a:spLocks noGrp="1"/>
          </p:cNvSpPr>
          <p:nvPr>
            <p:ph type="subTitle" idx="1"/>
          </p:nvPr>
        </p:nvSpPr>
        <p:spPr>
          <a:xfrm>
            <a:off x="1371600" y="3810000"/>
            <a:ext cx="6400800" cy="1752600"/>
          </a:xfrm>
        </p:spPr>
        <p:txBody>
          <a:bodyPr rtlCol="0">
            <a:normAutofit/>
          </a:bodyPr>
          <a:lstStyle/>
          <a:p>
            <a:pPr eaLnBrk="1" fontAlgn="auto" hangingPunct="1">
              <a:spcAft>
                <a:spcPts val="0"/>
              </a:spcAft>
              <a:buFont typeface="Arial"/>
              <a:buNone/>
              <a:defRPr/>
            </a:pPr>
            <a:r>
              <a:rPr lang="en-US" sz="2400" dirty="0" smtClean="0">
                <a:solidFill>
                  <a:schemeClr val="bg1"/>
                </a:solidFill>
                <a:latin typeface="Arial"/>
                <a:ea typeface="+mn-ea"/>
                <a:cs typeface="Arial"/>
              </a:rPr>
              <a:t>Prof. Walter Kaelin, Envoy of the Chairmanship of the Nansen Initiative</a:t>
            </a:r>
          </a:p>
          <a:p>
            <a:pPr eaLnBrk="1" fontAlgn="auto" hangingPunct="1">
              <a:spcAft>
                <a:spcPts val="0"/>
              </a:spcAft>
              <a:buFont typeface="Arial"/>
              <a:buNone/>
              <a:defRPr/>
            </a:pPr>
            <a:r>
              <a:rPr lang="en-US" sz="2400" dirty="0" smtClean="0">
                <a:solidFill>
                  <a:schemeClr val="bg1"/>
                </a:solidFill>
                <a:latin typeface="Arial"/>
                <a:ea typeface="+mn-ea"/>
                <a:cs typeface="Arial"/>
              </a:rPr>
              <a:t>San José, 11 February 2015</a:t>
            </a:r>
          </a:p>
          <a:p>
            <a:pPr eaLnBrk="1" fontAlgn="auto" hangingPunct="1">
              <a:spcAft>
                <a:spcPts val="0"/>
              </a:spcAft>
              <a:buFont typeface="Arial"/>
              <a:buNone/>
              <a:defRPr/>
            </a:pPr>
            <a:endParaRPr lang="en-US" sz="2400" dirty="0">
              <a:solidFill>
                <a:schemeClr val="bg1"/>
              </a:solidFill>
              <a:latin typeface="Arial"/>
              <a:ea typeface="+mn-ea"/>
              <a:cs typeface="Arial"/>
            </a:endParaRPr>
          </a:p>
        </p:txBody>
      </p:sp>
      <p:pic>
        <p:nvPicPr>
          <p:cNvPr id="205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100" y="5762625"/>
            <a:ext cx="23876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3487" y="5829300"/>
            <a:ext cx="15970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692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3838" y="5784850"/>
            <a:ext cx="984250" cy="668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57" name="Rectangle 1"/>
          <p:cNvSpPr>
            <a:spLocks noChangeArrowheads="1"/>
          </p:cNvSpPr>
          <p:nvPr/>
        </p:nvSpPr>
        <p:spPr bwMode="auto">
          <a:xfrm>
            <a:off x="165100" y="6508749"/>
            <a:ext cx="8788400" cy="2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US" altLang="en-US" sz="800" dirty="0"/>
              <a:t>The Nansen Initiative is primarily funded by the governments of Norway and Switzerland. The Initiative also benefits from generous funding from the European </a:t>
            </a:r>
            <a:r>
              <a:rPr lang="en-US" altLang="en-US" sz="800" dirty="0" smtClean="0"/>
              <a:t>Commission and  Germany .</a:t>
            </a:r>
            <a:endParaRPr lang="en-GB" altLang="en-US" sz="800" dirty="0"/>
          </a:p>
        </p:txBody>
      </p:sp>
      <p:pic>
        <p:nvPicPr>
          <p:cNvPr id="2058" name="Picture 10" descr="imagesCA140GJ8"/>
          <p:cNvPicPr>
            <a:picLocks noChangeAspect="1" noChangeArrowheads="1"/>
          </p:cNvPicPr>
          <p:nvPr/>
        </p:nvPicPr>
        <p:blipFill>
          <a:blip r:embed="rId6">
            <a:extLst>
              <a:ext uri="{28A0092B-C50C-407E-A947-70E740481C1C}">
                <a14:useLocalDpi xmlns:a14="http://schemas.microsoft.com/office/drawing/2010/main" val="0"/>
              </a:ext>
            </a:extLst>
          </a:blip>
          <a:srcRect b="7973"/>
          <a:stretch>
            <a:fillRect/>
          </a:stretch>
        </p:blipFill>
        <p:spPr bwMode="auto">
          <a:xfrm>
            <a:off x="2692400" y="-22225"/>
            <a:ext cx="2638425"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1" descr="IMG_4839edited3"/>
          <p:cNvPicPr>
            <a:picLocks noChangeAspect="1" noChangeArrowheads="1"/>
          </p:cNvPicPr>
          <p:nvPr/>
        </p:nvPicPr>
        <p:blipFill>
          <a:blip r:embed="rId7">
            <a:extLst>
              <a:ext uri="{28A0092B-C50C-407E-A947-70E740481C1C}">
                <a14:useLocalDpi xmlns:a14="http://schemas.microsoft.com/office/drawing/2010/main" val="0"/>
              </a:ext>
            </a:extLst>
          </a:blip>
          <a:srcRect b="10310"/>
          <a:stretch>
            <a:fillRect/>
          </a:stretch>
        </p:blipFill>
        <p:spPr bwMode="auto">
          <a:xfrm>
            <a:off x="5330825" y="-22225"/>
            <a:ext cx="2289175"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2" descr="darfur_displaced002_1x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0" y="-22225"/>
            <a:ext cx="15367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a:off x="0" y="1514475"/>
            <a:ext cx="9156700"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000" b="1" dirty="0" smtClean="0"/>
              <a:t>Positive use of immigration discretion on humanitarian grounds</a:t>
            </a:r>
            <a:endParaRPr lang="de-CH" sz="3600" b="1" dirty="0"/>
          </a:p>
        </p:txBody>
      </p:sp>
      <p:sp>
        <p:nvSpPr>
          <p:cNvPr id="3" name="Inhaltsplatzhalter 2"/>
          <p:cNvSpPr>
            <a:spLocks noGrp="1"/>
          </p:cNvSpPr>
          <p:nvPr>
            <p:ph idx="1"/>
          </p:nvPr>
        </p:nvSpPr>
        <p:spPr>
          <a:xfrm>
            <a:off x="290286" y="1600200"/>
            <a:ext cx="8665028" cy="5047343"/>
          </a:xfrm>
        </p:spPr>
        <p:txBody>
          <a:bodyPr/>
          <a:lstStyle/>
          <a:p>
            <a:pPr marL="0" indent="0">
              <a:buNone/>
            </a:pPr>
            <a:r>
              <a:rPr lang="en-US" sz="3600" dirty="0" smtClean="0">
                <a:latin typeface="Arial Narrow" panose="020B0606020202030204" pitchFamily="34" charset="0"/>
              </a:rPr>
              <a:t>Two elements:</a:t>
            </a:r>
          </a:p>
          <a:p>
            <a:r>
              <a:rPr lang="en-US" sz="3600" u="sng" dirty="0" smtClean="0">
                <a:latin typeface="Arial Narrow" panose="020B0606020202030204" pitchFamily="34" charset="0"/>
              </a:rPr>
              <a:t>Providing</a:t>
            </a:r>
            <a:r>
              <a:rPr lang="en-US" sz="3600" dirty="0" smtClean="0">
                <a:latin typeface="Arial Narrow" panose="020B0606020202030204" pitchFamily="34" charset="0"/>
              </a:rPr>
              <a:t> for discretion on humanitarian grounds</a:t>
            </a:r>
          </a:p>
          <a:p>
            <a:r>
              <a:rPr lang="en-US" sz="3600" u="sng" dirty="0">
                <a:latin typeface="Arial Narrow" panose="020B0606020202030204" pitchFamily="34" charset="0"/>
              </a:rPr>
              <a:t>Exercising</a:t>
            </a:r>
            <a:r>
              <a:rPr lang="en-US" sz="3600" dirty="0">
                <a:latin typeface="Arial Narrow" panose="020B0606020202030204" pitchFamily="34" charset="0"/>
              </a:rPr>
              <a:t> discretion on humanitarian </a:t>
            </a:r>
            <a:r>
              <a:rPr lang="en-US" sz="3600" dirty="0" smtClean="0">
                <a:latin typeface="Arial Narrow" panose="020B0606020202030204" pitchFamily="34" charset="0"/>
              </a:rPr>
              <a:t>grounds [paras. 28 – 30]</a:t>
            </a:r>
            <a:endParaRPr lang="en-US" sz="3600" dirty="0">
              <a:latin typeface="Arial Narrow" panose="020B0606020202030204" pitchFamily="34" charset="0"/>
            </a:endParaRPr>
          </a:p>
          <a:p>
            <a:pPr marL="0" indent="0">
              <a:buNone/>
            </a:pPr>
            <a:endParaRPr lang="en-US" dirty="0">
              <a:latin typeface="Arial Narrow" panose="020B0606020202030204" pitchFamily="34" charset="0"/>
            </a:endParaRPr>
          </a:p>
        </p:txBody>
      </p:sp>
    </p:spTree>
    <p:extLst>
      <p:ext uri="{BB962C8B-B14F-4D97-AF65-F5344CB8AC3E}">
        <p14:creationId xmlns:p14="http://schemas.microsoft.com/office/powerpoint/2010/main" val="64565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0286" y="138546"/>
            <a:ext cx="8665028" cy="692727"/>
          </a:xfrm>
        </p:spPr>
        <p:txBody>
          <a:bodyPr/>
          <a:lstStyle/>
          <a:p>
            <a:pPr algn="l"/>
            <a:r>
              <a:rPr lang="en-US" sz="2400" b="1" dirty="0" smtClean="0"/>
              <a:t>Positive use of immigration discretion on humanitarian grounds …</a:t>
            </a:r>
            <a:endParaRPr lang="de-CH" sz="2000" b="1" dirty="0"/>
          </a:p>
        </p:txBody>
      </p:sp>
      <p:sp>
        <p:nvSpPr>
          <p:cNvPr id="3" name="Inhaltsplatzhalter 2"/>
          <p:cNvSpPr>
            <a:spLocks noGrp="1"/>
          </p:cNvSpPr>
          <p:nvPr>
            <p:ph idx="1"/>
          </p:nvPr>
        </p:nvSpPr>
        <p:spPr>
          <a:xfrm>
            <a:off x="290286" y="831274"/>
            <a:ext cx="8665028" cy="5816270"/>
          </a:xfrm>
        </p:spPr>
        <p:txBody>
          <a:bodyPr/>
          <a:lstStyle/>
          <a:p>
            <a:pPr marL="0" indent="0">
              <a:buNone/>
            </a:pPr>
            <a:r>
              <a:rPr lang="en-US" dirty="0" smtClean="0">
                <a:latin typeface="Arial Narrow" panose="020B0606020202030204" pitchFamily="34" charset="0"/>
              </a:rPr>
              <a:t>Humanitarian reasons on </a:t>
            </a:r>
            <a:r>
              <a:rPr lang="en-US" dirty="0">
                <a:latin typeface="Arial Narrow" panose="020B0606020202030204" pitchFamily="34" charset="0"/>
              </a:rPr>
              <a:t>an </a:t>
            </a:r>
            <a:r>
              <a:rPr lang="en-US" u="sng" dirty="0">
                <a:latin typeface="Arial Narrow" panose="020B0606020202030204" pitchFamily="34" charset="0"/>
              </a:rPr>
              <a:t>individual </a:t>
            </a:r>
            <a:r>
              <a:rPr lang="en-US" u="sng" dirty="0" smtClean="0">
                <a:latin typeface="Arial Narrow" panose="020B0606020202030204" pitchFamily="34" charset="0"/>
              </a:rPr>
              <a:t>basis </a:t>
            </a:r>
            <a:r>
              <a:rPr lang="en-US" dirty="0" smtClean="0">
                <a:latin typeface="Arial Narrow" panose="020B0606020202030204" pitchFamily="34" charset="0"/>
              </a:rPr>
              <a:t>where </a:t>
            </a:r>
            <a:r>
              <a:rPr lang="en-US" dirty="0">
                <a:latin typeface="Arial Narrow" panose="020B0606020202030204" pitchFamily="34" charset="0"/>
              </a:rPr>
              <a:t>the relevant person is </a:t>
            </a:r>
            <a:r>
              <a:rPr lang="en-US" dirty="0" smtClean="0">
                <a:latin typeface="Arial Narrow" panose="020B0606020202030204" pitchFamily="34" charset="0"/>
              </a:rPr>
              <a:t>seriously </a:t>
            </a:r>
            <a:r>
              <a:rPr lang="en-US" dirty="0">
                <a:latin typeface="Arial Narrow" panose="020B0606020202030204" pitchFamily="34" charset="0"/>
              </a:rPr>
              <a:t>and personally affected by the </a:t>
            </a:r>
            <a:r>
              <a:rPr lang="en-US" dirty="0" smtClean="0">
                <a:latin typeface="Arial Narrow" panose="020B0606020202030204" pitchFamily="34" charset="0"/>
              </a:rPr>
              <a:t>disaster:</a:t>
            </a:r>
          </a:p>
          <a:p>
            <a:pPr marL="514350" indent="-514350">
              <a:buFont typeface="+mj-lt"/>
              <a:buAutoNum type="arabicPeriod"/>
            </a:pPr>
            <a:r>
              <a:rPr lang="en-US" sz="2800" dirty="0" smtClean="0">
                <a:latin typeface="Arial Narrow" panose="020B0606020202030204" pitchFamily="34" charset="0"/>
              </a:rPr>
              <a:t>Victim of the disaster  / Survivor but facing extreme hardship in the aftermath of the disaster</a:t>
            </a:r>
          </a:p>
          <a:p>
            <a:pPr marL="514350" indent="-514350">
              <a:buFont typeface="+mj-lt"/>
              <a:buAutoNum type="arabicPeriod"/>
            </a:pPr>
            <a:r>
              <a:rPr lang="en-US" sz="2800" dirty="0">
                <a:latin typeface="Arial Narrow" panose="020B0606020202030204" pitchFamily="34" charset="0"/>
              </a:rPr>
              <a:t>Direct and serious impact </a:t>
            </a:r>
            <a:r>
              <a:rPr lang="en-US" sz="2800" dirty="0" smtClean="0">
                <a:latin typeface="Arial Narrow" panose="020B0606020202030204" pitchFamily="34" charset="0"/>
              </a:rPr>
              <a:t>is consequence of </a:t>
            </a:r>
            <a:r>
              <a:rPr lang="en-US" sz="2800" dirty="0">
                <a:latin typeface="Arial Narrow" panose="020B0606020202030204" pitchFamily="34" charset="0"/>
              </a:rPr>
              <a:t>the disaster </a:t>
            </a:r>
            <a:endParaRPr lang="en-US" sz="2800" dirty="0" smtClean="0">
              <a:latin typeface="Arial Narrow" panose="020B0606020202030204" pitchFamily="34" charset="0"/>
            </a:endParaRPr>
          </a:p>
          <a:p>
            <a:pPr marL="514350" indent="-514350">
              <a:buFont typeface="+mj-lt"/>
              <a:buAutoNum type="arabicPeriod"/>
            </a:pPr>
            <a:r>
              <a:rPr lang="en-US" sz="2800" dirty="0" smtClean="0">
                <a:latin typeface="Arial Narrow" panose="020B0606020202030204" pitchFamily="34" charset="0"/>
              </a:rPr>
              <a:t>Special vulnerabilities to be taken into account</a:t>
            </a:r>
          </a:p>
          <a:p>
            <a:pPr marL="514350" indent="-514350">
              <a:buFont typeface="+mj-lt"/>
              <a:buAutoNum type="arabicPeriod"/>
            </a:pPr>
            <a:r>
              <a:rPr lang="en-US" sz="2800" dirty="0" smtClean="0">
                <a:latin typeface="Arial Narrow" panose="020B0606020202030204" pitchFamily="34" charset="0"/>
              </a:rPr>
              <a:t>Absence of strong contrary factors (criminality etc.)</a:t>
            </a:r>
          </a:p>
          <a:p>
            <a:pPr marL="514350" indent="-514350">
              <a:buFont typeface="+mj-lt"/>
              <a:buAutoNum type="arabicPeriod"/>
            </a:pPr>
            <a:r>
              <a:rPr lang="en-US" sz="2800" dirty="0" smtClean="0">
                <a:latin typeface="Arial Narrow" panose="020B0606020202030204" pitchFamily="34" charset="0"/>
              </a:rPr>
              <a:t>Serious impact might result from combination of disaster and other humanitarian factors. [paras. 31 – 37]</a:t>
            </a:r>
          </a:p>
          <a:p>
            <a:pPr marL="514350" indent="-514350">
              <a:buFont typeface="+mj-lt"/>
              <a:buAutoNum type="arabicPeriod"/>
            </a:pPr>
            <a:endParaRPr lang="en-US" sz="2800" dirty="0">
              <a:latin typeface="Arial Narrow" panose="020B0606020202030204" pitchFamily="34" charset="0"/>
            </a:endParaRPr>
          </a:p>
          <a:p>
            <a:endParaRPr lang="en-US" sz="3600" dirty="0">
              <a:latin typeface="Arial Narrow" panose="020B0606020202030204" pitchFamily="34" charset="0"/>
            </a:endParaRPr>
          </a:p>
          <a:p>
            <a:pPr marL="0" indent="0">
              <a:buNone/>
            </a:pPr>
            <a:endParaRPr lang="en-US" dirty="0">
              <a:latin typeface="Arial Narrow" panose="020B0606020202030204" pitchFamily="34" charset="0"/>
            </a:endParaRPr>
          </a:p>
        </p:txBody>
      </p:sp>
    </p:spTree>
    <p:extLst>
      <p:ext uri="{BB962C8B-B14F-4D97-AF65-F5344CB8AC3E}">
        <p14:creationId xmlns:p14="http://schemas.microsoft.com/office/powerpoint/2010/main" val="826216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0286" y="138546"/>
            <a:ext cx="8665028" cy="692727"/>
          </a:xfrm>
        </p:spPr>
        <p:txBody>
          <a:bodyPr/>
          <a:lstStyle/>
          <a:p>
            <a:pPr algn="l"/>
            <a:r>
              <a:rPr lang="en-US" sz="2400" b="1" dirty="0" smtClean="0"/>
              <a:t>Positive use of immigration discretion on humanitarian grounds …</a:t>
            </a:r>
            <a:endParaRPr lang="de-CH" sz="2000" b="1" dirty="0"/>
          </a:p>
        </p:txBody>
      </p:sp>
      <p:sp>
        <p:nvSpPr>
          <p:cNvPr id="3" name="Inhaltsplatzhalter 2"/>
          <p:cNvSpPr>
            <a:spLocks noGrp="1"/>
          </p:cNvSpPr>
          <p:nvPr>
            <p:ph idx="1"/>
          </p:nvPr>
        </p:nvSpPr>
        <p:spPr>
          <a:xfrm>
            <a:off x="401782" y="1440872"/>
            <a:ext cx="8553532" cy="5206671"/>
          </a:xfrm>
        </p:spPr>
        <p:txBody>
          <a:bodyPr/>
          <a:lstStyle/>
          <a:p>
            <a:pPr marL="0" indent="0">
              <a:buNone/>
            </a:pPr>
            <a:r>
              <a:rPr lang="en-US" dirty="0" smtClean="0">
                <a:latin typeface="Arial Narrow" panose="020B0606020202030204" pitchFamily="34" charset="0"/>
              </a:rPr>
              <a:t>Humanitarian reasons on a  </a:t>
            </a:r>
            <a:r>
              <a:rPr lang="en-US" u="sng" dirty="0" smtClean="0">
                <a:latin typeface="Arial Narrow" panose="020B0606020202030204" pitchFamily="34" charset="0"/>
              </a:rPr>
              <a:t>group basis </a:t>
            </a:r>
            <a:r>
              <a:rPr lang="en-US" dirty="0" smtClean="0">
                <a:latin typeface="Arial Narrow" panose="020B0606020202030204" pitchFamily="34" charset="0"/>
              </a:rPr>
              <a:t>in situations of mass-influx [para. 38]</a:t>
            </a:r>
            <a:endParaRPr lang="en-US" sz="2800" dirty="0">
              <a:latin typeface="Arial Narrow" panose="020B0606020202030204" pitchFamily="34" charset="0"/>
            </a:endParaRPr>
          </a:p>
        </p:txBody>
      </p:sp>
    </p:spTree>
    <p:extLst>
      <p:ext uri="{BB962C8B-B14F-4D97-AF65-F5344CB8AC3E}">
        <p14:creationId xmlns:p14="http://schemas.microsoft.com/office/powerpoint/2010/main" val="2560109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000" b="1" dirty="0" smtClean="0"/>
              <a:t>Obligations limiting discretion</a:t>
            </a:r>
            <a:endParaRPr lang="de-CH" sz="3600" b="1" dirty="0"/>
          </a:p>
        </p:txBody>
      </p:sp>
      <p:sp>
        <p:nvSpPr>
          <p:cNvPr id="3" name="Inhaltsplatzhalter 2"/>
          <p:cNvSpPr>
            <a:spLocks noGrp="1"/>
          </p:cNvSpPr>
          <p:nvPr>
            <p:ph idx="1"/>
          </p:nvPr>
        </p:nvSpPr>
        <p:spPr>
          <a:xfrm>
            <a:off x="290286" y="1600200"/>
            <a:ext cx="8665028" cy="5047343"/>
          </a:xfrm>
        </p:spPr>
        <p:txBody>
          <a:bodyPr/>
          <a:lstStyle/>
          <a:p>
            <a:r>
              <a:rPr lang="en-US" sz="3600" dirty="0" smtClean="0">
                <a:latin typeface="Arial Narrow" panose="020B0606020202030204" pitchFamily="34" charset="0"/>
              </a:rPr>
              <a:t>Human rights considerations [para. 40]</a:t>
            </a:r>
          </a:p>
          <a:p>
            <a:r>
              <a:rPr lang="en-US" sz="3600" dirty="0" smtClean="0">
                <a:latin typeface="Arial Narrow" panose="020B0606020202030204" pitchFamily="34" charset="0"/>
              </a:rPr>
              <a:t>Child rights considerations [para. 41]</a:t>
            </a:r>
          </a:p>
          <a:p>
            <a:r>
              <a:rPr lang="en-US" sz="3600" dirty="0" smtClean="0">
                <a:latin typeface="Arial Narrow" panose="020B0606020202030204" pitchFamily="34" charset="0"/>
              </a:rPr>
              <a:t>Considerations relating to victims of people-trafficking and –smuggling [para. 42]</a:t>
            </a:r>
          </a:p>
          <a:p>
            <a:r>
              <a:rPr lang="en-US" sz="3600" dirty="0" smtClean="0">
                <a:latin typeface="Arial Narrow" panose="020B0606020202030204" pitchFamily="34" charset="0"/>
              </a:rPr>
              <a:t>Considerations relating to refugee status and complementary protection </a:t>
            </a:r>
            <a:r>
              <a:rPr lang="en-US" sz="3600" smtClean="0">
                <a:latin typeface="Arial Narrow" panose="020B0606020202030204" pitchFamily="34" charset="0"/>
              </a:rPr>
              <a:t>[</a:t>
            </a:r>
            <a:r>
              <a:rPr lang="en-US" sz="3600" smtClean="0">
                <a:latin typeface="Arial Narrow" panose="020B0606020202030204" pitchFamily="34" charset="0"/>
              </a:rPr>
              <a:t>para. </a:t>
            </a:r>
            <a:r>
              <a:rPr lang="en-US" sz="3600" dirty="0" smtClean="0">
                <a:latin typeface="Arial Narrow" panose="020B0606020202030204" pitchFamily="34" charset="0"/>
              </a:rPr>
              <a:t>43]</a:t>
            </a:r>
            <a:endParaRPr lang="en-US" sz="3600" dirty="0">
              <a:latin typeface="Arial Narrow" panose="020B0606020202030204" pitchFamily="34" charset="0"/>
            </a:endParaRPr>
          </a:p>
        </p:txBody>
      </p:sp>
    </p:spTree>
    <p:extLst>
      <p:ext uri="{BB962C8B-B14F-4D97-AF65-F5344CB8AC3E}">
        <p14:creationId xmlns:p14="http://schemas.microsoft.com/office/powerpoint/2010/main" val="161029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1489075"/>
            <a:ext cx="7772400" cy="1470025"/>
          </a:xfrm>
        </p:spPr>
        <p:txBody>
          <a:bodyPr/>
          <a:lstStyle/>
          <a:p>
            <a:r>
              <a:rPr lang="en-US" altLang="en-US" sz="3200" b="1" smtClean="0">
                <a:solidFill>
                  <a:schemeClr val="tx2"/>
                </a:solidFill>
                <a:latin typeface="Arial" charset="0"/>
                <a:cs typeface="Arial" charset="0"/>
              </a:rPr>
              <a:t>Thank you for your attention</a:t>
            </a:r>
            <a:endParaRPr lang="en-GB" altLang="en-US" sz="3200" smtClean="0"/>
          </a:p>
        </p:txBody>
      </p:sp>
      <p:sp>
        <p:nvSpPr>
          <p:cNvPr id="3" name="Subtitle 2"/>
          <p:cNvSpPr>
            <a:spLocks noGrp="1"/>
          </p:cNvSpPr>
          <p:nvPr>
            <p:ph type="subTitle" idx="1"/>
          </p:nvPr>
        </p:nvSpPr>
        <p:spPr>
          <a:xfrm>
            <a:off x="1371600" y="2734005"/>
            <a:ext cx="6400800" cy="1752600"/>
          </a:xfrm>
        </p:spPr>
        <p:txBody>
          <a:bodyPr/>
          <a:lstStyle/>
          <a:p>
            <a:pPr>
              <a:defRPr/>
            </a:pPr>
            <a:r>
              <a:rPr lang="en-US" sz="2800" b="1" dirty="0" smtClean="0">
                <a:solidFill>
                  <a:schemeClr val="tx1">
                    <a:lumMod val="85000"/>
                    <a:lumOff val="15000"/>
                  </a:schemeClr>
                </a:solidFill>
              </a:rPr>
              <a:t>www.nanseninitiative.org</a:t>
            </a:r>
            <a:endParaRPr lang="en-GB" sz="2800" b="1" dirty="0">
              <a:solidFill>
                <a:schemeClr val="tx1">
                  <a:lumMod val="85000"/>
                  <a:lumOff val="15000"/>
                </a:schemeClr>
              </a:solidFill>
            </a:endParaRPr>
          </a:p>
        </p:txBody>
      </p:sp>
      <p:sp>
        <p:nvSpPr>
          <p:cNvPr id="4100" name="Rectangle 11"/>
          <p:cNvSpPr>
            <a:spLocks noChangeArrowheads="1"/>
          </p:cNvSpPr>
          <p:nvPr/>
        </p:nvSpPr>
        <p:spPr bwMode="auto">
          <a:xfrm>
            <a:off x="209550" y="6019799"/>
            <a:ext cx="67731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US" altLang="en-US" sz="800" dirty="0"/>
              <a:t>The Nansen Initiative is primarily funded by the governments of Norway and Switzerland. The Initiative also benefits from generous funding from the European Union.</a:t>
            </a:r>
            <a:endParaRPr lang="en-GB" altLang="en-US" sz="800" dirty="0"/>
          </a:p>
        </p:txBody>
      </p:sp>
      <p:sp>
        <p:nvSpPr>
          <p:cNvPr id="4101" name="Text Box 2"/>
          <p:cNvSpPr txBox="1">
            <a:spLocks noChangeArrowheads="1"/>
          </p:cNvSpPr>
          <p:nvPr/>
        </p:nvSpPr>
        <p:spPr bwMode="auto">
          <a:xfrm>
            <a:off x="530143" y="6346824"/>
            <a:ext cx="6108164"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spcAft>
                <a:spcPts val="1000"/>
              </a:spcAft>
              <a:buFontTx/>
              <a:buNone/>
            </a:pPr>
            <a:r>
              <a:rPr lang="en-GB" altLang="en-US" sz="800" dirty="0">
                <a:solidFill>
                  <a:srgbClr val="000000"/>
                </a:solidFill>
              </a:rPr>
              <a:t>The European Commission is the EU’s executive body. “The European Union is made up of 27 Member States who have decided to gradually link together their know-how, resources and destinies. Together, during a period of enlargement of 50 years, they have built a zone of stability, democracy and sustainable development whilst maintaining cultural diversity, tolerance and individual freedoms. The European Union is committed to sharing its achievements and its values with countries and peoples beyond its borders”.</a:t>
            </a:r>
            <a:endParaRPr lang="en-US" altLang="en-US" sz="800" dirty="0"/>
          </a:p>
        </p:txBody>
      </p:sp>
      <p:pic>
        <p:nvPicPr>
          <p:cNvPr id="410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2011363"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75" y="5322888"/>
            <a:ext cx="23876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90775" y="5356225"/>
            <a:ext cx="15970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74787" y="5192260"/>
            <a:ext cx="984250" cy="668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000" b="1" dirty="0" smtClean="0"/>
              <a:t>Purpose</a:t>
            </a:r>
            <a:endParaRPr lang="de-CH" sz="4000" b="1" dirty="0"/>
          </a:p>
        </p:txBody>
      </p:sp>
      <p:sp>
        <p:nvSpPr>
          <p:cNvPr id="3" name="Inhaltsplatzhalter 2"/>
          <p:cNvSpPr>
            <a:spLocks noGrp="1"/>
          </p:cNvSpPr>
          <p:nvPr>
            <p:ph idx="1"/>
          </p:nvPr>
        </p:nvSpPr>
        <p:spPr>
          <a:xfrm>
            <a:off x="457200" y="1417638"/>
            <a:ext cx="8498114" cy="5056908"/>
          </a:xfrm>
        </p:spPr>
        <p:txBody>
          <a:bodyPr/>
          <a:lstStyle/>
          <a:p>
            <a:r>
              <a:rPr lang="en-US" dirty="0">
                <a:latin typeface="Arial Narrow" panose="020B0606020202030204" pitchFamily="34" charset="0"/>
              </a:rPr>
              <a:t>T</a:t>
            </a:r>
            <a:r>
              <a:rPr lang="en-US" dirty="0" smtClean="0">
                <a:latin typeface="Arial Narrow" panose="020B0606020202030204" pitchFamily="34" charset="0"/>
              </a:rPr>
              <a:t>o </a:t>
            </a:r>
            <a:r>
              <a:rPr lang="en-US" dirty="0">
                <a:latin typeface="Arial Narrow" panose="020B0606020202030204" pitchFamily="34" charset="0"/>
              </a:rPr>
              <a:t>facilitate the deliberations about possible elements of a </a:t>
            </a:r>
            <a:r>
              <a:rPr lang="en-US" dirty="0" smtClean="0">
                <a:latin typeface="Arial Narrow" panose="020B0606020202030204" pitchFamily="34" charset="0"/>
              </a:rPr>
              <a:t>Guide </a:t>
            </a:r>
            <a:r>
              <a:rPr lang="en-US" dirty="0">
                <a:latin typeface="Arial Narrow" panose="020B0606020202030204" pitchFamily="34" charset="0"/>
              </a:rPr>
              <a:t>on </a:t>
            </a:r>
            <a:r>
              <a:rPr lang="en-US" dirty="0" smtClean="0">
                <a:latin typeface="Arial Narrow" panose="020B0606020202030204" pitchFamily="34" charset="0"/>
              </a:rPr>
              <a:t>Effective Practices </a:t>
            </a:r>
            <a:r>
              <a:rPr lang="en-US" dirty="0">
                <a:latin typeface="Arial Narrow" panose="020B0606020202030204" pitchFamily="34" charset="0"/>
              </a:rPr>
              <a:t>that can assist immigration authorities of </a:t>
            </a:r>
            <a:r>
              <a:rPr lang="en-US" dirty="0" smtClean="0">
                <a:latin typeface="Arial Narrow" panose="020B0606020202030204" pitchFamily="34" charset="0"/>
              </a:rPr>
              <a:t>RCM participating countries </a:t>
            </a:r>
            <a:r>
              <a:rPr lang="en-US" dirty="0">
                <a:latin typeface="Arial Narrow" panose="020B0606020202030204" pitchFamily="34" charset="0"/>
              </a:rPr>
              <a:t>in the application of relevant domestic laws and policies by highlighting effective practices that </a:t>
            </a:r>
            <a:r>
              <a:rPr lang="en-US" dirty="0" smtClean="0">
                <a:latin typeface="Arial Narrow" panose="020B0606020202030204" pitchFamily="34" charset="0"/>
              </a:rPr>
              <a:t>are </a:t>
            </a:r>
            <a:r>
              <a:rPr lang="en-US" dirty="0">
                <a:latin typeface="Arial Narrow" panose="020B0606020202030204" pitchFamily="34" charset="0"/>
              </a:rPr>
              <a:t>mainly drawn from state practice in the RCM region</a:t>
            </a:r>
            <a:r>
              <a:rPr lang="en-US" dirty="0" smtClean="0">
                <a:latin typeface="Arial Narrow" panose="020B0606020202030204" pitchFamily="34" charset="0"/>
              </a:rPr>
              <a:t>.</a:t>
            </a:r>
            <a:r>
              <a:rPr lang="de-CH" dirty="0" smtClean="0">
                <a:latin typeface="Arial Narrow" panose="020B0606020202030204" pitchFamily="34" charset="0"/>
              </a:rPr>
              <a:t> [para. 2]</a:t>
            </a:r>
          </a:p>
          <a:p>
            <a:r>
              <a:rPr lang="de-CH" dirty="0" smtClean="0">
                <a:latin typeface="Arial Narrow" panose="020B0606020202030204" pitchFamily="34" charset="0"/>
              </a:rPr>
              <a:t>Not to </a:t>
            </a:r>
            <a:r>
              <a:rPr lang="en-US" dirty="0" smtClean="0">
                <a:latin typeface="Arial Narrow" panose="020B0606020202030204" pitchFamily="34" charset="0"/>
              </a:rPr>
              <a:t>create </a:t>
            </a:r>
            <a:r>
              <a:rPr lang="en-US" dirty="0">
                <a:latin typeface="Arial Narrow" panose="020B0606020202030204" pitchFamily="34" charset="0"/>
              </a:rPr>
              <a:t>a new set of obligations, or require that new laws be passed, or to extend State </a:t>
            </a:r>
            <a:r>
              <a:rPr lang="en-US" dirty="0" smtClean="0">
                <a:latin typeface="Arial Narrow" panose="020B0606020202030204" pitchFamily="34" charset="0"/>
              </a:rPr>
              <a:t>obligations under international law [para</a:t>
            </a:r>
            <a:r>
              <a:rPr lang="en-US" dirty="0" smtClean="0">
                <a:latin typeface="Arial Narrow" panose="020B0606020202030204" pitchFamily="34" charset="0"/>
              </a:rPr>
              <a:t>. 14]</a:t>
            </a:r>
            <a:endParaRPr lang="de-CH" dirty="0">
              <a:latin typeface="Arial Narrow" panose="020B0606020202030204" pitchFamily="34" charset="0"/>
            </a:endParaRPr>
          </a:p>
        </p:txBody>
      </p:sp>
    </p:spTree>
    <p:extLst>
      <p:ext uri="{BB962C8B-B14F-4D97-AF65-F5344CB8AC3E}">
        <p14:creationId xmlns:p14="http://schemas.microsoft.com/office/powerpoint/2010/main" val="2519439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027689"/>
          </a:xfrm>
        </p:spPr>
        <p:txBody>
          <a:bodyPr/>
          <a:lstStyle/>
          <a:p>
            <a:r>
              <a:rPr lang="en-US" sz="4000" b="1" dirty="0" smtClean="0"/>
              <a:t>Background</a:t>
            </a:r>
            <a:endParaRPr lang="de-CH" sz="4000" b="1" dirty="0"/>
          </a:p>
        </p:txBody>
      </p:sp>
      <p:sp>
        <p:nvSpPr>
          <p:cNvPr id="3" name="Inhaltsplatzhalter 2"/>
          <p:cNvSpPr>
            <a:spLocks noGrp="1"/>
          </p:cNvSpPr>
          <p:nvPr>
            <p:ph idx="1"/>
          </p:nvPr>
        </p:nvSpPr>
        <p:spPr>
          <a:xfrm>
            <a:off x="290286" y="1417638"/>
            <a:ext cx="8665028" cy="5229905"/>
          </a:xfrm>
        </p:spPr>
        <p:txBody>
          <a:bodyPr/>
          <a:lstStyle/>
          <a:p>
            <a:r>
              <a:rPr lang="en-US" dirty="0" smtClean="0">
                <a:latin typeface="Arial Narrow" panose="020B0606020202030204" pitchFamily="34" charset="0"/>
              </a:rPr>
              <a:t>Rich seam of existing law, policies and practices in RCM region on humanitarian protection for aliens in disaster situations [para. 13]</a:t>
            </a:r>
          </a:p>
          <a:p>
            <a:r>
              <a:rPr lang="en-US" dirty="0" smtClean="0">
                <a:latin typeface="Arial Narrow" panose="020B0606020202030204" pitchFamily="34" charset="0"/>
              </a:rPr>
              <a:t>But absence of a principled and agreed approach [para. 11]</a:t>
            </a:r>
            <a:endParaRPr lang="en-US" dirty="0">
              <a:latin typeface="Arial Narrow" panose="020B0606020202030204" pitchFamily="34" charset="0"/>
            </a:endParaRPr>
          </a:p>
        </p:txBody>
      </p:sp>
    </p:spTree>
    <p:extLst>
      <p:ext uri="{BB962C8B-B14F-4D97-AF65-F5344CB8AC3E}">
        <p14:creationId xmlns:p14="http://schemas.microsoft.com/office/powerpoint/2010/main" val="3190205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6093"/>
            <a:ext cx="8229600" cy="972271"/>
          </a:xfrm>
        </p:spPr>
        <p:txBody>
          <a:bodyPr/>
          <a:lstStyle/>
          <a:p>
            <a:r>
              <a:rPr lang="en-US" sz="4000" b="1" dirty="0" smtClean="0"/>
              <a:t>Displacement</a:t>
            </a:r>
            <a:endParaRPr lang="de-CH" sz="4000" b="1" dirty="0"/>
          </a:p>
        </p:txBody>
      </p:sp>
      <p:sp>
        <p:nvSpPr>
          <p:cNvPr id="3" name="Inhaltsplatzhalter 2"/>
          <p:cNvSpPr>
            <a:spLocks noGrp="1"/>
          </p:cNvSpPr>
          <p:nvPr>
            <p:ph idx="1"/>
          </p:nvPr>
        </p:nvSpPr>
        <p:spPr>
          <a:xfrm>
            <a:off x="124691" y="1108364"/>
            <a:ext cx="8830623" cy="5539179"/>
          </a:xfrm>
        </p:spPr>
        <p:txBody>
          <a:bodyPr/>
          <a:lstStyle/>
          <a:p>
            <a:r>
              <a:rPr lang="de-CH" dirty="0" err="1" smtClean="0">
                <a:latin typeface="Arial Narrow" panose="020B0606020202030204" pitchFamily="34" charset="0"/>
              </a:rPr>
              <a:t>Three</a:t>
            </a:r>
            <a:r>
              <a:rPr lang="de-CH" dirty="0" smtClean="0">
                <a:latin typeface="Arial Narrow" panose="020B0606020202030204" pitchFamily="34" charset="0"/>
              </a:rPr>
              <a:t> </a:t>
            </a:r>
            <a:r>
              <a:rPr lang="de-CH" dirty="0" err="1" smtClean="0">
                <a:latin typeface="Arial Narrow" panose="020B0606020202030204" pitchFamily="34" charset="0"/>
              </a:rPr>
              <a:t>categories</a:t>
            </a:r>
            <a:r>
              <a:rPr lang="de-CH" dirty="0" smtClean="0">
                <a:latin typeface="Arial Narrow" panose="020B0606020202030204" pitchFamily="34" charset="0"/>
              </a:rPr>
              <a:t> of </a:t>
            </a:r>
            <a:r>
              <a:rPr lang="de-CH" dirty="0" err="1" smtClean="0">
                <a:latin typeface="Arial Narrow" panose="020B0606020202030204" pitchFamily="34" charset="0"/>
              </a:rPr>
              <a:t>displacement</a:t>
            </a:r>
            <a:r>
              <a:rPr lang="de-CH" dirty="0" smtClean="0">
                <a:latin typeface="Arial Narrow" panose="020B0606020202030204" pitchFamily="34" charset="0"/>
              </a:rPr>
              <a:t>:</a:t>
            </a:r>
          </a:p>
          <a:p>
            <a:pPr marL="1028700" lvl="1" indent="-571500">
              <a:buAutoNum type="romanLcParenBoth"/>
            </a:pPr>
            <a:r>
              <a:rPr lang="en-US" dirty="0" smtClean="0">
                <a:latin typeface="Arial Narrow" panose="020B0606020202030204" pitchFamily="34" charset="0"/>
              </a:rPr>
              <a:t>spontaneous </a:t>
            </a:r>
            <a:r>
              <a:rPr lang="en-US" dirty="0">
                <a:latin typeface="Arial Narrow" panose="020B0606020202030204" pitchFamily="34" charset="0"/>
              </a:rPr>
              <a:t>or assisted evacuation </a:t>
            </a:r>
            <a:r>
              <a:rPr lang="en-US" u="sng" dirty="0">
                <a:latin typeface="Arial Narrow" panose="020B0606020202030204" pitchFamily="34" charset="0"/>
              </a:rPr>
              <a:t>to avoid</a:t>
            </a:r>
            <a:r>
              <a:rPr lang="en-US" dirty="0">
                <a:latin typeface="Arial Narrow" panose="020B0606020202030204" pitchFamily="34" charset="0"/>
              </a:rPr>
              <a:t> the immediate risks posed by natural hazards; </a:t>
            </a:r>
            <a:endParaRPr lang="en-US" dirty="0" smtClean="0">
              <a:latin typeface="Arial Narrow" panose="020B0606020202030204" pitchFamily="34" charset="0"/>
            </a:endParaRPr>
          </a:p>
          <a:p>
            <a:pPr marL="1028700" lvl="1" indent="-571500">
              <a:buAutoNum type="romanLcParenBoth"/>
            </a:pPr>
            <a:r>
              <a:rPr lang="en-US" dirty="0" smtClean="0">
                <a:latin typeface="Arial Narrow" panose="020B0606020202030204" pitchFamily="34" charset="0"/>
              </a:rPr>
              <a:t>spontaneous </a:t>
            </a:r>
            <a:r>
              <a:rPr lang="en-US" dirty="0">
                <a:latin typeface="Arial Narrow" panose="020B0606020202030204" pitchFamily="34" charset="0"/>
              </a:rPr>
              <a:t>flight </a:t>
            </a:r>
            <a:r>
              <a:rPr lang="en-US" u="sng" dirty="0">
                <a:latin typeface="Arial Narrow" panose="020B0606020202030204" pitchFamily="34" charset="0"/>
              </a:rPr>
              <a:t>during the disaster to escape </a:t>
            </a:r>
            <a:r>
              <a:rPr lang="en-US" dirty="0">
                <a:latin typeface="Arial Narrow" panose="020B0606020202030204" pitchFamily="34" charset="0"/>
              </a:rPr>
              <a:t>death or injury; </a:t>
            </a:r>
            <a:endParaRPr lang="en-US" dirty="0" smtClean="0">
              <a:latin typeface="Arial Narrow" panose="020B0606020202030204" pitchFamily="34" charset="0"/>
            </a:endParaRPr>
          </a:p>
          <a:p>
            <a:pPr marL="1028700" lvl="1" indent="-571500">
              <a:buAutoNum type="romanLcParenBoth"/>
            </a:pPr>
            <a:r>
              <a:rPr lang="en-US" dirty="0" smtClean="0">
                <a:latin typeface="Arial Narrow" panose="020B0606020202030204" pitchFamily="34" charset="0"/>
              </a:rPr>
              <a:t>a </a:t>
            </a:r>
            <a:r>
              <a:rPr lang="en-US" dirty="0">
                <a:latin typeface="Arial Narrow" panose="020B0606020202030204" pitchFamily="34" charset="0"/>
              </a:rPr>
              <a:t>movement </a:t>
            </a:r>
            <a:r>
              <a:rPr lang="en-US" u="sng" dirty="0">
                <a:latin typeface="Arial Narrow" panose="020B0606020202030204" pitchFamily="34" charset="0"/>
              </a:rPr>
              <a:t>to access protection and assistance</a:t>
            </a:r>
            <a:r>
              <a:rPr lang="en-US" dirty="0">
                <a:latin typeface="Arial Narrow" panose="020B0606020202030204" pitchFamily="34" charset="0"/>
              </a:rPr>
              <a:t>, such as medical care and shelter. </a:t>
            </a:r>
            <a:r>
              <a:rPr lang="en-US" dirty="0" smtClean="0">
                <a:latin typeface="Arial Narrow" panose="020B0606020202030204" pitchFamily="34" charset="0"/>
              </a:rPr>
              <a:t> [para. 7]</a:t>
            </a:r>
          </a:p>
          <a:p>
            <a:pPr marL="514350" indent="-457200"/>
            <a:r>
              <a:rPr lang="en-US" u="sng" dirty="0" smtClean="0">
                <a:latin typeface="Arial Narrow" panose="020B0606020202030204" pitchFamily="34" charset="0"/>
              </a:rPr>
              <a:t>Secondary movements </a:t>
            </a:r>
            <a:r>
              <a:rPr lang="en-US" dirty="0">
                <a:latin typeface="Arial Narrow" panose="020B0606020202030204" pitchFamily="34" charset="0"/>
              </a:rPr>
              <a:t>after being internally displaced or </a:t>
            </a:r>
            <a:r>
              <a:rPr lang="en-US" u="sng" dirty="0" smtClean="0">
                <a:latin typeface="Arial Narrow" panose="020B0606020202030204" pitchFamily="34" charset="0"/>
              </a:rPr>
              <a:t>movements as </a:t>
            </a:r>
            <a:r>
              <a:rPr lang="en-US" u="sng" dirty="0">
                <a:latin typeface="Arial Narrow" panose="020B0606020202030204" pitchFamily="34" charset="0"/>
              </a:rPr>
              <a:t>a response </a:t>
            </a:r>
            <a:r>
              <a:rPr lang="en-US" dirty="0">
                <a:latin typeface="Arial Narrow" panose="020B0606020202030204" pitchFamily="34" charset="0"/>
              </a:rPr>
              <a:t>to </a:t>
            </a:r>
            <a:r>
              <a:rPr lang="en-US" dirty="0" smtClean="0">
                <a:latin typeface="Arial Narrow" panose="020B0606020202030204" pitchFamily="34" charset="0"/>
              </a:rPr>
              <a:t>a </a:t>
            </a:r>
            <a:r>
              <a:rPr lang="en-US" dirty="0">
                <a:latin typeface="Arial Narrow" panose="020B0606020202030204" pitchFamily="34" charset="0"/>
              </a:rPr>
              <a:t>slow-onset natural hazard or environmental degradation, are </a:t>
            </a:r>
            <a:r>
              <a:rPr lang="en-US" dirty="0" smtClean="0">
                <a:latin typeface="Arial Narrow" panose="020B0606020202030204" pitchFamily="34" charset="0"/>
              </a:rPr>
              <a:t>predominantly </a:t>
            </a:r>
            <a:r>
              <a:rPr lang="en-US" dirty="0">
                <a:latin typeface="Arial Narrow" panose="020B0606020202030204" pitchFamily="34" charset="0"/>
              </a:rPr>
              <a:t>voluntary in nature</a:t>
            </a:r>
            <a:r>
              <a:rPr lang="en-US" dirty="0" smtClean="0">
                <a:latin typeface="Arial Narrow" panose="020B0606020202030204" pitchFamily="34" charset="0"/>
              </a:rPr>
              <a:t>.[para. 8]</a:t>
            </a:r>
          </a:p>
          <a:p>
            <a:pPr marL="1028700" lvl="1" indent="-571500">
              <a:buAutoNum type="romanLcParenBoth"/>
            </a:pPr>
            <a:endParaRPr lang="de-CH" dirty="0">
              <a:latin typeface="Arial Narrow" panose="020B0606020202030204" pitchFamily="34" charset="0"/>
            </a:endParaRPr>
          </a:p>
        </p:txBody>
      </p:sp>
    </p:spTree>
    <p:extLst>
      <p:ext uri="{BB962C8B-B14F-4D97-AF65-F5344CB8AC3E}">
        <p14:creationId xmlns:p14="http://schemas.microsoft.com/office/powerpoint/2010/main" val="495518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6658"/>
            <a:ext cx="8229600" cy="1013835"/>
          </a:xfrm>
        </p:spPr>
        <p:txBody>
          <a:bodyPr/>
          <a:lstStyle/>
          <a:p>
            <a:r>
              <a:rPr lang="en-US" sz="4000" b="1" dirty="0" smtClean="0"/>
              <a:t>Core Principles</a:t>
            </a:r>
            <a:endParaRPr lang="de-CH" sz="3600" b="1" dirty="0"/>
          </a:p>
        </p:txBody>
      </p:sp>
      <p:sp>
        <p:nvSpPr>
          <p:cNvPr id="3" name="Inhaltsplatzhalter 2"/>
          <p:cNvSpPr>
            <a:spLocks noGrp="1"/>
          </p:cNvSpPr>
          <p:nvPr>
            <p:ph idx="1"/>
          </p:nvPr>
        </p:nvSpPr>
        <p:spPr>
          <a:xfrm>
            <a:off x="180109" y="1039091"/>
            <a:ext cx="8756073" cy="5483761"/>
          </a:xfrm>
        </p:spPr>
        <p:txBody>
          <a:bodyPr/>
          <a:lstStyle/>
          <a:p>
            <a:r>
              <a:rPr lang="en-US" dirty="0" smtClean="0">
                <a:latin typeface="Arial Narrow" panose="020B0606020202030204" pitchFamily="34" charset="0"/>
              </a:rPr>
              <a:t>The </a:t>
            </a:r>
            <a:r>
              <a:rPr lang="en-US" dirty="0">
                <a:latin typeface="Arial Narrow" panose="020B0606020202030204" pitchFamily="34" charset="0"/>
              </a:rPr>
              <a:t>humanitarian response </a:t>
            </a:r>
            <a:r>
              <a:rPr lang="en-US" dirty="0" smtClean="0">
                <a:latin typeface="Arial Narrow" panose="020B0606020202030204" pitchFamily="34" charset="0"/>
              </a:rPr>
              <a:t>is </a:t>
            </a:r>
            <a:r>
              <a:rPr lang="en-US" dirty="0">
                <a:latin typeface="Arial Narrow" panose="020B0606020202030204" pitchFamily="34" charset="0"/>
              </a:rPr>
              <a:t>non-political in </a:t>
            </a:r>
            <a:r>
              <a:rPr lang="en-US" dirty="0" smtClean="0">
                <a:latin typeface="Arial Narrow" panose="020B0606020202030204" pitchFamily="34" charset="0"/>
              </a:rPr>
              <a:t>nature, </a:t>
            </a:r>
            <a:r>
              <a:rPr lang="en-US" dirty="0">
                <a:latin typeface="Arial Narrow" panose="020B0606020202030204" pitchFamily="34" charset="0"/>
              </a:rPr>
              <a:t>and grounded in respect for fundamental human </a:t>
            </a:r>
            <a:r>
              <a:rPr lang="en-US" dirty="0" smtClean="0">
                <a:latin typeface="Arial Narrow" panose="020B0606020202030204" pitchFamily="34" charset="0"/>
              </a:rPr>
              <a:t>rights;</a:t>
            </a:r>
            <a:endParaRPr lang="en-US" dirty="0">
              <a:latin typeface="Arial Narrow" panose="020B0606020202030204" pitchFamily="34" charset="0"/>
            </a:endParaRPr>
          </a:p>
          <a:p>
            <a:r>
              <a:rPr lang="en-US" dirty="0" smtClean="0">
                <a:latin typeface="Arial Narrow" panose="020B0606020202030204" pitchFamily="34" charset="0"/>
              </a:rPr>
              <a:t>The </a:t>
            </a:r>
            <a:r>
              <a:rPr lang="en-US" dirty="0">
                <a:latin typeface="Arial Narrow" panose="020B0606020202030204" pitchFamily="34" charset="0"/>
              </a:rPr>
              <a:t>Effective Practices Guide is based on a shared and cooperative approach among RCM </a:t>
            </a:r>
            <a:r>
              <a:rPr lang="en-US" dirty="0" smtClean="0">
                <a:latin typeface="Arial Narrow" panose="020B0606020202030204" pitchFamily="34" charset="0"/>
              </a:rPr>
              <a:t>States;</a:t>
            </a:r>
            <a:endParaRPr lang="en-US" dirty="0">
              <a:latin typeface="Arial Narrow" panose="020B0606020202030204" pitchFamily="34" charset="0"/>
            </a:endParaRPr>
          </a:p>
          <a:p>
            <a:r>
              <a:rPr lang="en-US" dirty="0" smtClean="0">
                <a:latin typeface="Arial Narrow" panose="020B0606020202030204" pitchFamily="34" charset="0"/>
              </a:rPr>
              <a:t>The </a:t>
            </a:r>
            <a:r>
              <a:rPr lang="en-US" dirty="0">
                <a:latin typeface="Arial Narrow" panose="020B0606020202030204" pitchFamily="34" charset="0"/>
              </a:rPr>
              <a:t>principal emphasis rests on facilitating the </a:t>
            </a:r>
            <a:r>
              <a:rPr lang="en-US" dirty="0" err="1">
                <a:latin typeface="Arial Narrow" panose="020B0606020202030204" pitchFamily="34" charset="0"/>
              </a:rPr>
              <a:t>favourable</a:t>
            </a:r>
            <a:r>
              <a:rPr lang="en-US" dirty="0">
                <a:latin typeface="Arial Narrow" panose="020B0606020202030204" pitchFamily="34" charset="0"/>
              </a:rPr>
              <a:t> exercise of discretion in immigration </a:t>
            </a:r>
            <a:r>
              <a:rPr lang="en-US" dirty="0" smtClean="0">
                <a:latin typeface="Arial Narrow" panose="020B0606020202030204" pitchFamily="34" charset="0"/>
              </a:rPr>
              <a:t>law;</a:t>
            </a:r>
          </a:p>
          <a:p>
            <a:r>
              <a:rPr lang="en-US" dirty="0" smtClean="0">
                <a:latin typeface="Arial Narrow" panose="020B0606020202030204" pitchFamily="34" charset="0"/>
              </a:rPr>
              <a:t>The </a:t>
            </a:r>
            <a:r>
              <a:rPr lang="en-US" dirty="0">
                <a:latin typeface="Arial Narrow" panose="020B0606020202030204" pitchFamily="34" charset="0"/>
              </a:rPr>
              <a:t>Effective Practices Guide is without prejudice to </a:t>
            </a:r>
            <a:r>
              <a:rPr lang="en-US" dirty="0" smtClean="0">
                <a:latin typeface="Arial Narrow" panose="020B0606020202030204" pitchFamily="34" charset="0"/>
              </a:rPr>
              <a:t>the </a:t>
            </a:r>
            <a:r>
              <a:rPr lang="en-US" dirty="0">
                <a:latin typeface="Arial Narrow" panose="020B0606020202030204" pitchFamily="34" charset="0"/>
              </a:rPr>
              <a:t>application of existing international or national </a:t>
            </a:r>
            <a:r>
              <a:rPr lang="en-US" dirty="0" smtClean="0">
                <a:latin typeface="Arial Narrow" panose="020B0606020202030204" pitchFamily="34" charset="0"/>
              </a:rPr>
              <a:t>law.</a:t>
            </a:r>
          </a:p>
          <a:p>
            <a:r>
              <a:rPr lang="en-US" dirty="0" smtClean="0">
                <a:latin typeface="Arial Narrow" panose="020B0606020202030204" pitchFamily="34" charset="0"/>
              </a:rPr>
              <a:t>Etc.  [para. 15]</a:t>
            </a:r>
            <a:endParaRPr lang="en-US" dirty="0">
              <a:latin typeface="Arial Narrow" panose="020B0606020202030204" pitchFamily="34" charset="0"/>
            </a:endParaRPr>
          </a:p>
          <a:p>
            <a:endParaRPr lang="en-US" dirty="0">
              <a:latin typeface="Arial Narrow" panose="020B0606020202030204" pitchFamily="34" charset="0"/>
            </a:endParaRPr>
          </a:p>
        </p:txBody>
      </p:sp>
    </p:spTree>
    <p:extLst>
      <p:ext uri="{BB962C8B-B14F-4D97-AF65-F5344CB8AC3E}">
        <p14:creationId xmlns:p14="http://schemas.microsoft.com/office/powerpoint/2010/main" val="1464091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027689"/>
          </a:xfrm>
        </p:spPr>
        <p:txBody>
          <a:bodyPr/>
          <a:lstStyle/>
          <a:p>
            <a:r>
              <a:rPr lang="en-US" sz="4000" b="1" dirty="0" smtClean="0"/>
              <a:t>Situations</a:t>
            </a:r>
            <a:r>
              <a:rPr lang="en-US" sz="3600" b="1" dirty="0" smtClean="0"/>
              <a:t/>
            </a:r>
            <a:br>
              <a:rPr lang="en-US" sz="3600" b="1" dirty="0" smtClean="0"/>
            </a:br>
            <a:endParaRPr lang="de-CH" sz="3600" b="1" dirty="0"/>
          </a:p>
        </p:txBody>
      </p:sp>
      <p:sp>
        <p:nvSpPr>
          <p:cNvPr id="3" name="Inhaltsplatzhalter 2"/>
          <p:cNvSpPr>
            <a:spLocks noGrp="1"/>
          </p:cNvSpPr>
          <p:nvPr>
            <p:ph idx="1"/>
          </p:nvPr>
        </p:nvSpPr>
        <p:spPr>
          <a:xfrm>
            <a:off x="289627" y="1018309"/>
            <a:ext cx="8665028" cy="5437909"/>
          </a:xfrm>
        </p:spPr>
        <p:txBody>
          <a:bodyPr/>
          <a:lstStyle/>
          <a:p>
            <a:r>
              <a:rPr lang="en-US" dirty="0">
                <a:latin typeface="Arial Narrow" panose="020B0606020202030204" pitchFamily="34" charset="0"/>
              </a:rPr>
              <a:t>C</a:t>
            </a:r>
            <a:r>
              <a:rPr lang="en-US" dirty="0" smtClean="0">
                <a:latin typeface="Arial Narrow" panose="020B0606020202030204" pitchFamily="34" charset="0"/>
              </a:rPr>
              <a:t>ontext </a:t>
            </a:r>
            <a:r>
              <a:rPr lang="en-US" dirty="0">
                <a:latin typeface="Arial Narrow" panose="020B0606020202030204" pitchFamily="34" charset="0"/>
              </a:rPr>
              <a:t>of rapid-onset disasters caused by natural hazards. </a:t>
            </a:r>
            <a:endParaRPr lang="en-US" dirty="0" smtClean="0">
              <a:latin typeface="Arial Narrow" panose="020B0606020202030204" pitchFamily="34" charset="0"/>
            </a:endParaRPr>
          </a:p>
          <a:p>
            <a:r>
              <a:rPr lang="en-US" dirty="0" smtClean="0">
                <a:latin typeface="Arial Narrow" panose="020B0606020202030204" pitchFamily="34" charset="0"/>
              </a:rPr>
              <a:t>“Disaster” =  “A </a:t>
            </a:r>
            <a:r>
              <a:rPr lang="en-US" u="sng" dirty="0">
                <a:latin typeface="Arial Narrow" panose="020B0606020202030204" pitchFamily="34" charset="0"/>
              </a:rPr>
              <a:t>serious disruption </a:t>
            </a:r>
            <a:r>
              <a:rPr lang="en-US" dirty="0">
                <a:latin typeface="Arial Narrow" panose="020B0606020202030204" pitchFamily="34" charset="0"/>
              </a:rPr>
              <a:t>of the functioning of a community or a society - involving widespread human, material, economic or environmental losses and impacts which </a:t>
            </a:r>
            <a:r>
              <a:rPr lang="en-US" u="sng" dirty="0">
                <a:latin typeface="Arial Narrow" panose="020B0606020202030204" pitchFamily="34" charset="0"/>
              </a:rPr>
              <a:t>exceeds the ability of the affected community or society to cope </a:t>
            </a:r>
            <a:r>
              <a:rPr lang="en-US" dirty="0">
                <a:latin typeface="Arial Narrow" panose="020B0606020202030204" pitchFamily="34" charset="0"/>
              </a:rPr>
              <a:t>using its own resources - which is caused in part or in whole by a </a:t>
            </a:r>
            <a:r>
              <a:rPr lang="en-US" u="sng" dirty="0">
                <a:latin typeface="Arial Narrow" panose="020B0606020202030204" pitchFamily="34" charset="0"/>
              </a:rPr>
              <a:t>sudden and serious natural hazard</a:t>
            </a:r>
            <a:r>
              <a:rPr lang="en-US" dirty="0" smtClean="0">
                <a:latin typeface="Arial Narrow" panose="020B0606020202030204" pitchFamily="34" charset="0"/>
              </a:rPr>
              <a:t>.”  [para. 16]</a:t>
            </a:r>
            <a:endParaRPr lang="en-US" dirty="0">
              <a:latin typeface="Arial Narrow" panose="020B0606020202030204" pitchFamily="34" charset="0"/>
            </a:endParaRPr>
          </a:p>
          <a:p>
            <a:endParaRPr lang="en-US" dirty="0">
              <a:latin typeface="Arial Narrow" panose="020B0606020202030204" pitchFamily="34" charset="0"/>
            </a:endParaRPr>
          </a:p>
        </p:txBody>
      </p:sp>
    </p:spTree>
    <p:extLst>
      <p:ext uri="{BB962C8B-B14F-4D97-AF65-F5344CB8AC3E}">
        <p14:creationId xmlns:p14="http://schemas.microsoft.com/office/powerpoint/2010/main" val="2746203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02998"/>
          </a:xfrm>
        </p:spPr>
        <p:txBody>
          <a:bodyPr/>
          <a:lstStyle/>
          <a:p>
            <a:r>
              <a:rPr lang="en-US" sz="4000" b="1" dirty="0" smtClean="0"/>
              <a:t>Beneficiaries</a:t>
            </a:r>
            <a:r>
              <a:rPr lang="en-US" sz="3600" b="1" dirty="0" smtClean="0"/>
              <a:t/>
            </a:r>
            <a:br>
              <a:rPr lang="en-US" sz="3600" b="1" dirty="0" smtClean="0"/>
            </a:br>
            <a:endParaRPr lang="de-CH" sz="3600" b="1" dirty="0"/>
          </a:p>
        </p:txBody>
      </p:sp>
      <p:sp>
        <p:nvSpPr>
          <p:cNvPr id="3" name="Inhaltsplatzhalter 2"/>
          <p:cNvSpPr>
            <a:spLocks noGrp="1"/>
          </p:cNvSpPr>
          <p:nvPr>
            <p:ph idx="1"/>
          </p:nvPr>
        </p:nvSpPr>
        <p:spPr>
          <a:xfrm>
            <a:off x="290286" y="969818"/>
            <a:ext cx="8665028" cy="5677725"/>
          </a:xfrm>
        </p:spPr>
        <p:txBody>
          <a:bodyPr/>
          <a:lstStyle/>
          <a:p>
            <a:pPr marL="0" indent="0">
              <a:buNone/>
            </a:pPr>
            <a:r>
              <a:rPr lang="en-US" sz="3600" dirty="0" smtClean="0">
                <a:latin typeface="Arial Narrow" panose="020B0606020202030204" pitchFamily="34" charset="0"/>
              </a:rPr>
              <a:t>Three categories:</a:t>
            </a:r>
          </a:p>
          <a:p>
            <a:pPr marL="0" indent="0">
              <a:buNone/>
            </a:pPr>
            <a:r>
              <a:rPr lang="en-US" dirty="0" smtClean="0">
                <a:latin typeface="Arial Narrow" panose="020B0606020202030204" pitchFamily="34" charset="0"/>
              </a:rPr>
              <a:t>[</a:t>
            </a:r>
            <a:r>
              <a:rPr lang="en-US" dirty="0">
                <a:latin typeface="Arial Narrow" panose="020B0606020202030204" pitchFamily="34" charset="0"/>
              </a:rPr>
              <a:t>1]	Aliens who are </a:t>
            </a:r>
            <a:r>
              <a:rPr lang="en-US" u="sng" dirty="0">
                <a:latin typeface="Arial Narrow" panose="020B0606020202030204" pitchFamily="34" charset="0"/>
              </a:rPr>
              <a:t>seeking to travel to, enter and/or stay in a foreign country </a:t>
            </a:r>
            <a:r>
              <a:rPr lang="en-US" dirty="0">
                <a:latin typeface="Arial Narrow" panose="020B0606020202030204" pitchFamily="34" charset="0"/>
              </a:rPr>
              <a:t>during or in the aftermath of a disaster in their country of origin, or in anticipation of such a disaster, and who:</a:t>
            </a:r>
          </a:p>
          <a:p>
            <a:pPr marL="514350" indent="-514350">
              <a:buAutoNum type="alphaLcPeriod"/>
            </a:pPr>
            <a:r>
              <a:rPr lang="en-US" dirty="0" smtClean="0">
                <a:latin typeface="Arial Narrow" panose="020B0606020202030204" pitchFamily="34" charset="0"/>
              </a:rPr>
              <a:t>Face </a:t>
            </a:r>
            <a:r>
              <a:rPr lang="en-US" dirty="0">
                <a:latin typeface="Arial Narrow" panose="020B0606020202030204" pitchFamily="34" charset="0"/>
              </a:rPr>
              <a:t>a real risk to their life or safety in their country of origin due to the effects of the disaster; </a:t>
            </a:r>
            <a:r>
              <a:rPr lang="en-US" dirty="0" smtClean="0">
                <a:latin typeface="Arial Narrow" panose="020B0606020202030204" pitchFamily="34" charset="0"/>
              </a:rPr>
              <a:t>OR</a:t>
            </a:r>
          </a:p>
          <a:p>
            <a:pPr marL="514350" indent="-514350">
              <a:buAutoNum type="alphaLcPeriod"/>
            </a:pPr>
            <a:r>
              <a:rPr lang="en-US" dirty="0">
                <a:latin typeface="Arial Narrow" panose="020B0606020202030204" pitchFamily="34" charset="0"/>
              </a:rPr>
              <a:t>Are otherwise seriously and personally affected by the </a:t>
            </a:r>
            <a:r>
              <a:rPr lang="en-US" dirty="0" smtClean="0">
                <a:latin typeface="Arial Narrow" panose="020B0606020202030204" pitchFamily="34" charset="0"/>
              </a:rPr>
              <a:t>disaster.</a:t>
            </a:r>
          </a:p>
          <a:p>
            <a:pPr marL="0" indent="0">
              <a:buNone/>
            </a:pPr>
            <a:endParaRPr lang="en-US" dirty="0" smtClean="0">
              <a:latin typeface="Arial Narrow" panose="020B0606020202030204" pitchFamily="34" charset="0"/>
            </a:endParaRPr>
          </a:p>
          <a:p>
            <a:pPr marL="0" indent="0">
              <a:buNone/>
            </a:pPr>
            <a:endParaRPr lang="en-US" dirty="0">
              <a:latin typeface="Arial Narrow" panose="020B0606020202030204" pitchFamily="34" charset="0"/>
            </a:endParaRPr>
          </a:p>
          <a:p>
            <a:endParaRPr lang="en-US" dirty="0">
              <a:latin typeface="Arial Narrow" panose="020B0606020202030204" pitchFamily="34" charset="0"/>
            </a:endParaRPr>
          </a:p>
          <a:p>
            <a:r>
              <a:rPr lang="en-US" dirty="0">
                <a:latin typeface="Arial Narrow" panose="020B0606020202030204" pitchFamily="34" charset="0"/>
              </a:rPr>
              <a:t>[2]	Aliens, whose country of origin is affected by a disaster, and who are seeking non-return and/or stay in a foreign country in which they are already physically present, and who:</a:t>
            </a:r>
          </a:p>
          <a:p>
            <a:r>
              <a:rPr lang="en-US" dirty="0">
                <a:latin typeface="Arial Narrow" panose="020B0606020202030204" pitchFamily="34" charset="0"/>
              </a:rPr>
              <a:t>a. Face a real risk to their life or safety in their country of origin due to the effects of the disaster; OR</a:t>
            </a:r>
          </a:p>
          <a:p>
            <a:r>
              <a:rPr lang="en-US" dirty="0">
                <a:latin typeface="Arial Narrow" panose="020B0606020202030204" pitchFamily="34" charset="0"/>
              </a:rPr>
              <a:t>b. Are otherwise seriously and personally affected by the disaster.</a:t>
            </a:r>
          </a:p>
          <a:p>
            <a:endParaRPr lang="en-US" dirty="0">
              <a:latin typeface="Arial Narrow" panose="020B0606020202030204" pitchFamily="34" charset="0"/>
            </a:endParaRPr>
          </a:p>
          <a:p>
            <a:r>
              <a:rPr lang="en-US" dirty="0">
                <a:latin typeface="Arial Narrow" panose="020B0606020202030204" pitchFamily="34" charset="0"/>
              </a:rPr>
              <a:t>[3]	Aliens living in, or transiting through, a foreign country and who are affected by a disaster.</a:t>
            </a:r>
          </a:p>
          <a:p>
            <a:endParaRPr lang="en-US" dirty="0">
              <a:latin typeface="Arial Narrow" panose="020B0606020202030204" pitchFamily="34" charset="0"/>
            </a:endParaRPr>
          </a:p>
          <a:p>
            <a:endParaRPr lang="en-US" dirty="0">
              <a:latin typeface="Arial Narrow" panose="020B0606020202030204" pitchFamily="34" charset="0"/>
            </a:endParaRPr>
          </a:p>
        </p:txBody>
      </p:sp>
    </p:spTree>
    <p:extLst>
      <p:ext uri="{BB962C8B-B14F-4D97-AF65-F5344CB8AC3E}">
        <p14:creationId xmlns:p14="http://schemas.microsoft.com/office/powerpoint/2010/main" val="1673764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US" sz="2800" b="1" dirty="0" smtClean="0"/>
              <a:t>Beneficiaries …</a:t>
            </a:r>
            <a:r>
              <a:rPr lang="en-US" sz="3600" b="1" dirty="0" smtClean="0"/>
              <a:t/>
            </a:r>
            <a:br>
              <a:rPr lang="en-US" sz="3600" b="1" dirty="0" smtClean="0"/>
            </a:br>
            <a:endParaRPr lang="de-CH" sz="3600" b="1" dirty="0"/>
          </a:p>
        </p:txBody>
      </p:sp>
      <p:sp>
        <p:nvSpPr>
          <p:cNvPr id="3" name="Inhaltsplatzhalter 2"/>
          <p:cNvSpPr>
            <a:spLocks noGrp="1"/>
          </p:cNvSpPr>
          <p:nvPr>
            <p:ph idx="1"/>
          </p:nvPr>
        </p:nvSpPr>
        <p:spPr>
          <a:xfrm>
            <a:off x="290286" y="1260764"/>
            <a:ext cx="8665028" cy="5386779"/>
          </a:xfrm>
        </p:spPr>
        <p:txBody>
          <a:bodyPr/>
          <a:lstStyle/>
          <a:p>
            <a:pPr marL="0" indent="0">
              <a:buNone/>
            </a:pPr>
            <a:r>
              <a:rPr lang="en-US" dirty="0">
                <a:latin typeface="Arial Narrow" panose="020B0606020202030204" pitchFamily="34" charset="0"/>
              </a:rPr>
              <a:t>[2]	Aliens, whose </a:t>
            </a:r>
            <a:r>
              <a:rPr lang="en-US" u="sng" dirty="0">
                <a:latin typeface="Arial Narrow" panose="020B0606020202030204" pitchFamily="34" charset="0"/>
              </a:rPr>
              <a:t>country of origin is affected </a:t>
            </a:r>
            <a:r>
              <a:rPr lang="en-US" dirty="0">
                <a:latin typeface="Arial Narrow" panose="020B0606020202030204" pitchFamily="34" charset="0"/>
              </a:rPr>
              <a:t>by a disaster, and who are seeking non-return and/or stay in a </a:t>
            </a:r>
            <a:r>
              <a:rPr lang="en-US" u="sng" dirty="0">
                <a:latin typeface="Arial Narrow" panose="020B0606020202030204" pitchFamily="34" charset="0"/>
              </a:rPr>
              <a:t>foreign country in which they are already physically present</a:t>
            </a:r>
            <a:r>
              <a:rPr lang="en-US" dirty="0">
                <a:latin typeface="Arial Narrow" panose="020B0606020202030204" pitchFamily="34" charset="0"/>
              </a:rPr>
              <a:t>, and who:</a:t>
            </a:r>
          </a:p>
          <a:p>
            <a:pPr marL="514350" indent="-514350">
              <a:buFont typeface="+mj-lt"/>
              <a:buAutoNum type="alphaLcPeriod"/>
            </a:pPr>
            <a:r>
              <a:rPr lang="en-US" dirty="0" smtClean="0">
                <a:latin typeface="Arial Narrow" panose="020B0606020202030204" pitchFamily="34" charset="0"/>
              </a:rPr>
              <a:t>Face </a:t>
            </a:r>
            <a:r>
              <a:rPr lang="en-US" dirty="0">
                <a:latin typeface="Arial Narrow" panose="020B0606020202030204" pitchFamily="34" charset="0"/>
              </a:rPr>
              <a:t>a real risk to their life or safety in their country of origin due to the effects of the disaster; OR</a:t>
            </a:r>
          </a:p>
          <a:p>
            <a:pPr marL="514350" indent="-514350">
              <a:buFont typeface="+mj-lt"/>
              <a:buAutoNum type="alphaLcPeriod"/>
            </a:pPr>
            <a:r>
              <a:rPr lang="en-US" dirty="0" smtClean="0">
                <a:latin typeface="Arial Narrow" panose="020B0606020202030204" pitchFamily="34" charset="0"/>
              </a:rPr>
              <a:t>Are </a:t>
            </a:r>
            <a:r>
              <a:rPr lang="en-US" dirty="0">
                <a:latin typeface="Arial Narrow" panose="020B0606020202030204" pitchFamily="34" charset="0"/>
              </a:rPr>
              <a:t>otherwise seriously and personally affected by the disaster</a:t>
            </a:r>
            <a:r>
              <a:rPr lang="en-US" dirty="0" smtClean="0">
                <a:latin typeface="Arial Narrow" panose="020B0606020202030204" pitchFamily="34" charset="0"/>
              </a:rPr>
              <a:t>.</a:t>
            </a:r>
            <a:endParaRPr lang="en-US" dirty="0">
              <a:latin typeface="Arial Narrow" panose="020B0606020202030204" pitchFamily="34" charset="0"/>
            </a:endParaRPr>
          </a:p>
          <a:p>
            <a:pPr marL="0" indent="0">
              <a:buNone/>
            </a:pPr>
            <a:r>
              <a:rPr lang="en-US" dirty="0">
                <a:latin typeface="Arial Narrow" panose="020B0606020202030204" pitchFamily="34" charset="0"/>
              </a:rPr>
              <a:t>[3]	Aliens living in, or transiting through, a foreign country and who are affected by a disaster</a:t>
            </a:r>
            <a:r>
              <a:rPr lang="en-US" dirty="0" smtClean="0">
                <a:latin typeface="Arial Narrow" panose="020B0606020202030204" pitchFamily="34" charset="0"/>
              </a:rPr>
              <a:t>. [para. 18]</a:t>
            </a:r>
            <a:endParaRPr lang="en-US" dirty="0">
              <a:latin typeface="Arial Narrow" panose="020B0606020202030204" pitchFamily="34" charset="0"/>
            </a:endParaRPr>
          </a:p>
          <a:p>
            <a:pPr marL="0" indent="0">
              <a:buNone/>
            </a:pPr>
            <a:endParaRPr lang="en-US" dirty="0">
              <a:latin typeface="Arial Narrow" panose="020B0606020202030204" pitchFamily="34" charset="0"/>
            </a:endParaRPr>
          </a:p>
        </p:txBody>
      </p:sp>
    </p:spTree>
    <p:extLst>
      <p:ext uri="{BB962C8B-B14F-4D97-AF65-F5344CB8AC3E}">
        <p14:creationId xmlns:p14="http://schemas.microsoft.com/office/powerpoint/2010/main" val="987517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000" b="1" dirty="0" smtClean="0"/>
              <a:t>Applicable law</a:t>
            </a:r>
            <a:r>
              <a:rPr lang="en-US" sz="3600" b="1" dirty="0" smtClean="0"/>
              <a:t/>
            </a:r>
            <a:br>
              <a:rPr lang="en-US" sz="3600" b="1" dirty="0" smtClean="0"/>
            </a:br>
            <a:endParaRPr lang="de-CH" sz="3600" b="1" dirty="0"/>
          </a:p>
        </p:txBody>
      </p:sp>
      <p:sp>
        <p:nvSpPr>
          <p:cNvPr id="3" name="Inhaltsplatzhalter 2"/>
          <p:cNvSpPr>
            <a:spLocks noGrp="1"/>
          </p:cNvSpPr>
          <p:nvPr>
            <p:ph idx="1"/>
          </p:nvPr>
        </p:nvSpPr>
        <p:spPr>
          <a:xfrm>
            <a:off x="290286" y="1316182"/>
            <a:ext cx="8665028" cy="5331361"/>
          </a:xfrm>
        </p:spPr>
        <p:txBody>
          <a:bodyPr/>
          <a:lstStyle/>
          <a:p>
            <a:r>
              <a:rPr lang="en-US" sz="3600" dirty="0" smtClean="0">
                <a:latin typeface="Arial Narrow" panose="020B0606020202030204" pitchFamily="34" charset="0"/>
              </a:rPr>
              <a:t>Use of regular migration categories [paras. 21 – 23]</a:t>
            </a:r>
          </a:p>
          <a:p>
            <a:r>
              <a:rPr lang="en-US" sz="3600" dirty="0" smtClean="0">
                <a:latin typeface="Arial Narrow" panose="020B0606020202030204" pitchFamily="34" charset="0"/>
              </a:rPr>
              <a:t>Use of exceptional </a:t>
            </a:r>
            <a:r>
              <a:rPr lang="en-US" sz="3600" dirty="0">
                <a:latin typeface="Arial Narrow" panose="020B0606020202030204" pitchFamily="34" charset="0"/>
              </a:rPr>
              <a:t>migration </a:t>
            </a:r>
            <a:r>
              <a:rPr lang="en-US" sz="3600" dirty="0" smtClean="0">
                <a:latin typeface="Arial Narrow" panose="020B0606020202030204" pitchFamily="34" charset="0"/>
              </a:rPr>
              <a:t>categories [</a:t>
            </a:r>
            <a:r>
              <a:rPr lang="en-US" sz="3600" dirty="0">
                <a:latin typeface="Arial Narrow" panose="020B0606020202030204" pitchFamily="34" charset="0"/>
              </a:rPr>
              <a:t>paras. </a:t>
            </a:r>
            <a:r>
              <a:rPr lang="en-US" sz="3600" dirty="0" smtClean="0">
                <a:latin typeface="Arial Narrow" panose="020B0606020202030204" pitchFamily="34" charset="0"/>
              </a:rPr>
              <a:t>24 </a:t>
            </a:r>
            <a:r>
              <a:rPr lang="en-US" sz="3600" dirty="0">
                <a:latin typeface="Arial Narrow" panose="020B0606020202030204" pitchFamily="34" charset="0"/>
              </a:rPr>
              <a:t>– </a:t>
            </a:r>
            <a:r>
              <a:rPr lang="en-US" sz="3600" dirty="0" smtClean="0">
                <a:latin typeface="Arial Narrow" panose="020B0606020202030204" pitchFamily="34" charset="0"/>
              </a:rPr>
              <a:t>25]</a:t>
            </a:r>
          </a:p>
          <a:p>
            <a:r>
              <a:rPr lang="en-US" sz="3600" dirty="0" smtClean="0">
                <a:latin typeface="Arial Narrow" panose="020B0606020202030204" pitchFamily="34" charset="0"/>
              </a:rPr>
              <a:t>[Exceptional] use of refugee and complementary </a:t>
            </a:r>
            <a:r>
              <a:rPr lang="en-US" sz="3600" dirty="0">
                <a:latin typeface="Arial Narrow" panose="020B0606020202030204" pitchFamily="34" charset="0"/>
              </a:rPr>
              <a:t>protection </a:t>
            </a:r>
            <a:r>
              <a:rPr lang="en-US" sz="3600" dirty="0" smtClean="0">
                <a:latin typeface="Arial Narrow" panose="020B0606020202030204" pitchFamily="34" charset="0"/>
              </a:rPr>
              <a:t>categories [para. 25]</a:t>
            </a:r>
            <a:endParaRPr lang="en-US" sz="3600" dirty="0">
              <a:latin typeface="Arial Narrow" panose="020B0606020202030204" pitchFamily="34" charset="0"/>
            </a:endParaRPr>
          </a:p>
        </p:txBody>
      </p:sp>
    </p:spTree>
    <p:extLst>
      <p:ext uri="{BB962C8B-B14F-4D97-AF65-F5344CB8AC3E}">
        <p14:creationId xmlns:p14="http://schemas.microsoft.com/office/powerpoint/2010/main" val="2531882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776</Words>
  <Application>Microsoft Office PowerPoint</Application>
  <PresentationFormat>Presentación en pantalla (4:3)</PresentationFormat>
  <Paragraphs>70</Paragraphs>
  <Slides>14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ＭＳ Ｐゴシック</vt:lpstr>
      <vt:lpstr>ＭＳ Ｐゴシック</vt:lpstr>
      <vt:lpstr>Arial</vt:lpstr>
      <vt:lpstr>Arial Narrow</vt:lpstr>
      <vt:lpstr>Calibri</vt:lpstr>
      <vt:lpstr>Office Theme</vt:lpstr>
      <vt:lpstr>Introduction to the Discussion Paper on Draft Elements of a Guide to Effective Practices</vt:lpstr>
      <vt:lpstr>Purpose</vt:lpstr>
      <vt:lpstr>Background</vt:lpstr>
      <vt:lpstr>Displacement</vt:lpstr>
      <vt:lpstr>Core Principles</vt:lpstr>
      <vt:lpstr>Situations </vt:lpstr>
      <vt:lpstr>Beneficiaries </vt:lpstr>
      <vt:lpstr>Beneficiaries … </vt:lpstr>
      <vt:lpstr>Applicable law </vt:lpstr>
      <vt:lpstr>Positive use of immigration discretion on humanitarian grounds</vt:lpstr>
      <vt:lpstr>Positive use of immigration discretion on humanitarian grounds …</vt:lpstr>
      <vt:lpstr>Positive use of immigration discretion on humanitarian grounds …</vt:lpstr>
      <vt:lpstr>Obligations limiting discretion</vt:lpstr>
      <vt:lpstr>Thank you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Regional Consultations Human Mobility, Natural Disasters and Climate Change in the Pacific</dc:title>
  <dc:creator>Saboor Atrafi</dc:creator>
  <cp:lastModifiedBy>Juan Carlos Méndez Barquero</cp:lastModifiedBy>
  <cp:revision>118</cp:revision>
  <cp:lastPrinted>2013-05-15T03:03:06Z</cp:lastPrinted>
  <dcterms:created xsi:type="dcterms:W3CDTF">2013-05-15T02:54:47Z</dcterms:created>
  <dcterms:modified xsi:type="dcterms:W3CDTF">2015-02-11T04:37:32Z</dcterms:modified>
</cp:coreProperties>
</file>