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8" r:id="rId4"/>
  </p:sldMasterIdLst>
  <p:notesMasterIdLst>
    <p:notesMasterId r:id="rId30"/>
  </p:notesMasterIdLst>
  <p:sldIdLst>
    <p:sldId id="536" r:id="rId5"/>
    <p:sldId id="644" r:id="rId6"/>
    <p:sldId id="645" r:id="rId7"/>
    <p:sldId id="506" r:id="rId8"/>
    <p:sldId id="646" r:id="rId9"/>
    <p:sldId id="653" r:id="rId10"/>
    <p:sldId id="654" r:id="rId11"/>
    <p:sldId id="656" r:id="rId12"/>
    <p:sldId id="508" r:id="rId13"/>
    <p:sldId id="658" r:id="rId14"/>
    <p:sldId id="655" r:id="rId15"/>
    <p:sldId id="662" r:id="rId16"/>
    <p:sldId id="661" r:id="rId17"/>
    <p:sldId id="663" r:id="rId18"/>
    <p:sldId id="666" r:id="rId19"/>
    <p:sldId id="664" r:id="rId20"/>
    <p:sldId id="665" r:id="rId21"/>
    <p:sldId id="517" r:id="rId22"/>
    <p:sldId id="667" r:id="rId23"/>
    <p:sldId id="651" r:id="rId24"/>
    <p:sldId id="668" r:id="rId25"/>
    <p:sldId id="670" r:id="rId26"/>
    <p:sldId id="528" r:id="rId27"/>
    <p:sldId id="643" r:id="rId28"/>
    <p:sldId id="548" r:id="rId29"/>
  </p:sldIdLst>
  <p:sldSz cx="9144000" cy="6858000" type="screen4x3"/>
  <p:notesSz cx="6662738" cy="9926638"/>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8319" autoAdjust="0"/>
  </p:normalViewPr>
  <p:slideViewPr>
    <p:cSldViewPr>
      <p:cViewPr varScale="1">
        <p:scale>
          <a:sx n="58" d="100"/>
          <a:sy n="58" d="100"/>
        </p:scale>
        <p:origin x="-1470" y="-84"/>
      </p:cViewPr>
      <p:guideLst>
        <p:guide orient="horz" pos="2160"/>
        <p:guide pos="2880"/>
      </p:guideLst>
    </p:cSldViewPr>
  </p:slideViewPr>
  <p:outlineViewPr>
    <p:cViewPr>
      <p:scale>
        <a:sx n="33" d="100"/>
        <a:sy n="33" d="100"/>
      </p:scale>
      <p:origin x="0" y="178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29A3E-8D56-1740-86DD-2CBDAA79D3AB}" type="doc">
      <dgm:prSet loTypeId="urn:microsoft.com/office/officeart/2005/8/layout/cycle1" loCatId="" qsTypeId="urn:microsoft.com/office/officeart/2005/8/quickstyle/simple4" qsCatId="simple" csTypeId="urn:microsoft.com/office/officeart/2005/8/colors/colorful1" csCatId="colorful" phldr="1"/>
      <dgm:spPr/>
      <dgm:t>
        <a:bodyPr/>
        <a:lstStyle/>
        <a:p>
          <a:endParaRPr lang="es-CR"/>
        </a:p>
      </dgm:t>
    </dgm:pt>
    <dgm:pt modelId="{462B1833-B5E7-844F-825D-46A45B46D359}">
      <dgm:prSet phldrT="[Text]"/>
      <dgm:spPr/>
      <dgm:t>
        <a:bodyPr/>
        <a:lstStyle/>
        <a:p>
          <a:r>
            <a:rPr lang="es-CR" dirty="0" err="1" smtClean="0">
              <a:solidFill>
                <a:schemeClr val="bg1"/>
              </a:solidFill>
            </a:rPr>
            <a:t>Origin</a:t>
          </a:r>
          <a:endParaRPr lang="es-CR" dirty="0">
            <a:solidFill>
              <a:schemeClr val="bg1"/>
            </a:solidFill>
          </a:endParaRPr>
        </a:p>
      </dgm:t>
    </dgm:pt>
    <dgm:pt modelId="{FE41EABA-1787-0B49-A5CB-B548C79E7683}" type="parTrans" cxnId="{717695E6-C4E7-5D49-8177-95E7F1D1DE05}">
      <dgm:prSet/>
      <dgm:spPr/>
      <dgm:t>
        <a:bodyPr/>
        <a:lstStyle/>
        <a:p>
          <a:endParaRPr lang="es-CR"/>
        </a:p>
      </dgm:t>
    </dgm:pt>
    <dgm:pt modelId="{1032A5E6-590C-0F45-86D5-DAE40777BE69}" type="sibTrans" cxnId="{717695E6-C4E7-5D49-8177-95E7F1D1DE05}">
      <dgm:prSet/>
      <dgm:spPr/>
      <dgm:t>
        <a:bodyPr/>
        <a:lstStyle/>
        <a:p>
          <a:endParaRPr lang="es-CR"/>
        </a:p>
      </dgm:t>
    </dgm:pt>
    <dgm:pt modelId="{EC64C986-2CBA-4B40-9695-CA74CE52D76D}">
      <dgm:prSet phldrT="[Text]"/>
      <dgm:spPr/>
      <dgm:t>
        <a:bodyPr/>
        <a:lstStyle/>
        <a:p>
          <a:r>
            <a:rPr lang="es-CR" dirty="0" err="1" smtClean="0">
              <a:solidFill>
                <a:schemeClr val="bg1"/>
              </a:solidFill>
            </a:rPr>
            <a:t>Transit</a:t>
          </a:r>
          <a:endParaRPr lang="es-CR" dirty="0">
            <a:solidFill>
              <a:schemeClr val="bg1"/>
            </a:solidFill>
          </a:endParaRPr>
        </a:p>
      </dgm:t>
    </dgm:pt>
    <dgm:pt modelId="{8D9D1891-EBD5-CC48-9BBA-C509C7F77A35}" type="parTrans" cxnId="{4CC95C96-E53C-6644-A002-2EFF6877925A}">
      <dgm:prSet/>
      <dgm:spPr/>
      <dgm:t>
        <a:bodyPr/>
        <a:lstStyle/>
        <a:p>
          <a:endParaRPr lang="es-CR"/>
        </a:p>
      </dgm:t>
    </dgm:pt>
    <dgm:pt modelId="{BD358FB4-F63B-004D-B773-323A25FA9632}" type="sibTrans" cxnId="{4CC95C96-E53C-6644-A002-2EFF6877925A}">
      <dgm:prSet/>
      <dgm:spPr/>
      <dgm:t>
        <a:bodyPr/>
        <a:lstStyle/>
        <a:p>
          <a:endParaRPr lang="es-CR"/>
        </a:p>
      </dgm:t>
    </dgm:pt>
    <dgm:pt modelId="{F3103B5A-9961-1841-9579-F5F29DF17543}">
      <dgm:prSet phldrT="[Text]"/>
      <dgm:spPr/>
      <dgm:t>
        <a:bodyPr/>
        <a:lstStyle/>
        <a:p>
          <a:r>
            <a:rPr lang="es-CR" dirty="0" err="1" smtClean="0">
              <a:solidFill>
                <a:schemeClr val="bg1"/>
              </a:solidFill>
            </a:rPr>
            <a:t>Destination</a:t>
          </a:r>
          <a:endParaRPr lang="es-CR" dirty="0">
            <a:solidFill>
              <a:schemeClr val="bg1"/>
            </a:solidFill>
          </a:endParaRPr>
        </a:p>
      </dgm:t>
    </dgm:pt>
    <dgm:pt modelId="{B1F0E390-AEC9-D34A-A344-B6435FC0EDC0}" type="parTrans" cxnId="{7E6D4C2B-A36C-6B49-B8B3-D424A3F84263}">
      <dgm:prSet/>
      <dgm:spPr/>
      <dgm:t>
        <a:bodyPr/>
        <a:lstStyle/>
        <a:p>
          <a:endParaRPr lang="es-CR"/>
        </a:p>
      </dgm:t>
    </dgm:pt>
    <dgm:pt modelId="{6F32B178-92D6-5C43-835D-5D8D193A2633}" type="sibTrans" cxnId="{7E6D4C2B-A36C-6B49-B8B3-D424A3F84263}">
      <dgm:prSet/>
      <dgm:spPr/>
      <dgm:t>
        <a:bodyPr/>
        <a:lstStyle/>
        <a:p>
          <a:endParaRPr lang="es-CR"/>
        </a:p>
      </dgm:t>
    </dgm:pt>
    <dgm:pt modelId="{BDC5008C-D06E-3E4D-8779-FAB493F23445}">
      <dgm:prSet phldrT="[Text]"/>
      <dgm:spPr/>
      <dgm:t>
        <a:bodyPr/>
        <a:lstStyle/>
        <a:p>
          <a:r>
            <a:rPr lang="es-CR" dirty="0" err="1" smtClean="0">
              <a:solidFill>
                <a:schemeClr val="bg1"/>
              </a:solidFill>
            </a:rPr>
            <a:t>Return</a:t>
          </a:r>
          <a:endParaRPr lang="es-CR" dirty="0">
            <a:solidFill>
              <a:schemeClr val="bg1"/>
            </a:solidFill>
          </a:endParaRPr>
        </a:p>
      </dgm:t>
    </dgm:pt>
    <dgm:pt modelId="{C72E900F-2A11-EF44-BBAA-FEA254D3767F}" type="parTrans" cxnId="{80292895-AD9A-8746-A3F5-3FA39ABF412F}">
      <dgm:prSet/>
      <dgm:spPr/>
      <dgm:t>
        <a:bodyPr/>
        <a:lstStyle/>
        <a:p>
          <a:endParaRPr lang="es-CR"/>
        </a:p>
      </dgm:t>
    </dgm:pt>
    <dgm:pt modelId="{B52430D0-20FA-B34A-A959-D987A1597336}" type="sibTrans" cxnId="{80292895-AD9A-8746-A3F5-3FA39ABF412F}">
      <dgm:prSet/>
      <dgm:spPr/>
      <dgm:t>
        <a:bodyPr/>
        <a:lstStyle/>
        <a:p>
          <a:endParaRPr lang="es-CR"/>
        </a:p>
      </dgm:t>
    </dgm:pt>
    <dgm:pt modelId="{C4F0EEB1-A133-824A-BAF7-EFC929CA1738}" type="pres">
      <dgm:prSet presAssocID="{A2429A3E-8D56-1740-86DD-2CBDAA79D3AB}" presName="cycle" presStyleCnt="0">
        <dgm:presLayoutVars>
          <dgm:dir/>
          <dgm:resizeHandles val="exact"/>
        </dgm:presLayoutVars>
      </dgm:prSet>
      <dgm:spPr/>
      <dgm:t>
        <a:bodyPr/>
        <a:lstStyle/>
        <a:p>
          <a:endParaRPr lang="es-CR"/>
        </a:p>
      </dgm:t>
    </dgm:pt>
    <dgm:pt modelId="{679E8EE5-DBC3-154D-B446-E7FDDF0C3203}" type="pres">
      <dgm:prSet presAssocID="{462B1833-B5E7-844F-825D-46A45B46D359}" presName="dummy" presStyleCnt="0"/>
      <dgm:spPr/>
    </dgm:pt>
    <dgm:pt modelId="{EB47C6FC-D6E1-8D41-800C-1E89974F59C2}" type="pres">
      <dgm:prSet presAssocID="{462B1833-B5E7-844F-825D-46A45B46D359}" presName="node" presStyleLbl="revTx" presStyleIdx="0" presStyleCnt="4">
        <dgm:presLayoutVars>
          <dgm:bulletEnabled val="1"/>
        </dgm:presLayoutVars>
      </dgm:prSet>
      <dgm:spPr/>
      <dgm:t>
        <a:bodyPr/>
        <a:lstStyle/>
        <a:p>
          <a:endParaRPr lang="es-CR"/>
        </a:p>
      </dgm:t>
    </dgm:pt>
    <dgm:pt modelId="{9F4DB13C-57BD-0542-9795-23D4CC6909C9}" type="pres">
      <dgm:prSet presAssocID="{1032A5E6-590C-0F45-86D5-DAE40777BE69}" presName="sibTrans" presStyleLbl="node1" presStyleIdx="0" presStyleCnt="4"/>
      <dgm:spPr/>
      <dgm:t>
        <a:bodyPr/>
        <a:lstStyle/>
        <a:p>
          <a:endParaRPr lang="es-CR"/>
        </a:p>
      </dgm:t>
    </dgm:pt>
    <dgm:pt modelId="{029CB9F9-BF16-C24F-8127-569D258F6796}" type="pres">
      <dgm:prSet presAssocID="{EC64C986-2CBA-4B40-9695-CA74CE52D76D}" presName="dummy" presStyleCnt="0"/>
      <dgm:spPr/>
    </dgm:pt>
    <dgm:pt modelId="{84E05C74-302E-484D-B0F6-716B64444B99}" type="pres">
      <dgm:prSet presAssocID="{EC64C986-2CBA-4B40-9695-CA74CE52D76D}" presName="node" presStyleLbl="revTx" presStyleIdx="1" presStyleCnt="4">
        <dgm:presLayoutVars>
          <dgm:bulletEnabled val="1"/>
        </dgm:presLayoutVars>
      </dgm:prSet>
      <dgm:spPr/>
      <dgm:t>
        <a:bodyPr/>
        <a:lstStyle/>
        <a:p>
          <a:endParaRPr lang="es-CR"/>
        </a:p>
      </dgm:t>
    </dgm:pt>
    <dgm:pt modelId="{9193F725-8A06-0641-BA99-EC262A89402F}" type="pres">
      <dgm:prSet presAssocID="{BD358FB4-F63B-004D-B773-323A25FA9632}" presName="sibTrans" presStyleLbl="node1" presStyleIdx="1" presStyleCnt="4"/>
      <dgm:spPr/>
      <dgm:t>
        <a:bodyPr/>
        <a:lstStyle/>
        <a:p>
          <a:endParaRPr lang="es-CR"/>
        </a:p>
      </dgm:t>
    </dgm:pt>
    <dgm:pt modelId="{CCD7F26E-61FE-3549-A93C-C9D78E88BA46}" type="pres">
      <dgm:prSet presAssocID="{F3103B5A-9961-1841-9579-F5F29DF17543}" presName="dummy" presStyleCnt="0"/>
      <dgm:spPr/>
    </dgm:pt>
    <dgm:pt modelId="{1BC6630B-761F-1345-98BF-82F4C6036C23}" type="pres">
      <dgm:prSet presAssocID="{F3103B5A-9961-1841-9579-F5F29DF17543}" presName="node" presStyleLbl="revTx" presStyleIdx="2" presStyleCnt="4">
        <dgm:presLayoutVars>
          <dgm:bulletEnabled val="1"/>
        </dgm:presLayoutVars>
      </dgm:prSet>
      <dgm:spPr/>
      <dgm:t>
        <a:bodyPr/>
        <a:lstStyle/>
        <a:p>
          <a:endParaRPr lang="es-CR"/>
        </a:p>
      </dgm:t>
    </dgm:pt>
    <dgm:pt modelId="{B9D7AE06-8D52-7E4F-B99E-AB5962AAC1D4}" type="pres">
      <dgm:prSet presAssocID="{6F32B178-92D6-5C43-835D-5D8D193A2633}" presName="sibTrans" presStyleLbl="node1" presStyleIdx="2" presStyleCnt="4"/>
      <dgm:spPr/>
      <dgm:t>
        <a:bodyPr/>
        <a:lstStyle/>
        <a:p>
          <a:endParaRPr lang="es-CR"/>
        </a:p>
      </dgm:t>
    </dgm:pt>
    <dgm:pt modelId="{C802DC71-8EB8-094E-84A0-9C8B5C63E227}" type="pres">
      <dgm:prSet presAssocID="{BDC5008C-D06E-3E4D-8779-FAB493F23445}" presName="dummy" presStyleCnt="0"/>
      <dgm:spPr/>
    </dgm:pt>
    <dgm:pt modelId="{A797F9A5-F257-8D46-B4DC-AEADA84C92A5}" type="pres">
      <dgm:prSet presAssocID="{BDC5008C-D06E-3E4D-8779-FAB493F23445}" presName="node" presStyleLbl="revTx" presStyleIdx="3" presStyleCnt="4">
        <dgm:presLayoutVars>
          <dgm:bulletEnabled val="1"/>
        </dgm:presLayoutVars>
      </dgm:prSet>
      <dgm:spPr/>
      <dgm:t>
        <a:bodyPr/>
        <a:lstStyle/>
        <a:p>
          <a:endParaRPr lang="es-CR"/>
        </a:p>
      </dgm:t>
    </dgm:pt>
    <dgm:pt modelId="{893F7F5D-A32B-1A44-86B2-270A63D54EDB}" type="pres">
      <dgm:prSet presAssocID="{B52430D0-20FA-B34A-A959-D987A1597336}" presName="sibTrans" presStyleLbl="node1" presStyleIdx="3" presStyleCnt="4"/>
      <dgm:spPr/>
      <dgm:t>
        <a:bodyPr/>
        <a:lstStyle/>
        <a:p>
          <a:endParaRPr lang="es-CR"/>
        </a:p>
      </dgm:t>
    </dgm:pt>
  </dgm:ptLst>
  <dgm:cxnLst>
    <dgm:cxn modelId="{B552DA37-7F71-4E10-8E1E-F8FFA851C607}" type="presOf" srcId="{B52430D0-20FA-B34A-A959-D987A1597336}" destId="{893F7F5D-A32B-1A44-86B2-270A63D54EDB}" srcOrd="0" destOrd="0" presId="urn:microsoft.com/office/officeart/2005/8/layout/cycle1"/>
    <dgm:cxn modelId="{7E6D4C2B-A36C-6B49-B8B3-D424A3F84263}" srcId="{A2429A3E-8D56-1740-86DD-2CBDAA79D3AB}" destId="{F3103B5A-9961-1841-9579-F5F29DF17543}" srcOrd="2" destOrd="0" parTransId="{B1F0E390-AEC9-D34A-A344-B6435FC0EDC0}" sibTransId="{6F32B178-92D6-5C43-835D-5D8D193A2633}"/>
    <dgm:cxn modelId="{B8DA428E-32F7-47AF-AF2E-20670AF4F0C9}" type="presOf" srcId="{6F32B178-92D6-5C43-835D-5D8D193A2633}" destId="{B9D7AE06-8D52-7E4F-B99E-AB5962AAC1D4}" srcOrd="0" destOrd="0" presId="urn:microsoft.com/office/officeart/2005/8/layout/cycle1"/>
    <dgm:cxn modelId="{FBC81F25-4D87-4DAF-912E-40EF2F1F897D}" type="presOf" srcId="{462B1833-B5E7-844F-825D-46A45B46D359}" destId="{EB47C6FC-D6E1-8D41-800C-1E89974F59C2}" srcOrd="0" destOrd="0" presId="urn:microsoft.com/office/officeart/2005/8/layout/cycle1"/>
    <dgm:cxn modelId="{717695E6-C4E7-5D49-8177-95E7F1D1DE05}" srcId="{A2429A3E-8D56-1740-86DD-2CBDAA79D3AB}" destId="{462B1833-B5E7-844F-825D-46A45B46D359}" srcOrd="0" destOrd="0" parTransId="{FE41EABA-1787-0B49-A5CB-B548C79E7683}" sibTransId="{1032A5E6-590C-0F45-86D5-DAE40777BE69}"/>
    <dgm:cxn modelId="{1B6AB501-99CD-4557-8205-902BEC127C44}" type="presOf" srcId="{EC64C986-2CBA-4B40-9695-CA74CE52D76D}" destId="{84E05C74-302E-484D-B0F6-716B64444B99}" srcOrd="0" destOrd="0" presId="urn:microsoft.com/office/officeart/2005/8/layout/cycle1"/>
    <dgm:cxn modelId="{79D7D92D-8C71-4CC1-9D59-05845577FF87}" type="presOf" srcId="{1032A5E6-590C-0F45-86D5-DAE40777BE69}" destId="{9F4DB13C-57BD-0542-9795-23D4CC6909C9}" srcOrd="0" destOrd="0" presId="urn:microsoft.com/office/officeart/2005/8/layout/cycle1"/>
    <dgm:cxn modelId="{4AE6A597-6771-450B-922E-B9333008A3E9}" type="presOf" srcId="{BDC5008C-D06E-3E4D-8779-FAB493F23445}" destId="{A797F9A5-F257-8D46-B4DC-AEADA84C92A5}" srcOrd="0" destOrd="0" presId="urn:microsoft.com/office/officeart/2005/8/layout/cycle1"/>
    <dgm:cxn modelId="{80292895-AD9A-8746-A3F5-3FA39ABF412F}" srcId="{A2429A3E-8D56-1740-86DD-2CBDAA79D3AB}" destId="{BDC5008C-D06E-3E4D-8779-FAB493F23445}" srcOrd="3" destOrd="0" parTransId="{C72E900F-2A11-EF44-BBAA-FEA254D3767F}" sibTransId="{B52430D0-20FA-B34A-A959-D987A1597336}"/>
    <dgm:cxn modelId="{CCBEB9C2-9BF8-41BF-9C2F-E209B8C8CEA1}" type="presOf" srcId="{A2429A3E-8D56-1740-86DD-2CBDAA79D3AB}" destId="{C4F0EEB1-A133-824A-BAF7-EFC929CA1738}" srcOrd="0" destOrd="0" presId="urn:microsoft.com/office/officeart/2005/8/layout/cycle1"/>
    <dgm:cxn modelId="{35E2E4DF-BAF7-4298-A00D-CE2EAE90C0D3}" type="presOf" srcId="{F3103B5A-9961-1841-9579-F5F29DF17543}" destId="{1BC6630B-761F-1345-98BF-82F4C6036C23}" srcOrd="0" destOrd="0" presId="urn:microsoft.com/office/officeart/2005/8/layout/cycle1"/>
    <dgm:cxn modelId="{4CC95C96-E53C-6644-A002-2EFF6877925A}" srcId="{A2429A3E-8D56-1740-86DD-2CBDAA79D3AB}" destId="{EC64C986-2CBA-4B40-9695-CA74CE52D76D}" srcOrd="1" destOrd="0" parTransId="{8D9D1891-EBD5-CC48-9BBA-C509C7F77A35}" sibTransId="{BD358FB4-F63B-004D-B773-323A25FA9632}"/>
    <dgm:cxn modelId="{FBDD8DEE-C847-4C2A-9F41-F651D41C5421}" type="presOf" srcId="{BD358FB4-F63B-004D-B773-323A25FA9632}" destId="{9193F725-8A06-0641-BA99-EC262A89402F}" srcOrd="0" destOrd="0" presId="urn:microsoft.com/office/officeart/2005/8/layout/cycle1"/>
    <dgm:cxn modelId="{9C3C95DB-40C8-4F73-B8F9-46E9A52AE42F}" type="presParOf" srcId="{C4F0EEB1-A133-824A-BAF7-EFC929CA1738}" destId="{679E8EE5-DBC3-154D-B446-E7FDDF0C3203}" srcOrd="0" destOrd="0" presId="urn:microsoft.com/office/officeart/2005/8/layout/cycle1"/>
    <dgm:cxn modelId="{67FD4A81-4AF6-4BFA-BA4B-6608A143B5AD}" type="presParOf" srcId="{C4F0EEB1-A133-824A-BAF7-EFC929CA1738}" destId="{EB47C6FC-D6E1-8D41-800C-1E89974F59C2}" srcOrd="1" destOrd="0" presId="urn:microsoft.com/office/officeart/2005/8/layout/cycle1"/>
    <dgm:cxn modelId="{686C02A8-4991-4E00-BE3E-18CAE36E2D29}" type="presParOf" srcId="{C4F0EEB1-A133-824A-BAF7-EFC929CA1738}" destId="{9F4DB13C-57BD-0542-9795-23D4CC6909C9}" srcOrd="2" destOrd="0" presId="urn:microsoft.com/office/officeart/2005/8/layout/cycle1"/>
    <dgm:cxn modelId="{25D30AFC-2B2B-4CCA-B386-1205E1ABCB3A}" type="presParOf" srcId="{C4F0EEB1-A133-824A-BAF7-EFC929CA1738}" destId="{029CB9F9-BF16-C24F-8127-569D258F6796}" srcOrd="3" destOrd="0" presId="urn:microsoft.com/office/officeart/2005/8/layout/cycle1"/>
    <dgm:cxn modelId="{AB69AFAC-FD26-4CE1-B094-8A4E0A413656}" type="presParOf" srcId="{C4F0EEB1-A133-824A-BAF7-EFC929CA1738}" destId="{84E05C74-302E-484D-B0F6-716B64444B99}" srcOrd="4" destOrd="0" presId="urn:microsoft.com/office/officeart/2005/8/layout/cycle1"/>
    <dgm:cxn modelId="{F2E2AEC0-5BC2-401A-8711-A4C30E69448A}" type="presParOf" srcId="{C4F0EEB1-A133-824A-BAF7-EFC929CA1738}" destId="{9193F725-8A06-0641-BA99-EC262A89402F}" srcOrd="5" destOrd="0" presId="urn:microsoft.com/office/officeart/2005/8/layout/cycle1"/>
    <dgm:cxn modelId="{C49AE311-451A-402B-8224-CAA344601612}" type="presParOf" srcId="{C4F0EEB1-A133-824A-BAF7-EFC929CA1738}" destId="{CCD7F26E-61FE-3549-A93C-C9D78E88BA46}" srcOrd="6" destOrd="0" presId="urn:microsoft.com/office/officeart/2005/8/layout/cycle1"/>
    <dgm:cxn modelId="{4A400E02-C7C5-4DF2-B595-F059306BE0F7}" type="presParOf" srcId="{C4F0EEB1-A133-824A-BAF7-EFC929CA1738}" destId="{1BC6630B-761F-1345-98BF-82F4C6036C23}" srcOrd="7" destOrd="0" presId="urn:microsoft.com/office/officeart/2005/8/layout/cycle1"/>
    <dgm:cxn modelId="{0493F7EB-A698-4677-8DDE-C464711DA100}" type="presParOf" srcId="{C4F0EEB1-A133-824A-BAF7-EFC929CA1738}" destId="{B9D7AE06-8D52-7E4F-B99E-AB5962AAC1D4}" srcOrd="8" destOrd="0" presId="urn:microsoft.com/office/officeart/2005/8/layout/cycle1"/>
    <dgm:cxn modelId="{65E4ACEC-3CD2-452E-9B8F-BB15845D4558}" type="presParOf" srcId="{C4F0EEB1-A133-824A-BAF7-EFC929CA1738}" destId="{C802DC71-8EB8-094E-84A0-9C8B5C63E227}" srcOrd="9" destOrd="0" presId="urn:microsoft.com/office/officeart/2005/8/layout/cycle1"/>
    <dgm:cxn modelId="{F7C19EFD-C233-4417-AF66-F7FFF550895B}" type="presParOf" srcId="{C4F0EEB1-A133-824A-BAF7-EFC929CA1738}" destId="{A797F9A5-F257-8D46-B4DC-AEADA84C92A5}" srcOrd="10" destOrd="0" presId="urn:microsoft.com/office/officeart/2005/8/layout/cycle1"/>
    <dgm:cxn modelId="{31B2EC17-AE0F-4D1D-96E1-22616CC3CA12}" type="presParOf" srcId="{C4F0EEB1-A133-824A-BAF7-EFC929CA1738}" destId="{893F7F5D-A32B-1A44-86B2-270A63D54EDB}" srcOrd="11"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7C6FC-D6E1-8D41-800C-1E89974F59C2}">
      <dsp:nvSpPr>
        <dsp:cNvPr id="0" name=""/>
        <dsp:cNvSpPr/>
      </dsp:nvSpPr>
      <dsp:spPr>
        <a:xfrm>
          <a:off x="2365784" y="62247"/>
          <a:ext cx="1000236" cy="100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kern="1200" dirty="0" err="1" smtClean="0">
              <a:solidFill>
                <a:schemeClr val="bg1"/>
              </a:solidFill>
            </a:rPr>
            <a:t>Origin</a:t>
          </a:r>
          <a:endParaRPr lang="es-CR" sz="1600" kern="1200" dirty="0">
            <a:solidFill>
              <a:schemeClr val="bg1"/>
            </a:solidFill>
          </a:endParaRPr>
        </a:p>
      </dsp:txBody>
      <dsp:txXfrm>
        <a:off x="2365784" y="62247"/>
        <a:ext cx="1000236" cy="1000236"/>
      </dsp:txXfrm>
    </dsp:sp>
    <dsp:sp modelId="{9F4DB13C-57BD-0542-9795-23D4CC6909C9}">
      <dsp:nvSpPr>
        <dsp:cNvPr id="0" name=""/>
        <dsp:cNvSpPr/>
      </dsp:nvSpPr>
      <dsp:spPr>
        <a:xfrm>
          <a:off x="603297" y="-882"/>
          <a:ext cx="2825852" cy="2825852"/>
        </a:xfrm>
        <a:prstGeom prst="circularArrow">
          <a:avLst>
            <a:gd name="adj1" fmla="val 6902"/>
            <a:gd name="adj2" fmla="val 465363"/>
            <a:gd name="adj3" fmla="val 549369"/>
            <a:gd name="adj4" fmla="val 20585268"/>
            <a:gd name="adj5" fmla="val 805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E05C74-302E-484D-B0F6-716B64444B99}">
      <dsp:nvSpPr>
        <dsp:cNvPr id="0" name=""/>
        <dsp:cNvSpPr/>
      </dsp:nvSpPr>
      <dsp:spPr>
        <a:xfrm>
          <a:off x="2365784" y="1761604"/>
          <a:ext cx="1000236" cy="100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kern="1200" dirty="0" err="1" smtClean="0">
              <a:solidFill>
                <a:schemeClr val="bg1"/>
              </a:solidFill>
            </a:rPr>
            <a:t>Transit</a:t>
          </a:r>
          <a:endParaRPr lang="es-CR" sz="1600" kern="1200" dirty="0">
            <a:solidFill>
              <a:schemeClr val="bg1"/>
            </a:solidFill>
          </a:endParaRPr>
        </a:p>
      </dsp:txBody>
      <dsp:txXfrm>
        <a:off x="2365784" y="1761604"/>
        <a:ext cx="1000236" cy="1000236"/>
      </dsp:txXfrm>
    </dsp:sp>
    <dsp:sp modelId="{9193F725-8A06-0641-BA99-EC262A89402F}">
      <dsp:nvSpPr>
        <dsp:cNvPr id="0" name=""/>
        <dsp:cNvSpPr/>
      </dsp:nvSpPr>
      <dsp:spPr>
        <a:xfrm>
          <a:off x="603297" y="-882"/>
          <a:ext cx="2825852" cy="2825852"/>
        </a:xfrm>
        <a:prstGeom prst="circularArrow">
          <a:avLst>
            <a:gd name="adj1" fmla="val 6902"/>
            <a:gd name="adj2" fmla="val 465363"/>
            <a:gd name="adj3" fmla="val 5949369"/>
            <a:gd name="adj4" fmla="val 4385268"/>
            <a:gd name="adj5" fmla="val 8053"/>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C6630B-761F-1345-98BF-82F4C6036C23}">
      <dsp:nvSpPr>
        <dsp:cNvPr id="0" name=""/>
        <dsp:cNvSpPr/>
      </dsp:nvSpPr>
      <dsp:spPr>
        <a:xfrm>
          <a:off x="666427" y="1761604"/>
          <a:ext cx="1000236" cy="100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kern="1200" dirty="0" err="1" smtClean="0">
              <a:solidFill>
                <a:schemeClr val="bg1"/>
              </a:solidFill>
            </a:rPr>
            <a:t>Destination</a:t>
          </a:r>
          <a:endParaRPr lang="es-CR" sz="1600" kern="1200" dirty="0">
            <a:solidFill>
              <a:schemeClr val="bg1"/>
            </a:solidFill>
          </a:endParaRPr>
        </a:p>
      </dsp:txBody>
      <dsp:txXfrm>
        <a:off x="666427" y="1761604"/>
        <a:ext cx="1000236" cy="1000236"/>
      </dsp:txXfrm>
    </dsp:sp>
    <dsp:sp modelId="{B9D7AE06-8D52-7E4F-B99E-AB5962AAC1D4}">
      <dsp:nvSpPr>
        <dsp:cNvPr id="0" name=""/>
        <dsp:cNvSpPr/>
      </dsp:nvSpPr>
      <dsp:spPr>
        <a:xfrm>
          <a:off x="603297" y="-882"/>
          <a:ext cx="2825852" cy="2825852"/>
        </a:xfrm>
        <a:prstGeom prst="circularArrow">
          <a:avLst>
            <a:gd name="adj1" fmla="val 6902"/>
            <a:gd name="adj2" fmla="val 465363"/>
            <a:gd name="adj3" fmla="val 11349369"/>
            <a:gd name="adj4" fmla="val 9785268"/>
            <a:gd name="adj5" fmla="val 8053"/>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97F9A5-F257-8D46-B4DC-AEADA84C92A5}">
      <dsp:nvSpPr>
        <dsp:cNvPr id="0" name=""/>
        <dsp:cNvSpPr/>
      </dsp:nvSpPr>
      <dsp:spPr>
        <a:xfrm>
          <a:off x="666427" y="62247"/>
          <a:ext cx="1000236" cy="100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kern="1200" dirty="0" err="1" smtClean="0">
              <a:solidFill>
                <a:schemeClr val="bg1"/>
              </a:solidFill>
            </a:rPr>
            <a:t>Return</a:t>
          </a:r>
          <a:endParaRPr lang="es-CR" sz="1600" kern="1200" dirty="0">
            <a:solidFill>
              <a:schemeClr val="bg1"/>
            </a:solidFill>
          </a:endParaRPr>
        </a:p>
      </dsp:txBody>
      <dsp:txXfrm>
        <a:off x="666427" y="62247"/>
        <a:ext cx="1000236" cy="1000236"/>
      </dsp:txXfrm>
    </dsp:sp>
    <dsp:sp modelId="{893F7F5D-A32B-1A44-86B2-270A63D54EDB}">
      <dsp:nvSpPr>
        <dsp:cNvPr id="0" name=""/>
        <dsp:cNvSpPr/>
      </dsp:nvSpPr>
      <dsp:spPr>
        <a:xfrm>
          <a:off x="603297" y="-882"/>
          <a:ext cx="2825852" cy="2825852"/>
        </a:xfrm>
        <a:prstGeom prst="circularArrow">
          <a:avLst>
            <a:gd name="adj1" fmla="val 6902"/>
            <a:gd name="adj2" fmla="val 465363"/>
            <a:gd name="adj3" fmla="val 16749369"/>
            <a:gd name="adj4" fmla="val 15185268"/>
            <a:gd name="adj5" fmla="val 8053"/>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F859E45B-DAC3-417D-8CB6-B52CDD2BE301}" type="datetimeFigureOut">
              <a:rPr lang="es-CR" smtClean="0"/>
              <a:t>28/09/2016</a:t>
            </a:fld>
            <a:endParaRPr lang="es-CR"/>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CF43431B-8413-4A7C-B3C2-8F05D2C4D759}" type="slidenum">
              <a:rPr lang="es-CR" smtClean="0"/>
              <a:t>‹#›</a:t>
            </a:fld>
            <a:endParaRPr lang="es-CR"/>
          </a:p>
        </p:txBody>
      </p:sp>
    </p:spTree>
    <p:extLst>
      <p:ext uri="{BB962C8B-B14F-4D97-AF65-F5344CB8AC3E}">
        <p14:creationId xmlns:p14="http://schemas.microsoft.com/office/powerpoint/2010/main" val="217856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SV" sz="1200" dirty="0" smtClean="0"/>
              <a:t>La salud de la población que se encuentra en tránsito hacia el país de destino se ve afectada por las situaciones específicas que debe enfrentar en el trayecto, producto frecuentemente de su situación de irregularidad, la cual les expone a explotación por parte de traficantes de personas, largos trayectos en condiciones precarias, violencia criminal y sexual. </a:t>
            </a:r>
          </a:p>
          <a:p>
            <a:pPr marL="0" marR="0" indent="0" algn="l" defTabSz="457200" rtl="0" eaLnBrk="1" fontAlgn="auto" latinLnBrk="0" hangingPunct="1">
              <a:lnSpc>
                <a:spcPct val="100000"/>
              </a:lnSpc>
              <a:spcBef>
                <a:spcPts val="0"/>
              </a:spcBef>
              <a:spcAft>
                <a:spcPts val="0"/>
              </a:spcAft>
              <a:buClrTx/>
              <a:buSzTx/>
              <a:buFontTx/>
              <a:buNone/>
              <a:tabLst/>
              <a:defRPr/>
            </a:pPr>
            <a:endParaRPr lang="es-SV"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SV" sz="1200" dirty="0" smtClean="0">
                <a:ea typeface="Calibri"/>
                <a:cs typeface="Times New Roman"/>
              </a:rPr>
              <a:t>Niños, niñas y mujeres son especialmente vulnerables sea a las condiciones extremas del viaje, como a la violencia física y sexual, las cuales pueden tener consecuencias de largo plazo en su salud. </a:t>
            </a:r>
            <a:endParaRPr lang="es-CR" sz="1200" dirty="0" smtClean="0"/>
          </a:p>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10</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dirty="0" smtClean="0"/>
          </a:p>
        </p:txBody>
      </p:sp>
      <p:sp>
        <p:nvSpPr>
          <p:cNvPr id="31747" name="Slide Number Placeholder 3"/>
          <p:cNvSpPr>
            <a:spLocks noGrp="1"/>
          </p:cNvSpPr>
          <p:nvPr>
            <p:ph type="sldNum" sz="quarter" idx="5"/>
          </p:nvPr>
        </p:nvSpPr>
        <p:spPr>
          <a:noFill/>
        </p:spPr>
        <p:txBody>
          <a:bodyPr/>
          <a:lstStyle/>
          <a:p>
            <a:fld id="{5CFFE88D-57FA-4575-803B-4C0BC44D289E}" type="slidenum">
              <a:rPr lang="en-US" smtClean="0">
                <a:solidFill>
                  <a:prstClr val="black"/>
                </a:solidFill>
              </a:rPr>
              <a:pPr/>
              <a:t>11</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dirty="0" smtClean="0"/>
          </a:p>
        </p:txBody>
      </p:sp>
      <p:sp>
        <p:nvSpPr>
          <p:cNvPr id="31747" name="Slide Number Placeholder 3"/>
          <p:cNvSpPr>
            <a:spLocks noGrp="1"/>
          </p:cNvSpPr>
          <p:nvPr>
            <p:ph type="sldNum" sz="quarter" idx="5"/>
          </p:nvPr>
        </p:nvSpPr>
        <p:spPr>
          <a:noFill/>
        </p:spPr>
        <p:txBody>
          <a:bodyPr/>
          <a:lstStyle/>
          <a:p>
            <a:fld id="{5CFFE88D-57FA-4575-803B-4C0BC44D289E}" type="slidenum">
              <a:rPr lang="en-US" smtClean="0">
                <a:solidFill>
                  <a:prstClr val="black"/>
                </a:solidFill>
              </a:rPr>
              <a:pPr/>
              <a:t>12</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dirty="0" smtClean="0"/>
          </a:p>
        </p:txBody>
      </p:sp>
      <p:sp>
        <p:nvSpPr>
          <p:cNvPr id="31747" name="Slide Number Placeholder 3"/>
          <p:cNvSpPr>
            <a:spLocks noGrp="1"/>
          </p:cNvSpPr>
          <p:nvPr>
            <p:ph type="sldNum" sz="quarter" idx="5"/>
          </p:nvPr>
        </p:nvSpPr>
        <p:spPr>
          <a:noFill/>
        </p:spPr>
        <p:txBody>
          <a:bodyPr/>
          <a:lstStyle/>
          <a:p>
            <a:fld id="{5CFFE88D-57FA-4575-803B-4C0BC44D289E}" type="slidenum">
              <a:rPr lang="en-US" smtClean="0">
                <a:solidFill>
                  <a:prstClr val="black"/>
                </a:solidFill>
              </a:rPr>
              <a:pPr/>
              <a:t>13</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s-AR" dirty="0" smtClean="0">
              <a:latin typeface="UNFPA-Text"/>
            </a:endParaRPr>
          </a:p>
        </p:txBody>
      </p:sp>
      <p:sp>
        <p:nvSpPr>
          <p:cNvPr id="24579" name="Slide Number Placeholder 3"/>
          <p:cNvSpPr>
            <a:spLocks noGrp="1"/>
          </p:cNvSpPr>
          <p:nvPr>
            <p:ph type="sldNum" sz="quarter" idx="5"/>
          </p:nvPr>
        </p:nvSpPr>
        <p:spPr>
          <a:noFill/>
        </p:spPr>
        <p:txBody>
          <a:bodyPr/>
          <a:lstStyle/>
          <a:p>
            <a:fld id="{3915D83D-B9A8-4EA3-A104-2533421EF6D7}" type="slidenum">
              <a:rPr lang="en-US" smtClean="0">
                <a:solidFill>
                  <a:prstClr val="black"/>
                </a:solidFill>
              </a:rPr>
              <a:pPr/>
              <a:t>14</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s-AR" dirty="0" smtClean="0">
              <a:latin typeface="UNFPA-Text"/>
            </a:endParaRPr>
          </a:p>
        </p:txBody>
      </p:sp>
      <p:sp>
        <p:nvSpPr>
          <p:cNvPr id="24579" name="Slide Number Placeholder 3"/>
          <p:cNvSpPr>
            <a:spLocks noGrp="1"/>
          </p:cNvSpPr>
          <p:nvPr>
            <p:ph type="sldNum" sz="quarter" idx="5"/>
          </p:nvPr>
        </p:nvSpPr>
        <p:spPr>
          <a:noFill/>
        </p:spPr>
        <p:txBody>
          <a:bodyPr/>
          <a:lstStyle/>
          <a:p>
            <a:fld id="{3915D83D-B9A8-4EA3-A104-2533421EF6D7}" type="slidenum">
              <a:rPr lang="en-US" smtClean="0">
                <a:solidFill>
                  <a:prstClr val="black"/>
                </a:solidFill>
              </a:rPr>
              <a:pPr/>
              <a:t>16</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s-AR" dirty="0" smtClean="0">
              <a:latin typeface="UNFPA-Text"/>
            </a:endParaRPr>
          </a:p>
        </p:txBody>
      </p:sp>
      <p:sp>
        <p:nvSpPr>
          <p:cNvPr id="24579" name="Slide Number Placeholder 3"/>
          <p:cNvSpPr>
            <a:spLocks noGrp="1"/>
          </p:cNvSpPr>
          <p:nvPr>
            <p:ph type="sldNum" sz="quarter" idx="5"/>
          </p:nvPr>
        </p:nvSpPr>
        <p:spPr>
          <a:noFill/>
        </p:spPr>
        <p:txBody>
          <a:bodyPr/>
          <a:lstStyle/>
          <a:p>
            <a:fld id="{3915D83D-B9A8-4EA3-A104-2533421EF6D7}" type="slidenum">
              <a:rPr lang="en-US" smtClean="0">
                <a:solidFill>
                  <a:prstClr val="black"/>
                </a:solidFill>
              </a: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xfrm>
            <a:off x="850900" y="744538"/>
            <a:ext cx="4960938" cy="3722687"/>
          </a:xfrm>
          <a:ln/>
        </p:spPr>
      </p:sp>
      <p:sp>
        <p:nvSpPr>
          <p:cNvPr id="563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921">
              <a:defRPr/>
            </a:pPr>
            <a:endParaRPr lang="en-GB" dirty="0" smtClean="0"/>
          </a:p>
        </p:txBody>
      </p:sp>
      <p:sp>
        <p:nvSpPr>
          <p:cNvPr id="563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87" eaLnBrk="0" hangingPunct="0">
              <a:defRPr sz="4800" b="1">
                <a:solidFill>
                  <a:srgbClr val="FFFF00"/>
                </a:solidFill>
                <a:latin typeface="Garamond" pitchFamily="18" charset="0"/>
              </a:defRPr>
            </a:lvl1pPr>
            <a:lvl2pPr marL="743439" indent="-285939" defTabSz="930887" eaLnBrk="0" hangingPunct="0">
              <a:defRPr sz="4800" b="1">
                <a:solidFill>
                  <a:srgbClr val="FFFF00"/>
                </a:solidFill>
                <a:latin typeface="Garamond" pitchFamily="18" charset="0"/>
              </a:defRPr>
            </a:lvl2pPr>
            <a:lvl3pPr marL="1143752" indent="-228750" defTabSz="930887" eaLnBrk="0" hangingPunct="0">
              <a:defRPr sz="4800" b="1">
                <a:solidFill>
                  <a:srgbClr val="FFFF00"/>
                </a:solidFill>
                <a:latin typeface="Garamond" pitchFamily="18" charset="0"/>
              </a:defRPr>
            </a:lvl3pPr>
            <a:lvl4pPr marL="1601253" indent="-228750" defTabSz="930887" eaLnBrk="0" hangingPunct="0">
              <a:defRPr sz="4800" b="1">
                <a:solidFill>
                  <a:srgbClr val="FFFF00"/>
                </a:solidFill>
                <a:latin typeface="Garamond" pitchFamily="18" charset="0"/>
              </a:defRPr>
            </a:lvl4pPr>
            <a:lvl5pPr marL="2058754" indent="-228750" defTabSz="930887" eaLnBrk="0" hangingPunct="0">
              <a:defRPr sz="4800" b="1">
                <a:solidFill>
                  <a:srgbClr val="FFFF00"/>
                </a:solidFill>
                <a:latin typeface="Garamond" pitchFamily="18" charset="0"/>
              </a:defRPr>
            </a:lvl5pPr>
            <a:lvl6pPr marL="2516254" indent="-228750" algn="ctr" defTabSz="930887" eaLnBrk="0" fontAlgn="base" hangingPunct="0">
              <a:spcBef>
                <a:spcPct val="20000"/>
              </a:spcBef>
              <a:spcAft>
                <a:spcPct val="0"/>
              </a:spcAft>
              <a:buClr>
                <a:schemeClr val="hlink"/>
              </a:buClr>
              <a:buSzPct val="70000"/>
              <a:buFont typeface="Wingdings" pitchFamily="2" charset="2"/>
              <a:defRPr sz="4800" b="1">
                <a:solidFill>
                  <a:srgbClr val="FFFF00"/>
                </a:solidFill>
                <a:latin typeface="Garamond" pitchFamily="18" charset="0"/>
              </a:defRPr>
            </a:lvl6pPr>
            <a:lvl7pPr marL="2973756" indent="-228750" algn="ctr" defTabSz="930887" eaLnBrk="0" fontAlgn="base" hangingPunct="0">
              <a:spcBef>
                <a:spcPct val="20000"/>
              </a:spcBef>
              <a:spcAft>
                <a:spcPct val="0"/>
              </a:spcAft>
              <a:buClr>
                <a:schemeClr val="hlink"/>
              </a:buClr>
              <a:buSzPct val="70000"/>
              <a:buFont typeface="Wingdings" pitchFamily="2" charset="2"/>
              <a:defRPr sz="4800" b="1">
                <a:solidFill>
                  <a:srgbClr val="FFFF00"/>
                </a:solidFill>
                <a:latin typeface="Garamond" pitchFamily="18" charset="0"/>
              </a:defRPr>
            </a:lvl7pPr>
            <a:lvl8pPr marL="3431256" indent="-228750" algn="ctr" defTabSz="930887" eaLnBrk="0" fontAlgn="base" hangingPunct="0">
              <a:spcBef>
                <a:spcPct val="20000"/>
              </a:spcBef>
              <a:spcAft>
                <a:spcPct val="0"/>
              </a:spcAft>
              <a:buClr>
                <a:schemeClr val="hlink"/>
              </a:buClr>
              <a:buSzPct val="70000"/>
              <a:buFont typeface="Wingdings" pitchFamily="2" charset="2"/>
              <a:defRPr sz="4800" b="1">
                <a:solidFill>
                  <a:srgbClr val="FFFF00"/>
                </a:solidFill>
                <a:latin typeface="Garamond" pitchFamily="18" charset="0"/>
              </a:defRPr>
            </a:lvl8pPr>
            <a:lvl9pPr marL="3888757" indent="-228750" algn="ctr" defTabSz="930887" eaLnBrk="0" fontAlgn="base" hangingPunct="0">
              <a:spcBef>
                <a:spcPct val="20000"/>
              </a:spcBef>
              <a:spcAft>
                <a:spcPct val="0"/>
              </a:spcAft>
              <a:buClr>
                <a:schemeClr val="hlink"/>
              </a:buClr>
              <a:buSzPct val="70000"/>
              <a:buFont typeface="Wingdings" pitchFamily="2" charset="2"/>
              <a:defRPr sz="4800" b="1">
                <a:solidFill>
                  <a:srgbClr val="FFFF00"/>
                </a:solidFill>
                <a:latin typeface="Garamond" pitchFamily="18" charset="0"/>
              </a:defRPr>
            </a:lvl9pPr>
          </a:lstStyle>
          <a:p>
            <a:pPr eaLnBrk="1" hangingPunct="1"/>
            <a:fld id="{F4966950-263B-41FD-8B18-FEDA23298BC0}" type="slidenum">
              <a:rPr lang="es-ES" sz="1200" b="0">
                <a:solidFill>
                  <a:prstClr val="black"/>
                </a:solidFill>
                <a:latin typeface="Arial" charset="0"/>
              </a:rPr>
              <a:pPr eaLnBrk="1" hangingPunct="1"/>
              <a:t>18</a:t>
            </a:fld>
            <a:endParaRPr lang="es-ES" sz="1200" b="0">
              <a:solidFill>
                <a:prstClr val="black"/>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19</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SV" altLang="es-CR"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VIH y prácticas de salud sexual y reproductiva: tránsito</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es-SV" altLang="es-CR"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s-CR" altLang="es-CR" sz="1400" b="0" i="0" u="none" strike="noStrike" cap="none" normalizeH="0" baseline="0" dirty="0" smtClean="0">
              <a:ln>
                <a:noFill/>
              </a:ln>
              <a:solidFill>
                <a:schemeClr val="bg1"/>
              </a:solidFill>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SV" altLang="es-CR" sz="2400" dirty="0" smtClean="0">
                <a:solidFill>
                  <a:schemeClr val="bg1"/>
                </a:solidFill>
                <a:latin typeface="Calibri" pitchFamily="34" charset="0"/>
                <a:ea typeface="Calibri" pitchFamily="34" charset="0"/>
                <a:cs typeface="Times New Roman" pitchFamily="18" charset="0"/>
              </a:rPr>
              <a:t>Aprox. 50%: acceso a información </a:t>
            </a:r>
            <a:r>
              <a:rPr kumimoji="0" lang="es-SV"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sobre </a:t>
            </a: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VIH-SIDA</a:t>
            </a:r>
          </a:p>
          <a:p>
            <a:pPr marL="742950" lvl="1" indent="-285750" algn="just" eaLnBrk="0" hangingPunct="0">
              <a:buFont typeface="Arial" panose="020B0604020202020204" pitchFamily="34" charset="0"/>
              <a:buChar char="•"/>
            </a:pP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Adquiridos principalmente en su país de origen</a:t>
            </a:r>
          </a:p>
          <a:p>
            <a:pPr marL="742950" lvl="1" indent="-285750" algn="just" eaLnBrk="0" hangingPunct="0">
              <a:buFont typeface="Arial" panose="020B0604020202020204" pitchFamily="34" charset="0"/>
              <a:buChar char="•"/>
            </a:pP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Medios de comunicación</a:t>
            </a:r>
            <a:r>
              <a:rPr kumimoji="0" lang="es-CR" altLang="es-CR"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y </a:t>
            </a: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campañas de</a:t>
            </a:r>
            <a:r>
              <a:rPr kumimoji="0" lang="es-CR" altLang="es-CR"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Ministerios</a:t>
            </a:r>
          </a:p>
          <a:p>
            <a:pPr marL="742950" lvl="1" indent="-285750" algn="just" eaLnBrk="0" hangingPunct="0">
              <a:buFont typeface="Arial" panose="020B0604020202020204" pitchFamily="34" charset="0"/>
              <a:buChar char="•"/>
            </a:pPr>
            <a:endPar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Prueba de VIH:  43% alguna  vez</a:t>
            </a:r>
            <a:r>
              <a:rPr lang="es-CR" altLang="es-CR" sz="2400" dirty="0" smtClean="0">
                <a:solidFill>
                  <a:schemeClr val="bg1"/>
                </a:solidFill>
                <a:latin typeface="Calibri" pitchFamily="34" charset="0"/>
                <a:ea typeface="Calibri" pitchFamily="34" charset="0"/>
                <a:cs typeface="Times New Roman" pitchFamily="18" charset="0"/>
              </a:rPr>
              <a:t>; en Guatemala</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R" altLang="es-CR" sz="2400" dirty="0" smtClean="0">
                <a:solidFill>
                  <a:schemeClr val="bg1"/>
                </a:solidFill>
                <a:latin typeface="Calibri" pitchFamily="34" charset="0"/>
                <a:ea typeface="Calibri" pitchFamily="34" charset="0"/>
                <a:cs typeface="Times New Roman" pitchFamily="18" charset="0"/>
              </a:rPr>
              <a:t>                             53% El Salvador: indican </a:t>
            </a:r>
            <a:r>
              <a:rPr lang="es-CR" altLang="es-CR" sz="2400" dirty="0" err="1" smtClean="0">
                <a:solidFill>
                  <a:schemeClr val="bg1"/>
                </a:solidFill>
                <a:latin typeface="Calibri" pitchFamily="34" charset="0"/>
                <a:ea typeface="Calibri" pitchFamily="34" charset="0"/>
                <a:cs typeface="Times New Roman" pitchFamily="18" charset="0"/>
              </a:rPr>
              <a:t>pb</a:t>
            </a:r>
            <a:r>
              <a:rPr lang="es-CR" altLang="es-CR" sz="2400" dirty="0" smtClean="0">
                <a:solidFill>
                  <a:schemeClr val="bg1"/>
                </a:solidFill>
                <a:latin typeface="Calibri" pitchFamily="34" charset="0"/>
                <a:ea typeface="Calibri" pitchFamily="34" charset="0"/>
                <a:cs typeface="Times New Roman" pitchFamily="18" charset="0"/>
              </a:rPr>
              <a:t> en origen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Mayoría de casos reportó relaciones sexuales sin ningún método de protección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s-CR" altLang="es-CR" sz="2400" dirty="0" smtClean="0">
              <a:solidFill>
                <a:schemeClr val="bg1"/>
              </a:solidFill>
              <a:latin typeface="Calibri" pitchFamily="34" charset="0"/>
              <a:ea typeface="Calibri" pitchFamily="34"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R" altLang="es-CR" sz="2400" dirty="0" smtClean="0">
                <a:solidFill>
                  <a:schemeClr val="bg1"/>
                </a:solidFill>
                <a:latin typeface="Calibri" pitchFamily="34" charset="0"/>
                <a:ea typeface="Calibri" pitchFamily="34" charset="0"/>
                <a:cs typeface="Times New Roman" pitchFamily="18" charset="0"/>
              </a:rPr>
              <a:t>Amplio p</a:t>
            </a: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orcentaje de mujeres se aplicaron anticonceptivos inyectables al inicio del</a:t>
            </a:r>
            <a:r>
              <a:rPr kumimoji="0" lang="es-CR" altLang="es-CR"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proceso migratorio</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21</a:t>
            </a:fld>
            <a:endParaRPr 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22</a:t>
            </a:fld>
            <a:endParaRPr 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s-ES" sz="10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dirty="0" smtClean="0"/>
          </a:p>
        </p:txBody>
      </p:sp>
      <p:sp>
        <p:nvSpPr>
          <p:cNvPr id="29699" name="Slide Number Placeholder 3"/>
          <p:cNvSpPr>
            <a:spLocks noGrp="1"/>
          </p:cNvSpPr>
          <p:nvPr>
            <p:ph type="sldNum" sz="quarter" idx="5"/>
          </p:nvPr>
        </p:nvSpPr>
        <p:spPr>
          <a:noFill/>
        </p:spPr>
        <p:txBody>
          <a:bodyPr/>
          <a:lstStyle/>
          <a:p>
            <a:fld id="{5FD0A28B-E8A2-46B9-B508-D19EE42526AC}" type="slidenum">
              <a:rPr lang="en-US" smtClean="0">
                <a:solidFill>
                  <a:prstClr val="black"/>
                </a:solidFill>
              </a:rPr>
              <a:pPr/>
              <a:t>24</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algn="just"/>
            <a:r>
              <a:rPr lang="es-CR" sz="1200" b="1" dirty="0" smtClean="0"/>
              <a:t>Consecuencias particulares </a:t>
            </a:r>
            <a:r>
              <a:rPr lang="es-CR" sz="1200" dirty="0" smtClean="0"/>
              <a:t>derivadas de la condición específica de la población como migrante indocumentada, y las condiciones de cada individuo, en el ciclo migratorio.</a:t>
            </a:r>
          </a:p>
          <a:p>
            <a:pPr algn="just"/>
            <a:endParaRPr lang="es-CR" sz="1050" dirty="0" smtClean="0"/>
          </a:p>
          <a:p>
            <a:pPr algn="just"/>
            <a:r>
              <a:rPr lang="es-CR" sz="1200" dirty="0" smtClean="0"/>
              <a:t>Las </a:t>
            </a:r>
            <a:r>
              <a:rPr lang="es-CR" sz="1200" b="1" dirty="0" smtClean="0"/>
              <a:t>consecuencias diferenciadas </a:t>
            </a:r>
            <a:r>
              <a:rPr lang="es-CR" sz="1200" dirty="0" smtClean="0"/>
              <a:t>que son expresión de factores de vulnerabilidad específicos para ciertas poblaciones de migrantes de acuerdo a sus </a:t>
            </a:r>
            <a:r>
              <a:rPr lang="es-CR" sz="1200" b="1" dirty="0" smtClean="0"/>
              <a:t>condiciones de género, etnia, orientación sexual y edad.</a:t>
            </a:r>
          </a:p>
          <a:p>
            <a:pPr algn="just"/>
            <a:endParaRPr lang="es-CR" sz="1050" dirty="0" smtClean="0"/>
          </a:p>
          <a:p>
            <a:pPr algn="just"/>
            <a:r>
              <a:rPr lang="es-CR" sz="1200" dirty="0" smtClean="0"/>
              <a:t>Las </a:t>
            </a:r>
            <a:r>
              <a:rPr lang="es-CR" sz="1200" b="1" dirty="0" smtClean="0"/>
              <a:t>consecuencias a mediano y largo plazo </a:t>
            </a:r>
            <a:r>
              <a:rPr lang="es-CR" sz="1200" dirty="0" smtClean="0"/>
              <a:t>en la salud de la población migrante a partir de las distintas situaciones y experiencias que viven las personas durante el ciclo migratorio.</a:t>
            </a:r>
          </a:p>
          <a:p>
            <a:endParaRPr lang="es-CR" sz="1200" dirty="0" smtClean="0"/>
          </a:p>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p:sp>
      <p:sp>
        <p:nvSpPr>
          <p:cNvPr id="17411"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s-CR" altLang="es-C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6</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7</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noTextEdit="1"/>
          </p:cNvSpPr>
          <p:nvPr>
            <p:ph type="sldImg"/>
          </p:nvPr>
        </p:nvSpPr>
        <p:spPr/>
      </p:sp>
      <p:sp>
        <p:nvSpPr>
          <p:cNvPr id="1638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203200" indent="-203200" eaLnBrk="1"/>
            <a:endParaRPr lang="es-CR" altLang="es-C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219481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280710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257161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5CE43C-BC76-4911-8FA7-A5D85E2D6124}"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ADB3D7-D31F-4807-909C-5D3AD45634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376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9C466B-03E9-43E8-84FA-C8CE47E72224}"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F1DA0-4C22-4EC7-88BF-FCF9068459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4730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E4A946-8D71-4970-937F-CDC0956B58D6}"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AEACE9-7972-4819-BA02-6EB4818214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433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FCE6B1-6711-4B01-A504-DA01598953B3}" type="datetimeFigureOut">
              <a:rPr lang="en-US">
                <a:solidFill>
                  <a:prstClr val="black">
                    <a:tint val="75000"/>
                  </a:prstClr>
                </a:solidFill>
              </a:rPr>
              <a:pPr>
                <a:defRPr/>
              </a:pPr>
              <a:t>9/28/2016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25D868-D944-4179-AA24-F8BF3B2BB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9781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C18DD0-4FEC-4BAE-88A5-29E31E01CA68}" type="datetimeFigureOut">
              <a:rPr lang="en-US">
                <a:solidFill>
                  <a:prstClr val="black">
                    <a:tint val="75000"/>
                  </a:prstClr>
                </a:solidFill>
              </a:rPr>
              <a:pPr>
                <a:defRPr/>
              </a:pPr>
              <a:t>9/28/2016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6D395E5-C7E9-4CA6-A3C7-B9E2050FE4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3103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E1E29B-1CDF-45AD-9CF0-EB78C6C84A14}" type="datetimeFigureOut">
              <a:rPr lang="en-US">
                <a:solidFill>
                  <a:prstClr val="black">
                    <a:tint val="75000"/>
                  </a:prstClr>
                </a:solidFill>
              </a:rPr>
              <a:pPr>
                <a:defRPr/>
              </a:pPr>
              <a:t>9/28/2016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7104F6-575B-4078-839E-FAEDF6812A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4542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6C9672-B474-4334-8780-66EFA3A94226}" type="datetimeFigureOut">
              <a:rPr lang="en-US">
                <a:solidFill>
                  <a:prstClr val="black">
                    <a:tint val="75000"/>
                  </a:prstClr>
                </a:solidFill>
              </a:rPr>
              <a:pPr>
                <a:defRPr/>
              </a:pPr>
              <a:t>9/28/2016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BD0296A-D6BF-4E1A-8ED6-40788A2311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845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A7527C-5251-4BB6-8C81-5284A18AFD38}" type="datetimeFigureOut">
              <a:rPr lang="en-US">
                <a:solidFill>
                  <a:prstClr val="black">
                    <a:tint val="75000"/>
                  </a:prstClr>
                </a:solidFill>
              </a:rPr>
              <a:pPr>
                <a:defRPr/>
              </a:pPr>
              <a:t>9/28/2016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C0C02D-9CFC-44F4-B96E-206FE31221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849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3516452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178B52-84DD-4F6E-9E72-D6D96A1C89FE}" type="datetimeFigureOut">
              <a:rPr lang="en-US">
                <a:solidFill>
                  <a:prstClr val="black">
                    <a:tint val="75000"/>
                  </a:prstClr>
                </a:solidFill>
              </a:rPr>
              <a:pPr>
                <a:defRPr/>
              </a:pPr>
              <a:t>9/28/2016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F12604-1B82-4015-B1B9-C84B184931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392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7CC601-D57E-449C-B62C-52B545E2A649}"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97225D-CC2C-4FF9-B851-D4903B1312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1049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0C49D3-6E8E-4EBA-A6D7-C2368521102B}"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3658D-5A3F-429D-9889-7FEA7CF03D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19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grpSp>
        <p:nvGrpSpPr>
          <p:cNvPr id="7" name="Group 6"/>
          <p:cNvGrpSpPr/>
          <p:nvPr userDrawn="1"/>
        </p:nvGrpSpPr>
        <p:grpSpPr>
          <a:xfrm>
            <a:off x="489254" y="1240871"/>
            <a:ext cx="8180070" cy="4383248"/>
            <a:chOff x="813722" y="1255552"/>
            <a:chExt cx="8180070" cy="4383248"/>
          </a:xfrm>
        </p:grpSpPr>
        <p:sp>
          <p:nvSpPr>
            <p:cNvPr id="113" name="Rectangle 112"/>
            <p:cNvSpPr/>
            <p:nvPr userDrawn="1"/>
          </p:nvSpPr>
          <p:spPr>
            <a:xfrm>
              <a:off x="813722" y="1255552"/>
              <a:ext cx="8180070" cy="4383248"/>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grpSp>
          <p:nvGrpSpPr>
            <p:cNvPr id="94" name="Group 93"/>
            <p:cNvGrpSpPr/>
            <p:nvPr/>
          </p:nvGrpSpPr>
          <p:grpSpPr>
            <a:xfrm>
              <a:off x="838201" y="1359016"/>
              <a:ext cx="8077200" cy="4127383"/>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96356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1853860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1748" y="3276600"/>
            <a:ext cx="9142252" cy="16002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6" name="Straight Connector 95"/>
          <p:cNvCxnSpPr/>
          <p:nvPr/>
        </p:nvCxnSpPr>
        <p:spPr>
          <a:xfrm>
            <a:off x="0" y="342900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3905" y="472440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Title 94"/>
          <p:cNvSpPr>
            <a:spLocks noGrp="1"/>
          </p:cNvSpPr>
          <p:nvPr>
            <p:ph type="title"/>
          </p:nvPr>
        </p:nvSpPr>
        <p:spPr>
          <a:xfrm>
            <a:off x="452396" y="3505200"/>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91" name="Footer Placeholder 90"/>
          <p:cNvSpPr>
            <a:spLocks noGrp="1"/>
          </p:cNvSpPr>
          <p:nvPr>
            <p:ph type="ftr" sz="quarter" idx="11"/>
          </p:nvPr>
        </p:nvSpPr>
        <p:spPr/>
        <p:txBody>
          <a:bodyPr/>
          <a:lstStyle/>
          <a:p>
            <a:endParaRPr lang="en-US">
              <a:solidFill>
                <a:srgbClr val="575F6D"/>
              </a:solidFill>
            </a:endParaRPr>
          </a:p>
        </p:txBody>
      </p:sp>
      <p:sp>
        <p:nvSpPr>
          <p:cNvPr id="92" name="Slide Number Placeholder 91"/>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
        <p:nvSpPr>
          <p:cNvPr id="98" name="Rectangle 97"/>
          <p:cNvSpPr/>
          <p:nvPr userDrawn="1"/>
        </p:nvSpPr>
        <p:spPr>
          <a:xfrm>
            <a:off x="1748" y="228600"/>
            <a:ext cx="9142252" cy="685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9" name="Straight Connector 98"/>
          <p:cNvCxnSpPr/>
          <p:nvPr userDrawn="1"/>
        </p:nvCxnSpPr>
        <p:spPr>
          <a:xfrm>
            <a:off x="0" y="227012"/>
            <a:ext cx="9144000"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0" y="912812"/>
            <a:ext cx="91440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101" name="Text Placeholder 2"/>
          <p:cNvSpPr>
            <a:spLocks noGrp="1"/>
          </p:cNvSpPr>
          <p:nvPr>
            <p:ph type="body" idx="13"/>
          </p:nvPr>
        </p:nvSpPr>
        <p:spPr>
          <a:xfrm>
            <a:off x="457200" y="347351"/>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1076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2382611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1842600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7" name="Rectangle 96"/>
          <p:cNvSpPr/>
          <p:nvPr userDrawn="1"/>
        </p:nvSpPr>
        <p:spPr>
          <a:xfrm>
            <a:off x="0" y="6250132"/>
            <a:ext cx="9144000" cy="593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66191" y="152400"/>
            <a:ext cx="8839694" cy="533400"/>
          </a:xfrm>
          <a:solidFill>
            <a:schemeClr val="bg1"/>
          </a:solidFill>
        </p:spPr>
        <p:txBody>
          <a:bodyPr/>
          <a:lstStyle/>
          <a:p>
            <a:r>
              <a:rPr lang="en-US" dirty="0" smtClean="0"/>
              <a:t>Click to edit Master title style</a:t>
            </a:r>
            <a:endParaRPr lang="en-US" dirty="0"/>
          </a:p>
        </p:txBody>
      </p:sp>
      <p:grpSp>
        <p:nvGrpSpPr>
          <p:cNvPr id="6" name="Group 92"/>
          <p:cNvGrpSpPr/>
          <p:nvPr userDrawn="1"/>
        </p:nvGrpSpPr>
        <p:grpSpPr>
          <a:xfrm>
            <a:off x="90632" y="6271065"/>
            <a:ext cx="8991600" cy="586935"/>
            <a:chOff x="1" y="-30477"/>
            <a:chExt cx="9067799" cy="4526284"/>
          </a:xfrm>
        </p:grpSpPr>
        <p:cxnSp>
          <p:nvCxnSpPr>
            <p:cNvPr id="7" name="Straight Connector 6"/>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8876666" y="102789"/>
              <a:ext cx="114140" cy="439301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3278771" y="6286966"/>
            <a:ext cx="2204812" cy="584336"/>
            <a:chOff x="2961899" y="6273664"/>
            <a:chExt cx="2204812" cy="584336"/>
          </a:xfrm>
        </p:grpSpPr>
        <p:sp>
          <p:nvSpPr>
            <p:cNvPr id="91" name="Rectangle 90"/>
            <p:cNvSpPr/>
            <p:nvPr userDrawn="1"/>
          </p:nvSpPr>
          <p:spPr>
            <a:xfrm>
              <a:off x="2961899" y="6273664"/>
              <a:ext cx="2204812" cy="58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2" descr="https://upload.wikimedia.org/wikipedia/en/thumb/1/1e/IOM-OIM.svg/1280px-IOM-OIM.svg.png"/>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t="-1"/>
            <a:stretch/>
          </p:blipFill>
          <p:spPr bwMode="auto">
            <a:xfrm>
              <a:off x="3037460" y="6273690"/>
              <a:ext cx="1964552" cy="56958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Straight Connector 95"/>
          <p:cNvCxnSpPr/>
          <p:nvPr userDrawn="1"/>
        </p:nvCxnSpPr>
        <p:spPr>
          <a:xfrm>
            <a:off x="0" y="6256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16675"/>
            <a:ext cx="453357" cy="365125"/>
          </a:xfrm>
          <a:solidFill>
            <a:schemeClr val="bg1"/>
          </a:solidFill>
        </p:spPr>
        <p:txBody>
          <a:bodyPr/>
          <a:lstStyle>
            <a:lvl1pPr>
              <a:defRPr b="1">
                <a:solidFill>
                  <a:srgbClr val="002060"/>
                </a:solidFill>
                <a:latin typeface="+mj-lt"/>
              </a:defRPr>
            </a:lvl1pPr>
          </a:lstStyle>
          <a:p>
            <a:fld id="{00690C2E-861A-480D-B09E-7F06A2AFFC3D}" type="slidenum">
              <a:rPr lang="en-US" smtClean="0"/>
              <a:pPr/>
              <a:t>‹#›</a:t>
            </a:fld>
            <a:endParaRPr lang="en-US" dirty="0"/>
          </a:p>
        </p:txBody>
      </p:sp>
      <p:cxnSp>
        <p:nvCxnSpPr>
          <p:cNvPr id="100" name="Straight Connector 99"/>
          <p:cNvCxnSpPr/>
          <p:nvPr userDrawn="1"/>
        </p:nvCxnSpPr>
        <p:spPr>
          <a:xfrm>
            <a:off x="166191" y="762000"/>
            <a:ext cx="8821277" cy="0"/>
          </a:xfrm>
          <a:prstGeom prst="line">
            <a:avLst/>
          </a:prstGeom>
        </p:spPr>
        <p:style>
          <a:lnRef idx="3">
            <a:schemeClr val="accent1"/>
          </a:lnRef>
          <a:fillRef idx="0">
            <a:schemeClr val="accent1"/>
          </a:fillRef>
          <a:effectRef idx="2">
            <a:schemeClr val="accent1"/>
          </a:effectRef>
          <a:fontRef idx="minor">
            <a:schemeClr val="tx1"/>
          </a:fontRef>
        </p:style>
      </p:cxnSp>
      <p:sp>
        <p:nvSpPr>
          <p:cNvPr id="101" name="Content Placeholder 2"/>
          <p:cNvSpPr>
            <a:spLocks noGrp="1"/>
          </p:cNvSpPr>
          <p:nvPr>
            <p:ph sz="half" idx="1"/>
          </p:nvPr>
        </p:nvSpPr>
        <p:spPr>
          <a:xfrm>
            <a:off x="173040" y="1189037"/>
            <a:ext cx="877625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5" name="Title 1"/>
          <p:cNvSpPr txBox="1">
            <a:spLocks/>
          </p:cNvSpPr>
          <p:nvPr userDrawn="1"/>
        </p:nvSpPr>
        <p:spPr>
          <a:xfrm>
            <a:off x="155575" y="152400"/>
            <a:ext cx="8850310" cy="582430"/>
          </a:xfrm>
          <a:prstGeom prst="rect">
            <a:avLst/>
          </a:prstGeom>
          <a:solidFill>
            <a:schemeClr val="accent5">
              <a:lumMod val="40000"/>
              <a:lumOff val="60000"/>
            </a:schemeClr>
          </a:solidFill>
        </p:spPr>
        <p:txBody>
          <a:bodyPr vert="horz" lIns="91440" tIns="45720" rIns="91440" bIns="45720" rtlCol="0" anchor="b">
            <a:normAutofit fontScale="97500" lnSpcReduction="1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endParaRPr lang="en-US" dirty="0">
              <a:ln w="13335" cmpd="sng">
                <a:noFill/>
                <a:prstDash val="solid"/>
              </a:ln>
              <a:solidFill>
                <a:srgbClr val="7598D9">
                  <a:lumMod val="50000"/>
                </a:srgbClr>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160005795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97" name="Rectangle 96"/>
          <p:cNvSpPr/>
          <p:nvPr userDrawn="1"/>
        </p:nvSpPr>
        <p:spPr>
          <a:xfrm>
            <a:off x="0" y="6250132"/>
            <a:ext cx="9144000" cy="593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66191" y="152400"/>
            <a:ext cx="8839694" cy="838200"/>
          </a:xfrm>
          <a:solidFill>
            <a:schemeClr val="accent5">
              <a:lumMod val="40000"/>
              <a:lumOff val="60000"/>
            </a:schemeClr>
          </a:solidFill>
        </p:spPr>
        <p:txBody>
          <a:bodyPr/>
          <a:lstStyle>
            <a:lvl1pPr>
              <a:defRPr>
                <a:ln w="13335" cmpd="sng">
                  <a:noFill/>
                  <a:prstDash val="solid"/>
                </a:ln>
                <a:solidFill>
                  <a:schemeClr val="accent2">
                    <a:lumMod val="50000"/>
                  </a:schemeClr>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grpSp>
        <p:nvGrpSpPr>
          <p:cNvPr id="6" name="Group 92"/>
          <p:cNvGrpSpPr/>
          <p:nvPr userDrawn="1"/>
        </p:nvGrpSpPr>
        <p:grpSpPr>
          <a:xfrm>
            <a:off x="90632" y="6271065"/>
            <a:ext cx="8991600" cy="586935"/>
            <a:chOff x="1" y="-30477"/>
            <a:chExt cx="9067799" cy="4526284"/>
          </a:xfrm>
        </p:grpSpPr>
        <p:cxnSp>
          <p:nvCxnSpPr>
            <p:cNvPr id="7" name="Straight Connector 6"/>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8876666" y="102789"/>
              <a:ext cx="114140" cy="439301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3276600" y="6273638"/>
            <a:ext cx="2204812" cy="584362"/>
            <a:chOff x="2961899" y="6273664"/>
            <a:chExt cx="2204812" cy="584362"/>
          </a:xfrm>
        </p:grpSpPr>
        <p:sp>
          <p:nvSpPr>
            <p:cNvPr id="91" name="Rectangle 90"/>
            <p:cNvSpPr/>
            <p:nvPr userDrawn="1"/>
          </p:nvSpPr>
          <p:spPr>
            <a:xfrm>
              <a:off x="2961899" y="6273664"/>
              <a:ext cx="2204812" cy="58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2" descr="https://upload.wikimedia.org/wikipedia/en/thumb/1/1e/IOM-OIM.svg/1280px-IOM-OIM.svg.png"/>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bwMode="auto">
            <a:xfrm>
              <a:off x="3037460" y="6273690"/>
              <a:ext cx="1964552" cy="5843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Straight Connector 95"/>
          <p:cNvCxnSpPr/>
          <p:nvPr userDrawn="1"/>
        </p:nvCxnSpPr>
        <p:spPr>
          <a:xfrm>
            <a:off x="0" y="6256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16675"/>
            <a:ext cx="453357" cy="365125"/>
          </a:xfrm>
          <a:solidFill>
            <a:schemeClr val="bg1"/>
          </a:solidFill>
        </p:spPr>
        <p:txBody>
          <a:bodyPr/>
          <a:lstStyle>
            <a:lvl1pPr>
              <a:defRPr b="1">
                <a:solidFill>
                  <a:srgbClr val="002060"/>
                </a:solidFill>
                <a:latin typeface="+mj-lt"/>
              </a:defRPr>
            </a:lvl1pPr>
          </a:lstStyle>
          <a:p>
            <a:fld id="{00690C2E-861A-480D-B09E-7F06A2AFFC3D}" type="slidenum">
              <a:rPr lang="en-US" smtClean="0"/>
              <a:pPr/>
              <a:t>‹#›</a:t>
            </a:fld>
            <a:endParaRPr lang="en-US" dirty="0"/>
          </a:p>
        </p:txBody>
      </p:sp>
      <p:cxnSp>
        <p:nvCxnSpPr>
          <p:cNvPr id="100" name="Straight Connector 99"/>
          <p:cNvCxnSpPr/>
          <p:nvPr userDrawn="1"/>
        </p:nvCxnSpPr>
        <p:spPr>
          <a:xfrm>
            <a:off x="166191" y="990600"/>
            <a:ext cx="882127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365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3226182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7" name="Rectangle 96"/>
          <p:cNvSpPr/>
          <p:nvPr userDrawn="1"/>
        </p:nvSpPr>
        <p:spPr>
          <a:xfrm>
            <a:off x="0" y="6250132"/>
            <a:ext cx="9144000" cy="593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92"/>
          <p:cNvGrpSpPr/>
          <p:nvPr userDrawn="1"/>
        </p:nvGrpSpPr>
        <p:grpSpPr>
          <a:xfrm>
            <a:off x="90632" y="6271065"/>
            <a:ext cx="8991600" cy="586935"/>
            <a:chOff x="1" y="-30477"/>
            <a:chExt cx="9067799" cy="4526284"/>
          </a:xfrm>
        </p:grpSpPr>
        <p:cxnSp>
          <p:nvCxnSpPr>
            <p:cNvPr id="7" name="Straight Connector 6"/>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8876666" y="102789"/>
              <a:ext cx="114140" cy="439301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3276600" y="6273638"/>
            <a:ext cx="2204812" cy="584362"/>
            <a:chOff x="2961899" y="6273664"/>
            <a:chExt cx="2204812" cy="584362"/>
          </a:xfrm>
        </p:grpSpPr>
        <p:sp>
          <p:nvSpPr>
            <p:cNvPr id="91" name="Rectangle 90"/>
            <p:cNvSpPr/>
            <p:nvPr userDrawn="1"/>
          </p:nvSpPr>
          <p:spPr>
            <a:xfrm>
              <a:off x="2961899" y="6273664"/>
              <a:ext cx="2204812" cy="58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2" descr="https://upload.wikimedia.org/wikipedia/en/thumb/1/1e/IOM-OIM.svg/1280px-IOM-OIM.svg.png"/>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bwMode="auto">
            <a:xfrm>
              <a:off x="3037460" y="6273690"/>
              <a:ext cx="1964552" cy="5843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Straight Connector 95"/>
          <p:cNvCxnSpPr/>
          <p:nvPr userDrawn="1"/>
        </p:nvCxnSpPr>
        <p:spPr>
          <a:xfrm>
            <a:off x="0" y="6256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16675"/>
            <a:ext cx="453357" cy="365125"/>
          </a:xfrm>
          <a:solidFill>
            <a:schemeClr val="bg1"/>
          </a:solidFill>
        </p:spPr>
        <p:txBody>
          <a:bodyPr/>
          <a:lstStyle>
            <a:lvl1pPr>
              <a:defRPr b="1">
                <a:solidFill>
                  <a:srgbClr val="002060"/>
                </a:solidFill>
                <a:latin typeface="+mj-lt"/>
              </a:defRPr>
            </a:lvl1pPr>
          </a:lstStyle>
          <a:p>
            <a:fld id="{00690C2E-861A-480D-B09E-7F06A2AFFC3D}" type="slidenum">
              <a:rPr lang="en-US" smtClean="0"/>
              <a:pPr/>
              <a:t>‹#›</a:t>
            </a:fld>
            <a:endParaRPr lang="en-US" dirty="0"/>
          </a:p>
        </p:txBody>
      </p:sp>
    </p:spTree>
    <p:extLst>
      <p:ext uri="{BB962C8B-B14F-4D97-AF65-F5344CB8AC3E}">
        <p14:creationId xmlns:p14="http://schemas.microsoft.com/office/powerpoint/2010/main" val="3179467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3286747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6776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3471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804115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423092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3080582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2621956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1393428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Date Placeholder 4"/>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43532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Date Placeholder 4"/>
          <p:cNvSpPr>
            <a:spLocks noGrp="1"/>
          </p:cNvSpPr>
          <p:nvPr>
            <p:ph type="dt" sz="half" idx="10"/>
          </p:nvPr>
        </p:nvSpPr>
        <p:spPr/>
        <p:txBody>
          <a:bodyPr/>
          <a:lstStyle/>
          <a:p>
            <a:fld id="{91A6A6AA-EC43-4E36-9650-DBB5E65E85B9}" type="datetimeFigureOut">
              <a:rPr lang="es-CR" smtClean="0"/>
              <a:t>28/09/2016</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1275211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7" name="Date Placeholder 6"/>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8" name="Footer Placeholder 7"/>
          <p:cNvSpPr>
            <a:spLocks noGrp="1"/>
          </p:cNvSpPr>
          <p:nvPr>
            <p:ph type="ftr" sz="quarter" idx="11"/>
          </p:nvPr>
        </p:nvSpPr>
        <p:spPr/>
        <p:txBody>
          <a:bodyPr/>
          <a:lstStyle/>
          <a:p>
            <a:endParaRPr lang="es-CR">
              <a:solidFill>
                <a:prstClr val="black">
                  <a:tint val="75000"/>
                </a:prstClr>
              </a:solidFill>
            </a:endParaRPr>
          </a:p>
        </p:txBody>
      </p:sp>
      <p:sp>
        <p:nvSpPr>
          <p:cNvPr id="9" name="Slide Number Placeholder 8"/>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3565875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Date Placeholder 2"/>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4" name="Footer Placeholder 3"/>
          <p:cNvSpPr>
            <a:spLocks noGrp="1"/>
          </p:cNvSpPr>
          <p:nvPr>
            <p:ph type="ftr" sz="quarter" idx="11"/>
          </p:nvPr>
        </p:nvSpPr>
        <p:spPr/>
        <p:txBody>
          <a:bodyPr/>
          <a:lstStyle/>
          <a:p>
            <a:endParaRPr lang="es-CR">
              <a:solidFill>
                <a:prstClr val="black">
                  <a:tint val="75000"/>
                </a:prstClr>
              </a:solidFill>
            </a:endParaRPr>
          </a:p>
        </p:txBody>
      </p:sp>
      <p:sp>
        <p:nvSpPr>
          <p:cNvPr id="5" name="Slide Number Placeholder 4"/>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1364597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3" name="Footer Placeholder 2"/>
          <p:cNvSpPr>
            <a:spLocks noGrp="1"/>
          </p:cNvSpPr>
          <p:nvPr>
            <p:ph type="ftr" sz="quarter" idx="11"/>
          </p:nvPr>
        </p:nvSpPr>
        <p:spPr/>
        <p:txBody>
          <a:bodyPr/>
          <a:lstStyle/>
          <a:p>
            <a:endParaRPr lang="es-CR">
              <a:solidFill>
                <a:prstClr val="black">
                  <a:tint val="75000"/>
                </a:prstClr>
              </a:solidFill>
            </a:endParaRPr>
          </a:p>
        </p:txBody>
      </p:sp>
      <p:sp>
        <p:nvSpPr>
          <p:cNvPr id="4" name="Slide Number Placeholder 3"/>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638430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3430610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2328085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937316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287146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7" name="Date Placeholder 6"/>
          <p:cNvSpPr>
            <a:spLocks noGrp="1"/>
          </p:cNvSpPr>
          <p:nvPr>
            <p:ph type="dt" sz="half" idx="10"/>
          </p:nvPr>
        </p:nvSpPr>
        <p:spPr/>
        <p:txBody>
          <a:bodyPr/>
          <a:lstStyle/>
          <a:p>
            <a:fld id="{91A6A6AA-EC43-4E36-9650-DBB5E65E85B9}" type="datetimeFigureOut">
              <a:rPr lang="es-CR" smtClean="0"/>
              <a:t>28/09/2016</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224154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Date Placeholder 2"/>
          <p:cNvSpPr>
            <a:spLocks noGrp="1"/>
          </p:cNvSpPr>
          <p:nvPr>
            <p:ph type="dt" sz="half" idx="10"/>
          </p:nvPr>
        </p:nvSpPr>
        <p:spPr/>
        <p:txBody>
          <a:bodyPr/>
          <a:lstStyle/>
          <a:p>
            <a:fld id="{91A6A6AA-EC43-4E36-9650-DBB5E65E85B9}" type="datetimeFigureOut">
              <a:rPr lang="es-CR" smtClean="0"/>
              <a:t>28/09/2016</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32580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6A6AA-EC43-4E36-9650-DBB5E65E85B9}" type="datetimeFigureOut">
              <a:rPr lang="es-CR" smtClean="0"/>
              <a:t>28/09/2016</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77577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6A6AA-EC43-4E36-9650-DBB5E65E85B9}" type="datetimeFigureOut">
              <a:rPr lang="es-CR" smtClean="0"/>
              <a:t>28/09/2016</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427904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6A6AA-EC43-4E36-9650-DBB5E65E85B9}" type="datetimeFigureOut">
              <a:rPr lang="es-CR" smtClean="0"/>
              <a:t>28/09/2016</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62660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6A6AA-EC43-4E36-9650-DBB5E65E85B9}" type="datetimeFigureOut">
              <a:rPr lang="es-CR" smtClean="0"/>
              <a:t>28/09/2016</a:t>
            </a:fld>
            <a:endParaRPr lang="es-C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BC10-34C4-4409-B9CF-5273F389517B}" type="slidenum">
              <a:rPr lang="es-CR" smtClean="0"/>
              <a:t>‹#›</a:t>
            </a:fld>
            <a:endParaRPr lang="es-CR"/>
          </a:p>
        </p:txBody>
      </p:sp>
    </p:spTree>
    <p:extLst>
      <p:ext uri="{BB962C8B-B14F-4D97-AF65-F5344CB8AC3E}">
        <p14:creationId xmlns:p14="http://schemas.microsoft.com/office/powerpoint/2010/main" val="81250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9F2E37BD-2701-4C65-85DD-58DD50336C1E}" type="datetimeFigureOut">
              <a:rPr lang="en-US">
                <a:solidFill>
                  <a:prstClr val="black">
                    <a:tint val="75000"/>
                  </a:prstClr>
                </a:solidFill>
              </a:rPr>
              <a:pPr defTabSz="457200">
                <a:defRPr/>
              </a:pPr>
              <a:t>9/28/2016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AA5307BA-9F73-4C99-9EDF-6E9911F204DF}"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09842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openDmnd">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D9B880-CD8C-4972-A04F-5FF51A9AB104}" type="datetimeFigureOut">
              <a:rPr lang="en-US" smtClean="0">
                <a:solidFill>
                  <a:srgbClr val="575F6D"/>
                </a:solidFill>
                <a:ea typeface="ＭＳ Ｐゴシック" pitchFamily="-111" charset="-128"/>
              </a:rPr>
              <a:pPr/>
              <a:t>9/28/2016</a:t>
            </a:fld>
            <a:endParaRPr lang="en-US">
              <a:solidFill>
                <a:srgbClr val="575F6D"/>
              </a:solidFill>
              <a:ea typeface="ＭＳ Ｐゴシック" pitchFamily="-111" charset="-128"/>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75F6D"/>
              </a:solidFill>
              <a:ea typeface="ＭＳ Ｐゴシック" pitchFamily="-111" charset="-128"/>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0690C2E-861A-480D-B09E-7F06A2AFFC3D}" type="slidenum">
              <a:rPr lang="en-US" smtClean="0">
                <a:solidFill>
                  <a:srgbClr val="575F6D"/>
                </a:solidFill>
                <a:ea typeface="ＭＳ Ｐゴシック" pitchFamily="-111" charset="-128"/>
              </a:rPr>
              <a:pPr/>
              <a:t>‹#›</a:t>
            </a:fld>
            <a:endParaRPr lang="en-US">
              <a:solidFill>
                <a:srgbClr val="575F6D"/>
              </a:solidFill>
              <a:ea typeface="ＭＳ Ｐゴシック" pitchFamily="-111" charset="-128"/>
            </a:endParaRPr>
          </a:p>
        </p:txBody>
      </p:sp>
    </p:spTree>
    <p:extLst>
      <p:ext uri="{BB962C8B-B14F-4D97-AF65-F5344CB8AC3E}">
        <p14:creationId xmlns:p14="http://schemas.microsoft.com/office/powerpoint/2010/main" val="1677617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39838628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3.jpe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5.png"/><Relationship Id="rId10" Type="http://schemas.microsoft.com/office/2007/relationships/diagramDrawing" Target="../diagrams/drawing1.xml"/><Relationship Id="rId4" Type="http://schemas.openxmlformats.org/officeDocument/2006/relationships/image" Target="../media/image14.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p:cNvPicPr>
          <p:nvPr/>
        </p:nvPicPr>
        <p:blipFill>
          <a:blip r:embed="rId3"/>
          <a:srcRect/>
          <a:stretch>
            <a:fillRect/>
          </a:stretch>
        </p:blipFill>
        <p:spPr bwMode="auto">
          <a:xfrm>
            <a:off x="0" y="0"/>
            <a:ext cx="9144000" cy="6878638"/>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31750" y="0"/>
            <a:ext cx="9144000" cy="6908800"/>
          </a:xfrm>
          <a:prstGeom prst="rect">
            <a:avLst/>
          </a:prstGeom>
          <a:noFill/>
          <a:ln w="9525">
            <a:noFill/>
            <a:miter lim="800000"/>
            <a:headEnd/>
            <a:tailEnd/>
          </a:ln>
        </p:spPr>
      </p:pic>
      <p:pic>
        <p:nvPicPr>
          <p:cNvPr id="49157" name="Picture 6" descr="RayaTop.pn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0338"/>
            <a:ext cx="9207500" cy="271462"/>
          </a:xfrm>
          <a:prstGeom prst="rect">
            <a:avLst/>
          </a:prstGeom>
          <a:noFill/>
          <a:ln w="9525">
            <a:noFill/>
            <a:miter lim="800000"/>
            <a:headEnd/>
            <a:tailEnd/>
          </a:ln>
        </p:spPr>
      </p:pic>
      <p:sp>
        <p:nvSpPr>
          <p:cNvPr id="8" name="Rectangle 7"/>
          <p:cNvSpPr>
            <a:spLocks noChangeArrowheads="1"/>
          </p:cNvSpPr>
          <p:nvPr/>
        </p:nvSpPr>
        <p:spPr bwMode="auto">
          <a:xfrm>
            <a:off x="257658" y="5534675"/>
            <a:ext cx="2700337" cy="707886"/>
          </a:xfrm>
          <a:prstGeom prst="rect">
            <a:avLst/>
          </a:prstGeom>
          <a:noFill/>
          <a:ln w="9525">
            <a:noFill/>
            <a:miter lim="800000"/>
            <a:headEnd/>
            <a:tailEnd/>
          </a:ln>
        </p:spPr>
        <p:txBody>
          <a:bodyPr>
            <a:spAutoFit/>
          </a:bodyPr>
          <a:lstStyle/>
          <a:p>
            <a:pPr defTabSz="457200" fontAlgn="base">
              <a:spcBef>
                <a:spcPct val="0"/>
              </a:spcBef>
              <a:spcAft>
                <a:spcPct val="0"/>
              </a:spcAft>
              <a:defRPr/>
            </a:pPr>
            <a:r>
              <a:rPr lang="es-ES" sz="2000" dirty="0" err="1" smtClean="0">
                <a:solidFill>
                  <a:prstClr val="white"/>
                </a:solidFill>
                <a:effectLst>
                  <a:outerShdw blurRad="38100" dist="38100" dir="2700000" algn="tl">
                    <a:srgbClr val="000000">
                      <a:alpha val="43137"/>
                    </a:srgbClr>
                  </a:outerShdw>
                </a:effectLst>
                <a:cs typeface="Arial" charset="0"/>
              </a:rPr>
              <a:t>September</a:t>
            </a:r>
            <a:r>
              <a:rPr lang="es-ES" sz="2000" dirty="0" smtClean="0">
                <a:solidFill>
                  <a:prstClr val="white"/>
                </a:solidFill>
                <a:effectLst>
                  <a:outerShdw blurRad="38100" dist="38100" dir="2700000" algn="tl">
                    <a:srgbClr val="000000">
                      <a:alpha val="43137"/>
                    </a:srgbClr>
                  </a:outerShdw>
                </a:effectLst>
                <a:cs typeface="Arial" charset="0"/>
              </a:rPr>
              <a:t> 28,  2016</a:t>
            </a:r>
            <a:endParaRPr lang="es-ES" sz="2000" dirty="0">
              <a:solidFill>
                <a:prstClr val="white"/>
              </a:solidFill>
              <a:effectLst>
                <a:outerShdw blurRad="38100" dist="38100" dir="2700000" algn="tl">
                  <a:srgbClr val="000000">
                    <a:alpha val="43137"/>
                  </a:srgbClr>
                </a:outerShdw>
              </a:effectLst>
              <a:cs typeface="Arial" charset="0"/>
            </a:endParaRPr>
          </a:p>
          <a:p>
            <a:pPr defTabSz="457200" fontAlgn="base">
              <a:spcBef>
                <a:spcPct val="0"/>
              </a:spcBef>
              <a:spcAft>
                <a:spcPct val="0"/>
              </a:spcAft>
              <a:defRPr/>
            </a:pPr>
            <a:r>
              <a:rPr lang="es-ES" sz="2000" dirty="0" smtClean="0">
                <a:solidFill>
                  <a:prstClr val="white"/>
                </a:solidFill>
                <a:effectLst>
                  <a:outerShdw blurRad="38100" dist="38100" dir="2700000" algn="tl">
                    <a:srgbClr val="000000">
                      <a:alpha val="43137"/>
                    </a:srgbClr>
                  </a:outerShdw>
                </a:effectLst>
                <a:cs typeface="Arial" charset="0"/>
              </a:rPr>
              <a:t>San José, Costa Rica</a:t>
            </a:r>
            <a:endParaRPr lang="es-ES" sz="2000" dirty="0">
              <a:solidFill>
                <a:prstClr val="white"/>
              </a:solidFill>
              <a:effectLst>
                <a:outerShdw blurRad="38100" dist="38100" dir="2700000" algn="tl">
                  <a:srgbClr val="000000">
                    <a:alpha val="43137"/>
                  </a:srgbClr>
                </a:outerShdw>
              </a:effectLst>
              <a:cs typeface="Arial" charset="0"/>
            </a:endParaRPr>
          </a:p>
        </p:txBody>
      </p:sp>
      <p:sp>
        <p:nvSpPr>
          <p:cNvPr id="9" name="TextBox 3"/>
          <p:cNvSpPr txBox="1">
            <a:spLocks noChangeArrowheads="1"/>
          </p:cNvSpPr>
          <p:nvPr/>
        </p:nvSpPr>
        <p:spPr bwMode="auto">
          <a:xfrm>
            <a:off x="279400" y="598488"/>
            <a:ext cx="4076576" cy="3170099"/>
          </a:xfrm>
          <a:prstGeom prst="rect">
            <a:avLst/>
          </a:prstGeom>
          <a:noFill/>
          <a:ln w="9525">
            <a:noFill/>
            <a:miter lim="800000"/>
            <a:headEnd/>
            <a:tailEnd/>
          </a:ln>
        </p:spPr>
        <p:txBody>
          <a:bodyPr wrap="square">
            <a:spAutoFit/>
          </a:bodyPr>
          <a:lstStyle/>
          <a:p>
            <a:pPr defTabSz="457200" fontAlgn="base">
              <a:spcBef>
                <a:spcPct val="0"/>
              </a:spcBef>
              <a:spcAft>
                <a:spcPct val="0"/>
              </a:spcAft>
              <a:defRPr/>
            </a:pPr>
            <a:r>
              <a:rPr lang="es-CO" altLang="ja-JP" sz="4000" b="1" dirty="0" smtClean="0">
                <a:solidFill>
                  <a:srgbClr val="56A0D3"/>
                </a:solidFill>
                <a:effectLst>
                  <a:outerShdw blurRad="38100" dist="38100" dir="2700000" algn="tl">
                    <a:srgbClr val="000000">
                      <a:alpha val="43137"/>
                    </a:srgbClr>
                  </a:outerShdw>
                </a:effectLst>
                <a:cs typeface="ＭＳ Ｐゴシック"/>
              </a:rPr>
              <a:t>Regional </a:t>
            </a:r>
            <a:r>
              <a:rPr lang="es-CO" altLang="ja-JP" sz="4000" b="1" dirty="0" err="1">
                <a:solidFill>
                  <a:srgbClr val="56A0D3"/>
                </a:solidFill>
                <a:effectLst>
                  <a:outerShdw blurRad="38100" dist="38100" dir="2700000" algn="tl">
                    <a:srgbClr val="000000">
                      <a:alpha val="43137"/>
                    </a:srgbClr>
                  </a:outerShdw>
                </a:effectLst>
                <a:cs typeface="ＭＳ Ｐゴシック"/>
              </a:rPr>
              <a:t>R</a:t>
            </a:r>
            <a:r>
              <a:rPr lang="es-CO" altLang="ja-JP" sz="4000" b="1" dirty="0" err="1" smtClean="0">
                <a:solidFill>
                  <a:srgbClr val="56A0D3"/>
                </a:solidFill>
                <a:effectLst>
                  <a:outerShdw blurRad="38100" dist="38100" dir="2700000" algn="tl">
                    <a:srgbClr val="000000">
                      <a:alpha val="43137"/>
                    </a:srgbClr>
                  </a:outerShdw>
                </a:effectLst>
                <a:cs typeface="ＭＳ Ｐゴシック"/>
              </a:rPr>
              <a:t>eport</a:t>
            </a:r>
            <a:r>
              <a:rPr lang="es-CO" altLang="ja-JP" sz="4000" b="1" dirty="0" smtClean="0">
                <a:solidFill>
                  <a:srgbClr val="56A0D3"/>
                </a:solidFill>
                <a:effectLst>
                  <a:outerShdw blurRad="38100" dist="38100" dir="2700000" algn="tl">
                    <a:srgbClr val="000000">
                      <a:alpha val="43137"/>
                    </a:srgbClr>
                  </a:outerShdw>
                </a:effectLst>
                <a:cs typeface="ＭＳ Ｐゴシック"/>
              </a:rPr>
              <a:t> </a:t>
            </a:r>
            <a:r>
              <a:rPr lang="es-CO" altLang="ja-JP" sz="4000" b="1" dirty="0" err="1" smtClean="0">
                <a:solidFill>
                  <a:srgbClr val="56A0D3"/>
                </a:solidFill>
                <a:effectLst>
                  <a:outerShdw blurRad="38100" dist="38100" dir="2700000" algn="tl">
                    <a:srgbClr val="000000">
                      <a:alpha val="43137"/>
                    </a:srgbClr>
                  </a:outerShdw>
                </a:effectLst>
                <a:cs typeface="ＭＳ Ｐゴシック"/>
              </a:rPr>
              <a:t>on</a:t>
            </a:r>
            <a:r>
              <a:rPr lang="es-CO" altLang="ja-JP" sz="4000" b="1" dirty="0" smtClean="0">
                <a:solidFill>
                  <a:srgbClr val="56A0D3"/>
                </a:solidFill>
                <a:effectLst>
                  <a:outerShdw blurRad="38100" dist="38100" dir="2700000" algn="tl">
                    <a:srgbClr val="000000">
                      <a:alpha val="43137"/>
                    </a:srgbClr>
                  </a:outerShdw>
                </a:effectLst>
                <a:cs typeface="ＭＳ Ｐゴシック"/>
              </a:rPr>
              <a:t> the </a:t>
            </a:r>
            <a:r>
              <a:rPr lang="es-CO" altLang="ja-JP" sz="4000" b="1" dirty="0" err="1" smtClean="0">
                <a:solidFill>
                  <a:srgbClr val="56A0D3"/>
                </a:solidFill>
                <a:effectLst>
                  <a:outerShdw blurRad="38100" dist="38100" dir="2700000" algn="tl">
                    <a:srgbClr val="000000">
                      <a:alpha val="43137"/>
                    </a:srgbClr>
                  </a:outerShdw>
                </a:effectLst>
                <a:cs typeface="ＭＳ Ｐゴシック"/>
              </a:rPr>
              <a:t>Health</a:t>
            </a:r>
            <a:r>
              <a:rPr lang="es-CO" altLang="ja-JP" sz="4000" b="1" dirty="0" smtClean="0">
                <a:solidFill>
                  <a:srgbClr val="56A0D3"/>
                </a:solidFill>
                <a:effectLst>
                  <a:outerShdw blurRad="38100" dist="38100" dir="2700000" algn="tl">
                    <a:srgbClr val="000000">
                      <a:alpha val="43137"/>
                    </a:srgbClr>
                  </a:outerShdw>
                </a:effectLst>
                <a:cs typeface="ＭＳ Ｐゴシック"/>
              </a:rPr>
              <a:t> of </a:t>
            </a:r>
            <a:r>
              <a:rPr lang="es-CO" altLang="ja-JP" sz="4000" b="1" dirty="0" err="1" smtClean="0">
                <a:solidFill>
                  <a:srgbClr val="56A0D3"/>
                </a:solidFill>
                <a:effectLst>
                  <a:outerShdw blurRad="38100" dist="38100" dir="2700000" algn="tl">
                    <a:srgbClr val="000000">
                      <a:alpha val="43137"/>
                    </a:srgbClr>
                  </a:outerShdw>
                </a:effectLst>
                <a:cs typeface="ＭＳ Ｐゴシック"/>
              </a:rPr>
              <a:t>Migrants</a:t>
            </a:r>
            <a:r>
              <a:rPr lang="es-CO" altLang="ja-JP" sz="4000" b="1" dirty="0" smtClean="0">
                <a:solidFill>
                  <a:srgbClr val="56A0D3"/>
                </a:solidFill>
                <a:effectLst>
                  <a:outerShdw blurRad="38100" dist="38100" dir="2700000" algn="tl">
                    <a:srgbClr val="000000">
                      <a:alpha val="43137"/>
                    </a:srgbClr>
                  </a:outerShdw>
                </a:effectLst>
                <a:cs typeface="ＭＳ Ｐゴシック"/>
              </a:rPr>
              <a:t> in the </a:t>
            </a:r>
            <a:r>
              <a:rPr lang="es-CO" altLang="ja-JP" sz="4000" b="1" dirty="0" err="1" smtClean="0">
                <a:solidFill>
                  <a:srgbClr val="56A0D3"/>
                </a:solidFill>
                <a:effectLst>
                  <a:outerShdw blurRad="38100" dist="38100" dir="2700000" algn="tl">
                    <a:srgbClr val="000000">
                      <a:alpha val="43137"/>
                    </a:srgbClr>
                  </a:outerShdw>
                </a:effectLst>
                <a:cs typeface="ＭＳ Ｐゴシック"/>
              </a:rPr>
              <a:t>Northern</a:t>
            </a:r>
            <a:r>
              <a:rPr lang="es-CO" altLang="ja-JP" sz="4000" b="1" dirty="0" smtClean="0">
                <a:solidFill>
                  <a:srgbClr val="56A0D3"/>
                </a:solidFill>
                <a:effectLst>
                  <a:outerShdw blurRad="38100" dist="38100" dir="2700000" algn="tl">
                    <a:srgbClr val="000000">
                      <a:alpha val="43137"/>
                    </a:srgbClr>
                  </a:outerShdw>
                </a:effectLst>
                <a:cs typeface="ＭＳ Ｐゴシック"/>
              </a:rPr>
              <a:t> </a:t>
            </a:r>
            <a:r>
              <a:rPr lang="es-CO" altLang="ja-JP" sz="4000" b="1" dirty="0" err="1" smtClean="0">
                <a:solidFill>
                  <a:srgbClr val="56A0D3"/>
                </a:solidFill>
                <a:effectLst>
                  <a:outerShdw blurRad="38100" dist="38100" dir="2700000" algn="tl">
                    <a:srgbClr val="000000">
                      <a:alpha val="43137"/>
                    </a:srgbClr>
                  </a:outerShdw>
                </a:effectLst>
                <a:cs typeface="ＭＳ Ｐゴシック"/>
              </a:rPr>
              <a:t>Triangle</a:t>
            </a:r>
            <a:r>
              <a:rPr lang="es-CO" altLang="ja-JP" sz="4000" b="1" dirty="0" smtClean="0">
                <a:solidFill>
                  <a:srgbClr val="56A0D3"/>
                </a:solidFill>
                <a:effectLst>
                  <a:outerShdw blurRad="38100" dist="38100" dir="2700000" algn="tl">
                    <a:srgbClr val="000000">
                      <a:alpha val="43137"/>
                    </a:srgbClr>
                  </a:outerShdw>
                </a:effectLst>
                <a:cs typeface="ＭＳ Ｐゴシック"/>
              </a:rPr>
              <a:t> and Nicaragua</a:t>
            </a:r>
            <a:endParaRPr lang="en-US" sz="3600" b="1" dirty="0">
              <a:solidFill>
                <a:srgbClr val="FFC126"/>
              </a:solidFill>
              <a:effectLst>
                <a:outerShdw blurRad="38100" dist="38100" dir="2700000" algn="tl">
                  <a:srgbClr val="000000">
                    <a:alpha val="43137"/>
                  </a:srgbClr>
                </a:outerShdw>
              </a:effectLst>
              <a:ea typeface="ＭＳ Ｐゴシック"/>
              <a:cs typeface="ＭＳ Ｐゴシック"/>
            </a:endParaRPr>
          </a:p>
        </p:txBody>
      </p:sp>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53771" y="5811837"/>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xit" presetSubtype="0" fill="remove"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grpSp>
        <p:nvGrpSpPr>
          <p:cNvPr id="8" name="Group 7"/>
          <p:cNvGrpSpPr/>
          <p:nvPr/>
        </p:nvGrpSpPr>
        <p:grpSpPr>
          <a:xfrm>
            <a:off x="3474391" y="3918794"/>
            <a:ext cx="2195217" cy="2195217"/>
            <a:chOff x="3330883" y="3383834"/>
            <a:chExt cx="2195217" cy="2195217"/>
          </a:xfrm>
        </p:grpSpPr>
        <p:sp>
          <p:nvSpPr>
            <p:cNvPr id="37" name="Oval 36"/>
            <p:cNvSpPr/>
            <p:nvPr/>
          </p:nvSpPr>
          <p:spPr>
            <a:xfrm>
              <a:off x="3330883" y="3383834"/>
              <a:ext cx="2195217" cy="219521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Oval 4"/>
            <p:cNvSpPr/>
            <p:nvPr/>
          </p:nvSpPr>
          <p:spPr>
            <a:xfrm>
              <a:off x="3652365" y="3705316"/>
              <a:ext cx="1552253" cy="15522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dirty="0" smtClean="0">
                  <a:solidFill>
                    <a:schemeClr val="bg1"/>
                  </a:solidFill>
                </a:rPr>
                <a:t>Health during transit</a:t>
              </a:r>
              <a:endParaRPr lang="es-CR" sz="2700" kern="1200" dirty="0">
                <a:solidFill>
                  <a:schemeClr val="bg1"/>
                </a:solidFill>
              </a:endParaRPr>
            </a:p>
          </p:txBody>
        </p:sp>
      </p:grpSp>
      <p:sp>
        <p:nvSpPr>
          <p:cNvPr id="9" name="Left Arrow 8"/>
          <p:cNvSpPr/>
          <p:nvPr/>
        </p:nvSpPr>
        <p:spPr>
          <a:xfrm rot="10800000">
            <a:off x="914246" y="4703584"/>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145920" y="4401741"/>
            <a:ext cx="1536652" cy="1229321"/>
            <a:chOff x="2412" y="3866781"/>
            <a:chExt cx="1536652" cy="1229321"/>
          </a:xfrm>
        </p:grpSpPr>
        <p:sp>
          <p:nvSpPr>
            <p:cNvPr id="35" name="Rounded Rectangle 34"/>
            <p:cNvSpPr/>
            <p:nvPr/>
          </p:nvSpPr>
          <p:spPr>
            <a:xfrm>
              <a:off x="2412" y="3866781"/>
              <a:ext cx="1536652" cy="1229321"/>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Rounded Rectangle 7"/>
            <p:cNvSpPr/>
            <p:nvPr/>
          </p:nvSpPr>
          <p:spPr>
            <a:xfrm>
              <a:off x="38418" y="3902787"/>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dirty="0" smtClean="0">
                  <a:solidFill>
                    <a:schemeClr val="bg1"/>
                  </a:solidFill>
                </a:rPr>
                <a:t>Specific conditions during transit</a:t>
              </a:r>
              <a:endParaRPr lang="es-CR" sz="1900" kern="1200" dirty="0">
                <a:solidFill>
                  <a:schemeClr val="bg1"/>
                </a:solidFill>
              </a:endParaRPr>
            </a:p>
          </p:txBody>
        </p:sp>
      </p:grpSp>
      <p:sp>
        <p:nvSpPr>
          <p:cNvPr id="11" name="Left Arrow 10"/>
          <p:cNvSpPr/>
          <p:nvPr/>
        </p:nvSpPr>
        <p:spPr>
          <a:xfrm rot="12600000">
            <a:off x="1242227" y="3479541"/>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635966" y="2572865"/>
            <a:ext cx="1536652" cy="1229321"/>
            <a:chOff x="492458" y="2037905"/>
            <a:chExt cx="1536652" cy="1229321"/>
          </a:xfrm>
        </p:grpSpPr>
        <p:sp>
          <p:nvSpPr>
            <p:cNvPr id="33" name="Rounded Rectangle 32"/>
            <p:cNvSpPr/>
            <p:nvPr/>
          </p:nvSpPr>
          <p:spPr>
            <a:xfrm>
              <a:off x="492458" y="2037905"/>
              <a:ext cx="1536652" cy="122932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4" name="Rounded Rectangle 10"/>
            <p:cNvSpPr/>
            <p:nvPr/>
          </p:nvSpPr>
          <p:spPr>
            <a:xfrm>
              <a:off x="528464" y="2073911"/>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dirty="0" smtClean="0">
                  <a:solidFill>
                    <a:schemeClr val="bg1"/>
                  </a:solidFill>
                </a:rPr>
                <a:t>Irregular migration </a:t>
              </a:r>
              <a:endParaRPr lang="es-CR" sz="1900" kern="1200" dirty="0">
                <a:solidFill>
                  <a:schemeClr val="bg1"/>
                </a:solidFill>
              </a:endParaRPr>
            </a:p>
          </p:txBody>
        </p:sp>
      </p:grpSp>
      <p:sp>
        <p:nvSpPr>
          <p:cNvPr id="13" name="Left Arrow 12"/>
          <p:cNvSpPr/>
          <p:nvPr/>
        </p:nvSpPr>
        <p:spPr>
          <a:xfrm rot="14400000">
            <a:off x="2138289" y="2583480"/>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1974797" y="1234034"/>
            <a:ext cx="1536652" cy="1229321"/>
            <a:chOff x="1831289" y="699074"/>
            <a:chExt cx="1536652" cy="1229321"/>
          </a:xfrm>
        </p:grpSpPr>
        <p:sp>
          <p:nvSpPr>
            <p:cNvPr id="31" name="Rounded Rectangle 30"/>
            <p:cNvSpPr/>
            <p:nvPr/>
          </p:nvSpPr>
          <p:spPr>
            <a:xfrm>
              <a:off x="1831289" y="699074"/>
              <a:ext cx="1536652" cy="1229321"/>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2" name="Rounded Rectangle 13"/>
            <p:cNvSpPr/>
            <p:nvPr/>
          </p:nvSpPr>
          <p:spPr>
            <a:xfrm>
              <a:off x="1867295" y="735080"/>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err="1" smtClean="0">
                  <a:solidFill>
                    <a:schemeClr val="bg1"/>
                  </a:solidFill>
                </a:rPr>
                <a:t>Exploitation</a:t>
              </a:r>
              <a:r>
                <a:rPr lang="es-CR" sz="1900" kern="1200" dirty="0" smtClean="0">
                  <a:solidFill>
                    <a:schemeClr val="bg1"/>
                  </a:solidFill>
                </a:rPr>
                <a:t> </a:t>
              </a:r>
              <a:r>
                <a:rPr lang="es-CR" sz="1900" kern="1200" dirty="0" err="1" smtClean="0">
                  <a:solidFill>
                    <a:schemeClr val="bg1"/>
                  </a:solidFill>
                </a:rPr>
                <a:t>by</a:t>
              </a:r>
              <a:r>
                <a:rPr lang="es-CR" sz="1900" kern="1200" dirty="0" smtClean="0">
                  <a:solidFill>
                    <a:schemeClr val="bg1"/>
                  </a:solidFill>
                </a:rPr>
                <a:t> </a:t>
              </a:r>
              <a:r>
                <a:rPr lang="es-CR" sz="1900" kern="1200" dirty="0" err="1" smtClean="0">
                  <a:solidFill>
                    <a:schemeClr val="bg1"/>
                  </a:solidFill>
                </a:rPr>
                <a:t>smugglers</a:t>
              </a:r>
              <a:r>
                <a:rPr lang="es-CR" sz="1900" kern="1200" dirty="0" smtClean="0">
                  <a:solidFill>
                    <a:schemeClr val="bg1"/>
                  </a:solidFill>
                </a:rPr>
                <a:t> and </a:t>
              </a:r>
              <a:r>
                <a:rPr lang="es-CR" sz="1900" kern="1200" dirty="0" err="1" smtClean="0">
                  <a:solidFill>
                    <a:schemeClr val="bg1"/>
                  </a:solidFill>
                </a:rPr>
                <a:t>traffickers</a:t>
              </a:r>
              <a:endParaRPr lang="es-CR" sz="1900" kern="1200" dirty="0">
                <a:solidFill>
                  <a:schemeClr val="bg1"/>
                </a:solidFill>
              </a:endParaRPr>
            </a:p>
          </p:txBody>
        </p:sp>
      </p:grpSp>
      <p:sp>
        <p:nvSpPr>
          <p:cNvPr id="15" name="Left Arrow 14"/>
          <p:cNvSpPr/>
          <p:nvPr/>
        </p:nvSpPr>
        <p:spPr>
          <a:xfrm rot="16200000">
            <a:off x="3362331" y="2255499"/>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grpSp>
        <p:nvGrpSpPr>
          <p:cNvPr id="16" name="Group 15"/>
          <p:cNvGrpSpPr/>
          <p:nvPr/>
        </p:nvGrpSpPr>
        <p:grpSpPr>
          <a:xfrm>
            <a:off x="3803673" y="743988"/>
            <a:ext cx="1536652" cy="1229321"/>
            <a:chOff x="3660165" y="209028"/>
            <a:chExt cx="1536652" cy="1229321"/>
          </a:xfrm>
        </p:grpSpPr>
        <p:sp>
          <p:nvSpPr>
            <p:cNvPr id="29" name="Rounded Rectangle 28"/>
            <p:cNvSpPr/>
            <p:nvPr/>
          </p:nvSpPr>
          <p:spPr>
            <a:xfrm>
              <a:off x="3660165" y="209028"/>
              <a:ext cx="1536652" cy="1229321"/>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0" name="Rounded Rectangle 16"/>
            <p:cNvSpPr/>
            <p:nvPr/>
          </p:nvSpPr>
          <p:spPr>
            <a:xfrm>
              <a:off x="3696171" y="245034"/>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Long </a:t>
              </a:r>
              <a:r>
                <a:rPr lang="es-CR" sz="1900" kern="1200" dirty="0" err="1" smtClean="0">
                  <a:solidFill>
                    <a:schemeClr val="bg1"/>
                  </a:solidFill>
                </a:rPr>
                <a:t>routes</a:t>
              </a:r>
              <a:endParaRPr lang="es-CR" sz="1900" kern="1200" dirty="0">
                <a:solidFill>
                  <a:schemeClr val="bg1"/>
                </a:solidFill>
              </a:endParaRPr>
            </a:p>
          </p:txBody>
        </p:sp>
      </p:grpSp>
      <p:sp>
        <p:nvSpPr>
          <p:cNvPr id="17" name="Left Arrow 16"/>
          <p:cNvSpPr/>
          <p:nvPr/>
        </p:nvSpPr>
        <p:spPr>
          <a:xfrm rot="18000000">
            <a:off x="4586374" y="2583480"/>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hueOff val="0"/>
              <a:satOff val="0"/>
              <a:lumOff val="0"/>
              <a:alphaOff val="0"/>
            </a:schemeClr>
          </a:fontRef>
        </p:style>
      </p:sp>
      <p:grpSp>
        <p:nvGrpSpPr>
          <p:cNvPr id="18" name="Group 17"/>
          <p:cNvGrpSpPr/>
          <p:nvPr/>
        </p:nvGrpSpPr>
        <p:grpSpPr>
          <a:xfrm>
            <a:off x="5632550" y="1234034"/>
            <a:ext cx="1536652" cy="1229321"/>
            <a:chOff x="5489042" y="699074"/>
            <a:chExt cx="1536652" cy="1229321"/>
          </a:xfrm>
        </p:grpSpPr>
        <p:sp>
          <p:nvSpPr>
            <p:cNvPr id="27" name="Rounded Rectangle 26"/>
            <p:cNvSpPr/>
            <p:nvPr/>
          </p:nvSpPr>
          <p:spPr>
            <a:xfrm>
              <a:off x="5489042" y="699074"/>
              <a:ext cx="1536652" cy="12293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8" name="Rounded Rectangle 19"/>
            <p:cNvSpPr/>
            <p:nvPr/>
          </p:nvSpPr>
          <p:spPr>
            <a:xfrm>
              <a:off x="5525048" y="735080"/>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err="1" smtClean="0">
                  <a:solidFill>
                    <a:schemeClr val="bg1"/>
                  </a:solidFill>
                </a:rPr>
                <a:t>Precarious</a:t>
              </a:r>
              <a:r>
                <a:rPr lang="es-CR" sz="1900" kern="1200" dirty="0" smtClean="0">
                  <a:solidFill>
                    <a:schemeClr val="bg1"/>
                  </a:solidFill>
                </a:rPr>
                <a:t> </a:t>
              </a:r>
              <a:r>
                <a:rPr lang="es-CR" sz="1900" kern="1200" dirty="0" err="1" smtClean="0">
                  <a:solidFill>
                    <a:schemeClr val="bg1"/>
                  </a:solidFill>
                </a:rPr>
                <a:t>conditions</a:t>
              </a:r>
              <a:endParaRPr lang="es-CR" sz="1900" kern="1200" dirty="0">
                <a:solidFill>
                  <a:schemeClr val="bg1"/>
                </a:solidFill>
              </a:endParaRPr>
            </a:p>
          </p:txBody>
        </p:sp>
      </p:grpSp>
      <p:sp>
        <p:nvSpPr>
          <p:cNvPr id="19" name="Left Arrow 18"/>
          <p:cNvSpPr/>
          <p:nvPr/>
        </p:nvSpPr>
        <p:spPr>
          <a:xfrm rot="19800000">
            <a:off x="5482435" y="3479541"/>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nvGrpSpPr>
          <p:cNvPr id="20" name="Group 19"/>
          <p:cNvGrpSpPr/>
          <p:nvPr/>
        </p:nvGrpSpPr>
        <p:grpSpPr>
          <a:xfrm>
            <a:off x="6971381" y="2572865"/>
            <a:ext cx="1536652" cy="1229321"/>
            <a:chOff x="6827873" y="2037905"/>
            <a:chExt cx="1536652" cy="1229321"/>
          </a:xfrm>
        </p:grpSpPr>
        <p:sp>
          <p:nvSpPr>
            <p:cNvPr id="25" name="Rounded Rectangle 24"/>
            <p:cNvSpPr/>
            <p:nvPr/>
          </p:nvSpPr>
          <p:spPr>
            <a:xfrm>
              <a:off x="6827873" y="2037905"/>
              <a:ext cx="1536652" cy="1229321"/>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Rounded Rectangle 22"/>
            <p:cNvSpPr/>
            <p:nvPr/>
          </p:nvSpPr>
          <p:spPr>
            <a:xfrm>
              <a:off x="6863879" y="2073911"/>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Criminal </a:t>
              </a:r>
              <a:r>
                <a:rPr lang="es-CR" sz="1900" kern="1200" dirty="0" err="1" smtClean="0">
                  <a:solidFill>
                    <a:schemeClr val="bg1"/>
                  </a:solidFill>
                </a:rPr>
                <a:t>Violence</a:t>
              </a:r>
              <a:endParaRPr lang="es-CR" sz="1900" kern="1200" dirty="0">
                <a:solidFill>
                  <a:schemeClr val="bg1"/>
                </a:solidFill>
              </a:endParaRPr>
            </a:p>
          </p:txBody>
        </p:sp>
      </p:grpSp>
      <p:sp>
        <p:nvSpPr>
          <p:cNvPr id="21" name="Left Arrow 20"/>
          <p:cNvSpPr/>
          <p:nvPr/>
        </p:nvSpPr>
        <p:spPr>
          <a:xfrm>
            <a:off x="5810416" y="4703584"/>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grpSp>
        <p:nvGrpSpPr>
          <p:cNvPr id="22" name="Group 21"/>
          <p:cNvGrpSpPr/>
          <p:nvPr/>
        </p:nvGrpSpPr>
        <p:grpSpPr>
          <a:xfrm>
            <a:off x="7461427" y="4401741"/>
            <a:ext cx="1536652" cy="1229321"/>
            <a:chOff x="7317919" y="3866781"/>
            <a:chExt cx="1536652" cy="1229321"/>
          </a:xfrm>
        </p:grpSpPr>
        <p:sp>
          <p:nvSpPr>
            <p:cNvPr id="23" name="Rounded Rectangle 22"/>
            <p:cNvSpPr/>
            <p:nvPr/>
          </p:nvSpPr>
          <p:spPr>
            <a:xfrm>
              <a:off x="7317919" y="3866781"/>
              <a:ext cx="1536652" cy="122932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4" name="Rounded Rectangle 25"/>
            <p:cNvSpPr/>
            <p:nvPr/>
          </p:nvSpPr>
          <p:spPr>
            <a:xfrm>
              <a:off x="7353925" y="3902787"/>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Sexual </a:t>
              </a:r>
              <a:r>
                <a:rPr lang="es-CR" sz="1900" kern="1200" dirty="0" err="1" smtClean="0">
                  <a:solidFill>
                    <a:schemeClr val="bg1"/>
                  </a:solidFill>
                </a:rPr>
                <a:t>Violence</a:t>
              </a:r>
              <a:endParaRPr lang="es-CR" sz="1900" kern="1200" dirty="0">
                <a:solidFill>
                  <a:schemeClr val="bg1"/>
                </a:solidFill>
              </a:endParaRPr>
            </a:p>
          </p:txBody>
        </p:sp>
      </p:grpSp>
    </p:spTree>
    <p:extLst>
      <p:ext uri="{BB962C8B-B14F-4D97-AF65-F5344CB8AC3E}">
        <p14:creationId xmlns:p14="http://schemas.microsoft.com/office/powerpoint/2010/main" val="4232271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face010.5.png"/>
          <p:cNvPicPr>
            <a:picLocks noChangeAspect="1"/>
          </p:cNvPicPr>
          <p:nvPr/>
        </p:nvPicPr>
        <p:blipFill>
          <a:blip r:embed="rId3"/>
          <a:srcRect/>
          <a:stretch>
            <a:fillRect/>
          </a:stretch>
        </p:blipFill>
        <p:spPr bwMode="auto">
          <a:xfrm>
            <a:off x="-11113" y="0"/>
            <a:ext cx="9136063" cy="6858000"/>
          </a:xfrm>
          <a:prstGeom prst="rect">
            <a:avLst/>
          </a:prstGeom>
          <a:noFill/>
          <a:ln w="9525">
            <a:noFill/>
            <a:miter lim="800000"/>
            <a:headEnd/>
            <a:tailEnd/>
          </a:ln>
        </p:spPr>
      </p:pic>
      <p:pic>
        <p:nvPicPr>
          <p:cNvPr id="3" name="Picture 2" descr="face010.png"/>
          <p:cNvPicPr>
            <a:picLocks noChangeAspect="1"/>
          </p:cNvPicPr>
          <p:nvPr/>
        </p:nvPicPr>
        <p:blipFill>
          <a:blip r:embed="rId4"/>
          <a:srcRect/>
          <a:stretch>
            <a:fillRect/>
          </a:stretch>
        </p:blipFill>
        <p:spPr bwMode="auto">
          <a:xfrm>
            <a:off x="-11113" y="0"/>
            <a:ext cx="9136063" cy="6858001"/>
          </a:xfrm>
          <a:prstGeom prst="rect">
            <a:avLst/>
          </a:prstGeom>
          <a:noFill/>
          <a:ln w="9525">
            <a:noFill/>
            <a:miter lim="800000"/>
            <a:headEnd/>
            <a:tailEnd/>
          </a:ln>
        </p:spPr>
      </p:pic>
      <p:pic>
        <p:nvPicPr>
          <p:cNvPr id="30723" name="Picture 7"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8"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5449" y="5352720"/>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5856" y="1017340"/>
            <a:ext cx="5334490" cy="125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3 Marcador de contenido"/>
          <p:cNvGraphicFramePr>
            <a:graphicFrameLocks/>
          </p:cNvGraphicFramePr>
          <p:nvPr>
            <p:extLst>
              <p:ext uri="{D42A27DB-BD31-4B8C-83A1-F6EECF244321}">
                <p14:modId xmlns:p14="http://schemas.microsoft.com/office/powerpoint/2010/main" val="826796735"/>
              </p:ext>
            </p:extLst>
          </p:nvPr>
        </p:nvGraphicFramePr>
        <p:xfrm>
          <a:off x="3239926" y="4365104"/>
          <a:ext cx="5688632" cy="1645389"/>
        </p:xfrm>
        <a:graphic>
          <a:graphicData uri="http://schemas.openxmlformats.org/drawingml/2006/table">
            <a:tbl>
              <a:tblPr firstRow="1" firstCol="1" bandRow="1"/>
              <a:tblGrid>
                <a:gridCol w="2560553"/>
                <a:gridCol w="3128079"/>
              </a:tblGrid>
              <a:tr h="548463">
                <a:tc>
                  <a:txBody>
                    <a:bodyPr/>
                    <a:lstStyle/>
                    <a:p>
                      <a:pPr algn="ctr">
                        <a:lnSpc>
                          <a:spcPct val="150000"/>
                        </a:lnSpc>
                        <a:spcAft>
                          <a:spcPts val="1000"/>
                        </a:spcAft>
                      </a:pPr>
                      <a:r>
                        <a:rPr lang="es-CR" sz="2000" dirty="0">
                          <a:effectLst/>
                          <a:latin typeface="Calibri"/>
                          <a:ea typeface="Calibri"/>
                          <a:cs typeface="Times New Roman"/>
                        </a:rPr>
                        <a:t>Glaucoma</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50000"/>
                        </a:lnSpc>
                        <a:spcAft>
                          <a:spcPts val="1000"/>
                        </a:spcAft>
                      </a:pPr>
                      <a:r>
                        <a:rPr lang="es-CR" sz="2000" dirty="0" err="1" smtClean="0">
                          <a:effectLst/>
                          <a:latin typeface="Calibri"/>
                          <a:ea typeface="Calibri"/>
                          <a:cs typeface="Times New Roman"/>
                        </a:rPr>
                        <a:t>Kidney</a:t>
                      </a:r>
                      <a:r>
                        <a:rPr lang="es-CR" sz="2000" dirty="0" smtClean="0">
                          <a:effectLst/>
                          <a:latin typeface="Calibri"/>
                          <a:ea typeface="Calibri"/>
                          <a:cs typeface="Times New Roman"/>
                        </a:rPr>
                        <a:t> </a:t>
                      </a:r>
                      <a:r>
                        <a:rPr lang="es-CR" sz="2000" dirty="0" err="1" smtClean="0">
                          <a:effectLst/>
                          <a:latin typeface="Calibri"/>
                          <a:ea typeface="Calibri"/>
                          <a:cs typeface="Times New Roman"/>
                        </a:rPr>
                        <a:t>disease</a:t>
                      </a:r>
                      <a:endParaRPr lang="es-CR"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548463">
                <a:tc>
                  <a:txBody>
                    <a:bodyPr/>
                    <a:lstStyle/>
                    <a:p>
                      <a:pPr algn="ctr">
                        <a:lnSpc>
                          <a:spcPct val="150000"/>
                        </a:lnSpc>
                        <a:spcAft>
                          <a:spcPts val="1000"/>
                        </a:spcAft>
                      </a:pPr>
                      <a:r>
                        <a:rPr lang="es-CR" sz="2000" dirty="0" err="1" smtClean="0">
                          <a:effectLst/>
                          <a:latin typeface="Calibri"/>
                          <a:ea typeface="Calibri"/>
                          <a:cs typeface="Times New Roman"/>
                        </a:rPr>
                        <a:t>Asthma</a:t>
                      </a:r>
                      <a:r>
                        <a:rPr lang="es-CR" sz="2000" dirty="0" smtClean="0">
                          <a:effectLst/>
                          <a:latin typeface="Calibri"/>
                          <a:ea typeface="Calibri"/>
                          <a:cs typeface="Times New Roman"/>
                        </a:rPr>
                        <a:t> </a:t>
                      </a:r>
                      <a:endParaRPr lang="es-CR"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1000"/>
                        </a:spcAft>
                      </a:pPr>
                      <a:r>
                        <a:rPr lang="es-CR" sz="2000" dirty="0">
                          <a:effectLst/>
                          <a:latin typeface="Calibri"/>
                          <a:ea typeface="Calibri"/>
                          <a:cs typeface="Times New Roman"/>
                        </a:rPr>
                        <a:t>Diabetes</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548463">
                <a:tc>
                  <a:txBody>
                    <a:bodyPr/>
                    <a:lstStyle/>
                    <a:p>
                      <a:pPr algn="ctr">
                        <a:lnSpc>
                          <a:spcPct val="150000"/>
                        </a:lnSpc>
                        <a:spcAft>
                          <a:spcPts val="1000"/>
                        </a:spcAft>
                      </a:pPr>
                      <a:endParaRPr lang="es-CR"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50000"/>
                        </a:lnSpc>
                        <a:spcAft>
                          <a:spcPts val="1000"/>
                        </a:spcAft>
                      </a:pPr>
                      <a:r>
                        <a:rPr lang="es-CR" sz="2000" dirty="0" err="1" smtClean="0">
                          <a:effectLst/>
                          <a:latin typeface="Calibri"/>
                          <a:ea typeface="Calibri"/>
                          <a:cs typeface="Times New Roman"/>
                        </a:rPr>
                        <a:t>Arthritis</a:t>
                      </a:r>
                      <a:endParaRPr lang="es-CR"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
        <p:nvSpPr>
          <p:cNvPr id="12" name="Rectangle 11"/>
          <p:cNvSpPr/>
          <p:nvPr/>
        </p:nvSpPr>
        <p:spPr>
          <a:xfrm>
            <a:off x="3275856" y="2564904"/>
            <a:ext cx="5616773" cy="1323439"/>
          </a:xfrm>
          <a:prstGeom prst="rect">
            <a:avLst/>
          </a:prstGeom>
        </p:spPr>
        <p:txBody>
          <a:bodyPr wrap="square">
            <a:spAutoFit/>
          </a:bodyPr>
          <a:lstStyle/>
          <a:p>
            <a:pPr algn="just"/>
            <a:r>
              <a:rPr lang="es-CR" sz="2000" dirty="0" smtClean="0">
                <a:solidFill>
                  <a:prstClr val="black"/>
                </a:solidFill>
                <a:latin typeface="Gill Sans MT"/>
              </a:rPr>
              <a:t>Al </a:t>
            </a:r>
            <a:r>
              <a:rPr lang="es-CR" sz="2000" dirty="0">
                <a:solidFill>
                  <a:prstClr val="black"/>
                </a:solidFill>
                <a:latin typeface="Gill Sans MT"/>
              </a:rPr>
              <a:t>momento de iniciar el </a:t>
            </a:r>
            <a:r>
              <a:rPr lang="es-CR" sz="2000" dirty="0" smtClean="0">
                <a:solidFill>
                  <a:prstClr val="black"/>
                </a:solidFill>
                <a:latin typeface="Gill Sans MT"/>
              </a:rPr>
              <a:t>tránsito: bajo </a:t>
            </a:r>
            <a:r>
              <a:rPr lang="es-CR" sz="2000" dirty="0">
                <a:solidFill>
                  <a:prstClr val="black"/>
                </a:solidFill>
                <a:latin typeface="Gill Sans MT"/>
              </a:rPr>
              <a:t>nivel de </a:t>
            </a:r>
            <a:r>
              <a:rPr lang="es-CR" sz="2000" dirty="0" smtClean="0">
                <a:solidFill>
                  <a:prstClr val="black"/>
                </a:solidFill>
                <a:latin typeface="Gill Sans MT"/>
              </a:rPr>
              <a:t>morbilidad (3</a:t>
            </a:r>
            <a:r>
              <a:rPr lang="es-CR" sz="2000" dirty="0">
                <a:solidFill>
                  <a:prstClr val="black"/>
                </a:solidFill>
                <a:latin typeface="Gill Sans MT"/>
              </a:rPr>
              <a:t>% </a:t>
            </a:r>
            <a:r>
              <a:rPr lang="es-CR" sz="2000" dirty="0" smtClean="0">
                <a:solidFill>
                  <a:prstClr val="black"/>
                </a:solidFill>
                <a:latin typeface="Gill Sans MT"/>
              </a:rPr>
              <a:t>- 8</a:t>
            </a:r>
            <a:r>
              <a:rPr lang="es-CR" sz="2000" dirty="0">
                <a:solidFill>
                  <a:prstClr val="black"/>
                </a:solidFill>
                <a:latin typeface="Gill Sans MT"/>
              </a:rPr>
              <a:t>% para </a:t>
            </a:r>
            <a:r>
              <a:rPr lang="es-CR" sz="2000" dirty="0" smtClean="0">
                <a:solidFill>
                  <a:prstClr val="black"/>
                </a:solidFill>
                <a:latin typeface="Gill Sans MT"/>
              </a:rPr>
              <a:t>entrevistados </a:t>
            </a:r>
            <a:r>
              <a:rPr lang="es-CR" sz="2000" dirty="0">
                <a:solidFill>
                  <a:prstClr val="black"/>
                </a:solidFill>
                <a:latin typeface="Gill Sans MT"/>
              </a:rPr>
              <a:t>en El </a:t>
            </a:r>
            <a:r>
              <a:rPr lang="es-CR" sz="2000" dirty="0" smtClean="0">
                <a:solidFill>
                  <a:prstClr val="black"/>
                </a:solidFill>
                <a:latin typeface="Gill Sans MT"/>
              </a:rPr>
              <a:t>Salvador), </a:t>
            </a:r>
            <a:r>
              <a:rPr lang="es-CR" sz="2000" dirty="0">
                <a:solidFill>
                  <a:prstClr val="black"/>
                </a:solidFill>
                <a:latin typeface="Gill Sans MT"/>
              </a:rPr>
              <a:t>presentando principalmente enfermedades </a:t>
            </a:r>
            <a:r>
              <a:rPr lang="es-CR" sz="2000" dirty="0" smtClean="0">
                <a:solidFill>
                  <a:prstClr val="black"/>
                </a:solidFill>
                <a:latin typeface="Gill Sans MT"/>
              </a:rPr>
              <a:t>de carácter </a:t>
            </a:r>
            <a:r>
              <a:rPr lang="es-CR" sz="2000" dirty="0">
                <a:solidFill>
                  <a:prstClr val="black"/>
                </a:solidFill>
                <a:latin typeface="Gill Sans MT"/>
              </a:rPr>
              <a:t>no transmisible </a:t>
            </a:r>
          </a:p>
        </p:txBody>
      </p:sp>
      <p:sp>
        <p:nvSpPr>
          <p:cNvPr id="10" name="Rectangle 8"/>
          <p:cNvSpPr>
            <a:spLocks noChangeArrowheads="1"/>
          </p:cNvSpPr>
          <p:nvPr/>
        </p:nvSpPr>
        <p:spPr bwMode="auto">
          <a:xfrm>
            <a:off x="3316688" y="320675"/>
            <a:ext cx="2510624"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PHYCHOSOCIAL SPHERE</a:t>
            </a:r>
            <a:endParaRPr lang="en-US" sz="2200" b="1" dirty="0">
              <a:solidFill>
                <a:srgbClr val="56A0D3"/>
              </a:solidFill>
              <a:latin typeface="UNFPA-Bold"/>
              <a:cs typeface="Arial" charset="0"/>
            </a:endParaRPr>
          </a:p>
        </p:txBody>
      </p:sp>
    </p:spTree>
    <p:extLst>
      <p:ext uri="{BB962C8B-B14F-4D97-AF65-F5344CB8AC3E}">
        <p14:creationId xmlns:p14="http://schemas.microsoft.com/office/powerpoint/2010/main" val="345370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face010.5.png"/>
          <p:cNvPicPr>
            <a:picLocks noChangeAspect="1"/>
          </p:cNvPicPr>
          <p:nvPr/>
        </p:nvPicPr>
        <p:blipFill>
          <a:blip r:embed="rId3"/>
          <a:srcRect/>
          <a:stretch>
            <a:fillRect/>
          </a:stretch>
        </p:blipFill>
        <p:spPr bwMode="auto">
          <a:xfrm>
            <a:off x="-11113" y="0"/>
            <a:ext cx="9136063" cy="6858000"/>
          </a:xfrm>
          <a:prstGeom prst="rect">
            <a:avLst/>
          </a:prstGeom>
          <a:noFill/>
          <a:ln w="9525">
            <a:noFill/>
            <a:miter lim="800000"/>
            <a:headEnd/>
            <a:tailEnd/>
          </a:ln>
        </p:spPr>
      </p:pic>
      <p:pic>
        <p:nvPicPr>
          <p:cNvPr id="3" name="Picture 2" descr="face010.png"/>
          <p:cNvPicPr>
            <a:picLocks noChangeAspect="1"/>
          </p:cNvPicPr>
          <p:nvPr/>
        </p:nvPicPr>
        <p:blipFill>
          <a:blip r:embed="rId4"/>
          <a:srcRect/>
          <a:stretch>
            <a:fillRect/>
          </a:stretch>
        </p:blipFill>
        <p:spPr bwMode="auto">
          <a:xfrm>
            <a:off x="-11113" y="0"/>
            <a:ext cx="9136063" cy="6858001"/>
          </a:xfrm>
          <a:prstGeom prst="rect">
            <a:avLst/>
          </a:prstGeom>
          <a:noFill/>
          <a:ln w="9525">
            <a:noFill/>
            <a:miter lim="800000"/>
            <a:headEnd/>
            <a:tailEnd/>
          </a:ln>
        </p:spPr>
      </p:pic>
      <p:pic>
        <p:nvPicPr>
          <p:cNvPr id="30723" name="Picture 7"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8"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5449" y="5352720"/>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 Marcador de contenido"/>
          <p:cNvSpPr txBox="1">
            <a:spLocks/>
          </p:cNvSpPr>
          <p:nvPr/>
        </p:nvSpPr>
        <p:spPr bwMode="auto">
          <a:xfrm>
            <a:off x="3131840" y="1125538"/>
            <a:ext cx="5760640"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SV" sz="2000" dirty="0" smtClean="0">
                <a:solidFill>
                  <a:prstClr val="black"/>
                </a:solidFill>
                <a:ea typeface="Calibri"/>
                <a:cs typeface="Times New Roman"/>
              </a:rPr>
              <a:t>En la medida que las personas migrantes se distancian de su país de origen se reporta un mayor nivel de morbilidad</a:t>
            </a:r>
            <a:r>
              <a:rPr lang="es-CR" sz="2000" dirty="0" smtClean="0">
                <a:solidFill>
                  <a:prstClr val="black"/>
                </a:solidFill>
                <a:ea typeface="Calibri"/>
                <a:cs typeface="Times New Roman"/>
              </a:rPr>
              <a:t>, principalmente por enfermedades infecciosas, seguida de cuadros de diarrea, fiebres inespecíficas y alergias. </a:t>
            </a:r>
          </a:p>
          <a:p>
            <a:pPr algn="just"/>
            <a:endParaRPr lang="es-CR" sz="2000" dirty="0" smtClean="0">
              <a:solidFill>
                <a:prstClr val="black"/>
              </a:solidFill>
              <a:ea typeface="Calibri"/>
              <a:cs typeface="Times New Roman"/>
            </a:endParaRPr>
          </a:p>
          <a:p>
            <a:pPr algn="just"/>
            <a:r>
              <a:rPr lang="es-CR" sz="2000" dirty="0">
                <a:solidFill>
                  <a:prstClr val="black"/>
                </a:solidFill>
                <a:ea typeface="Calibri"/>
                <a:cs typeface="Times New Roman"/>
              </a:rPr>
              <a:t>a</a:t>
            </a:r>
            <a:r>
              <a:rPr lang="es-CR" sz="2000" dirty="0" smtClean="0">
                <a:solidFill>
                  <a:prstClr val="black"/>
                </a:solidFill>
                <a:ea typeface="Calibri"/>
                <a:cs typeface="Times New Roman"/>
              </a:rPr>
              <a:t>sociado a las condiciones en ruta:</a:t>
            </a:r>
          </a:p>
          <a:p>
            <a:pPr lvl="1" algn="just"/>
            <a:r>
              <a:rPr lang="es-CR" sz="2000" dirty="0" smtClean="0">
                <a:solidFill>
                  <a:prstClr val="black"/>
                </a:solidFill>
                <a:ea typeface="Calibri"/>
                <a:cs typeface="Times New Roman"/>
              </a:rPr>
              <a:t>falta de alojamiento adecuado</a:t>
            </a:r>
          </a:p>
          <a:p>
            <a:pPr lvl="1" algn="just"/>
            <a:r>
              <a:rPr lang="es-CR" sz="2000" dirty="0" smtClean="0">
                <a:solidFill>
                  <a:prstClr val="black"/>
                </a:solidFill>
                <a:ea typeface="Calibri"/>
                <a:cs typeface="Times New Roman"/>
              </a:rPr>
              <a:t>alimentos y bebidas contaminados</a:t>
            </a:r>
          </a:p>
          <a:p>
            <a:pPr lvl="1" algn="just"/>
            <a:r>
              <a:rPr lang="es-CR" sz="2000" dirty="0" smtClean="0">
                <a:solidFill>
                  <a:prstClr val="black"/>
                </a:solidFill>
                <a:ea typeface="Calibri"/>
                <a:cs typeface="Times New Roman"/>
              </a:rPr>
              <a:t>poca disponibilidad de servicios básicos</a:t>
            </a:r>
          </a:p>
        </p:txBody>
      </p:sp>
      <p:sp>
        <p:nvSpPr>
          <p:cNvPr id="8" name="Rectangle 7"/>
          <p:cNvSpPr/>
          <p:nvPr/>
        </p:nvSpPr>
        <p:spPr>
          <a:xfrm>
            <a:off x="5868144" y="5157192"/>
            <a:ext cx="3024336" cy="1569660"/>
          </a:xfrm>
          <a:prstGeom prst="rect">
            <a:avLst/>
          </a:prstGeom>
        </p:spPr>
        <p:txBody>
          <a:bodyPr wrap="square">
            <a:spAutoFit/>
          </a:bodyPr>
          <a:lstStyle/>
          <a:p>
            <a:pPr marL="800100" lvl="1" indent="-342900" algn="just">
              <a:buFont typeface="Arial"/>
              <a:buChar char="•"/>
            </a:pPr>
            <a:r>
              <a:rPr lang="es-SV" sz="2400" dirty="0" smtClean="0">
                <a:solidFill>
                  <a:prstClr val="black"/>
                </a:solidFill>
                <a:ea typeface="Calibri"/>
                <a:cs typeface="Times New Roman"/>
              </a:rPr>
              <a:t>Deshidratación</a:t>
            </a:r>
          </a:p>
          <a:p>
            <a:pPr marL="800100" lvl="1" indent="-342900" algn="just">
              <a:buFont typeface="Arial"/>
              <a:buChar char="•"/>
            </a:pPr>
            <a:r>
              <a:rPr lang="es-SV" sz="2400" dirty="0" smtClean="0">
                <a:solidFill>
                  <a:prstClr val="black"/>
                </a:solidFill>
                <a:ea typeface="Calibri"/>
                <a:cs typeface="Times New Roman"/>
              </a:rPr>
              <a:t>Hipotermia</a:t>
            </a:r>
          </a:p>
          <a:p>
            <a:pPr marL="800100" lvl="1" indent="-342900" algn="just">
              <a:buFont typeface="Arial"/>
              <a:buChar char="•"/>
            </a:pPr>
            <a:r>
              <a:rPr lang="es-SV" sz="2400" dirty="0" smtClean="0">
                <a:solidFill>
                  <a:prstClr val="black"/>
                </a:solidFill>
                <a:ea typeface="Calibri"/>
                <a:cs typeface="Times New Roman"/>
              </a:rPr>
              <a:t>Hacinamiento</a:t>
            </a:r>
          </a:p>
          <a:p>
            <a:pPr marL="800100" lvl="1" indent="-342900" algn="just">
              <a:buFont typeface="Arial"/>
              <a:buChar char="•"/>
            </a:pPr>
            <a:r>
              <a:rPr lang="es-SV" sz="2400" dirty="0" smtClean="0">
                <a:solidFill>
                  <a:prstClr val="black"/>
                </a:solidFill>
                <a:ea typeface="Calibri"/>
                <a:cs typeface="Times New Roman"/>
              </a:rPr>
              <a:t>Asfixia</a:t>
            </a:r>
            <a:r>
              <a:rPr lang="es-SV" sz="2400" dirty="0">
                <a:solidFill>
                  <a:prstClr val="black"/>
                </a:solidFill>
                <a:ea typeface="Calibri"/>
                <a:cs typeface="Times New Roman"/>
              </a:rPr>
              <a:t>.</a:t>
            </a:r>
            <a:endParaRPr lang="es-CR" sz="2400" dirty="0">
              <a:solidFill>
                <a:prstClr val="black"/>
              </a:solidFill>
            </a:endParaRPr>
          </a:p>
        </p:txBody>
      </p:sp>
      <p:sp>
        <p:nvSpPr>
          <p:cNvPr id="9" name="Right Arrow 8"/>
          <p:cNvSpPr/>
          <p:nvPr/>
        </p:nvSpPr>
        <p:spPr>
          <a:xfrm>
            <a:off x="5148064" y="5487739"/>
            <a:ext cx="720080" cy="64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solidFill>
                <a:prstClr val="white"/>
              </a:solidFill>
            </a:endParaRPr>
          </a:p>
        </p:txBody>
      </p:sp>
      <p:sp>
        <p:nvSpPr>
          <p:cNvPr id="11" name="2 Marcador de contenido"/>
          <p:cNvSpPr txBox="1">
            <a:spLocks/>
          </p:cNvSpPr>
          <p:nvPr/>
        </p:nvSpPr>
        <p:spPr bwMode="auto">
          <a:xfrm>
            <a:off x="2843807" y="5339522"/>
            <a:ext cx="2218363" cy="1266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47500" lnSpcReduction="2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SV" dirty="0" smtClean="0">
                <a:latin typeface="Calibri"/>
                <a:ea typeface="Calibri"/>
                <a:cs typeface="Times New Roman"/>
              </a:rPr>
              <a:t>la exposición a climas extremos</a:t>
            </a:r>
          </a:p>
          <a:p>
            <a:r>
              <a:rPr lang="es-SV" dirty="0" smtClean="0">
                <a:latin typeface="Calibri"/>
                <a:ea typeface="Calibri"/>
                <a:cs typeface="Times New Roman"/>
              </a:rPr>
              <a:t>falta de higiene</a:t>
            </a:r>
          </a:p>
          <a:p>
            <a:r>
              <a:rPr lang="es-SV" dirty="0" smtClean="0">
                <a:latin typeface="Calibri"/>
                <a:ea typeface="Calibri"/>
                <a:cs typeface="Times New Roman"/>
              </a:rPr>
              <a:t>medios de transporte inseguros</a:t>
            </a:r>
          </a:p>
        </p:txBody>
      </p:sp>
    </p:spTree>
    <p:extLst>
      <p:ext uri="{BB962C8B-B14F-4D97-AF65-F5344CB8AC3E}">
        <p14:creationId xmlns:p14="http://schemas.microsoft.com/office/powerpoint/2010/main" val="37490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face010.5.png"/>
          <p:cNvPicPr>
            <a:picLocks noChangeAspect="1"/>
          </p:cNvPicPr>
          <p:nvPr/>
        </p:nvPicPr>
        <p:blipFill>
          <a:blip r:embed="rId3"/>
          <a:srcRect/>
          <a:stretch>
            <a:fillRect/>
          </a:stretch>
        </p:blipFill>
        <p:spPr bwMode="auto">
          <a:xfrm>
            <a:off x="-11113" y="0"/>
            <a:ext cx="9136063" cy="6858000"/>
          </a:xfrm>
          <a:prstGeom prst="rect">
            <a:avLst/>
          </a:prstGeom>
          <a:noFill/>
          <a:ln w="9525">
            <a:noFill/>
            <a:miter lim="800000"/>
            <a:headEnd/>
            <a:tailEnd/>
          </a:ln>
        </p:spPr>
      </p:pic>
      <p:pic>
        <p:nvPicPr>
          <p:cNvPr id="3" name="Picture 2" descr="face010.png"/>
          <p:cNvPicPr>
            <a:picLocks noChangeAspect="1"/>
          </p:cNvPicPr>
          <p:nvPr/>
        </p:nvPicPr>
        <p:blipFill>
          <a:blip r:embed="rId4"/>
          <a:srcRect/>
          <a:stretch>
            <a:fillRect/>
          </a:stretch>
        </p:blipFill>
        <p:spPr bwMode="auto">
          <a:xfrm>
            <a:off x="-11113" y="0"/>
            <a:ext cx="9136063" cy="6858001"/>
          </a:xfrm>
          <a:prstGeom prst="rect">
            <a:avLst/>
          </a:prstGeom>
          <a:noFill/>
          <a:ln w="9525">
            <a:noFill/>
            <a:miter lim="800000"/>
            <a:headEnd/>
            <a:tailEnd/>
          </a:ln>
        </p:spPr>
      </p:pic>
      <p:pic>
        <p:nvPicPr>
          <p:cNvPr id="30723" name="Picture 7"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8"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5449" y="5352720"/>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2 Marcador de contenido"/>
          <p:cNvSpPr txBox="1">
            <a:spLocks/>
          </p:cNvSpPr>
          <p:nvPr/>
        </p:nvSpPr>
        <p:spPr bwMode="auto">
          <a:xfrm>
            <a:off x="3347863" y="548680"/>
            <a:ext cx="5328965"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SV" sz="2800" dirty="0" err="1" smtClean="0">
                <a:latin typeface="Calibri"/>
                <a:ea typeface="Calibri"/>
                <a:cs typeface="Times New Roman"/>
              </a:rPr>
              <a:t>Knowledge</a:t>
            </a:r>
            <a:r>
              <a:rPr lang="es-SV" sz="2800" dirty="0" smtClean="0">
                <a:latin typeface="Calibri"/>
                <a:ea typeface="Calibri"/>
                <a:cs typeface="Times New Roman"/>
              </a:rPr>
              <a:t> </a:t>
            </a:r>
            <a:r>
              <a:rPr lang="es-SV" sz="2800" dirty="0" err="1" smtClean="0">
                <a:latin typeface="Calibri"/>
                <a:ea typeface="Calibri"/>
                <a:cs typeface="Times New Roman"/>
              </a:rPr>
              <a:t>on</a:t>
            </a:r>
            <a:r>
              <a:rPr lang="es-SV" sz="2800" dirty="0" smtClean="0">
                <a:latin typeface="Calibri"/>
                <a:ea typeface="Calibri"/>
                <a:cs typeface="Times New Roman"/>
              </a:rPr>
              <a:t> HIV</a:t>
            </a:r>
            <a:r>
              <a:rPr lang="es-CR" sz="2800" dirty="0" smtClean="0">
                <a:latin typeface="Calibri"/>
                <a:ea typeface="Calibri"/>
                <a:cs typeface="Times New Roman"/>
              </a:rPr>
              <a:t>:</a:t>
            </a:r>
          </a:p>
          <a:p>
            <a:pPr lvl="1" algn="just"/>
            <a:r>
              <a:rPr lang="es-CR" sz="2400" dirty="0" err="1" smtClean="0">
                <a:latin typeface="Calibri"/>
                <a:ea typeface="Calibri"/>
                <a:cs typeface="Times New Roman"/>
              </a:rPr>
              <a:t>Mainly</a:t>
            </a:r>
            <a:r>
              <a:rPr lang="es-CR" sz="2400" dirty="0" smtClean="0">
                <a:latin typeface="Calibri"/>
                <a:ea typeface="Calibri"/>
                <a:cs typeface="Times New Roman"/>
              </a:rPr>
              <a:t> </a:t>
            </a:r>
            <a:r>
              <a:rPr lang="es-CR" sz="2400" dirty="0" err="1" smtClean="0">
                <a:latin typeface="Calibri"/>
                <a:ea typeface="Calibri"/>
                <a:cs typeface="Times New Roman"/>
              </a:rPr>
              <a:t>adquired</a:t>
            </a:r>
            <a:r>
              <a:rPr lang="es-CR" sz="2400" dirty="0" smtClean="0">
                <a:latin typeface="Calibri"/>
                <a:ea typeface="Calibri"/>
                <a:cs typeface="Times New Roman"/>
              </a:rPr>
              <a:t> in country of </a:t>
            </a:r>
            <a:r>
              <a:rPr lang="es-CR" sz="2400" dirty="0" err="1" smtClean="0">
                <a:latin typeface="Calibri"/>
                <a:ea typeface="Calibri"/>
                <a:cs typeface="Times New Roman"/>
              </a:rPr>
              <a:t>origin</a:t>
            </a:r>
            <a:r>
              <a:rPr lang="es-CR" sz="2400" dirty="0" smtClean="0">
                <a:latin typeface="Calibri"/>
                <a:ea typeface="Calibri"/>
                <a:cs typeface="Times New Roman"/>
              </a:rPr>
              <a:t> </a:t>
            </a:r>
          </a:p>
          <a:p>
            <a:pPr lvl="1" algn="just"/>
            <a:r>
              <a:rPr lang="es-CR" sz="2400" dirty="0" err="1" smtClean="0">
                <a:latin typeface="Calibri"/>
                <a:ea typeface="Calibri"/>
                <a:cs typeface="Times New Roman"/>
              </a:rPr>
              <a:t>Basically</a:t>
            </a:r>
            <a:r>
              <a:rPr lang="es-CR" sz="2400" dirty="0" smtClean="0">
                <a:latin typeface="Calibri"/>
                <a:ea typeface="Calibri"/>
                <a:cs typeface="Times New Roman"/>
              </a:rPr>
              <a:t> </a:t>
            </a:r>
            <a:r>
              <a:rPr lang="es-CR" sz="2400" dirty="0" err="1" smtClean="0">
                <a:latin typeface="Calibri"/>
                <a:ea typeface="Calibri"/>
                <a:cs typeface="Times New Roman"/>
              </a:rPr>
              <a:t>through</a:t>
            </a:r>
            <a:r>
              <a:rPr lang="es-CR" sz="2400" dirty="0" smtClean="0">
                <a:latin typeface="Calibri"/>
                <a:ea typeface="Calibri"/>
                <a:cs typeface="Times New Roman"/>
              </a:rPr>
              <a:t> media (TV, Radio)</a:t>
            </a:r>
          </a:p>
          <a:p>
            <a:pPr lvl="1" algn="just"/>
            <a:endParaRPr lang="es-CR" sz="2400" dirty="0" smtClean="0">
              <a:latin typeface="Calibri"/>
              <a:ea typeface="Calibri"/>
              <a:cs typeface="Times New Roman"/>
            </a:endParaRPr>
          </a:p>
          <a:p>
            <a:pPr algn="just"/>
            <a:endParaRPr lang="es-CR" sz="1600" dirty="0" smtClean="0">
              <a:latin typeface="Calibri"/>
              <a:ea typeface="Calibri"/>
              <a:cs typeface="Times New Roman"/>
            </a:endParaRPr>
          </a:p>
          <a:p>
            <a:pPr algn="just"/>
            <a:r>
              <a:rPr lang="es-CR" sz="2800" dirty="0" smtClean="0">
                <a:latin typeface="Calibri"/>
                <a:ea typeface="Calibri"/>
                <a:cs typeface="Times New Roman"/>
              </a:rPr>
              <a:t>43% </a:t>
            </a:r>
            <a:r>
              <a:rPr lang="es-CR" sz="2800" dirty="0" err="1" smtClean="0">
                <a:latin typeface="Calibri"/>
                <a:ea typeface="Calibri"/>
                <a:cs typeface="Times New Roman"/>
              </a:rPr>
              <a:t>reported</a:t>
            </a:r>
            <a:r>
              <a:rPr lang="es-CR" sz="2800" dirty="0" smtClean="0">
                <a:latin typeface="Calibri"/>
                <a:ea typeface="Calibri"/>
                <a:cs typeface="Times New Roman"/>
              </a:rPr>
              <a:t> </a:t>
            </a:r>
            <a:r>
              <a:rPr lang="es-CR" sz="2800" dirty="0" err="1" smtClean="0">
                <a:latin typeface="Calibri"/>
                <a:ea typeface="Calibri"/>
                <a:cs typeface="Times New Roman"/>
              </a:rPr>
              <a:t>doing</a:t>
            </a:r>
            <a:r>
              <a:rPr lang="es-CR" sz="2800" dirty="0" smtClean="0">
                <a:latin typeface="Calibri"/>
                <a:ea typeface="Calibri"/>
                <a:cs typeface="Times New Roman"/>
              </a:rPr>
              <a:t> HIV test:</a:t>
            </a:r>
          </a:p>
          <a:p>
            <a:pPr lvl="1" algn="just"/>
            <a:r>
              <a:rPr lang="es-CR" sz="2400" dirty="0" err="1" smtClean="0">
                <a:latin typeface="Calibri"/>
                <a:ea typeface="Calibri"/>
                <a:cs typeface="Times New Roman"/>
              </a:rPr>
              <a:t>Male</a:t>
            </a:r>
            <a:r>
              <a:rPr lang="es-CR" sz="2400" dirty="0" smtClean="0">
                <a:latin typeface="Calibri"/>
                <a:ea typeface="Calibri"/>
                <a:cs typeface="Times New Roman"/>
              </a:rPr>
              <a:t>: 28% </a:t>
            </a:r>
          </a:p>
          <a:p>
            <a:pPr lvl="1" algn="just"/>
            <a:r>
              <a:rPr lang="es-CR" sz="2400" dirty="0" err="1" smtClean="0">
                <a:latin typeface="Calibri"/>
                <a:ea typeface="Calibri"/>
                <a:cs typeface="Times New Roman"/>
              </a:rPr>
              <a:t>Female</a:t>
            </a:r>
            <a:r>
              <a:rPr lang="es-CR" sz="2400" dirty="0" smtClean="0">
                <a:latin typeface="Calibri"/>
                <a:ea typeface="Calibri"/>
                <a:cs typeface="Times New Roman"/>
              </a:rPr>
              <a:t>: 15%</a:t>
            </a:r>
            <a:endParaRPr lang="es-CR" sz="2400" dirty="0"/>
          </a:p>
        </p:txBody>
      </p:sp>
    </p:spTree>
    <p:extLst>
      <p:ext uri="{BB962C8B-B14F-4D97-AF65-F5344CB8AC3E}">
        <p14:creationId xmlns:p14="http://schemas.microsoft.com/office/powerpoint/2010/main" val="4745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face05.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5.5.png"/>
          <p:cNvPicPr>
            <a:picLocks noChangeAspect="1"/>
          </p:cNvPicPr>
          <p:nvPr/>
        </p:nvPicPr>
        <p:blipFill>
          <a:blip r:embed="rId4"/>
          <a:srcRect/>
          <a:stretch>
            <a:fillRect/>
          </a:stretch>
        </p:blipFill>
        <p:spPr bwMode="auto">
          <a:xfrm>
            <a:off x="-79993" y="15875"/>
            <a:ext cx="9144000" cy="6858000"/>
          </a:xfrm>
          <a:prstGeom prst="rect">
            <a:avLst/>
          </a:prstGeom>
          <a:noFill/>
          <a:ln w="9525">
            <a:noFill/>
            <a:miter lim="800000"/>
            <a:headEnd/>
            <a:tailEnd/>
          </a:ln>
        </p:spPr>
      </p:pic>
      <p:pic>
        <p:nvPicPr>
          <p:cNvPr id="23555"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sp>
        <p:nvSpPr>
          <p:cNvPr id="16" name="Rectangle 8"/>
          <p:cNvSpPr>
            <a:spLocks noChangeArrowheads="1"/>
          </p:cNvSpPr>
          <p:nvPr/>
        </p:nvSpPr>
        <p:spPr bwMode="auto">
          <a:xfrm>
            <a:off x="6226097" y="364497"/>
            <a:ext cx="2524665"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SEXUAL HEALTH</a:t>
            </a:r>
            <a:endParaRPr lang="es-ES" sz="2200" b="1" dirty="0">
              <a:solidFill>
                <a:srgbClr val="56A0D3"/>
              </a:solidFill>
              <a:latin typeface="UNFPA-Bold"/>
              <a:cs typeface="Arial" charset="0"/>
            </a:endParaRPr>
          </a:p>
        </p:txBody>
      </p:sp>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304" y="5898985"/>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contenido"/>
          <p:cNvSpPr txBox="1">
            <a:spLocks/>
          </p:cNvSpPr>
          <p:nvPr/>
        </p:nvSpPr>
        <p:spPr bwMode="auto">
          <a:xfrm>
            <a:off x="3113450" y="774254"/>
            <a:ext cx="5637312" cy="5561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449580">
              <a:spcAft>
                <a:spcPts val="1000"/>
              </a:spcAft>
            </a:pPr>
            <a:r>
              <a:rPr lang="es-CR" sz="2800" dirty="0" err="1" smtClean="0">
                <a:latin typeface="Calibri"/>
                <a:ea typeface="Calibri"/>
                <a:cs typeface="Times New Roman"/>
              </a:rPr>
              <a:t>Mayority</a:t>
            </a:r>
            <a:r>
              <a:rPr lang="es-CR" sz="2800" dirty="0" smtClean="0">
                <a:latin typeface="Calibri"/>
                <a:ea typeface="Calibri"/>
                <a:cs typeface="Times New Roman"/>
              </a:rPr>
              <a:t> </a:t>
            </a:r>
            <a:r>
              <a:rPr lang="es-CR" sz="2800" dirty="0" err="1" smtClean="0">
                <a:latin typeface="Calibri"/>
                <a:ea typeface="Calibri"/>
                <a:cs typeface="Times New Roman"/>
              </a:rPr>
              <a:t>reported</a:t>
            </a:r>
            <a:r>
              <a:rPr lang="es-CR" sz="2800" dirty="0" smtClean="0">
                <a:latin typeface="Calibri"/>
                <a:ea typeface="Calibri"/>
                <a:cs typeface="Times New Roman"/>
              </a:rPr>
              <a:t> </a:t>
            </a:r>
            <a:r>
              <a:rPr lang="es-CR" sz="2800" dirty="0" err="1" smtClean="0">
                <a:latin typeface="Calibri"/>
                <a:ea typeface="Calibri"/>
                <a:cs typeface="Times New Roman"/>
              </a:rPr>
              <a:t>having</a:t>
            </a:r>
            <a:r>
              <a:rPr lang="es-CR" sz="2800" dirty="0" smtClean="0">
                <a:latin typeface="Calibri"/>
                <a:ea typeface="Calibri"/>
                <a:cs typeface="Times New Roman"/>
              </a:rPr>
              <a:t> sexual </a:t>
            </a:r>
            <a:r>
              <a:rPr lang="es-CR" sz="2800" dirty="0" err="1" smtClean="0">
                <a:latin typeface="Calibri"/>
                <a:ea typeface="Calibri"/>
                <a:cs typeface="Times New Roman"/>
              </a:rPr>
              <a:t>intercourse</a:t>
            </a:r>
            <a:r>
              <a:rPr lang="es-CR" sz="2800" dirty="0" smtClean="0">
                <a:latin typeface="Calibri"/>
                <a:ea typeface="Calibri"/>
                <a:cs typeface="Times New Roman"/>
              </a:rPr>
              <a:t> </a:t>
            </a:r>
            <a:r>
              <a:rPr lang="es-CR" sz="2800" dirty="0" err="1" smtClean="0">
                <a:latin typeface="Calibri"/>
                <a:ea typeface="Calibri"/>
                <a:cs typeface="Times New Roman"/>
              </a:rPr>
              <a:t>without</a:t>
            </a:r>
            <a:r>
              <a:rPr lang="es-CR" sz="2800" dirty="0" smtClean="0">
                <a:latin typeface="Calibri"/>
                <a:ea typeface="Calibri"/>
                <a:cs typeface="Times New Roman"/>
              </a:rPr>
              <a:t> </a:t>
            </a:r>
            <a:r>
              <a:rPr lang="es-CR" sz="2800" dirty="0" err="1" smtClean="0">
                <a:latin typeface="Calibri"/>
                <a:ea typeface="Calibri"/>
                <a:cs typeface="Times New Roman"/>
              </a:rPr>
              <a:t>any</a:t>
            </a:r>
            <a:r>
              <a:rPr lang="es-CR" sz="2800" dirty="0" smtClean="0">
                <a:latin typeface="Calibri"/>
                <a:ea typeface="Calibri"/>
                <a:cs typeface="Times New Roman"/>
              </a:rPr>
              <a:t> </a:t>
            </a:r>
            <a:r>
              <a:rPr lang="es-CR" sz="2800" dirty="0" err="1" smtClean="0">
                <a:latin typeface="Calibri"/>
                <a:ea typeface="Calibri"/>
                <a:cs typeface="Times New Roman"/>
              </a:rPr>
              <a:t>protection</a:t>
            </a:r>
            <a:r>
              <a:rPr lang="es-CR" sz="2800" dirty="0" smtClean="0">
                <a:latin typeface="Calibri"/>
                <a:ea typeface="Calibri"/>
                <a:cs typeface="Times New Roman"/>
              </a:rPr>
              <a:t> </a:t>
            </a:r>
            <a:r>
              <a:rPr lang="es-CR" sz="2800" dirty="0" err="1" smtClean="0">
                <a:latin typeface="Calibri"/>
                <a:ea typeface="Calibri"/>
                <a:cs typeface="Times New Roman"/>
              </a:rPr>
              <a:t>during</a:t>
            </a:r>
            <a:r>
              <a:rPr lang="es-CR" sz="2800" dirty="0" smtClean="0">
                <a:latin typeface="Calibri"/>
                <a:ea typeface="Calibri"/>
                <a:cs typeface="Times New Roman"/>
              </a:rPr>
              <a:t> </a:t>
            </a:r>
            <a:r>
              <a:rPr lang="es-CR" sz="2800" dirty="0" err="1" smtClean="0">
                <a:latin typeface="Calibri"/>
                <a:ea typeface="Calibri"/>
                <a:cs typeface="Times New Roman"/>
              </a:rPr>
              <a:t>transit</a:t>
            </a:r>
            <a:r>
              <a:rPr lang="es-CR" sz="2800" dirty="0" smtClean="0">
                <a:latin typeface="Calibri"/>
                <a:ea typeface="Calibri"/>
                <a:cs typeface="Times New Roman"/>
              </a:rPr>
              <a:t>.</a:t>
            </a:r>
          </a:p>
          <a:p>
            <a:pPr indent="449580">
              <a:spcAft>
                <a:spcPts val="1000"/>
              </a:spcAft>
            </a:pPr>
            <a:r>
              <a:rPr lang="es-CR" sz="2800" dirty="0" err="1" smtClean="0">
                <a:latin typeface="Calibri"/>
                <a:ea typeface="Calibri"/>
                <a:cs typeface="Times New Roman"/>
              </a:rPr>
              <a:t>Important</a:t>
            </a:r>
            <a:r>
              <a:rPr lang="es-CR" sz="2800" dirty="0" smtClean="0">
                <a:latin typeface="Calibri"/>
                <a:ea typeface="Calibri"/>
                <a:cs typeface="Times New Roman"/>
              </a:rPr>
              <a:t> </a:t>
            </a:r>
            <a:r>
              <a:rPr lang="es-CR" sz="2800" dirty="0" err="1" smtClean="0">
                <a:latin typeface="Calibri"/>
                <a:ea typeface="Calibri"/>
                <a:cs typeface="Times New Roman"/>
              </a:rPr>
              <a:t>percentage</a:t>
            </a:r>
            <a:r>
              <a:rPr lang="es-CR" sz="2800" dirty="0" smtClean="0">
                <a:latin typeface="Calibri"/>
                <a:ea typeface="Calibri"/>
                <a:cs typeface="Times New Roman"/>
              </a:rPr>
              <a:t> of </a:t>
            </a:r>
            <a:r>
              <a:rPr lang="es-CR" sz="2800" dirty="0" err="1" smtClean="0">
                <a:latin typeface="Calibri"/>
                <a:ea typeface="Calibri"/>
                <a:cs typeface="Times New Roman"/>
              </a:rPr>
              <a:t>women</a:t>
            </a:r>
            <a:r>
              <a:rPr lang="es-CR" sz="2800" dirty="0" smtClean="0">
                <a:latin typeface="Calibri"/>
                <a:ea typeface="Calibri"/>
                <a:cs typeface="Times New Roman"/>
              </a:rPr>
              <a:t> </a:t>
            </a:r>
            <a:r>
              <a:rPr lang="es-CR" sz="2800" dirty="0" err="1" smtClean="0">
                <a:latin typeface="Calibri"/>
                <a:ea typeface="Calibri"/>
                <a:cs typeface="Times New Roman"/>
              </a:rPr>
              <a:t>using</a:t>
            </a:r>
            <a:r>
              <a:rPr lang="es-CR" sz="2800" dirty="0" smtClean="0">
                <a:latin typeface="Calibri"/>
                <a:ea typeface="Calibri"/>
                <a:cs typeface="Times New Roman"/>
              </a:rPr>
              <a:t> </a:t>
            </a:r>
            <a:r>
              <a:rPr lang="es-CR" sz="2800" dirty="0" err="1" smtClean="0">
                <a:latin typeface="Calibri"/>
                <a:ea typeface="Calibri"/>
                <a:cs typeface="Times New Roman"/>
              </a:rPr>
              <a:t>injectable</a:t>
            </a:r>
            <a:r>
              <a:rPr lang="es-CR" sz="2800" dirty="0" smtClean="0">
                <a:latin typeface="Calibri"/>
                <a:ea typeface="Calibri"/>
                <a:cs typeface="Times New Roman"/>
              </a:rPr>
              <a:t> </a:t>
            </a:r>
            <a:r>
              <a:rPr lang="es-CR" sz="2800" dirty="0" err="1" smtClean="0">
                <a:latin typeface="Calibri"/>
                <a:ea typeface="Calibri"/>
                <a:cs typeface="Times New Roman"/>
              </a:rPr>
              <a:t>contraception</a:t>
            </a:r>
            <a:r>
              <a:rPr lang="es-CR" sz="2800" dirty="0" smtClean="0">
                <a:latin typeface="Calibri"/>
                <a:ea typeface="Calibri"/>
                <a:cs typeface="Times New Roman"/>
              </a:rPr>
              <a:t> </a:t>
            </a:r>
            <a:r>
              <a:rPr lang="es-CR" sz="2800" dirty="0" err="1" smtClean="0">
                <a:latin typeface="Calibri"/>
                <a:ea typeface="Calibri"/>
                <a:cs typeface="Times New Roman"/>
              </a:rPr>
              <a:t>methods</a:t>
            </a:r>
            <a:r>
              <a:rPr lang="es-CR" sz="2800" dirty="0" smtClean="0">
                <a:latin typeface="Calibri"/>
                <a:ea typeface="Calibri"/>
                <a:cs typeface="Times New Roman"/>
              </a:rPr>
              <a:t> prior to the </a:t>
            </a:r>
            <a:r>
              <a:rPr lang="es-CR" sz="2800" dirty="0" err="1" smtClean="0">
                <a:latin typeface="Calibri"/>
                <a:ea typeface="Calibri"/>
                <a:cs typeface="Times New Roman"/>
              </a:rPr>
              <a:t>journey</a:t>
            </a:r>
            <a:r>
              <a:rPr lang="es-CR" sz="2800" dirty="0" smtClean="0">
                <a:latin typeface="Calibri"/>
                <a:ea typeface="Calibri"/>
                <a:cs typeface="Times New Roman"/>
              </a:rPr>
              <a:t>. </a:t>
            </a:r>
          </a:p>
          <a:p>
            <a:pPr lvl="1" indent="449580">
              <a:spcAft>
                <a:spcPts val="1000"/>
              </a:spcAft>
            </a:pPr>
            <a:r>
              <a:rPr lang="es-CR" sz="2400" dirty="0" err="1" smtClean="0">
                <a:latin typeface="Calibri"/>
                <a:ea typeface="Calibri"/>
                <a:cs typeface="Times New Roman"/>
              </a:rPr>
              <a:t>Priority</a:t>
            </a:r>
            <a:r>
              <a:rPr lang="es-CR" sz="2400" dirty="0" smtClean="0">
                <a:latin typeface="Calibri"/>
                <a:ea typeface="Calibri"/>
                <a:cs typeface="Times New Roman"/>
              </a:rPr>
              <a:t>: </a:t>
            </a:r>
            <a:r>
              <a:rPr lang="es-CR" sz="2400" dirty="0" err="1" smtClean="0">
                <a:latin typeface="Calibri"/>
                <a:ea typeface="Calibri"/>
                <a:cs typeface="Times New Roman"/>
              </a:rPr>
              <a:t>avoid</a:t>
            </a:r>
            <a:r>
              <a:rPr lang="es-CR" sz="2400" dirty="0" smtClean="0">
                <a:latin typeface="Calibri"/>
                <a:ea typeface="Calibri"/>
                <a:cs typeface="Times New Roman"/>
              </a:rPr>
              <a:t> </a:t>
            </a:r>
            <a:r>
              <a:rPr lang="es-CR" sz="2400" dirty="0" err="1" smtClean="0">
                <a:latin typeface="Calibri"/>
                <a:ea typeface="Calibri"/>
                <a:cs typeface="Times New Roman"/>
              </a:rPr>
              <a:t>pregnancy</a:t>
            </a:r>
            <a:r>
              <a:rPr lang="es-CR" sz="2400" dirty="0" smtClean="0">
                <a:latin typeface="Calibri"/>
                <a:ea typeface="Calibri"/>
                <a:cs typeface="Times New Roman"/>
              </a:rPr>
              <a:t>, </a:t>
            </a:r>
            <a:r>
              <a:rPr lang="es-CR" sz="2400" dirty="0" err="1" smtClean="0">
                <a:latin typeface="Calibri"/>
                <a:ea typeface="Calibri"/>
                <a:cs typeface="Times New Roman"/>
              </a:rPr>
              <a:t>not</a:t>
            </a:r>
            <a:r>
              <a:rPr lang="es-CR" sz="2400" dirty="0" smtClean="0">
                <a:latin typeface="Calibri"/>
                <a:ea typeface="Calibri"/>
                <a:cs typeface="Times New Roman"/>
              </a:rPr>
              <a:t> </a:t>
            </a:r>
            <a:r>
              <a:rPr lang="es-CR" sz="2400" dirty="0" err="1" smtClean="0">
                <a:latin typeface="Calibri"/>
                <a:ea typeface="Calibri"/>
                <a:cs typeface="Times New Roman"/>
              </a:rPr>
              <a:t>necessarilly</a:t>
            </a:r>
            <a:r>
              <a:rPr lang="es-CR" sz="2400" dirty="0" smtClean="0">
                <a:latin typeface="Calibri"/>
                <a:ea typeface="Calibri"/>
                <a:cs typeface="Times New Roman"/>
              </a:rPr>
              <a:t> </a:t>
            </a:r>
            <a:r>
              <a:rPr lang="es-CR" sz="2400" dirty="0" err="1" smtClean="0">
                <a:latin typeface="Calibri"/>
                <a:ea typeface="Calibri"/>
                <a:cs typeface="Times New Roman"/>
              </a:rPr>
              <a:t>protecting</a:t>
            </a:r>
            <a:r>
              <a:rPr lang="es-CR" sz="2400" dirty="0" smtClean="0">
                <a:latin typeface="Calibri"/>
                <a:ea typeface="Calibri"/>
                <a:cs typeface="Times New Roman"/>
              </a:rPr>
              <a:t> </a:t>
            </a:r>
            <a:r>
              <a:rPr lang="es-CR" sz="2400" dirty="0" err="1" smtClean="0">
                <a:latin typeface="Calibri"/>
                <a:ea typeface="Calibri"/>
                <a:cs typeface="Times New Roman"/>
              </a:rPr>
              <a:t>against</a:t>
            </a:r>
            <a:r>
              <a:rPr lang="es-CR" sz="2400" dirty="0" smtClean="0">
                <a:latin typeface="Calibri"/>
                <a:ea typeface="Calibri"/>
                <a:cs typeface="Times New Roman"/>
              </a:rPr>
              <a:t> </a:t>
            </a:r>
            <a:r>
              <a:rPr lang="es-CR" sz="2400" dirty="0" err="1" smtClean="0">
                <a:latin typeface="Calibri"/>
                <a:ea typeface="Calibri"/>
                <a:cs typeface="Times New Roman"/>
              </a:rPr>
              <a:t>infectious</a:t>
            </a:r>
            <a:r>
              <a:rPr lang="es-CR" sz="2400" dirty="0" smtClean="0">
                <a:latin typeface="Calibri"/>
                <a:ea typeface="Calibri"/>
                <a:cs typeface="Times New Roman"/>
              </a:rPr>
              <a:t> </a:t>
            </a:r>
            <a:r>
              <a:rPr lang="es-CR" sz="2400" dirty="0" err="1" smtClean="0">
                <a:latin typeface="Calibri"/>
                <a:ea typeface="Calibri"/>
                <a:cs typeface="Times New Roman"/>
              </a:rPr>
              <a:t>diseases</a:t>
            </a:r>
            <a:r>
              <a:rPr lang="es-CR" sz="2400" dirty="0" smtClean="0">
                <a:latin typeface="Calibri"/>
                <a:ea typeface="Calibri"/>
                <a:cs typeface="Times New Roman"/>
              </a:rPr>
              <a:t>.</a:t>
            </a:r>
            <a:endParaRPr lang="es-CR" sz="2800" dirty="0"/>
          </a:p>
        </p:txBody>
      </p:sp>
    </p:spTree>
    <p:extLst>
      <p:ext uri="{BB962C8B-B14F-4D97-AF65-F5344CB8AC3E}">
        <p14:creationId xmlns:p14="http://schemas.microsoft.com/office/powerpoint/2010/main" val="259782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001.jpg"/>
          <p:cNvPicPr>
            <a:picLocks noChangeAspect="1"/>
          </p:cNvPicPr>
          <p:nvPr/>
        </p:nvPicPr>
        <p:blipFill>
          <a:blip r:embed="rId3"/>
          <a:srcRect/>
          <a:stretch>
            <a:fillRect/>
          </a:stretch>
        </p:blipFill>
        <p:spPr bwMode="auto">
          <a:xfrm>
            <a:off x="-51075" y="0"/>
            <a:ext cx="9144000" cy="6858000"/>
          </a:xfrm>
          <a:prstGeom prst="rect">
            <a:avLst/>
          </a:prstGeom>
          <a:noFill/>
          <a:ln w="9525">
            <a:noFill/>
            <a:miter lim="800000"/>
            <a:headEnd/>
            <a:tailEnd/>
          </a:ln>
        </p:spPr>
      </p:pic>
      <p:pic>
        <p:nvPicPr>
          <p:cNvPr id="50179" name="Picture 13" descr="azul75%.png"/>
          <p:cNvPicPr>
            <a:picLocks noChangeAspect="1"/>
          </p:cNvPicPr>
          <p:nvPr/>
        </p:nvPicPr>
        <p:blipFill>
          <a:blip r:embed="rId4"/>
          <a:srcRect/>
          <a:stretch>
            <a:fillRect/>
          </a:stretch>
        </p:blipFill>
        <p:spPr bwMode="auto">
          <a:xfrm>
            <a:off x="4763" y="1419225"/>
            <a:ext cx="9134475" cy="3449936"/>
          </a:xfrm>
          <a:prstGeom prst="rect">
            <a:avLst/>
          </a:prstGeom>
          <a:noFill/>
          <a:ln w="9525">
            <a:noFill/>
            <a:miter lim="800000"/>
            <a:headEnd/>
            <a:tailEnd/>
          </a:ln>
        </p:spPr>
      </p:pic>
      <p:sp>
        <p:nvSpPr>
          <p:cNvPr id="7" name="Rectangle 6"/>
          <p:cNvSpPr>
            <a:spLocks noChangeArrowheads="1"/>
          </p:cNvSpPr>
          <p:nvPr/>
        </p:nvSpPr>
        <p:spPr bwMode="auto">
          <a:xfrm>
            <a:off x="971356" y="1606910"/>
            <a:ext cx="7200900" cy="3108543"/>
          </a:xfrm>
          <a:prstGeom prst="rect">
            <a:avLst/>
          </a:prstGeom>
          <a:noFill/>
          <a:ln w="9525">
            <a:noFill/>
            <a:miter lim="800000"/>
            <a:headEnd/>
            <a:tailEnd/>
          </a:ln>
        </p:spPr>
        <p:txBody>
          <a:bodyPr>
            <a:spAutoFit/>
          </a:bodyPr>
          <a:lstStyle/>
          <a:p>
            <a:pPr algn="r"/>
            <a:r>
              <a:rPr lang="es-HN" sz="2800" dirty="0" smtClean="0">
                <a:solidFill>
                  <a:prstClr val="white"/>
                </a:solidFill>
                <a:latin typeface="Arial" charset="0"/>
                <a:cs typeface="Arial" charset="0"/>
              </a:rPr>
              <a:t>“</a:t>
            </a:r>
            <a:r>
              <a:rPr lang="es-SV" sz="2800" dirty="0">
                <a:solidFill>
                  <a:prstClr val="white"/>
                </a:solidFill>
                <a:latin typeface="Arial" charset="0"/>
                <a:cs typeface="Arial" charset="0"/>
              </a:rPr>
              <a:t>“Las niñas y niños que viajaban con ellos se enfermaron de fiebre, vómito, gripe. Los guías compraban las medicinas porque no los podían llevar a ningún centro, los explotan  y obligan a las niñas y niños a que caminen aunque ya no puedan o estén enfermos”  </a:t>
            </a:r>
          </a:p>
        </p:txBody>
      </p:sp>
      <p:pic>
        <p:nvPicPr>
          <p:cNvPr id="50182" name="Picture 8"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46050"/>
            <a:ext cx="9161463" cy="233363"/>
          </a:xfrm>
          <a:prstGeom prst="rect">
            <a:avLst/>
          </a:prstGeom>
          <a:noFill/>
          <a:ln w="9525">
            <a:noFill/>
            <a:miter lim="800000"/>
            <a:headEnd/>
            <a:tailEnd/>
          </a:ln>
        </p:spPr>
      </p:pic>
      <p:pic>
        <p:nvPicPr>
          <p:cNvPr id="50183" name="Picture 9" descr="RayaTop.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75" y="6311900"/>
            <a:ext cx="9161463" cy="234950"/>
          </a:xfrm>
          <a:prstGeom prst="rect">
            <a:avLst/>
          </a:prstGeom>
          <a:noFill/>
          <a:ln w="9525">
            <a:noFill/>
            <a:miter lim="800000"/>
            <a:headEnd/>
            <a:tailEnd/>
          </a:ln>
        </p:spPr>
      </p:pic>
      <p:pic>
        <p:nvPicPr>
          <p:cNvPr id="11" name="Picture 4" descr="C:\olivia\works\newlink\presentacion UNFPA\images present naranja\corche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5175" y="1731963"/>
            <a:ext cx="731838" cy="2849165"/>
          </a:xfrm>
          <a:prstGeom prst="rect">
            <a:avLst/>
          </a:prstGeom>
          <a:noFill/>
          <a:ln w="9525">
            <a:noFill/>
            <a:miter lim="800000"/>
            <a:headEnd/>
            <a:tailEnd/>
          </a:ln>
        </p:spPr>
      </p:pic>
      <p:pic>
        <p:nvPicPr>
          <p:cNvPr id="12" name="Picture 4" descr="C:\olivia\works\newlink\presentacion UNFPA\images present naranja\corchet.png"/>
          <p:cNvPicPr>
            <a:picLocks noChangeAspect="1" noChangeArrowheads="1"/>
          </p:cNvPicPr>
          <p:nvPr/>
        </p:nvPicPr>
        <p:blipFill>
          <a:blip r:embed="rId8"/>
          <a:srcRect/>
          <a:stretch>
            <a:fillRect/>
          </a:stretch>
        </p:blipFill>
        <p:spPr bwMode="auto">
          <a:xfrm>
            <a:off x="3494088" y="1731963"/>
            <a:ext cx="733425" cy="2849165"/>
          </a:xfrm>
          <a:prstGeom prst="rect">
            <a:avLst/>
          </a:prstGeom>
          <a:noFill/>
          <a:ln w="9525">
            <a:noFill/>
            <a:miter lim="800000"/>
            <a:headEnd/>
            <a:tailEnd/>
          </a:ln>
        </p:spPr>
      </p:pic>
      <p:sp>
        <p:nvSpPr>
          <p:cNvPr id="50186" name="Rectangle 9"/>
          <p:cNvSpPr>
            <a:spLocks noChangeArrowheads="1"/>
          </p:cNvSpPr>
          <p:nvPr/>
        </p:nvSpPr>
        <p:spPr bwMode="auto">
          <a:xfrm>
            <a:off x="395288" y="5829300"/>
            <a:ext cx="6336952" cy="369332"/>
          </a:xfrm>
          <a:prstGeom prst="rect">
            <a:avLst/>
          </a:prstGeom>
          <a:noFill/>
          <a:ln w="9525">
            <a:noFill/>
            <a:miter lim="800000"/>
            <a:headEnd/>
            <a:tailEnd/>
          </a:ln>
        </p:spPr>
        <p:txBody>
          <a:bodyPr wrap="square">
            <a:spAutoFit/>
          </a:bodyPr>
          <a:lstStyle/>
          <a:p>
            <a:r>
              <a:rPr lang="es-CR" dirty="0" smtClean="0">
                <a:solidFill>
                  <a:prstClr val="white"/>
                </a:solidFill>
                <a:latin typeface="Arial" charset="0"/>
                <a:cs typeface="Arial" charset="0"/>
              </a:rPr>
              <a:t>Mujer </a:t>
            </a:r>
            <a:r>
              <a:rPr lang="es-CR" dirty="0">
                <a:solidFill>
                  <a:prstClr val="white"/>
                </a:solidFill>
                <a:latin typeface="Arial" charset="0"/>
                <a:cs typeface="Arial" charset="0"/>
              </a:rPr>
              <a:t>adulta retornada, 36 años de </a:t>
            </a:r>
            <a:r>
              <a:rPr lang="es-CR" dirty="0" smtClean="0">
                <a:solidFill>
                  <a:prstClr val="white"/>
                </a:solidFill>
                <a:latin typeface="Arial" charset="0"/>
                <a:cs typeface="Arial" charset="0"/>
              </a:rPr>
              <a:t>edad</a:t>
            </a:r>
            <a:endParaRPr lang="es-CR" dirty="0">
              <a:solidFill>
                <a:prstClr val="white"/>
              </a:solidFill>
              <a:latin typeface="Arial" charset="0"/>
              <a:cs typeface="Arial" charset="0"/>
            </a:endParaRPr>
          </a:p>
        </p:txBody>
      </p:sp>
    </p:spTree>
    <p:extLst>
      <p:ext uri="{BB962C8B-B14F-4D97-AF65-F5344CB8AC3E}">
        <p14:creationId xmlns:p14="http://schemas.microsoft.com/office/powerpoint/2010/main" val="847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2.5E-6 4.07407E-6 L -0.34722 0.00115 " pathEditMode="relative" rAng="0" ptsTypes="AA">
                                      <p:cBhvr>
                                        <p:cTn id="13" dur="1000" fill="hold"/>
                                        <p:tgtEl>
                                          <p:spTgt spid="12"/>
                                        </p:tgtEl>
                                        <p:attrNameLst>
                                          <p:attrName>ppt_x</p:attrName>
                                          <p:attrName>ppt_y</p:attrName>
                                        </p:attrNameLst>
                                      </p:cBhvr>
                                      <p:rCtr x="-174" y="0"/>
                                    </p:animMotion>
                                  </p:childTnLst>
                                </p:cTn>
                              </p:par>
                              <p:par>
                                <p:cTn id="14" presetID="63" presetClass="path" presetSubtype="0" accel="50000" decel="50000" fill="hold" nodeType="withEffect">
                                  <p:stCondLst>
                                    <p:cond delay="0"/>
                                  </p:stCondLst>
                                  <p:childTnLst>
                                    <p:animMotion origin="layout" path="M 1.94444E-6 4.07407E-6 L 0.36944 0.00115 " pathEditMode="relative" rAng="0" ptsTypes="AA">
                                      <p:cBhvr>
                                        <p:cTn id="15" dur="1000" fill="hold"/>
                                        <p:tgtEl>
                                          <p:spTgt spid="11"/>
                                        </p:tgtEl>
                                        <p:attrNameLst>
                                          <p:attrName>ppt_x</p:attrName>
                                          <p:attrName>ppt_y</p:attrName>
                                        </p:attrNameLst>
                                      </p:cBhvr>
                                      <p:rCtr x="185"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face05.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5.5.png"/>
          <p:cNvPicPr>
            <a:picLocks noChangeAspect="1"/>
          </p:cNvPicPr>
          <p:nvPr/>
        </p:nvPicPr>
        <p:blipFill>
          <a:blip r:embed="rId4"/>
          <a:srcRect/>
          <a:stretch>
            <a:fillRect/>
          </a:stretch>
        </p:blipFill>
        <p:spPr bwMode="auto">
          <a:xfrm>
            <a:off x="-79993" y="15875"/>
            <a:ext cx="9144000" cy="6858000"/>
          </a:xfrm>
          <a:prstGeom prst="rect">
            <a:avLst/>
          </a:prstGeom>
          <a:noFill/>
          <a:ln w="9525">
            <a:noFill/>
            <a:miter lim="800000"/>
            <a:headEnd/>
            <a:tailEnd/>
          </a:ln>
        </p:spPr>
      </p:pic>
      <p:pic>
        <p:nvPicPr>
          <p:cNvPr id="23555"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304" y="5898985"/>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57755" y="354753"/>
            <a:ext cx="6559403" cy="31878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bwMode="auto">
          <a:xfrm>
            <a:off x="2504604" y="3789040"/>
            <a:ext cx="6639396" cy="3082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SV" sz="2400" dirty="0" smtClean="0">
                <a:latin typeface="Calibri"/>
                <a:ea typeface="Calibri"/>
                <a:cs typeface="Times New Roman"/>
              </a:rPr>
              <a:t>For El Salvador, </a:t>
            </a:r>
            <a:r>
              <a:rPr lang="es-CR" sz="2400" b="1" dirty="0" smtClean="0">
                <a:latin typeface="Calibri"/>
                <a:ea typeface="Calibri"/>
                <a:cs typeface="Times New Roman"/>
              </a:rPr>
              <a:t>44%</a:t>
            </a:r>
            <a:r>
              <a:rPr lang="es-CR" sz="2400" dirty="0" smtClean="0">
                <a:latin typeface="Calibri"/>
                <a:ea typeface="Calibri"/>
                <a:cs typeface="Times New Roman"/>
              </a:rPr>
              <a:t> </a:t>
            </a:r>
            <a:r>
              <a:rPr lang="es-CR" sz="2400" dirty="0" err="1" smtClean="0">
                <a:latin typeface="Calibri"/>
                <a:ea typeface="Calibri"/>
                <a:cs typeface="Times New Roman"/>
              </a:rPr>
              <a:t>reported</a:t>
            </a:r>
            <a:r>
              <a:rPr lang="es-CR" sz="2400" dirty="0" smtClean="0">
                <a:latin typeface="Calibri"/>
                <a:ea typeface="Calibri"/>
                <a:cs typeface="Times New Roman"/>
              </a:rPr>
              <a:t> verbal </a:t>
            </a:r>
            <a:r>
              <a:rPr lang="es-CR" sz="2400" dirty="0" err="1" smtClean="0">
                <a:latin typeface="Calibri"/>
                <a:ea typeface="Calibri"/>
                <a:cs typeface="Times New Roman"/>
              </a:rPr>
              <a:t>violence</a:t>
            </a:r>
            <a:r>
              <a:rPr lang="es-CR" sz="2400" dirty="0" smtClean="0">
                <a:latin typeface="Calibri"/>
                <a:ea typeface="Calibri"/>
                <a:cs typeface="Times New Roman"/>
              </a:rPr>
              <a:t> </a:t>
            </a:r>
            <a:r>
              <a:rPr lang="es-CR" sz="2400" dirty="0" err="1" smtClean="0">
                <a:latin typeface="Calibri"/>
                <a:ea typeface="Calibri"/>
                <a:cs typeface="Times New Roman"/>
              </a:rPr>
              <a:t>through</a:t>
            </a:r>
            <a:r>
              <a:rPr lang="es-CR" sz="2400" dirty="0" smtClean="0">
                <a:latin typeface="Calibri"/>
                <a:ea typeface="Calibri"/>
                <a:cs typeface="Times New Roman"/>
              </a:rPr>
              <a:t> the </a:t>
            </a:r>
            <a:r>
              <a:rPr lang="es-CR" sz="2400" dirty="0" err="1" smtClean="0">
                <a:latin typeface="Calibri"/>
                <a:ea typeface="Calibri"/>
                <a:cs typeface="Times New Roman"/>
              </a:rPr>
              <a:t>transit</a:t>
            </a:r>
            <a:r>
              <a:rPr lang="es-CR" sz="2400" dirty="0" smtClean="0">
                <a:latin typeface="Calibri"/>
                <a:ea typeface="Calibri"/>
                <a:cs typeface="Times New Roman"/>
              </a:rPr>
              <a:t> </a:t>
            </a:r>
            <a:r>
              <a:rPr lang="es-CR" sz="2400" dirty="0" err="1" smtClean="0">
                <a:latin typeface="Calibri"/>
                <a:ea typeface="Calibri"/>
                <a:cs typeface="Times New Roman"/>
              </a:rPr>
              <a:t>phase</a:t>
            </a:r>
            <a:r>
              <a:rPr lang="es-CR" sz="2400" dirty="0" smtClean="0">
                <a:latin typeface="Calibri"/>
                <a:ea typeface="Calibri"/>
                <a:cs typeface="Times New Roman"/>
              </a:rPr>
              <a:t> and </a:t>
            </a:r>
            <a:r>
              <a:rPr lang="es-CR" sz="2400" b="1" dirty="0" smtClean="0">
                <a:latin typeface="Calibri"/>
                <a:ea typeface="Calibri"/>
                <a:cs typeface="Times New Roman"/>
              </a:rPr>
              <a:t>31%</a:t>
            </a:r>
            <a:r>
              <a:rPr lang="es-CR" sz="2400" dirty="0" smtClean="0">
                <a:latin typeface="Calibri"/>
                <a:ea typeface="Calibri"/>
                <a:cs typeface="Times New Roman"/>
              </a:rPr>
              <a:t> </a:t>
            </a:r>
            <a:r>
              <a:rPr lang="es-CR" sz="2400" dirty="0" err="1" smtClean="0">
                <a:latin typeface="Calibri"/>
                <a:ea typeface="Calibri"/>
                <a:cs typeface="Times New Roman"/>
              </a:rPr>
              <a:t>informed</a:t>
            </a:r>
            <a:r>
              <a:rPr lang="es-CR" sz="2400" dirty="0" smtClean="0">
                <a:latin typeface="Calibri"/>
                <a:ea typeface="Calibri"/>
                <a:cs typeface="Times New Roman"/>
              </a:rPr>
              <a:t> at </a:t>
            </a:r>
            <a:r>
              <a:rPr lang="es-CR" sz="2400" dirty="0" err="1" smtClean="0">
                <a:latin typeface="Calibri"/>
                <a:ea typeface="Calibri"/>
                <a:cs typeface="Times New Roman"/>
              </a:rPr>
              <a:t>least</a:t>
            </a:r>
            <a:r>
              <a:rPr lang="es-CR" sz="2400" dirty="0" smtClean="0">
                <a:latin typeface="Calibri"/>
                <a:ea typeface="Calibri"/>
                <a:cs typeface="Times New Roman"/>
              </a:rPr>
              <a:t> </a:t>
            </a:r>
            <a:r>
              <a:rPr lang="es-CR" sz="2400" dirty="0" err="1" smtClean="0">
                <a:latin typeface="Calibri"/>
                <a:ea typeface="Calibri"/>
                <a:cs typeface="Times New Roman"/>
              </a:rPr>
              <a:t>one</a:t>
            </a:r>
            <a:r>
              <a:rPr lang="es-CR" sz="2400" dirty="0" smtClean="0">
                <a:latin typeface="Calibri"/>
                <a:ea typeface="Calibri"/>
                <a:cs typeface="Times New Roman"/>
              </a:rPr>
              <a:t> </a:t>
            </a:r>
            <a:r>
              <a:rPr lang="es-CR" sz="2400" dirty="0" err="1" smtClean="0">
                <a:latin typeface="Calibri"/>
                <a:ea typeface="Calibri"/>
                <a:cs typeface="Times New Roman"/>
              </a:rPr>
              <a:t>episode</a:t>
            </a:r>
            <a:r>
              <a:rPr lang="es-CR" sz="2400" dirty="0" smtClean="0">
                <a:latin typeface="Calibri"/>
                <a:ea typeface="Calibri"/>
                <a:cs typeface="Times New Roman"/>
              </a:rPr>
              <a:t> of </a:t>
            </a:r>
            <a:r>
              <a:rPr lang="es-CR" sz="2400" dirty="0" err="1" smtClean="0">
                <a:latin typeface="Calibri"/>
                <a:ea typeface="Calibri"/>
                <a:cs typeface="Times New Roman"/>
              </a:rPr>
              <a:t>robbery</a:t>
            </a:r>
            <a:r>
              <a:rPr lang="es-CR" sz="2400" dirty="0" smtClean="0">
                <a:latin typeface="Calibri"/>
                <a:ea typeface="Calibri"/>
                <a:cs typeface="Times New Roman"/>
              </a:rPr>
              <a:t> </a:t>
            </a:r>
            <a:r>
              <a:rPr lang="es-CR" sz="2400" dirty="0" err="1" smtClean="0">
                <a:latin typeface="Calibri"/>
                <a:ea typeface="Calibri"/>
                <a:cs typeface="Times New Roman"/>
              </a:rPr>
              <a:t>or</a:t>
            </a:r>
            <a:r>
              <a:rPr lang="es-CR" sz="2400" dirty="0" smtClean="0">
                <a:latin typeface="Calibri"/>
                <a:ea typeface="Calibri"/>
                <a:cs typeface="Times New Roman"/>
              </a:rPr>
              <a:t> </a:t>
            </a:r>
            <a:r>
              <a:rPr lang="es-CR" sz="2400" dirty="0" err="1" smtClean="0">
                <a:latin typeface="Calibri"/>
                <a:ea typeface="Calibri"/>
                <a:cs typeface="Times New Roman"/>
              </a:rPr>
              <a:t>assault</a:t>
            </a:r>
            <a:r>
              <a:rPr lang="es-CR" sz="2400" dirty="0" smtClean="0">
                <a:latin typeface="Calibri"/>
                <a:ea typeface="Calibri"/>
                <a:cs typeface="Times New Roman"/>
              </a:rPr>
              <a:t>. </a:t>
            </a:r>
          </a:p>
          <a:p>
            <a:endParaRPr lang="es-CR" sz="2400" dirty="0" smtClean="0">
              <a:latin typeface="Calibri"/>
              <a:cs typeface="Times New Roman"/>
            </a:endParaRPr>
          </a:p>
          <a:p>
            <a:pPr algn="just"/>
            <a:r>
              <a:rPr lang="es-CR" sz="2400" b="1" dirty="0" err="1" smtClean="0">
                <a:latin typeface="Calibri"/>
                <a:ea typeface="Calibri"/>
                <a:cs typeface="Times New Roman"/>
              </a:rPr>
              <a:t>Migrant</a:t>
            </a:r>
            <a:r>
              <a:rPr lang="es-CR" sz="2400" b="1" dirty="0" smtClean="0">
                <a:latin typeface="Calibri"/>
                <a:ea typeface="Calibri"/>
                <a:cs typeface="Times New Roman"/>
              </a:rPr>
              <a:t> </a:t>
            </a:r>
            <a:r>
              <a:rPr lang="es-CR" sz="2400" b="1" dirty="0" err="1" smtClean="0">
                <a:latin typeface="Calibri"/>
                <a:ea typeface="Calibri"/>
                <a:cs typeface="Times New Roman"/>
              </a:rPr>
              <a:t>women</a:t>
            </a:r>
            <a:r>
              <a:rPr lang="es-CR" sz="2400" b="1" dirty="0" smtClean="0">
                <a:latin typeface="Calibri"/>
                <a:ea typeface="Calibri"/>
                <a:cs typeface="Times New Roman"/>
              </a:rPr>
              <a:t> </a:t>
            </a:r>
            <a:r>
              <a:rPr lang="es-CR" sz="2400" dirty="0" smtClean="0">
                <a:latin typeface="Calibri"/>
                <a:ea typeface="Calibri"/>
                <a:cs typeface="Times New Roman"/>
              </a:rPr>
              <a:t>are </a:t>
            </a:r>
            <a:r>
              <a:rPr lang="es-CR" sz="2400" b="1" dirty="0" smtClean="0">
                <a:latin typeface="Calibri"/>
                <a:ea typeface="Calibri"/>
                <a:cs typeface="Times New Roman"/>
              </a:rPr>
              <a:t>vulnerable </a:t>
            </a:r>
            <a:r>
              <a:rPr lang="es-CR" sz="2400" dirty="0" smtClean="0">
                <a:latin typeface="Calibri"/>
                <a:ea typeface="Calibri"/>
                <a:cs typeface="Times New Roman"/>
              </a:rPr>
              <a:t> to </a:t>
            </a:r>
            <a:r>
              <a:rPr lang="es-CR" sz="2400" b="1" dirty="0" smtClean="0">
                <a:latin typeface="Calibri"/>
                <a:ea typeface="Calibri"/>
                <a:cs typeface="Times New Roman"/>
              </a:rPr>
              <a:t>sexual </a:t>
            </a:r>
            <a:r>
              <a:rPr lang="es-CR" sz="2400" b="1" dirty="0" err="1" smtClean="0">
                <a:latin typeface="Calibri"/>
                <a:ea typeface="Calibri"/>
                <a:cs typeface="Times New Roman"/>
              </a:rPr>
              <a:t>violence</a:t>
            </a:r>
            <a:r>
              <a:rPr lang="es-CR" sz="2400" b="1" dirty="0" smtClean="0">
                <a:latin typeface="Calibri"/>
                <a:ea typeface="Calibri"/>
                <a:cs typeface="Times New Roman"/>
              </a:rPr>
              <a:t> </a:t>
            </a:r>
            <a:r>
              <a:rPr lang="es-CR" sz="2400" dirty="0" smtClean="0">
                <a:latin typeface="Calibri"/>
                <a:ea typeface="Calibri"/>
                <a:cs typeface="Times New Roman"/>
              </a:rPr>
              <a:t> “</a:t>
            </a:r>
            <a:r>
              <a:rPr lang="es-CR" sz="2400" dirty="0" err="1" smtClean="0">
                <a:latin typeface="Calibri"/>
                <a:ea typeface="Calibri"/>
                <a:cs typeface="Times New Roman"/>
              </a:rPr>
              <a:t>from</a:t>
            </a:r>
            <a:r>
              <a:rPr lang="es-CR" sz="2400" dirty="0" smtClean="0">
                <a:latin typeface="Calibri"/>
                <a:ea typeface="Calibri"/>
                <a:cs typeface="Times New Roman"/>
              </a:rPr>
              <a:t> “</a:t>
            </a:r>
            <a:r>
              <a:rPr lang="es-CR" sz="2400" dirty="0" err="1" smtClean="0">
                <a:latin typeface="Calibri"/>
                <a:ea typeface="Calibri"/>
                <a:cs typeface="Times New Roman"/>
              </a:rPr>
              <a:t>smugglers</a:t>
            </a:r>
            <a:r>
              <a:rPr lang="es-CR" sz="2400" dirty="0" smtClean="0">
                <a:latin typeface="Calibri"/>
                <a:ea typeface="Calibri"/>
                <a:cs typeface="Times New Roman"/>
              </a:rPr>
              <a:t>” </a:t>
            </a:r>
            <a:r>
              <a:rPr lang="es-CR" sz="2400" dirty="0" err="1" smtClean="0">
                <a:latin typeface="Calibri"/>
                <a:ea typeface="Calibri"/>
                <a:cs typeface="Times New Roman"/>
              </a:rPr>
              <a:t>by</a:t>
            </a:r>
            <a:r>
              <a:rPr lang="es-CR" sz="2400" dirty="0" smtClean="0">
                <a:latin typeface="Calibri"/>
                <a:ea typeface="Calibri"/>
                <a:cs typeface="Times New Roman"/>
              </a:rPr>
              <a:t> </a:t>
            </a:r>
            <a:r>
              <a:rPr lang="es-CR" sz="2400" dirty="0" err="1" smtClean="0">
                <a:latin typeface="Calibri"/>
                <a:ea typeface="Calibri"/>
                <a:cs typeface="Times New Roman"/>
              </a:rPr>
              <a:t>different</a:t>
            </a:r>
            <a:r>
              <a:rPr lang="es-CR" sz="2400" dirty="0" smtClean="0">
                <a:latin typeface="Calibri"/>
                <a:ea typeface="Calibri"/>
                <a:cs typeface="Times New Roman"/>
              </a:rPr>
              <a:t> </a:t>
            </a:r>
            <a:r>
              <a:rPr lang="es-CR" sz="2400" dirty="0" err="1" smtClean="0">
                <a:latin typeface="Calibri"/>
                <a:ea typeface="Calibri"/>
                <a:cs typeface="Times New Roman"/>
              </a:rPr>
              <a:t>types</a:t>
            </a:r>
            <a:r>
              <a:rPr lang="es-CR" sz="2400" dirty="0" smtClean="0">
                <a:latin typeface="Calibri"/>
                <a:ea typeface="Calibri"/>
                <a:cs typeface="Times New Roman"/>
              </a:rPr>
              <a:t> of </a:t>
            </a:r>
            <a:r>
              <a:rPr lang="es-CR" sz="2400" dirty="0" err="1" smtClean="0">
                <a:latin typeface="Calibri"/>
                <a:ea typeface="Calibri"/>
                <a:cs typeface="Times New Roman"/>
              </a:rPr>
              <a:t>intimidation</a:t>
            </a:r>
            <a:r>
              <a:rPr lang="es-CR" sz="2400" dirty="0" smtClean="0">
                <a:latin typeface="Calibri"/>
                <a:ea typeface="Calibri"/>
                <a:cs typeface="Times New Roman"/>
              </a:rPr>
              <a:t> and </a:t>
            </a:r>
            <a:r>
              <a:rPr lang="es-CR" sz="2400" dirty="0" err="1" smtClean="0">
                <a:latin typeface="Calibri"/>
                <a:ea typeface="Calibri"/>
                <a:cs typeface="Times New Roman"/>
              </a:rPr>
              <a:t>threats</a:t>
            </a:r>
            <a:r>
              <a:rPr lang="es-CR" sz="2400" dirty="0" smtClean="0">
                <a:latin typeface="Calibri"/>
                <a:ea typeface="Calibri"/>
                <a:cs typeface="Times New Roman"/>
              </a:rPr>
              <a:t>. </a:t>
            </a:r>
          </a:p>
        </p:txBody>
      </p:sp>
    </p:spTree>
    <p:extLst>
      <p:ext uri="{BB962C8B-B14F-4D97-AF65-F5344CB8AC3E}">
        <p14:creationId xmlns:p14="http://schemas.microsoft.com/office/powerpoint/2010/main" val="259782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face05.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5.5.png"/>
          <p:cNvPicPr>
            <a:picLocks noChangeAspect="1"/>
          </p:cNvPicPr>
          <p:nvPr/>
        </p:nvPicPr>
        <p:blipFill>
          <a:blip r:embed="rId4"/>
          <a:srcRect/>
          <a:stretch>
            <a:fillRect/>
          </a:stretch>
        </p:blipFill>
        <p:spPr bwMode="auto">
          <a:xfrm>
            <a:off x="-79993" y="15875"/>
            <a:ext cx="9144000" cy="6858000"/>
          </a:xfrm>
          <a:prstGeom prst="rect">
            <a:avLst/>
          </a:prstGeom>
          <a:noFill/>
          <a:ln w="9525">
            <a:noFill/>
            <a:miter lim="800000"/>
            <a:headEnd/>
            <a:tailEnd/>
          </a:ln>
        </p:spPr>
      </p:pic>
      <p:pic>
        <p:nvPicPr>
          <p:cNvPr id="23555"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sp>
        <p:nvSpPr>
          <p:cNvPr id="16" name="Rectangle 8"/>
          <p:cNvSpPr>
            <a:spLocks noChangeArrowheads="1"/>
          </p:cNvSpPr>
          <p:nvPr/>
        </p:nvSpPr>
        <p:spPr bwMode="auto">
          <a:xfrm>
            <a:off x="2987675" y="320675"/>
            <a:ext cx="3371436"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err="1">
                <a:solidFill>
                  <a:srgbClr val="56A0D3"/>
                </a:solidFill>
                <a:latin typeface="UNFPA-Bold"/>
                <a:cs typeface="Arial" charset="0"/>
              </a:rPr>
              <a:t>S</a:t>
            </a:r>
            <a:r>
              <a:rPr lang="es-ES" sz="2200" b="1" dirty="0" err="1" smtClean="0">
                <a:solidFill>
                  <a:srgbClr val="56A0D3"/>
                </a:solidFill>
                <a:latin typeface="UNFPA-Bold"/>
                <a:cs typeface="Arial" charset="0"/>
              </a:rPr>
              <a:t>tigma</a:t>
            </a:r>
            <a:r>
              <a:rPr lang="es-ES" sz="2200" b="1" dirty="0" smtClean="0">
                <a:solidFill>
                  <a:srgbClr val="56A0D3"/>
                </a:solidFill>
                <a:latin typeface="UNFPA-Bold"/>
                <a:cs typeface="Arial" charset="0"/>
              </a:rPr>
              <a:t> y </a:t>
            </a:r>
            <a:r>
              <a:rPr lang="es-ES" sz="2200" b="1" dirty="0" err="1" smtClean="0">
                <a:solidFill>
                  <a:srgbClr val="56A0D3"/>
                </a:solidFill>
                <a:latin typeface="UNFPA-Bold"/>
                <a:cs typeface="Arial" charset="0"/>
              </a:rPr>
              <a:t>discrimination</a:t>
            </a:r>
            <a:endParaRPr lang="es-ES" sz="2200" b="1" dirty="0">
              <a:solidFill>
                <a:srgbClr val="56A0D3"/>
              </a:solidFill>
              <a:latin typeface="UNFPA-Bold"/>
              <a:cs typeface="Arial" charset="0"/>
            </a:endParaRPr>
          </a:p>
        </p:txBody>
      </p:sp>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304" y="5898985"/>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contenido"/>
          <p:cNvSpPr txBox="1">
            <a:spLocks/>
          </p:cNvSpPr>
          <p:nvPr/>
        </p:nvSpPr>
        <p:spPr bwMode="auto">
          <a:xfrm>
            <a:off x="2871319" y="1225686"/>
            <a:ext cx="6192688"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CR" dirty="0" smtClean="0">
                <a:latin typeface="+mj-lt"/>
              </a:rPr>
              <a:t>25% (Honduras) </a:t>
            </a:r>
            <a:r>
              <a:rPr lang="es-CR" dirty="0" err="1" smtClean="0">
                <a:latin typeface="+mj-lt"/>
              </a:rPr>
              <a:t>reported</a:t>
            </a:r>
            <a:r>
              <a:rPr lang="es-CR" dirty="0" smtClean="0">
                <a:latin typeface="+mj-lt"/>
              </a:rPr>
              <a:t> </a:t>
            </a:r>
            <a:r>
              <a:rPr lang="es-CR" dirty="0" err="1" smtClean="0">
                <a:latin typeface="+mj-lt"/>
              </a:rPr>
              <a:t>stigma</a:t>
            </a:r>
            <a:r>
              <a:rPr lang="es-CR" dirty="0" smtClean="0">
                <a:latin typeface="+mj-lt"/>
              </a:rPr>
              <a:t> y </a:t>
            </a:r>
            <a:r>
              <a:rPr lang="es-CR" dirty="0" err="1" smtClean="0">
                <a:latin typeface="+mj-lt"/>
              </a:rPr>
              <a:t>discrimination</a:t>
            </a:r>
            <a:r>
              <a:rPr lang="es-CR" dirty="0" smtClean="0">
                <a:latin typeface="+mj-lt"/>
              </a:rPr>
              <a:t> </a:t>
            </a:r>
            <a:r>
              <a:rPr lang="es-CR" dirty="0" err="1" smtClean="0">
                <a:latin typeface="+mj-lt"/>
              </a:rPr>
              <a:t>during</a:t>
            </a:r>
            <a:r>
              <a:rPr lang="es-CR" dirty="0" smtClean="0">
                <a:latin typeface="+mj-lt"/>
              </a:rPr>
              <a:t> the </a:t>
            </a:r>
            <a:r>
              <a:rPr lang="es-CR" dirty="0" err="1" smtClean="0">
                <a:latin typeface="+mj-lt"/>
              </a:rPr>
              <a:t>event</a:t>
            </a:r>
            <a:r>
              <a:rPr lang="es-CR" dirty="0" smtClean="0">
                <a:latin typeface="+mj-lt"/>
              </a:rPr>
              <a:t>. </a:t>
            </a:r>
          </a:p>
          <a:p>
            <a:endParaRPr lang="es-CR" dirty="0" smtClean="0">
              <a:latin typeface="+mj-lt"/>
            </a:endParaRPr>
          </a:p>
          <a:p>
            <a:r>
              <a:rPr lang="es-CR" dirty="0" err="1" smtClean="0">
                <a:latin typeface="+mj-lt"/>
              </a:rPr>
              <a:t>Main</a:t>
            </a:r>
            <a:r>
              <a:rPr lang="es-CR" dirty="0" smtClean="0">
                <a:latin typeface="+mj-lt"/>
              </a:rPr>
              <a:t> </a:t>
            </a:r>
            <a:r>
              <a:rPr lang="es-CR" dirty="0" err="1" smtClean="0">
                <a:latin typeface="+mj-lt"/>
              </a:rPr>
              <a:t>sources</a:t>
            </a:r>
            <a:r>
              <a:rPr lang="es-CR" dirty="0" smtClean="0">
                <a:latin typeface="+mj-lt"/>
              </a:rPr>
              <a:t> of </a:t>
            </a:r>
            <a:r>
              <a:rPr lang="es-CR" dirty="0" err="1" smtClean="0">
                <a:latin typeface="+mj-lt"/>
              </a:rPr>
              <a:t>discrimination</a:t>
            </a:r>
            <a:r>
              <a:rPr lang="es-CR" dirty="0" smtClean="0">
                <a:latin typeface="+mj-lt"/>
              </a:rPr>
              <a:t>:  </a:t>
            </a:r>
          </a:p>
          <a:p>
            <a:pPr lvl="1"/>
            <a:r>
              <a:rPr lang="es-CR" dirty="0" err="1" smtClean="0">
                <a:latin typeface="+mj-lt"/>
              </a:rPr>
              <a:t>Migration</a:t>
            </a:r>
            <a:r>
              <a:rPr lang="es-CR" dirty="0" smtClean="0">
                <a:latin typeface="+mj-lt"/>
              </a:rPr>
              <a:t> </a:t>
            </a:r>
            <a:r>
              <a:rPr lang="es-CR" dirty="0" err="1" smtClean="0">
                <a:latin typeface="+mj-lt"/>
              </a:rPr>
              <a:t>authorities</a:t>
            </a:r>
            <a:endParaRPr lang="es-CR" dirty="0" smtClean="0">
              <a:latin typeface="+mj-lt"/>
            </a:endParaRPr>
          </a:p>
          <a:p>
            <a:pPr lvl="1"/>
            <a:r>
              <a:rPr lang="es-CR" dirty="0" err="1" smtClean="0">
                <a:latin typeface="+mj-lt"/>
              </a:rPr>
              <a:t>police</a:t>
            </a:r>
            <a:r>
              <a:rPr lang="es-CR" dirty="0" smtClean="0">
                <a:latin typeface="+mj-lt"/>
              </a:rPr>
              <a:t>/</a:t>
            </a:r>
            <a:r>
              <a:rPr lang="es-CR" dirty="0" err="1" smtClean="0">
                <a:latin typeface="+mj-lt"/>
              </a:rPr>
              <a:t>soldiers</a:t>
            </a:r>
            <a:r>
              <a:rPr lang="es-CR" dirty="0" smtClean="0">
                <a:latin typeface="+mj-lt"/>
              </a:rPr>
              <a:t> </a:t>
            </a:r>
          </a:p>
          <a:p>
            <a:pPr lvl="1"/>
            <a:r>
              <a:rPr lang="es-CR" dirty="0" err="1" smtClean="0">
                <a:latin typeface="+mj-lt"/>
              </a:rPr>
              <a:t>Migrant</a:t>
            </a:r>
            <a:r>
              <a:rPr lang="es-CR" dirty="0" smtClean="0">
                <a:latin typeface="+mj-lt"/>
              </a:rPr>
              <a:t> </a:t>
            </a:r>
            <a:r>
              <a:rPr lang="es-CR" dirty="0" err="1" smtClean="0">
                <a:latin typeface="+mj-lt"/>
              </a:rPr>
              <a:t>partners</a:t>
            </a:r>
            <a:endParaRPr lang="es-CR" dirty="0" smtClean="0">
              <a:latin typeface="+mj-lt"/>
            </a:endParaRPr>
          </a:p>
          <a:p>
            <a:pPr lvl="1"/>
            <a:r>
              <a:rPr lang="es-CR" dirty="0" err="1" smtClean="0">
                <a:latin typeface="+mj-lt"/>
              </a:rPr>
              <a:t>Lower</a:t>
            </a:r>
            <a:r>
              <a:rPr lang="es-CR" dirty="0" smtClean="0">
                <a:latin typeface="+mj-lt"/>
              </a:rPr>
              <a:t> </a:t>
            </a:r>
            <a:r>
              <a:rPr lang="es-CR" dirty="0" err="1" smtClean="0">
                <a:latin typeface="+mj-lt"/>
              </a:rPr>
              <a:t>percentage</a:t>
            </a:r>
            <a:r>
              <a:rPr lang="es-CR" dirty="0" smtClean="0">
                <a:latin typeface="+mj-lt"/>
              </a:rPr>
              <a:t>: </a:t>
            </a:r>
            <a:r>
              <a:rPr lang="es-CR" dirty="0" err="1" smtClean="0">
                <a:latin typeface="+mj-lt"/>
              </a:rPr>
              <a:t>health</a:t>
            </a:r>
            <a:r>
              <a:rPr lang="es-CR" dirty="0" smtClean="0">
                <a:latin typeface="+mj-lt"/>
              </a:rPr>
              <a:t> </a:t>
            </a:r>
            <a:r>
              <a:rPr lang="es-CR" dirty="0" err="1" smtClean="0">
                <a:latin typeface="+mj-lt"/>
              </a:rPr>
              <a:t>providers</a:t>
            </a:r>
            <a:r>
              <a:rPr lang="es-CR" dirty="0" smtClean="0">
                <a:latin typeface="+mj-lt"/>
              </a:rPr>
              <a:t> </a:t>
            </a:r>
            <a:endParaRPr lang="es-CR" dirty="0">
              <a:latin typeface="+mj-lt"/>
            </a:endParaRPr>
          </a:p>
        </p:txBody>
      </p:sp>
    </p:spTree>
    <p:extLst>
      <p:ext uri="{BB962C8B-B14F-4D97-AF65-F5344CB8AC3E}">
        <p14:creationId xmlns:p14="http://schemas.microsoft.com/office/powerpoint/2010/main" val="259782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endParaRPr lang="es-MX" smtClean="0"/>
          </a:p>
        </p:txBody>
      </p:sp>
      <p:sp>
        <p:nvSpPr>
          <p:cNvPr id="2" name="Rectangle 1"/>
          <p:cNvSpPr/>
          <p:nvPr/>
        </p:nvSpPr>
        <p:spPr>
          <a:xfrm>
            <a:off x="611560" y="1166843"/>
            <a:ext cx="8136904" cy="1077218"/>
          </a:xfrm>
          <a:prstGeom prst="rect">
            <a:avLst/>
          </a:prstGeom>
        </p:spPr>
        <p:txBody>
          <a:bodyPr wrap="square">
            <a:spAutoFit/>
          </a:bodyPr>
          <a:lstStyle/>
          <a:p>
            <a:pPr marL="342900" indent="-342900">
              <a:buFont typeface="Arial" pitchFamily="34" charset="0"/>
              <a:buChar char="•"/>
              <a:defRPr/>
            </a:pPr>
            <a:endParaRPr lang="es-CR" sz="2800" dirty="0">
              <a:solidFill>
                <a:prstClr val="white"/>
              </a:solidFill>
            </a:endParaRPr>
          </a:p>
          <a:p>
            <a:pPr marL="342900" indent="-342900">
              <a:buFont typeface="Arial" pitchFamily="34" charset="0"/>
              <a:buChar char="•"/>
              <a:defRPr/>
            </a:pPr>
            <a:endParaRPr lang="es-CR" dirty="0">
              <a:solidFill>
                <a:prstClr val="white"/>
              </a:solidFill>
            </a:endParaRPr>
          </a:p>
          <a:p>
            <a:pPr marL="342900" indent="-342900">
              <a:buFont typeface="Arial" pitchFamily="34" charset="0"/>
              <a:buChar char="•"/>
              <a:defRPr/>
            </a:pPr>
            <a:endParaRPr lang="es-CR" dirty="0">
              <a:solidFill>
                <a:prstClr val="white"/>
              </a:solidFill>
            </a:endParaRPr>
          </a:p>
        </p:txBody>
      </p:sp>
      <p:sp>
        <p:nvSpPr>
          <p:cNvPr id="3" name="Content Placeholder 2"/>
          <p:cNvSpPr>
            <a:spLocks noGrp="1"/>
          </p:cNvSpPr>
          <p:nvPr>
            <p:ph idx="1"/>
          </p:nvPr>
        </p:nvSpPr>
        <p:spPr/>
        <p:txBody>
          <a:bodyPr/>
          <a:lstStyle/>
          <a:p>
            <a:endParaRPr lang="es-CR"/>
          </a:p>
        </p:txBody>
      </p:sp>
      <p:pic>
        <p:nvPicPr>
          <p:cNvPr id="11269" name="Picture 5" descr="C:\Users\cvanderlaat\Pictures\Corinto\DSC0198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001617"/>
            <a:ext cx="9178482" cy="385638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cvanderlaat\Pictures\Fotos VdL\Fotografías\1557534_580678495342405_683467567_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4589241" cy="344193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vanderlaat\Pictures\Corinto\DSC0197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89241" y="-48140"/>
            <a:ext cx="4589241" cy="33331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0" y="3284984"/>
            <a:ext cx="9144000" cy="156947"/>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imag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084" y="17697"/>
            <a:ext cx="3692177" cy="6932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AutoShape 4"/>
          <p:cNvSpPr>
            <a:spLocks/>
          </p:cNvSpPr>
          <p:nvPr/>
        </p:nvSpPr>
        <p:spPr bwMode="auto">
          <a:xfrm>
            <a:off x="395536" y="-9921"/>
            <a:ext cx="3174504" cy="3011538"/>
          </a:xfrm>
          <a:custGeom>
            <a:avLst/>
            <a:gdLst>
              <a:gd name="T0" fmla="*/ 246598222 w 21600"/>
              <a:gd name="T1" fmla="*/ 424646760 h 21600"/>
              <a:gd name="T2" fmla="*/ 246598222 w 21600"/>
              <a:gd name="T3" fmla="*/ 424646760 h 21600"/>
              <a:gd name="T4" fmla="*/ 246598222 w 21600"/>
              <a:gd name="T5" fmla="*/ 424646760 h 21600"/>
              <a:gd name="T6" fmla="*/ 246598222 w 21600"/>
              <a:gd name="T7" fmla="*/ 42464676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r>
              <a:rPr lang="es-CR" altLang="es-CR" sz="2700" dirty="0" smtClean="0">
                <a:solidFill>
                  <a:srgbClr val="FFFFFF"/>
                </a:solidFill>
                <a:latin typeface="Helvetica" charset="0"/>
                <a:ea typeface="Helvetica" charset="0"/>
                <a:cs typeface="Helvetica" charset="0"/>
                <a:sym typeface="Helvetica" charset="0"/>
              </a:rPr>
              <a:t>RETURN </a:t>
            </a:r>
          </a:p>
          <a:p>
            <a:pPr eaLnBrk="1">
              <a:spcBef>
                <a:spcPts val="281"/>
              </a:spcBef>
            </a:pPr>
            <a:endParaRPr lang="es-CR" altLang="es-CR" sz="2700" dirty="0">
              <a:solidFill>
                <a:srgbClr val="FFFFFF"/>
              </a:solidFill>
              <a:latin typeface="Helvetica" charset="0"/>
              <a:ea typeface="Helvetica" charset="0"/>
              <a:cs typeface="Helvetica" charset="0"/>
              <a:sym typeface="Helvetica" charset="0"/>
            </a:endParaRPr>
          </a:p>
          <a:p>
            <a:pPr algn="ctr" eaLnBrk="1">
              <a:spcBef>
                <a:spcPts val="281"/>
              </a:spcBef>
            </a:pPr>
            <a:r>
              <a:rPr lang="es-CR" altLang="es-CR" sz="2700" dirty="0" smtClean="0">
                <a:solidFill>
                  <a:srgbClr val="FFFFFF"/>
                </a:solidFill>
                <a:latin typeface="Helvetica" charset="0"/>
                <a:ea typeface="Helvetica" charset="0"/>
                <a:cs typeface="Helvetica" charset="0"/>
                <a:sym typeface="Helvetica" charset="0"/>
              </a:rPr>
              <a:t>“</a:t>
            </a:r>
            <a:r>
              <a:rPr lang="es-CR" altLang="es-CR" sz="2700" dirty="0" err="1" smtClean="0">
                <a:solidFill>
                  <a:srgbClr val="FFFFFF"/>
                </a:solidFill>
                <a:latin typeface="Helvetica" charset="0"/>
                <a:ea typeface="Helvetica" charset="0"/>
                <a:cs typeface="Helvetica" charset="0"/>
                <a:sym typeface="Helvetica" charset="0"/>
              </a:rPr>
              <a:t>Those</a:t>
            </a:r>
            <a:r>
              <a:rPr lang="es-CR" altLang="es-CR" sz="2700" dirty="0" smtClean="0">
                <a:solidFill>
                  <a:srgbClr val="FFFFFF"/>
                </a:solidFill>
                <a:latin typeface="Helvetica" charset="0"/>
                <a:ea typeface="Helvetica" charset="0"/>
                <a:cs typeface="Helvetica" charset="0"/>
                <a:sym typeface="Helvetica" charset="0"/>
              </a:rPr>
              <a:t> </a:t>
            </a:r>
            <a:r>
              <a:rPr lang="es-CR" altLang="es-CR" sz="2700" dirty="0" err="1" smtClean="0">
                <a:solidFill>
                  <a:srgbClr val="FFFFFF"/>
                </a:solidFill>
                <a:latin typeface="Helvetica" charset="0"/>
                <a:ea typeface="Helvetica" charset="0"/>
                <a:cs typeface="Helvetica" charset="0"/>
                <a:sym typeface="Helvetica" charset="0"/>
              </a:rPr>
              <a:t>who</a:t>
            </a:r>
            <a:r>
              <a:rPr lang="es-CR" altLang="es-CR" sz="2700" dirty="0" smtClean="0">
                <a:solidFill>
                  <a:srgbClr val="FFFFFF"/>
                </a:solidFill>
                <a:latin typeface="Helvetica" charset="0"/>
                <a:ea typeface="Helvetica" charset="0"/>
                <a:cs typeface="Helvetica" charset="0"/>
                <a:sym typeface="Helvetica" charset="0"/>
              </a:rPr>
              <a:t> </a:t>
            </a:r>
            <a:r>
              <a:rPr lang="es-CR" altLang="es-CR" sz="2700" dirty="0" err="1" smtClean="0">
                <a:solidFill>
                  <a:srgbClr val="FFFFFF"/>
                </a:solidFill>
                <a:latin typeface="Helvetica" charset="0"/>
                <a:ea typeface="Helvetica" charset="0"/>
                <a:cs typeface="Helvetica" charset="0"/>
                <a:sym typeface="Helvetica" charset="0"/>
              </a:rPr>
              <a:t>return</a:t>
            </a:r>
            <a:r>
              <a:rPr lang="es-CR" altLang="es-CR" sz="2700" dirty="0" smtClean="0">
                <a:solidFill>
                  <a:srgbClr val="FFFFFF"/>
                </a:solidFill>
                <a:latin typeface="Helvetica" charset="0"/>
                <a:ea typeface="Helvetica" charset="0"/>
                <a:cs typeface="Helvetica" charset="0"/>
                <a:sym typeface="Helvetica" charset="0"/>
              </a:rPr>
              <a:t>, </a:t>
            </a:r>
            <a:r>
              <a:rPr lang="es-CR" altLang="es-CR" sz="2700" dirty="0" err="1" smtClean="0">
                <a:solidFill>
                  <a:srgbClr val="FFFFFF"/>
                </a:solidFill>
                <a:latin typeface="Helvetica" charset="0"/>
                <a:ea typeface="Helvetica" charset="0"/>
                <a:cs typeface="Helvetica" charset="0"/>
                <a:sym typeface="Helvetica" charset="0"/>
              </a:rPr>
              <a:t>voluntarilly</a:t>
            </a:r>
            <a:r>
              <a:rPr lang="es-CR" altLang="es-CR" sz="2700" dirty="0" smtClean="0">
                <a:solidFill>
                  <a:srgbClr val="FFFFFF"/>
                </a:solidFill>
                <a:latin typeface="Helvetica" charset="0"/>
                <a:ea typeface="Helvetica" charset="0"/>
                <a:cs typeface="Helvetica" charset="0"/>
                <a:sym typeface="Helvetica" charset="0"/>
              </a:rPr>
              <a:t> and </a:t>
            </a:r>
            <a:r>
              <a:rPr lang="es-CR" altLang="es-CR" sz="2700" dirty="0" err="1" smtClean="0">
                <a:solidFill>
                  <a:srgbClr val="FFFFFF"/>
                </a:solidFill>
                <a:latin typeface="Helvetica" charset="0"/>
                <a:ea typeface="Helvetica" charset="0"/>
                <a:cs typeface="Helvetica" charset="0"/>
                <a:sym typeface="Helvetica" charset="0"/>
              </a:rPr>
              <a:t>involuntarilly</a:t>
            </a:r>
            <a:r>
              <a:rPr lang="es-CR" altLang="es-CR" sz="2700" dirty="0" smtClean="0">
                <a:solidFill>
                  <a:srgbClr val="FFFFFF"/>
                </a:solidFill>
                <a:latin typeface="Helvetica" charset="0"/>
                <a:ea typeface="Helvetica" charset="0"/>
                <a:cs typeface="Helvetica" charset="0"/>
                <a:sym typeface="Helvetica" charset="0"/>
              </a:rPr>
              <a:t>”</a:t>
            </a:r>
          </a:p>
          <a:p>
            <a:pPr algn="ctr" eaLnBrk="1">
              <a:spcBef>
                <a:spcPts val="281"/>
              </a:spcBef>
            </a:pPr>
            <a:endParaRPr lang="es-CR" altLang="es-CR" sz="2700" dirty="0" smtClean="0">
              <a:solidFill>
                <a:srgbClr val="FFFFFF"/>
              </a:solidFill>
              <a:latin typeface="Helvetica" charset="0"/>
              <a:ea typeface="Helvetica" charset="0"/>
              <a:cs typeface="Helvetica" charset="0"/>
              <a:sym typeface="Helvetica" charset="0"/>
            </a:endParaRPr>
          </a:p>
          <a:p>
            <a:pPr algn="ctr" eaLnBrk="1">
              <a:spcBef>
                <a:spcPts val="281"/>
              </a:spcBef>
            </a:pPr>
            <a:endParaRPr lang="es-CR" altLang="es-CR" sz="2700" dirty="0">
              <a:solidFill>
                <a:srgbClr val="FFFFFF"/>
              </a:solidFill>
              <a:latin typeface="Helvetica" charset="0"/>
              <a:ea typeface="Helvetica" charset="0"/>
              <a:cs typeface="Helvetica" charset="0"/>
              <a:sym typeface="Helvetica" charset="0"/>
            </a:endParaRPr>
          </a:p>
          <a:p>
            <a:pPr algn="ctr" eaLnBrk="1">
              <a:spcBef>
                <a:spcPts val="281"/>
              </a:spcBef>
            </a:pPr>
            <a:endParaRPr lang="es-CR" altLang="es-CR" sz="2700" dirty="0" smtClean="0">
              <a:solidFill>
                <a:srgbClr val="FFFFFF"/>
              </a:solidFill>
              <a:latin typeface="Helvetica" charset="0"/>
              <a:ea typeface="Helvetica" charset="0"/>
              <a:cs typeface="Helvetica" charset="0"/>
              <a:sym typeface="Helvetica" charset="0"/>
            </a:endParaRPr>
          </a:p>
          <a:p>
            <a:pPr algn="ctr" eaLnBrk="1">
              <a:spcBef>
                <a:spcPts val="281"/>
              </a:spcBef>
            </a:pPr>
            <a:endParaRPr lang="es-CR" altLang="es-CR" sz="2700" dirty="0" smtClean="0">
              <a:solidFill>
                <a:srgbClr val="FFFFFF"/>
              </a:solidFill>
              <a:latin typeface="Helvetica" charset="0"/>
              <a:ea typeface="Helvetica" charset="0"/>
              <a:cs typeface="Helvetica" charset="0"/>
              <a:sym typeface="Helvetica" charset="0"/>
            </a:endParaRPr>
          </a:p>
          <a:p>
            <a:pPr algn="ctr" eaLnBrk="1">
              <a:spcBef>
                <a:spcPts val="281"/>
              </a:spcBef>
            </a:pPr>
            <a:r>
              <a:rPr lang="es-CR" sz="2400" dirty="0" err="1" smtClean="0">
                <a:solidFill>
                  <a:schemeClr val="bg1"/>
                </a:solidFill>
                <a:latin typeface="Calibri"/>
                <a:ea typeface="Calibri"/>
                <a:cs typeface="Times New Roman"/>
              </a:rPr>
              <a:t>They</a:t>
            </a:r>
            <a:r>
              <a:rPr lang="es-CR" sz="2400" dirty="0" smtClean="0">
                <a:solidFill>
                  <a:schemeClr val="bg1"/>
                </a:solidFill>
                <a:latin typeface="Calibri"/>
                <a:ea typeface="Calibri"/>
                <a:cs typeface="Times New Roman"/>
              </a:rPr>
              <a:t> </a:t>
            </a:r>
            <a:r>
              <a:rPr lang="es-CR" sz="2400" dirty="0" err="1" smtClean="0">
                <a:solidFill>
                  <a:schemeClr val="bg1"/>
                </a:solidFill>
                <a:latin typeface="Calibri"/>
                <a:ea typeface="Calibri"/>
                <a:cs typeface="Times New Roman"/>
              </a:rPr>
              <a:t>bring</a:t>
            </a:r>
            <a:r>
              <a:rPr lang="es-CR" sz="2400" dirty="0" smtClean="0">
                <a:solidFill>
                  <a:schemeClr val="bg1"/>
                </a:solidFill>
                <a:latin typeface="Calibri"/>
                <a:ea typeface="Calibri"/>
                <a:cs typeface="Times New Roman"/>
              </a:rPr>
              <a:t> home </a:t>
            </a:r>
            <a:r>
              <a:rPr lang="es-CR" sz="2400" dirty="0" err="1" smtClean="0">
                <a:solidFill>
                  <a:schemeClr val="bg1"/>
                </a:solidFill>
                <a:latin typeface="Calibri"/>
                <a:ea typeface="Calibri"/>
                <a:cs typeface="Times New Roman"/>
              </a:rPr>
              <a:t>all</a:t>
            </a:r>
            <a:r>
              <a:rPr lang="es-CR" sz="2400" dirty="0" smtClean="0">
                <a:solidFill>
                  <a:schemeClr val="bg1"/>
                </a:solidFill>
                <a:latin typeface="Calibri"/>
                <a:ea typeface="Calibri"/>
                <a:cs typeface="Times New Roman"/>
              </a:rPr>
              <a:t> the </a:t>
            </a:r>
            <a:r>
              <a:rPr lang="es-CR" sz="2400" dirty="0" err="1" smtClean="0">
                <a:solidFill>
                  <a:schemeClr val="bg1"/>
                </a:solidFill>
                <a:latin typeface="Calibri"/>
                <a:ea typeface="Calibri"/>
                <a:cs typeface="Times New Roman"/>
              </a:rPr>
              <a:t>epidemiological</a:t>
            </a:r>
            <a:r>
              <a:rPr lang="es-CR" sz="2400" dirty="0" smtClean="0">
                <a:solidFill>
                  <a:schemeClr val="bg1"/>
                </a:solidFill>
                <a:latin typeface="Calibri"/>
                <a:ea typeface="Calibri"/>
                <a:cs typeface="Times New Roman"/>
              </a:rPr>
              <a:t> load and </a:t>
            </a:r>
            <a:r>
              <a:rPr lang="es-CR" sz="2400" dirty="0" err="1" smtClean="0">
                <a:solidFill>
                  <a:schemeClr val="bg1"/>
                </a:solidFill>
                <a:latin typeface="Calibri"/>
                <a:ea typeface="Calibri"/>
                <a:cs typeface="Times New Roman"/>
              </a:rPr>
              <a:t>vulnerabilities</a:t>
            </a:r>
            <a:r>
              <a:rPr lang="es-CR" sz="2400" dirty="0" smtClean="0">
                <a:solidFill>
                  <a:schemeClr val="bg1"/>
                </a:solidFill>
                <a:latin typeface="Calibri"/>
                <a:ea typeface="Calibri"/>
                <a:cs typeface="Times New Roman"/>
              </a:rPr>
              <a:t> </a:t>
            </a:r>
            <a:r>
              <a:rPr lang="es-CR" sz="2400" dirty="0" err="1" smtClean="0">
                <a:solidFill>
                  <a:schemeClr val="bg1"/>
                </a:solidFill>
                <a:latin typeface="Calibri"/>
                <a:ea typeface="Calibri"/>
                <a:cs typeface="Times New Roman"/>
              </a:rPr>
              <a:t>encountered</a:t>
            </a:r>
            <a:r>
              <a:rPr lang="es-CR" sz="2400" dirty="0" smtClean="0">
                <a:solidFill>
                  <a:schemeClr val="bg1"/>
                </a:solidFill>
                <a:latin typeface="Calibri"/>
                <a:ea typeface="Calibri"/>
                <a:cs typeface="Times New Roman"/>
              </a:rPr>
              <a:t> </a:t>
            </a:r>
            <a:r>
              <a:rPr lang="es-CR" sz="2400" dirty="0" err="1" smtClean="0">
                <a:solidFill>
                  <a:schemeClr val="bg1"/>
                </a:solidFill>
                <a:latin typeface="Calibri"/>
                <a:ea typeface="Calibri"/>
                <a:cs typeface="Times New Roman"/>
              </a:rPr>
              <a:t>during</a:t>
            </a:r>
            <a:r>
              <a:rPr lang="es-CR" sz="2400" dirty="0" smtClean="0">
                <a:solidFill>
                  <a:schemeClr val="bg1"/>
                </a:solidFill>
                <a:latin typeface="Calibri"/>
                <a:ea typeface="Calibri"/>
                <a:cs typeface="Times New Roman"/>
              </a:rPr>
              <a:t> the </a:t>
            </a:r>
            <a:r>
              <a:rPr lang="es-CR" sz="2400" dirty="0" err="1" smtClean="0">
                <a:solidFill>
                  <a:schemeClr val="bg1"/>
                </a:solidFill>
                <a:latin typeface="Calibri"/>
                <a:ea typeface="Calibri"/>
                <a:cs typeface="Times New Roman"/>
              </a:rPr>
              <a:t>migration</a:t>
            </a:r>
            <a:r>
              <a:rPr lang="es-CR" sz="2400" dirty="0" smtClean="0">
                <a:solidFill>
                  <a:schemeClr val="bg1"/>
                </a:solidFill>
                <a:latin typeface="Calibri"/>
                <a:ea typeface="Calibri"/>
                <a:cs typeface="Times New Roman"/>
              </a:rPr>
              <a:t> </a:t>
            </a:r>
            <a:r>
              <a:rPr lang="es-CR" sz="2400" dirty="0" err="1" smtClean="0">
                <a:solidFill>
                  <a:schemeClr val="bg1"/>
                </a:solidFill>
                <a:latin typeface="Calibri"/>
                <a:ea typeface="Calibri"/>
                <a:cs typeface="Times New Roman"/>
              </a:rPr>
              <a:t>cycle</a:t>
            </a:r>
            <a:endParaRPr lang="es-CR" altLang="es-CR" sz="1800" dirty="0">
              <a:latin typeface="Helvetica" charset="0"/>
              <a:ea typeface="Helvetica" charset="0"/>
              <a:cs typeface="Helvetica" charset="0"/>
              <a:sym typeface="Helvetica" charset="0"/>
            </a:endParaRPr>
          </a:p>
        </p:txBody>
      </p:sp>
    </p:spTree>
    <p:extLst>
      <p:ext uri="{BB962C8B-B14F-4D97-AF65-F5344CB8AC3E}">
        <p14:creationId xmlns:p14="http://schemas.microsoft.com/office/powerpoint/2010/main" val="406543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grpSp>
        <p:nvGrpSpPr>
          <p:cNvPr id="8" name="Group 7"/>
          <p:cNvGrpSpPr/>
          <p:nvPr/>
        </p:nvGrpSpPr>
        <p:grpSpPr>
          <a:xfrm>
            <a:off x="3474391" y="3918794"/>
            <a:ext cx="2195217" cy="2195217"/>
            <a:chOff x="3330883" y="3383834"/>
            <a:chExt cx="2195217" cy="2195217"/>
          </a:xfrm>
        </p:grpSpPr>
        <p:sp>
          <p:nvSpPr>
            <p:cNvPr id="36" name="Oval 35"/>
            <p:cNvSpPr/>
            <p:nvPr/>
          </p:nvSpPr>
          <p:spPr>
            <a:xfrm>
              <a:off x="3330883" y="3383834"/>
              <a:ext cx="2195217" cy="219521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Oval 4"/>
            <p:cNvSpPr/>
            <p:nvPr/>
          </p:nvSpPr>
          <p:spPr>
            <a:xfrm>
              <a:off x="3652365" y="3705316"/>
              <a:ext cx="1552253" cy="15522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R" sz="2700" kern="1200" dirty="0" err="1" smtClean="0">
                  <a:solidFill>
                    <a:schemeClr val="bg1"/>
                  </a:solidFill>
                </a:rPr>
                <a:t>Health</a:t>
              </a:r>
              <a:r>
                <a:rPr lang="es-CR" sz="2700" kern="1200" dirty="0" smtClean="0">
                  <a:solidFill>
                    <a:schemeClr val="bg1"/>
                  </a:solidFill>
                </a:rPr>
                <a:t> in country of </a:t>
              </a:r>
              <a:r>
                <a:rPr lang="es-CR" sz="2700" kern="1200" dirty="0" err="1" smtClean="0">
                  <a:solidFill>
                    <a:schemeClr val="bg1"/>
                  </a:solidFill>
                </a:rPr>
                <a:t>return</a:t>
              </a:r>
              <a:endParaRPr lang="es-CR" sz="2700" kern="1200" dirty="0">
                <a:solidFill>
                  <a:schemeClr val="bg1"/>
                </a:solidFill>
              </a:endParaRPr>
            </a:p>
          </p:txBody>
        </p:sp>
      </p:grpSp>
      <p:sp>
        <p:nvSpPr>
          <p:cNvPr id="9" name="Left Arrow 8"/>
          <p:cNvSpPr/>
          <p:nvPr/>
        </p:nvSpPr>
        <p:spPr>
          <a:xfrm rot="10800000">
            <a:off x="914246" y="4703584"/>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145920" y="4401741"/>
            <a:ext cx="1536652" cy="1229321"/>
            <a:chOff x="2412" y="3866781"/>
            <a:chExt cx="1536652" cy="1229321"/>
          </a:xfrm>
        </p:grpSpPr>
        <p:sp>
          <p:nvSpPr>
            <p:cNvPr id="34" name="Rounded Rectangle 33"/>
            <p:cNvSpPr/>
            <p:nvPr/>
          </p:nvSpPr>
          <p:spPr>
            <a:xfrm>
              <a:off x="2412" y="3866781"/>
              <a:ext cx="1536652" cy="1229321"/>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5" name="Rounded Rectangle 7"/>
            <p:cNvSpPr/>
            <p:nvPr/>
          </p:nvSpPr>
          <p:spPr>
            <a:xfrm>
              <a:off x="38418" y="3902787"/>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dirty="0" smtClean="0">
                  <a:solidFill>
                    <a:schemeClr val="bg1"/>
                  </a:solidFill>
                </a:rPr>
                <a:t>Migration Condition</a:t>
              </a:r>
              <a:endParaRPr lang="es-CR" sz="2200" kern="1200" dirty="0" smtClean="0">
                <a:solidFill>
                  <a:schemeClr val="bg1"/>
                </a:solidFill>
              </a:endParaRPr>
            </a:p>
          </p:txBody>
        </p:sp>
      </p:grpSp>
      <p:sp>
        <p:nvSpPr>
          <p:cNvPr id="11" name="Left Arrow 10"/>
          <p:cNvSpPr/>
          <p:nvPr/>
        </p:nvSpPr>
        <p:spPr>
          <a:xfrm rot="12600000">
            <a:off x="1242227" y="3479541"/>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635966" y="2572865"/>
            <a:ext cx="1536652" cy="1229321"/>
            <a:chOff x="492458" y="2037905"/>
            <a:chExt cx="1536652" cy="1229321"/>
          </a:xfrm>
        </p:grpSpPr>
        <p:sp>
          <p:nvSpPr>
            <p:cNvPr id="32" name="Rounded Rectangle 31"/>
            <p:cNvSpPr/>
            <p:nvPr/>
          </p:nvSpPr>
          <p:spPr>
            <a:xfrm>
              <a:off x="492458" y="2037905"/>
              <a:ext cx="1536652" cy="122932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3" name="Rounded Rectangle 10"/>
            <p:cNvSpPr/>
            <p:nvPr/>
          </p:nvSpPr>
          <p:spPr>
            <a:xfrm>
              <a:off x="528464" y="2073911"/>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dirty="0" smtClean="0">
                  <a:solidFill>
                    <a:schemeClr val="bg1"/>
                  </a:solidFill>
                </a:rPr>
                <a:t>Family Networks</a:t>
              </a:r>
              <a:endParaRPr lang="es-CR" sz="2200" kern="1200" dirty="0">
                <a:solidFill>
                  <a:schemeClr val="bg1"/>
                </a:solidFill>
              </a:endParaRPr>
            </a:p>
          </p:txBody>
        </p:sp>
      </p:grpSp>
      <p:grpSp>
        <p:nvGrpSpPr>
          <p:cNvPr id="13" name="Group 12"/>
          <p:cNvGrpSpPr/>
          <p:nvPr/>
        </p:nvGrpSpPr>
        <p:grpSpPr>
          <a:xfrm>
            <a:off x="1974797" y="1234034"/>
            <a:ext cx="1536652" cy="1229321"/>
            <a:chOff x="1831289" y="699074"/>
            <a:chExt cx="1536652" cy="1229321"/>
          </a:xfrm>
        </p:grpSpPr>
        <p:sp>
          <p:nvSpPr>
            <p:cNvPr id="30" name="Rounded Rectangle 29"/>
            <p:cNvSpPr/>
            <p:nvPr/>
          </p:nvSpPr>
          <p:spPr>
            <a:xfrm>
              <a:off x="1831289" y="699074"/>
              <a:ext cx="1536652" cy="1229321"/>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1" name="Rounded Rectangle 12"/>
            <p:cNvSpPr/>
            <p:nvPr/>
          </p:nvSpPr>
          <p:spPr>
            <a:xfrm>
              <a:off x="1867295" y="735080"/>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dirty="0" smtClean="0">
                  <a:solidFill>
                    <a:schemeClr val="bg1"/>
                  </a:solidFill>
                </a:rPr>
                <a:t>Social support networks</a:t>
              </a:r>
              <a:endParaRPr lang="es-CR" sz="2200" kern="1200" dirty="0">
                <a:solidFill>
                  <a:schemeClr val="bg1"/>
                </a:solidFill>
              </a:endParaRPr>
            </a:p>
          </p:txBody>
        </p:sp>
      </p:grpSp>
      <p:sp>
        <p:nvSpPr>
          <p:cNvPr id="14" name="Left Arrow 13"/>
          <p:cNvSpPr/>
          <p:nvPr/>
        </p:nvSpPr>
        <p:spPr>
          <a:xfrm rot="16200000">
            <a:off x="3362331" y="2255499"/>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grpSp>
        <p:nvGrpSpPr>
          <p:cNvPr id="15" name="Group 14"/>
          <p:cNvGrpSpPr/>
          <p:nvPr/>
        </p:nvGrpSpPr>
        <p:grpSpPr>
          <a:xfrm>
            <a:off x="3803673" y="743988"/>
            <a:ext cx="1536652" cy="1229321"/>
            <a:chOff x="3660165" y="209028"/>
            <a:chExt cx="1536652" cy="1229321"/>
          </a:xfrm>
        </p:grpSpPr>
        <p:sp>
          <p:nvSpPr>
            <p:cNvPr id="28" name="Rounded Rectangle 27"/>
            <p:cNvSpPr/>
            <p:nvPr/>
          </p:nvSpPr>
          <p:spPr>
            <a:xfrm>
              <a:off x="3660165" y="209028"/>
              <a:ext cx="1536652" cy="1229321"/>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9" name="Rounded Rectangle 15"/>
            <p:cNvSpPr/>
            <p:nvPr/>
          </p:nvSpPr>
          <p:spPr>
            <a:xfrm>
              <a:off x="3696171" y="245034"/>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dirty="0" smtClean="0">
                  <a:solidFill>
                    <a:schemeClr val="bg1"/>
                  </a:solidFill>
                </a:rPr>
                <a:t>Conditions for </a:t>
              </a:r>
              <a:r>
                <a:rPr lang="en-US" sz="2200" dirty="0" err="1" smtClean="0">
                  <a:solidFill>
                    <a:schemeClr val="bg1"/>
                  </a:solidFill>
                </a:rPr>
                <a:t>laboral</a:t>
              </a:r>
              <a:r>
                <a:rPr lang="en-US" sz="2200" dirty="0" smtClean="0">
                  <a:solidFill>
                    <a:schemeClr val="bg1"/>
                  </a:solidFill>
                </a:rPr>
                <a:t> inclusion</a:t>
              </a:r>
              <a:endParaRPr lang="es-CR" sz="2200" kern="1200" dirty="0">
                <a:solidFill>
                  <a:schemeClr val="bg1"/>
                </a:solidFill>
              </a:endParaRPr>
            </a:p>
          </p:txBody>
        </p:sp>
      </p:grpSp>
      <p:sp>
        <p:nvSpPr>
          <p:cNvPr id="16" name="Left Arrow 15"/>
          <p:cNvSpPr/>
          <p:nvPr/>
        </p:nvSpPr>
        <p:spPr>
          <a:xfrm rot="18000000">
            <a:off x="4586374" y="2583480"/>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hueOff val="0"/>
              <a:satOff val="0"/>
              <a:lumOff val="0"/>
              <a:alphaOff val="0"/>
            </a:schemeClr>
          </a:fontRef>
        </p:style>
      </p:sp>
      <p:grpSp>
        <p:nvGrpSpPr>
          <p:cNvPr id="17" name="Group 16"/>
          <p:cNvGrpSpPr/>
          <p:nvPr/>
        </p:nvGrpSpPr>
        <p:grpSpPr>
          <a:xfrm>
            <a:off x="5632550" y="1234034"/>
            <a:ext cx="1536652" cy="1229321"/>
            <a:chOff x="5489042" y="699074"/>
            <a:chExt cx="1536652" cy="1229321"/>
          </a:xfrm>
        </p:grpSpPr>
        <p:sp>
          <p:nvSpPr>
            <p:cNvPr id="26" name="Rounded Rectangle 25"/>
            <p:cNvSpPr/>
            <p:nvPr/>
          </p:nvSpPr>
          <p:spPr>
            <a:xfrm>
              <a:off x="5489042" y="699074"/>
              <a:ext cx="1536652" cy="12293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7" name="Rounded Rectangle 18"/>
            <p:cNvSpPr/>
            <p:nvPr/>
          </p:nvSpPr>
          <p:spPr>
            <a:xfrm>
              <a:off x="5525048" y="735080"/>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CR" sz="2200" kern="1200" dirty="0" err="1" smtClean="0">
                  <a:solidFill>
                    <a:schemeClr val="bg1"/>
                  </a:solidFill>
                </a:rPr>
                <a:t>Conditions</a:t>
              </a:r>
              <a:r>
                <a:rPr lang="es-CR" sz="2200" kern="1200" dirty="0" smtClean="0">
                  <a:solidFill>
                    <a:schemeClr val="bg1"/>
                  </a:solidFill>
                </a:rPr>
                <a:t> </a:t>
              </a:r>
              <a:r>
                <a:rPr lang="es-CR" sz="2200" kern="1200" dirty="0" err="1" smtClean="0">
                  <a:solidFill>
                    <a:schemeClr val="bg1"/>
                  </a:solidFill>
                </a:rPr>
                <a:t>on</a:t>
              </a:r>
              <a:r>
                <a:rPr lang="es-CR" sz="2200" kern="1200" dirty="0" smtClean="0">
                  <a:solidFill>
                    <a:schemeClr val="bg1"/>
                  </a:solidFill>
                </a:rPr>
                <a:t> </a:t>
              </a:r>
              <a:r>
                <a:rPr lang="es-CR" sz="2200" kern="1200" dirty="0" err="1" smtClean="0">
                  <a:solidFill>
                    <a:schemeClr val="bg1"/>
                  </a:solidFill>
                </a:rPr>
                <a:t>return</a:t>
              </a:r>
              <a:endParaRPr lang="es-CR" sz="2200" kern="1200" dirty="0">
                <a:solidFill>
                  <a:schemeClr val="bg1"/>
                </a:solidFill>
              </a:endParaRPr>
            </a:p>
          </p:txBody>
        </p:sp>
      </p:grpSp>
      <p:sp>
        <p:nvSpPr>
          <p:cNvPr id="18" name="Left Arrow 17"/>
          <p:cNvSpPr/>
          <p:nvPr/>
        </p:nvSpPr>
        <p:spPr>
          <a:xfrm rot="19800000">
            <a:off x="5482435" y="3479541"/>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nvGrpSpPr>
          <p:cNvPr id="19" name="Group 18"/>
          <p:cNvGrpSpPr/>
          <p:nvPr/>
        </p:nvGrpSpPr>
        <p:grpSpPr>
          <a:xfrm>
            <a:off x="6971381" y="2572865"/>
            <a:ext cx="1536652" cy="1229321"/>
            <a:chOff x="6827873" y="2037905"/>
            <a:chExt cx="1536652" cy="1229321"/>
          </a:xfrm>
        </p:grpSpPr>
        <p:sp>
          <p:nvSpPr>
            <p:cNvPr id="24" name="Rounded Rectangle 23"/>
            <p:cNvSpPr/>
            <p:nvPr/>
          </p:nvSpPr>
          <p:spPr>
            <a:xfrm>
              <a:off x="6827873" y="2037905"/>
              <a:ext cx="1536652" cy="1229321"/>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Rounded Rectangle 21"/>
            <p:cNvSpPr/>
            <p:nvPr/>
          </p:nvSpPr>
          <p:spPr>
            <a:xfrm>
              <a:off x="6863879" y="2073911"/>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dirty="0" smtClean="0">
                  <a:solidFill>
                    <a:schemeClr val="bg1"/>
                  </a:solidFill>
                </a:rPr>
                <a:t>Personal decisions</a:t>
              </a:r>
              <a:endParaRPr lang="es-CR" sz="2200" kern="1200" dirty="0">
                <a:solidFill>
                  <a:schemeClr val="bg1"/>
                </a:solidFill>
              </a:endParaRPr>
            </a:p>
          </p:txBody>
        </p:sp>
      </p:grpSp>
      <p:sp>
        <p:nvSpPr>
          <p:cNvPr id="20" name="Left Arrow 19"/>
          <p:cNvSpPr/>
          <p:nvPr/>
        </p:nvSpPr>
        <p:spPr>
          <a:xfrm>
            <a:off x="5810416" y="4703584"/>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grpSp>
        <p:nvGrpSpPr>
          <p:cNvPr id="21" name="Group 20"/>
          <p:cNvGrpSpPr/>
          <p:nvPr/>
        </p:nvGrpSpPr>
        <p:grpSpPr>
          <a:xfrm>
            <a:off x="7461427" y="4401741"/>
            <a:ext cx="1536652" cy="1229321"/>
            <a:chOff x="7317919" y="3866781"/>
            <a:chExt cx="1536652" cy="1229321"/>
          </a:xfrm>
        </p:grpSpPr>
        <p:sp>
          <p:nvSpPr>
            <p:cNvPr id="22" name="Rounded Rectangle 21"/>
            <p:cNvSpPr/>
            <p:nvPr/>
          </p:nvSpPr>
          <p:spPr>
            <a:xfrm>
              <a:off x="7317919" y="3866781"/>
              <a:ext cx="1536652" cy="122932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Rounded Rectangle 24"/>
            <p:cNvSpPr/>
            <p:nvPr/>
          </p:nvSpPr>
          <p:spPr>
            <a:xfrm>
              <a:off x="7353925" y="3902787"/>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CR" sz="2200" kern="1200" dirty="0" err="1" smtClean="0">
                  <a:solidFill>
                    <a:schemeClr val="bg1"/>
                  </a:solidFill>
                </a:rPr>
                <a:t>Health</a:t>
              </a:r>
              <a:r>
                <a:rPr lang="es-CR" sz="2200" kern="1200" dirty="0" smtClean="0">
                  <a:solidFill>
                    <a:schemeClr val="bg1"/>
                  </a:solidFill>
                </a:rPr>
                <a:t> </a:t>
              </a:r>
              <a:r>
                <a:rPr lang="es-CR" sz="2200" kern="1200" dirty="0" err="1" smtClean="0">
                  <a:solidFill>
                    <a:schemeClr val="bg1"/>
                  </a:solidFill>
                </a:rPr>
                <a:t>Conditions</a:t>
              </a:r>
              <a:endParaRPr lang="es-CR" sz="2200" kern="1200" dirty="0">
                <a:solidFill>
                  <a:schemeClr val="bg1"/>
                </a:solidFill>
              </a:endParaRPr>
            </a:p>
          </p:txBody>
        </p:sp>
      </p:grpSp>
    </p:spTree>
    <p:extLst>
      <p:ext uri="{BB962C8B-B14F-4D97-AF65-F5344CB8AC3E}">
        <p14:creationId xmlns:p14="http://schemas.microsoft.com/office/powerpoint/2010/main" val="305436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00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0179" name="Picture 13" descr="azul75%.png"/>
          <p:cNvPicPr>
            <a:picLocks noChangeAspect="1"/>
          </p:cNvPicPr>
          <p:nvPr/>
        </p:nvPicPr>
        <p:blipFill>
          <a:blip r:embed="rId4"/>
          <a:srcRect/>
          <a:stretch>
            <a:fillRect/>
          </a:stretch>
        </p:blipFill>
        <p:spPr bwMode="auto">
          <a:xfrm>
            <a:off x="4763" y="1419225"/>
            <a:ext cx="9134475" cy="3377928"/>
          </a:xfrm>
          <a:prstGeom prst="rect">
            <a:avLst/>
          </a:prstGeom>
          <a:noFill/>
          <a:ln w="9525">
            <a:noFill/>
            <a:miter lim="800000"/>
            <a:headEnd/>
            <a:tailEnd/>
          </a:ln>
        </p:spPr>
      </p:pic>
      <p:sp>
        <p:nvSpPr>
          <p:cNvPr id="7" name="Rectangle 6"/>
          <p:cNvSpPr>
            <a:spLocks noChangeArrowheads="1"/>
          </p:cNvSpPr>
          <p:nvPr/>
        </p:nvSpPr>
        <p:spPr bwMode="auto">
          <a:xfrm>
            <a:off x="971356" y="1606910"/>
            <a:ext cx="7200900" cy="3539430"/>
          </a:xfrm>
          <a:prstGeom prst="rect">
            <a:avLst/>
          </a:prstGeom>
          <a:noFill/>
          <a:ln w="9525">
            <a:noFill/>
            <a:miter lim="800000"/>
            <a:headEnd/>
            <a:tailEnd/>
          </a:ln>
        </p:spPr>
        <p:txBody>
          <a:bodyPr>
            <a:spAutoFit/>
          </a:bodyPr>
          <a:lstStyle/>
          <a:p>
            <a:pPr algn="ctr"/>
            <a:r>
              <a:rPr lang="es-HN" sz="2800" dirty="0" smtClean="0">
                <a:solidFill>
                  <a:prstClr val="white"/>
                </a:solidFill>
                <a:latin typeface="Arial" charset="0"/>
                <a:cs typeface="Arial" charset="0"/>
              </a:rPr>
              <a:t>“</a:t>
            </a:r>
            <a:r>
              <a:rPr lang="es-HN" sz="2800" dirty="0" err="1" smtClean="0">
                <a:solidFill>
                  <a:prstClr val="white"/>
                </a:solidFill>
                <a:latin typeface="Arial" charset="0"/>
                <a:cs typeface="Arial" charset="0"/>
              </a:rPr>
              <a:t>Today´s</a:t>
            </a:r>
            <a:r>
              <a:rPr lang="es-HN" sz="2800" dirty="0" smtClean="0">
                <a:solidFill>
                  <a:prstClr val="white"/>
                </a:solidFill>
                <a:latin typeface="Arial" charset="0"/>
                <a:cs typeface="Arial" charset="0"/>
              </a:rPr>
              <a:t> real </a:t>
            </a:r>
            <a:r>
              <a:rPr lang="es-HN" sz="2800" dirty="0" err="1" smtClean="0">
                <a:solidFill>
                  <a:prstClr val="white"/>
                </a:solidFill>
                <a:latin typeface="Arial" charset="0"/>
                <a:cs typeface="Arial" charset="0"/>
              </a:rPr>
              <a:t>borders</a:t>
            </a:r>
            <a:r>
              <a:rPr lang="es-HN" sz="2800" dirty="0" smtClean="0">
                <a:solidFill>
                  <a:prstClr val="white"/>
                </a:solidFill>
                <a:latin typeface="Arial" charset="0"/>
                <a:cs typeface="Arial" charset="0"/>
              </a:rPr>
              <a:t> are </a:t>
            </a:r>
            <a:r>
              <a:rPr lang="es-HN" sz="2800" dirty="0" err="1" smtClean="0">
                <a:solidFill>
                  <a:prstClr val="white"/>
                </a:solidFill>
                <a:latin typeface="Arial" charset="0"/>
                <a:cs typeface="Arial" charset="0"/>
              </a:rPr>
              <a:t>not</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between</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nations</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but</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between</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powerful</a:t>
            </a:r>
            <a:r>
              <a:rPr lang="es-HN" sz="2800" dirty="0" smtClean="0">
                <a:solidFill>
                  <a:prstClr val="white"/>
                </a:solidFill>
                <a:latin typeface="Arial" charset="0"/>
                <a:cs typeface="Arial" charset="0"/>
              </a:rPr>
              <a:t> and </a:t>
            </a:r>
            <a:r>
              <a:rPr lang="es-HN" sz="2800" dirty="0" err="1" smtClean="0">
                <a:solidFill>
                  <a:prstClr val="white"/>
                </a:solidFill>
                <a:latin typeface="Arial" charset="0"/>
                <a:cs typeface="Arial" charset="0"/>
              </a:rPr>
              <a:t>powerless</a:t>
            </a:r>
            <a:r>
              <a:rPr lang="es-HN" sz="2800" dirty="0" smtClean="0">
                <a:solidFill>
                  <a:prstClr val="white"/>
                </a:solidFill>
                <a:latin typeface="Arial" charset="0"/>
                <a:cs typeface="Arial" charset="0"/>
              </a:rPr>
              <a:t>, free and </a:t>
            </a:r>
            <a:r>
              <a:rPr lang="es-HN" sz="2800" dirty="0" err="1" smtClean="0">
                <a:solidFill>
                  <a:prstClr val="white"/>
                </a:solidFill>
                <a:latin typeface="Arial" charset="0"/>
                <a:cs typeface="Arial" charset="0"/>
              </a:rPr>
              <a:t>fettered</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privileged</a:t>
            </a:r>
            <a:r>
              <a:rPr lang="es-HN" sz="2800" dirty="0" smtClean="0">
                <a:solidFill>
                  <a:prstClr val="white"/>
                </a:solidFill>
                <a:latin typeface="Arial" charset="0"/>
                <a:cs typeface="Arial" charset="0"/>
              </a:rPr>
              <a:t> and </a:t>
            </a:r>
            <a:r>
              <a:rPr lang="es-HN" sz="2800" dirty="0" err="1" smtClean="0">
                <a:solidFill>
                  <a:prstClr val="white"/>
                </a:solidFill>
                <a:latin typeface="Arial" charset="0"/>
                <a:cs typeface="Arial" charset="0"/>
              </a:rPr>
              <a:t>humilliated</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Today</a:t>
            </a:r>
            <a:r>
              <a:rPr lang="es-HN" sz="2800" dirty="0" smtClean="0">
                <a:solidFill>
                  <a:prstClr val="white"/>
                </a:solidFill>
                <a:latin typeface="Arial" charset="0"/>
                <a:cs typeface="Arial" charset="0"/>
              </a:rPr>
              <a:t>, no </a:t>
            </a:r>
            <a:r>
              <a:rPr lang="es-HN" sz="2800" dirty="0" err="1" smtClean="0">
                <a:solidFill>
                  <a:prstClr val="white"/>
                </a:solidFill>
                <a:latin typeface="Arial" charset="0"/>
                <a:cs typeface="Arial" charset="0"/>
              </a:rPr>
              <a:t>walls</a:t>
            </a:r>
            <a:r>
              <a:rPr lang="es-HN" sz="2800" dirty="0" smtClean="0">
                <a:solidFill>
                  <a:prstClr val="white"/>
                </a:solidFill>
                <a:latin typeface="Arial" charset="0"/>
                <a:cs typeface="Arial" charset="0"/>
              </a:rPr>
              <a:t> can </a:t>
            </a:r>
            <a:r>
              <a:rPr lang="es-HN" sz="2800" dirty="0" err="1" smtClean="0">
                <a:solidFill>
                  <a:prstClr val="white"/>
                </a:solidFill>
                <a:latin typeface="Arial" charset="0"/>
                <a:cs typeface="Arial" charset="0"/>
              </a:rPr>
              <a:t>separate</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humanitarian</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or</a:t>
            </a:r>
            <a:r>
              <a:rPr lang="es-HN" sz="2800" dirty="0" smtClean="0">
                <a:solidFill>
                  <a:prstClr val="white"/>
                </a:solidFill>
                <a:latin typeface="Arial" charset="0"/>
                <a:cs typeface="Arial" charset="0"/>
              </a:rPr>
              <a:t> human </a:t>
            </a:r>
            <a:r>
              <a:rPr lang="es-HN" sz="2800" dirty="0" err="1" smtClean="0">
                <a:solidFill>
                  <a:prstClr val="white"/>
                </a:solidFill>
                <a:latin typeface="Arial" charset="0"/>
                <a:cs typeface="Arial" charset="0"/>
              </a:rPr>
              <a:t>rights</a:t>
            </a:r>
            <a:r>
              <a:rPr lang="es-HN" sz="2800" dirty="0" smtClean="0">
                <a:solidFill>
                  <a:prstClr val="white"/>
                </a:solidFill>
                <a:latin typeface="Arial" charset="0"/>
                <a:cs typeface="Arial" charset="0"/>
              </a:rPr>
              <a:t> crises in </a:t>
            </a:r>
            <a:r>
              <a:rPr lang="es-HN" sz="2800" dirty="0" err="1" smtClean="0">
                <a:solidFill>
                  <a:prstClr val="white"/>
                </a:solidFill>
                <a:latin typeface="Arial" charset="0"/>
                <a:cs typeface="Arial" charset="0"/>
              </a:rPr>
              <a:t>one</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part</a:t>
            </a:r>
            <a:r>
              <a:rPr lang="es-HN" sz="2800" dirty="0" smtClean="0">
                <a:solidFill>
                  <a:prstClr val="white"/>
                </a:solidFill>
                <a:latin typeface="Arial" charset="0"/>
                <a:cs typeface="Arial" charset="0"/>
              </a:rPr>
              <a:t> of the </a:t>
            </a:r>
            <a:r>
              <a:rPr lang="es-HN" sz="2800" dirty="0" err="1" smtClean="0">
                <a:solidFill>
                  <a:prstClr val="white"/>
                </a:solidFill>
                <a:latin typeface="Arial" charset="0"/>
                <a:cs typeface="Arial" charset="0"/>
              </a:rPr>
              <a:t>world</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from</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national</a:t>
            </a:r>
            <a:r>
              <a:rPr lang="es-HN" sz="2800" dirty="0" smtClean="0">
                <a:solidFill>
                  <a:prstClr val="white"/>
                </a:solidFill>
                <a:latin typeface="Arial" charset="0"/>
                <a:cs typeface="Arial" charset="0"/>
              </a:rPr>
              <a:t> </a:t>
            </a:r>
            <a:r>
              <a:rPr lang="es-HN" sz="2800" dirty="0" err="1" smtClean="0">
                <a:solidFill>
                  <a:prstClr val="white"/>
                </a:solidFill>
                <a:latin typeface="Arial" charset="0"/>
                <a:cs typeface="Arial" charset="0"/>
              </a:rPr>
              <a:t>security</a:t>
            </a:r>
            <a:r>
              <a:rPr lang="es-HN" sz="2800" dirty="0" smtClean="0">
                <a:solidFill>
                  <a:prstClr val="white"/>
                </a:solidFill>
                <a:latin typeface="Arial" charset="0"/>
                <a:cs typeface="Arial" charset="0"/>
              </a:rPr>
              <a:t> crises in </a:t>
            </a:r>
            <a:r>
              <a:rPr lang="es-HN" sz="2800" dirty="0" err="1" smtClean="0">
                <a:solidFill>
                  <a:prstClr val="white"/>
                </a:solidFill>
                <a:latin typeface="Arial" charset="0"/>
                <a:cs typeface="Arial" charset="0"/>
              </a:rPr>
              <a:t>another</a:t>
            </a:r>
            <a:r>
              <a:rPr lang="es-HN" sz="2800" dirty="0" smtClean="0">
                <a:solidFill>
                  <a:prstClr val="white"/>
                </a:solidFill>
                <a:latin typeface="Arial" charset="0"/>
                <a:cs typeface="Arial" charset="0"/>
              </a:rPr>
              <a:t>.”</a:t>
            </a:r>
            <a:endParaRPr lang="es-HN" sz="2800" dirty="0">
              <a:solidFill>
                <a:prstClr val="white"/>
              </a:solidFill>
              <a:latin typeface="Arial" charset="0"/>
              <a:cs typeface="Arial" charset="0"/>
            </a:endParaRPr>
          </a:p>
          <a:p>
            <a:pPr algn="ctr"/>
            <a:endParaRPr lang="es-HN" sz="2800" dirty="0"/>
          </a:p>
        </p:txBody>
      </p:sp>
      <p:pic>
        <p:nvPicPr>
          <p:cNvPr id="50182" name="Picture 8"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46050"/>
            <a:ext cx="9161463" cy="233363"/>
          </a:xfrm>
          <a:prstGeom prst="rect">
            <a:avLst/>
          </a:prstGeom>
          <a:noFill/>
          <a:ln w="9525">
            <a:noFill/>
            <a:miter lim="800000"/>
            <a:headEnd/>
            <a:tailEnd/>
          </a:ln>
        </p:spPr>
      </p:pic>
      <p:pic>
        <p:nvPicPr>
          <p:cNvPr id="50183" name="Picture 9" descr="RayaTop.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05250" y="6429375"/>
            <a:ext cx="9161463" cy="234950"/>
          </a:xfrm>
          <a:prstGeom prst="rect">
            <a:avLst/>
          </a:prstGeom>
          <a:noFill/>
          <a:ln w="9525">
            <a:noFill/>
            <a:miter lim="800000"/>
            <a:headEnd/>
            <a:tailEnd/>
          </a:ln>
        </p:spPr>
      </p:pic>
      <p:pic>
        <p:nvPicPr>
          <p:cNvPr id="11" name="Picture 4" descr="C:\olivia\works\newlink\presentacion UNFPA\images present naranja\corche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5175" y="1731964"/>
            <a:ext cx="731838" cy="3065190"/>
          </a:xfrm>
          <a:prstGeom prst="rect">
            <a:avLst/>
          </a:prstGeom>
          <a:noFill/>
          <a:ln w="9525">
            <a:noFill/>
            <a:miter lim="800000"/>
            <a:headEnd/>
            <a:tailEnd/>
          </a:ln>
        </p:spPr>
      </p:pic>
      <p:pic>
        <p:nvPicPr>
          <p:cNvPr id="12" name="Picture 4" descr="C:\olivia\works\newlink\presentacion UNFPA\images present naranja\corchet.png"/>
          <p:cNvPicPr>
            <a:picLocks noChangeAspect="1" noChangeArrowheads="1"/>
          </p:cNvPicPr>
          <p:nvPr/>
        </p:nvPicPr>
        <p:blipFill>
          <a:blip r:embed="rId8"/>
          <a:srcRect/>
          <a:stretch>
            <a:fillRect/>
          </a:stretch>
        </p:blipFill>
        <p:spPr bwMode="auto">
          <a:xfrm>
            <a:off x="3494088" y="1731964"/>
            <a:ext cx="733425" cy="3065190"/>
          </a:xfrm>
          <a:prstGeom prst="rect">
            <a:avLst/>
          </a:prstGeom>
          <a:noFill/>
          <a:ln w="9525">
            <a:noFill/>
            <a:miter lim="800000"/>
            <a:headEnd/>
            <a:tailEnd/>
          </a:ln>
        </p:spPr>
      </p:pic>
      <p:sp>
        <p:nvSpPr>
          <p:cNvPr id="50186" name="Rectangle 9"/>
          <p:cNvSpPr>
            <a:spLocks noChangeArrowheads="1"/>
          </p:cNvSpPr>
          <p:nvPr/>
        </p:nvSpPr>
        <p:spPr bwMode="auto">
          <a:xfrm>
            <a:off x="395288" y="5829300"/>
            <a:ext cx="6336952" cy="369332"/>
          </a:xfrm>
          <a:prstGeom prst="rect">
            <a:avLst/>
          </a:prstGeom>
          <a:noFill/>
          <a:ln w="9525">
            <a:noFill/>
            <a:miter lim="800000"/>
            <a:headEnd/>
            <a:tailEnd/>
          </a:ln>
        </p:spPr>
        <p:txBody>
          <a:bodyPr wrap="square">
            <a:spAutoFit/>
          </a:bodyPr>
          <a:lstStyle/>
          <a:p>
            <a:r>
              <a:rPr lang="es-HN" dirty="0">
                <a:solidFill>
                  <a:schemeClr val="bg1"/>
                </a:solidFill>
              </a:rPr>
              <a:t>Kofi Annan, </a:t>
            </a:r>
            <a:r>
              <a:rPr lang="es-HN" dirty="0" err="1" smtClean="0">
                <a:solidFill>
                  <a:schemeClr val="bg1"/>
                </a:solidFill>
              </a:rPr>
              <a:t>Peace</a:t>
            </a:r>
            <a:r>
              <a:rPr lang="es-HN" dirty="0" smtClean="0">
                <a:solidFill>
                  <a:schemeClr val="bg1"/>
                </a:solidFill>
              </a:rPr>
              <a:t> Nobel </a:t>
            </a:r>
            <a:r>
              <a:rPr lang="es-HN" dirty="0" err="1" smtClean="0">
                <a:solidFill>
                  <a:schemeClr val="bg1"/>
                </a:solidFill>
              </a:rPr>
              <a:t>lecture</a:t>
            </a:r>
            <a:r>
              <a:rPr lang="es-HN" dirty="0" smtClean="0">
                <a:solidFill>
                  <a:schemeClr val="bg1"/>
                </a:solidFill>
              </a:rPr>
              <a:t>,  </a:t>
            </a:r>
            <a:r>
              <a:rPr lang="es-HN" dirty="0">
                <a:solidFill>
                  <a:schemeClr val="bg1"/>
                </a:solidFill>
              </a:rPr>
              <a:t>2001</a:t>
            </a:r>
            <a:r>
              <a:rPr lang="es-HN" dirty="0" smtClean="0">
                <a:solidFill>
                  <a:schemeClr val="bg1"/>
                </a:solidFill>
              </a:rPr>
              <a:t>.</a:t>
            </a:r>
            <a:endParaRPr lang="es-HN" dirty="0">
              <a:solidFill>
                <a:schemeClr val="bg1"/>
              </a:solidFill>
            </a:endParaRPr>
          </a:p>
        </p:txBody>
      </p:sp>
    </p:spTree>
    <p:extLst>
      <p:ext uri="{BB962C8B-B14F-4D97-AF65-F5344CB8AC3E}">
        <p14:creationId xmlns:p14="http://schemas.microsoft.com/office/powerpoint/2010/main" val="260397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2.5E-6 4.07407E-6 L -0.34722 0.00115 " pathEditMode="relative" rAng="0" ptsTypes="AA">
                                      <p:cBhvr>
                                        <p:cTn id="13" dur="1000" fill="hold"/>
                                        <p:tgtEl>
                                          <p:spTgt spid="12"/>
                                        </p:tgtEl>
                                        <p:attrNameLst>
                                          <p:attrName>ppt_x</p:attrName>
                                          <p:attrName>ppt_y</p:attrName>
                                        </p:attrNameLst>
                                      </p:cBhvr>
                                      <p:rCtr x="-174" y="0"/>
                                    </p:animMotion>
                                  </p:childTnLst>
                                </p:cTn>
                              </p:par>
                              <p:par>
                                <p:cTn id="14" presetID="63" presetClass="path" presetSubtype="0" accel="50000" decel="50000" fill="hold" nodeType="withEffect">
                                  <p:stCondLst>
                                    <p:cond delay="0"/>
                                  </p:stCondLst>
                                  <p:childTnLst>
                                    <p:animMotion origin="layout" path="M 1.94444E-6 4.07407E-6 L 0.36944 0.00115 " pathEditMode="relative" rAng="0" ptsTypes="AA">
                                      <p:cBhvr>
                                        <p:cTn id="15" dur="1000" fill="hold"/>
                                        <p:tgtEl>
                                          <p:spTgt spid="11"/>
                                        </p:tgtEl>
                                        <p:attrNameLst>
                                          <p:attrName>ppt_x</p:attrName>
                                          <p:attrName>ppt_y</p:attrName>
                                        </p:attrNameLst>
                                      </p:cBhvr>
                                      <p:rCtr x="185"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face04.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4.5.pn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6627"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26630"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87674" y="2924944"/>
            <a:ext cx="136525" cy="132556"/>
          </a:xfrm>
          <a:prstGeom prst="rect">
            <a:avLst/>
          </a:prstGeom>
          <a:noFill/>
          <a:ln w="9525">
            <a:noFill/>
            <a:miter lim="800000"/>
            <a:headEnd/>
            <a:tailEnd/>
          </a:ln>
        </p:spPr>
      </p:pic>
      <p:sp>
        <p:nvSpPr>
          <p:cNvPr id="37896" name="Rectangle 7"/>
          <p:cNvSpPr>
            <a:spLocks noChangeArrowheads="1"/>
          </p:cNvSpPr>
          <p:nvPr/>
        </p:nvSpPr>
        <p:spPr bwMode="auto">
          <a:xfrm>
            <a:off x="3084818" y="2924944"/>
            <a:ext cx="5814630" cy="815608"/>
          </a:xfrm>
          <a:prstGeom prst="rect">
            <a:avLst/>
          </a:prstGeom>
          <a:noFill/>
          <a:ln w="9525">
            <a:noFill/>
            <a:miter lim="800000"/>
            <a:headEnd/>
            <a:tailEnd/>
          </a:ln>
        </p:spPr>
        <p:txBody>
          <a:bodyPr wrap="square">
            <a:spAutoFit/>
          </a:bodyPr>
          <a:lstStyle/>
          <a:p>
            <a:pPr defTabSz="457200" fontAlgn="base">
              <a:spcBef>
                <a:spcPct val="0"/>
              </a:spcBef>
              <a:spcAft>
                <a:spcPct val="0"/>
              </a:spcAft>
              <a:defRPr/>
            </a:pPr>
            <a:r>
              <a:rPr lang="en-US" dirty="0" smtClean="0">
                <a:solidFill>
                  <a:prstClr val="black"/>
                </a:solidFill>
                <a:cs typeface="Arial" charset="0"/>
              </a:rPr>
              <a:t>Migration cycle:  multiplies risks on HIV due to sexual violence and transactional sex.  </a:t>
            </a:r>
          </a:p>
          <a:p>
            <a:pPr defTabSz="457200" fontAlgn="base">
              <a:spcBef>
                <a:spcPct val="0"/>
              </a:spcBef>
              <a:spcAft>
                <a:spcPct val="0"/>
              </a:spcAft>
              <a:defRPr/>
            </a:pPr>
            <a:endParaRPr lang="es-ES" sz="1100" dirty="0">
              <a:solidFill>
                <a:prstClr val="black"/>
              </a:solidFill>
              <a:latin typeface="UNFPA-Text" pitchFamily="2" charset="0"/>
              <a:cs typeface="Arial" charset="0"/>
            </a:endParaRPr>
          </a:p>
        </p:txBody>
      </p:sp>
      <p:pic>
        <p:nvPicPr>
          <p:cNvPr id="11" name="Picture 12" descr="IOM Logo white with accronyms (IOM - OIM)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9200" y="5359018"/>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87675" y="3502197"/>
            <a:ext cx="136525" cy="132556"/>
          </a:xfrm>
          <a:prstGeom prst="rect">
            <a:avLst/>
          </a:prstGeom>
          <a:noFill/>
          <a:ln w="9525">
            <a:noFill/>
            <a:miter lim="800000"/>
            <a:headEnd/>
            <a:tailEnd/>
          </a:ln>
        </p:spPr>
      </p:pic>
      <p:graphicFrame>
        <p:nvGraphicFramePr>
          <p:cNvPr id="18" name="3 Tabla"/>
          <p:cNvGraphicFramePr>
            <a:graphicFrameLocks noGrp="1"/>
          </p:cNvGraphicFramePr>
          <p:nvPr>
            <p:extLst>
              <p:ext uri="{D42A27DB-BD31-4B8C-83A1-F6EECF244321}">
                <p14:modId xmlns:p14="http://schemas.microsoft.com/office/powerpoint/2010/main" val="3014860064"/>
              </p:ext>
            </p:extLst>
          </p:nvPr>
        </p:nvGraphicFramePr>
        <p:xfrm>
          <a:off x="3324764" y="4045956"/>
          <a:ext cx="5574683" cy="1728193"/>
        </p:xfrm>
        <a:graphic>
          <a:graphicData uri="http://schemas.openxmlformats.org/drawingml/2006/table">
            <a:tbl>
              <a:tblPr/>
              <a:tblGrid>
                <a:gridCol w="1279123"/>
                <a:gridCol w="567564"/>
                <a:gridCol w="1064617"/>
                <a:gridCol w="1161525"/>
                <a:gridCol w="919316"/>
                <a:gridCol w="582538"/>
              </a:tblGrid>
              <a:tr h="236196">
                <a:tc rowSpan="2" gridSpan="3">
                  <a:txBody>
                    <a:bodyPr/>
                    <a:lstStyle/>
                    <a:p>
                      <a:pPr algn="l">
                        <a:lnSpc>
                          <a:spcPct val="100000"/>
                        </a:lnSpc>
                      </a:pPr>
                      <a:r>
                        <a:rPr lang="es-GT" sz="1200" b="1" dirty="0" smtClean="0">
                          <a:latin typeface="+mn-lt"/>
                        </a:rPr>
                        <a:t>RETORNADO</a:t>
                      </a:r>
                      <a:endParaRPr lang="es-GT" sz="1200" b="1" dirty="0">
                        <a:latin typeface="+mn-lt"/>
                      </a:endParaRPr>
                    </a:p>
                  </a:txBody>
                  <a:tcPr marL="5189" marR="5189" marT="6919" marB="0" anchor="ctr">
                    <a:lnL>
                      <a:noFill/>
                    </a:lnL>
                    <a:lnR>
                      <a:noFill/>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rowSpan="2" hMerge="1">
                  <a:txBody>
                    <a:bodyPr/>
                    <a:lstStyle/>
                    <a:p>
                      <a:endParaRPr lang="es-GT"/>
                    </a:p>
                  </a:txBody>
                  <a:tcPr/>
                </a:tc>
                <a:tc rowSpan="2" hMerge="1">
                  <a:txBody>
                    <a:bodyPr/>
                    <a:lstStyle/>
                    <a:p>
                      <a:endParaRPr lang="es-GT"/>
                    </a:p>
                  </a:txBody>
                  <a:tcPr/>
                </a:tc>
                <a:tc gridSpan="2">
                  <a:txBody>
                    <a:bodyPr/>
                    <a:lstStyle/>
                    <a:p>
                      <a:pPr algn="ctr">
                        <a:lnSpc>
                          <a:spcPct val="100000"/>
                        </a:lnSpc>
                        <a:spcBef>
                          <a:spcPts val="600"/>
                        </a:spcBef>
                        <a:spcAft>
                          <a:spcPts val="600"/>
                        </a:spcAft>
                      </a:pPr>
                      <a:r>
                        <a:rPr lang="es-GT" sz="1100" b="1" dirty="0">
                          <a:latin typeface="+mn-lt"/>
                          <a:ea typeface="Times New Roman"/>
                          <a:cs typeface="Times New Roman"/>
                        </a:rPr>
                        <a:t>Sexo </a:t>
                      </a:r>
                    </a:p>
                  </a:txBody>
                  <a:tcPr marL="5189" marR="5189" marT="6919"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GT"/>
                    </a:p>
                  </a:txBody>
                  <a:tcPr/>
                </a:tc>
                <a:tc rowSpan="2">
                  <a:txBody>
                    <a:bodyPr/>
                    <a:lstStyle/>
                    <a:p>
                      <a:pPr algn="ctr">
                        <a:lnSpc>
                          <a:spcPct val="100000"/>
                        </a:lnSpc>
                        <a:spcBef>
                          <a:spcPts val="600"/>
                        </a:spcBef>
                        <a:spcAft>
                          <a:spcPts val="600"/>
                        </a:spcAft>
                      </a:pPr>
                      <a:r>
                        <a:rPr lang="es-GT" sz="1100" b="1">
                          <a:latin typeface="+mn-lt"/>
                          <a:ea typeface="Times New Roman"/>
                          <a:cs typeface="Times New Roman"/>
                        </a:rPr>
                        <a:t>Total </a:t>
                      </a:r>
                    </a:p>
                  </a:txBody>
                  <a:tcPr marL="5189" marR="5189" marT="6919" marB="0" anchor="ctr">
                    <a:lnL>
                      <a:noFill/>
                    </a:lnL>
                    <a:lnR>
                      <a:noFill/>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242421">
                <a:tc gridSpan="3" vMerge="1">
                  <a:txBody>
                    <a:bodyPr/>
                    <a:lstStyle/>
                    <a:p>
                      <a:endParaRPr lang="es-GT"/>
                    </a:p>
                  </a:txBody>
                  <a:tcPr/>
                </a:tc>
                <a:tc hMerge="1" vMerge="1">
                  <a:txBody>
                    <a:bodyPr/>
                    <a:lstStyle/>
                    <a:p>
                      <a:endParaRPr lang="es-GT"/>
                    </a:p>
                  </a:txBody>
                  <a:tcPr/>
                </a:tc>
                <a:tc hMerge="1" vMerge="1">
                  <a:txBody>
                    <a:bodyPr/>
                    <a:lstStyle/>
                    <a:p>
                      <a:endParaRPr lang="es-GT"/>
                    </a:p>
                  </a:txBody>
                  <a:tcPr/>
                </a:tc>
                <a:tc>
                  <a:txBody>
                    <a:bodyPr/>
                    <a:lstStyle/>
                    <a:p>
                      <a:pPr algn="ctr">
                        <a:lnSpc>
                          <a:spcPct val="100000"/>
                        </a:lnSpc>
                        <a:spcBef>
                          <a:spcPts val="600"/>
                        </a:spcBef>
                        <a:spcAft>
                          <a:spcPts val="600"/>
                        </a:spcAft>
                      </a:pPr>
                      <a:r>
                        <a:rPr lang="es-GT" sz="1100" b="1" dirty="0">
                          <a:latin typeface="+mn-lt"/>
                          <a:ea typeface="Times New Roman"/>
                          <a:cs typeface="Times New Roman"/>
                        </a:rPr>
                        <a:t>Femenino </a:t>
                      </a:r>
                    </a:p>
                  </a:txBody>
                  <a:tcPr marL="5189" marR="5189" marT="6919"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1" dirty="0">
                          <a:latin typeface="+mn-lt"/>
                          <a:ea typeface="Times New Roman"/>
                          <a:cs typeface="Times New Roman"/>
                        </a:rPr>
                        <a:t>Masculino </a:t>
                      </a:r>
                    </a:p>
                  </a:txBody>
                  <a:tcPr marL="5189" marR="5189" marT="6919"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vMerge="1">
                  <a:txBody>
                    <a:bodyPr/>
                    <a:lstStyle/>
                    <a:p>
                      <a:endParaRPr lang="es-GT"/>
                    </a:p>
                  </a:txBody>
                  <a:tcPr/>
                </a:tc>
              </a:tr>
              <a:tr h="463030">
                <a:tc rowSpan="2">
                  <a:txBody>
                    <a:bodyPr/>
                    <a:lstStyle/>
                    <a:p>
                      <a:pPr algn="l">
                        <a:lnSpc>
                          <a:spcPct val="100000"/>
                        </a:lnSpc>
                        <a:spcBef>
                          <a:spcPts val="600"/>
                        </a:spcBef>
                        <a:spcAft>
                          <a:spcPts val="600"/>
                        </a:spcAft>
                      </a:pPr>
                      <a:r>
                        <a:rPr lang="es-GT" sz="1050" b="1" dirty="0">
                          <a:latin typeface="+mn-lt"/>
                          <a:ea typeface="Times New Roman"/>
                          <a:cs typeface="Times New Roman"/>
                        </a:rPr>
                        <a:t>¿Durante su viaje migratorio usó algún método anticonceptivo?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1" dirty="0">
                          <a:latin typeface="+mn-lt"/>
                          <a:ea typeface="Times New Roman"/>
                          <a:cs typeface="Times New Roman"/>
                        </a:rPr>
                        <a:t>Sí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es-GT" sz="1100" b="1" dirty="0">
                          <a:latin typeface="+mn-lt"/>
                          <a:ea typeface="Times New Roman"/>
                          <a:cs typeface="Times New Roman"/>
                        </a:rPr>
                        <a:t>% dentro de Sexo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15.1%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17.5%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16.8%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0350">
                <a:tc vMerge="1">
                  <a:txBody>
                    <a:bodyPr/>
                    <a:lstStyle/>
                    <a:p>
                      <a:endParaRPr lang="es-GT"/>
                    </a:p>
                  </a:txBody>
                  <a:tcPr/>
                </a:tc>
                <a:tc>
                  <a:txBody>
                    <a:bodyPr/>
                    <a:lstStyle/>
                    <a:p>
                      <a:pPr algn="ctr">
                        <a:lnSpc>
                          <a:spcPct val="100000"/>
                        </a:lnSpc>
                        <a:spcBef>
                          <a:spcPts val="600"/>
                        </a:spcBef>
                        <a:spcAft>
                          <a:spcPts val="600"/>
                        </a:spcAft>
                      </a:pPr>
                      <a:r>
                        <a:rPr lang="es-GT" sz="1100" b="1" dirty="0">
                          <a:latin typeface="+mn-lt"/>
                          <a:ea typeface="Times New Roman"/>
                          <a:cs typeface="Times New Roman"/>
                        </a:rPr>
                        <a:t>No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es-GT" sz="1100" b="1" dirty="0">
                          <a:latin typeface="+mn-lt"/>
                          <a:ea typeface="Times New Roman"/>
                          <a:cs typeface="Times New Roman"/>
                        </a:rPr>
                        <a:t>% dentro de Sexo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84.9%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82.5%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83.2%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6196">
                <a:tc gridSpan="2">
                  <a:txBody>
                    <a:bodyPr/>
                    <a:lstStyle/>
                    <a:p>
                      <a:pPr algn="ctr">
                        <a:lnSpc>
                          <a:spcPct val="100000"/>
                        </a:lnSpc>
                        <a:spcBef>
                          <a:spcPts val="600"/>
                        </a:spcBef>
                        <a:spcAft>
                          <a:spcPts val="600"/>
                        </a:spcAft>
                      </a:pPr>
                      <a:r>
                        <a:rPr lang="es-GT" sz="1100" b="1" dirty="0">
                          <a:latin typeface="+mn-lt"/>
                          <a:ea typeface="Times New Roman"/>
                          <a:cs typeface="Times New Roman"/>
                        </a:rPr>
                        <a:t>Total </a:t>
                      </a:r>
                    </a:p>
                  </a:txBody>
                  <a:tcPr marL="5189" marR="5189" marT="6919"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hMerge="1">
                  <a:txBody>
                    <a:bodyPr/>
                    <a:lstStyle/>
                    <a:p>
                      <a:endParaRPr lang="es-GT"/>
                    </a:p>
                  </a:txBody>
                  <a:tcPr/>
                </a:tc>
                <a:tc>
                  <a:txBody>
                    <a:bodyPr/>
                    <a:lstStyle/>
                    <a:p>
                      <a:pPr algn="l">
                        <a:lnSpc>
                          <a:spcPct val="100000"/>
                        </a:lnSpc>
                        <a:spcBef>
                          <a:spcPts val="600"/>
                        </a:spcBef>
                        <a:spcAft>
                          <a:spcPts val="600"/>
                        </a:spcAft>
                      </a:pPr>
                      <a:r>
                        <a:rPr lang="es-GT" sz="1100" b="1" dirty="0">
                          <a:latin typeface="+mn-lt"/>
                          <a:ea typeface="Times New Roman"/>
                          <a:cs typeface="Times New Roman"/>
                        </a:rPr>
                        <a:t>Recuento </a:t>
                      </a:r>
                    </a:p>
                  </a:txBody>
                  <a:tcPr marL="5189" marR="5189" marT="69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53 </a:t>
                      </a:r>
                    </a:p>
                  </a:txBody>
                  <a:tcPr marL="5189" marR="5189" marT="69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143 </a:t>
                      </a:r>
                    </a:p>
                  </a:txBody>
                  <a:tcPr marL="5189" marR="5189" marT="69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196 </a:t>
                      </a:r>
                    </a:p>
                  </a:txBody>
                  <a:tcPr marL="5189" marR="5189" marT="69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pic>
        <p:nvPicPr>
          <p:cNvPr id="15"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88751" y="908720"/>
            <a:ext cx="5661793"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8"/>
          <p:cNvSpPr>
            <a:spLocks noChangeArrowheads="1"/>
          </p:cNvSpPr>
          <p:nvPr/>
        </p:nvSpPr>
        <p:spPr bwMode="auto">
          <a:xfrm>
            <a:off x="3256501" y="2410589"/>
            <a:ext cx="2524665"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SEXUAL HEALTH</a:t>
            </a:r>
            <a:endParaRPr lang="en-US" sz="2200" b="1" dirty="0">
              <a:solidFill>
                <a:srgbClr val="56A0D3"/>
              </a:solidFill>
              <a:latin typeface="UNFPA-Bold"/>
              <a:cs typeface="Arial" charset="0"/>
            </a:endParaRPr>
          </a:p>
        </p:txBody>
      </p:sp>
      <p:sp>
        <p:nvSpPr>
          <p:cNvPr id="16" name="Rectangle 8"/>
          <p:cNvSpPr>
            <a:spLocks noChangeArrowheads="1"/>
          </p:cNvSpPr>
          <p:nvPr/>
        </p:nvSpPr>
        <p:spPr bwMode="auto">
          <a:xfrm>
            <a:off x="5580112" y="320675"/>
            <a:ext cx="2510624"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PHYCHOSOCIAL SPHERE</a:t>
            </a:r>
            <a:endParaRPr lang="en-US" sz="2200" b="1" dirty="0">
              <a:solidFill>
                <a:srgbClr val="56A0D3"/>
              </a:solidFill>
              <a:latin typeface="UNFPA-Bold"/>
              <a:cs typeface="Arial" charset="0"/>
            </a:endParaRPr>
          </a:p>
        </p:txBody>
      </p:sp>
    </p:spTree>
    <p:extLst>
      <p:ext uri="{BB962C8B-B14F-4D97-AF65-F5344CB8AC3E}">
        <p14:creationId xmlns:p14="http://schemas.microsoft.com/office/powerpoint/2010/main" val="39021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523220"/>
          </a:xfrm>
          <a:prstGeom prst="rect">
            <a:avLst/>
          </a:prstGeom>
          <a:noFill/>
          <a:ln w="9525">
            <a:noFill/>
            <a:miter lim="800000"/>
            <a:headEnd/>
            <a:tailEnd/>
          </a:ln>
        </p:spPr>
        <p:txBody>
          <a:bodyPr>
            <a:spAutoFit/>
          </a:bodyPr>
          <a:lstStyle/>
          <a:p>
            <a:pPr defTabSz="457200">
              <a:defRPr/>
            </a:pPr>
            <a:r>
              <a:rPr lang="es-CR" sz="2800" b="1" cap="all" dirty="0" err="1" smtClean="0">
                <a:solidFill>
                  <a:prstClr val="white"/>
                </a:solidFill>
                <a:latin typeface="UNFPA-Bold" pitchFamily="2" charset="0"/>
                <a:cs typeface="Arial" charset="0"/>
              </a:rPr>
              <a:t>HEAlTH</a:t>
            </a:r>
            <a:r>
              <a:rPr lang="es-CR" sz="2800" b="1" cap="all" dirty="0" smtClean="0">
                <a:solidFill>
                  <a:prstClr val="white"/>
                </a:solidFill>
                <a:latin typeface="UNFPA-Bold" pitchFamily="2" charset="0"/>
                <a:cs typeface="Arial" charset="0"/>
              </a:rPr>
              <a:t> CONDITION</a:t>
            </a:r>
            <a:endParaRPr lang="es-CR"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graphicFrame>
        <p:nvGraphicFramePr>
          <p:cNvPr id="12" name="3 Marcador de contenido"/>
          <p:cNvGraphicFramePr>
            <a:graphicFrameLocks/>
          </p:cNvGraphicFramePr>
          <p:nvPr>
            <p:extLst>
              <p:ext uri="{D42A27DB-BD31-4B8C-83A1-F6EECF244321}">
                <p14:modId xmlns:p14="http://schemas.microsoft.com/office/powerpoint/2010/main" val="2378301545"/>
              </p:ext>
            </p:extLst>
          </p:nvPr>
        </p:nvGraphicFramePr>
        <p:xfrm>
          <a:off x="3563888" y="2708920"/>
          <a:ext cx="5184576" cy="3077404"/>
        </p:xfrm>
        <a:graphic>
          <a:graphicData uri="http://schemas.openxmlformats.org/drawingml/2006/table">
            <a:tbl>
              <a:tblPr firstRow="1" firstCol="1" bandRow="1">
                <a:tableStyleId>{8799B23B-EC83-4686-B30A-512413B5E67A}</a:tableStyleId>
              </a:tblPr>
              <a:tblGrid>
                <a:gridCol w="2333669"/>
                <a:gridCol w="2850907"/>
              </a:tblGrid>
              <a:tr h="395702">
                <a:tc>
                  <a:txBody>
                    <a:bodyPr/>
                    <a:lstStyle/>
                    <a:p>
                      <a:pPr algn="ctr">
                        <a:lnSpc>
                          <a:spcPct val="150000"/>
                        </a:lnSpc>
                        <a:spcAft>
                          <a:spcPts val="1000"/>
                        </a:spcAft>
                      </a:pPr>
                      <a:r>
                        <a:rPr lang="es-CR" sz="2000" b="1" dirty="0" err="1" smtClean="0">
                          <a:effectLst/>
                        </a:rPr>
                        <a:t>Fever</a:t>
                      </a:r>
                      <a:r>
                        <a:rPr lang="es-CR" sz="2000" b="1" dirty="0" smtClean="0">
                          <a:effectLst/>
                        </a:rPr>
                        <a:t> </a:t>
                      </a:r>
                      <a:endParaRPr lang="es-CR" sz="2000" b="1"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s-CR" sz="2000" b="1" dirty="0">
                          <a:effectLst/>
                        </a:rPr>
                        <a:t>Dengue</a:t>
                      </a:r>
                      <a:endParaRPr lang="es-CR" sz="2000" b="1" dirty="0">
                        <a:effectLst/>
                        <a:latin typeface="Calibri"/>
                        <a:ea typeface="Calibri"/>
                        <a:cs typeface="Times New Roman"/>
                      </a:endParaRPr>
                    </a:p>
                  </a:txBody>
                  <a:tcPr marL="68580" marR="68580" marT="0" marB="0"/>
                </a:tc>
              </a:tr>
              <a:tr h="791404">
                <a:tc>
                  <a:txBody>
                    <a:bodyPr/>
                    <a:lstStyle/>
                    <a:p>
                      <a:pPr algn="ctr">
                        <a:lnSpc>
                          <a:spcPct val="150000"/>
                        </a:lnSpc>
                        <a:spcAft>
                          <a:spcPts val="1000"/>
                        </a:spcAft>
                      </a:pPr>
                      <a:r>
                        <a:rPr lang="es-CR" sz="2000" b="1" dirty="0" err="1" smtClean="0">
                          <a:effectLst/>
                        </a:rPr>
                        <a:t>Lesions</a:t>
                      </a:r>
                      <a:r>
                        <a:rPr lang="es-CR" sz="2000" b="1" dirty="0" smtClean="0">
                          <a:effectLst/>
                        </a:rPr>
                        <a:t> </a:t>
                      </a:r>
                      <a:r>
                        <a:rPr lang="es-CR" sz="2000" b="1" dirty="0" err="1" smtClean="0">
                          <a:effectLst/>
                        </a:rPr>
                        <a:t>due</a:t>
                      </a:r>
                      <a:r>
                        <a:rPr lang="es-CR" sz="2000" b="1" dirty="0" smtClean="0">
                          <a:effectLst/>
                        </a:rPr>
                        <a:t> to </a:t>
                      </a:r>
                      <a:r>
                        <a:rPr lang="es-CR" sz="2000" b="1" dirty="0" err="1" smtClean="0">
                          <a:effectLst/>
                        </a:rPr>
                        <a:t>external</a:t>
                      </a:r>
                      <a:r>
                        <a:rPr lang="es-CR" sz="2000" b="1" dirty="0" smtClean="0">
                          <a:effectLst/>
                        </a:rPr>
                        <a:t> causes</a:t>
                      </a:r>
                      <a:endParaRPr lang="es-CR" sz="2000" b="1"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s-CR" sz="2000" b="1" dirty="0">
                          <a:effectLst/>
                        </a:rPr>
                        <a:t>Micosis</a:t>
                      </a:r>
                      <a:endParaRPr lang="es-CR" sz="2000" b="1" dirty="0">
                        <a:effectLst/>
                        <a:latin typeface="Calibri"/>
                        <a:ea typeface="Calibri"/>
                        <a:cs typeface="Times New Roman"/>
                      </a:endParaRPr>
                    </a:p>
                  </a:txBody>
                  <a:tcPr marL="68580" marR="68580" marT="0" marB="0"/>
                </a:tc>
              </a:tr>
              <a:tr h="791404">
                <a:tc>
                  <a:txBody>
                    <a:bodyPr/>
                    <a:lstStyle/>
                    <a:p>
                      <a:pPr algn="ctr">
                        <a:lnSpc>
                          <a:spcPct val="150000"/>
                        </a:lnSpc>
                        <a:spcAft>
                          <a:spcPts val="1000"/>
                        </a:spcAft>
                      </a:pPr>
                      <a:r>
                        <a:rPr lang="es-CR" sz="2000" b="1" dirty="0">
                          <a:effectLst/>
                        </a:rPr>
                        <a:t>Diarrea</a:t>
                      </a:r>
                      <a:endParaRPr lang="es-CR" sz="2000" b="1"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s-CR" sz="2000" b="1" dirty="0" err="1" smtClean="0">
                          <a:effectLst/>
                        </a:rPr>
                        <a:t>Acute</a:t>
                      </a:r>
                      <a:r>
                        <a:rPr lang="es-CR" sz="2000" b="1" dirty="0" smtClean="0">
                          <a:effectLst/>
                        </a:rPr>
                        <a:t> </a:t>
                      </a:r>
                      <a:r>
                        <a:rPr lang="es-CR" sz="2000" b="1" dirty="0" err="1" smtClean="0">
                          <a:effectLst/>
                        </a:rPr>
                        <a:t>respiratory</a:t>
                      </a:r>
                      <a:r>
                        <a:rPr lang="es-CR" sz="2000" b="1" baseline="0" dirty="0" smtClean="0">
                          <a:effectLst/>
                        </a:rPr>
                        <a:t> </a:t>
                      </a:r>
                      <a:r>
                        <a:rPr lang="es-CR" sz="2000" b="1" baseline="0" dirty="0" err="1" smtClean="0">
                          <a:effectLst/>
                        </a:rPr>
                        <a:t>distress</a:t>
                      </a:r>
                      <a:endParaRPr lang="es-CR" sz="2000" b="1" dirty="0">
                        <a:effectLst/>
                        <a:latin typeface="Calibri"/>
                        <a:ea typeface="Calibri"/>
                        <a:cs typeface="Times New Roman"/>
                      </a:endParaRPr>
                    </a:p>
                  </a:txBody>
                  <a:tcPr marL="68580" marR="68580" marT="0" marB="0"/>
                </a:tc>
              </a:tr>
              <a:tr h="791404">
                <a:tc>
                  <a:txBody>
                    <a:bodyPr/>
                    <a:lstStyle/>
                    <a:p>
                      <a:pPr algn="ctr">
                        <a:lnSpc>
                          <a:spcPct val="150000"/>
                        </a:lnSpc>
                        <a:spcAft>
                          <a:spcPts val="1000"/>
                        </a:spcAft>
                      </a:pPr>
                      <a:r>
                        <a:rPr lang="es-CR" sz="2000" b="1" dirty="0">
                          <a:effectLst/>
                        </a:rPr>
                        <a:t>Tuberculosis</a:t>
                      </a:r>
                      <a:endParaRPr lang="es-CR" sz="2000" b="1"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s-SV" sz="2000" b="1" dirty="0" err="1" smtClean="0">
                          <a:effectLst/>
                        </a:rPr>
                        <a:t>Psicological</a:t>
                      </a:r>
                      <a:r>
                        <a:rPr lang="es-SV" sz="2000" b="1" dirty="0" smtClean="0">
                          <a:effectLst/>
                        </a:rPr>
                        <a:t> </a:t>
                      </a:r>
                      <a:r>
                        <a:rPr lang="es-SV" sz="2000" b="1" dirty="0" err="1" smtClean="0">
                          <a:effectLst/>
                        </a:rPr>
                        <a:t>adecimientos</a:t>
                      </a:r>
                      <a:r>
                        <a:rPr lang="es-SV" sz="2000" b="1" dirty="0" smtClean="0">
                          <a:effectLst/>
                        </a:rPr>
                        <a:t> </a:t>
                      </a:r>
                      <a:r>
                        <a:rPr lang="es-SV" sz="2000" b="1" dirty="0">
                          <a:effectLst/>
                        </a:rPr>
                        <a:t>de carácter  psicológico</a:t>
                      </a:r>
                      <a:endParaRPr lang="es-CR" sz="2000" b="1" dirty="0">
                        <a:effectLst/>
                        <a:latin typeface="Calibri"/>
                        <a:ea typeface="Calibri"/>
                        <a:cs typeface="Times New Roman"/>
                      </a:endParaRPr>
                    </a:p>
                  </a:txBody>
                  <a:tcPr marL="68580" marR="68580" marT="0" marB="0"/>
                </a:tc>
              </a:tr>
            </a:tbl>
          </a:graphicData>
        </a:graphic>
      </p:graphicFrame>
      <p:sp>
        <p:nvSpPr>
          <p:cNvPr id="14" name="2 Marcador de contenido"/>
          <p:cNvSpPr txBox="1">
            <a:spLocks/>
          </p:cNvSpPr>
          <p:nvPr/>
        </p:nvSpPr>
        <p:spPr>
          <a:xfrm>
            <a:off x="179512" y="2204864"/>
            <a:ext cx="3312368" cy="438912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indent="0">
              <a:spcAft>
                <a:spcPts val="1000"/>
              </a:spcAft>
              <a:buClr>
                <a:srgbClr val="FE8637"/>
              </a:buClr>
              <a:buFont typeface="Wingdings 2"/>
              <a:buNone/>
            </a:pPr>
            <a:r>
              <a:rPr lang="es-SV" sz="2400" dirty="0" err="1" smtClean="0">
                <a:solidFill>
                  <a:prstClr val="black"/>
                </a:solidFill>
                <a:latin typeface="Gill Sans MT"/>
                <a:ea typeface="Calibri"/>
                <a:cs typeface="Times New Roman"/>
              </a:rPr>
              <a:t>Returned</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population</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reported</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after</a:t>
            </a:r>
            <a:r>
              <a:rPr lang="es-SV" sz="2400" dirty="0" smtClean="0">
                <a:solidFill>
                  <a:prstClr val="black"/>
                </a:solidFill>
                <a:latin typeface="Gill Sans MT"/>
                <a:ea typeface="Calibri"/>
                <a:cs typeface="Times New Roman"/>
              </a:rPr>
              <a:t> the </a:t>
            </a:r>
            <a:r>
              <a:rPr lang="es-SV" sz="2400" dirty="0" err="1" smtClean="0">
                <a:solidFill>
                  <a:prstClr val="black"/>
                </a:solidFill>
                <a:latin typeface="Gill Sans MT"/>
                <a:ea typeface="Calibri"/>
                <a:cs typeface="Times New Roman"/>
              </a:rPr>
              <a:t>migration</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experience</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conditions</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related</a:t>
            </a:r>
            <a:r>
              <a:rPr lang="es-SV" sz="2400" dirty="0" smtClean="0">
                <a:solidFill>
                  <a:prstClr val="black"/>
                </a:solidFill>
                <a:latin typeface="Gill Sans MT"/>
                <a:ea typeface="Calibri"/>
                <a:cs typeface="Times New Roman"/>
              </a:rPr>
              <a:t> to abuse and </a:t>
            </a:r>
            <a:r>
              <a:rPr lang="es-SV" sz="2400" dirty="0" err="1" smtClean="0">
                <a:solidFill>
                  <a:prstClr val="black"/>
                </a:solidFill>
                <a:latin typeface="Gill Sans MT"/>
                <a:ea typeface="Calibri"/>
                <a:cs typeface="Times New Roman"/>
              </a:rPr>
              <a:t>violence</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including</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also</a:t>
            </a:r>
            <a:r>
              <a:rPr lang="es-SV" sz="2400" dirty="0" smtClean="0">
                <a:solidFill>
                  <a:prstClr val="black"/>
                </a:solidFill>
                <a:latin typeface="Gill Sans MT"/>
                <a:ea typeface="Calibri"/>
                <a:cs typeface="Times New Roman"/>
              </a:rPr>
              <a:t> mental </a:t>
            </a:r>
            <a:r>
              <a:rPr lang="es-SV" sz="2400" dirty="0" err="1" smtClean="0">
                <a:solidFill>
                  <a:prstClr val="black"/>
                </a:solidFill>
                <a:latin typeface="Gill Sans MT"/>
                <a:ea typeface="Calibri"/>
                <a:cs typeface="Times New Roman"/>
              </a:rPr>
              <a:t>issues</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due</a:t>
            </a:r>
            <a:r>
              <a:rPr lang="es-SV" sz="2400" dirty="0" smtClean="0">
                <a:solidFill>
                  <a:prstClr val="black"/>
                </a:solidFill>
                <a:latin typeface="Gill Sans MT"/>
                <a:ea typeface="Calibri"/>
                <a:cs typeface="Times New Roman"/>
              </a:rPr>
              <a:t> to </a:t>
            </a:r>
            <a:r>
              <a:rPr lang="es-SV" sz="2400" dirty="0" err="1" smtClean="0">
                <a:solidFill>
                  <a:prstClr val="black"/>
                </a:solidFill>
                <a:latin typeface="Gill Sans MT"/>
                <a:ea typeface="Calibri"/>
                <a:cs typeface="Times New Roman"/>
              </a:rPr>
              <a:t>forced</a:t>
            </a:r>
            <a:r>
              <a:rPr lang="es-SV" sz="2400" dirty="0" smtClean="0">
                <a:solidFill>
                  <a:prstClr val="black"/>
                </a:solidFill>
                <a:latin typeface="Gill Sans MT"/>
                <a:ea typeface="Calibri"/>
                <a:cs typeface="Times New Roman"/>
              </a:rPr>
              <a:t> </a:t>
            </a:r>
            <a:r>
              <a:rPr lang="es-SV" sz="2400" dirty="0" err="1" smtClean="0">
                <a:solidFill>
                  <a:prstClr val="black"/>
                </a:solidFill>
                <a:latin typeface="Gill Sans MT"/>
                <a:ea typeface="Calibri"/>
                <a:cs typeface="Times New Roman"/>
              </a:rPr>
              <a:t>returning</a:t>
            </a:r>
            <a:r>
              <a:rPr lang="es-SV" sz="2400" dirty="0" smtClean="0">
                <a:solidFill>
                  <a:prstClr val="black"/>
                </a:solidFill>
                <a:latin typeface="Gill Sans MT"/>
                <a:ea typeface="Calibri"/>
                <a:cs typeface="Times New Roman"/>
              </a:rPr>
              <a:t>.  </a:t>
            </a:r>
            <a:r>
              <a:rPr lang="es-SV" sz="2400" b="1" dirty="0" smtClean="0">
                <a:solidFill>
                  <a:prstClr val="black"/>
                </a:solidFill>
                <a:latin typeface="Gill Sans MT"/>
                <a:ea typeface="Calibri"/>
                <a:cs typeface="Times New Roman"/>
              </a:rPr>
              <a:t> (</a:t>
            </a:r>
            <a:r>
              <a:rPr lang="es-SV" sz="2400" b="1" dirty="0" err="1" smtClean="0">
                <a:solidFill>
                  <a:prstClr val="black"/>
                </a:solidFill>
                <a:latin typeface="Gill Sans MT"/>
                <a:ea typeface="Calibri"/>
                <a:cs typeface="Times New Roman"/>
              </a:rPr>
              <a:t>anxiety</a:t>
            </a:r>
            <a:r>
              <a:rPr lang="es-SV" sz="2400" b="1" dirty="0" smtClean="0">
                <a:solidFill>
                  <a:prstClr val="black"/>
                </a:solidFill>
                <a:latin typeface="Gill Sans MT"/>
                <a:ea typeface="Calibri"/>
                <a:cs typeface="Times New Roman"/>
              </a:rPr>
              <a:t> and </a:t>
            </a:r>
            <a:r>
              <a:rPr lang="es-SV" sz="2400" b="1" dirty="0" err="1" smtClean="0">
                <a:solidFill>
                  <a:prstClr val="black"/>
                </a:solidFill>
                <a:latin typeface="Gill Sans MT"/>
                <a:ea typeface="Calibri"/>
                <a:cs typeface="Times New Roman"/>
              </a:rPr>
              <a:t>depression</a:t>
            </a:r>
            <a:r>
              <a:rPr lang="es-SV" sz="2400" b="1" dirty="0" smtClean="0">
                <a:solidFill>
                  <a:prstClr val="black"/>
                </a:solidFill>
                <a:latin typeface="Gill Sans MT"/>
                <a:ea typeface="Calibri"/>
                <a:cs typeface="Times New Roman"/>
              </a:rPr>
              <a:t>)</a:t>
            </a:r>
          </a:p>
          <a:p>
            <a:pPr>
              <a:buClr>
                <a:srgbClr val="FE8637"/>
              </a:buClr>
            </a:pPr>
            <a:endParaRPr lang="es-CR" sz="2000" dirty="0">
              <a:solidFill>
                <a:prstClr val="black"/>
              </a:solidFill>
              <a:latin typeface="Gill Sans MT"/>
            </a:endParaRPr>
          </a:p>
        </p:txBody>
      </p:sp>
    </p:spTree>
    <p:extLst>
      <p:ext uri="{BB962C8B-B14F-4D97-AF65-F5344CB8AC3E}">
        <p14:creationId xmlns:p14="http://schemas.microsoft.com/office/powerpoint/2010/main" val="301829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954107"/>
          </a:xfrm>
          <a:prstGeom prst="rect">
            <a:avLst/>
          </a:prstGeom>
          <a:noFill/>
          <a:ln w="9525">
            <a:noFill/>
            <a:miter lim="800000"/>
            <a:headEnd/>
            <a:tailEnd/>
          </a:ln>
        </p:spPr>
        <p:txBody>
          <a:bodyPr>
            <a:spAutoFit/>
          </a:bodyPr>
          <a:lstStyle/>
          <a:p>
            <a:pPr defTabSz="457200">
              <a:defRPr/>
            </a:pPr>
            <a:r>
              <a:rPr lang="es-CR" sz="2800" b="1" cap="all" dirty="0" err="1" smtClean="0">
                <a:solidFill>
                  <a:prstClr val="white"/>
                </a:solidFill>
                <a:latin typeface="UNFPA-Bold" pitchFamily="2" charset="0"/>
                <a:cs typeface="Arial" charset="0"/>
              </a:rPr>
              <a:t>DiscriminaTion</a:t>
            </a:r>
            <a:endParaRPr lang="es-CR" sz="2800" b="1" cap="all" dirty="0" smtClean="0">
              <a:solidFill>
                <a:prstClr val="white"/>
              </a:solidFill>
              <a:latin typeface="UNFPA-Bold" pitchFamily="2" charset="0"/>
              <a:cs typeface="Arial" charset="0"/>
            </a:endParaRPr>
          </a:p>
          <a:p>
            <a:pPr defTabSz="457200">
              <a:defRPr/>
            </a:pPr>
            <a:r>
              <a:rPr lang="es-CR" sz="2800" b="1" cap="all" dirty="0" err="1" smtClean="0">
                <a:solidFill>
                  <a:prstClr val="white"/>
                </a:solidFill>
                <a:latin typeface="UNFPA-Bold" pitchFamily="2" charset="0"/>
                <a:cs typeface="Arial" charset="0"/>
              </a:rPr>
              <a:t>ReintegraTion</a:t>
            </a:r>
            <a:endParaRPr lang="es-CR"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sp>
        <p:nvSpPr>
          <p:cNvPr id="9" name="2 Marcador de contenido"/>
          <p:cNvSpPr txBox="1">
            <a:spLocks/>
          </p:cNvSpPr>
          <p:nvPr/>
        </p:nvSpPr>
        <p:spPr bwMode="auto">
          <a:xfrm>
            <a:off x="134143" y="2035461"/>
            <a:ext cx="8875713"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SV" sz="2400" dirty="0" smtClean="0">
                <a:ea typeface="Calibri"/>
                <a:cs typeface="Times New Roman"/>
              </a:rPr>
              <a:t>A </a:t>
            </a:r>
            <a:r>
              <a:rPr lang="es-SV" sz="2400" dirty="0" err="1" smtClean="0">
                <a:ea typeface="Calibri"/>
                <a:cs typeface="Times New Roman"/>
              </a:rPr>
              <a:t>high</a:t>
            </a:r>
            <a:r>
              <a:rPr lang="es-SV" sz="2400" dirty="0" smtClean="0">
                <a:ea typeface="Calibri"/>
                <a:cs typeface="Times New Roman"/>
              </a:rPr>
              <a:t> </a:t>
            </a:r>
            <a:r>
              <a:rPr lang="es-SV" sz="2400" dirty="0" err="1" smtClean="0">
                <a:ea typeface="Calibri"/>
                <a:cs typeface="Times New Roman"/>
              </a:rPr>
              <a:t>percentage</a:t>
            </a:r>
            <a:r>
              <a:rPr lang="es-SV" sz="2400" dirty="0" smtClean="0">
                <a:ea typeface="Calibri"/>
                <a:cs typeface="Times New Roman"/>
              </a:rPr>
              <a:t> of </a:t>
            </a:r>
            <a:r>
              <a:rPr lang="es-SV" sz="2400" dirty="0" err="1" smtClean="0">
                <a:ea typeface="Calibri"/>
                <a:cs typeface="Times New Roman"/>
              </a:rPr>
              <a:t>returned</a:t>
            </a:r>
            <a:r>
              <a:rPr lang="es-SV" sz="2400" dirty="0" smtClean="0">
                <a:ea typeface="Calibri"/>
                <a:cs typeface="Times New Roman"/>
              </a:rPr>
              <a:t> </a:t>
            </a:r>
            <a:r>
              <a:rPr lang="es-SV" sz="2400" dirty="0" err="1" smtClean="0">
                <a:ea typeface="Calibri"/>
                <a:cs typeface="Times New Roman"/>
              </a:rPr>
              <a:t>population</a:t>
            </a:r>
            <a:r>
              <a:rPr lang="es-SV" sz="2400" dirty="0" smtClean="0">
                <a:ea typeface="Calibri"/>
                <a:cs typeface="Times New Roman"/>
              </a:rPr>
              <a:t> </a:t>
            </a:r>
            <a:r>
              <a:rPr lang="es-SV" sz="2400" dirty="0" err="1" smtClean="0">
                <a:ea typeface="Calibri"/>
                <a:cs typeface="Times New Roman"/>
              </a:rPr>
              <a:t>reported</a:t>
            </a:r>
            <a:r>
              <a:rPr lang="es-SV" sz="2400" dirty="0" smtClean="0">
                <a:ea typeface="Calibri"/>
                <a:cs typeface="Times New Roman"/>
              </a:rPr>
              <a:t> </a:t>
            </a:r>
            <a:r>
              <a:rPr lang="es-SV" sz="2400" dirty="0" err="1" smtClean="0">
                <a:ea typeface="Calibri"/>
                <a:cs typeface="Times New Roman"/>
              </a:rPr>
              <a:t>being</a:t>
            </a:r>
            <a:r>
              <a:rPr lang="es-SV" sz="2400" dirty="0" smtClean="0">
                <a:ea typeface="Calibri"/>
                <a:cs typeface="Times New Roman"/>
              </a:rPr>
              <a:t> </a:t>
            </a:r>
            <a:r>
              <a:rPr lang="es-SV" sz="2400" dirty="0" err="1" smtClean="0">
                <a:ea typeface="Calibri"/>
                <a:cs typeface="Times New Roman"/>
              </a:rPr>
              <a:t>discriminated</a:t>
            </a:r>
            <a:r>
              <a:rPr lang="es-SV" sz="2400" dirty="0" smtClean="0">
                <a:ea typeface="Calibri"/>
                <a:cs typeface="Times New Roman"/>
              </a:rPr>
              <a:t> </a:t>
            </a:r>
            <a:r>
              <a:rPr lang="es-SV" sz="2400" dirty="0" err="1" smtClean="0">
                <a:ea typeface="Calibri"/>
                <a:cs typeface="Times New Roman"/>
              </a:rPr>
              <a:t>due</a:t>
            </a:r>
            <a:r>
              <a:rPr lang="es-SV" sz="2400" dirty="0" smtClean="0">
                <a:ea typeface="Calibri"/>
                <a:cs typeface="Times New Roman"/>
              </a:rPr>
              <a:t> to </a:t>
            </a:r>
            <a:r>
              <a:rPr lang="es-SV" sz="2400" dirty="0" err="1" smtClean="0">
                <a:ea typeface="Calibri"/>
                <a:cs typeface="Times New Roman"/>
              </a:rPr>
              <a:t>their</a:t>
            </a:r>
            <a:r>
              <a:rPr lang="es-SV" sz="2400" dirty="0" smtClean="0">
                <a:ea typeface="Calibri"/>
                <a:cs typeface="Times New Roman"/>
              </a:rPr>
              <a:t> </a:t>
            </a:r>
            <a:r>
              <a:rPr lang="es-SV" sz="2400" dirty="0" err="1" smtClean="0">
                <a:ea typeface="Calibri"/>
                <a:cs typeface="Times New Roman"/>
              </a:rPr>
              <a:t>condition</a:t>
            </a:r>
            <a:r>
              <a:rPr lang="es-SV" sz="2400" dirty="0" smtClean="0">
                <a:ea typeface="Calibri"/>
                <a:cs typeface="Times New Roman"/>
              </a:rPr>
              <a:t> of </a:t>
            </a:r>
            <a:r>
              <a:rPr lang="es-SV" sz="2400" b="1" dirty="0" smtClean="0">
                <a:ea typeface="Calibri"/>
                <a:cs typeface="Times New Roman"/>
              </a:rPr>
              <a:t>“</a:t>
            </a:r>
            <a:r>
              <a:rPr lang="es-SV" sz="2400" b="1" dirty="0" err="1" smtClean="0">
                <a:ea typeface="Calibri"/>
                <a:cs typeface="Times New Roman"/>
              </a:rPr>
              <a:t>deportee</a:t>
            </a:r>
            <a:r>
              <a:rPr lang="es-SV" sz="2400" b="1" dirty="0" smtClean="0">
                <a:ea typeface="Calibri"/>
                <a:cs typeface="Times New Roman"/>
              </a:rPr>
              <a:t>”.</a:t>
            </a:r>
            <a:endParaRPr lang="es-SV" sz="2400" b="1" dirty="0">
              <a:ea typeface="Calibri"/>
              <a:cs typeface="Times New Roman"/>
            </a:endParaRPr>
          </a:p>
          <a:p>
            <a:pPr algn="just"/>
            <a:r>
              <a:rPr lang="es-SV" sz="2400" dirty="0" smtClean="0">
                <a:ea typeface="Calibri"/>
                <a:cs typeface="Times New Roman"/>
              </a:rPr>
              <a:t>El Salvador: 24</a:t>
            </a:r>
            <a:r>
              <a:rPr lang="es-SV" sz="2400" dirty="0">
                <a:ea typeface="Calibri"/>
                <a:cs typeface="Times New Roman"/>
              </a:rPr>
              <a:t>% </a:t>
            </a:r>
            <a:endParaRPr lang="es-CR" sz="3600" dirty="0"/>
          </a:p>
          <a:p>
            <a:pPr algn="just">
              <a:lnSpc>
                <a:spcPct val="130000"/>
              </a:lnSpc>
              <a:spcAft>
                <a:spcPts val="1000"/>
              </a:spcAft>
              <a:buClr>
                <a:srgbClr val="0BD0D9"/>
              </a:buClr>
            </a:pPr>
            <a:r>
              <a:rPr lang="es-CR" sz="2400" b="1" dirty="0" err="1" smtClean="0">
                <a:latin typeface="Calibri"/>
                <a:ea typeface="Calibri"/>
                <a:cs typeface="Times New Roman"/>
              </a:rPr>
              <a:t>Reintegration</a:t>
            </a:r>
            <a:r>
              <a:rPr lang="es-CR" sz="2400" dirty="0" smtClean="0">
                <a:latin typeface="Calibri"/>
                <a:ea typeface="Calibri"/>
                <a:cs typeface="Times New Roman"/>
              </a:rPr>
              <a:t> of </a:t>
            </a:r>
            <a:r>
              <a:rPr lang="es-CR" sz="2400" dirty="0" err="1" smtClean="0">
                <a:latin typeface="Calibri"/>
                <a:ea typeface="Calibri"/>
                <a:cs typeface="Times New Roman"/>
              </a:rPr>
              <a:t>returnee</a:t>
            </a:r>
            <a:r>
              <a:rPr lang="es-CR" sz="2400" dirty="0" smtClean="0">
                <a:latin typeface="Calibri"/>
                <a:ea typeface="Calibri"/>
                <a:cs typeface="Times New Roman"/>
              </a:rPr>
              <a:t> </a:t>
            </a:r>
            <a:r>
              <a:rPr lang="es-CR" sz="2400" dirty="0" err="1" smtClean="0">
                <a:latin typeface="Calibri"/>
                <a:ea typeface="Calibri"/>
                <a:cs typeface="Times New Roman"/>
              </a:rPr>
              <a:t>population</a:t>
            </a:r>
            <a:r>
              <a:rPr lang="es-CR" sz="2400" dirty="0" smtClean="0">
                <a:latin typeface="Calibri"/>
                <a:ea typeface="Calibri"/>
                <a:cs typeface="Times New Roman"/>
              </a:rPr>
              <a:t> </a:t>
            </a:r>
            <a:r>
              <a:rPr lang="es-CR" sz="2400" dirty="0" err="1" smtClean="0">
                <a:latin typeface="Calibri"/>
                <a:ea typeface="Calibri"/>
                <a:cs typeface="Times New Roman"/>
              </a:rPr>
              <a:t>is</a:t>
            </a:r>
            <a:r>
              <a:rPr lang="es-CR" sz="2400" dirty="0" smtClean="0">
                <a:latin typeface="Calibri"/>
                <a:ea typeface="Calibri"/>
                <a:cs typeface="Times New Roman"/>
              </a:rPr>
              <a:t> </a:t>
            </a:r>
            <a:r>
              <a:rPr lang="es-CR" sz="2400" dirty="0" err="1" smtClean="0">
                <a:latin typeface="Calibri"/>
                <a:ea typeface="Calibri"/>
                <a:cs typeface="Times New Roman"/>
              </a:rPr>
              <a:t>determined</a:t>
            </a:r>
            <a:r>
              <a:rPr lang="es-CR" sz="2400" dirty="0" smtClean="0">
                <a:latin typeface="Calibri"/>
                <a:ea typeface="Calibri"/>
                <a:cs typeface="Times New Roman"/>
              </a:rPr>
              <a:t> </a:t>
            </a:r>
            <a:r>
              <a:rPr lang="es-CR" sz="2400" dirty="0" err="1" smtClean="0">
                <a:latin typeface="Calibri"/>
                <a:ea typeface="Calibri"/>
                <a:cs typeface="Times New Roman"/>
              </a:rPr>
              <a:t>by</a:t>
            </a:r>
            <a:r>
              <a:rPr lang="es-CR" sz="2400" dirty="0" smtClean="0">
                <a:latin typeface="Calibri"/>
                <a:ea typeface="Calibri"/>
                <a:cs typeface="Times New Roman"/>
              </a:rPr>
              <a:t>: </a:t>
            </a:r>
          </a:p>
          <a:p>
            <a:pPr lvl="1" algn="just">
              <a:lnSpc>
                <a:spcPct val="130000"/>
              </a:lnSpc>
              <a:spcAft>
                <a:spcPts val="1000"/>
              </a:spcAft>
              <a:buClr>
                <a:srgbClr val="0BD0D9"/>
              </a:buClr>
            </a:pPr>
            <a:r>
              <a:rPr lang="es-CR" sz="2400" b="1" dirty="0" smtClean="0">
                <a:latin typeface="Calibri"/>
                <a:ea typeface="Calibri"/>
                <a:cs typeface="Times New Roman"/>
              </a:rPr>
              <a:t>Access to </a:t>
            </a:r>
            <a:r>
              <a:rPr lang="es-CR" sz="2400" b="1" dirty="0" err="1" smtClean="0">
                <a:latin typeface="Calibri"/>
                <a:ea typeface="Calibri"/>
                <a:cs typeface="Times New Roman"/>
              </a:rPr>
              <a:t>health</a:t>
            </a:r>
            <a:r>
              <a:rPr lang="es-CR" sz="2400" b="1" dirty="0" smtClean="0">
                <a:latin typeface="Calibri"/>
                <a:ea typeface="Calibri"/>
                <a:cs typeface="Times New Roman"/>
              </a:rPr>
              <a:t> </a:t>
            </a:r>
            <a:r>
              <a:rPr lang="es-CR" sz="2400" b="1" dirty="0" err="1" smtClean="0">
                <a:latin typeface="Calibri"/>
                <a:ea typeface="Calibri"/>
                <a:cs typeface="Times New Roman"/>
              </a:rPr>
              <a:t>services</a:t>
            </a:r>
            <a:r>
              <a:rPr lang="es-CR" sz="2400" dirty="0" smtClean="0">
                <a:latin typeface="Calibri"/>
                <a:ea typeface="Calibri"/>
                <a:cs typeface="Times New Roman"/>
              </a:rPr>
              <a:t>  (</a:t>
            </a:r>
            <a:r>
              <a:rPr lang="es-CR" sz="2400" dirty="0" err="1" smtClean="0">
                <a:latin typeface="Calibri"/>
                <a:ea typeface="Calibri"/>
                <a:cs typeface="Times New Roman"/>
              </a:rPr>
              <a:t>including</a:t>
            </a:r>
            <a:r>
              <a:rPr lang="es-CR" sz="2400" dirty="0" smtClean="0">
                <a:latin typeface="Calibri"/>
                <a:ea typeface="Calibri"/>
                <a:cs typeface="Times New Roman"/>
              </a:rPr>
              <a:t> </a:t>
            </a:r>
            <a:r>
              <a:rPr lang="es-CR" sz="2400" dirty="0" err="1" smtClean="0">
                <a:latin typeface="Calibri"/>
                <a:ea typeface="Calibri"/>
                <a:cs typeface="Times New Roman"/>
              </a:rPr>
              <a:t>psychosocial</a:t>
            </a:r>
            <a:r>
              <a:rPr lang="es-CR" sz="2400" dirty="0" smtClean="0">
                <a:latin typeface="Calibri"/>
                <a:ea typeface="Calibri"/>
                <a:cs typeface="Times New Roman"/>
              </a:rPr>
              <a:t> </a:t>
            </a:r>
            <a:r>
              <a:rPr lang="es-CR" sz="2400" dirty="0" err="1" smtClean="0">
                <a:latin typeface="Calibri"/>
                <a:ea typeface="Calibri"/>
                <a:cs typeface="Times New Roman"/>
              </a:rPr>
              <a:t>support</a:t>
            </a:r>
            <a:r>
              <a:rPr lang="es-CR" sz="2400" dirty="0" smtClean="0">
                <a:latin typeface="Calibri"/>
                <a:ea typeface="Calibri"/>
                <a:cs typeface="Times New Roman"/>
              </a:rPr>
              <a:t>)</a:t>
            </a:r>
          </a:p>
          <a:p>
            <a:pPr lvl="1" algn="just">
              <a:lnSpc>
                <a:spcPct val="130000"/>
              </a:lnSpc>
              <a:spcAft>
                <a:spcPts val="1000"/>
              </a:spcAft>
              <a:buClr>
                <a:srgbClr val="0BD0D9"/>
              </a:buClr>
            </a:pPr>
            <a:r>
              <a:rPr lang="es-CR" sz="2400" b="1" dirty="0" smtClean="0">
                <a:latin typeface="Calibri"/>
                <a:ea typeface="Calibri"/>
                <a:cs typeface="Times New Roman"/>
              </a:rPr>
              <a:t>Support to </a:t>
            </a:r>
            <a:r>
              <a:rPr lang="es-CR" sz="2400" b="1" dirty="0" err="1" smtClean="0">
                <a:latin typeface="Calibri"/>
                <a:ea typeface="Calibri"/>
                <a:cs typeface="Times New Roman"/>
              </a:rPr>
              <a:t>reintegration</a:t>
            </a:r>
            <a:r>
              <a:rPr lang="es-CR" sz="2400" b="1" dirty="0" smtClean="0">
                <a:latin typeface="Calibri"/>
                <a:ea typeface="Calibri"/>
                <a:cs typeface="Times New Roman"/>
              </a:rPr>
              <a:t> in the laboral, social, cultural and </a:t>
            </a:r>
            <a:r>
              <a:rPr lang="es-CR" sz="2400" b="1" dirty="0" err="1" smtClean="0">
                <a:latin typeface="Calibri"/>
                <a:ea typeface="Calibri"/>
                <a:cs typeface="Times New Roman"/>
              </a:rPr>
              <a:t>economical</a:t>
            </a:r>
            <a:r>
              <a:rPr lang="es-CR" sz="2400" b="1" dirty="0" smtClean="0">
                <a:latin typeface="Calibri"/>
                <a:ea typeface="Calibri"/>
                <a:cs typeface="Times New Roman"/>
              </a:rPr>
              <a:t> </a:t>
            </a:r>
            <a:r>
              <a:rPr lang="es-CR" sz="2400" b="1" dirty="0" err="1" smtClean="0">
                <a:latin typeface="Calibri"/>
                <a:ea typeface="Calibri"/>
                <a:cs typeface="Times New Roman"/>
              </a:rPr>
              <a:t>spheres</a:t>
            </a:r>
            <a:r>
              <a:rPr lang="es-CR" sz="2400" b="1" dirty="0" smtClean="0">
                <a:latin typeface="Calibri"/>
                <a:ea typeface="Calibri"/>
                <a:cs typeface="Times New Roman"/>
              </a:rPr>
              <a:t>. </a:t>
            </a:r>
            <a:r>
              <a:rPr lang="es-CR" sz="2400" dirty="0" smtClean="0">
                <a:latin typeface="Calibri"/>
                <a:ea typeface="Calibri"/>
                <a:cs typeface="Times New Roman"/>
              </a:rPr>
              <a:t> </a:t>
            </a:r>
          </a:p>
        </p:txBody>
      </p:sp>
    </p:spTree>
    <p:extLst>
      <p:ext uri="{BB962C8B-B14F-4D97-AF65-F5344CB8AC3E}">
        <p14:creationId xmlns:p14="http://schemas.microsoft.com/office/powerpoint/2010/main" val="10395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Face009.png"/>
          <p:cNvPicPr>
            <a:picLocks noChangeAspect="1"/>
          </p:cNvPicPr>
          <p:nvPr/>
        </p:nvPicPr>
        <p:blipFill>
          <a:blip r:embed="rId3"/>
          <a:srcRect/>
          <a:stretch>
            <a:fillRect/>
          </a:stretch>
        </p:blipFill>
        <p:spPr bwMode="auto">
          <a:xfrm>
            <a:off x="4763" y="0"/>
            <a:ext cx="9134475" cy="6858000"/>
          </a:xfrm>
          <a:prstGeom prst="rect">
            <a:avLst/>
          </a:prstGeom>
          <a:noFill/>
          <a:ln w="9525">
            <a:noFill/>
            <a:miter lim="800000"/>
            <a:headEnd/>
            <a:tailEnd/>
          </a:ln>
        </p:spPr>
      </p:pic>
      <p:pic>
        <p:nvPicPr>
          <p:cNvPr id="6" name="Picture 5" descr="face016.5.png"/>
          <p:cNvPicPr>
            <a:picLocks noChangeAspect="1"/>
          </p:cNvPicPr>
          <p:nvPr/>
        </p:nvPicPr>
        <p:blipFill>
          <a:blip r:embed="rId4"/>
          <a:srcRect/>
          <a:stretch>
            <a:fillRect/>
          </a:stretch>
        </p:blipFill>
        <p:spPr bwMode="auto">
          <a:xfrm>
            <a:off x="0" y="0"/>
            <a:ext cx="9161463" cy="6878638"/>
          </a:xfrm>
          <a:prstGeom prst="rect">
            <a:avLst/>
          </a:prstGeom>
          <a:noFill/>
          <a:ln w="9525">
            <a:noFill/>
            <a:miter lim="800000"/>
            <a:headEnd/>
            <a:tailEnd/>
          </a:ln>
        </p:spPr>
      </p:pic>
      <p:sp>
        <p:nvSpPr>
          <p:cNvPr id="5" name="Rectangle 4"/>
          <p:cNvSpPr>
            <a:spLocks noChangeArrowheads="1"/>
          </p:cNvSpPr>
          <p:nvPr/>
        </p:nvSpPr>
        <p:spPr bwMode="auto">
          <a:xfrm>
            <a:off x="4377190" y="3089337"/>
            <a:ext cx="4762048" cy="1323439"/>
          </a:xfrm>
          <a:prstGeom prst="rect">
            <a:avLst/>
          </a:prstGeom>
          <a:noFill/>
          <a:ln w="9525">
            <a:noFill/>
            <a:miter lim="800000"/>
            <a:headEnd/>
            <a:tailEnd/>
          </a:ln>
        </p:spPr>
        <p:txBody>
          <a:bodyPr wrap="square">
            <a:spAutoFit/>
          </a:bodyPr>
          <a:lstStyle/>
          <a:p>
            <a:pPr defTabSz="457200" fontAlgn="base">
              <a:spcBef>
                <a:spcPct val="0"/>
              </a:spcBef>
              <a:spcAft>
                <a:spcPct val="0"/>
              </a:spcAft>
              <a:defRPr/>
            </a:pPr>
            <a:r>
              <a:rPr lang="es-ES" sz="4000" b="1" dirty="0" smtClean="0">
                <a:solidFill>
                  <a:prstClr val="white"/>
                </a:solidFill>
                <a:effectLst>
                  <a:outerShdw blurRad="38100" dist="38100" dir="2700000" algn="tl">
                    <a:srgbClr val="000000">
                      <a:alpha val="43137"/>
                    </a:srgbClr>
                  </a:outerShdw>
                </a:effectLst>
                <a:latin typeface="UNFPA-Bold" pitchFamily="2" charset="0"/>
                <a:cs typeface="Arial" charset="0"/>
              </a:rPr>
              <a:t>REGIONAL PROPOSALS</a:t>
            </a:r>
            <a:endParaRPr lang="es-ES" sz="4000" b="1" dirty="0">
              <a:solidFill>
                <a:prstClr val="white"/>
              </a:solidFill>
              <a:effectLst>
                <a:outerShdw blurRad="38100" dist="38100" dir="2700000" algn="tl">
                  <a:srgbClr val="000000">
                    <a:alpha val="43137"/>
                  </a:srgbClr>
                </a:outerShdw>
              </a:effectLst>
              <a:latin typeface="UNFPA-Bold" pitchFamily="2" charset="0"/>
              <a:cs typeface="Arial" charset="0"/>
            </a:endParaRPr>
          </a:p>
        </p:txBody>
      </p:sp>
      <p:pic>
        <p:nvPicPr>
          <p:cNvPr id="7" name="Picture 12" descr="IOM Logo white with accronyms (IOM - OIM)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7304" y="5827733"/>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80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Face015.5.png"/>
          <p:cNvPicPr>
            <a:picLocks noChangeAspect="1"/>
          </p:cNvPicPr>
          <p:nvPr/>
        </p:nvPicPr>
        <p:blipFill>
          <a:blip r:embed="rId3"/>
          <a:srcRect/>
          <a:stretch>
            <a:fillRect/>
          </a:stretch>
        </p:blipFill>
        <p:spPr bwMode="auto">
          <a:xfrm>
            <a:off x="-11113" y="0"/>
            <a:ext cx="9136063" cy="6858000"/>
          </a:xfrm>
          <a:prstGeom prst="rect">
            <a:avLst/>
          </a:prstGeom>
          <a:noFill/>
          <a:ln w="9525">
            <a:noFill/>
            <a:miter lim="800000"/>
            <a:headEnd/>
            <a:tailEnd/>
          </a:ln>
        </p:spPr>
      </p:pic>
      <p:pic>
        <p:nvPicPr>
          <p:cNvPr id="3" name="Picture 2" descr="Face015.png"/>
          <p:cNvPicPr>
            <a:picLocks noChangeAspect="1"/>
          </p:cNvPicPr>
          <p:nvPr/>
        </p:nvPicPr>
        <p:blipFill>
          <a:blip r:embed="rId4"/>
          <a:srcRect/>
          <a:stretch>
            <a:fillRect/>
          </a:stretch>
        </p:blipFill>
        <p:spPr bwMode="auto">
          <a:xfrm>
            <a:off x="7938" y="42863"/>
            <a:ext cx="9136062" cy="6858000"/>
          </a:xfrm>
          <a:prstGeom prst="rect">
            <a:avLst/>
          </a:prstGeom>
          <a:noFill/>
          <a:ln w="9525">
            <a:noFill/>
            <a:miter lim="800000"/>
            <a:headEnd/>
            <a:tailEnd/>
          </a:ln>
        </p:spPr>
      </p:pic>
      <p:sp>
        <p:nvSpPr>
          <p:cNvPr id="8" name="Rectangle 7"/>
          <p:cNvSpPr>
            <a:spLocks noChangeArrowheads="1"/>
          </p:cNvSpPr>
          <p:nvPr/>
        </p:nvSpPr>
        <p:spPr bwMode="auto">
          <a:xfrm>
            <a:off x="179512" y="277107"/>
            <a:ext cx="1954381"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prstClr val="white"/>
                </a:solidFill>
                <a:latin typeface="UNFPA-Bold"/>
                <a:cs typeface="Arial" charset="0"/>
              </a:rPr>
              <a:t>PROPOSALS</a:t>
            </a:r>
            <a:endParaRPr lang="en-US" sz="2200" b="1" dirty="0">
              <a:solidFill>
                <a:prstClr val="white"/>
              </a:solidFill>
              <a:latin typeface="UNFPA-Bold"/>
              <a:cs typeface="Arial" charset="0"/>
            </a:endParaRPr>
          </a:p>
        </p:txBody>
      </p:sp>
      <p:pic>
        <p:nvPicPr>
          <p:cNvPr id="28681" name="Picture 17"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2"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5025" y="5385593"/>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881971650"/>
              </p:ext>
            </p:extLst>
          </p:nvPr>
        </p:nvGraphicFramePr>
        <p:xfrm>
          <a:off x="2920087" y="320676"/>
          <a:ext cx="6096002" cy="4137716"/>
        </p:xfrm>
        <a:graphic>
          <a:graphicData uri="http://schemas.openxmlformats.org/drawingml/2006/table">
            <a:tbl>
              <a:tblPr firstRow="1" bandRow="1">
                <a:tableStyleId>{5C22544A-7EE6-4342-B048-85BDC9FD1C3A}</a:tableStyleId>
              </a:tblPr>
              <a:tblGrid>
                <a:gridCol w="3048001"/>
                <a:gridCol w="3048001"/>
              </a:tblGrid>
              <a:tr h="667366">
                <a:tc>
                  <a:txBody>
                    <a:bodyPr/>
                    <a:lstStyle/>
                    <a:p>
                      <a:pPr algn="ctr"/>
                      <a:r>
                        <a:rPr lang="es-CR" dirty="0" err="1" smtClean="0"/>
                        <a:t>Monitoring</a:t>
                      </a:r>
                      <a:endParaRPr lang="es-CR" dirty="0"/>
                    </a:p>
                  </a:txBody>
                  <a:tcPr/>
                </a:tc>
                <a:tc>
                  <a:txBody>
                    <a:bodyPr/>
                    <a:lstStyle/>
                    <a:p>
                      <a:pPr algn="ctr"/>
                      <a:r>
                        <a:rPr lang="es-CR" dirty="0" err="1" smtClean="0"/>
                        <a:t>Policies</a:t>
                      </a:r>
                      <a:endParaRPr lang="es-CR" dirty="0"/>
                    </a:p>
                  </a:txBody>
                  <a:tcPr/>
                </a:tc>
              </a:tr>
              <a:tr h="3470350">
                <a:tc>
                  <a:txBody>
                    <a:bodyPr/>
                    <a:lstStyle/>
                    <a:p>
                      <a:pPr marL="285750" indent="-285750">
                        <a:buFont typeface="Arial" panose="020B0604020202020204" pitchFamily="34" charset="0"/>
                        <a:buChar char="•"/>
                      </a:pPr>
                      <a:r>
                        <a:rPr lang="es-CR" sz="1800" dirty="0" err="1" smtClean="0"/>
                        <a:t>Integrated</a:t>
                      </a:r>
                      <a:r>
                        <a:rPr lang="es-CR" sz="1800" baseline="0" dirty="0" smtClean="0"/>
                        <a:t> </a:t>
                      </a:r>
                      <a:r>
                        <a:rPr lang="es-CR" sz="1800" baseline="0" dirty="0" err="1" smtClean="0"/>
                        <a:t>information</a:t>
                      </a:r>
                      <a:r>
                        <a:rPr lang="es-CR" sz="1800" baseline="0" dirty="0" smtClean="0"/>
                        <a:t> </a:t>
                      </a:r>
                      <a:r>
                        <a:rPr lang="es-CR" sz="1800" baseline="0" dirty="0" err="1" smtClean="0"/>
                        <a:t>system</a:t>
                      </a:r>
                      <a:endParaRPr lang="es-CR" sz="1800" dirty="0" smtClean="0"/>
                    </a:p>
                    <a:p>
                      <a:pPr marL="285750" indent="-285750">
                        <a:buFont typeface="Arial" panose="020B0604020202020204" pitchFamily="34" charset="0"/>
                        <a:buChar char="•"/>
                      </a:pPr>
                      <a:r>
                        <a:rPr lang="es-GT" sz="1800" kern="1200" dirty="0" smtClean="0">
                          <a:solidFill>
                            <a:schemeClr val="dk1"/>
                          </a:solidFill>
                          <a:latin typeface="+mn-lt"/>
                          <a:ea typeface="+mn-ea"/>
                          <a:cs typeface="+mn-cs"/>
                        </a:rPr>
                        <a:t>Sub regional </a:t>
                      </a:r>
                      <a:r>
                        <a:rPr lang="es-GT" sz="1800" kern="1200" dirty="0" err="1" smtClean="0">
                          <a:solidFill>
                            <a:schemeClr val="dk1"/>
                          </a:solidFill>
                          <a:latin typeface="+mn-lt"/>
                          <a:ea typeface="+mn-ea"/>
                          <a:cs typeface="+mn-cs"/>
                        </a:rPr>
                        <a:t>Observatory</a:t>
                      </a:r>
                      <a:r>
                        <a:rPr lang="es-GT" sz="1800" kern="1200" dirty="0" smtClean="0">
                          <a:solidFill>
                            <a:schemeClr val="dk1"/>
                          </a:solidFill>
                          <a:latin typeface="+mn-lt"/>
                          <a:ea typeface="+mn-ea"/>
                          <a:cs typeface="+mn-cs"/>
                        </a:rPr>
                        <a:t> </a:t>
                      </a:r>
                    </a:p>
                    <a:p>
                      <a:pPr marL="285750" indent="-285750">
                        <a:buFont typeface="Arial" panose="020B0604020202020204" pitchFamily="34" charset="0"/>
                        <a:buChar char="•"/>
                      </a:pPr>
                      <a:r>
                        <a:rPr lang="es-GT" sz="1800" kern="1200" baseline="0" dirty="0" err="1" smtClean="0">
                          <a:solidFill>
                            <a:schemeClr val="dk1"/>
                          </a:solidFill>
                          <a:latin typeface="+mn-lt"/>
                          <a:ea typeface="+mn-ea"/>
                          <a:cs typeface="+mn-cs"/>
                        </a:rPr>
                        <a:t>Including</a:t>
                      </a:r>
                      <a:r>
                        <a:rPr lang="es-GT" sz="1800" kern="1200" baseline="0" dirty="0" smtClean="0">
                          <a:solidFill>
                            <a:schemeClr val="dk1"/>
                          </a:solidFill>
                          <a:latin typeface="+mn-lt"/>
                          <a:ea typeface="+mn-ea"/>
                          <a:cs typeface="+mn-cs"/>
                        </a:rPr>
                        <a:t> consular </a:t>
                      </a:r>
                      <a:r>
                        <a:rPr lang="es-GT" sz="1800" kern="1200" baseline="0" dirty="0" err="1" smtClean="0">
                          <a:solidFill>
                            <a:schemeClr val="dk1"/>
                          </a:solidFill>
                          <a:latin typeface="+mn-lt"/>
                          <a:ea typeface="+mn-ea"/>
                          <a:cs typeface="+mn-cs"/>
                        </a:rPr>
                        <a:t>network</a:t>
                      </a:r>
                      <a:endParaRPr lang="es-GT" sz="1800" kern="1200" dirty="0" smtClean="0">
                        <a:solidFill>
                          <a:schemeClr val="dk1"/>
                        </a:solidFill>
                        <a:latin typeface="+mn-lt"/>
                        <a:ea typeface="+mn-ea"/>
                        <a:cs typeface="+mn-cs"/>
                      </a:endParaRPr>
                    </a:p>
                    <a:p>
                      <a:pPr marL="285750" indent="-285750">
                        <a:buFont typeface="Arial" panose="020B0604020202020204" pitchFamily="34" charset="0"/>
                        <a:buChar char="•"/>
                      </a:pPr>
                      <a:r>
                        <a:rPr lang="es-CR" sz="1800" kern="1200" baseline="0" dirty="0" err="1" smtClean="0">
                          <a:solidFill>
                            <a:schemeClr val="dk1"/>
                          </a:solidFill>
                          <a:latin typeface="+mn-lt"/>
                          <a:ea typeface="+mn-ea"/>
                          <a:cs typeface="+mn-cs"/>
                        </a:rPr>
                        <a:t>Improving</a:t>
                      </a:r>
                      <a:r>
                        <a:rPr lang="es-CR" sz="1800" kern="1200" baseline="0" dirty="0" smtClean="0">
                          <a:solidFill>
                            <a:schemeClr val="dk1"/>
                          </a:solidFill>
                          <a:latin typeface="+mn-lt"/>
                          <a:ea typeface="+mn-ea"/>
                          <a:cs typeface="+mn-cs"/>
                        </a:rPr>
                        <a:t> socio </a:t>
                      </a:r>
                      <a:r>
                        <a:rPr lang="es-CR" sz="1800" kern="1200" baseline="0" dirty="0" err="1" smtClean="0">
                          <a:solidFill>
                            <a:schemeClr val="dk1"/>
                          </a:solidFill>
                          <a:latin typeface="+mn-lt"/>
                          <a:ea typeface="+mn-ea"/>
                          <a:cs typeface="+mn-cs"/>
                        </a:rPr>
                        <a:t>demographic</a:t>
                      </a:r>
                      <a:r>
                        <a:rPr lang="es-CR" sz="1800" kern="1200" baseline="0" dirty="0" smtClean="0">
                          <a:solidFill>
                            <a:schemeClr val="dk1"/>
                          </a:solidFill>
                          <a:latin typeface="+mn-lt"/>
                          <a:ea typeface="+mn-ea"/>
                          <a:cs typeface="+mn-cs"/>
                        </a:rPr>
                        <a:t> and </a:t>
                      </a:r>
                      <a:r>
                        <a:rPr lang="es-CR" sz="1800" kern="1200" baseline="0" dirty="0" err="1" smtClean="0">
                          <a:solidFill>
                            <a:schemeClr val="dk1"/>
                          </a:solidFill>
                          <a:latin typeface="+mn-lt"/>
                          <a:ea typeface="+mn-ea"/>
                          <a:cs typeface="+mn-cs"/>
                        </a:rPr>
                        <a:t>epidemiological</a:t>
                      </a:r>
                      <a:r>
                        <a:rPr lang="es-CR" sz="1800" kern="1200" baseline="0" dirty="0" smtClean="0">
                          <a:solidFill>
                            <a:schemeClr val="dk1"/>
                          </a:solidFill>
                          <a:latin typeface="+mn-lt"/>
                          <a:ea typeface="+mn-ea"/>
                          <a:cs typeface="+mn-cs"/>
                        </a:rPr>
                        <a:t> </a:t>
                      </a:r>
                      <a:r>
                        <a:rPr lang="es-CR" sz="1800" kern="1200" baseline="0" dirty="0" err="1" smtClean="0">
                          <a:solidFill>
                            <a:schemeClr val="dk1"/>
                          </a:solidFill>
                          <a:latin typeface="+mn-lt"/>
                          <a:ea typeface="+mn-ea"/>
                          <a:cs typeface="+mn-cs"/>
                        </a:rPr>
                        <a:t>profiles</a:t>
                      </a:r>
                      <a:endParaRPr lang="es-CR" sz="1800" kern="1200" baseline="0" dirty="0" smtClean="0">
                        <a:solidFill>
                          <a:schemeClr val="dk1"/>
                        </a:solidFill>
                        <a:latin typeface="+mn-lt"/>
                        <a:ea typeface="+mn-ea"/>
                        <a:cs typeface="+mn-cs"/>
                      </a:endParaRP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800" dirty="0" err="1" smtClean="0"/>
                        <a:t>Including</a:t>
                      </a:r>
                      <a:r>
                        <a:rPr lang="es-CR" sz="1800" baseline="0" dirty="0" smtClean="0"/>
                        <a:t> </a:t>
                      </a:r>
                      <a:r>
                        <a:rPr lang="es-CR" sz="1800" baseline="0" dirty="0" err="1" smtClean="0"/>
                        <a:t>topin</a:t>
                      </a:r>
                      <a:r>
                        <a:rPr lang="es-CR" sz="1800" baseline="0" dirty="0" smtClean="0"/>
                        <a:t> in </a:t>
                      </a:r>
                      <a:r>
                        <a:rPr lang="es-CR" sz="1800" baseline="0" dirty="0" err="1" smtClean="0"/>
                        <a:t>Forums</a:t>
                      </a:r>
                      <a:r>
                        <a:rPr lang="es-CR" sz="1800" dirty="0" smtClean="0"/>
                        <a:t>: RCM, OCAM,</a:t>
                      </a:r>
                      <a:r>
                        <a:rPr lang="es-CR" sz="1800" baseline="0" dirty="0" smtClean="0"/>
                        <a:t> COMISCA.</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800" baseline="0" dirty="0" err="1" smtClean="0"/>
                        <a:t>Review</a:t>
                      </a:r>
                      <a:r>
                        <a:rPr lang="es-CR" sz="1800" baseline="0" dirty="0" smtClean="0"/>
                        <a:t> of </a:t>
                      </a:r>
                      <a:r>
                        <a:rPr lang="es-CR" sz="1800" baseline="0" dirty="0" err="1" smtClean="0"/>
                        <a:t>national</a:t>
                      </a:r>
                      <a:r>
                        <a:rPr lang="es-CR" sz="1800" baseline="0" dirty="0" smtClean="0"/>
                        <a:t> </a:t>
                      </a:r>
                      <a:r>
                        <a:rPr lang="es-CR" sz="1800" baseline="0" dirty="0" err="1" smtClean="0"/>
                        <a:t>policies</a:t>
                      </a:r>
                      <a:endParaRPr lang="es-CR" sz="1800" baseline="0" dirty="0" smtClean="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800" kern="1200" baseline="0" dirty="0" err="1" smtClean="0">
                          <a:solidFill>
                            <a:schemeClr val="dk1"/>
                          </a:solidFill>
                          <a:latin typeface="+mn-lt"/>
                          <a:ea typeface="+mn-ea"/>
                          <a:cs typeface="+mn-cs"/>
                        </a:rPr>
                        <a:t>Guildelines</a:t>
                      </a:r>
                      <a:r>
                        <a:rPr lang="es-CR" sz="1800" kern="1200" baseline="0" dirty="0" smtClean="0">
                          <a:solidFill>
                            <a:schemeClr val="dk1"/>
                          </a:solidFill>
                          <a:latin typeface="+mn-lt"/>
                          <a:ea typeface="+mn-ea"/>
                          <a:cs typeface="+mn-cs"/>
                        </a:rPr>
                        <a:t> to </a:t>
                      </a:r>
                      <a:r>
                        <a:rPr lang="es-CR" sz="1800" kern="1200" baseline="0" dirty="0" err="1" smtClean="0">
                          <a:solidFill>
                            <a:schemeClr val="dk1"/>
                          </a:solidFill>
                          <a:latin typeface="+mn-lt"/>
                          <a:ea typeface="+mn-ea"/>
                          <a:cs typeface="+mn-cs"/>
                        </a:rPr>
                        <a:t>apply</a:t>
                      </a:r>
                      <a:r>
                        <a:rPr lang="es-CR" sz="1800" kern="1200" baseline="0" dirty="0" smtClean="0">
                          <a:solidFill>
                            <a:schemeClr val="dk1"/>
                          </a:solidFill>
                          <a:latin typeface="+mn-lt"/>
                          <a:ea typeface="+mn-ea"/>
                          <a:cs typeface="+mn-cs"/>
                        </a:rPr>
                        <a:t> legal </a:t>
                      </a:r>
                      <a:r>
                        <a:rPr lang="es-CR" sz="1800" kern="1200" baseline="0" dirty="0" err="1" smtClean="0">
                          <a:solidFill>
                            <a:schemeClr val="dk1"/>
                          </a:solidFill>
                          <a:latin typeface="+mn-lt"/>
                          <a:ea typeface="+mn-ea"/>
                          <a:cs typeface="+mn-cs"/>
                        </a:rPr>
                        <a:t>frameworks</a:t>
                      </a:r>
                      <a:r>
                        <a:rPr lang="es-CR" sz="1800" kern="1200" baseline="0" dirty="0" smtClean="0">
                          <a:solidFill>
                            <a:schemeClr val="dk1"/>
                          </a:solidFill>
                          <a:latin typeface="+mn-lt"/>
                          <a:ea typeface="+mn-ea"/>
                          <a:cs typeface="+mn-cs"/>
                        </a:rPr>
                        <a:t> to </a:t>
                      </a:r>
                      <a:r>
                        <a:rPr lang="es-CR" sz="1800" kern="1200" baseline="0" dirty="0" err="1" smtClean="0">
                          <a:solidFill>
                            <a:schemeClr val="dk1"/>
                          </a:solidFill>
                          <a:latin typeface="+mn-lt"/>
                          <a:ea typeface="+mn-ea"/>
                          <a:cs typeface="+mn-cs"/>
                        </a:rPr>
                        <a:t>include</a:t>
                      </a:r>
                      <a:r>
                        <a:rPr lang="es-CR" sz="1800" kern="1200" baseline="0" dirty="0" smtClean="0">
                          <a:solidFill>
                            <a:schemeClr val="dk1"/>
                          </a:solidFill>
                          <a:latin typeface="+mn-lt"/>
                          <a:ea typeface="+mn-ea"/>
                          <a:cs typeface="+mn-cs"/>
                        </a:rPr>
                        <a:t> </a:t>
                      </a:r>
                      <a:r>
                        <a:rPr lang="es-CR" sz="1800" kern="1200" baseline="0" dirty="0" err="1" smtClean="0">
                          <a:solidFill>
                            <a:schemeClr val="dk1"/>
                          </a:solidFill>
                          <a:latin typeface="+mn-lt"/>
                          <a:ea typeface="+mn-ea"/>
                          <a:cs typeface="+mn-cs"/>
                        </a:rPr>
                        <a:t>migrant</a:t>
                      </a:r>
                      <a:r>
                        <a:rPr lang="es-CR" sz="1800" kern="1200" baseline="0" dirty="0" smtClean="0">
                          <a:solidFill>
                            <a:schemeClr val="dk1"/>
                          </a:solidFill>
                          <a:latin typeface="+mn-lt"/>
                          <a:ea typeface="+mn-ea"/>
                          <a:cs typeface="+mn-cs"/>
                        </a:rPr>
                        <a:t> </a:t>
                      </a:r>
                      <a:r>
                        <a:rPr lang="es-CR" sz="1800" kern="1200" baseline="0" dirty="0" err="1" smtClean="0">
                          <a:solidFill>
                            <a:schemeClr val="dk1"/>
                          </a:solidFill>
                          <a:latin typeface="+mn-lt"/>
                          <a:ea typeface="+mn-ea"/>
                          <a:cs typeface="+mn-cs"/>
                        </a:rPr>
                        <a:t>populations</a:t>
                      </a:r>
                      <a:endParaRPr lang="es-CR" sz="1800" kern="1200" baseline="0" dirty="0" smtClean="0">
                        <a:solidFill>
                          <a:schemeClr val="dk1"/>
                        </a:solidFill>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800" b="0" kern="1200" dirty="0" err="1" smtClean="0">
                          <a:solidFill>
                            <a:schemeClr val="dk1"/>
                          </a:solidFill>
                          <a:latin typeface="+mn-lt"/>
                          <a:ea typeface="+mn-ea"/>
                          <a:cs typeface="+mn-cs"/>
                        </a:rPr>
                        <a:t>Legislation</a:t>
                      </a:r>
                      <a:r>
                        <a:rPr lang="es-CR" sz="1800" b="0" kern="1200" dirty="0" smtClean="0">
                          <a:solidFill>
                            <a:schemeClr val="dk1"/>
                          </a:solidFill>
                          <a:latin typeface="+mn-lt"/>
                          <a:ea typeface="+mn-ea"/>
                          <a:cs typeface="+mn-cs"/>
                        </a:rPr>
                        <a:t> to</a:t>
                      </a:r>
                      <a:r>
                        <a:rPr lang="es-CR" sz="1800" b="0" kern="1200" baseline="0" dirty="0" smtClean="0">
                          <a:solidFill>
                            <a:schemeClr val="dk1"/>
                          </a:solidFill>
                          <a:latin typeface="+mn-lt"/>
                          <a:ea typeface="+mn-ea"/>
                          <a:cs typeface="+mn-cs"/>
                        </a:rPr>
                        <a:t> </a:t>
                      </a:r>
                      <a:r>
                        <a:rPr lang="es-CR" sz="1800" b="0" kern="1200" baseline="0" dirty="0" err="1" smtClean="0">
                          <a:solidFill>
                            <a:schemeClr val="dk1"/>
                          </a:solidFill>
                          <a:latin typeface="+mn-lt"/>
                          <a:ea typeface="+mn-ea"/>
                          <a:cs typeface="+mn-cs"/>
                        </a:rPr>
                        <a:t>prevent</a:t>
                      </a:r>
                      <a:r>
                        <a:rPr lang="es-CR" sz="1800" b="0" kern="1200" baseline="0" dirty="0" smtClean="0">
                          <a:solidFill>
                            <a:schemeClr val="dk1"/>
                          </a:solidFill>
                          <a:latin typeface="+mn-lt"/>
                          <a:ea typeface="+mn-ea"/>
                          <a:cs typeface="+mn-cs"/>
                        </a:rPr>
                        <a:t> </a:t>
                      </a:r>
                      <a:r>
                        <a:rPr lang="es-CR" sz="1800" b="0" kern="1200" baseline="0" dirty="0" err="1" smtClean="0">
                          <a:solidFill>
                            <a:schemeClr val="dk1"/>
                          </a:solidFill>
                          <a:latin typeface="+mn-lt"/>
                          <a:ea typeface="+mn-ea"/>
                          <a:cs typeface="+mn-cs"/>
                        </a:rPr>
                        <a:t>discrimination</a:t>
                      </a:r>
                      <a:endParaRPr lang="es-CR" sz="18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17269920"/>
              </p:ext>
            </p:extLst>
          </p:nvPr>
        </p:nvGraphicFramePr>
        <p:xfrm>
          <a:off x="2915816" y="3429000"/>
          <a:ext cx="6063550" cy="3200400"/>
        </p:xfrm>
        <a:graphic>
          <a:graphicData uri="http://schemas.openxmlformats.org/drawingml/2006/table">
            <a:tbl>
              <a:tblPr firstRow="1" bandRow="1">
                <a:tableStyleId>{5C22544A-7EE6-4342-B048-85BDC9FD1C3A}</a:tableStyleId>
              </a:tblPr>
              <a:tblGrid>
                <a:gridCol w="3031775"/>
                <a:gridCol w="3031775"/>
              </a:tblGrid>
              <a:tr h="149736">
                <a:tc>
                  <a:txBody>
                    <a:bodyPr/>
                    <a:lstStyle/>
                    <a:p>
                      <a:pPr algn="ctr"/>
                      <a:r>
                        <a:rPr lang="es-CR" dirty="0" smtClean="0"/>
                        <a:t>Sensible</a:t>
                      </a:r>
                      <a:r>
                        <a:rPr lang="es-CR" baseline="0" dirty="0" smtClean="0"/>
                        <a:t> </a:t>
                      </a:r>
                      <a:r>
                        <a:rPr lang="es-CR" baseline="0" dirty="0" err="1" smtClean="0"/>
                        <a:t>services</a:t>
                      </a:r>
                      <a:endParaRPr lang="es-CR" dirty="0"/>
                    </a:p>
                  </a:txBody>
                  <a:tcPr/>
                </a:tc>
                <a:tc>
                  <a:txBody>
                    <a:bodyPr/>
                    <a:lstStyle/>
                    <a:p>
                      <a:pPr algn="ctr"/>
                      <a:r>
                        <a:rPr lang="en-US" dirty="0" smtClean="0"/>
                        <a:t>Partnerships</a:t>
                      </a:r>
                      <a:endParaRPr lang="es-CR" dirty="0"/>
                    </a:p>
                  </a:txBody>
                  <a:tcPr/>
                </a:tc>
              </a:tr>
              <a:tr h="370840">
                <a:tc>
                  <a:txBody>
                    <a:bodyPr/>
                    <a:lstStyle/>
                    <a:p>
                      <a:pPr marL="285750" indent="-285750">
                        <a:buFont typeface="Arial" panose="020B0604020202020204" pitchFamily="34" charset="0"/>
                        <a:buChar char="•"/>
                      </a:pPr>
                      <a:r>
                        <a:rPr lang="es-CR" sz="1800" kern="1200" baseline="0" dirty="0" err="1" smtClean="0">
                          <a:solidFill>
                            <a:schemeClr val="dk1"/>
                          </a:solidFill>
                          <a:latin typeface="+mn-lt"/>
                          <a:ea typeface="+mn-ea"/>
                          <a:cs typeface="+mn-cs"/>
                        </a:rPr>
                        <a:t>Sensitization</a:t>
                      </a:r>
                      <a:r>
                        <a:rPr lang="es-CR" sz="1800" kern="1200" baseline="0" dirty="0" smtClean="0">
                          <a:solidFill>
                            <a:schemeClr val="dk1"/>
                          </a:solidFill>
                          <a:latin typeface="+mn-lt"/>
                          <a:ea typeface="+mn-ea"/>
                          <a:cs typeface="+mn-cs"/>
                        </a:rPr>
                        <a:t> of human </a:t>
                      </a:r>
                      <a:r>
                        <a:rPr lang="es-CR" sz="1800" kern="1200" baseline="0" dirty="0" err="1" smtClean="0">
                          <a:solidFill>
                            <a:schemeClr val="dk1"/>
                          </a:solidFill>
                          <a:latin typeface="+mn-lt"/>
                          <a:ea typeface="+mn-ea"/>
                          <a:cs typeface="+mn-cs"/>
                        </a:rPr>
                        <a:t>resource</a:t>
                      </a:r>
                      <a:endParaRPr lang="es-CR" sz="1800"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s-CR" sz="1800" kern="1200" baseline="0" dirty="0" err="1" smtClean="0">
                          <a:solidFill>
                            <a:schemeClr val="dk1"/>
                          </a:solidFill>
                          <a:latin typeface="+mn-lt"/>
                          <a:ea typeface="+mn-ea"/>
                          <a:cs typeface="+mn-cs"/>
                        </a:rPr>
                        <a:t>Guidelines</a:t>
                      </a:r>
                      <a:r>
                        <a:rPr lang="es-CR" sz="1800" kern="1200" baseline="0" dirty="0" smtClean="0">
                          <a:solidFill>
                            <a:schemeClr val="dk1"/>
                          </a:solidFill>
                          <a:latin typeface="+mn-lt"/>
                          <a:ea typeface="+mn-ea"/>
                          <a:cs typeface="+mn-cs"/>
                        </a:rPr>
                        <a:t> to </a:t>
                      </a:r>
                      <a:r>
                        <a:rPr lang="es-CR" sz="1800" kern="1200" baseline="0" dirty="0" err="1" smtClean="0">
                          <a:solidFill>
                            <a:schemeClr val="dk1"/>
                          </a:solidFill>
                          <a:latin typeface="+mn-lt"/>
                          <a:ea typeface="+mn-ea"/>
                          <a:cs typeface="+mn-cs"/>
                        </a:rPr>
                        <a:t>detect</a:t>
                      </a:r>
                      <a:r>
                        <a:rPr lang="es-CR" sz="1800" kern="1200" baseline="0" dirty="0" smtClean="0">
                          <a:solidFill>
                            <a:schemeClr val="dk1"/>
                          </a:solidFill>
                          <a:latin typeface="+mn-lt"/>
                          <a:ea typeface="+mn-ea"/>
                          <a:cs typeface="+mn-cs"/>
                        </a:rPr>
                        <a:t> </a:t>
                      </a:r>
                      <a:r>
                        <a:rPr lang="es-CR" sz="1800" kern="1200" baseline="0" dirty="0" err="1" smtClean="0">
                          <a:solidFill>
                            <a:schemeClr val="dk1"/>
                          </a:solidFill>
                          <a:latin typeface="+mn-lt"/>
                          <a:ea typeface="+mn-ea"/>
                          <a:cs typeface="+mn-cs"/>
                        </a:rPr>
                        <a:t>risky</a:t>
                      </a:r>
                      <a:r>
                        <a:rPr lang="es-CR" sz="1800" kern="1200" baseline="0" dirty="0" smtClean="0">
                          <a:solidFill>
                            <a:schemeClr val="dk1"/>
                          </a:solidFill>
                          <a:latin typeface="+mn-lt"/>
                          <a:ea typeface="+mn-ea"/>
                          <a:cs typeface="+mn-cs"/>
                        </a:rPr>
                        <a:t> </a:t>
                      </a:r>
                      <a:r>
                        <a:rPr lang="es-CR" sz="1800" kern="1200" baseline="0" dirty="0" err="1" smtClean="0">
                          <a:solidFill>
                            <a:schemeClr val="dk1"/>
                          </a:solidFill>
                          <a:latin typeface="+mn-lt"/>
                          <a:ea typeface="+mn-ea"/>
                          <a:cs typeface="+mn-cs"/>
                        </a:rPr>
                        <a:t>conditions</a:t>
                      </a:r>
                      <a:r>
                        <a:rPr lang="es-CR" sz="1800" kern="1200" baseline="0" dirty="0" smtClean="0">
                          <a:solidFill>
                            <a:schemeClr val="dk1"/>
                          </a:solidFill>
                          <a:latin typeface="+mn-lt"/>
                          <a:ea typeface="+mn-ea"/>
                          <a:cs typeface="+mn-cs"/>
                        </a:rPr>
                        <a:t> and </a:t>
                      </a:r>
                      <a:r>
                        <a:rPr lang="es-CR" sz="1800" kern="1200" baseline="0" dirty="0" err="1" smtClean="0">
                          <a:solidFill>
                            <a:schemeClr val="dk1"/>
                          </a:solidFill>
                          <a:latin typeface="+mn-lt"/>
                          <a:ea typeface="+mn-ea"/>
                          <a:cs typeface="+mn-cs"/>
                        </a:rPr>
                        <a:t>management</a:t>
                      </a:r>
                      <a:r>
                        <a:rPr lang="es-CR" sz="1800" kern="1200" baseline="0" dirty="0" smtClean="0">
                          <a:solidFill>
                            <a:schemeClr val="dk1"/>
                          </a:solidFill>
                          <a:latin typeface="+mn-lt"/>
                          <a:ea typeface="+mn-ea"/>
                          <a:cs typeface="+mn-cs"/>
                        </a:rPr>
                        <a:t> of </a:t>
                      </a:r>
                      <a:r>
                        <a:rPr lang="es-CR" sz="1800" kern="1200" baseline="0" dirty="0" err="1" smtClean="0">
                          <a:solidFill>
                            <a:schemeClr val="dk1"/>
                          </a:solidFill>
                          <a:latin typeface="+mn-lt"/>
                          <a:ea typeface="+mn-ea"/>
                          <a:cs typeface="+mn-cs"/>
                        </a:rPr>
                        <a:t>priority</a:t>
                      </a:r>
                      <a:r>
                        <a:rPr lang="es-CR" sz="1800" kern="1200" baseline="0" dirty="0" smtClean="0">
                          <a:solidFill>
                            <a:schemeClr val="dk1"/>
                          </a:solidFill>
                          <a:latin typeface="+mn-lt"/>
                          <a:ea typeface="+mn-ea"/>
                          <a:cs typeface="+mn-cs"/>
                        </a:rPr>
                        <a:t> cases</a:t>
                      </a:r>
                    </a:p>
                    <a:p>
                      <a:pPr marL="285750" indent="-285750">
                        <a:buFont typeface="Arial" panose="020B0604020202020204" pitchFamily="34" charset="0"/>
                        <a:buChar char="•"/>
                      </a:pPr>
                      <a:r>
                        <a:rPr lang="es-CR" sz="1800" kern="1200" baseline="0" dirty="0" err="1" smtClean="0">
                          <a:solidFill>
                            <a:schemeClr val="dk1"/>
                          </a:solidFill>
                          <a:latin typeface="+mn-lt"/>
                          <a:ea typeface="+mn-ea"/>
                          <a:cs typeface="+mn-cs"/>
                        </a:rPr>
                        <a:t>Including</a:t>
                      </a:r>
                      <a:r>
                        <a:rPr lang="es-CR" sz="1800" kern="1200" baseline="0" dirty="0" smtClean="0">
                          <a:solidFill>
                            <a:schemeClr val="dk1"/>
                          </a:solidFill>
                          <a:latin typeface="+mn-lt"/>
                          <a:ea typeface="+mn-ea"/>
                          <a:cs typeface="+mn-cs"/>
                        </a:rPr>
                        <a:t> </a:t>
                      </a:r>
                      <a:r>
                        <a:rPr lang="es-CR" sz="1800" kern="1200" baseline="0" dirty="0" err="1" smtClean="0">
                          <a:solidFill>
                            <a:schemeClr val="dk1"/>
                          </a:solidFill>
                          <a:latin typeface="+mn-lt"/>
                          <a:ea typeface="+mn-ea"/>
                          <a:cs typeface="+mn-cs"/>
                        </a:rPr>
                        <a:t>topic</a:t>
                      </a:r>
                      <a:r>
                        <a:rPr lang="es-CR" sz="1800" kern="1200" baseline="0" dirty="0" smtClean="0">
                          <a:solidFill>
                            <a:schemeClr val="dk1"/>
                          </a:solidFill>
                          <a:latin typeface="+mn-lt"/>
                          <a:ea typeface="+mn-ea"/>
                          <a:cs typeface="+mn-cs"/>
                        </a:rPr>
                        <a:t> in </a:t>
                      </a:r>
                      <a:r>
                        <a:rPr lang="es-CR" sz="1800" kern="1200" baseline="0" dirty="0" err="1" smtClean="0">
                          <a:solidFill>
                            <a:schemeClr val="dk1"/>
                          </a:solidFill>
                          <a:latin typeface="+mn-lt"/>
                          <a:ea typeface="+mn-ea"/>
                          <a:cs typeface="+mn-cs"/>
                        </a:rPr>
                        <a:t>health’s</a:t>
                      </a:r>
                      <a:r>
                        <a:rPr lang="es-CR" sz="1800" kern="1200" baseline="0" dirty="0" smtClean="0">
                          <a:solidFill>
                            <a:schemeClr val="dk1"/>
                          </a:solidFill>
                          <a:latin typeface="+mn-lt"/>
                          <a:ea typeface="+mn-ea"/>
                          <a:cs typeface="+mn-cs"/>
                        </a:rPr>
                        <a:t> sector  currículum</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sz="1800" kern="1200" dirty="0" err="1" smtClean="0">
                          <a:solidFill>
                            <a:schemeClr val="dk1"/>
                          </a:solidFill>
                          <a:latin typeface="+mn-lt"/>
                          <a:ea typeface="+mn-ea"/>
                          <a:cs typeface="+mn-cs"/>
                        </a:rPr>
                        <a:t>Sensitization</a:t>
                      </a:r>
                      <a:r>
                        <a:rPr lang="es-GT" sz="1800" kern="1200" dirty="0" smtClean="0">
                          <a:solidFill>
                            <a:schemeClr val="dk1"/>
                          </a:solidFill>
                          <a:latin typeface="+mn-lt"/>
                          <a:ea typeface="+mn-ea"/>
                          <a:cs typeface="+mn-cs"/>
                        </a:rPr>
                        <a:t> </a:t>
                      </a:r>
                      <a:r>
                        <a:rPr lang="es-GT" sz="1800" kern="1200" dirty="0" err="1" smtClean="0">
                          <a:solidFill>
                            <a:schemeClr val="dk1"/>
                          </a:solidFill>
                          <a:latin typeface="+mn-lt"/>
                          <a:ea typeface="+mn-ea"/>
                          <a:cs typeface="+mn-cs"/>
                        </a:rPr>
                        <a:t>campaigns</a:t>
                      </a:r>
                      <a:endParaRPr lang="es-GT" sz="1800" kern="1200" baseline="0" dirty="0" smtClean="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s-CR" sz="1800" kern="1200" dirty="0" err="1" smtClean="0">
                          <a:solidFill>
                            <a:schemeClr val="dk1"/>
                          </a:solidFill>
                          <a:latin typeface="+mn-lt"/>
                          <a:ea typeface="+mn-ea"/>
                          <a:cs typeface="+mn-cs"/>
                        </a:rPr>
                        <a:t>Establishing</a:t>
                      </a:r>
                      <a:r>
                        <a:rPr lang="es-CR" sz="1800" kern="1200" dirty="0" smtClean="0">
                          <a:solidFill>
                            <a:schemeClr val="dk1"/>
                          </a:solidFill>
                          <a:latin typeface="+mn-lt"/>
                          <a:ea typeface="+mn-ea"/>
                          <a:cs typeface="+mn-cs"/>
                        </a:rPr>
                        <a:t> </a:t>
                      </a:r>
                      <a:r>
                        <a:rPr lang="es-CR" sz="1800" kern="1200" dirty="0" err="1" smtClean="0">
                          <a:solidFill>
                            <a:schemeClr val="dk1"/>
                          </a:solidFill>
                          <a:latin typeface="+mn-lt"/>
                          <a:ea typeface="+mn-ea"/>
                          <a:cs typeface="+mn-cs"/>
                        </a:rPr>
                        <a:t>multinational</a:t>
                      </a:r>
                      <a:r>
                        <a:rPr lang="es-CR" sz="1800" kern="1200" dirty="0" smtClean="0">
                          <a:solidFill>
                            <a:schemeClr val="dk1"/>
                          </a:solidFill>
                          <a:latin typeface="+mn-lt"/>
                          <a:ea typeface="+mn-ea"/>
                          <a:cs typeface="+mn-cs"/>
                        </a:rPr>
                        <a:t> </a:t>
                      </a:r>
                      <a:r>
                        <a:rPr lang="es-CR" sz="1800" kern="1200" dirty="0" err="1" smtClean="0">
                          <a:solidFill>
                            <a:schemeClr val="dk1"/>
                          </a:solidFill>
                          <a:latin typeface="+mn-lt"/>
                          <a:ea typeface="+mn-ea"/>
                          <a:cs typeface="+mn-cs"/>
                        </a:rPr>
                        <a:t>agreements</a:t>
                      </a:r>
                      <a:r>
                        <a:rPr lang="es-CR" sz="1800" kern="1200" dirty="0" smtClean="0">
                          <a:solidFill>
                            <a:schemeClr val="dk1"/>
                          </a:solidFill>
                          <a:latin typeface="+mn-lt"/>
                          <a:ea typeface="+mn-ea"/>
                          <a:cs typeface="+mn-cs"/>
                        </a:rPr>
                        <a:t> to </a:t>
                      </a:r>
                      <a:r>
                        <a:rPr lang="es-CR" sz="1800" kern="1200" dirty="0" err="1" smtClean="0">
                          <a:solidFill>
                            <a:schemeClr val="dk1"/>
                          </a:solidFill>
                          <a:latin typeface="+mn-lt"/>
                          <a:ea typeface="+mn-ea"/>
                          <a:cs typeface="+mn-cs"/>
                        </a:rPr>
                        <a:t>improve</a:t>
                      </a:r>
                      <a:r>
                        <a:rPr lang="es-CR" sz="1800" kern="1200" dirty="0" smtClean="0">
                          <a:solidFill>
                            <a:schemeClr val="dk1"/>
                          </a:solidFill>
                          <a:latin typeface="+mn-lt"/>
                          <a:ea typeface="+mn-ea"/>
                          <a:cs typeface="+mn-cs"/>
                        </a:rPr>
                        <a:t> </a:t>
                      </a:r>
                      <a:r>
                        <a:rPr lang="es-CR" sz="1800" kern="1200" dirty="0" err="1" smtClean="0">
                          <a:solidFill>
                            <a:schemeClr val="dk1"/>
                          </a:solidFill>
                          <a:latin typeface="+mn-lt"/>
                          <a:ea typeface="+mn-ea"/>
                          <a:cs typeface="+mn-cs"/>
                        </a:rPr>
                        <a:t>communication</a:t>
                      </a:r>
                      <a:r>
                        <a:rPr lang="es-CR" sz="1800" kern="1200" dirty="0" smtClean="0">
                          <a:solidFill>
                            <a:schemeClr val="dk1"/>
                          </a:solidFill>
                          <a:latin typeface="+mn-lt"/>
                          <a:ea typeface="+mn-ea"/>
                          <a:cs typeface="+mn-cs"/>
                        </a:rPr>
                        <a:t> and </a:t>
                      </a:r>
                      <a:r>
                        <a:rPr lang="es-CR" sz="1800" kern="1200" dirty="0" err="1" smtClean="0">
                          <a:solidFill>
                            <a:schemeClr val="dk1"/>
                          </a:solidFill>
                          <a:latin typeface="+mn-lt"/>
                          <a:ea typeface="+mn-ea"/>
                          <a:cs typeface="+mn-cs"/>
                        </a:rPr>
                        <a:t>coordination</a:t>
                      </a:r>
                      <a:endParaRPr lang="es-CR" sz="1800" kern="1200" dirty="0" smtClean="0">
                        <a:solidFill>
                          <a:schemeClr val="dk1"/>
                        </a:solidFill>
                        <a:latin typeface="+mn-lt"/>
                        <a:ea typeface="+mn-ea"/>
                        <a:cs typeface="+mn-cs"/>
                      </a:endParaRPr>
                    </a:p>
                    <a:p>
                      <a:pPr marL="285750" indent="-285750">
                        <a:buFont typeface="Arial" panose="020B0604020202020204" pitchFamily="34" charset="0"/>
                        <a:buChar char="•"/>
                      </a:pPr>
                      <a:r>
                        <a:rPr lang="es-CR" sz="1800" kern="1200" dirty="0" err="1" smtClean="0">
                          <a:solidFill>
                            <a:schemeClr val="dk1"/>
                          </a:solidFill>
                          <a:latin typeface="+mn-lt"/>
                          <a:ea typeface="+mn-ea"/>
                          <a:cs typeface="+mn-cs"/>
                        </a:rPr>
                        <a:t>Mapping</a:t>
                      </a:r>
                      <a:r>
                        <a:rPr lang="es-CR" sz="1800" kern="1200" dirty="0" smtClean="0">
                          <a:solidFill>
                            <a:schemeClr val="dk1"/>
                          </a:solidFill>
                          <a:latin typeface="+mn-lt"/>
                          <a:ea typeface="+mn-ea"/>
                          <a:cs typeface="+mn-cs"/>
                        </a:rPr>
                        <a:t> of </a:t>
                      </a:r>
                      <a:r>
                        <a:rPr lang="es-CR" sz="1800" kern="1200" dirty="0" err="1" smtClean="0">
                          <a:solidFill>
                            <a:schemeClr val="dk1"/>
                          </a:solidFill>
                          <a:latin typeface="+mn-lt"/>
                          <a:ea typeface="+mn-ea"/>
                          <a:cs typeface="+mn-cs"/>
                        </a:rPr>
                        <a:t>players</a:t>
                      </a:r>
                      <a:r>
                        <a:rPr lang="es-CR" sz="1800" kern="1200" baseline="0" dirty="0" smtClean="0">
                          <a:solidFill>
                            <a:schemeClr val="dk1"/>
                          </a:solidFill>
                          <a:latin typeface="+mn-lt"/>
                          <a:ea typeface="+mn-ea"/>
                          <a:cs typeface="+mn-cs"/>
                        </a:rPr>
                        <a:t> </a:t>
                      </a:r>
                    </a:p>
                    <a:p>
                      <a:pPr marL="285750" indent="-285750">
                        <a:buFont typeface="Arial" panose="020B0604020202020204" pitchFamily="34" charset="0"/>
                        <a:buChar char="•"/>
                      </a:pPr>
                      <a:r>
                        <a:rPr lang="es-CR" sz="1800" kern="1200" baseline="0" dirty="0" smtClean="0">
                          <a:solidFill>
                            <a:schemeClr val="dk1"/>
                          </a:solidFill>
                          <a:latin typeface="+mn-lt"/>
                          <a:ea typeface="+mn-ea"/>
                          <a:cs typeface="+mn-cs"/>
                        </a:rPr>
                        <a:t>Sectorial </a:t>
                      </a:r>
                      <a:r>
                        <a:rPr lang="es-CR" sz="1800" kern="1200" baseline="0" dirty="0" err="1" smtClean="0">
                          <a:solidFill>
                            <a:schemeClr val="dk1"/>
                          </a:solidFill>
                          <a:latin typeface="+mn-lt"/>
                          <a:ea typeface="+mn-ea"/>
                          <a:cs typeface="+mn-cs"/>
                        </a:rPr>
                        <a:t>analysis</a:t>
                      </a:r>
                      <a:r>
                        <a:rPr lang="es-CR" sz="1800" kern="1200" baseline="0" dirty="0" smtClean="0">
                          <a:solidFill>
                            <a:schemeClr val="dk1"/>
                          </a:solidFill>
                          <a:latin typeface="+mn-lt"/>
                          <a:ea typeface="+mn-ea"/>
                          <a:cs typeface="+mn-cs"/>
                        </a:rPr>
                        <a:t> </a:t>
                      </a:r>
                      <a:r>
                        <a:rPr lang="es-CR" sz="1800" kern="1200" baseline="0" dirty="0" err="1" smtClean="0">
                          <a:solidFill>
                            <a:schemeClr val="dk1"/>
                          </a:solidFill>
                          <a:latin typeface="+mn-lt"/>
                          <a:ea typeface="+mn-ea"/>
                          <a:cs typeface="+mn-cs"/>
                        </a:rPr>
                        <a:t>table</a:t>
                      </a:r>
                      <a:r>
                        <a:rPr lang="es-CR" sz="1800" kern="1200" baseline="0" dirty="0" smtClean="0">
                          <a:solidFill>
                            <a:schemeClr val="dk1"/>
                          </a:solidFill>
                          <a:latin typeface="+mn-lt"/>
                          <a:ea typeface="+mn-ea"/>
                          <a:cs typeface="+mn-cs"/>
                        </a:rPr>
                        <a:t> </a:t>
                      </a:r>
                    </a:p>
                    <a:p>
                      <a:pPr marL="285750" indent="-285750">
                        <a:buFont typeface="Arial" panose="020B0604020202020204" pitchFamily="34" charset="0"/>
                        <a:buChar char="•"/>
                      </a:pPr>
                      <a:r>
                        <a:rPr lang="en-US" sz="1800" kern="1200" baseline="0" dirty="0" smtClean="0">
                          <a:solidFill>
                            <a:schemeClr val="dk1"/>
                          </a:solidFill>
                          <a:latin typeface="+mn-lt"/>
                          <a:ea typeface="+mn-ea"/>
                          <a:cs typeface="+mn-cs"/>
                        </a:rPr>
                        <a:t>Establishing multinational and multisectoral protocols </a:t>
                      </a:r>
                      <a:endParaRPr lang="es-CR" sz="1800"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s-CR" sz="1800" b="1" u="sng" kern="1200" baseline="0" dirty="0" smtClean="0">
                          <a:solidFill>
                            <a:schemeClr val="dk1"/>
                          </a:solidFill>
                          <a:latin typeface="+mn-lt"/>
                          <a:ea typeface="+mn-ea"/>
                          <a:cs typeface="+mn-cs"/>
                        </a:rPr>
                        <a:t>Link </a:t>
                      </a:r>
                      <a:r>
                        <a:rPr lang="es-CR" sz="1800" b="1" u="sng" kern="1200" baseline="0" dirty="0" err="1" smtClean="0">
                          <a:solidFill>
                            <a:schemeClr val="dk1"/>
                          </a:solidFill>
                          <a:latin typeface="+mn-lt"/>
                          <a:ea typeface="+mn-ea"/>
                          <a:cs typeface="+mn-cs"/>
                        </a:rPr>
                        <a:t>sectors</a:t>
                      </a:r>
                      <a:r>
                        <a:rPr lang="es-CR" sz="1800" b="1" u="sng" kern="1200" baseline="0" dirty="0" smtClean="0">
                          <a:solidFill>
                            <a:schemeClr val="dk1"/>
                          </a:solidFill>
                          <a:latin typeface="+mn-lt"/>
                          <a:ea typeface="+mn-ea"/>
                          <a:cs typeface="+mn-cs"/>
                        </a:rPr>
                        <a:t>:  </a:t>
                      </a:r>
                      <a:r>
                        <a:rPr lang="es-CR" sz="1800" b="1" u="sng" kern="1200" baseline="0" dirty="0" err="1" smtClean="0">
                          <a:solidFill>
                            <a:schemeClr val="dk1"/>
                          </a:solidFill>
                          <a:latin typeface="+mn-lt"/>
                          <a:ea typeface="+mn-ea"/>
                          <a:cs typeface="+mn-cs"/>
                        </a:rPr>
                        <a:t>Health</a:t>
                      </a:r>
                      <a:r>
                        <a:rPr lang="es-CR" sz="1800" b="1" u="sng" kern="1200" baseline="0" dirty="0" smtClean="0">
                          <a:solidFill>
                            <a:schemeClr val="dk1"/>
                          </a:solidFill>
                          <a:latin typeface="+mn-lt"/>
                          <a:ea typeface="+mn-ea"/>
                          <a:cs typeface="+mn-cs"/>
                        </a:rPr>
                        <a:t> and </a:t>
                      </a:r>
                      <a:r>
                        <a:rPr lang="es-CR" sz="1800" b="1" u="sng" kern="1200" baseline="0" dirty="0" err="1" smtClean="0">
                          <a:solidFill>
                            <a:schemeClr val="dk1"/>
                          </a:solidFill>
                          <a:latin typeface="+mn-lt"/>
                          <a:ea typeface="+mn-ea"/>
                          <a:cs typeface="+mn-cs"/>
                        </a:rPr>
                        <a:t>Migration</a:t>
                      </a:r>
                      <a:endParaRPr lang="es-CR" sz="18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7212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Face011.5.png"/>
          <p:cNvPicPr>
            <a:picLocks noChangeAspect="1"/>
          </p:cNvPicPr>
          <p:nvPr/>
        </p:nvPicPr>
        <p:blipFill>
          <a:blip r:embed="rId2"/>
          <a:srcRect/>
          <a:stretch>
            <a:fillRect/>
          </a:stretch>
        </p:blipFill>
        <p:spPr bwMode="auto">
          <a:xfrm>
            <a:off x="0" y="0"/>
            <a:ext cx="9144000" cy="6864350"/>
          </a:xfrm>
          <a:prstGeom prst="rect">
            <a:avLst/>
          </a:prstGeom>
          <a:noFill/>
          <a:ln w="9525">
            <a:noFill/>
            <a:miter lim="800000"/>
            <a:headEnd/>
            <a:tailEnd/>
          </a:ln>
        </p:spPr>
      </p:pic>
      <p:pic>
        <p:nvPicPr>
          <p:cNvPr id="9" name="Picture 8" descr="face017.png"/>
          <p:cNvPicPr>
            <a:picLocks noChangeAspect="1"/>
          </p:cNvPicPr>
          <p:nvPr/>
        </p:nvPicPr>
        <p:blipFill>
          <a:blip r:embed="rId3"/>
          <a:srcRect/>
          <a:stretch>
            <a:fillRect/>
          </a:stretch>
        </p:blipFill>
        <p:spPr bwMode="auto">
          <a:xfrm>
            <a:off x="4763" y="0"/>
            <a:ext cx="9134475" cy="6858000"/>
          </a:xfrm>
          <a:prstGeom prst="rect">
            <a:avLst/>
          </a:prstGeom>
          <a:noFill/>
          <a:ln w="9525">
            <a:noFill/>
            <a:miter lim="800000"/>
            <a:headEnd/>
            <a:tailEnd/>
          </a:ln>
        </p:spPr>
      </p:pic>
      <p:sp>
        <p:nvSpPr>
          <p:cNvPr id="6" name="Rectangle 5"/>
          <p:cNvSpPr>
            <a:spLocks noChangeArrowheads="1"/>
          </p:cNvSpPr>
          <p:nvPr/>
        </p:nvSpPr>
        <p:spPr bwMode="auto">
          <a:xfrm>
            <a:off x="569913" y="3146425"/>
            <a:ext cx="4221162" cy="707886"/>
          </a:xfrm>
          <a:prstGeom prst="rect">
            <a:avLst/>
          </a:prstGeom>
          <a:noFill/>
          <a:ln w="9525">
            <a:noFill/>
            <a:miter lim="800000"/>
            <a:headEnd/>
            <a:tailEnd/>
          </a:ln>
        </p:spPr>
        <p:txBody>
          <a:bodyPr>
            <a:spAutoFit/>
          </a:bodyPr>
          <a:lstStyle/>
          <a:p>
            <a:pPr algn="ctr" defTabSz="457200" fontAlgn="base">
              <a:spcBef>
                <a:spcPct val="0"/>
              </a:spcBef>
              <a:spcAft>
                <a:spcPct val="0"/>
              </a:spcAft>
            </a:pPr>
            <a:r>
              <a:rPr lang="es-ES" sz="4000" b="1" dirty="0" smtClean="0">
                <a:solidFill>
                  <a:prstClr val="white"/>
                </a:solidFill>
                <a:latin typeface="UNFPA-Bold"/>
                <a:cs typeface="Arial" charset="0"/>
              </a:rPr>
              <a:t>THANK YOU</a:t>
            </a:r>
            <a:endParaRPr lang="en-US" sz="4000" b="1" dirty="0">
              <a:solidFill>
                <a:prstClr val="white"/>
              </a:solidFill>
              <a:latin typeface="UNFPA-Bold"/>
              <a:cs typeface="Arial" charset="0"/>
            </a:endParaRPr>
          </a:p>
        </p:txBody>
      </p:sp>
      <p:pic>
        <p:nvPicPr>
          <p:cNvPr id="39940" name="Picture 6" descr="RayaTop.png"/>
          <p:cNvPicPr>
            <a:picLocks noChangeAspect="1"/>
          </p:cNvPicPr>
          <p:nvPr/>
        </p:nvPicPr>
        <p:blipFill>
          <a:blip r:embed="rId4"/>
          <a:srcRect/>
          <a:stretch>
            <a:fillRect/>
          </a:stretch>
        </p:blipFill>
        <p:spPr bwMode="auto">
          <a:xfrm>
            <a:off x="-6503988" y="6342063"/>
            <a:ext cx="9144001" cy="190500"/>
          </a:xfrm>
          <a:prstGeom prst="rect">
            <a:avLst/>
          </a:prstGeom>
          <a:noFill/>
          <a:ln w="9525">
            <a:noFill/>
            <a:miter lim="800000"/>
            <a:headEnd/>
            <a:tailEnd/>
          </a:ln>
        </p:spPr>
      </p:pic>
      <p:pic>
        <p:nvPicPr>
          <p:cNvPr id="7" name="Picture 12" descr="IOM Logo white with accronyms (IOM - OIM)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738" y="5376471"/>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25752" y="5329937"/>
            <a:ext cx="4019049" cy="923330"/>
          </a:xfrm>
          <a:prstGeom prst="rect">
            <a:avLst/>
          </a:prstGeom>
          <a:noFill/>
        </p:spPr>
        <p:txBody>
          <a:bodyPr wrap="none" rtlCol="0">
            <a:spAutoFit/>
          </a:bodyPr>
          <a:lstStyle/>
          <a:p>
            <a:pPr defTabSz="457200" fontAlgn="base">
              <a:spcBef>
                <a:spcPct val="0"/>
              </a:spcBef>
              <a:spcAft>
                <a:spcPct val="0"/>
              </a:spcAft>
            </a:pPr>
            <a:r>
              <a:rPr lang="es-CR" dirty="0" smtClean="0">
                <a:solidFill>
                  <a:prstClr val="white"/>
                </a:solidFill>
                <a:latin typeface="Arial" charset="0"/>
                <a:cs typeface="Arial" charset="0"/>
              </a:rPr>
              <a:t>Carlos Van der </a:t>
            </a:r>
            <a:r>
              <a:rPr lang="es-CR" dirty="0" err="1" smtClean="0">
                <a:solidFill>
                  <a:prstClr val="white"/>
                </a:solidFill>
                <a:latin typeface="Arial" charset="0"/>
                <a:cs typeface="Arial" charset="0"/>
              </a:rPr>
              <a:t>Laat</a:t>
            </a:r>
            <a:endParaRPr lang="es-CR" dirty="0" smtClean="0">
              <a:solidFill>
                <a:prstClr val="white"/>
              </a:solidFill>
              <a:latin typeface="Arial" charset="0"/>
              <a:cs typeface="Arial" charset="0"/>
            </a:endParaRPr>
          </a:p>
          <a:p>
            <a:pPr defTabSz="457200" fontAlgn="base">
              <a:spcBef>
                <a:spcPct val="0"/>
              </a:spcBef>
              <a:spcAft>
                <a:spcPct val="0"/>
              </a:spcAft>
            </a:pPr>
            <a:r>
              <a:rPr lang="es-CR" dirty="0" smtClean="0">
                <a:solidFill>
                  <a:prstClr val="white"/>
                </a:solidFill>
                <a:latin typeface="Arial" charset="0"/>
                <a:cs typeface="Arial" charset="0"/>
              </a:rPr>
              <a:t>Oficial Regional de Salud y Migración</a:t>
            </a:r>
          </a:p>
          <a:p>
            <a:pPr defTabSz="457200" fontAlgn="base">
              <a:spcBef>
                <a:spcPct val="0"/>
              </a:spcBef>
              <a:spcAft>
                <a:spcPct val="0"/>
              </a:spcAft>
            </a:pPr>
            <a:r>
              <a:rPr lang="es-CR" dirty="0" smtClean="0">
                <a:solidFill>
                  <a:prstClr val="white"/>
                </a:solidFill>
                <a:latin typeface="Arial" charset="0"/>
                <a:cs typeface="Arial" charset="0"/>
              </a:rPr>
              <a:t>cvanderlaat@iom.int</a:t>
            </a:r>
            <a:endParaRPr lang="es-CR" dirty="0">
              <a:solidFill>
                <a:prstClr val="white"/>
              </a:solidFill>
              <a:latin typeface="Arial" charset="0"/>
              <a:cs typeface="Arial" charset="0"/>
            </a:endParaRPr>
          </a:p>
        </p:txBody>
      </p:sp>
    </p:spTree>
    <p:extLst>
      <p:ext uri="{BB962C8B-B14F-4D97-AF65-F5344CB8AC3E}">
        <p14:creationId xmlns:p14="http://schemas.microsoft.com/office/powerpoint/2010/main" val="34921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954107"/>
          </a:xfrm>
          <a:prstGeom prst="rect">
            <a:avLst/>
          </a:prstGeom>
          <a:noFill/>
          <a:ln w="9525">
            <a:noFill/>
            <a:miter lim="800000"/>
            <a:headEnd/>
            <a:tailEnd/>
          </a:ln>
        </p:spPr>
        <p:txBody>
          <a:bodyPr>
            <a:spAutoFit/>
          </a:bodyPr>
          <a:lstStyle/>
          <a:p>
            <a:pPr defTabSz="457200">
              <a:defRPr/>
            </a:pPr>
            <a:r>
              <a:rPr lang="es-CR" sz="2800" b="1" cap="all" dirty="0" smtClean="0">
                <a:solidFill>
                  <a:prstClr val="white"/>
                </a:solidFill>
                <a:latin typeface="UNFPA-Bold" pitchFamily="2" charset="0"/>
                <a:cs typeface="Arial" charset="0"/>
              </a:rPr>
              <a:t>The </a:t>
            </a:r>
            <a:r>
              <a:rPr lang="es-CR" sz="2800" b="1" cap="all" dirty="0" err="1" smtClean="0">
                <a:solidFill>
                  <a:prstClr val="white"/>
                </a:solidFill>
                <a:latin typeface="UNFPA-Bold" pitchFamily="2" charset="0"/>
                <a:cs typeface="Arial" charset="0"/>
              </a:rPr>
              <a:t>migration</a:t>
            </a:r>
            <a:r>
              <a:rPr lang="es-CR" sz="2800" b="1" cap="all" dirty="0" smtClean="0">
                <a:solidFill>
                  <a:prstClr val="white"/>
                </a:solidFill>
                <a:latin typeface="UNFPA-Bold" pitchFamily="2" charset="0"/>
                <a:cs typeface="Arial" charset="0"/>
              </a:rPr>
              <a:t> </a:t>
            </a:r>
            <a:r>
              <a:rPr lang="es-CR" sz="2800" b="1" cap="all" dirty="0" err="1" smtClean="0">
                <a:solidFill>
                  <a:prstClr val="white"/>
                </a:solidFill>
                <a:latin typeface="UNFPA-Bold" pitchFamily="2" charset="0"/>
                <a:cs typeface="Arial" charset="0"/>
              </a:rPr>
              <a:t>cycle</a:t>
            </a:r>
            <a:r>
              <a:rPr lang="es-CR" sz="2800" b="1" cap="all" dirty="0" smtClean="0">
                <a:solidFill>
                  <a:prstClr val="white"/>
                </a:solidFill>
                <a:latin typeface="UNFPA-Bold" pitchFamily="2" charset="0"/>
                <a:cs typeface="Arial" charset="0"/>
              </a:rPr>
              <a:t> and </a:t>
            </a:r>
            <a:r>
              <a:rPr lang="es-CR" sz="2800" b="1" cap="all" dirty="0" err="1" smtClean="0">
                <a:solidFill>
                  <a:prstClr val="white"/>
                </a:solidFill>
                <a:latin typeface="UNFPA-Bold" pitchFamily="2" charset="0"/>
                <a:cs typeface="Arial" charset="0"/>
              </a:rPr>
              <a:t>its</a:t>
            </a:r>
            <a:r>
              <a:rPr lang="es-CR" sz="2800" b="1" cap="all" dirty="0" smtClean="0">
                <a:solidFill>
                  <a:prstClr val="white"/>
                </a:solidFill>
                <a:latin typeface="UNFPA-Bold" pitchFamily="2" charset="0"/>
                <a:cs typeface="Arial" charset="0"/>
              </a:rPr>
              <a:t> </a:t>
            </a:r>
            <a:r>
              <a:rPr lang="es-CR" sz="2800" b="1" cap="all" dirty="0" err="1" smtClean="0">
                <a:solidFill>
                  <a:prstClr val="white"/>
                </a:solidFill>
                <a:latin typeface="UNFPA-Bold" pitchFamily="2" charset="0"/>
                <a:cs typeface="Arial" charset="0"/>
              </a:rPr>
              <a:t>effect</a:t>
            </a:r>
            <a:r>
              <a:rPr lang="es-CR" sz="2800" b="1" cap="all" dirty="0" smtClean="0">
                <a:solidFill>
                  <a:prstClr val="white"/>
                </a:solidFill>
                <a:latin typeface="UNFPA-Bold" pitchFamily="2" charset="0"/>
                <a:cs typeface="Arial" charset="0"/>
              </a:rPr>
              <a:t> </a:t>
            </a:r>
            <a:r>
              <a:rPr lang="es-CR" sz="2800" b="1" cap="all" dirty="0" err="1" smtClean="0">
                <a:solidFill>
                  <a:prstClr val="white"/>
                </a:solidFill>
                <a:latin typeface="UNFPA-Bold" pitchFamily="2" charset="0"/>
                <a:cs typeface="Arial" charset="0"/>
              </a:rPr>
              <a:t>on</a:t>
            </a:r>
            <a:r>
              <a:rPr lang="es-CR" sz="2800" b="1" cap="all" dirty="0" smtClean="0">
                <a:solidFill>
                  <a:prstClr val="white"/>
                </a:solidFill>
                <a:latin typeface="UNFPA-Bold" pitchFamily="2" charset="0"/>
                <a:cs typeface="Arial" charset="0"/>
              </a:rPr>
              <a:t> </a:t>
            </a:r>
            <a:r>
              <a:rPr lang="es-CR" sz="2800" b="1" cap="all" dirty="0" err="1" smtClean="0">
                <a:solidFill>
                  <a:prstClr val="white"/>
                </a:solidFill>
                <a:latin typeface="UNFPA-Bold" pitchFamily="2" charset="0"/>
                <a:cs typeface="Arial" charset="0"/>
              </a:rPr>
              <a:t>migrants</a:t>
            </a:r>
            <a:r>
              <a:rPr lang="es-CR" sz="2800" b="1" cap="all" dirty="0" smtClean="0">
                <a:solidFill>
                  <a:prstClr val="white"/>
                </a:solidFill>
                <a:latin typeface="UNFPA-Bold" pitchFamily="2" charset="0"/>
                <a:cs typeface="Arial" charset="0"/>
              </a:rPr>
              <a:t> and </a:t>
            </a:r>
            <a:r>
              <a:rPr lang="es-CR" sz="2800" b="1" cap="all" dirty="0" err="1" smtClean="0">
                <a:solidFill>
                  <a:prstClr val="white"/>
                </a:solidFill>
                <a:latin typeface="UNFPA-Bold" pitchFamily="2" charset="0"/>
                <a:cs typeface="Arial" charset="0"/>
              </a:rPr>
              <a:t>their</a:t>
            </a:r>
            <a:r>
              <a:rPr lang="es-CR" sz="2800" b="1" cap="all" dirty="0" smtClean="0">
                <a:solidFill>
                  <a:prstClr val="white"/>
                </a:solidFill>
                <a:latin typeface="UNFPA-Bold" pitchFamily="2" charset="0"/>
                <a:cs typeface="Arial" charset="0"/>
              </a:rPr>
              <a:t> </a:t>
            </a:r>
            <a:r>
              <a:rPr lang="es-CR" sz="2800" b="1" cap="all" dirty="0" err="1" smtClean="0">
                <a:solidFill>
                  <a:prstClr val="white"/>
                </a:solidFill>
                <a:latin typeface="UNFPA-Bold" pitchFamily="2" charset="0"/>
                <a:cs typeface="Arial" charset="0"/>
              </a:rPr>
              <a:t>families</a:t>
            </a:r>
            <a:endParaRPr lang="en-US"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sp>
        <p:nvSpPr>
          <p:cNvPr id="14" name="Rectangle 13"/>
          <p:cNvSpPr/>
          <p:nvPr/>
        </p:nvSpPr>
        <p:spPr>
          <a:xfrm>
            <a:off x="2113720" y="2264368"/>
            <a:ext cx="5616624" cy="4362205"/>
          </a:xfrm>
          <a:prstGeom prst="rect">
            <a:avLst/>
          </a:prstGeom>
          <a:solidFill>
            <a:srgbClr val="FF8016"/>
          </a:solidFill>
          <a:ln>
            <a:solidFill>
              <a:srgbClr val="FF66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R" dirty="0">
              <a:solidFill>
                <a:prstClr val="white"/>
              </a:solidFill>
            </a:endParaRPr>
          </a:p>
        </p:txBody>
      </p:sp>
      <p:sp>
        <p:nvSpPr>
          <p:cNvPr id="15" name="Right Arrow Callout 14"/>
          <p:cNvSpPr/>
          <p:nvPr/>
        </p:nvSpPr>
        <p:spPr>
          <a:xfrm>
            <a:off x="169504" y="2232983"/>
            <a:ext cx="2649421" cy="4298054"/>
          </a:xfrm>
          <a:prstGeom prst="rightArrowCallout">
            <a:avLst>
              <a:gd name="adj1" fmla="val 10968"/>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r>
              <a:rPr lang="es-CR" sz="1400" dirty="0" smtClean="0">
                <a:solidFill>
                  <a:prstClr val="white"/>
                </a:solidFill>
                <a:latin typeface="Gill Sans MT"/>
              </a:rPr>
              <a:t>IRREGULAR MIGRATION</a:t>
            </a:r>
            <a:endParaRPr lang="es-CR" sz="1400" dirty="0">
              <a:solidFill>
                <a:prstClr val="white"/>
              </a:solidFill>
              <a:latin typeface="Gill Sans MT"/>
            </a:endParaRPr>
          </a:p>
          <a:p>
            <a:endParaRPr lang="es-CR" sz="1400" dirty="0">
              <a:solidFill>
                <a:prstClr val="white"/>
              </a:solidFill>
              <a:latin typeface="Gill Sans MT"/>
            </a:endParaRPr>
          </a:p>
          <a:p>
            <a:r>
              <a:rPr lang="es-CR" sz="1200" dirty="0" smtClean="0">
                <a:solidFill>
                  <a:prstClr val="white"/>
                </a:solidFill>
                <a:latin typeface="Gill Sans MT"/>
              </a:rPr>
              <a:t>NO AWARENESS OF THEIR RIGHTS</a:t>
            </a:r>
            <a:endParaRPr lang="es-CR" sz="1200" dirty="0">
              <a:solidFill>
                <a:prstClr val="white"/>
              </a:solidFill>
              <a:latin typeface="Gill Sans MT"/>
            </a:endParaRPr>
          </a:p>
          <a:p>
            <a:endParaRPr lang="es-CR" sz="1400" dirty="0">
              <a:solidFill>
                <a:prstClr val="white"/>
              </a:solidFill>
              <a:latin typeface="Gill Sans MT"/>
            </a:endParaRPr>
          </a:p>
          <a:p>
            <a:r>
              <a:rPr lang="es-CR" sz="1400" dirty="0" smtClean="0">
                <a:solidFill>
                  <a:prstClr val="white"/>
                </a:solidFill>
                <a:latin typeface="Gill Sans MT"/>
              </a:rPr>
              <a:t>DISCRIMINATION</a:t>
            </a:r>
            <a:endParaRPr lang="es-CR" sz="1400" dirty="0">
              <a:solidFill>
                <a:prstClr val="white"/>
              </a:solidFill>
              <a:latin typeface="Gill Sans MT"/>
            </a:endParaRPr>
          </a:p>
          <a:p>
            <a:endParaRPr lang="es-CR" sz="1400" dirty="0">
              <a:solidFill>
                <a:prstClr val="white"/>
              </a:solidFill>
              <a:latin typeface="Gill Sans MT"/>
            </a:endParaRPr>
          </a:p>
          <a:p>
            <a:r>
              <a:rPr lang="es-CR" sz="1400" dirty="0" smtClean="0">
                <a:solidFill>
                  <a:prstClr val="white"/>
                </a:solidFill>
                <a:latin typeface="Gill Sans MT"/>
              </a:rPr>
              <a:t>CONDITIONS DURING TRANSIT, LODGING AND WORK</a:t>
            </a:r>
          </a:p>
          <a:p>
            <a:endParaRPr lang="es-CR" sz="1400" dirty="0">
              <a:solidFill>
                <a:prstClr val="white"/>
              </a:solidFill>
              <a:latin typeface="Gill Sans MT"/>
            </a:endParaRPr>
          </a:p>
          <a:p>
            <a:r>
              <a:rPr lang="es-CR" sz="1400" dirty="0" smtClean="0">
                <a:solidFill>
                  <a:prstClr val="white"/>
                </a:solidFill>
                <a:latin typeface="Gill Sans MT"/>
              </a:rPr>
              <a:t>VIOLENCE</a:t>
            </a:r>
            <a:endParaRPr lang="es-CR" sz="1400" dirty="0">
              <a:solidFill>
                <a:prstClr val="white"/>
              </a:solidFill>
              <a:latin typeface="Gill Sans MT"/>
            </a:endParaRPr>
          </a:p>
          <a:p>
            <a:endParaRPr lang="es-CR" sz="1400" dirty="0">
              <a:solidFill>
                <a:prstClr val="white"/>
              </a:solidFill>
              <a:latin typeface="Gill Sans MT"/>
            </a:endParaRPr>
          </a:p>
          <a:p>
            <a:r>
              <a:rPr lang="es-CR" sz="1400" dirty="0" smtClean="0">
                <a:solidFill>
                  <a:prstClr val="white"/>
                </a:solidFill>
                <a:latin typeface="Gill Sans MT"/>
              </a:rPr>
              <a:t>ACCESS TO SERVICES</a:t>
            </a:r>
            <a:endParaRPr lang="es-CR" sz="1400" dirty="0">
              <a:solidFill>
                <a:prstClr val="white"/>
              </a:solidFill>
              <a:latin typeface="Gill Sans MT"/>
            </a:endParaRPr>
          </a:p>
          <a:p>
            <a:pPr algn="ctr"/>
            <a:endParaRPr lang="es-CR" sz="1200" dirty="0">
              <a:solidFill>
                <a:srgbClr val="000000"/>
              </a:solidFill>
            </a:endParaRPr>
          </a:p>
        </p:txBody>
      </p:sp>
      <p:sp>
        <p:nvSpPr>
          <p:cNvPr id="16" name="Striped Right Arrow 15"/>
          <p:cNvSpPr/>
          <p:nvPr/>
        </p:nvSpPr>
        <p:spPr>
          <a:xfrm>
            <a:off x="7298296" y="4257098"/>
            <a:ext cx="936104" cy="70565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solidFill>
                <a:prstClr val="white"/>
              </a:solidFill>
            </a:endParaRPr>
          </a:p>
        </p:txBody>
      </p:sp>
      <p:sp>
        <p:nvSpPr>
          <p:cNvPr id="17" name="Rectangle 16"/>
          <p:cNvSpPr/>
          <p:nvPr/>
        </p:nvSpPr>
        <p:spPr>
          <a:xfrm rot="16200000">
            <a:off x="6193908" y="4072731"/>
            <a:ext cx="4738352"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_tradnl" b="1" cap="all" dirty="0" err="1" smtClean="0">
                <a:ln w="0"/>
                <a:gradFill flip="none">
                  <a:gsLst>
                    <a:gs pos="0">
                      <a:srgbClr val="336699">
                        <a:tint val="75000"/>
                        <a:shade val="75000"/>
                        <a:satMod val="170000"/>
                      </a:srgbClr>
                    </a:gs>
                    <a:gs pos="49000">
                      <a:srgbClr val="336699">
                        <a:tint val="88000"/>
                        <a:shade val="65000"/>
                        <a:satMod val="172000"/>
                      </a:srgbClr>
                    </a:gs>
                    <a:gs pos="50000">
                      <a:srgbClr val="336699">
                        <a:shade val="65000"/>
                        <a:satMod val="130000"/>
                      </a:srgbClr>
                    </a:gs>
                    <a:gs pos="92000">
                      <a:srgbClr val="336699">
                        <a:shade val="50000"/>
                        <a:satMod val="120000"/>
                      </a:srgbClr>
                    </a:gs>
                    <a:gs pos="100000">
                      <a:srgbClr val="336699">
                        <a:shade val="48000"/>
                        <a:satMod val="120000"/>
                      </a:srgbClr>
                    </a:gs>
                  </a:gsLst>
                  <a:lin ang="5400000"/>
                </a:gradFill>
                <a:effectLst>
                  <a:reflection blurRad="12700" stA="50000" endPos="50000" dist="5000" dir="5400000" sy="-100000" rotWithShape="0"/>
                </a:effectLst>
              </a:rPr>
              <a:t>Health</a:t>
            </a:r>
            <a:r>
              <a:rPr lang="es-ES_tradnl" b="1" cap="all" dirty="0" smtClean="0">
                <a:ln w="0"/>
                <a:gradFill flip="none">
                  <a:gsLst>
                    <a:gs pos="0">
                      <a:srgbClr val="336699">
                        <a:tint val="75000"/>
                        <a:shade val="75000"/>
                        <a:satMod val="170000"/>
                      </a:srgbClr>
                    </a:gs>
                    <a:gs pos="49000">
                      <a:srgbClr val="336699">
                        <a:tint val="88000"/>
                        <a:shade val="65000"/>
                        <a:satMod val="172000"/>
                      </a:srgbClr>
                    </a:gs>
                    <a:gs pos="50000">
                      <a:srgbClr val="336699">
                        <a:shade val="65000"/>
                        <a:satMod val="130000"/>
                      </a:srgbClr>
                    </a:gs>
                    <a:gs pos="92000">
                      <a:srgbClr val="336699">
                        <a:shade val="50000"/>
                        <a:satMod val="120000"/>
                      </a:srgbClr>
                    </a:gs>
                    <a:gs pos="100000">
                      <a:srgbClr val="336699">
                        <a:shade val="48000"/>
                        <a:satMod val="120000"/>
                      </a:srgbClr>
                    </a:gs>
                  </a:gsLst>
                  <a:lin ang="5400000"/>
                </a:gradFill>
                <a:effectLst>
                  <a:reflection blurRad="12700" stA="50000" endPos="50000" dist="5000" dir="5400000" sy="-100000" rotWithShape="0"/>
                </a:effectLst>
              </a:rPr>
              <a:t> </a:t>
            </a:r>
            <a:r>
              <a:rPr lang="es-ES_tradnl" b="1" cap="all" dirty="0" err="1" smtClean="0">
                <a:ln w="0"/>
                <a:gradFill flip="none">
                  <a:gsLst>
                    <a:gs pos="0">
                      <a:srgbClr val="336699">
                        <a:tint val="75000"/>
                        <a:shade val="75000"/>
                        <a:satMod val="170000"/>
                      </a:srgbClr>
                    </a:gs>
                    <a:gs pos="49000">
                      <a:srgbClr val="336699">
                        <a:tint val="88000"/>
                        <a:shade val="65000"/>
                        <a:satMod val="172000"/>
                      </a:srgbClr>
                    </a:gs>
                    <a:gs pos="50000">
                      <a:srgbClr val="336699">
                        <a:shade val="65000"/>
                        <a:satMod val="130000"/>
                      </a:srgbClr>
                    </a:gs>
                    <a:gs pos="92000">
                      <a:srgbClr val="336699">
                        <a:shade val="50000"/>
                        <a:satMod val="120000"/>
                      </a:srgbClr>
                    </a:gs>
                    <a:gs pos="100000">
                      <a:srgbClr val="336699">
                        <a:shade val="48000"/>
                        <a:satMod val="120000"/>
                      </a:srgbClr>
                    </a:gs>
                  </a:gsLst>
                  <a:lin ang="5400000"/>
                </a:gradFill>
                <a:effectLst>
                  <a:reflection blurRad="12700" stA="50000" endPos="50000" dist="5000" dir="5400000" sy="-100000" rotWithShape="0"/>
                </a:effectLst>
              </a:rPr>
              <a:t>conditions</a:t>
            </a:r>
            <a:r>
              <a:rPr lang="es-ES_tradnl" b="1" cap="all" dirty="0" smtClean="0">
                <a:ln w="0"/>
                <a:gradFill flip="none">
                  <a:gsLst>
                    <a:gs pos="0">
                      <a:srgbClr val="336699">
                        <a:tint val="75000"/>
                        <a:shade val="75000"/>
                        <a:satMod val="170000"/>
                      </a:srgbClr>
                    </a:gs>
                    <a:gs pos="49000">
                      <a:srgbClr val="336699">
                        <a:tint val="88000"/>
                        <a:shade val="65000"/>
                        <a:satMod val="172000"/>
                      </a:srgbClr>
                    </a:gs>
                    <a:gs pos="50000">
                      <a:srgbClr val="336699">
                        <a:shade val="65000"/>
                        <a:satMod val="130000"/>
                      </a:srgbClr>
                    </a:gs>
                    <a:gs pos="92000">
                      <a:srgbClr val="336699">
                        <a:shade val="50000"/>
                        <a:satMod val="120000"/>
                      </a:srgbClr>
                    </a:gs>
                    <a:gs pos="100000">
                      <a:srgbClr val="336699">
                        <a:shade val="48000"/>
                        <a:satMod val="120000"/>
                      </a:srgbClr>
                    </a:gs>
                  </a:gsLst>
                  <a:lin ang="5400000"/>
                </a:gradFill>
                <a:effectLst>
                  <a:reflection blurRad="12700" stA="50000" endPos="50000" dist="5000" dir="5400000" sy="-100000" rotWithShape="0"/>
                </a:effectLst>
              </a:rPr>
              <a:t> of </a:t>
            </a:r>
            <a:r>
              <a:rPr lang="es-ES_tradnl" b="1" cap="all" dirty="0" err="1" smtClean="0">
                <a:ln w="0"/>
                <a:gradFill flip="none">
                  <a:gsLst>
                    <a:gs pos="0">
                      <a:srgbClr val="336699">
                        <a:tint val="75000"/>
                        <a:shade val="75000"/>
                        <a:satMod val="170000"/>
                      </a:srgbClr>
                    </a:gs>
                    <a:gs pos="49000">
                      <a:srgbClr val="336699">
                        <a:tint val="88000"/>
                        <a:shade val="65000"/>
                        <a:satMod val="172000"/>
                      </a:srgbClr>
                    </a:gs>
                    <a:gs pos="50000">
                      <a:srgbClr val="336699">
                        <a:shade val="65000"/>
                        <a:satMod val="130000"/>
                      </a:srgbClr>
                    </a:gs>
                    <a:gs pos="92000">
                      <a:srgbClr val="336699">
                        <a:shade val="50000"/>
                        <a:satMod val="120000"/>
                      </a:srgbClr>
                    </a:gs>
                    <a:gs pos="100000">
                      <a:srgbClr val="336699">
                        <a:shade val="48000"/>
                        <a:satMod val="120000"/>
                      </a:srgbClr>
                    </a:gs>
                  </a:gsLst>
                  <a:lin ang="5400000"/>
                </a:gradFill>
                <a:effectLst>
                  <a:reflection blurRad="12700" stA="50000" endPos="50000" dist="5000" dir="5400000" sy="-100000" rotWithShape="0"/>
                </a:effectLst>
              </a:rPr>
              <a:t>migrants</a:t>
            </a:r>
            <a:endParaRPr lang="es-ES_tradnl" b="1" cap="all" dirty="0">
              <a:ln w="0"/>
              <a:gradFill flip="none">
                <a:gsLst>
                  <a:gs pos="0">
                    <a:srgbClr val="336699">
                      <a:tint val="75000"/>
                      <a:shade val="75000"/>
                      <a:satMod val="170000"/>
                    </a:srgbClr>
                  </a:gs>
                  <a:gs pos="49000">
                    <a:srgbClr val="336699">
                      <a:tint val="88000"/>
                      <a:shade val="65000"/>
                      <a:satMod val="172000"/>
                    </a:srgbClr>
                  </a:gs>
                  <a:gs pos="50000">
                    <a:srgbClr val="336699">
                      <a:shade val="65000"/>
                      <a:satMod val="130000"/>
                    </a:srgbClr>
                  </a:gs>
                  <a:gs pos="92000">
                    <a:srgbClr val="336699">
                      <a:shade val="50000"/>
                      <a:satMod val="120000"/>
                    </a:srgbClr>
                  </a:gs>
                  <a:gs pos="100000">
                    <a:srgbClr val="336699">
                      <a:shade val="48000"/>
                      <a:satMod val="120000"/>
                    </a:srgbClr>
                  </a:gs>
                </a:gsLst>
                <a:lin ang="5400000"/>
              </a:gradFill>
              <a:effectLst>
                <a:reflection blurRad="12700" stA="50000" endPos="50000" dist="5000" dir="5400000" sy="-100000" rotWithShape="0"/>
              </a:effectLst>
            </a:endParaRPr>
          </a:p>
        </p:txBody>
      </p:sp>
      <p:sp>
        <p:nvSpPr>
          <p:cNvPr id="18" name="Oval 17"/>
          <p:cNvSpPr/>
          <p:nvPr/>
        </p:nvSpPr>
        <p:spPr>
          <a:xfrm>
            <a:off x="3020087" y="2636912"/>
            <a:ext cx="3760170" cy="34837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solidFill>
                <a:prstClr val="white"/>
              </a:solidFill>
            </a:endParaRPr>
          </a:p>
        </p:txBody>
      </p:sp>
      <p:graphicFrame>
        <p:nvGraphicFramePr>
          <p:cNvPr id="19" name="Diagram 18"/>
          <p:cNvGraphicFramePr/>
          <p:nvPr>
            <p:extLst>
              <p:ext uri="{D42A27DB-BD31-4B8C-83A1-F6EECF244321}">
                <p14:modId xmlns:p14="http://schemas.microsoft.com/office/powerpoint/2010/main" val="1255300856"/>
              </p:ext>
            </p:extLst>
          </p:nvPr>
        </p:nvGraphicFramePr>
        <p:xfrm>
          <a:off x="3069738" y="2774666"/>
          <a:ext cx="4032448" cy="28240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TextBox 19"/>
          <p:cNvSpPr txBox="1"/>
          <p:nvPr/>
        </p:nvSpPr>
        <p:spPr>
          <a:xfrm>
            <a:off x="5701162" y="2329135"/>
            <a:ext cx="1479764" cy="307777"/>
          </a:xfrm>
          <a:prstGeom prst="rect">
            <a:avLst/>
          </a:prstGeom>
          <a:noFill/>
        </p:spPr>
        <p:txBody>
          <a:bodyPr wrap="none" rtlCol="0">
            <a:spAutoFit/>
          </a:bodyPr>
          <a:lstStyle/>
          <a:p>
            <a:r>
              <a:rPr lang="es-CR" sz="1400" b="1" dirty="0" smtClean="0">
                <a:solidFill>
                  <a:prstClr val="black"/>
                </a:solidFill>
              </a:rPr>
              <a:t>VULNERABILITIES</a:t>
            </a:r>
            <a:endParaRPr lang="es-CR" sz="1400" b="1" dirty="0">
              <a:solidFill>
                <a:prstClr val="black"/>
              </a:solidFill>
            </a:endParaRPr>
          </a:p>
        </p:txBody>
      </p:sp>
      <p:sp>
        <p:nvSpPr>
          <p:cNvPr id="22" name="TextBox 21"/>
          <p:cNvSpPr txBox="1"/>
          <p:nvPr/>
        </p:nvSpPr>
        <p:spPr>
          <a:xfrm>
            <a:off x="2122036" y="2329134"/>
            <a:ext cx="1479764" cy="307777"/>
          </a:xfrm>
          <a:prstGeom prst="rect">
            <a:avLst/>
          </a:prstGeom>
          <a:noFill/>
        </p:spPr>
        <p:txBody>
          <a:bodyPr wrap="none" rtlCol="0">
            <a:spAutoFit/>
          </a:bodyPr>
          <a:lstStyle/>
          <a:p>
            <a:r>
              <a:rPr lang="es-CR" sz="1400" b="1" dirty="0" smtClean="0">
                <a:solidFill>
                  <a:prstClr val="black"/>
                </a:solidFill>
              </a:rPr>
              <a:t>VULNERABILITIES</a:t>
            </a:r>
            <a:endParaRPr lang="es-CR" sz="1400" b="1" dirty="0">
              <a:solidFill>
                <a:prstClr val="black"/>
              </a:solidFill>
            </a:endParaRPr>
          </a:p>
        </p:txBody>
      </p:sp>
      <p:sp>
        <p:nvSpPr>
          <p:cNvPr id="23" name="TextBox 22"/>
          <p:cNvSpPr txBox="1"/>
          <p:nvPr/>
        </p:nvSpPr>
        <p:spPr>
          <a:xfrm>
            <a:off x="2158143" y="6322441"/>
            <a:ext cx="1479764" cy="307777"/>
          </a:xfrm>
          <a:prstGeom prst="rect">
            <a:avLst/>
          </a:prstGeom>
          <a:noFill/>
        </p:spPr>
        <p:txBody>
          <a:bodyPr wrap="none" rtlCol="0">
            <a:spAutoFit/>
          </a:bodyPr>
          <a:lstStyle/>
          <a:p>
            <a:r>
              <a:rPr lang="es-CR" sz="1400" b="1" dirty="0" smtClean="0">
                <a:solidFill>
                  <a:prstClr val="black"/>
                </a:solidFill>
              </a:rPr>
              <a:t>VULNERABILITIES</a:t>
            </a:r>
            <a:endParaRPr lang="es-CR" sz="1400" b="1" dirty="0">
              <a:solidFill>
                <a:prstClr val="black"/>
              </a:solidFill>
            </a:endParaRPr>
          </a:p>
        </p:txBody>
      </p:sp>
      <p:sp>
        <p:nvSpPr>
          <p:cNvPr id="24" name="TextBox 23"/>
          <p:cNvSpPr txBox="1"/>
          <p:nvPr/>
        </p:nvSpPr>
        <p:spPr>
          <a:xfrm>
            <a:off x="5742609" y="6291201"/>
            <a:ext cx="1479764" cy="307777"/>
          </a:xfrm>
          <a:prstGeom prst="rect">
            <a:avLst/>
          </a:prstGeom>
          <a:noFill/>
        </p:spPr>
        <p:txBody>
          <a:bodyPr wrap="none" rtlCol="0">
            <a:spAutoFit/>
          </a:bodyPr>
          <a:lstStyle/>
          <a:p>
            <a:r>
              <a:rPr lang="es-CR" sz="1400" b="1" dirty="0" smtClean="0">
                <a:solidFill>
                  <a:prstClr val="black"/>
                </a:solidFill>
              </a:rPr>
              <a:t>VULNERABILITIES</a:t>
            </a:r>
            <a:endParaRPr lang="es-CR" sz="1400" b="1" dirty="0">
              <a:solidFill>
                <a:prstClr val="black"/>
              </a:solidFill>
            </a:endParaRPr>
          </a:p>
        </p:txBody>
      </p:sp>
    </p:spTree>
    <p:extLst>
      <p:ext uri="{BB962C8B-B14F-4D97-AF65-F5344CB8AC3E}">
        <p14:creationId xmlns:p14="http://schemas.microsoft.com/office/powerpoint/2010/main" val="1586258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pasted-imag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906"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2" descr="imag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6805" y="1"/>
            <a:ext cx="2901032" cy="6932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2" descr="imag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42" y="1"/>
            <a:ext cx="2605236" cy="6932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AutoShape 4"/>
          <p:cNvSpPr>
            <a:spLocks/>
          </p:cNvSpPr>
          <p:nvPr/>
        </p:nvSpPr>
        <p:spPr bwMode="auto">
          <a:xfrm>
            <a:off x="114970" y="-206499"/>
            <a:ext cx="2294930" cy="3011538"/>
          </a:xfrm>
          <a:custGeom>
            <a:avLst/>
            <a:gdLst>
              <a:gd name="T0" fmla="*/ 246598222 w 21600"/>
              <a:gd name="T1" fmla="*/ 424646760 h 21600"/>
              <a:gd name="T2" fmla="*/ 246598222 w 21600"/>
              <a:gd name="T3" fmla="*/ 424646760 h 21600"/>
              <a:gd name="T4" fmla="*/ 246598222 w 21600"/>
              <a:gd name="T5" fmla="*/ 424646760 h 21600"/>
              <a:gd name="T6" fmla="*/ 246598222 w 21600"/>
              <a:gd name="T7" fmla="*/ 42464676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r>
              <a:rPr lang="es-CR" altLang="es-CR" sz="2700" dirty="0" smtClean="0">
                <a:solidFill>
                  <a:srgbClr val="FFFFFF"/>
                </a:solidFill>
                <a:latin typeface="Helvetica" charset="0"/>
                <a:ea typeface="Helvetica" charset="0"/>
                <a:cs typeface="Helvetica" charset="0"/>
                <a:sym typeface="Helvetica" charset="0"/>
              </a:rPr>
              <a:t>COMMUNITY OF ORIGEN </a:t>
            </a:r>
          </a:p>
          <a:p>
            <a:pPr eaLnBrk="1">
              <a:spcBef>
                <a:spcPts val="281"/>
              </a:spcBef>
            </a:pPr>
            <a:endParaRPr lang="es-CR" altLang="es-CR" sz="2700" dirty="0">
              <a:solidFill>
                <a:srgbClr val="FFFFFF"/>
              </a:solidFill>
              <a:latin typeface="Helvetica" charset="0"/>
              <a:ea typeface="Helvetica" charset="0"/>
              <a:cs typeface="Helvetica" charset="0"/>
              <a:sym typeface="Helvetica" charset="0"/>
            </a:endParaRPr>
          </a:p>
          <a:p>
            <a:pPr algn="ctr" eaLnBrk="1">
              <a:spcBef>
                <a:spcPts val="281"/>
              </a:spcBef>
            </a:pPr>
            <a:r>
              <a:rPr lang="es-CR" altLang="es-CR" sz="2700" dirty="0" smtClean="0">
                <a:solidFill>
                  <a:srgbClr val="FFFFFF"/>
                </a:solidFill>
                <a:latin typeface="Helvetica" charset="0"/>
                <a:ea typeface="Helvetica" charset="0"/>
                <a:cs typeface="Helvetica" charset="0"/>
                <a:sym typeface="Helvetica" charset="0"/>
              </a:rPr>
              <a:t>“</a:t>
            </a:r>
            <a:r>
              <a:rPr lang="es-CR" altLang="es-CR" sz="2700" dirty="0" err="1" smtClean="0">
                <a:solidFill>
                  <a:srgbClr val="FFFFFF"/>
                </a:solidFill>
                <a:latin typeface="Helvetica" charset="0"/>
                <a:ea typeface="Helvetica" charset="0"/>
                <a:cs typeface="Helvetica" charset="0"/>
                <a:sym typeface="Helvetica" charset="0"/>
              </a:rPr>
              <a:t>Those</a:t>
            </a:r>
            <a:r>
              <a:rPr lang="es-CR" altLang="es-CR" sz="2700" dirty="0" smtClean="0">
                <a:solidFill>
                  <a:srgbClr val="FFFFFF"/>
                </a:solidFill>
                <a:latin typeface="Helvetica" charset="0"/>
                <a:ea typeface="Helvetica" charset="0"/>
                <a:cs typeface="Helvetica" charset="0"/>
                <a:sym typeface="Helvetica" charset="0"/>
              </a:rPr>
              <a:t> </a:t>
            </a:r>
            <a:r>
              <a:rPr lang="es-CR" altLang="es-CR" sz="2700" dirty="0" err="1" smtClean="0">
                <a:solidFill>
                  <a:srgbClr val="FFFFFF"/>
                </a:solidFill>
                <a:latin typeface="Helvetica" charset="0"/>
                <a:ea typeface="Helvetica" charset="0"/>
                <a:cs typeface="Helvetica" charset="0"/>
                <a:sym typeface="Helvetica" charset="0"/>
              </a:rPr>
              <a:t>left</a:t>
            </a:r>
            <a:r>
              <a:rPr lang="es-CR" altLang="es-CR" sz="2700" dirty="0" smtClean="0">
                <a:solidFill>
                  <a:srgbClr val="FFFFFF"/>
                </a:solidFill>
                <a:latin typeface="Helvetica" charset="0"/>
                <a:ea typeface="Helvetica" charset="0"/>
                <a:cs typeface="Helvetica" charset="0"/>
                <a:sym typeface="Helvetica" charset="0"/>
              </a:rPr>
              <a:t> </a:t>
            </a:r>
            <a:r>
              <a:rPr lang="es-CR" altLang="es-CR" sz="2700" dirty="0" err="1" smtClean="0">
                <a:solidFill>
                  <a:srgbClr val="FFFFFF"/>
                </a:solidFill>
                <a:latin typeface="Helvetica" charset="0"/>
                <a:ea typeface="Helvetica" charset="0"/>
                <a:cs typeface="Helvetica" charset="0"/>
                <a:sym typeface="Helvetica" charset="0"/>
              </a:rPr>
              <a:t>behind</a:t>
            </a:r>
            <a:r>
              <a:rPr lang="es-CR" altLang="es-CR" sz="2700" dirty="0" smtClean="0">
                <a:solidFill>
                  <a:srgbClr val="FFFFFF"/>
                </a:solidFill>
                <a:latin typeface="Helvetica" charset="0"/>
                <a:ea typeface="Helvetica" charset="0"/>
                <a:cs typeface="Helvetica" charset="0"/>
                <a:sym typeface="Helvetica" charset="0"/>
              </a:rPr>
              <a:t>”</a:t>
            </a:r>
          </a:p>
          <a:p>
            <a:pPr algn="ctr" eaLnBrk="1">
              <a:spcBef>
                <a:spcPts val="281"/>
              </a:spcBef>
            </a:pPr>
            <a:endParaRPr lang="es-CR" altLang="es-CR" sz="2700" dirty="0" smtClean="0">
              <a:solidFill>
                <a:schemeClr val="bg1"/>
              </a:solidFill>
              <a:latin typeface="Helvetica" charset="0"/>
              <a:ea typeface="Helvetica" charset="0"/>
              <a:cs typeface="Helvetica" charset="0"/>
              <a:sym typeface="Helvetica" charset="0"/>
            </a:endParaRPr>
          </a:p>
          <a:p>
            <a:pPr algn="ctr" eaLnBrk="1">
              <a:spcBef>
                <a:spcPts val="281"/>
              </a:spcBef>
            </a:pPr>
            <a:endParaRPr lang="es-CR" altLang="es-CR" sz="2700" dirty="0">
              <a:solidFill>
                <a:schemeClr val="bg1"/>
              </a:solidFill>
              <a:latin typeface="Helvetica" charset="0"/>
              <a:ea typeface="Helvetica" charset="0"/>
              <a:cs typeface="Helvetica" charset="0"/>
              <a:sym typeface="Helvetica" charset="0"/>
            </a:endParaRPr>
          </a:p>
        </p:txBody>
      </p:sp>
      <p:sp>
        <p:nvSpPr>
          <p:cNvPr id="9223" name="AutoShape 6"/>
          <p:cNvSpPr>
            <a:spLocks/>
          </p:cNvSpPr>
          <p:nvPr/>
        </p:nvSpPr>
        <p:spPr bwMode="auto">
          <a:xfrm>
            <a:off x="6379543" y="790278"/>
            <a:ext cx="2675557" cy="4029522"/>
          </a:xfrm>
          <a:custGeom>
            <a:avLst/>
            <a:gdLst>
              <a:gd name="T0" fmla="*/ 335181306 w 21600"/>
              <a:gd name="T1" fmla="*/ 760253234 h 21600"/>
              <a:gd name="T2" fmla="*/ 335181306 w 21600"/>
              <a:gd name="T3" fmla="*/ 760253234 h 21600"/>
              <a:gd name="T4" fmla="*/ 335181306 w 21600"/>
              <a:gd name="T5" fmla="*/ 760253234 h 21600"/>
              <a:gd name="T6" fmla="*/ 335181306 w 21600"/>
              <a:gd name="T7" fmla="*/ 7602532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lvl1pPr marL="55563" indent="-55563"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p:txBody>
      </p:sp>
      <p:sp>
        <p:nvSpPr>
          <p:cNvPr id="7" name="2 Marcador de contenido"/>
          <p:cNvSpPr>
            <a:spLocks noGrp="1"/>
          </p:cNvSpPr>
          <p:nvPr>
            <p:ph idx="4294967295"/>
          </p:nvPr>
        </p:nvSpPr>
        <p:spPr>
          <a:xfrm>
            <a:off x="6379543" y="356717"/>
            <a:ext cx="2635412" cy="4896643"/>
          </a:xfrm>
        </p:spPr>
        <p:txBody>
          <a:bodyPr>
            <a:noAutofit/>
          </a:bodyPr>
          <a:lstStyle/>
          <a:p>
            <a:pPr algn="just"/>
            <a:r>
              <a:rPr lang="es-CR" sz="2400" dirty="0" smtClean="0">
                <a:solidFill>
                  <a:schemeClr val="bg1"/>
                </a:solidFill>
                <a:latin typeface="Calibri"/>
                <a:ea typeface="Calibri"/>
                <a:cs typeface="Times New Roman"/>
              </a:rPr>
              <a:t>Labor: </a:t>
            </a:r>
            <a:r>
              <a:rPr lang="es-CR" sz="2400" dirty="0" err="1" smtClean="0">
                <a:solidFill>
                  <a:schemeClr val="bg1"/>
                </a:solidFill>
                <a:latin typeface="Calibri"/>
                <a:ea typeface="Calibri"/>
                <a:cs typeface="Times New Roman"/>
              </a:rPr>
              <a:t>agricultural</a:t>
            </a:r>
            <a:r>
              <a:rPr lang="es-CR" sz="2400" dirty="0" smtClean="0">
                <a:solidFill>
                  <a:schemeClr val="bg1"/>
                </a:solidFill>
                <a:latin typeface="Calibri"/>
                <a:ea typeface="Calibri"/>
                <a:cs typeface="Times New Roman"/>
              </a:rPr>
              <a:t>, </a:t>
            </a:r>
            <a:r>
              <a:rPr lang="es-CR" sz="2400" dirty="0" err="1" smtClean="0">
                <a:solidFill>
                  <a:schemeClr val="bg1"/>
                </a:solidFill>
                <a:latin typeface="Calibri"/>
                <a:ea typeface="Calibri"/>
                <a:cs typeface="Times New Roman"/>
              </a:rPr>
              <a:t>underqualified</a:t>
            </a:r>
            <a:endParaRPr lang="es-CR" sz="2400" dirty="0" smtClean="0">
              <a:solidFill>
                <a:schemeClr val="bg1"/>
              </a:solidFill>
              <a:latin typeface="Calibri"/>
              <a:ea typeface="Calibri"/>
              <a:cs typeface="Times New Roman"/>
            </a:endParaRPr>
          </a:p>
          <a:p>
            <a:pPr algn="just"/>
            <a:endParaRPr lang="es-CR" sz="2800" dirty="0">
              <a:solidFill>
                <a:schemeClr val="bg1"/>
              </a:solidFill>
              <a:latin typeface="Calibri"/>
              <a:ea typeface="Calibri"/>
              <a:cs typeface="Times New Roman"/>
            </a:endParaRPr>
          </a:p>
          <a:p>
            <a:pPr algn="just"/>
            <a:r>
              <a:rPr lang="es-CR" sz="2800" dirty="0" err="1" smtClean="0">
                <a:solidFill>
                  <a:schemeClr val="bg1"/>
                </a:solidFill>
                <a:latin typeface="Calibri"/>
                <a:ea typeface="Calibri"/>
                <a:cs typeface="Times New Roman"/>
              </a:rPr>
              <a:t>Income</a:t>
            </a:r>
            <a:r>
              <a:rPr lang="es-CR" sz="2800" dirty="0" smtClean="0">
                <a:solidFill>
                  <a:schemeClr val="bg1"/>
                </a:solidFill>
                <a:latin typeface="Calibri"/>
                <a:ea typeface="Calibri"/>
                <a:cs typeface="Times New Roman"/>
              </a:rPr>
              <a:t>:</a:t>
            </a:r>
            <a:r>
              <a:rPr lang="es-CR" sz="2400" dirty="0" smtClean="0">
                <a:solidFill>
                  <a:schemeClr val="bg1"/>
                </a:solidFill>
                <a:latin typeface="Calibri"/>
                <a:ea typeface="Calibri"/>
                <a:cs typeface="Times New Roman"/>
              </a:rPr>
              <a:t> $ </a:t>
            </a:r>
            <a:r>
              <a:rPr lang="es-CR" sz="2400" dirty="0">
                <a:solidFill>
                  <a:schemeClr val="bg1"/>
                </a:solidFill>
                <a:latin typeface="Calibri"/>
                <a:ea typeface="Calibri"/>
                <a:cs typeface="Times New Roman"/>
              </a:rPr>
              <a:t>300. </a:t>
            </a:r>
            <a:endParaRPr lang="es-CR" sz="2400" dirty="0" smtClean="0">
              <a:solidFill>
                <a:schemeClr val="bg1"/>
              </a:solidFill>
              <a:latin typeface="Calibri"/>
              <a:ea typeface="Calibri"/>
              <a:cs typeface="Times New Roman"/>
            </a:endParaRPr>
          </a:p>
          <a:p>
            <a:pPr algn="just"/>
            <a:endParaRPr lang="es-CR" sz="2800" dirty="0" smtClean="0">
              <a:solidFill>
                <a:schemeClr val="bg1"/>
              </a:solidFill>
              <a:latin typeface="Calibri"/>
              <a:ea typeface="Calibri"/>
              <a:cs typeface="Times New Roman"/>
            </a:endParaRPr>
          </a:p>
          <a:p>
            <a:pPr algn="just"/>
            <a:endParaRPr lang="es-CR" sz="2800" dirty="0" smtClean="0">
              <a:solidFill>
                <a:schemeClr val="bg1"/>
              </a:solidFill>
              <a:latin typeface="Calibri"/>
              <a:ea typeface="Calibri"/>
              <a:cs typeface="Times New Roman"/>
            </a:endParaRPr>
          </a:p>
          <a:p>
            <a:pPr algn="just"/>
            <a:r>
              <a:rPr lang="es-CR" sz="2800" b="1" dirty="0" smtClean="0">
                <a:solidFill>
                  <a:schemeClr val="bg1"/>
                </a:solidFill>
                <a:latin typeface="Calibri"/>
                <a:ea typeface="Calibri"/>
                <a:cs typeface="Times New Roman"/>
              </a:rPr>
              <a:t>REMITTANCES</a:t>
            </a:r>
          </a:p>
          <a:p>
            <a:pPr marL="0" indent="0" algn="just">
              <a:buNone/>
            </a:pPr>
            <a:r>
              <a:rPr lang="es-CR" sz="2400" dirty="0" smtClean="0">
                <a:solidFill>
                  <a:schemeClr val="bg1"/>
                </a:solidFill>
                <a:latin typeface="Calibri"/>
                <a:ea typeface="Calibri"/>
                <a:cs typeface="Times New Roman"/>
              </a:rPr>
              <a:t>Extra </a:t>
            </a:r>
            <a:r>
              <a:rPr lang="es-CR" sz="2400" dirty="0" err="1" smtClean="0">
                <a:solidFill>
                  <a:schemeClr val="bg1"/>
                </a:solidFill>
                <a:latin typeface="Calibri"/>
                <a:ea typeface="Calibri"/>
                <a:cs typeface="Times New Roman"/>
              </a:rPr>
              <a:t>income</a:t>
            </a:r>
            <a:r>
              <a:rPr lang="es-CR" sz="2400" dirty="0" smtClean="0">
                <a:solidFill>
                  <a:schemeClr val="bg1"/>
                </a:solidFill>
                <a:latin typeface="Calibri"/>
                <a:ea typeface="Calibri"/>
                <a:cs typeface="Times New Roman"/>
              </a:rPr>
              <a:t> in </a:t>
            </a:r>
            <a:r>
              <a:rPr lang="es-CR" sz="2400" dirty="0" err="1" smtClean="0">
                <a:solidFill>
                  <a:schemeClr val="bg1"/>
                </a:solidFill>
                <a:latin typeface="Calibri"/>
                <a:ea typeface="Calibri"/>
                <a:cs typeface="Times New Roman"/>
              </a:rPr>
              <a:t>most</a:t>
            </a:r>
            <a:r>
              <a:rPr lang="es-CR" sz="2400" dirty="0" smtClean="0">
                <a:solidFill>
                  <a:schemeClr val="bg1"/>
                </a:solidFill>
                <a:latin typeface="Calibri"/>
                <a:ea typeface="Calibri"/>
                <a:cs typeface="Times New Roman"/>
              </a:rPr>
              <a:t> of the </a:t>
            </a:r>
            <a:r>
              <a:rPr lang="es-CR" sz="2400" dirty="0" err="1" smtClean="0">
                <a:solidFill>
                  <a:schemeClr val="bg1"/>
                </a:solidFill>
                <a:latin typeface="Calibri"/>
                <a:ea typeface="Calibri"/>
                <a:cs typeface="Times New Roman"/>
              </a:rPr>
              <a:t>families</a:t>
            </a:r>
            <a:r>
              <a:rPr lang="es-CR" sz="2400" dirty="0" smtClean="0">
                <a:solidFill>
                  <a:schemeClr val="bg1"/>
                </a:solidFill>
                <a:latin typeface="Calibri"/>
                <a:ea typeface="Calibri"/>
                <a:cs typeface="Times New Roman"/>
              </a:rPr>
              <a:t> </a:t>
            </a:r>
          </a:p>
          <a:p>
            <a:pPr marL="0" indent="0" algn="just">
              <a:buNone/>
            </a:pPr>
            <a:r>
              <a:rPr lang="es-CR" sz="2400" dirty="0" smtClean="0">
                <a:solidFill>
                  <a:schemeClr val="bg1"/>
                </a:solidFill>
                <a:latin typeface="Calibri"/>
                <a:ea typeface="Calibri"/>
                <a:cs typeface="Times New Roman"/>
              </a:rPr>
              <a:t>(88.5%  El </a:t>
            </a:r>
            <a:r>
              <a:rPr lang="es-CR" sz="2400" dirty="0">
                <a:solidFill>
                  <a:schemeClr val="bg1"/>
                </a:solidFill>
                <a:latin typeface="Calibri"/>
                <a:ea typeface="Calibri"/>
                <a:cs typeface="Times New Roman"/>
              </a:rPr>
              <a:t>Salvador</a:t>
            </a:r>
            <a:r>
              <a:rPr lang="es-CR" sz="2400" dirty="0" smtClean="0">
                <a:solidFill>
                  <a:schemeClr val="bg1"/>
                </a:solidFill>
                <a:latin typeface="Calibri"/>
                <a:ea typeface="Calibri"/>
                <a:cs typeface="Times New Roman"/>
              </a:rPr>
              <a:t>)</a:t>
            </a:r>
          </a:p>
        </p:txBody>
      </p:sp>
    </p:spTree>
    <p:extLst>
      <p:ext uri="{BB962C8B-B14F-4D97-AF65-F5344CB8AC3E}">
        <p14:creationId xmlns:p14="http://schemas.microsoft.com/office/powerpoint/2010/main" val="177408569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001.jpg"/>
          <p:cNvPicPr>
            <a:picLocks noChangeAspect="1"/>
          </p:cNvPicPr>
          <p:nvPr/>
        </p:nvPicPr>
        <p:blipFill>
          <a:blip r:embed="rId3"/>
          <a:srcRect/>
          <a:stretch>
            <a:fillRect/>
          </a:stretch>
        </p:blipFill>
        <p:spPr bwMode="auto">
          <a:xfrm>
            <a:off x="-51075" y="0"/>
            <a:ext cx="9144000" cy="6858000"/>
          </a:xfrm>
          <a:prstGeom prst="rect">
            <a:avLst/>
          </a:prstGeom>
          <a:noFill/>
          <a:ln w="9525">
            <a:noFill/>
            <a:miter lim="800000"/>
            <a:headEnd/>
            <a:tailEnd/>
          </a:ln>
        </p:spPr>
      </p:pic>
      <p:pic>
        <p:nvPicPr>
          <p:cNvPr id="50179" name="Picture 13" descr="azul75%.png"/>
          <p:cNvPicPr>
            <a:picLocks noChangeAspect="1"/>
          </p:cNvPicPr>
          <p:nvPr/>
        </p:nvPicPr>
        <p:blipFill>
          <a:blip r:embed="rId4"/>
          <a:srcRect/>
          <a:stretch>
            <a:fillRect/>
          </a:stretch>
        </p:blipFill>
        <p:spPr bwMode="auto">
          <a:xfrm>
            <a:off x="4763" y="1419224"/>
            <a:ext cx="9134475" cy="4170015"/>
          </a:xfrm>
          <a:prstGeom prst="rect">
            <a:avLst/>
          </a:prstGeom>
          <a:noFill/>
          <a:ln w="9525">
            <a:noFill/>
            <a:miter lim="800000"/>
            <a:headEnd/>
            <a:tailEnd/>
          </a:ln>
        </p:spPr>
      </p:pic>
      <p:sp>
        <p:nvSpPr>
          <p:cNvPr id="7" name="Rectangle 6"/>
          <p:cNvSpPr>
            <a:spLocks noChangeArrowheads="1"/>
          </p:cNvSpPr>
          <p:nvPr/>
        </p:nvSpPr>
        <p:spPr bwMode="auto">
          <a:xfrm>
            <a:off x="971356" y="1606910"/>
            <a:ext cx="7200900" cy="3955122"/>
          </a:xfrm>
          <a:prstGeom prst="rect">
            <a:avLst/>
          </a:prstGeom>
          <a:noFill/>
          <a:ln w="9525">
            <a:noFill/>
            <a:miter lim="800000"/>
            <a:headEnd/>
            <a:tailEnd/>
          </a:ln>
        </p:spPr>
        <p:txBody>
          <a:bodyPr>
            <a:spAutoFit/>
          </a:bodyPr>
          <a:lstStyle/>
          <a:p>
            <a:pPr algn="r">
              <a:lnSpc>
                <a:spcPct val="130000"/>
              </a:lnSpc>
              <a:spcBef>
                <a:spcPts val="600"/>
              </a:spcBef>
              <a:spcAft>
                <a:spcPts val="1200"/>
              </a:spcAft>
            </a:pPr>
            <a:r>
              <a:rPr lang="es-HN" sz="2800" dirty="0" smtClean="0">
                <a:solidFill>
                  <a:prstClr val="white"/>
                </a:solidFill>
                <a:latin typeface="Arial" charset="0"/>
                <a:cs typeface="Arial" charset="0"/>
              </a:rPr>
              <a:t>“</a:t>
            </a:r>
            <a:r>
              <a:rPr lang="es-GT" sz="2800" dirty="0">
                <a:solidFill>
                  <a:prstClr val="white"/>
                </a:solidFill>
                <a:latin typeface="Arial" charset="0"/>
                <a:cs typeface="Arial" charset="0"/>
              </a:rPr>
              <a:t>Mi hermano [que migró] nos ayudaba. Le enviaba dinero a mi mamá y, de alguna manera, ella me ayudaba a mí. Es una cadena que, al final de cuentas en el caso de las remesas, nos ha ayudado bastante, no solo para lo que es salud, sino, incluso, para educación y alimentación.” </a:t>
            </a:r>
          </a:p>
        </p:txBody>
      </p:sp>
      <p:pic>
        <p:nvPicPr>
          <p:cNvPr id="50182" name="Picture 8"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46050"/>
            <a:ext cx="9161463" cy="233363"/>
          </a:xfrm>
          <a:prstGeom prst="rect">
            <a:avLst/>
          </a:prstGeom>
          <a:noFill/>
          <a:ln w="9525">
            <a:noFill/>
            <a:miter lim="800000"/>
            <a:headEnd/>
            <a:tailEnd/>
          </a:ln>
        </p:spPr>
      </p:pic>
      <p:pic>
        <p:nvPicPr>
          <p:cNvPr id="50183" name="Picture 9" descr="RayaTop.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75" y="6311900"/>
            <a:ext cx="9161463" cy="234950"/>
          </a:xfrm>
          <a:prstGeom prst="rect">
            <a:avLst/>
          </a:prstGeom>
          <a:noFill/>
          <a:ln w="9525">
            <a:noFill/>
            <a:miter lim="800000"/>
            <a:headEnd/>
            <a:tailEnd/>
          </a:ln>
        </p:spPr>
      </p:pic>
      <p:pic>
        <p:nvPicPr>
          <p:cNvPr id="11" name="Picture 4" descr="C:\olivia\works\newlink\presentacion UNFPA\images present naranja\corchet.png"/>
          <p:cNvPicPr>
            <a:picLocks noChangeAspect="1" noChangeArrowheads="1"/>
          </p:cNvPicPr>
          <p:nvPr/>
        </p:nvPicPr>
        <p:blipFill>
          <a:blip r:embed="rId7"/>
          <a:srcRect/>
          <a:stretch>
            <a:fillRect/>
          </a:stretch>
        </p:blipFill>
        <p:spPr bwMode="auto">
          <a:xfrm>
            <a:off x="4575175" y="1731963"/>
            <a:ext cx="731838" cy="3641253"/>
          </a:xfrm>
          <a:prstGeom prst="rect">
            <a:avLst/>
          </a:prstGeom>
          <a:noFill/>
          <a:ln w="9525">
            <a:noFill/>
            <a:miter lim="800000"/>
            <a:headEnd/>
            <a:tailEnd/>
          </a:ln>
        </p:spPr>
      </p:pic>
      <p:pic>
        <p:nvPicPr>
          <p:cNvPr id="12" name="Picture 4" descr="C:\olivia\works\newlink\presentacion UNFPA\images present naranja\corchet.png"/>
          <p:cNvPicPr>
            <a:picLocks noChangeAspect="1" noChangeArrowheads="1"/>
          </p:cNvPicPr>
          <p:nvPr/>
        </p:nvPicPr>
        <p:blipFill>
          <a:blip r:embed="rId8"/>
          <a:srcRect/>
          <a:stretch>
            <a:fillRect/>
          </a:stretch>
        </p:blipFill>
        <p:spPr bwMode="auto">
          <a:xfrm>
            <a:off x="3494088" y="1731963"/>
            <a:ext cx="733425" cy="3641253"/>
          </a:xfrm>
          <a:prstGeom prst="rect">
            <a:avLst/>
          </a:prstGeom>
          <a:noFill/>
          <a:ln w="9525">
            <a:noFill/>
            <a:miter lim="800000"/>
            <a:headEnd/>
            <a:tailEnd/>
          </a:ln>
        </p:spPr>
      </p:pic>
      <p:sp>
        <p:nvSpPr>
          <p:cNvPr id="50186" name="Rectangle 9"/>
          <p:cNvSpPr>
            <a:spLocks noChangeArrowheads="1"/>
          </p:cNvSpPr>
          <p:nvPr/>
        </p:nvSpPr>
        <p:spPr bwMode="auto">
          <a:xfrm>
            <a:off x="395288" y="5829300"/>
            <a:ext cx="6336952" cy="369332"/>
          </a:xfrm>
          <a:prstGeom prst="rect">
            <a:avLst/>
          </a:prstGeom>
          <a:noFill/>
          <a:ln w="9525">
            <a:noFill/>
            <a:miter lim="800000"/>
            <a:headEnd/>
            <a:tailEnd/>
          </a:ln>
        </p:spPr>
        <p:txBody>
          <a:bodyPr wrap="square">
            <a:spAutoFit/>
          </a:bodyPr>
          <a:lstStyle/>
          <a:p>
            <a:r>
              <a:rPr lang="es-CR" dirty="0">
                <a:solidFill>
                  <a:prstClr val="white"/>
                </a:solidFill>
              </a:rPr>
              <a:t>FLACSO-OIM, 2015 </a:t>
            </a:r>
            <a:endParaRPr lang="es-HN" dirty="0">
              <a:solidFill>
                <a:prstClr val="white"/>
              </a:solidFill>
            </a:endParaRPr>
          </a:p>
        </p:txBody>
      </p:sp>
    </p:spTree>
    <p:extLst>
      <p:ext uri="{BB962C8B-B14F-4D97-AF65-F5344CB8AC3E}">
        <p14:creationId xmlns:p14="http://schemas.microsoft.com/office/powerpoint/2010/main" val="217837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2.5E-6 4.07407E-6 L -0.34722 0.00115 " pathEditMode="relative" rAng="0" ptsTypes="AA">
                                      <p:cBhvr>
                                        <p:cTn id="13" dur="1000" fill="hold"/>
                                        <p:tgtEl>
                                          <p:spTgt spid="12"/>
                                        </p:tgtEl>
                                        <p:attrNameLst>
                                          <p:attrName>ppt_x</p:attrName>
                                          <p:attrName>ppt_y</p:attrName>
                                        </p:attrNameLst>
                                      </p:cBhvr>
                                      <p:rCtr x="-174" y="0"/>
                                    </p:animMotion>
                                  </p:childTnLst>
                                </p:cTn>
                              </p:par>
                              <p:par>
                                <p:cTn id="14" presetID="63" presetClass="path" presetSubtype="0" accel="50000" decel="50000" fill="hold" nodeType="withEffect">
                                  <p:stCondLst>
                                    <p:cond delay="0"/>
                                  </p:stCondLst>
                                  <p:childTnLst>
                                    <p:animMotion origin="layout" path="M 1.94444E-6 4.07407E-6 L 0.36944 0.00115 " pathEditMode="relative" rAng="0" ptsTypes="AA">
                                      <p:cBhvr>
                                        <p:cTn id="15" dur="1000" fill="hold"/>
                                        <p:tgtEl>
                                          <p:spTgt spid="11"/>
                                        </p:tgtEl>
                                        <p:attrNameLst>
                                          <p:attrName>ppt_x</p:attrName>
                                          <p:attrName>ppt_y</p:attrName>
                                        </p:attrNameLst>
                                      </p:cBhvr>
                                      <p:rCtr x="185"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523220"/>
          </a:xfrm>
          <a:prstGeom prst="rect">
            <a:avLst/>
          </a:prstGeom>
          <a:noFill/>
          <a:ln w="9525">
            <a:noFill/>
            <a:miter lim="800000"/>
            <a:headEnd/>
            <a:tailEnd/>
          </a:ln>
        </p:spPr>
        <p:txBody>
          <a:bodyPr>
            <a:spAutoFit/>
          </a:bodyPr>
          <a:lstStyle/>
          <a:p>
            <a:pPr defTabSz="457200">
              <a:defRPr/>
            </a:pPr>
            <a:r>
              <a:rPr lang="es-GT" sz="2800" b="1" cap="all" dirty="0" smtClean="0">
                <a:solidFill>
                  <a:prstClr val="white"/>
                </a:solidFill>
                <a:latin typeface="UNFPA-Bold" pitchFamily="2" charset="0"/>
                <a:cs typeface="Arial" charset="0"/>
              </a:rPr>
              <a:t>REMITTANCE USE</a:t>
            </a:r>
            <a:endParaRPr lang="en-US"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pic>
        <p:nvPicPr>
          <p:cNvPr id="8"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6428" y="2042689"/>
            <a:ext cx="5507700" cy="37570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5724128" y="2042689"/>
            <a:ext cx="3312368" cy="4214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200" dirty="0">
                <a:latin typeface="+mj-lt"/>
              </a:rPr>
              <a:t>NOT </a:t>
            </a:r>
            <a:r>
              <a:rPr lang="es-MX" sz="2200" dirty="0" err="1">
                <a:latin typeface="+mj-lt"/>
              </a:rPr>
              <a:t>necessarily</a:t>
            </a:r>
            <a:r>
              <a:rPr lang="es-MX" sz="2200" dirty="0">
                <a:latin typeface="+mj-lt"/>
              </a:rPr>
              <a:t> </a:t>
            </a:r>
            <a:r>
              <a:rPr lang="es-MX" sz="2200" dirty="0" err="1">
                <a:latin typeface="+mj-lt"/>
              </a:rPr>
              <a:t>improves</a:t>
            </a:r>
            <a:r>
              <a:rPr lang="es-MX" sz="2200" dirty="0">
                <a:latin typeface="+mj-lt"/>
              </a:rPr>
              <a:t> </a:t>
            </a:r>
            <a:r>
              <a:rPr lang="es-MX" sz="2200" dirty="0" err="1">
                <a:latin typeface="+mj-lt"/>
              </a:rPr>
              <a:t>conditions</a:t>
            </a:r>
            <a:r>
              <a:rPr lang="es-MX" sz="2200" dirty="0">
                <a:latin typeface="+mj-lt"/>
              </a:rPr>
              <a:t> for the </a:t>
            </a:r>
            <a:r>
              <a:rPr lang="es-MX" sz="2200" dirty="0" err="1">
                <a:latin typeface="+mj-lt"/>
              </a:rPr>
              <a:t>families</a:t>
            </a:r>
            <a:r>
              <a:rPr lang="es-MX" sz="2200" dirty="0">
                <a:latin typeface="+mj-lt"/>
              </a:rPr>
              <a:t> </a:t>
            </a:r>
          </a:p>
          <a:p>
            <a:r>
              <a:rPr lang="es-CR" sz="2200" dirty="0" smtClean="0">
                <a:latin typeface="+mj-lt"/>
              </a:rPr>
              <a:t>To </a:t>
            </a:r>
            <a:r>
              <a:rPr lang="es-CR" sz="2200" dirty="0" err="1" smtClean="0">
                <a:latin typeface="+mj-lt"/>
              </a:rPr>
              <a:t>cover</a:t>
            </a:r>
            <a:r>
              <a:rPr lang="es-CR" sz="2200" dirty="0" smtClean="0">
                <a:latin typeface="+mj-lt"/>
              </a:rPr>
              <a:t> </a:t>
            </a:r>
            <a:r>
              <a:rPr lang="es-CR" sz="2200" dirty="0" err="1" smtClean="0">
                <a:latin typeface="+mj-lt"/>
              </a:rPr>
              <a:t>first</a:t>
            </a:r>
            <a:r>
              <a:rPr lang="es-CR" sz="2200" dirty="0" smtClean="0">
                <a:latin typeface="+mj-lt"/>
              </a:rPr>
              <a:t> </a:t>
            </a:r>
            <a:r>
              <a:rPr lang="es-CR" sz="2200" dirty="0" err="1" smtClean="0">
                <a:latin typeface="+mj-lt"/>
              </a:rPr>
              <a:t>hand</a:t>
            </a:r>
            <a:r>
              <a:rPr lang="es-CR" sz="2200" dirty="0" smtClean="0">
                <a:latin typeface="+mj-lt"/>
              </a:rPr>
              <a:t> </a:t>
            </a:r>
            <a:r>
              <a:rPr lang="es-CR" sz="2200" dirty="0" err="1" smtClean="0">
                <a:latin typeface="+mj-lt"/>
              </a:rPr>
              <a:t>needs</a:t>
            </a:r>
            <a:r>
              <a:rPr lang="es-CR" sz="2200" dirty="0" smtClean="0">
                <a:latin typeface="+mj-lt"/>
              </a:rPr>
              <a:t>  (</a:t>
            </a:r>
            <a:r>
              <a:rPr lang="es-CR" sz="2200" dirty="0" err="1" smtClean="0">
                <a:latin typeface="+mj-lt"/>
              </a:rPr>
              <a:t>cereals</a:t>
            </a:r>
            <a:r>
              <a:rPr lang="es-CR" sz="2200" dirty="0" smtClean="0">
                <a:latin typeface="+mj-lt"/>
              </a:rPr>
              <a:t>, </a:t>
            </a:r>
            <a:r>
              <a:rPr lang="es-CR" sz="2200" dirty="0" err="1" smtClean="0">
                <a:latin typeface="+mj-lt"/>
              </a:rPr>
              <a:t>meat</a:t>
            </a:r>
            <a:r>
              <a:rPr lang="es-CR" sz="2200" dirty="0" smtClean="0">
                <a:latin typeface="+mj-lt"/>
              </a:rPr>
              <a:t>, vegetables)</a:t>
            </a:r>
            <a:endParaRPr lang="es-CR" sz="2200" dirty="0">
              <a:latin typeface="+mj-lt"/>
            </a:endParaRPr>
          </a:p>
          <a:p>
            <a:r>
              <a:rPr lang="es-CR" sz="2200" dirty="0" err="1" smtClean="0">
                <a:latin typeface="+mj-lt"/>
              </a:rPr>
              <a:t>Increase</a:t>
            </a:r>
            <a:r>
              <a:rPr lang="es-CR" sz="2200" dirty="0" smtClean="0">
                <a:latin typeface="+mj-lt"/>
              </a:rPr>
              <a:t> in use of </a:t>
            </a:r>
            <a:r>
              <a:rPr lang="es-CR" sz="2200" dirty="0" err="1" smtClean="0">
                <a:latin typeface="+mj-lt"/>
              </a:rPr>
              <a:t>fast</a:t>
            </a:r>
            <a:r>
              <a:rPr lang="es-CR" sz="2200" dirty="0" smtClean="0">
                <a:latin typeface="+mj-lt"/>
              </a:rPr>
              <a:t> </a:t>
            </a:r>
            <a:r>
              <a:rPr lang="es-CR" sz="2200" dirty="0" err="1" smtClean="0">
                <a:latin typeface="+mj-lt"/>
              </a:rPr>
              <a:t>food</a:t>
            </a:r>
            <a:r>
              <a:rPr lang="es-CR" sz="2200" dirty="0" smtClean="0">
                <a:latin typeface="+mj-lt"/>
              </a:rPr>
              <a:t> </a:t>
            </a:r>
            <a:endParaRPr lang="es-CR" sz="2200" dirty="0">
              <a:latin typeface="+mj-lt"/>
            </a:endParaRPr>
          </a:p>
          <a:p>
            <a:pPr marL="342900" lvl="1" indent="-342900">
              <a:buFont typeface="Arial" pitchFamily="34" charset="0"/>
              <a:buChar char="•"/>
            </a:pPr>
            <a:r>
              <a:rPr lang="es-CR" sz="2200" dirty="0" err="1" smtClean="0">
                <a:latin typeface="+mj-lt"/>
              </a:rPr>
              <a:t>Health</a:t>
            </a:r>
            <a:r>
              <a:rPr lang="es-CR" sz="2200" dirty="0" smtClean="0">
                <a:latin typeface="+mj-lt"/>
              </a:rPr>
              <a:t>: Pocket </a:t>
            </a:r>
            <a:r>
              <a:rPr lang="es-CR" sz="2200" dirty="0" err="1" smtClean="0">
                <a:latin typeface="+mj-lt"/>
              </a:rPr>
              <a:t>spend</a:t>
            </a:r>
            <a:endParaRPr lang="es-CR" sz="2200" dirty="0">
              <a:latin typeface="+mj-lt"/>
            </a:endParaRPr>
          </a:p>
          <a:p>
            <a:pPr marL="342900" lvl="1" indent="-342900"/>
            <a:r>
              <a:rPr lang="es-SV" sz="2600" dirty="0" err="1" smtClean="0">
                <a:latin typeface="+mj-lt"/>
              </a:rPr>
              <a:t>Not</a:t>
            </a:r>
            <a:r>
              <a:rPr lang="es-SV" sz="2600" dirty="0" smtClean="0">
                <a:latin typeface="+mj-lt"/>
              </a:rPr>
              <a:t> </a:t>
            </a:r>
            <a:r>
              <a:rPr lang="es-SV" sz="2600" dirty="0" err="1" smtClean="0">
                <a:latin typeface="+mj-lt"/>
              </a:rPr>
              <a:t>enough</a:t>
            </a:r>
            <a:r>
              <a:rPr lang="es-SV" sz="2600" dirty="0" smtClean="0">
                <a:latin typeface="+mj-lt"/>
              </a:rPr>
              <a:t>! </a:t>
            </a:r>
          </a:p>
          <a:p>
            <a:pPr marL="0" lvl="1" indent="0" algn="r">
              <a:buNone/>
            </a:pPr>
            <a:r>
              <a:rPr lang="es-SV" sz="2600" dirty="0" smtClean="0">
                <a:latin typeface="+mj-lt"/>
                <a:sym typeface="Wingdings"/>
              </a:rPr>
              <a:t> </a:t>
            </a:r>
            <a:r>
              <a:rPr lang="es-SV" sz="2600" dirty="0" err="1" smtClean="0">
                <a:latin typeface="+mj-lt"/>
              </a:rPr>
              <a:t>priorities</a:t>
            </a:r>
            <a:endParaRPr lang="es-SV" sz="2600" dirty="0">
              <a:latin typeface="+mj-lt"/>
            </a:endParaRPr>
          </a:p>
        </p:txBody>
      </p:sp>
      <p:sp>
        <p:nvSpPr>
          <p:cNvPr id="3" name="TextBox 2"/>
          <p:cNvSpPr txBox="1"/>
          <p:nvPr/>
        </p:nvSpPr>
        <p:spPr>
          <a:xfrm>
            <a:off x="216428" y="5764614"/>
            <a:ext cx="1868204" cy="369332"/>
          </a:xfrm>
          <a:prstGeom prst="rect">
            <a:avLst/>
          </a:prstGeom>
          <a:noFill/>
        </p:spPr>
        <p:txBody>
          <a:bodyPr wrap="none" rtlCol="0">
            <a:spAutoFit/>
          </a:bodyPr>
          <a:lstStyle/>
          <a:p>
            <a:r>
              <a:rPr lang="es-CR" dirty="0" smtClean="0"/>
              <a:t>Estudio Nicaragua</a:t>
            </a:r>
            <a:endParaRPr lang="es-CR" dirty="0"/>
          </a:p>
        </p:txBody>
      </p:sp>
    </p:spTree>
    <p:extLst>
      <p:ext uri="{BB962C8B-B14F-4D97-AF65-F5344CB8AC3E}">
        <p14:creationId xmlns:p14="http://schemas.microsoft.com/office/powerpoint/2010/main" val="301739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523220"/>
          </a:xfrm>
          <a:prstGeom prst="rect">
            <a:avLst/>
          </a:prstGeom>
          <a:noFill/>
          <a:ln w="9525">
            <a:noFill/>
            <a:miter lim="800000"/>
            <a:headEnd/>
            <a:tailEnd/>
          </a:ln>
        </p:spPr>
        <p:txBody>
          <a:bodyPr>
            <a:spAutoFit/>
          </a:bodyPr>
          <a:lstStyle/>
          <a:p>
            <a:pPr defTabSz="457200">
              <a:defRPr/>
            </a:pPr>
            <a:r>
              <a:rPr lang="es-CR" sz="2800" b="1" cap="all" dirty="0" smtClean="0">
                <a:solidFill>
                  <a:prstClr val="white"/>
                </a:solidFill>
                <a:latin typeface="UNFPA-Bold" pitchFamily="2" charset="0"/>
                <a:cs typeface="Arial" charset="0"/>
              </a:rPr>
              <a:t>HEALTH CONDITION</a:t>
            </a:r>
            <a:endParaRPr lang="es-CR"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sp>
        <p:nvSpPr>
          <p:cNvPr id="9" name="2 Marcador de contenido"/>
          <p:cNvSpPr txBox="1">
            <a:spLocks/>
          </p:cNvSpPr>
          <p:nvPr/>
        </p:nvSpPr>
        <p:spPr>
          <a:xfrm>
            <a:off x="5940152" y="2311273"/>
            <a:ext cx="2935561" cy="39260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CR" sz="2400" dirty="0" smtClean="0">
                <a:latin typeface="+mj-lt"/>
              </a:rPr>
              <a:t>43</a:t>
            </a:r>
            <a:r>
              <a:rPr lang="es-CR" sz="2400" dirty="0">
                <a:latin typeface="+mj-lt"/>
              </a:rPr>
              <a:t>% (El Salvador) </a:t>
            </a:r>
            <a:r>
              <a:rPr lang="es-CR" sz="2400" dirty="0" err="1" smtClean="0">
                <a:latin typeface="+mj-lt"/>
              </a:rPr>
              <a:t>indicated</a:t>
            </a:r>
            <a:r>
              <a:rPr lang="es-CR" sz="2400" dirty="0" smtClean="0">
                <a:latin typeface="+mj-lt"/>
              </a:rPr>
              <a:t> </a:t>
            </a:r>
            <a:r>
              <a:rPr lang="es-CR" sz="2400" dirty="0" err="1" smtClean="0">
                <a:latin typeface="+mj-lt"/>
              </a:rPr>
              <a:t>any</a:t>
            </a:r>
            <a:r>
              <a:rPr lang="es-CR" sz="2400" dirty="0" smtClean="0">
                <a:latin typeface="+mj-lt"/>
              </a:rPr>
              <a:t> </a:t>
            </a:r>
            <a:r>
              <a:rPr lang="es-CR" sz="2400" dirty="0" err="1" smtClean="0">
                <a:latin typeface="+mj-lt"/>
              </a:rPr>
              <a:t>type</a:t>
            </a:r>
            <a:r>
              <a:rPr lang="es-CR" sz="2400" dirty="0" smtClean="0">
                <a:latin typeface="+mj-lt"/>
              </a:rPr>
              <a:t> of </a:t>
            </a:r>
            <a:r>
              <a:rPr lang="es-CR" sz="2400" dirty="0" err="1" smtClean="0">
                <a:latin typeface="+mj-lt"/>
              </a:rPr>
              <a:t>disease</a:t>
            </a:r>
            <a:r>
              <a:rPr lang="es-CR" sz="2400" dirty="0" smtClean="0">
                <a:latin typeface="+mj-lt"/>
              </a:rPr>
              <a:t> </a:t>
            </a:r>
            <a:endParaRPr lang="es-CR" sz="2400" dirty="0">
              <a:latin typeface="+mj-lt"/>
            </a:endParaRPr>
          </a:p>
          <a:p>
            <a:pPr algn="just"/>
            <a:endParaRPr lang="es-CR" sz="2400" dirty="0">
              <a:latin typeface="+mj-lt"/>
            </a:endParaRPr>
          </a:p>
          <a:p>
            <a:pPr algn="just"/>
            <a:r>
              <a:rPr lang="es-CR" sz="2400" dirty="0" err="1" smtClean="0">
                <a:latin typeface="+mj-lt"/>
              </a:rPr>
              <a:t>Hypertension</a:t>
            </a:r>
            <a:r>
              <a:rPr lang="es-CR" sz="2400" dirty="0" smtClean="0">
                <a:latin typeface="+mj-lt"/>
              </a:rPr>
              <a:t>, </a:t>
            </a:r>
            <a:r>
              <a:rPr lang="es-CR" sz="2400" dirty="0">
                <a:latin typeface="+mj-lt"/>
              </a:rPr>
              <a:t>diabetes</a:t>
            </a:r>
            <a:r>
              <a:rPr lang="es-CR" sz="2400" dirty="0" smtClean="0">
                <a:latin typeface="+mj-lt"/>
              </a:rPr>
              <a:t>, </a:t>
            </a:r>
            <a:r>
              <a:rPr lang="es-CR" sz="2400" dirty="0" err="1" smtClean="0">
                <a:latin typeface="+mj-lt"/>
              </a:rPr>
              <a:t>Joint</a:t>
            </a:r>
            <a:r>
              <a:rPr lang="es-CR" sz="2400" dirty="0" smtClean="0">
                <a:latin typeface="+mj-lt"/>
              </a:rPr>
              <a:t> </a:t>
            </a:r>
            <a:r>
              <a:rPr lang="es-CR" sz="2400" dirty="0" err="1" smtClean="0">
                <a:latin typeface="+mj-lt"/>
              </a:rPr>
              <a:t>pain</a:t>
            </a:r>
            <a:r>
              <a:rPr lang="es-CR" sz="2400" dirty="0" smtClean="0">
                <a:latin typeface="+mj-lt"/>
              </a:rPr>
              <a:t>, </a:t>
            </a:r>
            <a:r>
              <a:rPr lang="es-CR" sz="2400" dirty="0" err="1" smtClean="0">
                <a:latin typeface="+mj-lt"/>
              </a:rPr>
              <a:t>pulmonary</a:t>
            </a:r>
            <a:r>
              <a:rPr lang="es-CR" sz="2400" dirty="0" smtClean="0">
                <a:latin typeface="+mj-lt"/>
              </a:rPr>
              <a:t> </a:t>
            </a:r>
            <a:r>
              <a:rPr lang="es-CR" sz="2400" dirty="0" err="1" smtClean="0">
                <a:latin typeface="+mj-lt"/>
              </a:rPr>
              <a:t>affectations</a:t>
            </a:r>
            <a:r>
              <a:rPr lang="es-CR" sz="2400" dirty="0" smtClean="0">
                <a:latin typeface="+mj-lt"/>
              </a:rPr>
              <a:t>, </a:t>
            </a:r>
            <a:r>
              <a:rPr lang="es-CR" sz="2400" dirty="0" err="1" smtClean="0">
                <a:latin typeface="+mj-lt"/>
              </a:rPr>
              <a:t>others</a:t>
            </a:r>
            <a:r>
              <a:rPr lang="es-CR" sz="2400" dirty="0" smtClean="0">
                <a:latin typeface="+mj-lt"/>
              </a:rPr>
              <a:t>. </a:t>
            </a:r>
            <a:endParaRPr lang="es-CR" altLang="es-CR" sz="1800" dirty="0">
              <a:latin typeface="Helvetica" charset="0"/>
              <a:ea typeface="Helvetica" charset="0"/>
              <a:cs typeface="Helvetica" charset="0"/>
              <a:sym typeface="Helvetica" charset="0"/>
            </a:endParaRPr>
          </a:p>
        </p:txBody>
      </p:sp>
      <p:sp>
        <p:nvSpPr>
          <p:cNvPr id="10" name="Rectangle 8"/>
          <p:cNvSpPr>
            <a:spLocks noChangeArrowheads="1"/>
          </p:cNvSpPr>
          <p:nvPr/>
        </p:nvSpPr>
        <p:spPr bwMode="auto">
          <a:xfrm>
            <a:off x="242537" y="2244795"/>
            <a:ext cx="2510624"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PHYCHOSOCIAL SPHERE</a:t>
            </a:r>
            <a:endParaRPr lang="en-US" sz="2200" b="1" dirty="0">
              <a:solidFill>
                <a:srgbClr val="56A0D3"/>
              </a:solidFill>
              <a:latin typeface="UNFPA-Bold"/>
              <a:cs typeface="Arial" charset="0"/>
            </a:endParaRPr>
          </a:p>
        </p:txBody>
      </p:sp>
      <p:pic>
        <p:nvPicPr>
          <p:cNvPr id="13"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50928" y="4778366"/>
            <a:ext cx="5705063" cy="164776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36600" y="2675682"/>
            <a:ext cx="3475360" cy="1569660"/>
          </a:xfrm>
          <a:prstGeom prst="rect">
            <a:avLst/>
          </a:prstGeom>
          <a:noFill/>
        </p:spPr>
        <p:txBody>
          <a:bodyPr wrap="square" rtlCol="0">
            <a:spAutoFit/>
          </a:bodyPr>
          <a:lstStyle/>
          <a:p>
            <a:pPr marL="285750" indent="-285750">
              <a:buFont typeface="Arial" panose="020B0604020202020204" pitchFamily="34" charset="0"/>
              <a:buChar char="•"/>
            </a:pPr>
            <a:r>
              <a:rPr lang="es-CR" sz="2400" dirty="0" err="1" smtClean="0"/>
              <a:t>Mild</a:t>
            </a:r>
            <a:r>
              <a:rPr lang="es-CR" sz="2400" dirty="0" smtClean="0"/>
              <a:t> </a:t>
            </a:r>
            <a:r>
              <a:rPr lang="es-CR" sz="2400" dirty="0" err="1" smtClean="0"/>
              <a:t>Depression</a:t>
            </a:r>
            <a:r>
              <a:rPr lang="es-CR" sz="2400" dirty="0" smtClean="0"/>
              <a:t>: 88,5%  </a:t>
            </a:r>
          </a:p>
          <a:p>
            <a:pPr marL="285750" indent="-285750">
              <a:buFont typeface="Arial" panose="020B0604020202020204" pitchFamily="34" charset="0"/>
              <a:buChar char="•"/>
            </a:pPr>
            <a:r>
              <a:rPr lang="es-CR" sz="2400" dirty="0" err="1" smtClean="0"/>
              <a:t>Mild</a:t>
            </a:r>
            <a:r>
              <a:rPr lang="es-CR" sz="2400" dirty="0" smtClean="0"/>
              <a:t> </a:t>
            </a:r>
            <a:r>
              <a:rPr lang="es-CR" sz="2400" dirty="0" err="1" smtClean="0"/>
              <a:t>Anxiety</a:t>
            </a:r>
            <a:r>
              <a:rPr lang="es-CR" sz="2400" dirty="0" smtClean="0"/>
              <a:t>: 88%</a:t>
            </a:r>
          </a:p>
          <a:p>
            <a:pPr marL="285750" indent="-285750">
              <a:buFont typeface="Arial" panose="020B0604020202020204" pitchFamily="34" charset="0"/>
              <a:buChar char="•"/>
            </a:pPr>
            <a:r>
              <a:rPr lang="es-CR" sz="2400" dirty="0" err="1" smtClean="0"/>
              <a:t>Severe</a:t>
            </a:r>
            <a:r>
              <a:rPr lang="es-CR" sz="2400" dirty="0" smtClean="0"/>
              <a:t> </a:t>
            </a:r>
            <a:r>
              <a:rPr lang="es-CR" sz="2400" dirty="0" err="1" smtClean="0"/>
              <a:t>anxiety</a:t>
            </a:r>
            <a:r>
              <a:rPr lang="es-CR" sz="2400" dirty="0" smtClean="0"/>
              <a:t>: 12%</a:t>
            </a:r>
          </a:p>
          <a:p>
            <a:pPr marL="285750" indent="-285750">
              <a:buFont typeface="Arial" panose="020B0604020202020204" pitchFamily="34" charset="0"/>
              <a:buChar char="•"/>
            </a:pPr>
            <a:r>
              <a:rPr lang="es-CR" sz="2400" dirty="0" err="1" smtClean="0"/>
              <a:t>Hopelessness</a:t>
            </a:r>
            <a:r>
              <a:rPr lang="es-CR" sz="2400" dirty="0" smtClean="0"/>
              <a:t>: 25%</a:t>
            </a:r>
            <a:endParaRPr lang="es-CR" sz="2400" dirty="0"/>
          </a:p>
        </p:txBody>
      </p:sp>
    </p:spTree>
    <p:extLst>
      <p:ext uri="{BB962C8B-B14F-4D97-AF65-F5344CB8AC3E}">
        <p14:creationId xmlns:p14="http://schemas.microsoft.com/office/powerpoint/2010/main" val="37107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face04.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4.5.pn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6627"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9200" y="5359018"/>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2935165" y="320675"/>
            <a:ext cx="2829621"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SOCIAL AND FAMILY ROLES</a:t>
            </a:r>
            <a:endParaRPr lang="en-US" sz="2200" b="1" dirty="0">
              <a:solidFill>
                <a:srgbClr val="56A0D3"/>
              </a:solidFill>
              <a:latin typeface="UNFPA-Bold"/>
              <a:cs typeface="Arial" charset="0"/>
            </a:endParaRPr>
          </a:p>
        </p:txBody>
      </p:sp>
      <p:sp>
        <p:nvSpPr>
          <p:cNvPr id="18" name="Title 1"/>
          <p:cNvSpPr txBox="1">
            <a:spLocks/>
          </p:cNvSpPr>
          <p:nvPr/>
        </p:nvSpPr>
        <p:spPr>
          <a:xfrm>
            <a:off x="2935165" y="476672"/>
            <a:ext cx="6178356"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endParaRPr lang="de-CH" sz="2400" dirty="0" smtClean="0">
              <a:solidFill>
                <a:prstClr val="black"/>
              </a:solidFill>
            </a:endParaRPr>
          </a:p>
        </p:txBody>
      </p:sp>
      <p:sp>
        <p:nvSpPr>
          <p:cNvPr id="2" name="Rectangle 1"/>
          <p:cNvSpPr/>
          <p:nvPr/>
        </p:nvSpPr>
        <p:spPr>
          <a:xfrm>
            <a:off x="3059832" y="1059361"/>
            <a:ext cx="6053689" cy="5693866"/>
          </a:xfrm>
          <a:prstGeom prst="rect">
            <a:avLst/>
          </a:prstGeom>
        </p:spPr>
        <p:txBody>
          <a:bodyPr wrap="square">
            <a:spAutoFit/>
          </a:bodyPr>
          <a:lstStyle/>
          <a:p>
            <a:r>
              <a:rPr lang="es-CR" sz="2800" dirty="0" err="1" smtClean="0"/>
              <a:t>After</a:t>
            </a:r>
            <a:r>
              <a:rPr lang="es-CR" sz="2800" dirty="0" smtClean="0"/>
              <a:t> </a:t>
            </a:r>
            <a:r>
              <a:rPr lang="es-CR" sz="2800" dirty="0" err="1" smtClean="0"/>
              <a:t>departure</a:t>
            </a:r>
            <a:r>
              <a:rPr lang="es-CR" sz="2800" dirty="0" smtClean="0"/>
              <a:t>:</a:t>
            </a:r>
            <a:endParaRPr lang="es-CR" sz="2800" dirty="0"/>
          </a:p>
          <a:p>
            <a:pPr marL="914400" lvl="1" indent="-457200">
              <a:buFont typeface="Arial" panose="020B0604020202020204" pitchFamily="34" charset="0"/>
              <a:buChar char="•"/>
            </a:pPr>
            <a:r>
              <a:rPr lang="es-CR" sz="2800" dirty="0" err="1" smtClean="0"/>
              <a:t>Restructuring</a:t>
            </a:r>
            <a:r>
              <a:rPr lang="es-CR" sz="2800" dirty="0" smtClean="0"/>
              <a:t> of new roles </a:t>
            </a:r>
            <a:endParaRPr lang="es-CR" sz="2800" dirty="0"/>
          </a:p>
          <a:p>
            <a:pPr marL="914400" lvl="1" indent="-457200">
              <a:buFont typeface="Arial" panose="020B0604020202020204" pitchFamily="34" charset="0"/>
              <a:buChar char="•"/>
            </a:pPr>
            <a:r>
              <a:rPr lang="es-CR" sz="2800" dirty="0" err="1" smtClean="0"/>
              <a:t>Decision</a:t>
            </a:r>
            <a:r>
              <a:rPr lang="es-CR" sz="2800" dirty="0" smtClean="0"/>
              <a:t> </a:t>
            </a:r>
            <a:r>
              <a:rPr lang="es-CR" sz="2800" dirty="0" err="1" smtClean="0"/>
              <a:t>making</a:t>
            </a:r>
            <a:r>
              <a:rPr lang="es-CR" sz="2800" dirty="0" smtClean="0"/>
              <a:t> and </a:t>
            </a:r>
            <a:r>
              <a:rPr lang="es-CR" sz="2800" dirty="0" err="1" smtClean="0"/>
              <a:t>care</a:t>
            </a:r>
            <a:r>
              <a:rPr lang="es-CR" sz="2800" dirty="0" smtClean="0"/>
              <a:t> </a:t>
            </a:r>
            <a:r>
              <a:rPr lang="es-CR" sz="2800" dirty="0" err="1" smtClean="0"/>
              <a:t>now</a:t>
            </a:r>
            <a:r>
              <a:rPr lang="es-CR" sz="2800" dirty="0" smtClean="0"/>
              <a:t> </a:t>
            </a:r>
            <a:r>
              <a:rPr lang="es-CR" sz="2800" dirty="0" err="1" smtClean="0"/>
              <a:t>with</a:t>
            </a:r>
            <a:r>
              <a:rPr lang="es-CR" sz="2800" dirty="0" smtClean="0"/>
              <a:t> </a:t>
            </a:r>
            <a:r>
              <a:rPr lang="es-CR" sz="2800" dirty="0" err="1" smtClean="0"/>
              <a:t>other</a:t>
            </a:r>
            <a:r>
              <a:rPr lang="es-CR" sz="2800" dirty="0" smtClean="0"/>
              <a:t> </a:t>
            </a:r>
            <a:r>
              <a:rPr lang="es-CR" sz="2800" dirty="0" err="1" smtClean="0"/>
              <a:t>family</a:t>
            </a:r>
            <a:r>
              <a:rPr lang="es-CR" sz="2800" dirty="0" smtClean="0"/>
              <a:t> </a:t>
            </a:r>
            <a:r>
              <a:rPr lang="es-CR" sz="2800" dirty="0" err="1" smtClean="0"/>
              <a:t>members</a:t>
            </a:r>
            <a:r>
              <a:rPr lang="es-CR" sz="2800" dirty="0" smtClean="0"/>
              <a:t> (</a:t>
            </a:r>
            <a:r>
              <a:rPr lang="es-CR" sz="2800" dirty="0" err="1" smtClean="0"/>
              <a:t>generally</a:t>
            </a:r>
            <a:r>
              <a:rPr lang="es-CR" sz="2800" dirty="0" smtClean="0"/>
              <a:t> </a:t>
            </a:r>
            <a:r>
              <a:rPr lang="es-CR" sz="2800" dirty="0" err="1" smtClean="0"/>
              <a:t>grandmothers</a:t>
            </a:r>
            <a:r>
              <a:rPr lang="es-CR" sz="2800" dirty="0" smtClean="0"/>
              <a:t> and </a:t>
            </a:r>
            <a:r>
              <a:rPr lang="es-CR" sz="2800" dirty="0" err="1" smtClean="0"/>
              <a:t>aunts</a:t>
            </a:r>
            <a:r>
              <a:rPr lang="es-CR" sz="2800" dirty="0" smtClean="0"/>
              <a:t>)  </a:t>
            </a:r>
            <a:endParaRPr lang="es-CR" sz="2800" dirty="0"/>
          </a:p>
          <a:p>
            <a:pPr marL="914400" lvl="1" indent="-457200">
              <a:buFont typeface="Arial" panose="020B0604020202020204" pitchFamily="34" charset="0"/>
              <a:buChar char="•"/>
            </a:pPr>
            <a:r>
              <a:rPr lang="es-CR" sz="2800" dirty="0" err="1" smtClean="0"/>
              <a:t>Loneliness</a:t>
            </a:r>
            <a:r>
              <a:rPr lang="es-CR" sz="2800" dirty="0" smtClean="0"/>
              <a:t> in </a:t>
            </a:r>
            <a:r>
              <a:rPr lang="es-CR" sz="2800" dirty="0" err="1" smtClean="0"/>
              <a:t>teenagers</a:t>
            </a:r>
            <a:endParaRPr lang="es-CR" sz="2800" dirty="0"/>
          </a:p>
          <a:p>
            <a:pPr marL="914400" lvl="1" indent="-457200">
              <a:buFont typeface="Arial" panose="020B0604020202020204" pitchFamily="34" charset="0"/>
              <a:buChar char="•"/>
            </a:pPr>
            <a:r>
              <a:rPr lang="es-CR" sz="2800" dirty="0" err="1" smtClean="0">
                <a:ea typeface="Calibri"/>
                <a:cs typeface="Times New Roman"/>
              </a:rPr>
              <a:t>Higher</a:t>
            </a:r>
            <a:r>
              <a:rPr lang="es-CR" sz="2800" dirty="0" smtClean="0">
                <a:ea typeface="Calibri"/>
                <a:cs typeface="Times New Roman"/>
              </a:rPr>
              <a:t> stress to </a:t>
            </a:r>
            <a:r>
              <a:rPr lang="es-CR" sz="2800" dirty="0" err="1" smtClean="0">
                <a:ea typeface="Calibri"/>
                <a:cs typeface="Times New Roman"/>
              </a:rPr>
              <a:t>female</a:t>
            </a:r>
            <a:r>
              <a:rPr lang="es-CR" sz="2800" dirty="0" smtClean="0">
                <a:ea typeface="Calibri"/>
                <a:cs typeface="Times New Roman"/>
              </a:rPr>
              <a:t> </a:t>
            </a:r>
            <a:r>
              <a:rPr lang="es-CR" sz="2800" dirty="0" err="1" smtClean="0">
                <a:ea typeface="Calibri"/>
                <a:cs typeface="Times New Roman"/>
              </a:rPr>
              <a:t>population</a:t>
            </a:r>
            <a:endParaRPr lang="es-CR" sz="2800" dirty="0" smtClean="0">
              <a:ea typeface="Calibri"/>
              <a:cs typeface="Times New Roman"/>
            </a:endParaRPr>
          </a:p>
          <a:p>
            <a:pPr marL="914400" lvl="1" indent="-457200">
              <a:buFont typeface="Arial" panose="020B0604020202020204" pitchFamily="34" charset="0"/>
              <a:buChar char="•"/>
            </a:pPr>
            <a:r>
              <a:rPr lang="en-US" sz="2800" dirty="0" smtClean="0">
                <a:ea typeface="Calibri"/>
                <a:cs typeface="Times New Roman"/>
              </a:rPr>
              <a:t>Family disputes which end in psychosocial alterations and higher risk of family </a:t>
            </a:r>
            <a:r>
              <a:rPr lang="en-US" sz="2800" dirty="0" err="1" smtClean="0">
                <a:ea typeface="Calibri"/>
                <a:cs typeface="Times New Roman"/>
              </a:rPr>
              <a:t>desintegration</a:t>
            </a:r>
            <a:r>
              <a:rPr lang="en-US" sz="2800" dirty="0" smtClean="0">
                <a:ea typeface="Calibri"/>
                <a:cs typeface="Times New Roman"/>
              </a:rPr>
              <a:t> </a:t>
            </a:r>
            <a:endParaRPr lang="es-CR" sz="2800" dirty="0">
              <a:ea typeface="Calibri"/>
              <a:cs typeface="Times New Roman"/>
            </a:endParaRPr>
          </a:p>
        </p:txBody>
      </p:sp>
    </p:spTree>
    <p:extLst>
      <p:ext uri="{BB962C8B-B14F-4D97-AF65-F5344CB8AC3E}">
        <p14:creationId xmlns:p14="http://schemas.microsoft.com/office/powerpoint/2010/main" val="14310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asted-imag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0338" y="0"/>
            <a:ext cx="10264676" cy="6856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2" descr="imag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338" y="0"/>
            <a:ext cx="3260129"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4"/>
          <p:cNvSpPr>
            <a:spLocks/>
          </p:cNvSpPr>
          <p:nvPr/>
        </p:nvSpPr>
        <p:spPr bwMode="auto">
          <a:xfrm>
            <a:off x="42961" y="-160131"/>
            <a:ext cx="2656830" cy="3011538"/>
          </a:xfrm>
          <a:custGeom>
            <a:avLst/>
            <a:gdLst>
              <a:gd name="T0" fmla="*/ 246598222 w 21600"/>
              <a:gd name="T1" fmla="*/ 424646760 h 21600"/>
              <a:gd name="T2" fmla="*/ 246598222 w 21600"/>
              <a:gd name="T3" fmla="*/ 424646760 h 21600"/>
              <a:gd name="T4" fmla="*/ 246598222 w 21600"/>
              <a:gd name="T5" fmla="*/ 424646760 h 21600"/>
              <a:gd name="T6" fmla="*/ 246598222 w 21600"/>
              <a:gd name="T7" fmla="*/ 42464676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r>
              <a:rPr lang="es-CR" altLang="es-CR" sz="2700" dirty="0">
                <a:solidFill>
                  <a:srgbClr val="FFFFFF"/>
                </a:solidFill>
                <a:latin typeface="Helvetica" charset="0"/>
                <a:ea typeface="Helvetica" charset="0"/>
                <a:cs typeface="Helvetica" charset="0"/>
                <a:sym typeface="Helvetica" charset="0"/>
              </a:rPr>
              <a:t> </a:t>
            </a:r>
            <a:r>
              <a:rPr lang="es-CR" altLang="es-CR" sz="2700" dirty="0" smtClean="0">
                <a:solidFill>
                  <a:srgbClr val="FFFFFF"/>
                </a:solidFill>
                <a:latin typeface="Helvetica" charset="0"/>
                <a:ea typeface="Helvetica" charset="0"/>
                <a:cs typeface="Helvetica" charset="0"/>
                <a:sym typeface="Helvetica" charset="0"/>
              </a:rPr>
              <a:t>TRANSIT </a:t>
            </a:r>
          </a:p>
          <a:p>
            <a:pPr algn="ctr" eaLnBrk="1">
              <a:spcBef>
                <a:spcPts val="281"/>
              </a:spcBef>
            </a:pPr>
            <a:r>
              <a:rPr lang="es-CR" altLang="es-CR" sz="2700" dirty="0" smtClean="0">
                <a:solidFill>
                  <a:srgbClr val="FFFFFF"/>
                </a:solidFill>
                <a:latin typeface="Helvetica" charset="0"/>
                <a:ea typeface="Helvetica" charset="0"/>
                <a:cs typeface="Helvetica" charset="0"/>
                <a:sym typeface="Helvetica" charset="0"/>
              </a:rPr>
              <a:t>“</a:t>
            </a:r>
            <a:r>
              <a:rPr lang="es-CR" altLang="es-CR" sz="2700" dirty="0" err="1" smtClean="0">
                <a:solidFill>
                  <a:srgbClr val="FFFFFF"/>
                </a:solidFill>
                <a:latin typeface="Helvetica" charset="0"/>
                <a:ea typeface="Helvetica" charset="0"/>
                <a:cs typeface="Helvetica" charset="0"/>
                <a:sym typeface="Helvetica" charset="0"/>
              </a:rPr>
              <a:t>Those</a:t>
            </a:r>
            <a:r>
              <a:rPr lang="es-CR" altLang="es-CR" sz="2700" dirty="0" smtClean="0">
                <a:solidFill>
                  <a:srgbClr val="FFFFFF"/>
                </a:solidFill>
                <a:latin typeface="Helvetica" charset="0"/>
                <a:ea typeface="Helvetica" charset="0"/>
                <a:cs typeface="Helvetica" charset="0"/>
                <a:sym typeface="Helvetica" charset="0"/>
              </a:rPr>
              <a:t> </a:t>
            </a:r>
            <a:r>
              <a:rPr lang="es-CR" altLang="es-CR" sz="2700" dirty="0" err="1" smtClean="0">
                <a:solidFill>
                  <a:srgbClr val="FFFFFF"/>
                </a:solidFill>
                <a:latin typeface="Helvetica" charset="0"/>
                <a:ea typeface="Helvetica" charset="0"/>
                <a:cs typeface="Helvetica" charset="0"/>
                <a:sym typeface="Helvetica" charset="0"/>
              </a:rPr>
              <a:t>who</a:t>
            </a:r>
            <a:r>
              <a:rPr lang="es-CR" altLang="es-CR" sz="2700" dirty="0" smtClean="0">
                <a:solidFill>
                  <a:srgbClr val="FFFFFF"/>
                </a:solidFill>
                <a:latin typeface="Helvetica" charset="0"/>
                <a:ea typeface="Helvetica" charset="0"/>
                <a:cs typeface="Helvetica" charset="0"/>
                <a:sym typeface="Helvetica" charset="0"/>
              </a:rPr>
              <a:t> are </a:t>
            </a:r>
            <a:r>
              <a:rPr lang="es-CR" altLang="es-CR" sz="2700" dirty="0" err="1" smtClean="0">
                <a:solidFill>
                  <a:srgbClr val="FFFFFF"/>
                </a:solidFill>
                <a:latin typeface="Helvetica" charset="0"/>
                <a:ea typeface="Helvetica" charset="0"/>
                <a:cs typeface="Helvetica" charset="0"/>
                <a:sym typeface="Helvetica" charset="0"/>
              </a:rPr>
              <a:t>moving</a:t>
            </a:r>
            <a:r>
              <a:rPr lang="es-CR" altLang="es-CR" sz="2700" dirty="0" smtClean="0">
                <a:solidFill>
                  <a:srgbClr val="FFFFFF"/>
                </a:solidFill>
                <a:latin typeface="Helvetica" charset="0"/>
                <a:ea typeface="Helvetica" charset="0"/>
                <a:cs typeface="Helvetica" charset="0"/>
                <a:sym typeface="Helvetica" charset="0"/>
              </a:rPr>
              <a:t>”</a:t>
            </a:r>
            <a:endParaRPr lang="es-CR" altLang="es-CR" sz="1800" dirty="0">
              <a:latin typeface="Helvetica" charset="0"/>
              <a:ea typeface="Helvetica" charset="0"/>
              <a:cs typeface="Helvetica" charset="0"/>
              <a:sym typeface="Helvetica" charset="0"/>
            </a:endParaRPr>
          </a:p>
        </p:txBody>
      </p:sp>
      <p:sp>
        <p:nvSpPr>
          <p:cNvPr id="5" name="2 Marcador de contenido"/>
          <p:cNvSpPr>
            <a:spLocks noGrp="1"/>
          </p:cNvSpPr>
          <p:nvPr>
            <p:ph idx="4294967295"/>
          </p:nvPr>
        </p:nvSpPr>
        <p:spPr>
          <a:xfrm>
            <a:off x="-402705" y="1700808"/>
            <a:ext cx="3102496" cy="4896643"/>
          </a:xfrm>
        </p:spPr>
        <p:txBody>
          <a:bodyPr>
            <a:noAutofit/>
          </a:bodyPr>
          <a:lstStyle/>
          <a:p>
            <a:r>
              <a:rPr lang="es-SV" sz="2000" dirty="0" err="1" smtClean="0">
                <a:solidFill>
                  <a:schemeClr val="bg1"/>
                </a:solidFill>
                <a:ea typeface="Calibri"/>
                <a:cs typeface="Times New Roman"/>
              </a:rPr>
              <a:t>Mainly</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young</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people</a:t>
            </a:r>
            <a:endParaRPr lang="es-SV" sz="2000" dirty="0">
              <a:solidFill>
                <a:schemeClr val="bg1"/>
              </a:solidFill>
              <a:ea typeface="Calibri"/>
              <a:cs typeface="Times New Roman"/>
            </a:endParaRPr>
          </a:p>
          <a:p>
            <a:r>
              <a:rPr lang="es-SV" sz="2000" dirty="0" err="1" smtClean="0">
                <a:solidFill>
                  <a:schemeClr val="bg1"/>
                </a:solidFill>
                <a:ea typeface="Calibri"/>
                <a:cs typeface="Times New Roman"/>
              </a:rPr>
              <a:t>Montlhy</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income</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below</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minimun</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wage</a:t>
            </a:r>
            <a:endParaRPr lang="es-SV" sz="2000" dirty="0">
              <a:solidFill>
                <a:schemeClr val="bg1"/>
              </a:solidFill>
              <a:ea typeface="Calibri"/>
              <a:cs typeface="Times New Roman"/>
            </a:endParaRPr>
          </a:p>
          <a:p>
            <a:r>
              <a:rPr lang="es-SV" sz="2000" dirty="0" err="1" smtClean="0">
                <a:solidFill>
                  <a:schemeClr val="bg1"/>
                </a:solidFill>
                <a:ea typeface="Calibri"/>
                <a:cs typeface="Times New Roman"/>
              </a:rPr>
              <a:t>Primary</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education</a:t>
            </a:r>
            <a:endParaRPr lang="es-SV" sz="2000" dirty="0" smtClean="0">
              <a:solidFill>
                <a:schemeClr val="bg1"/>
              </a:solidFill>
              <a:ea typeface="Calibri"/>
              <a:cs typeface="Times New Roman"/>
            </a:endParaRPr>
          </a:p>
          <a:p>
            <a:endParaRPr lang="es-SV" sz="2000" dirty="0" smtClean="0">
              <a:solidFill>
                <a:schemeClr val="bg1"/>
              </a:solidFill>
              <a:ea typeface="Calibri"/>
              <a:cs typeface="Times New Roman"/>
            </a:endParaRPr>
          </a:p>
          <a:p>
            <a:endParaRPr lang="es-SV" sz="2000" dirty="0">
              <a:solidFill>
                <a:schemeClr val="bg1"/>
              </a:solidFill>
              <a:ea typeface="Calibri"/>
              <a:cs typeface="Times New Roman"/>
            </a:endParaRPr>
          </a:p>
          <a:p>
            <a:endParaRPr lang="es-SV" sz="2000" dirty="0">
              <a:solidFill>
                <a:schemeClr val="bg1"/>
              </a:solidFill>
              <a:ea typeface="Calibri"/>
              <a:cs typeface="Times New Roman"/>
            </a:endParaRPr>
          </a:p>
          <a:p>
            <a:r>
              <a:rPr lang="es-SV" sz="2000" dirty="0" err="1" smtClean="0">
                <a:solidFill>
                  <a:schemeClr val="bg1"/>
                </a:solidFill>
                <a:ea typeface="Calibri"/>
                <a:cs typeface="Times New Roman"/>
              </a:rPr>
              <a:t>Reasons</a:t>
            </a:r>
            <a:r>
              <a:rPr lang="es-SV" sz="2000" dirty="0" smtClean="0">
                <a:solidFill>
                  <a:schemeClr val="bg1"/>
                </a:solidFill>
                <a:ea typeface="Calibri"/>
                <a:cs typeface="Times New Roman"/>
              </a:rPr>
              <a:t> to </a:t>
            </a:r>
            <a:r>
              <a:rPr lang="es-SV" sz="2000" dirty="0" err="1" smtClean="0">
                <a:solidFill>
                  <a:schemeClr val="bg1"/>
                </a:solidFill>
                <a:ea typeface="Calibri"/>
                <a:cs typeface="Times New Roman"/>
              </a:rPr>
              <a:t>migrate</a:t>
            </a:r>
            <a:r>
              <a:rPr lang="es-SV" sz="2000" dirty="0" smtClean="0">
                <a:solidFill>
                  <a:schemeClr val="bg1"/>
                </a:solidFill>
                <a:ea typeface="Calibri"/>
                <a:cs typeface="Times New Roman"/>
              </a:rPr>
              <a:t>:</a:t>
            </a:r>
            <a:endParaRPr lang="es-SV" sz="2000" dirty="0">
              <a:solidFill>
                <a:schemeClr val="bg1"/>
              </a:solidFill>
              <a:ea typeface="Calibri"/>
              <a:cs typeface="Times New Roman"/>
            </a:endParaRPr>
          </a:p>
          <a:p>
            <a:pPr lvl="1"/>
            <a:r>
              <a:rPr lang="es-SV" sz="2000" dirty="0" err="1" smtClean="0">
                <a:solidFill>
                  <a:schemeClr val="bg1"/>
                </a:solidFill>
                <a:ea typeface="Calibri"/>
                <a:cs typeface="Times New Roman"/>
              </a:rPr>
              <a:t>unemployment</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poberty</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search</a:t>
            </a:r>
            <a:r>
              <a:rPr lang="es-SV" sz="2000" dirty="0" smtClean="0">
                <a:solidFill>
                  <a:schemeClr val="bg1"/>
                </a:solidFill>
                <a:ea typeface="Calibri"/>
                <a:cs typeface="Times New Roman"/>
              </a:rPr>
              <a:t> for </a:t>
            </a:r>
            <a:r>
              <a:rPr lang="es-SV" sz="2000" dirty="0" err="1" smtClean="0">
                <a:solidFill>
                  <a:schemeClr val="bg1"/>
                </a:solidFill>
                <a:ea typeface="Calibri"/>
                <a:cs typeface="Times New Roman"/>
              </a:rPr>
              <a:t>job</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opportunities</a:t>
            </a:r>
            <a:endParaRPr lang="es-SV" sz="2000" dirty="0">
              <a:solidFill>
                <a:schemeClr val="bg1"/>
              </a:solidFill>
              <a:ea typeface="Calibri"/>
              <a:cs typeface="Times New Roman"/>
            </a:endParaRPr>
          </a:p>
          <a:p>
            <a:pPr lvl="1"/>
            <a:r>
              <a:rPr lang="es-SV" sz="2000" dirty="0" smtClean="0">
                <a:solidFill>
                  <a:schemeClr val="bg1"/>
                </a:solidFill>
                <a:ea typeface="Calibri"/>
                <a:cs typeface="Times New Roman"/>
              </a:rPr>
              <a:t>criminal and </a:t>
            </a:r>
            <a:r>
              <a:rPr lang="es-SV" sz="2000" dirty="0" err="1" smtClean="0">
                <a:solidFill>
                  <a:schemeClr val="bg1"/>
                </a:solidFill>
                <a:ea typeface="Calibri"/>
                <a:cs typeface="Times New Roman"/>
              </a:rPr>
              <a:t>domestic</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violence</a:t>
            </a:r>
            <a:endParaRPr lang="es-SV" sz="2000" dirty="0">
              <a:solidFill>
                <a:schemeClr val="bg1"/>
              </a:solidFill>
              <a:ea typeface="Calibri"/>
              <a:cs typeface="Times New Roman"/>
            </a:endParaRPr>
          </a:p>
          <a:p>
            <a:pPr lvl="1"/>
            <a:r>
              <a:rPr lang="es-SV" sz="2000" dirty="0" err="1" smtClean="0">
                <a:solidFill>
                  <a:schemeClr val="bg1"/>
                </a:solidFill>
                <a:ea typeface="Calibri"/>
                <a:cs typeface="Times New Roman"/>
              </a:rPr>
              <a:t>Family</a:t>
            </a:r>
            <a:r>
              <a:rPr lang="es-SV" sz="2000" dirty="0" smtClean="0">
                <a:solidFill>
                  <a:schemeClr val="bg1"/>
                </a:solidFill>
                <a:ea typeface="Calibri"/>
                <a:cs typeface="Times New Roman"/>
              </a:rPr>
              <a:t> </a:t>
            </a:r>
            <a:r>
              <a:rPr lang="es-SV" sz="2000" dirty="0" err="1" smtClean="0">
                <a:solidFill>
                  <a:schemeClr val="bg1"/>
                </a:solidFill>
                <a:ea typeface="Calibri"/>
                <a:cs typeface="Times New Roman"/>
              </a:rPr>
              <a:t>reunification</a:t>
            </a:r>
            <a:r>
              <a:rPr lang="es-SV" sz="2000" dirty="0" smtClean="0">
                <a:solidFill>
                  <a:schemeClr val="bg1"/>
                </a:solidFill>
                <a:ea typeface="Calibri"/>
                <a:cs typeface="Times New Roman"/>
              </a:rPr>
              <a:t> </a:t>
            </a:r>
            <a:endParaRPr lang="es-CR" sz="1800" dirty="0" smtClean="0">
              <a:solidFill>
                <a:schemeClr val="bg1"/>
              </a:solidFill>
              <a:latin typeface="Calibri"/>
              <a:ea typeface="Calibri"/>
              <a:cs typeface="Times New Roman"/>
            </a:endParaRPr>
          </a:p>
        </p:txBody>
      </p:sp>
    </p:spTree>
    <p:extLst>
      <p:ext uri="{BB962C8B-B14F-4D97-AF65-F5344CB8AC3E}">
        <p14:creationId xmlns:p14="http://schemas.microsoft.com/office/powerpoint/2010/main" val="16200910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fade">
                                      <p:cBhvr>
                                        <p:cTn id="2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atch">
  <a:themeElements>
    <a:clrScheme name="Custom 3">
      <a:dk1>
        <a:sysClr val="windowText" lastClr="000000"/>
      </a:dk1>
      <a:lt1>
        <a:sysClr val="window" lastClr="FFFFFF"/>
      </a:lt1>
      <a:dk2>
        <a:srgbClr val="575F6D"/>
      </a:dk2>
      <a:lt2>
        <a:srgbClr val="008080"/>
      </a:lt2>
      <a:accent1>
        <a:srgbClr val="336699"/>
      </a:accent1>
      <a:accent2>
        <a:srgbClr val="7598D9"/>
      </a:accent2>
      <a:accent3>
        <a:srgbClr val="FE8637"/>
      </a:accent3>
      <a:accent4>
        <a:srgbClr val="99CC00"/>
      </a:accent4>
      <a:accent5>
        <a:srgbClr val="AEBAD5"/>
      </a:accent5>
      <a:accent6>
        <a:srgbClr val="777C84"/>
      </a:accent6>
      <a:hlink>
        <a:srgbClr val="D2611C"/>
      </a:hlink>
      <a:folHlink>
        <a:srgbClr val="3B435B"/>
      </a:folHlink>
    </a:clrScheme>
    <a:fontScheme name="IOM">
      <a:majorFont>
        <a:latin typeface="Gill Sans MT"/>
        <a:ea typeface=""/>
        <a:cs typeface=""/>
      </a:majorFont>
      <a:minorFont>
        <a:latin typeface="Calibri"/>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4321</TotalTime>
  <Words>1335</Words>
  <Application>Microsoft Office PowerPoint</Application>
  <PresentationFormat>On-screen Show (4:3)</PresentationFormat>
  <Paragraphs>252</Paragraphs>
  <Slides>25</Slides>
  <Notes>24</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1_Office Theme</vt:lpstr>
      <vt:lpstr>Thatch</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DER LAAT Carlos</dc:creator>
  <cp:lastModifiedBy>RODAS Renán</cp:lastModifiedBy>
  <cp:revision>150</cp:revision>
  <cp:lastPrinted>2012-06-18T13:55:04Z</cp:lastPrinted>
  <dcterms:created xsi:type="dcterms:W3CDTF">2012-03-06T14:34:23Z</dcterms:created>
  <dcterms:modified xsi:type="dcterms:W3CDTF">2016-09-29T04:08:43Z</dcterms:modified>
</cp:coreProperties>
</file>