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95" r:id="rId3"/>
    <p:sldId id="296" r:id="rId4"/>
    <p:sldId id="301" r:id="rId5"/>
    <p:sldId id="297" r:id="rId6"/>
    <p:sldId id="298" r:id="rId7"/>
    <p:sldId id="299" r:id="rId8"/>
    <p:sldId id="300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7" autoAdjust="0"/>
    <p:restoredTop sz="94162" autoAdjust="0"/>
  </p:normalViewPr>
  <p:slideViewPr>
    <p:cSldViewPr snapToGrid="0">
      <p:cViewPr varScale="1">
        <p:scale>
          <a:sx n="69" d="100"/>
          <a:sy n="69" d="100"/>
        </p:scale>
        <p:origin x="-91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F17DC-CE9E-4D0F-A5F1-4F3BF746806C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6E1FE-D150-4770-A944-47B2CCB02E1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93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33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408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04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25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32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27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85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48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06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21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2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7BE1307-8B1A-4926-8F4E-59D04123B311}" type="datetimeFigureOut">
              <a:rPr lang="es-ES" smtClean="0"/>
              <a:pPr/>
              <a:t>08/06/2016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97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92320" y="1665780"/>
            <a:ext cx="9101137" cy="2824924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 smtClean="0">
                <a:solidFill>
                  <a:schemeClr val="tx1"/>
                </a:solidFill>
              </a:rPr>
              <a:t> </a:t>
            </a:r>
            <a:r>
              <a:rPr lang="es-ES" b="1" dirty="0" smtClean="0">
                <a:solidFill>
                  <a:schemeClr val="tx1"/>
                </a:solidFill>
              </a:rPr>
              <a:t>Honduras</a:t>
            </a:r>
            <a:br>
              <a:rPr lang="es-ES" b="1" dirty="0" smtClean="0">
                <a:solidFill>
                  <a:schemeClr val="tx1"/>
                </a:solidFill>
              </a:rPr>
            </a:br>
            <a:r>
              <a:rPr lang="es-ES" sz="6000" b="1" dirty="0" smtClean="0">
                <a:solidFill>
                  <a:schemeClr val="tx1"/>
                </a:solidFill>
              </a:rPr>
              <a:t>Buenas prácticas</a:t>
            </a:r>
            <a:br>
              <a:rPr lang="es-ES" sz="6000" b="1" dirty="0" smtClean="0">
                <a:solidFill>
                  <a:schemeClr val="tx1"/>
                </a:solidFill>
              </a:rPr>
            </a:br>
            <a:r>
              <a:rPr lang="es-ES" sz="4000" dirty="0" smtClean="0">
                <a:solidFill>
                  <a:schemeClr val="tx1"/>
                </a:solidFill>
              </a:rPr>
              <a:t>Prevención y combate de la Trata de Personas </a:t>
            </a:r>
            <a:br>
              <a:rPr lang="es-ES" sz="4000" dirty="0" smtClean="0">
                <a:solidFill>
                  <a:schemeClr val="tx1"/>
                </a:solidFill>
              </a:rPr>
            </a:br>
            <a:r>
              <a:rPr lang="es-ES" sz="4000" dirty="0" smtClean="0">
                <a:solidFill>
                  <a:schemeClr val="tx1"/>
                </a:solidFill>
              </a:rPr>
              <a:t>y el Tráfico de Migrantes</a:t>
            </a:r>
            <a:r>
              <a:rPr lang="es-ES" sz="7300" dirty="0" smtClean="0">
                <a:solidFill>
                  <a:schemeClr val="tx1"/>
                </a:solidFill>
              </a:rPr>
              <a:t>.</a:t>
            </a:r>
            <a:endParaRPr lang="es-E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39035" y="5602710"/>
            <a:ext cx="3064492" cy="57908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s-ES" b="1" dirty="0" smtClean="0">
                <a:solidFill>
                  <a:schemeClr val="tx1"/>
                </a:solidFill>
              </a:rPr>
              <a:t>Tegucigalpa, 08 de Junio, 2016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6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/>
              <a:t>Trata de Personas</a:t>
            </a:r>
            <a:endParaRPr lang="es-HN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Incremento del número de víctimas detectadas y atendidas de manera integral.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Incremento del número de tratantes sancionados.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La firma de un Convenio con la Secretaría de Desarrollo e Inclusión Social para la atención secundaria de las víctimas.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La ejecución de operaciones regionales para el rescate de víctimas y detención de presuntos tratantes.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La consolidación de la oficina de la CICESCT para coordinación e impulso de acciones y del Equipo de Respuesta Inmediata.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Constitución y puesta en funcionamiento de diecinueve (19)  CICESCT-Comités Locales que implementan planes de trabajo en los ámbitos de prevención y persecución del delito así como en la detección, atención y protección de las víctimas.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En proceso de avance significativo la elaboración del Plan de Acción Nacional 2016-2022 con la participación activa de las instancias con competencias directas o indirectas en el tema a nivel nacional.</a:t>
            </a:r>
            <a:endParaRPr lang="es-HN" dirty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71082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/>
              <a:t>Trata de Personas</a:t>
            </a:r>
            <a:endParaRPr lang="es-HN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En proceso la elaboración del Protocolo de Actuación del Equipo de Respuesta Inmediata. 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Aprobación y publicación en el Diario Oficial La Gaceta del Reglamento de la Ley contra la Trata de Personas, Acuerdo Ejecutivo N° 36-2015, publicado el 15 de enero del 2016.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Fortalecimiento de la Unidad contra la Explotación Sexual Comercial y Trata de Personas el Ministerio Público.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Continuidad y fortalecimiento de los procesos de sensibilización, formación y capacitación; impulsando la prevención de los delitos y el desarrollo de capacidades para optimizar la repuesta institucional.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Fortalecimiento de las sinergias institucionales y sectoriales.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Fortalecimiento de la coordinación regional y posicionamiento de Honduras </a:t>
            </a:r>
            <a:r>
              <a:rPr lang="es-ES_tradnl" dirty="0" smtClean="0"/>
              <a:t>en los espacios regionales que abordan la problemática.</a:t>
            </a:r>
            <a:endParaRPr lang="es-HN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dirty="0"/>
              <a:t>Elaboración de Informes Nacionales sobre el estado de situación de las problemáticas que competen a la CICESCT, permitiendo el cumplimiento en la  rendición de cuentas de manera  transparente y oportuna en el tema. </a:t>
            </a:r>
            <a:endParaRPr lang="es-HN" dirty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22487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 dirty="0" smtClean="0"/>
              <a:t>Estadísticas-Trata de Personas, 2015</a:t>
            </a:r>
            <a:endParaRPr lang="es-HN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HN" sz="3200" b="1" dirty="0" smtClean="0"/>
          </a:p>
          <a:p>
            <a:r>
              <a:rPr lang="es-HN" sz="3200" b="1" dirty="0" smtClean="0"/>
              <a:t>Denuncias  </a:t>
            </a:r>
            <a:r>
              <a:rPr lang="es-HN" sz="3200" b="1" dirty="0"/>
              <a:t>en Proceso de Investigación </a:t>
            </a:r>
            <a:r>
              <a:rPr lang="es-HN" sz="3200" dirty="0" smtClean="0"/>
              <a:t>…….40</a:t>
            </a:r>
            <a:endParaRPr lang="es-HN" sz="3200" dirty="0"/>
          </a:p>
          <a:p>
            <a:pPr fontAlgn="t"/>
            <a:r>
              <a:rPr lang="es-HN" sz="3200" dirty="0"/>
              <a:t> </a:t>
            </a:r>
          </a:p>
          <a:p>
            <a:r>
              <a:rPr lang="es-HN" sz="3200" b="1" dirty="0"/>
              <a:t>Denuncias Judicializadas </a:t>
            </a:r>
            <a:r>
              <a:rPr lang="es-HN" sz="3200" dirty="0" smtClean="0"/>
              <a:t>....…</a:t>
            </a:r>
            <a:r>
              <a:rPr lang="es-HN" sz="3200" dirty="0"/>
              <a:t>11</a:t>
            </a:r>
          </a:p>
          <a:p>
            <a:r>
              <a:rPr lang="es-ES_tradnl" sz="3200" dirty="0"/>
              <a:t> </a:t>
            </a:r>
            <a:endParaRPr lang="es-HN" sz="3200" dirty="0"/>
          </a:p>
          <a:p>
            <a:r>
              <a:rPr lang="es-HN" sz="3200" b="1" dirty="0"/>
              <a:t>Denuncias con </a:t>
            </a:r>
            <a:r>
              <a:rPr lang="es-HN" sz="3200" b="1" dirty="0" smtClean="0"/>
              <a:t>Sentencia</a:t>
            </a:r>
            <a:r>
              <a:rPr lang="es-HN" sz="3200" dirty="0" smtClean="0"/>
              <a:t>….15</a:t>
            </a:r>
            <a:endParaRPr lang="es-HN" sz="3200" dirty="0"/>
          </a:p>
          <a:p>
            <a:r>
              <a:rPr lang="es-ES_tradnl" sz="8000" dirty="0"/>
              <a:t> </a:t>
            </a:r>
            <a:endParaRPr lang="es-HN" sz="8000" dirty="0"/>
          </a:p>
          <a:p>
            <a:endParaRPr lang="es-HN" sz="8000" dirty="0"/>
          </a:p>
        </p:txBody>
      </p:sp>
    </p:spTree>
    <p:extLst>
      <p:ext uri="{BB962C8B-B14F-4D97-AF65-F5344CB8AC3E}">
        <p14:creationId xmlns:p14="http://schemas.microsoft.com/office/powerpoint/2010/main" val="420633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Tráfico Ilícito de Migrantes 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s-ES_tradnl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ESTADISTICAS DE TRAFICO ILICITO DE PERSONAS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endParaRPr lang="es-ES_tradnl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s-H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presenta la estadística de los Departamentos fronterizos, regiones donde se acumulan el mayor numero de casos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endParaRPr lang="es-HN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s-H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Ocotepeque		6 casos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s-H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Danli</a:t>
            </a:r>
            <a:r>
              <a:rPr lang="es-H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el Paraíso 	6 casos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s-H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Choluteca		4 casos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s-H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Cortes			19 casos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endParaRPr lang="es-HN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s-H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TOTAL			35 casos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36831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Tráfico Ilícito de  Migrantes 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None/>
              <a:defRPr/>
            </a:pPr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Cooperación internacional</a:t>
            </a:r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obstáculos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es-HN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Identificación </a:t>
            </a: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de redes criminales;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Investigaciones proactivas con diligencias especializadas de investigación (seguimientos, vigilancias, infiltraciones policiales, intervenciones telefónicas);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Intercambio de información;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 smtClean="0">
                <a:latin typeface="Arial" panose="020B0604020202020204" pitchFamily="34" charset="0"/>
                <a:cs typeface="Arial" panose="020B0604020202020204" pitchFamily="34" charset="0"/>
              </a:rPr>
              <a:t>Capacitación </a:t>
            </a: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a operadores de justicia;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Base de datos regional;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Agilidad en las asistencias judiciales.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5448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None/>
              <a:defRPr/>
            </a:pPr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Cooperación internacional: necesidades identificadas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Construir estrategia regional para la </a:t>
            </a:r>
            <a:r>
              <a:rPr lang="es-HN" dirty="0" smtClean="0">
                <a:latin typeface="Arial" panose="020B0604020202020204" pitchFamily="34" charset="0"/>
                <a:cs typeface="Arial" panose="020B0604020202020204" pitchFamily="34" charset="0"/>
              </a:rPr>
              <a:t>prevención;</a:t>
            </a:r>
            <a:endParaRPr lang="es-H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Fortalecer las estrategias para la persecución del delito;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 smtClean="0">
                <a:latin typeface="Arial" panose="020B0604020202020204" pitchFamily="34" charset="0"/>
                <a:cs typeface="Arial" panose="020B0604020202020204" pitchFamily="34" charset="0"/>
              </a:rPr>
              <a:t>Protección </a:t>
            </a: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especial a menores de edad en transito; 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Estrategia Regional para la atención de los migrantes retornados;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Status migratorio a victimas de trata de personas y repatriaciones rápidas y seguras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Estrategia Regional para combatir las causas en los países de origen (violencia, pobreza, falta de oportunidades). </a:t>
            </a:r>
            <a:r>
              <a:rPr lang="es-HN" b="1" dirty="0">
                <a:latin typeface="Arial" panose="020B0604020202020204" pitchFamily="34" charset="0"/>
                <a:cs typeface="Arial" panose="020B0604020202020204" pitchFamily="34" charset="0"/>
              </a:rPr>
              <a:t>Plan Alianza para la Prosperidad</a:t>
            </a:r>
          </a:p>
          <a:p>
            <a:endParaRPr lang="es-HN" dirty="0" smtClean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64973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Tráfico Ilícito de Migrantes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buNone/>
              <a:defRPr/>
            </a:pPr>
            <a:r>
              <a:rPr lang="es-H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Retos: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/>
              <a:t>Revisar la legislación interna de cada país en lo relacionado al trafico ilícito de personas;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/>
              <a:t>Fortalecer la cooperación internacional </a:t>
            </a:r>
            <a:r>
              <a:rPr lang="es-HN" dirty="0" smtClean="0"/>
              <a:t>(prevención, </a:t>
            </a:r>
            <a:r>
              <a:rPr lang="es-HN" dirty="0"/>
              <a:t>persecución del delito y protección de los migrantes);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/>
              <a:t>Adoptar nuevas formas de investigación del delito (proactivas no reactivas);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/>
              <a:t>Mejorar los controles fronterizos (NNA);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HN" dirty="0"/>
              <a:t>Formación, capacitación y </a:t>
            </a:r>
            <a:r>
              <a:rPr lang="es-HN" dirty="0" smtClean="0"/>
              <a:t>sensibilización </a:t>
            </a:r>
            <a:r>
              <a:rPr lang="es-HN" dirty="0"/>
              <a:t>de actores clave.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3427234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658</TotalTime>
  <Words>556</Words>
  <Application>Microsoft Office PowerPoint</Application>
  <PresentationFormat>Personalizado</PresentationFormat>
  <Paragraphs>60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Retrospección</vt:lpstr>
      <vt:lpstr> Honduras Buenas prácticas Prevención y combate de la Trata de Personas  y el Tráfico de Migrantes.</vt:lpstr>
      <vt:lpstr>Trata de Personas</vt:lpstr>
      <vt:lpstr>Trata de Personas</vt:lpstr>
      <vt:lpstr>Estadísticas-Trata de Personas, 2015</vt:lpstr>
      <vt:lpstr>Tráfico Ilícito de Migrantes </vt:lpstr>
      <vt:lpstr>Tráfico Ilícito de  Migrantes </vt:lpstr>
      <vt:lpstr>Presentación de PowerPoint</vt:lpstr>
      <vt:lpstr>Tráfico Ilícito de Migrantes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Buenas Prácticas</dc:title>
  <dc:creator>Rosa Isabel Corea Aguilar</dc:creator>
  <cp:lastModifiedBy>Usuario</cp:lastModifiedBy>
  <cp:revision>104</cp:revision>
  <dcterms:created xsi:type="dcterms:W3CDTF">2015-03-19T15:59:05Z</dcterms:created>
  <dcterms:modified xsi:type="dcterms:W3CDTF">2016-06-08T13:48:42Z</dcterms:modified>
</cp:coreProperties>
</file>