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95" r:id="rId3"/>
    <p:sldId id="296" r:id="rId4"/>
    <p:sldId id="301" r:id="rId5"/>
    <p:sldId id="297" r:id="rId6"/>
    <p:sldId id="298" r:id="rId7"/>
    <p:sldId id="299" r:id="rId8"/>
    <p:sldId id="300" r:id="rId9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97" autoAdjust="0"/>
    <p:restoredTop sz="94162" autoAdjust="0"/>
  </p:normalViewPr>
  <p:slideViewPr>
    <p:cSldViewPr snapToGrid="0">
      <p:cViewPr varScale="1">
        <p:scale>
          <a:sx n="114" d="100"/>
          <a:sy n="114" d="100"/>
        </p:scale>
        <p:origin x="-424" y="-1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9F17DC-CE9E-4D0F-A5F1-4F3BF746806C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6E1FE-D150-4770-A944-47B2CCB02E15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84933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0339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4408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97042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01257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324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6275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56853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28488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6006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621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9926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7BE1307-8B1A-4926-8F4E-59D04123B311}" type="datetimeFigureOut">
              <a:rPr lang="es-ES" smtClean="0"/>
              <a:pPr/>
              <a:t>6/9/16</a:t>
            </a:fld>
            <a:endParaRPr lang="es-E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80FA0FA-847E-4E04-9595-6DE21CD4A868}" type="slidenum">
              <a:rPr lang="es-ES" smtClean="0"/>
              <a:pPr/>
              <a:t>‹Nr.›</a:t>
            </a:fld>
            <a:endParaRPr lang="es-E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1974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92320" y="1665780"/>
            <a:ext cx="9101137" cy="2824924"/>
          </a:xfrm>
        </p:spPr>
        <p:txBody>
          <a:bodyPr>
            <a:normAutofit fontScale="90000"/>
          </a:bodyPr>
          <a:lstStyle/>
          <a:p>
            <a:pPr algn="r"/>
            <a:r>
              <a:rPr lang="en-GB" b="1" dirty="0" smtClean="0">
                <a:solidFill>
                  <a:schemeClr val="tx1"/>
                </a:solidFill>
              </a:rPr>
              <a:t> Honduras</a:t>
            </a:r>
            <a:br>
              <a:rPr lang="en-GB" b="1" dirty="0" smtClean="0">
                <a:solidFill>
                  <a:schemeClr val="tx1"/>
                </a:solidFill>
              </a:rPr>
            </a:br>
            <a:r>
              <a:rPr lang="en-GB" sz="6000" b="1" dirty="0" smtClean="0">
                <a:solidFill>
                  <a:schemeClr val="tx1"/>
                </a:solidFill>
              </a:rPr>
              <a:t>Best Practices</a:t>
            </a:r>
            <a:br>
              <a:rPr lang="en-GB" sz="6000" b="1" dirty="0" smtClean="0">
                <a:solidFill>
                  <a:schemeClr val="tx1"/>
                </a:solidFill>
              </a:rPr>
            </a:br>
            <a:r>
              <a:rPr lang="en-GB" sz="6000" b="1" dirty="0" smtClean="0">
                <a:solidFill>
                  <a:schemeClr val="tx1"/>
                </a:solidFill>
              </a:rPr>
              <a:t/>
            </a:r>
            <a:br>
              <a:rPr lang="en-GB" sz="6000" b="1" dirty="0" smtClean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Preventing and Combating Trafficking in Persons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and Migrant Smuggling</a:t>
            </a:r>
            <a:r>
              <a:rPr lang="en-GB" sz="4000" dirty="0" smtClean="0">
                <a:solidFill>
                  <a:schemeClr val="tx1"/>
                </a:solidFill>
              </a:rPr>
              <a:t/>
            </a:r>
            <a:br>
              <a:rPr lang="en-GB" sz="4000" dirty="0" smtClean="0">
                <a:solidFill>
                  <a:schemeClr val="tx1"/>
                </a:solidFill>
              </a:rPr>
            </a:br>
            <a:endParaRPr lang="en-GB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839035" y="5508245"/>
            <a:ext cx="3064492" cy="831503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en-GB" b="1" dirty="0" smtClean="0">
                <a:solidFill>
                  <a:schemeClr val="tx1"/>
                </a:solidFill>
              </a:rPr>
              <a:t>Tegucigalpa, </a:t>
            </a:r>
          </a:p>
          <a:p>
            <a:pPr algn="r"/>
            <a:r>
              <a:rPr lang="en-GB" b="1" dirty="0" smtClean="0">
                <a:solidFill>
                  <a:schemeClr val="tx1"/>
                </a:solidFill>
              </a:rPr>
              <a:t>JUNE 8, 2016</a:t>
            </a:r>
            <a:endParaRPr lang="en-GB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56102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Trafficking in Persons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31035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An increase in the number of victims that have been identified and have received comprehensive assistance;</a:t>
            </a:r>
            <a:r>
              <a:rPr lang="en-GB" dirty="0" smtClean="0"/>
              <a:t>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An increase in the number of traffickers that have been punished;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Signing an Agreement with the Secretariat of Development and Social Inclusion on secondary assistance to </a:t>
            </a:r>
            <a:r>
              <a:rPr lang="en-GB" dirty="0" smtClean="0"/>
              <a:t>victims;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Implementing </a:t>
            </a:r>
            <a:r>
              <a:rPr lang="en-GB" dirty="0" smtClean="0"/>
              <a:t>regional actions to rescue victims and </a:t>
            </a:r>
            <a:r>
              <a:rPr lang="en-GB" dirty="0" smtClean="0"/>
              <a:t>detain suspected traffickers</a:t>
            </a:r>
            <a:r>
              <a:rPr lang="en-GB" dirty="0"/>
              <a:t>;</a:t>
            </a:r>
            <a:endParaRPr lang="en-GB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Consolidating the office of </a:t>
            </a:r>
            <a:r>
              <a:rPr lang="en-GB" dirty="0" smtClean="0"/>
              <a:t>the </a:t>
            </a:r>
            <a:r>
              <a:rPr lang="en-GB" dirty="0" smtClean="0"/>
              <a:t>CICESCT to </a:t>
            </a:r>
            <a:r>
              <a:rPr lang="en-GB" dirty="0" smtClean="0"/>
              <a:t>coordinate and promote actions, as well as the Immediate Response Team;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Establishing and activating 19 Local Committees of CICESCT </a:t>
            </a:r>
            <a:r>
              <a:rPr lang="en-GB" dirty="0" smtClean="0"/>
              <a:t>that implement work plans in the spheres of prevention and prosecution of the crime as well as detection, assistance and protection of victims</a:t>
            </a:r>
            <a:r>
              <a:rPr lang="en-GB" dirty="0"/>
              <a:t>;</a:t>
            </a:r>
            <a:endParaRPr lang="en-GB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dirty="0" smtClean="0"/>
              <a:t>Significant advances are being made in developing the National Plan of Action 2016-2022, with active participation of institutions that are directly or indirectly involved in the matter at a national level.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08269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Trafficking in Persons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92869"/>
          </a:xfrm>
        </p:spPr>
        <p:txBody>
          <a:bodyPr>
            <a:normAutofit fontScale="85000" lnSpcReduction="20000"/>
          </a:bodyPr>
          <a:lstStyle/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Currently developing an Action Protocol for the Immediate Response Team;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Approving and publishing in </a:t>
            </a:r>
            <a:r>
              <a:rPr lang="en-GB" sz="2200" dirty="0" smtClean="0"/>
              <a:t>La </a:t>
            </a:r>
            <a:r>
              <a:rPr lang="en-GB" sz="2200" dirty="0" smtClean="0"/>
              <a:t>Gaceta</a:t>
            </a:r>
            <a:r>
              <a:rPr lang="en-GB" sz="2200" dirty="0" smtClean="0"/>
              <a:t> Official Newspaper </a:t>
            </a:r>
            <a:r>
              <a:rPr lang="en-GB" sz="2200" dirty="0" smtClean="0"/>
              <a:t>the Bylaws to the Law Against Trafficking in Persons, Executive Agreement No. 36-2015, published on January 15, 2016;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Strengthening the Unit Against Commercial Sexual Exploitation and Trafficking in </a:t>
            </a:r>
            <a:r>
              <a:rPr lang="en-GB" sz="2200" dirty="0" smtClean="0"/>
              <a:t>Persons of the Public Prosecutor’s Office;</a:t>
            </a:r>
            <a:endParaRPr lang="en-GB" sz="2200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Maintaining and further strengthening awareness-raising, education and training processes, promoting prevention of the crimes and </a:t>
            </a:r>
            <a:r>
              <a:rPr lang="en-GB" sz="2200" dirty="0" smtClean="0"/>
              <a:t>capacity-building in order to optimize institutional responses</a:t>
            </a:r>
            <a:r>
              <a:rPr lang="en-GB" sz="2200" dirty="0"/>
              <a:t>;</a:t>
            </a:r>
            <a:endParaRPr lang="en-GB" sz="2200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Strengthening institutional </a:t>
            </a:r>
            <a:r>
              <a:rPr lang="en-GB" sz="2200" dirty="0" smtClean="0"/>
              <a:t>and </a:t>
            </a:r>
            <a:r>
              <a:rPr lang="en-GB" sz="2200" dirty="0" smtClean="0"/>
              <a:t>sectoral</a:t>
            </a:r>
            <a:r>
              <a:rPr lang="en-GB" sz="2200" dirty="0" smtClean="0"/>
              <a:t> synergies; 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Strengthening regional coordination and positioning Honduras in </a:t>
            </a:r>
            <a:r>
              <a:rPr lang="en-GB" sz="2200" dirty="0" smtClean="0"/>
              <a:t>regional spaces addressing the issue</a:t>
            </a:r>
            <a:r>
              <a:rPr lang="en-GB" sz="2200" dirty="0"/>
              <a:t>;</a:t>
            </a:r>
            <a:endParaRPr lang="en-GB" sz="2200" dirty="0" smtClean="0"/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en-GB" sz="2200" dirty="0" smtClean="0"/>
              <a:t>Developing National Reports on the status of the issues that are </a:t>
            </a:r>
            <a:r>
              <a:rPr lang="en-GB" sz="2200" dirty="0" smtClean="0"/>
              <a:t>the responsibility of </a:t>
            </a:r>
            <a:r>
              <a:rPr lang="en-GB" sz="2200" dirty="0" smtClean="0"/>
              <a:t>CICESCT, ensuring accountability in a transparent and timely manner.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4876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b="1" dirty="0" smtClean="0"/>
              <a:t>Statistical Data on Trafficking in Persons, 2015</a:t>
            </a:r>
            <a:endParaRPr lang="en-GB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GB" sz="3200" b="1" dirty="0" smtClean="0"/>
          </a:p>
          <a:p>
            <a:r>
              <a:rPr lang="en-GB" sz="3200" b="1" dirty="0" smtClean="0"/>
              <a:t>Complaints under investigation</a:t>
            </a:r>
            <a:r>
              <a:rPr lang="en-GB" sz="3200" dirty="0" smtClean="0"/>
              <a:t>…….40</a:t>
            </a:r>
          </a:p>
          <a:p>
            <a:pPr fontAlgn="t"/>
            <a:r>
              <a:rPr lang="en-GB" sz="3200" dirty="0" smtClean="0"/>
              <a:t> </a:t>
            </a:r>
          </a:p>
          <a:p>
            <a:r>
              <a:rPr lang="en-GB" sz="3200" b="1" dirty="0" smtClean="0"/>
              <a:t>Complaints processed</a:t>
            </a:r>
            <a:r>
              <a:rPr lang="en-GB" sz="3200" dirty="0" smtClean="0"/>
              <a:t>....…11</a:t>
            </a:r>
          </a:p>
          <a:p>
            <a:r>
              <a:rPr lang="en-GB" sz="3200" dirty="0" smtClean="0"/>
              <a:t> </a:t>
            </a:r>
          </a:p>
          <a:p>
            <a:r>
              <a:rPr lang="en-GB" sz="3200" b="1" dirty="0" smtClean="0"/>
              <a:t>Complaints with final judgments</a:t>
            </a:r>
            <a:r>
              <a:rPr lang="en-GB" sz="3200" dirty="0" smtClean="0"/>
              <a:t>….15</a:t>
            </a:r>
          </a:p>
          <a:p>
            <a:r>
              <a:rPr lang="en-GB" sz="8000" dirty="0" smtClean="0"/>
              <a:t> </a:t>
            </a:r>
          </a:p>
          <a:p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4206331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Migrant Smuggling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Times New Roman" pitchFamily="18" charset="0"/>
                <a:cs typeface="Arial" pitchFamily="34" charset="0"/>
              </a:rPr>
              <a:t>STATISTICAL DATA ON MIGRANT SMUGGLING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n-GB" sz="2400" b="1" u="sng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Times New Roman" pitchFamily="18" charset="0"/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Statistical data from the border departments</a:t>
            </a: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 with the highest numbers of cases are included below:</a:t>
            </a:r>
            <a:endParaRPr lang="en-GB" sz="24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n-GB" sz="24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Ocotepeque		6 cases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Danl</a:t>
            </a: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í</a:t>
            </a: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, E</a:t>
            </a: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l Paraíso 	6 cases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Choluteca		4 cases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Cortes			19 cases</a:t>
            </a: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endParaRPr lang="en-GB" sz="2400" dirty="0" smtClean="0">
              <a:solidFill>
                <a:schemeClr val="tx1"/>
              </a:solidFill>
              <a:cs typeface="Arial" pitchFamily="34" charset="0"/>
            </a:endParaRPr>
          </a:p>
          <a:p>
            <a:pPr>
              <a:spcBef>
                <a:spcPct val="0"/>
              </a:spcBef>
              <a:buClrTx/>
              <a:buSzTx/>
              <a:buNone/>
              <a:defRPr/>
            </a:pPr>
            <a:r>
              <a:rPr lang="en-GB" sz="2400" dirty="0" smtClean="0">
                <a:solidFill>
                  <a:schemeClr val="tx1"/>
                </a:solidFill>
                <a:cs typeface="Arial" pitchFamily="34" charset="0"/>
              </a:rPr>
              <a:t>TOTAL			35 cases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8315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Migrant Smuggling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None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Cooperation</a:t>
            </a:r>
            <a:r>
              <a:rPr lang="en-GB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</a:t>
            </a: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Obstacles</a:t>
            </a:r>
            <a:endParaRPr lang="en-GB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Identifying criminal networks;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Proactive investigation with specialized investigation procedures (follow-up, surveillance, police infiltration, telephone </a:t>
            </a:r>
            <a:r>
              <a:rPr lang="en-GB" sz="2400" dirty="0" smtClean="0">
                <a:cs typeface="Arial" panose="020B0604020202020204" pitchFamily="34" charset="0"/>
              </a:rPr>
              <a:t>tapping</a:t>
            </a:r>
            <a:r>
              <a:rPr lang="en-GB" sz="2400" dirty="0" smtClean="0">
                <a:cs typeface="Arial" panose="020B0604020202020204" pitchFamily="34" charset="0"/>
              </a:rPr>
              <a:t>);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Information exchange;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Training law enforcement officers;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A regional database;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Expediting legal aid.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4855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None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International Cooperation – Needs Identified</a:t>
            </a:r>
            <a:endParaRPr lang="en-GB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To develop a regional prevention strategy;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To strengthen strategies to prosecute the crime;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Special protection for boys, girls and adolescents in transit; 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A regional strategy on assistance for returned migrants;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Regular m</a:t>
            </a:r>
            <a:r>
              <a:rPr lang="en-GB" sz="2400" dirty="0" smtClean="0">
                <a:cs typeface="Arial" panose="020B0604020202020204" pitchFamily="34" charset="0"/>
              </a:rPr>
              <a:t>igration status for victims of trafficking, and safe and expedited repatriation;</a:t>
            </a:r>
          </a:p>
          <a:p>
            <a:pPr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>
                <a:cs typeface="Arial" panose="020B0604020202020204" pitchFamily="34" charset="0"/>
              </a:rPr>
              <a:t>A regional strategy to </a:t>
            </a:r>
            <a:r>
              <a:rPr lang="en-GB" sz="2400" dirty="0" smtClean="0">
                <a:cs typeface="Arial" panose="020B0604020202020204" pitchFamily="34" charset="0"/>
              </a:rPr>
              <a:t>address</a:t>
            </a:r>
            <a:r>
              <a:rPr lang="en-GB" sz="2400" dirty="0" smtClean="0">
                <a:cs typeface="Arial" panose="020B0604020202020204" pitchFamily="34" charset="0"/>
              </a:rPr>
              <a:t> the causes in countries of origin (violence, poverty, lack of opportunities). </a:t>
            </a:r>
            <a:r>
              <a:rPr lang="en-GB" sz="2400" b="1" dirty="0" smtClean="0">
                <a:cs typeface="Arial" panose="020B0604020202020204" pitchFamily="34" charset="0"/>
              </a:rPr>
              <a:t>Alliance for Prosperity Plan.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7347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Migrant Smuggling</a:t>
            </a:r>
            <a:endParaRPr lang="en-GB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  <a:buNone/>
              <a:defRPr/>
            </a:pPr>
            <a:r>
              <a:rPr lang="en-GB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Challenges: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/>
              <a:t>To review the domestic legislation on migrant smuggling of each country;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/>
              <a:t>To strengthen international cooperation (prevention, prosecution of the crime and protection of migrants);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/>
              <a:t>To adopt new methods to investigate the crime (proactive instead of reactive);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/>
              <a:t>To improve border control actions (boys, girls and adolescents);</a:t>
            </a:r>
          </a:p>
          <a:p>
            <a:pPr algn="just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GB" sz="2400" dirty="0" smtClean="0"/>
              <a:t>Education, training and awareness-raising for key actors.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34272340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696</TotalTime>
  <Words>531</Words>
  <Application>Microsoft Macintosh PowerPoint</Application>
  <PresentationFormat>Personalizado</PresentationFormat>
  <Paragraphs>61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Retrospección</vt:lpstr>
      <vt:lpstr> Honduras Best Practices  Preventing and Combating Trafficking in Persons and Migrant Smuggling </vt:lpstr>
      <vt:lpstr>Trafficking in Persons</vt:lpstr>
      <vt:lpstr>Trafficking in Persons</vt:lpstr>
      <vt:lpstr>Statistical Data on Trafficking in Persons, 2015</vt:lpstr>
      <vt:lpstr>Migrant Smuggling</vt:lpstr>
      <vt:lpstr>Migrant Smuggling</vt:lpstr>
      <vt:lpstr> </vt:lpstr>
      <vt:lpstr>Migrant Smuggling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Buenas Prácticas</dc:title>
  <dc:creator>Rosa Isabel Corea Aguilar</dc:creator>
  <cp:lastModifiedBy>Christiane Lehnhoff</cp:lastModifiedBy>
  <cp:revision>117</cp:revision>
  <dcterms:created xsi:type="dcterms:W3CDTF">2015-03-19T15:59:05Z</dcterms:created>
  <dcterms:modified xsi:type="dcterms:W3CDTF">2016-06-09T16:11:03Z</dcterms:modified>
</cp:coreProperties>
</file>