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6" r:id="rId2"/>
    <p:sldId id="295" r:id="rId3"/>
    <p:sldId id="303" r:id="rId4"/>
    <p:sldId id="296" r:id="rId5"/>
    <p:sldId id="304" r:id="rId6"/>
    <p:sldId id="302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7" autoAdjust="0"/>
    <p:restoredTop sz="94162" autoAdjust="0"/>
  </p:normalViewPr>
  <p:slideViewPr>
    <p:cSldViewPr snapToGrid="0">
      <p:cViewPr varScale="1">
        <p:scale>
          <a:sx n="66" d="100"/>
          <a:sy n="66" d="100"/>
        </p:scale>
        <p:origin x="-126" y="-4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F17DC-CE9E-4D0F-A5F1-4F3BF746806C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6E1FE-D150-4770-A944-47B2CCB02E1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493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33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4408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704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125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2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627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85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4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006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1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2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BE1307-8B1A-4926-8F4E-59D04123B311}" type="datetimeFigureOut">
              <a:rPr lang="es-ES" smtClean="0"/>
              <a:pPr/>
              <a:t>11/11/2016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0FA0FA-847E-4E04-9595-6DE21CD4A868}" type="slidenum">
              <a:rPr lang="es-ES" smtClean="0"/>
              <a:pPr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97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1782" y="1499525"/>
            <a:ext cx="11402291" cy="3197166"/>
          </a:xfrm>
        </p:spPr>
        <p:txBody>
          <a:bodyPr>
            <a:normAutofit/>
          </a:bodyPr>
          <a:lstStyle/>
          <a:p>
            <a: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ES" sz="4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ES" sz="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s-ES" sz="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s-ES" sz="600" b="1" dirty="0" smtClean="0">
                <a:solidFill>
                  <a:schemeClr val="accent1">
                    <a:lumMod val="50000"/>
                  </a:schemeClr>
                </a:solidFill>
              </a:rPr>
              <a:t>                                                                                 </a:t>
            </a:r>
            <a:r>
              <a:rPr lang="es-ES" sz="2000" b="1" dirty="0" smtClean="0">
                <a:solidFill>
                  <a:schemeClr val="accent1">
                    <a:lumMod val="50000"/>
                  </a:schemeClr>
                </a:solidFill>
              </a:rPr>
              <a:t>Comisión Interinstitucional contra la Explotación Sexual Comercial y Trata de Personas en Honduras.</a:t>
            </a:r>
            <a:endParaRPr lang="es-ES" sz="18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012874" y="5616564"/>
            <a:ext cx="5708072" cy="579088"/>
          </a:xfrm>
        </p:spPr>
        <p:txBody>
          <a:bodyPr>
            <a:normAutofit fontScale="85000" lnSpcReduction="20000"/>
          </a:bodyPr>
          <a:lstStyle/>
          <a:p>
            <a:pPr algn="r"/>
            <a:endParaRPr lang="es-ES" sz="1600" b="1" dirty="0" smtClean="0">
              <a:solidFill>
                <a:schemeClr val="tx1"/>
              </a:solidFill>
            </a:endParaRPr>
          </a:p>
          <a:p>
            <a:pPr algn="r"/>
            <a:r>
              <a:rPr lang="es-ES" sz="1600" b="1" dirty="0" smtClean="0">
                <a:solidFill>
                  <a:schemeClr val="tx1"/>
                </a:solidFill>
              </a:rPr>
              <a:t>San Pedro Sula, Noviembre de 2016</a:t>
            </a:r>
            <a:endParaRPr lang="es-ES" sz="1600" b="1" dirty="0">
              <a:solidFill>
                <a:schemeClr val="tx1"/>
              </a:solidFill>
            </a:endParaRPr>
          </a:p>
        </p:txBody>
      </p:sp>
      <p:pic>
        <p:nvPicPr>
          <p:cNvPr id="5" name="5 Imagen" descr="C:\Users\Usuario\Downloads\Logo CICESCT (1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4"/>
          <a:stretch>
            <a:fillRect/>
          </a:stretch>
        </p:blipFill>
        <p:spPr bwMode="auto">
          <a:xfrm>
            <a:off x="4994419" y="679883"/>
            <a:ext cx="2163762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704685"/>
              </p:ext>
            </p:extLst>
          </p:nvPr>
        </p:nvGraphicFramePr>
        <p:xfrm>
          <a:off x="1246909" y="2839412"/>
          <a:ext cx="9809018" cy="1164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3440"/>
                <a:gridCol w="6995578"/>
              </a:tblGrid>
              <a:tr h="1164552">
                <a:tc>
                  <a:txBody>
                    <a:bodyPr/>
                    <a:lstStyle/>
                    <a:p>
                      <a:pPr algn="r"/>
                      <a:r>
                        <a:rPr lang="es-ES" sz="6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Avances</a:t>
                      </a:r>
                      <a:endParaRPr lang="es-HN" sz="6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s-ES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 la lucha contra la </a:t>
                      </a:r>
                      <a:r>
                        <a:rPr lang="es-ES" sz="36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Trata de Personas </a:t>
                      </a:r>
                      <a:endParaRPr lang="es-ES" sz="3200" b="1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r>
                        <a:rPr lang="es-ES" sz="32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en Honduras</a:t>
                      </a:r>
                      <a:endParaRPr lang="es-HN" sz="3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5610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Avances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s-ES_tradnl" sz="2400" b="1" dirty="0"/>
              <a:t>Incremento del número de víctimas detectadas y atendidas de manera </a:t>
            </a:r>
            <a:r>
              <a:rPr lang="es-ES_tradnl" sz="2400" b="1" dirty="0" smtClean="0"/>
              <a:t>integral</a:t>
            </a:r>
            <a:r>
              <a:rPr lang="es-ES_tradnl" sz="2200" b="1" dirty="0" smtClean="0"/>
              <a:t>.</a:t>
            </a:r>
            <a:r>
              <a:rPr lang="es-ES_tradnl" sz="2200" dirty="0" smtClean="0"/>
              <a:t> En el 2016 se  han rescatado/atendido a 87 víctimas.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/>
              <a:t>Incremento del número de tratantes </a:t>
            </a:r>
            <a:r>
              <a:rPr lang="es-ES_tradnl" sz="2400" b="1" dirty="0" smtClean="0"/>
              <a:t>sancionados</a:t>
            </a:r>
            <a:r>
              <a:rPr lang="es-ES_tradnl" b="1" dirty="0" smtClean="0"/>
              <a:t>. </a:t>
            </a:r>
            <a:r>
              <a:rPr lang="es-ES_tradnl" sz="2200" dirty="0" smtClean="0"/>
              <a:t>A la fecha se tienen 11 sentencias firmes contra tratantes.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 smtClean="0"/>
              <a:t>En Implementación, </a:t>
            </a:r>
            <a:r>
              <a:rPr lang="es-ES_tradnl" sz="2400" b="1" dirty="0"/>
              <a:t>un Convenio con la Secretaría de Desarrollo e Inclusión Social para la atención secundaria de las víctimas</a:t>
            </a:r>
            <a:r>
              <a:rPr lang="es-ES_tradnl" sz="2400" b="1" dirty="0" smtClean="0"/>
              <a:t>. </a:t>
            </a:r>
            <a:r>
              <a:rPr lang="es-ES_tradnl" sz="2400" dirty="0" smtClean="0"/>
              <a:t>A las que s</a:t>
            </a:r>
            <a:r>
              <a:rPr lang="es-ES_tradnl" sz="2200" dirty="0" smtClean="0"/>
              <a:t>e </a:t>
            </a:r>
            <a:r>
              <a:rPr lang="es-ES_tradnl" sz="2200" dirty="0" smtClean="0"/>
              <a:t>les apoya mensualmente con bolsas solidarias de </a:t>
            </a:r>
            <a:r>
              <a:rPr lang="es-ES_tradnl" sz="2200" dirty="0" smtClean="0"/>
              <a:t>alimentos y están </a:t>
            </a:r>
            <a:r>
              <a:rPr lang="es-HN" sz="2200" dirty="0" smtClean="0"/>
              <a:t>en proceso construcción de </a:t>
            </a:r>
            <a:r>
              <a:rPr lang="es-HN" sz="2200" dirty="0" smtClean="0"/>
              <a:t>viviendas </a:t>
            </a:r>
            <a:r>
              <a:rPr lang="es-HN" sz="2200" dirty="0" smtClean="0"/>
              <a:t>y apoyo con crédito </a:t>
            </a:r>
            <a:r>
              <a:rPr lang="es-HN" sz="2200" dirty="0" smtClean="0"/>
              <a:t>solidario para la victimas.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/>
              <a:t>La ejecución de operaciones regionales para el rescate de víctimas y detención de presuntos tratantes</a:t>
            </a:r>
            <a:r>
              <a:rPr lang="es-ES_tradnl" b="1" dirty="0" smtClean="0"/>
              <a:t>.</a:t>
            </a:r>
            <a:r>
              <a:rPr lang="es-ES_tradnl" sz="2200" b="1" dirty="0" smtClean="0"/>
              <a:t> </a:t>
            </a:r>
            <a:r>
              <a:rPr lang="es-ES_tradnl" sz="2200" dirty="0" smtClean="0"/>
              <a:t>Este año se han realizado 4 operativos. </a:t>
            </a:r>
            <a:endParaRPr lang="es-HN" sz="2200" dirty="0"/>
          </a:p>
          <a:p>
            <a:endParaRPr lang="es-HN" dirty="0"/>
          </a:p>
        </p:txBody>
      </p:sp>
      <p:pic>
        <p:nvPicPr>
          <p:cNvPr id="4" name="5 Imagen" descr="C:\Users\Usuario\Downloads\Logo CICESC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4"/>
          <a:stretch>
            <a:fillRect/>
          </a:stretch>
        </p:blipFill>
        <p:spPr bwMode="auto">
          <a:xfrm>
            <a:off x="10648299" y="305810"/>
            <a:ext cx="1081881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082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Avances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0036" y="1845734"/>
            <a:ext cx="9318263" cy="402336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 smtClean="0"/>
              <a:t>La </a:t>
            </a:r>
            <a:r>
              <a:rPr lang="es-ES_tradnl" sz="2400" b="1" dirty="0"/>
              <a:t>consolidación de la oficina de la CICESCT </a:t>
            </a:r>
            <a:r>
              <a:rPr lang="es-ES_tradnl" sz="2200" dirty="0" smtClean="0"/>
              <a:t>para la coordinación </a:t>
            </a:r>
            <a:r>
              <a:rPr lang="es-ES_tradnl" sz="2200" dirty="0"/>
              <a:t>e impulso de </a:t>
            </a:r>
            <a:r>
              <a:rPr lang="es-ES_tradnl" sz="2200" dirty="0" smtClean="0"/>
              <a:t>acciones a nivel nacional con el financiamiento de la SDHJGD y con la participación de 38 instancias con representación del Gobierno, Sociedad Civil y la Empresa Privada.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ES_tradnl" sz="2400" b="1" dirty="0"/>
              <a:t>La consolidación </a:t>
            </a:r>
            <a:r>
              <a:rPr lang="es-ES_tradnl" sz="2400" b="1" dirty="0" smtClean="0"/>
              <a:t>del </a:t>
            </a:r>
            <a:r>
              <a:rPr lang="es-ES_tradnl" sz="2400" b="1" dirty="0"/>
              <a:t>Equipo de Respuesta Inmediata, </a:t>
            </a:r>
            <a:r>
              <a:rPr lang="es-ES_tradnl" sz="2400" b="1" dirty="0" smtClean="0"/>
              <a:t>ERI, </a:t>
            </a:r>
            <a:r>
              <a:rPr lang="es-ES_tradnl" sz="2200" dirty="0" smtClean="0"/>
              <a:t>para la coordinación de la atención integral a las víctimas en sinergia con las Instituciones que tienen el mandato de la atención. (DINAF, SRECI, S. Educación, S. Salud, S. </a:t>
            </a:r>
            <a:r>
              <a:rPr lang="es-ES_tradnl" sz="2200" dirty="0" smtClean="0"/>
              <a:t>Seguridad, </a:t>
            </a:r>
            <a:r>
              <a:rPr lang="es-ES_tradnl" sz="2200" dirty="0" smtClean="0"/>
              <a:t>INAM,CONADEH  y ONG´S que </a:t>
            </a:r>
            <a:r>
              <a:rPr lang="es-ES_tradnl" sz="2200" dirty="0" smtClean="0"/>
              <a:t>trabajan </a:t>
            </a:r>
            <a:r>
              <a:rPr lang="es-ES_tradnl" sz="2200" dirty="0" smtClean="0"/>
              <a:t>en la atención directa).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 smtClean="0"/>
              <a:t>Constitución </a:t>
            </a:r>
            <a:r>
              <a:rPr lang="es-ES_tradnl" sz="2400" b="1" dirty="0"/>
              <a:t>y puesta en funcionamiento de diecinueve (19)  CICESCT-Comités Locales </a:t>
            </a:r>
            <a:r>
              <a:rPr lang="es-ES_tradnl" sz="2200" dirty="0"/>
              <a:t>que implementan planes de trabajo en los ámbitos de prevención y persecución del delito así como en la detección, atención y protección de las </a:t>
            </a:r>
            <a:r>
              <a:rPr lang="es-ES_tradnl" sz="2200" dirty="0" smtClean="0"/>
              <a:t>víctimas, integrados por  20-25 miembros con representación de </a:t>
            </a:r>
            <a:r>
              <a:rPr lang="es-ES_tradnl" sz="2200" dirty="0" smtClean="0"/>
              <a:t>los actores locales e institucionalidad 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 smtClean="0"/>
              <a:t>Elaborado  el </a:t>
            </a:r>
            <a:r>
              <a:rPr lang="es-ES_tradnl" sz="2400" b="1" dirty="0"/>
              <a:t>Plan de Acción Nacional 2016-2022 </a:t>
            </a:r>
            <a:r>
              <a:rPr lang="es-ES_tradnl" sz="2200" dirty="0"/>
              <a:t>con la participación activa de las instancias con competencias </a:t>
            </a:r>
            <a:r>
              <a:rPr lang="es-ES_tradnl" sz="2200" dirty="0" smtClean="0"/>
              <a:t>en </a:t>
            </a:r>
            <a:r>
              <a:rPr lang="es-ES_tradnl" sz="2200" dirty="0"/>
              <a:t>el tema a nivel nacional.</a:t>
            </a:r>
            <a:endParaRPr lang="es-HN" sz="2200" dirty="0"/>
          </a:p>
          <a:p>
            <a:endParaRPr lang="es-HN" dirty="0"/>
          </a:p>
        </p:txBody>
      </p:sp>
      <p:pic>
        <p:nvPicPr>
          <p:cNvPr id="4" name="5 Imagen" descr="C:\Users\Usuario\Downloads\Logo CICESC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4"/>
          <a:stretch>
            <a:fillRect/>
          </a:stretch>
        </p:blipFill>
        <p:spPr bwMode="auto">
          <a:xfrm>
            <a:off x="10648299" y="305810"/>
            <a:ext cx="1081881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9976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Avances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 smtClean="0"/>
              <a:t>Elaborado el Protocolo </a:t>
            </a:r>
            <a:r>
              <a:rPr lang="es-ES_tradnl" sz="2400" b="1" dirty="0"/>
              <a:t>de Actuación del Equipo de Respuesta </a:t>
            </a:r>
            <a:r>
              <a:rPr lang="es-ES_tradnl" sz="2400" b="1" dirty="0" smtClean="0"/>
              <a:t>Inmediata (ERI) </a:t>
            </a:r>
            <a:r>
              <a:rPr lang="es-ES_tradnl" sz="2200" dirty="0" smtClean="0"/>
              <a:t>con los lineamientos para la atención primaria y secundaria de las víctimas.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/>
              <a:t>Aprobación y publicación en el Diario Oficial La Gaceta del Reglamento de la Ley contra la Trata de Personas</a:t>
            </a:r>
            <a:r>
              <a:rPr lang="es-ES_tradnl" dirty="0"/>
              <a:t>, </a:t>
            </a:r>
            <a:r>
              <a:rPr lang="es-ES_tradnl" sz="2200" dirty="0"/>
              <a:t>Acuerdo Ejecutivo N° 36-2015, publicado el 15 de enero del 2016.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 smtClean="0"/>
              <a:t>Fortalecimiento con incremento de investigadores </a:t>
            </a:r>
            <a:r>
              <a:rPr lang="es-ES_tradnl" sz="2400" b="1" dirty="0"/>
              <a:t>de </a:t>
            </a:r>
            <a:r>
              <a:rPr lang="es-ES_tradnl" sz="2400" b="1" dirty="0" smtClean="0"/>
              <a:t>las Secciones contra </a:t>
            </a:r>
            <a:r>
              <a:rPr lang="es-ES_tradnl" sz="2400" b="1" dirty="0"/>
              <a:t>la Explotación Sexual Comercial y Trata de Personas el Ministerio </a:t>
            </a:r>
            <a:r>
              <a:rPr lang="es-ES_tradnl" sz="2400" b="1" dirty="0" smtClean="0"/>
              <a:t>Público </a:t>
            </a:r>
            <a:r>
              <a:rPr lang="es-ES_tradnl" sz="2200" dirty="0" smtClean="0"/>
              <a:t>en la Fiscalía de la Mujer y en Fiscalía de la Niñez.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/>
              <a:t>Continuidad y fortalecimiento de los procesos de sensibilización, formación y capacitación</a:t>
            </a:r>
            <a:r>
              <a:rPr lang="es-ES_tradnl" dirty="0"/>
              <a:t>; </a:t>
            </a:r>
            <a:r>
              <a:rPr lang="es-ES_tradnl" sz="2200" dirty="0"/>
              <a:t>impulsando la prevención de los delitos y el desarrollo de capacidades para optimizar la repuesta </a:t>
            </a:r>
            <a:r>
              <a:rPr lang="es-ES_tradnl" sz="2200" dirty="0" smtClean="0"/>
              <a:t>institucional a nivel nacional. Este año se ha llegado a más de 5 mil beneficiarios, entre ellos, autoridades, operadores de justicia, comunicadores sociales,  funcionarios gubernamentales y de ONG, estudiantes, docentes, niños, jóvenes. </a:t>
            </a:r>
            <a:endParaRPr lang="es-HN" sz="2200" dirty="0"/>
          </a:p>
          <a:p>
            <a:endParaRPr lang="es-HN" dirty="0"/>
          </a:p>
        </p:txBody>
      </p:sp>
      <p:pic>
        <p:nvPicPr>
          <p:cNvPr id="4" name="5 Imagen" descr="C:\Users\Usuario\Downloads\Logo CICESC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4"/>
          <a:stretch>
            <a:fillRect/>
          </a:stretch>
        </p:blipFill>
        <p:spPr bwMode="auto">
          <a:xfrm>
            <a:off x="10633220" y="166255"/>
            <a:ext cx="1245618" cy="97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48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HN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Avances</a:t>
            </a:r>
            <a:endParaRPr lang="es-HN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97629" y="2005391"/>
            <a:ext cx="10058400" cy="4023360"/>
          </a:xfrm>
        </p:spPr>
        <p:txBody>
          <a:bodyPr>
            <a:normAutofit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 smtClean="0"/>
              <a:t>Fortalecimiento </a:t>
            </a:r>
            <a:r>
              <a:rPr lang="es-ES_tradnl" sz="2400" b="1" dirty="0"/>
              <a:t>de las sinergias institucionales y </a:t>
            </a:r>
            <a:r>
              <a:rPr lang="es-ES_tradnl" sz="2400" b="1" dirty="0" smtClean="0"/>
              <a:t>sectoriales </a:t>
            </a:r>
            <a:r>
              <a:rPr lang="es-ES_tradnl" sz="2200" dirty="0" smtClean="0"/>
              <a:t>para el abordaje de la problemática.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/>
              <a:t>Fortalecimiento de la coordinación regional y posicionamiento de Honduras </a:t>
            </a:r>
            <a:r>
              <a:rPr lang="es-ES_tradnl" sz="2400" b="1" dirty="0" smtClean="0"/>
              <a:t>en los espacios regionales que abordan la problemática. </a:t>
            </a:r>
            <a:r>
              <a:rPr lang="es-ES_tradnl" sz="2200" dirty="0" smtClean="0"/>
              <a:t>Miembro de la Coalición Regional contra al Trafico Ilícito de Migrantes y Trata de </a:t>
            </a:r>
            <a:r>
              <a:rPr lang="es-ES_tradnl" sz="2200" dirty="0" smtClean="0"/>
              <a:t>Personas asistiendo a la reuniones regionales que se realizan y que son convocadas por la coalición.</a:t>
            </a:r>
            <a:endParaRPr lang="es-HN" sz="2200" dirty="0"/>
          </a:p>
          <a:p>
            <a:pPr lvl="0">
              <a:buFont typeface="Wingdings" panose="05000000000000000000" pitchFamily="2" charset="2"/>
              <a:buChar char="§"/>
            </a:pPr>
            <a:r>
              <a:rPr lang="es-ES_tradnl" sz="2400" b="1" dirty="0"/>
              <a:t>Elaboración de Informes Nacionales sobre el estado de </a:t>
            </a:r>
            <a:r>
              <a:rPr lang="es-ES_tradnl" sz="2400" b="1" dirty="0" smtClean="0"/>
              <a:t>situación de Explotación Sexual Comercial y Trata de Personas, </a:t>
            </a:r>
            <a:r>
              <a:rPr lang="es-ES_tradnl" sz="2200" dirty="0" smtClean="0"/>
              <a:t>permitiendo </a:t>
            </a:r>
            <a:r>
              <a:rPr lang="es-ES_tradnl" sz="2200" dirty="0"/>
              <a:t>el cumplimiento en la  rendición de cuentas de manera  transparente y oportuna en el </a:t>
            </a:r>
            <a:r>
              <a:rPr lang="es-ES_tradnl" sz="2200" dirty="0" smtClean="0"/>
              <a:t>tema ante organismos internacionales y ante las instancias nacionales. </a:t>
            </a:r>
            <a:endParaRPr lang="es-HN" sz="2200" dirty="0"/>
          </a:p>
          <a:p>
            <a:endParaRPr lang="es-HN" dirty="0"/>
          </a:p>
        </p:txBody>
      </p:sp>
      <p:pic>
        <p:nvPicPr>
          <p:cNvPr id="4" name="5 Imagen" descr="C:\Users\Usuario\Downloads\Logo CICESC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4"/>
          <a:stretch>
            <a:fillRect/>
          </a:stretch>
        </p:blipFill>
        <p:spPr bwMode="auto">
          <a:xfrm>
            <a:off x="10633220" y="166255"/>
            <a:ext cx="1245618" cy="976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078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s-HN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es-HN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HN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 gracias!</a:t>
            </a:r>
            <a:endParaRPr lang="es-HN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5 Imagen" descr="C:\Users\Usuario\Downloads\Logo CICESCT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654"/>
          <a:stretch>
            <a:fillRect/>
          </a:stretch>
        </p:blipFill>
        <p:spPr bwMode="auto">
          <a:xfrm>
            <a:off x="10536237" y="402793"/>
            <a:ext cx="1281690" cy="100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1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857</TotalTime>
  <Words>586</Words>
  <Application>Microsoft Office PowerPoint</Application>
  <PresentationFormat>Personalizado</PresentationFormat>
  <Paragraphs>28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Retrospección</vt:lpstr>
      <vt:lpstr>                                                                                   Comisión Interinstitucional contra la Explotación Sexual Comercial y Trata de Personas en Honduras.</vt:lpstr>
      <vt:lpstr>Avances</vt:lpstr>
      <vt:lpstr>Avances</vt:lpstr>
      <vt:lpstr>Avances</vt:lpstr>
      <vt:lpstr>Avances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Buenas Prácticas</dc:title>
  <dc:creator>Rosa Isabel Corea Aguilar</dc:creator>
  <cp:lastModifiedBy>Windows User</cp:lastModifiedBy>
  <cp:revision>131</cp:revision>
  <dcterms:created xsi:type="dcterms:W3CDTF">2015-03-19T15:59:05Z</dcterms:created>
  <dcterms:modified xsi:type="dcterms:W3CDTF">2016-11-11T21:59:59Z</dcterms:modified>
</cp:coreProperties>
</file>