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
  </p:notesMasterIdLst>
  <p:sldIdLst>
    <p:sldId id="256" r:id="rId2"/>
    <p:sldId id="295" r:id="rId3"/>
    <p:sldId id="303" r:id="rId4"/>
    <p:sldId id="296" r:id="rId5"/>
    <p:sldId id="304" r:id="rId6"/>
    <p:sldId id="302"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97" autoAdjust="0"/>
    <p:restoredTop sz="94162" autoAdjust="0"/>
  </p:normalViewPr>
  <p:slideViewPr>
    <p:cSldViewPr snapToGrid="0">
      <p:cViewPr varScale="1">
        <p:scale>
          <a:sx n="114" d="100"/>
          <a:sy n="114" d="100"/>
        </p:scale>
        <p:origin x="-640"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9F17DC-CE9E-4D0F-A5F1-4F3BF746806C}" type="datetimeFigureOut">
              <a:rPr lang="es-ES" smtClean="0"/>
              <a:pPr/>
              <a:t>11/16/16</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66E1FE-D150-4770-A944-47B2CCB02E15}" type="slidenum">
              <a:rPr lang="es-ES" smtClean="0"/>
              <a:pPr/>
              <a:t>‹Nr.›</a:t>
            </a:fld>
            <a:endParaRPr lang="es-ES" dirty="0"/>
          </a:p>
        </p:txBody>
      </p:sp>
    </p:spTree>
    <p:extLst>
      <p:ext uri="{BB962C8B-B14F-4D97-AF65-F5344CB8AC3E}">
        <p14:creationId xmlns:p14="http://schemas.microsoft.com/office/powerpoint/2010/main" val="3884933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7BE1307-8B1A-4926-8F4E-59D04123B311}" type="datetimeFigureOut">
              <a:rPr lang="es-ES" smtClean="0"/>
              <a:pPr/>
              <a:t>11/16/16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80FA0FA-847E-4E04-9595-6DE21CD4A868}" type="slidenum">
              <a:rPr lang="es-ES" smtClean="0"/>
              <a:pPr/>
              <a:t>‹Nr.›</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0339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BE1307-8B1A-4926-8F4E-59D04123B311}" type="datetimeFigureOut">
              <a:rPr lang="es-ES" smtClean="0"/>
              <a:pPr/>
              <a:t>11/16/16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80FA0FA-847E-4E04-9595-6DE21CD4A868}" type="slidenum">
              <a:rPr lang="es-ES" smtClean="0"/>
              <a:pPr/>
              <a:t>‹Nr.›</a:t>
            </a:fld>
            <a:endParaRPr lang="es-ES" dirty="0"/>
          </a:p>
        </p:txBody>
      </p:sp>
    </p:spTree>
    <p:extLst>
      <p:ext uri="{BB962C8B-B14F-4D97-AF65-F5344CB8AC3E}">
        <p14:creationId xmlns:p14="http://schemas.microsoft.com/office/powerpoint/2010/main" val="3844080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BE1307-8B1A-4926-8F4E-59D04123B311}" type="datetimeFigureOut">
              <a:rPr lang="es-ES" smtClean="0"/>
              <a:pPr/>
              <a:t>11/16/16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80FA0FA-847E-4E04-9595-6DE21CD4A868}" type="slidenum">
              <a:rPr lang="es-ES" smtClean="0"/>
              <a:pPr/>
              <a:t>‹Nr.›</a:t>
            </a:fld>
            <a:endParaRPr lang="es-ES" dirty="0"/>
          </a:p>
        </p:txBody>
      </p:sp>
    </p:spTree>
    <p:extLst>
      <p:ext uri="{BB962C8B-B14F-4D97-AF65-F5344CB8AC3E}">
        <p14:creationId xmlns:p14="http://schemas.microsoft.com/office/powerpoint/2010/main" val="419704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BE1307-8B1A-4926-8F4E-59D04123B311}" type="datetimeFigureOut">
              <a:rPr lang="es-ES" smtClean="0"/>
              <a:pPr/>
              <a:t>11/16/16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80FA0FA-847E-4E04-9595-6DE21CD4A868}" type="slidenum">
              <a:rPr lang="es-ES" smtClean="0"/>
              <a:pPr/>
              <a:t>‹Nr.›</a:t>
            </a:fld>
            <a:endParaRPr lang="es-ES" dirty="0"/>
          </a:p>
        </p:txBody>
      </p:sp>
    </p:spTree>
    <p:extLst>
      <p:ext uri="{BB962C8B-B14F-4D97-AF65-F5344CB8AC3E}">
        <p14:creationId xmlns:p14="http://schemas.microsoft.com/office/powerpoint/2010/main" val="1201257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7BE1307-8B1A-4926-8F4E-59D04123B311}" type="datetimeFigureOut">
              <a:rPr lang="es-ES" smtClean="0"/>
              <a:pPr/>
              <a:t>11/16/16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80FA0FA-847E-4E04-9595-6DE21CD4A868}" type="slidenum">
              <a:rPr lang="es-ES" smtClean="0"/>
              <a:pPr/>
              <a:t>‹Nr.›</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5324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7BE1307-8B1A-4926-8F4E-59D04123B311}" type="datetimeFigureOut">
              <a:rPr lang="es-ES" smtClean="0"/>
              <a:pPr/>
              <a:t>11/16/16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D80FA0FA-847E-4E04-9595-6DE21CD4A868}" type="slidenum">
              <a:rPr lang="es-ES" smtClean="0"/>
              <a:pPr/>
              <a:t>‹Nr.›</a:t>
            </a:fld>
            <a:endParaRPr lang="es-ES" dirty="0"/>
          </a:p>
        </p:txBody>
      </p:sp>
    </p:spTree>
    <p:extLst>
      <p:ext uri="{BB962C8B-B14F-4D97-AF65-F5344CB8AC3E}">
        <p14:creationId xmlns:p14="http://schemas.microsoft.com/office/powerpoint/2010/main" val="1426275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7BE1307-8B1A-4926-8F4E-59D04123B311}" type="datetimeFigureOut">
              <a:rPr lang="es-ES" smtClean="0"/>
              <a:pPr/>
              <a:t>11/16/16</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D80FA0FA-847E-4E04-9595-6DE21CD4A868}" type="slidenum">
              <a:rPr lang="es-ES" smtClean="0"/>
              <a:pPr/>
              <a:t>‹Nr.›</a:t>
            </a:fld>
            <a:endParaRPr lang="es-ES" dirty="0"/>
          </a:p>
        </p:txBody>
      </p:sp>
    </p:spTree>
    <p:extLst>
      <p:ext uri="{BB962C8B-B14F-4D97-AF65-F5344CB8AC3E}">
        <p14:creationId xmlns:p14="http://schemas.microsoft.com/office/powerpoint/2010/main" val="956853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7BE1307-8B1A-4926-8F4E-59D04123B311}" type="datetimeFigureOut">
              <a:rPr lang="es-ES" smtClean="0"/>
              <a:pPr/>
              <a:t>11/16/16</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D80FA0FA-847E-4E04-9595-6DE21CD4A868}" type="slidenum">
              <a:rPr lang="es-ES" smtClean="0"/>
              <a:pPr/>
              <a:t>‹Nr.›</a:t>
            </a:fld>
            <a:endParaRPr lang="es-ES" dirty="0"/>
          </a:p>
        </p:txBody>
      </p:sp>
    </p:spTree>
    <p:extLst>
      <p:ext uri="{BB962C8B-B14F-4D97-AF65-F5344CB8AC3E}">
        <p14:creationId xmlns:p14="http://schemas.microsoft.com/office/powerpoint/2010/main" val="1528488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7BE1307-8B1A-4926-8F4E-59D04123B311}" type="datetimeFigureOut">
              <a:rPr lang="es-ES" smtClean="0"/>
              <a:pPr/>
              <a:t>11/16/16</a:t>
            </a:fld>
            <a:endParaRPr lang="es-E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dirty="0"/>
          </a:p>
        </p:txBody>
      </p:sp>
      <p:sp>
        <p:nvSpPr>
          <p:cNvPr id="9" name="Slide Number Placeholder 8"/>
          <p:cNvSpPr>
            <a:spLocks noGrp="1"/>
          </p:cNvSpPr>
          <p:nvPr>
            <p:ph type="sldNum" sz="quarter" idx="12"/>
          </p:nvPr>
        </p:nvSpPr>
        <p:spPr/>
        <p:txBody>
          <a:bodyPr/>
          <a:lstStyle/>
          <a:p>
            <a:fld id="{D80FA0FA-847E-4E04-9595-6DE21CD4A868}" type="slidenum">
              <a:rPr lang="es-ES" smtClean="0"/>
              <a:pPr/>
              <a:t>‹Nr.›</a:t>
            </a:fld>
            <a:endParaRPr lang="es-ES" dirty="0"/>
          </a:p>
        </p:txBody>
      </p:sp>
    </p:spTree>
    <p:extLst>
      <p:ext uri="{BB962C8B-B14F-4D97-AF65-F5344CB8AC3E}">
        <p14:creationId xmlns:p14="http://schemas.microsoft.com/office/powerpoint/2010/main" val="3360064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7BE1307-8B1A-4926-8F4E-59D04123B311}" type="datetimeFigureOut">
              <a:rPr lang="es-ES" smtClean="0"/>
              <a:pPr/>
              <a:t>11/16/16</a:t>
            </a:fld>
            <a:endParaRPr lang="es-E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80FA0FA-847E-4E04-9595-6DE21CD4A868}" type="slidenum">
              <a:rPr lang="es-ES" smtClean="0"/>
              <a:pPr/>
              <a:t>‹Nr.›</a:t>
            </a:fld>
            <a:endParaRPr lang="es-ES" dirty="0"/>
          </a:p>
        </p:txBody>
      </p:sp>
    </p:spTree>
    <p:extLst>
      <p:ext uri="{BB962C8B-B14F-4D97-AF65-F5344CB8AC3E}">
        <p14:creationId xmlns:p14="http://schemas.microsoft.com/office/powerpoint/2010/main" val="24621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cstate="email">
              <a:extLst>
                <a:ext uri="{28A0092B-C50C-407E-A947-70E740481C1C}">
                  <a14:useLocalDpi xmlns:a14="http://schemas.microsoft.com/office/drawing/2010/main"/>
                </a:ext>
              </a:extLst>
            </a:blip>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7BE1307-8B1A-4926-8F4E-59D04123B311}" type="datetimeFigureOut">
              <a:rPr lang="es-ES" smtClean="0"/>
              <a:pPr/>
              <a:t>11/16/16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D80FA0FA-847E-4E04-9595-6DE21CD4A868}" type="slidenum">
              <a:rPr lang="es-ES" smtClean="0"/>
              <a:pPr/>
              <a:t>‹Nr.›</a:t>
            </a:fld>
            <a:endParaRPr lang="es-ES" dirty="0"/>
          </a:p>
        </p:txBody>
      </p:sp>
    </p:spTree>
    <p:extLst>
      <p:ext uri="{BB962C8B-B14F-4D97-AF65-F5344CB8AC3E}">
        <p14:creationId xmlns:p14="http://schemas.microsoft.com/office/powerpoint/2010/main" val="1099268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7BE1307-8B1A-4926-8F4E-59D04123B311}" type="datetimeFigureOut">
              <a:rPr lang="es-ES" smtClean="0"/>
              <a:pPr/>
              <a:t>11/16/16</a:t>
            </a:fld>
            <a:endParaRPr lang="es-E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80FA0FA-847E-4E04-9595-6DE21CD4A868}" type="slidenum">
              <a:rPr lang="es-ES" smtClean="0"/>
              <a:pPr/>
              <a:t>‹Nr.›</a:t>
            </a:fld>
            <a:endParaRPr lang="es-E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197430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01782" y="1789164"/>
            <a:ext cx="10248637" cy="3197166"/>
          </a:xfrm>
        </p:spPr>
        <p:txBody>
          <a:bodyPr>
            <a:normAutofit/>
          </a:bodyPr>
          <a:lstStyle/>
          <a:p>
            <a:pPr algn="ctr"/>
            <a:r>
              <a:rPr lang="en-GB" sz="4000" b="1" dirty="0" smtClean="0">
                <a:solidFill>
                  <a:schemeClr val="accent1">
                    <a:lumMod val="50000"/>
                  </a:schemeClr>
                </a:solidFill>
              </a:rPr>
              <a:t/>
            </a:r>
            <a:br>
              <a:rPr lang="en-GB" sz="4000" b="1" dirty="0" smtClean="0">
                <a:solidFill>
                  <a:schemeClr val="accent1">
                    <a:lumMod val="50000"/>
                  </a:schemeClr>
                </a:solidFill>
              </a:rPr>
            </a:br>
            <a:r>
              <a:rPr lang="en-GB" sz="600" b="1" dirty="0" smtClean="0">
                <a:solidFill>
                  <a:schemeClr val="accent1">
                    <a:lumMod val="50000"/>
                  </a:schemeClr>
                </a:solidFill>
              </a:rPr>
              <a:t/>
            </a:r>
            <a:br>
              <a:rPr lang="en-GB" sz="600" b="1" dirty="0" smtClean="0">
                <a:solidFill>
                  <a:schemeClr val="accent1">
                    <a:lumMod val="50000"/>
                  </a:schemeClr>
                </a:solidFill>
              </a:rPr>
            </a:br>
            <a:r>
              <a:rPr lang="en-GB" sz="600" b="1" dirty="0" smtClean="0">
                <a:solidFill>
                  <a:schemeClr val="accent1">
                    <a:lumMod val="50000"/>
                  </a:schemeClr>
                </a:solidFill>
              </a:rPr>
              <a:t>                                                                                 </a:t>
            </a:r>
            <a:r>
              <a:rPr lang="en-GB" sz="2000" b="1" dirty="0" smtClean="0">
                <a:solidFill>
                  <a:schemeClr val="accent1">
                    <a:lumMod val="50000"/>
                  </a:schemeClr>
                </a:solidFill>
              </a:rPr>
              <a:t>Inter-institutional Commission Against </a:t>
            </a:r>
            <a:r>
              <a:rPr lang="en-GB" sz="2000" b="1" dirty="0" smtClean="0">
                <a:solidFill>
                  <a:schemeClr val="accent1">
                    <a:lumMod val="50000"/>
                  </a:schemeClr>
                </a:solidFill>
              </a:rPr>
              <a:t>Commercial Sexual Exploitation and </a:t>
            </a:r>
            <a:br>
              <a:rPr lang="en-GB" sz="2000" b="1" dirty="0" smtClean="0">
                <a:solidFill>
                  <a:schemeClr val="accent1">
                    <a:lumMod val="50000"/>
                  </a:schemeClr>
                </a:solidFill>
              </a:rPr>
            </a:br>
            <a:r>
              <a:rPr lang="en-GB" sz="2000" b="1" dirty="0">
                <a:solidFill>
                  <a:schemeClr val="accent1">
                    <a:lumMod val="50000"/>
                  </a:schemeClr>
                </a:solidFill>
              </a:rPr>
              <a:t> </a:t>
            </a:r>
            <a:r>
              <a:rPr lang="en-GB" sz="2000" b="1" dirty="0" smtClean="0">
                <a:solidFill>
                  <a:schemeClr val="accent1">
                    <a:lumMod val="50000"/>
                  </a:schemeClr>
                </a:solidFill>
              </a:rPr>
              <a:t>                          Trafficking in Persons in Honduras</a:t>
            </a:r>
            <a:endParaRPr lang="en-GB" sz="1800" b="1" dirty="0">
              <a:solidFill>
                <a:schemeClr val="accent1">
                  <a:lumMod val="50000"/>
                </a:schemeClr>
              </a:solidFill>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6012874" y="5616564"/>
            <a:ext cx="5708072" cy="579088"/>
          </a:xfrm>
        </p:spPr>
        <p:txBody>
          <a:bodyPr>
            <a:normAutofit fontScale="85000" lnSpcReduction="20000"/>
          </a:bodyPr>
          <a:lstStyle/>
          <a:p>
            <a:pPr algn="r"/>
            <a:endParaRPr lang="en-GB" sz="1600" b="1" dirty="0" smtClean="0">
              <a:solidFill>
                <a:schemeClr val="tx1"/>
              </a:solidFill>
            </a:endParaRPr>
          </a:p>
          <a:p>
            <a:pPr algn="r"/>
            <a:r>
              <a:rPr lang="en-GB" sz="1600" b="1" dirty="0" smtClean="0">
                <a:solidFill>
                  <a:schemeClr val="tx1"/>
                </a:solidFill>
              </a:rPr>
              <a:t>San Pedro Sula, NOVEMBER 2016</a:t>
            </a:r>
            <a:endParaRPr lang="en-GB" sz="1600" b="1" dirty="0">
              <a:solidFill>
                <a:schemeClr val="tx1"/>
              </a:solidFill>
            </a:endParaRPr>
          </a:p>
        </p:txBody>
      </p:sp>
      <p:pic>
        <p:nvPicPr>
          <p:cNvPr id="5" name="5 Imagen" descr="C:\Users\Usuario\Downloads\Logo CICESCT (1).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94419" y="512783"/>
            <a:ext cx="2163762"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5 Tabla"/>
          <p:cNvGraphicFramePr>
            <a:graphicFrameLocks noGrp="1"/>
          </p:cNvGraphicFramePr>
          <p:nvPr>
            <p:extLst>
              <p:ext uri="{D42A27DB-BD31-4B8C-83A1-F6EECF244321}">
                <p14:modId xmlns:p14="http://schemas.microsoft.com/office/powerpoint/2010/main" val="3796030797"/>
              </p:ext>
            </p:extLst>
          </p:nvPr>
        </p:nvGraphicFramePr>
        <p:xfrm>
          <a:off x="1246909" y="2427232"/>
          <a:ext cx="9809018" cy="1615440"/>
        </p:xfrm>
        <a:graphic>
          <a:graphicData uri="http://schemas.openxmlformats.org/drawingml/2006/table">
            <a:tbl>
              <a:tblPr firstRow="1" bandRow="1">
                <a:tableStyleId>{5C22544A-7EE6-4342-B048-85BDC9FD1C3A}</a:tableStyleId>
              </a:tblPr>
              <a:tblGrid>
                <a:gridCol w="2813440"/>
                <a:gridCol w="6995578"/>
              </a:tblGrid>
              <a:tr h="1164552">
                <a:tc>
                  <a:txBody>
                    <a:bodyPr/>
                    <a:lstStyle/>
                    <a:p>
                      <a:pPr algn="r"/>
                      <a:r>
                        <a:rPr lang="en-GB" sz="4800" b="1" noProof="0" dirty="0" smtClean="0">
                          <a:solidFill>
                            <a:schemeClr val="accent1">
                              <a:lumMod val="50000"/>
                            </a:schemeClr>
                          </a:solidFill>
                        </a:rPr>
                        <a:t>Advances</a:t>
                      </a:r>
                      <a:endParaRPr lang="en-GB" sz="4800" noProof="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lang="en-GB" sz="3200" b="1" noProof="0" dirty="0" smtClean="0">
                          <a:solidFill>
                            <a:schemeClr val="accent1">
                              <a:lumMod val="50000"/>
                            </a:schemeClr>
                          </a:solidFill>
                          <a:effectLst>
                            <a:outerShdw blurRad="38100" dist="38100" dir="2700000" algn="tl">
                              <a:srgbClr val="000000">
                                <a:alpha val="43137"/>
                              </a:srgbClr>
                            </a:outerShdw>
                          </a:effectLst>
                        </a:rPr>
                        <a:t>in Combating </a:t>
                      </a:r>
                    </a:p>
                    <a:p>
                      <a:r>
                        <a:rPr lang="en-GB" sz="3600" b="1" noProof="0" dirty="0" smtClean="0">
                          <a:solidFill>
                            <a:schemeClr val="accent1">
                              <a:lumMod val="50000"/>
                            </a:schemeClr>
                          </a:solidFill>
                          <a:effectLst>
                            <a:outerShdw blurRad="38100" dist="38100" dir="2700000" algn="tl">
                              <a:srgbClr val="000000">
                                <a:alpha val="43137"/>
                              </a:srgbClr>
                            </a:outerShdw>
                          </a:effectLst>
                        </a:rPr>
                        <a:t>Trafficking in Persons </a:t>
                      </a:r>
                    </a:p>
                    <a:p>
                      <a:r>
                        <a:rPr lang="en-GB" sz="3200" b="1" noProof="0" dirty="0" smtClean="0">
                          <a:solidFill>
                            <a:schemeClr val="accent1">
                              <a:lumMod val="50000"/>
                            </a:schemeClr>
                          </a:solidFill>
                          <a:effectLst>
                            <a:outerShdw blurRad="38100" dist="38100" dir="2700000" algn="tl">
                              <a:srgbClr val="000000">
                                <a:alpha val="43137"/>
                              </a:srgbClr>
                            </a:outerShdw>
                          </a:effectLst>
                        </a:rPr>
                        <a:t>in Honduras</a:t>
                      </a:r>
                      <a:endParaRPr lang="en-GB" sz="3200" noProof="0"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2256102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effectLst>
                  <a:outerShdw blurRad="38100" dist="38100" dir="2700000" algn="tl">
                    <a:srgbClr val="000000">
                      <a:alpha val="43137"/>
                    </a:srgbClr>
                  </a:outerShdw>
                </a:effectLst>
              </a:rPr>
              <a:t>Advances</a:t>
            </a:r>
            <a:endParaRPr lang="en-GB"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lnSpcReduction="10000"/>
          </a:bodyPr>
          <a:lstStyle/>
          <a:p>
            <a:pPr lvl="0">
              <a:lnSpc>
                <a:spcPct val="100000"/>
              </a:lnSpc>
              <a:spcBef>
                <a:spcPts val="0"/>
              </a:spcBef>
              <a:spcAft>
                <a:spcPts val="0"/>
              </a:spcAft>
              <a:buFont typeface="Wingdings" panose="05000000000000000000" pitchFamily="2" charset="2"/>
              <a:buChar char="§"/>
            </a:pPr>
            <a:r>
              <a:rPr lang="en-GB" sz="2400" b="1" dirty="0" smtClean="0"/>
              <a:t>An increase in the number of victims who were identified and received comprehensive assistance.</a:t>
            </a:r>
            <a:r>
              <a:rPr lang="en-GB" sz="2200" dirty="0" smtClean="0"/>
              <a:t> 87 victims have been rescued and have received assistance thus far in 2016;</a:t>
            </a:r>
          </a:p>
          <a:p>
            <a:pPr lvl="0">
              <a:buFont typeface="Wingdings" panose="05000000000000000000" pitchFamily="2" charset="2"/>
              <a:buChar char="§"/>
            </a:pPr>
            <a:r>
              <a:rPr lang="en-GB" sz="2400" b="1" dirty="0" smtClean="0"/>
              <a:t>An increase in the number of prosecuted traffickers</a:t>
            </a:r>
            <a:r>
              <a:rPr lang="en-GB" b="1" dirty="0" smtClean="0"/>
              <a:t>. </a:t>
            </a:r>
            <a:r>
              <a:rPr lang="en-GB" sz="2200" dirty="0" smtClean="0"/>
              <a:t>11 final judgments against traffickers to date;</a:t>
            </a:r>
          </a:p>
          <a:p>
            <a:pPr lvl="0">
              <a:buFont typeface="Wingdings" panose="05000000000000000000" pitchFamily="2" charset="2"/>
              <a:buChar char="§"/>
            </a:pPr>
            <a:r>
              <a:rPr lang="en-GB" sz="2400" b="1" dirty="0" smtClean="0"/>
              <a:t>In the process of being implemented: An </a:t>
            </a:r>
            <a:r>
              <a:rPr lang="en-GB" sz="2400" b="1" dirty="0"/>
              <a:t>agreement </a:t>
            </a:r>
            <a:r>
              <a:rPr lang="en-GB" sz="2400" b="1" dirty="0" smtClean="0"/>
              <a:t>on </a:t>
            </a:r>
            <a:r>
              <a:rPr lang="en-GB" sz="2400" b="1" dirty="0"/>
              <a:t>secondary assistance to </a:t>
            </a:r>
            <a:r>
              <a:rPr lang="en-GB" sz="2400" b="1" dirty="0" smtClean="0"/>
              <a:t>victims of </a:t>
            </a:r>
            <a:r>
              <a:rPr lang="en-GB" sz="2400" b="1" dirty="0" smtClean="0"/>
              <a:t>the Development and Social Inclusion Secretariat</a:t>
            </a:r>
            <a:r>
              <a:rPr lang="en-GB" sz="2200" b="1" dirty="0" smtClean="0"/>
              <a:t>. </a:t>
            </a:r>
            <a:r>
              <a:rPr lang="en-GB" sz="2200" dirty="0" smtClean="0"/>
              <a:t>Monthly support is provided to victims through food packages; in addition, homes are being built and credit is provided to victims;</a:t>
            </a:r>
          </a:p>
          <a:p>
            <a:pPr lvl="0">
              <a:buFont typeface="Wingdings" panose="05000000000000000000" pitchFamily="2" charset="2"/>
              <a:buChar char="§"/>
            </a:pPr>
            <a:r>
              <a:rPr lang="en-GB" sz="2400" b="1" dirty="0" smtClean="0"/>
              <a:t>Implementation of regional actions to rescue victims and detain </a:t>
            </a:r>
            <a:r>
              <a:rPr lang="en-GB" sz="2400" b="1" dirty="0" smtClean="0"/>
              <a:t>suspected traffickers</a:t>
            </a:r>
            <a:r>
              <a:rPr lang="en-GB" b="1" dirty="0" smtClean="0"/>
              <a:t>.</a:t>
            </a:r>
            <a:r>
              <a:rPr lang="en-GB" sz="2200" b="1" dirty="0" smtClean="0"/>
              <a:t> </a:t>
            </a:r>
            <a:r>
              <a:rPr lang="en-GB" sz="2200" dirty="0" smtClean="0"/>
              <a:t>4 operations have been </a:t>
            </a:r>
            <a:r>
              <a:rPr lang="en-GB" sz="2200" dirty="0" smtClean="0"/>
              <a:t>carried out </a:t>
            </a:r>
            <a:r>
              <a:rPr lang="en-GB" sz="2200" dirty="0" smtClean="0"/>
              <a:t>this year. </a:t>
            </a:r>
          </a:p>
          <a:p>
            <a:endParaRPr lang="en-GB" dirty="0"/>
          </a:p>
        </p:txBody>
      </p:sp>
      <p:pic>
        <p:nvPicPr>
          <p:cNvPr id="4" name="5 Imagen" descr="C:\Users\Usuario\Downloads\Logo CICESCT (1).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648299" y="305810"/>
            <a:ext cx="1081881"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08269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effectLst>
                  <a:outerShdw blurRad="38100" dist="38100" dir="2700000" algn="tl">
                    <a:srgbClr val="000000">
                      <a:alpha val="43137"/>
                    </a:srgbClr>
                  </a:outerShdw>
                </a:effectLst>
              </a:rPr>
              <a:t>Advances</a:t>
            </a:r>
            <a:endParaRPr lang="en-GB"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1330036" y="1845734"/>
            <a:ext cx="9318263" cy="4023360"/>
          </a:xfrm>
        </p:spPr>
        <p:txBody>
          <a:bodyPr>
            <a:normAutofit fontScale="92500" lnSpcReduction="10000"/>
          </a:bodyPr>
          <a:lstStyle/>
          <a:p>
            <a:pPr lvl="0">
              <a:buFont typeface="Wingdings" panose="05000000000000000000" pitchFamily="2" charset="2"/>
              <a:buChar char="§"/>
            </a:pPr>
            <a:r>
              <a:rPr lang="en-GB" sz="2400" b="1" dirty="0" smtClean="0"/>
              <a:t>Consolidating the office of CICESCT </a:t>
            </a:r>
            <a:r>
              <a:rPr lang="en-GB" sz="2200" dirty="0" smtClean="0"/>
              <a:t>for coordination and promotion of actions at a national level, with financing from SDHJGD and with participation of 38 institutions from the government, civil society and the private sector;</a:t>
            </a:r>
          </a:p>
          <a:p>
            <a:pPr>
              <a:buFont typeface="Wingdings" panose="05000000000000000000" pitchFamily="2" charset="2"/>
              <a:buChar char="§"/>
            </a:pPr>
            <a:r>
              <a:rPr lang="en-GB" sz="2400" b="1" dirty="0" smtClean="0"/>
              <a:t>Consolidating an Immediate Response Team </a:t>
            </a:r>
            <a:r>
              <a:rPr lang="en-GB" sz="2200" dirty="0" smtClean="0"/>
              <a:t>to coordinate comprehensive assistance to victims, </a:t>
            </a:r>
            <a:r>
              <a:rPr lang="en-GB" sz="2200" dirty="0" smtClean="0"/>
              <a:t>together with institutions that have the mandate to provide assistance</a:t>
            </a:r>
            <a:r>
              <a:rPr lang="en-GB" sz="2200" dirty="0" smtClean="0"/>
              <a:t> (DINAF, SRECI, Education, Health, Security, INAM, CONADEH and NGOs providing direct assistance);</a:t>
            </a:r>
          </a:p>
          <a:p>
            <a:pPr lvl="0">
              <a:buFont typeface="Wingdings" panose="05000000000000000000" pitchFamily="2" charset="2"/>
              <a:buChar char="§"/>
            </a:pPr>
            <a:r>
              <a:rPr lang="en-GB" sz="2400" b="1" dirty="0" smtClean="0"/>
              <a:t>Establishment and implementation of (19) local committees of CICESCT </a:t>
            </a:r>
            <a:r>
              <a:rPr lang="en-GB" sz="2200" dirty="0" smtClean="0"/>
              <a:t>that implement work plans in the spheres of prevention and prosecution of the crime, as well as identification, assistance and protection of victims; comprised of 20-25 members including representatives from local actors and institutions;</a:t>
            </a:r>
          </a:p>
          <a:p>
            <a:pPr lvl="0">
              <a:buFont typeface="Wingdings" panose="05000000000000000000" pitchFamily="2" charset="2"/>
              <a:buChar char="§"/>
            </a:pPr>
            <a:r>
              <a:rPr lang="en-GB" sz="2400" b="1" dirty="0" smtClean="0"/>
              <a:t>Developing the National Plan of Action 2016-2022, </a:t>
            </a:r>
            <a:r>
              <a:rPr lang="en-GB" sz="2200" dirty="0" smtClean="0"/>
              <a:t>with the active participation of competent institutions at a national level.</a:t>
            </a:r>
          </a:p>
          <a:p>
            <a:endParaRPr lang="en-GB" dirty="0"/>
          </a:p>
        </p:txBody>
      </p:sp>
      <p:pic>
        <p:nvPicPr>
          <p:cNvPr id="4" name="5 Imagen" descr="C:\Users\Usuario\Downloads\Logo CICESCT (1).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648299" y="305810"/>
            <a:ext cx="1081881"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99768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effectLst>
                  <a:outerShdw blurRad="38100" dist="38100" dir="2700000" algn="tl">
                    <a:srgbClr val="000000">
                      <a:alpha val="43137"/>
                    </a:srgbClr>
                  </a:outerShdw>
                </a:effectLst>
              </a:rPr>
              <a:t>Advances</a:t>
            </a:r>
            <a:endParaRPr lang="en-GB"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92500" lnSpcReduction="10000"/>
          </a:bodyPr>
          <a:lstStyle/>
          <a:p>
            <a:pPr lvl="0">
              <a:buFont typeface="Wingdings" panose="05000000000000000000" pitchFamily="2" charset="2"/>
              <a:buChar char="§"/>
            </a:pPr>
            <a:r>
              <a:rPr lang="en-GB" sz="2400" b="1" dirty="0" smtClean="0"/>
              <a:t>Developing a Protocol for Action for the Immediate Response Team, </a:t>
            </a:r>
            <a:r>
              <a:rPr lang="en-GB" sz="2200" dirty="0" smtClean="0"/>
              <a:t>including guidelines for primary and secondary assistance to victims;</a:t>
            </a:r>
          </a:p>
          <a:p>
            <a:pPr lvl="0">
              <a:buFont typeface="Wingdings" panose="05000000000000000000" pitchFamily="2" charset="2"/>
              <a:buChar char="§"/>
            </a:pPr>
            <a:r>
              <a:rPr lang="en-GB" sz="2400" b="1" dirty="0" smtClean="0"/>
              <a:t>Approval and publication in </a:t>
            </a:r>
            <a:r>
              <a:rPr lang="en-GB" sz="2400" b="1" dirty="0" smtClean="0"/>
              <a:t>La </a:t>
            </a:r>
            <a:r>
              <a:rPr lang="en-GB" sz="2400" b="1" dirty="0" smtClean="0"/>
              <a:t>Gaceta</a:t>
            </a:r>
            <a:r>
              <a:rPr lang="en-GB" sz="2400" b="1" dirty="0" smtClean="0"/>
              <a:t> Official Newspaper of the Bylaws to the Law Against Trafficking in Persons</a:t>
            </a:r>
            <a:r>
              <a:rPr lang="en-GB" dirty="0" smtClean="0"/>
              <a:t>, </a:t>
            </a:r>
            <a:r>
              <a:rPr lang="en-GB" sz="2200" dirty="0" smtClean="0"/>
              <a:t>Executive Agreement 36-2015, published on January 15, 2016</a:t>
            </a:r>
            <a:r>
              <a:rPr lang="en-GB" sz="2200" dirty="0"/>
              <a:t>;</a:t>
            </a:r>
            <a:endParaRPr lang="en-GB" sz="2200" dirty="0" smtClean="0"/>
          </a:p>
          <a:p>
            <a:pPr lvl="0">
              <a:buFont typeface="Wingdings" panose="05000000000000000000" pitchFamily="2" charset="2"/>
              <a:buChar char="§"/>
            </a:pPr>
            <a:r>
              <a:rPr lang="en-GB" sz="2400" b="1" dirty="0" smtClean="0"/>
              <a:t>Strengthening the Units </a:t>
            </a:r>
            <a:r>
              <a:rPr lang="en-GB" sz="2400" b="1" dirty="0" smtClean="0"/>
              <a:t>Against Commercial Sexual Exploitation and Trafficking in Persons of the Public Prosecutor’s Office through additional investigators </a:t>
            </a:r>
            <a:r>
              <a:rPr lang="en-GB" sz="2200" dirty="0" smtClean="0"/>
              <a:t>in the Special Prosecutor’s Office for Women’s Affairs and the Special Prosecutor’s Office for Children’s Affairs;</a:t>
            </a:r>
          </a:p>
          <a:p>
            <a:pPr lvl="0">
              <a:buFont typeface="Wingdings" panose="05000000000000000000" pitchFamily="2" charset="2"/>
              <a:buChar char="§"/>
            </a:pPr>
            <a:r>
              <a:rPr lang="en-GB" sz="2400" b="1" dirty="0" smtClean="0"/>
              <a:t>On-going efforts and strengthening of </a:t>
            </a:r>
            <a:r>
              <a:rPr lang="en-GB" sz="2400" b="1" dirty="0" smtClean="0"/>
              <a:t>awareness-raising, education and training actions</a:t>
            </a:r>
            <a:r>
              <a:rPr lang="en-GB" dirty="0" smtClean="0"/>
              <a:t> </a:t>
            </a:r>
            <a:r>
              <a:rPr lang="en-GB" sz="2200" dirty="0" smtClean="0"/>
              <a:t>promoting prevention of the crimes and capacity-building to optimize institutional response at a national level. More than 5,000 persons have benefited in 2016 thus far, including authorities, justice administrators, social communicators, government officials and staff from NGOs, students, teachers, and boys, girls and adolescents</a:t>
            </a:r>
            <a:r>
              <a:rPr lang="en-GB" sz="2200" dirty="0" smtClean="0"/>
              <a:t>. </a:t>
            </a:r>
          </a:p>
          <a:p>
            <a:endParaRPr lang="en-GB" dirty="0"/>
          </a:p>
        </p:txBody>
      </p:sp>
      <p:pic>
        <p:nvPicPr>
          <p:cNvPr id="4" name="5 Imagen" descr="C:\Users\Usuario\Downloads\Logo CICESCT (1).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633220" y="166255"/>
            <a:ext cx="1245618" cy="97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4876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dirty="0" smtClean="0">
                <a:effectLst>
                  <a:outerShdw blurRad="38100" dist="38100" dir="2700000" algn="tl">
                    <a:srgbClr val="000000">
                      <a:alpha val="43137"/>
                    </a:srgbClr>
                  </a:outerShdw>
                </a:effectLst>
              </a:rPr>
              <a:t>Advances</a:t>
            </a:r>
            <a:endParaRPr lang="en-GB"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1197629" y="2005391"/>
            <a:ext cx="10058400" cy="4023360"/>
          </a:xfrm>
        </p:spPr>
        <p:txBody>
          <a:bodyPr>
            <a:normAutofit/>
          </a:bodyPr>
          <a:lstStyle/>
          <a:p>
            <a:pPr lvl="0">
              <a:buFont typeface="Wingdings" panose="05000000000000000000" pitchFamily="2" charset="2"/>
              <a:buChar char="§"/>
            </a:pPr>
            <a:r>
              <a:rPr lang="en-GB" sz="2400" b="1" dirty="0" smtClean="0"/>
              <a:t>Strengthening institutional and sectorial synergies </a:t>
            </a:r>
            <a:r>
              <a:rPr lang="en-GB" sz="2200" dirty="0" smtClean="0"/>
              <a:t>to address the issue;</a:t>
            </a:r>
          </a:p>
          <a:p>
            <a:pPr lvl="0">
              <a:buFont typeface="Wingdings" panose="05000000000000000000" pitchFamily="2" charset="2"/>
              <a:buChar char="§"/>
            </a:pPr>
            <a:r>
              <a:rPr lang="en-GB" sz="2400" b="1" dirty="0" smtClean="0"/>
              <a:t>Strengthening regional coordination and positioning Honduras in regional spaces involved in the matter. </a:t>
            </a:r>
            <a:r>
              <a:rPr lang="en-GB" sz="2200" dirty="0" smtClean="0"/>
              <a:t>A m</a:t>
            </a:r>
            <a:r>
              <a:rPr lang="en-GB" sz="2200" dirty="0" smtClean="0"/>
              <a:t>ember of the Regional Coalition Against Trafficking in Persons and Migrant Smuggling, attending regional meetings convened and conducted by the Regional Coalition;</a:t>
            </a:r>
          </a:p>
          <a:p>
            <a:pPr lvl="0">
              <a:buFont typeface="Wingdings" panose="05000000000000000000" pitchFamily="2" charset="2"/>
              <a:buChar char="§"/>
            </a:pPr>
            <a:r>
              <a:rPr lang="en-GB" sz="2400" b="1" dirty="0" smtClean="0"/>
              <a:t>Developing national reports on the status of </a:t>
            </a:r>
            <a:r>
              <a:rPr lang="en-GB" sz="2400" b="1" dirty="0" smtClean="0"/>
              <a:t>commercial sexual exploitation and trafficking in persons,</a:t>
            </a:r>
            <a:r>
              <a:rPr lang="en-GB" sz="2200" dirty="0"/>
              <a:t> </a:t>
            </a:r>
            <a:r>
              <a:rPr lang="en-GB" sz="2200" dirty="0" smtClean="0"/>
              <a:t>with accountability and transparency before international organizations and national institutions.</a:t>
            </a:r>
            <a:endParaRPr lang="en-GB" sz="2200" dirty="0" smtClean="0"/>
          </a:p>
          <a:p>
            <a:endParaRPr lang="en-GB" dirty="0"/>
          </a:p>
        </p:txBody>
      </p:sp>
      <p:pic>
        <p:nvPicPr>
          <p:cNvPr id="4" name="5 Imagen" descr="C:\Users\Usuario\Downloads\Logo CICESCT (1).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633220" y="166255"/>
            <a:ext cx="1245618" cy="97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078325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ctr"/>
            <a:endParaRPr lang="en-GB" sz="3600" dirty="0" smtClean="0">
              <a:effectLst>
                <a:outerShdw blurRad="38100" dist="38100" dir="2700000" algn="tl">
                  <a:srgbClr val="000000">
                    <a:alpha val="43137"/>
                  </a:srgbClr>
                </a:outerShdw>
              </a:effectLst>
            </a:endParaRPr>
          </a:p>
          <a:p>
            <a:pPr algn="ctr"/>
            <a:endParaRPr lang="en-GB" sz="3600" dirty="0" smtClean="0">
              <a:effectLst>
                <a:outerShdw blurRad="38100" dist="38100" dir="2700000" algn="tl">
                  <a:srgbClr val="000000">
                    <a:alpha val="43137"/>
                  </a:srgbClr>
                </a:outerShdw>
              </a:effectLst>
            </a:endParaRPr>
          </a:p>
          <a:p>
            <a:pPr algn="ctr"/>
            <a:r>
              <a:rPr lang="en-GB" sz="3600" dirty="0" smtClean="0">
                <a:effectLst>
                  <a:outerShdw blurRad="38100" dist="38100" dir="2700000" algn="tl">
                    <a:srgbClr val="000000">
                      <a:alpha val="43137"/>
                    </a:srgbClr>
                  </a:outerShdw>
                </a:effectLst>
              </a:rPr>
              <a:t>Thank you!</a:t>
            </a:r>
            <a:endParaRPr lang="en-GB" sz="3600" dirty="0">
              <a:effectLst>
                <a:outerShdw blurRad="38100" dist="38100" dir="2700000" algn="tl">
                  <a:srgbClr val="000000">
                    <a:alpha val="43137"/>
                  </a:srgbClr>
                </a:outerShdw>
              </a:effectLst>
            </a:endParaRPr>
          </a:p>
        </p:txBody>
      </p:sp>
      <p:pic>
        <p:nvPicPr>
          <p:cNvPr id="4" name="5 Imagen" descr="C:\Users\Usuario\Downloads\Logo CICESCT (1).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536237" y="402793"/>
            <a:ext cx="1281690" cy="1004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11541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1018</TotalTime>
  <Words>522</Words>
  <Application>Microsoft Macintosh PowerPoint</Application>
  <PresentationFormat>Personalizado</PresentationFormat>
  <Paragraphs>29</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Retrospección</vt:lpstr>
      <vt:lpstr>                                                                                   Inter-institutional Commission Against Commercial Sexual Exploitation and                             Trafficking in Persons in Honduras</vt:lpstr>
      <vt:lpstr>Advances</vt:lpstr>
      <vt:lpstr>Advances</vt:lpstr>
      <vt:lpstr>Advances</vt:lpstr>
      <vt:lpstr>Advances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Buenas Prácticas</dc:title>
  <dc:creator>Rosa Isabel Corea Aguilar</dc:creator>
  <cp:lastModifiedBy>Christiane Lehnhoff</cp:lastModifiedBy>
  <cp:revision>152</cp:revision>
  <dcterms:created xsi:type="dcterms:W3CDTF">2015-03-19T15:59:05Z</dcterms:created>
  <dcterms:modified xsi:type="dcterms:W3CDTF">2016-11-16T21:02:42Z</dcterms:modified>
</cp:coreProperties>
</file>